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76" r:id="rId3"/>
    <p:sldId id="377" r:id="rId4"/>
    <p:sldId id="378" r:id="rId5"/>
    <p:sldId id="383" r:id="rId6"/>
    <p:sldId id="379" r:id="rId7"/>
    <p:sldId id="380" r:id="rId8"/>
    <p:sldId id="381" r:id="rId9"/>
    <p:sldId id="446" r:id="rId10"/>
    <p:sldId id="447" r:id="rId11"/>
    <p:sldId id="382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0099"/>
    <a:srgbClr val="003399"/>
    <a:srgbClr val="33CCCC"/>
    <a:srgbClr val="0099FF"/>
    <a:srgbClr val="008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8189" autoAdjust="0"/>
  </p:normalViewPr>
  <p:slideViewPr>
    <p:cSldViewPr>
      <p:cViewPr varScale="1">
        <p:scale>
          <a:sx n="62" d="100"/>
          <a:sy n="62" d="100"/>
        </p:scale>
        <p:origin x="159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FEE386-D439-4069-B068-1F3E66CF07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8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A3540E-64F1-487F-9C5A-21DB38DA974A}" type="slidenum">
              <a:rPr lang="el-GR" sz="1200" smtClean="0"/>
              <a:pPr/>
              <a:t>9</a:t>
            </a:fld>
            <a:endParaRPr lang="el-GR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P(t) = cumulative probability density function for residence times.</a:t>
            </a:r>
          </a:p>
          <a:p>
            <a:pPr eaLnBrk="1" hangingPunct="1"/>
            <a:r>
              <a:rPr lang="en-US" smtClean="0"/>
              <a:t>One has: 1-P(t+</a:t>
            </a:r>
            <a:r>
              <a:rPr lang="el-GR" smtClean="0"/>
              <a:t>Δ</a:t>
            </a:r>
            <a:r>
              <a:rPr lang="en-US" smtClean="0"/>
              <a:t>t) = [1-P(t)] [1-h(t)</a:t>
            </a:r>
            <a:r>
              <a:rPr lang="el-GR" smtClean="0"/>
              <a:t>Δ</a:t>
            </a:r>
            <a:r>
              <a:rPr lang="en-US" smtClean="0"/>
              <a:t>t]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21033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4C333E-703F-413C-82A4-F9010BDA669F}" type="slidenum">
              <a:rPr lang="el-GR" sz="1200" smtClean="0"/>
              <a:pPr/>
              <a:t>10</a:t>
            </a:fld>
            <a:endParaRPr lang="el-GR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By definition, H(t) = -</a:t>
            </a:r>
            <a:r>
              <a:rPr lang="en-US" dirty="0" err="1" smtClean="0"/>
              <a:t>ln</a:t>
            </a:r>
            <a:r>
              <a:rPr lang="en-US" dirty="0" smtClean="0"/>
              <a:t>[1-P(t)]</a:t>
            </a:r>
          </a:p>
          <a:p>
            <a:pPr eaLnBrk="1" hangingPunct="1"/>
            <a:r>
              <a:rPr lang="en-US" dirty="0" smtClean="0"/>
              <a:t>with P(t) = probability for a transition out of the state to have occurred in time less than t.</a:t>
            </a:r>
          </a:p>
          <a:p>
            <a:pPr eaLnBrk="1" hangingPunct="1"/>
            <a:r>
              <a:rPr lang="en-US" dirty="0" smtClean="0"/>
              <a:t>Estimate of P(t) based on recorded transitions:  P(t) = k/n</a:t>
            </a:r>
          </a:p>
          <a:p>
            <a:pPr eaLnBrk="1" hangingPunct="1"/>
            <a:r>
              <a:rPr lang="en-US" dirty="0" smtClean="0"/>
              <a:t>The sum on the right hand side of </a:t>
            </a:r>
            <a:r>
              <a:rPr lang="en-US" dirty="0" err="1" smtClean="0"/>
              <a:t>H^hat</a:t>
            </a:r>
            <a:r>
              <a:rPr lang="en-US" dirty="0" smtClean="0"/>
              <a:t>(</a:t>
            </a:r>
            <a:r>
              <a:rPr lang="en-US" dirty="0" err="1" smtClean="0"/>
              <a:t>t_k</a:t>
            </a:r>
            <a:r>
              <a:rPr lang="en-US" dirty="0" smtClean="0"/>
              <a:t>) can be viewed as an approximation of integral, from 0 to k/n , of 1/(1-x) dx.= -</a:t>
            </a:r>
            <a:r>
              <a:rPr lang="en-US" dirty="0" err="1" smtClean="0"/>
              <a:t>ln</a:t>
            </a:r>
            <a:r>
              <a:rPr lang="en-US" dirty="0" smtClean="0"/>
              <a:t>(1-k/n)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927107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5AD47-F55C-41EF-984C-2FDF8F26088D}" type="slidenum">
              <a:rPr lang="el-GR" sz="1200" smtClean="0"/>
              <a:pPr/>
              <a:t>18</a:t>
            </a:fld>
            <a:endParaRPr lang="el-GR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 8 </a:t>
            </a:r>
            <a:r>
              <a:rPr lang="en-US" smtClean="0"/>
              <a:t>unit cells shown</a:t>
            </a:r>
            <a:r>
              <a:rPr lang="el-GR" smtClean="0"/>
              <a:t>. </a:t>
            </a:r>
            <a:r>
              <a:rPr lang="en-US" smtClean="0"/>
              <a:t>Concentration 4 molecules per unit cell</a:t>
            </a:r>
            <a:r>
              <a:rPr lang="el-GR" smtClean="0"/>
              <a:t>. 300Κ.</a:t>
            </a:r>
          </a:p>
        </p:txBody>
      </p:sp>
    </p:spTree>
    <p:extLst>
      <p:ext uri="{BB962C8B-B14F-4D97-AF65-F5344CB8AC3E}">
        <p14:creationId xmlns:p14="http://schemas.microsoft.com/office/powerpoint/2010/main" val="32295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6B3CC7-66BF-45EF-9C97-F08547CDBFF0}" type="slidenum">
              <a:rPr lang="el-GR" sz="1200" smtClean="0"/>
              <a:pPr/>
              <a:t>19</a:t>
            </a:fld>
            <a:endParaRPr lang="el-G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 8 </a:t>
            </a:r>
            <a:r>
              <a:rPr lang="en-US" smtClean="0"/>
              <a:t>unit cells shown</a:t>
            </a:r>
            <a:r>
              <a:rPr lang="el-GR" smtClean="0"/>
              <a:t>. </a:t>
            </a:r>
            <a:r>
              <a:rPr lang="en-US" smtClean="0"/>
              <a:t>Concentration 4 molecules per unit cell</a:t>
            </a:r>
            <a:r>
              <a:rPr lang="el-GR" smtClean="0"/>
              <a:t>. 300Κ.</a:t>
            </a:r>
          </a:p>
        </p:txBody>
      </p:sp>
    </p:spTree>
    <p:extLst>
      <p:ext uri="{BB962C8B-B14F-4D97-AF65-F5344CB8AC3E}">
        <p14:creationId xmlns:p14="http://schemas.microsoft.com/office/powerpoint/2010/main" val="250586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9DE3-6E7A-455E-9A4B-CEB500977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8919-68E2-4D2F-BE4C-D506A601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7FFF-CB19-4E7F-88B1-81BF55A9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171-C3DA-423E-9C00-F49A6FD4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11FD-936E-479B-857C-5C9AC641D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AEFF-057F-4572-A64F-284A61DD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3A9-0702-45A8-BB8E-46967B5E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C58F-CDD4-4F35-8EAD-558C7C7F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34A9-0B94-4D7F-8894-49641834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A4A51-CB60-487F-AD86-FDDB2A34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78DD-F2BE-40B2-817F-4D075895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9E7D-8FF9-49BB-B60D-AC2ADDA9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02FE82-2468-4445-96DD-59136261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28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7.emf"/><Relationship Id="rId4" Type="http://schemas.openxmlformats.org/officeDocument/2006/relationships/oleObject" Target="../embeddings/Microsoft_Word_97_-_2003_Document1.doc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217025" cy="1223963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</a:rPr>
              <a:t>TRACKING  THE  DYNAMICS  OF  SYSTEMS EVOLVING  THROUGH  INFREQUENT  TRANSITIONS IN  A  NETWORK  OF  DISCRETE  STATES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2875" y="2411413"/>
            <a:ext cx="88392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CC"/>
                </a:solidFill>
              </a:rPr>
              <a:t>Doros N. Theodorou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l-GR" sz="100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School of Chemical Engineering, Department of Materials         Science and Engineering, National Technical University of Athens, Zografou Campus, 157 80 Athens, GREECE</a:t>
            </a:r>
            <a:r>
              <a:rPr lang="el-GR" sz="2400"/>
              <a:t>       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987675" y="5995988"/>
            <a:ext cx="3240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9900"/>
                </a:solidFill>
              </a:rPr>
              <a:t>doros@central.ntua.gr</a:t>
            </a:r>
            <a:endParaRPr lang="en-GB" sz="24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700"/>
            <a:ext cx="8229600" cy="100806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CALCULATING  RATE  CONSTANTS  FOR  TRANSITIONS  BETWEEN  BASINS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3188" y="1052513"/>
            <a:ext cx="899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Hazard Plot Analysis  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Helfand, E.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J.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8000"/>
                </a:solidFill>
                <a:cs typeface="Times New Roman" panose="02020603050405020304" pitchFamily="18" charset="0"/>
              </a:rPr>
              <a:t>Chem. Phys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8000"/>
                </a:solidFill>
                <a:cs typeface="Times New Roman" panose="02020603050405020304" pitchFamily="18" charset="0"/>
              </a:rPr>
              <a:t>69</a:t>
            </a:r>
            <a:r>
              <a:rPr lang="en-US" sz="2000">
                <a:solidFill>
                  <a:srgbClr val="008000"/>
                </a:solidFill>
                <a:cs typeface="Times New Roman" panose="02020603050405020304" pitchFamily="18" charset="0"/>
              </a:rPr>
              <a:t>, 1010 (1978)</a:t>
            </a:r>
            <a:r>
              <a:rPr lang="el-GR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4463" y="1533525"/>
            <a:ext cx="8999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In the course of MD simulation, for any visited basin, </a:t>
            </a:r>
            <a:r>
              <a:rPr lang="el-GR" sz="2000" i="1">
                <a:solidFill>
                  <a:srgbClr val="0000FF"/>
                </a:solidFill>
              </a:rPr>
              <a:t>β</a:t>
            </a:r>
            <a:r>
              <a:rPr lang="en-US" sz="2000">
                <a:cs typeface="Times New Roman" panose="02020603050405020304" pitchFamily="18" charset="0"/>
              </a:rPr>
              <a:t>,</a:t>
            </a:r>
            <a:r>
              <a:rPr lang="en-US" sz="2000" i="1">
                <a:cs typeface="Times New Roman" panose="02020603050405020304" pitchFamily="18" charset="0"/>
              </a:rPr>
              <a:t> </a:t>
            </a:r>
            <a:r>
              <a:rPr lang="en-US" sz="2000">
                <a:cs typeface="Times New Roman" panose="02020603050405020304" pitchFamily="18" charset="0"/>
              </a:rPr>
              <a:t>record residence times between entry to and exit from the basin.  Also record the basins </a:t>
            </a:r>
            <a:r>
              <a:rPr lang="el-GR" sz="2000" i="1">
                <a:solidFill>
                  <a:srgbClr val="0000FF"/>
                </a:solidFill>
                <a:cs typeface="Arial" panose="020B0604020202020204" pitchFamily="34" charset="0"/>
              </a:rPr>
              <a:t>γ</a:t>
            </a:r>
            <a:r>
              <a:rPr lang="en-US" sz="2000">
                <a:cs typeface="Times New Roman" panose="02020603050405020304" pitchFamily="18" charset="0"/>
              </a:rPr>
              <a:t> to which exits from </a:t>
            </a:r>
            <a:r>
              <a:rPr lang="el-GR" sz="2000" i="1">
                <a:solidFill>
                  <a:srgbClr val="0000FF"/>
                </a:solidFill>
              </a:rPr>
              <a:t>β</a:t>
            </a:r>
            <a:r>
              <a:rPr lang="en-US" sz="2000" i="1">
                <a:solidFill>
                  <a:srgbClr val="0000FF"/>
                </a:solidFill>
              </a:rPr>
              <a:t> </a:t>
            </a:r>
            <a:r>
              <a:rPr lang="en-US" sz="2000">
                <a:cs typeface="Times New Roman" panose="02020603050405020304" pitchFamily="18" charset="0"/>
              </a:rPr>
              <a:t>occur. </a:t>
            </a:r>
            <a:endParaRPr lang="el-GR" sz="2000">
              <a:cs typeface="Times New Roman" panose="02020603050405020304" pitchFamily="18" charset="0"/>
            </a:endParaRPr>
          </a:p>
        </p:txBody>
      </p:sp>
      <p:grpSp>
        <p:nvGrpSpPr>
          <p:cNvPr id="187397" name="Group 5"/>
          <p:cNvGrpSpPr>
            <a:grpSpLocks/>
          </p:cNvGrpSpPr>
          <p:nvPr/>
        </p:nvGrpSpPr>
        <p:grpSpPr bwMode="auto">
          <a:xfrm>
            <a:off x="130175" y="2700338"/>
            <a:ext cx="5462588" cy="527050"/>
            <a:chOff x="82" y="2241"/>
            <a:chExt cx="3441" cy="332"/>
          </a:xfrm>
        </p:grpSpPr>
        <p:sp>
          <p:nvSpPr>
            <p:cNvPr id="14358" name="Text Box 6"/>
            <p:cNvSpPr txBox="1">
              <a:spLocks noChangeArrowheads="1"/>
            </p:cNvSpPr>
            <p:nvPr/>
          </p:nvSpPr>
          <p:spPr bwMode="auto">
            <a:xfrm>
              <a:off x="82" y="2254"/>
              <a:ext cx="27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Order residence times in </a:t>
              </a:r>
              <a:r>
                <a:rPr lang="el-GR" sz="2000" i="1">
                  <a:solidFill>
                    <a:srgbClr val="0000FF"/>
                  </a:solidFill>
                </a:rPr>
                <a:t>β</a:t>
              </a:r>
              <a:r>
                <a:rPr lang="en-US" sz="2000"/>
                <a:t>: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9" name="Object 7"/>
            <p:cNvGraphicFramePr>
              <a:graphicFrameLocks noChangeAspect="1"/>
            </p:cNvGraphicFramePr>
            <p:nvPr/>
          </p:nvGraphicFramePr>
          <p:xfrm>
            <a:off x="2326" y="2241"/>
            <a:ext cx="1197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0" name="Equation" r:id="rId4" imgW="825500" imgH="228600" progId="Equation.DSMT4">
                    <p:embed/>
                  </p:oleObj>
                </mc:Choice>
                <mc:Fallback>
                  <p:oleObj name="Equation" r:id="rId4" imgW="825500" imgH="2286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6" y="2241"/>
                          <a:ext cx="1197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0" name="Group 8"/>
          <p:cNvGrpSpPr>
            <a:grpSpLocks/>
          </p:cNvGrpSpPr>
          <p:nvPr/>
        </p:nvGrpSpPr>
        <p:grpSpPr bwMode="auto">
          <a:xfrm>
            <a:off x="160338" y="3130550"/>
            <a:ext cx="4665662" cy="1558925"/>
            <a:chOff x="101" y="1972"/>
            <a:chExt cx="2939" cy="982"/>
          </a:xfrm>
        </p:grpSpPr>
        <p:graphicFrame>
          <p:nvGraphicFramePr>
            <p:cNvPr id="14355" name="Object 9"/>
            <p:cNvGraphicFramePr>
              <a:graphicFrameLocks noChangeAspect="1"/>
            </p:cNvGraphicFramePr>
            <p:nvPr/>
          </p:nvGraphicFramePr>
          <p:xfrm>
            <a:off x="133" y="2497"/>
            <a:ext cx="2370" cy="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1" name="Equation" r:id="rId6" imgW="2044700" imgH="393700" progId="Equation.DSMT4">
                    <p:embed/>
                  </p:oleObj>
                </mc:Choice>
                <mc:Fallback>
                  <p:oleObj name="Equation" r:id="rId6" imgW="2044700" imgH="3937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" y="2497"/>
                          <a:ext cx="2370" cy="4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6" name="Text Box 10"/>
            <p:cNvSpPr txBox="1">
              <a:spLocks noChangeArrowheads="1"/>
            </p:cNvSpPr>
            <p:nvPr/>
          </p:nvSpPr>
          <p:spPr bwMode="auto">
            <a:xfrm>
              <a:off x="101" y="2028"/>
              <a:ext cx="293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Estimate cumulative hazard                                                                  corresponding to residence time </a:t>
              </a:r>
              <a:r>
                <a:rPr lang="en-US" sz="2000" i="1">
                  <a:solidFill>
                    <a:srgbClr val="0000FF"/>
                  </a:solidFill>
                </a:rPr>
                <a:t>t</a:t>
              </a:r>
              <a:r>
                <a:rPr lang="en-US" sz="2000" i="1" baseline="-25000">
                  <a:solidFill>
                    <a:srgbClr val="0000FF"/>
                  </a:solidFill>
                </a:rPr>
                <a:t>k</a:t>
              </a:r>
              <a:r>
                <a:rPr lang="en-US" sz="2000"/>
                <a:t>: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7" name="Object 11"/>
            <p:cNvGraphicFramePr>
              <a:graphicFrameLocks noChangeAspect="1"/>
            </p:cNvGraphicFramePr>
            <p:nvPr/>
          </p:nvGraphicFramePr>
          <p:xfrm>
            <a:off x="2179" y="1972"/>
            <a:ext cx="477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2" name="Equation" r:id="rId8" imgW="330057" imgH="241195" progId="Equation.DSMT4">
                    <p:embed/>
                  </p:oleObj>
                </mc:Choice>
                <mc:Fallback>
                  <p:oleObj name="Equation" r:id="rId8" imgW="330057" imgH="241195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9" y="1972"/>
                          <a:ext cx="477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4" name="Group 12"/>
          <p:cNvGrpSpPr>
            <a:grpSpLocks/>
          </p:cNvGrpSpPr>
          <p:nvPr/>
        </p:nvGrpSpPr>
        <p:grpSpPr bwMode="auto">
          <a:xfrm>
            <a:off x="139700" y="4702175"/>
            <a:ext cx="5440363" cy="766763"/>
            <a:chOff x="88" y="2962"/>
            <a:chExt cx="3427" cy="483"/>
          </a:xfrm>
        </p:grpSpPr>
        <p:sp>
          <p:nvSpPr>
            <p:cNvPr id="14353" name="Text Box 13"/>
            <p:cNvSpPr txBox="1">
              <a:spLocks noChangeArrowheads="1"/>
            </p:cNvSpPr>
            <p:nvPr/>
          </p:nvSpPr>
          <p:spPr bwMode="auto">
            <a:xfrm>
              <a:off x="88" y="3003"/>
              <a:ext cx="342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Linear plot            going through the origin                                                   indicates a Poisson process. </a:t>
              </a:r>
              <a:r>
                <a:rPr lang="en-US" sz="2000">
                  <a:solidFill>
                    <a:srgbClr val="0000FF"/>
                  </a:solidFill>
                </a:rPr>
                <a:t> 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endParaRPr lang="el-GR" sz="20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4354" name="Object 14"/>
            <p:cNvGraphicFramePr>
              <a:graphicFrameLocks noChangeAspect="1"/>
            </p:cNvGraphicFramePr>
            <p:nvPr/>
          </p:nvGraphicFramePr>
          <p:xfrm>
            <a:off x="971" y="2962"/>
            <a:ext cx="447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3" name="Equation" r:id="rId10" imgW="330057" imgH="241195" progId="Equation.DSMT4">
                    <p:embed/>
                  </p:oleObj>
                </mc:Choice>
                <mc:Fallback>
                  <p:oleObj name="Equation" r:id="rId10" imgW="330057" imgH="241195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" y="2962"/>
                          <a:ext cx="447" cy="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07" name="Group 15"/>
          <p:cNvGrpSpPr>
            <a:grpSpLocks/>
          </p:cNvGrpSpPr>
          <p:nvPr/>
        </p:nvGrpSpPr>
        <p:grpSpPr bwMode="auto">
          <a:xfrm>
            <a:off x="179388" y="5589588"/>
            <a:ext cx="9021762" cy="517525"/>
            <a:chOff x="113" y="3521"/>
            <a:chExt cx="5683" cy="326"/>
          </a:xfrm>
        </p:grpSpPr>
        <p:sp>
          <p:nvSpPr>
            <p:cNvPr id="14351" name="Text Box 16"/>
            <p:cNvSpPr txBox="1">
              <a:spLocks noChangeArrowheads="1"/>
            </p:cNvSpPr>
            <p:nvPr/>
          </p:nvSpPr>
          <p:spPr bwMode="auto">
            <a:xfrm>
              <a:off x="113" y="3564"/>
              <a:ext cx="56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Slope of              plot, </a:t>
              </a:r>
              <a:r>
                <a:rPr lang="el-GR" sz="2000" i="1">
                  <a:solidFill>
                    <a:srgbClr val="0000FF"/>
                  </a:solidFill>
                </a:rPr>
                <a:t>λ</a:t>
              </a:r>
              <a:r>
                <a:rPr lang="el-GR" sz="2000" i="1" baseline="-25000">
                  <a:solidFill>
                    <a:srgbClr val="0000FF"/>
                  </a:solidFill>
                </a:rPr>
                <a:t>β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r>
                <a:rPr lang="en-US" sz="2000" i="1"/>
                <a:t>=</a:t>
              </a:r>
              <a:r>
                <a:rPr lang="en-US" sz="2000" i="1">
                  <a:solidFill>
                    <a:srgbClr val="0000FF"/>
                  </a:solidFill>
                </a:rPr>
                <a:t> </a:t>
              </a:r>
              <a:r>
                <a:rPr lang="en-US" sz="2000"/>
                <a:t>total rate constant for exiting basin </a:t>
              </a:r>
              <a:r>
                <a:rPr lang="el-GR" sz="2000" i="1">
                  <a:solidFill>
                    <a:srgbClr val="0000FF"/>
                  </a:solidFill>
                </a:rPr>
                <a:t>β</a:t>
              </a:r>
              <a:r>
                <a:rPr lang="en-US" sz="2000" i="1"/>
                <a:t>.</a:t>
              </a:r>
              <a:endParaRPr lang="el-GR" sz="2000" i="1"/>
            </a:p>
          </p:txBody>
        </p:sp>
        <p:graphicFrame>
          <p:nvGraphicFramePr>
            <p:cNvPr id="14352" name="Object 17"/>
            <p:cNvGraphicFramePr>
              <a:graphicFrameLocks noChangeAspect="1"/>
            </p:cNvGraphicFramePr>
            <p:nvPr/>
          </p:nvGraphicFramePr>
          <p:xfrm>
            <a:off x="839" y="3521"/>
            <a:ext cx="481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4" name="Equation" r:id="rId12" imgW="355446" imgH="241195" progId="Equation.DSMT4">
                    <p:embed/>
                  </p:oleObj>
                </mc:Choice>
                <mc:Fallback>
                  <p:oleObj name="Equation" r:id="rId12" imgW="355446" imgH="241195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3521"/>
                          <a:ext cx="481" cy="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10" name="Group 18"/>
          <p:cNvGrpSpPr>
            <a:grpSpLocks/>
          </p:cNvGrpSpPr>
          <p:nvPr/>
        </p:nvGrpSpPr>
        <p:grpSpPr bwMode="auto">
          <a:xfrm>
            <a:off x="211138" y="6169025"/>
            <a:ext cx="9021762" cy="679450"/>
            <a:chOff x="145" y="3964"/>
            <a:chExt cx="5683" cy="428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145" y="4017"/>
              <a:ext cx="56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/>
                <a:t>Rate constant</a:t>
              </a:r>
              <a:r>
                <a:rPr lang="en-US" sz="2400">
                  <a:latin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endParaRPr lang="el-GR" sz="2400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4350" name="Object 20"/>
            <p:cNvGraphicFramePr>
              <a:graphicFrameLocks noChangeAspect="1"/>
            </p:cNvGraphicFramePr>
            <p:nvPr/>
          </p:nvGraphicFramePr>
          <p:xfrm>
            <a:off x="1337" y="3964"/>
            <a:ext cx="4398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5" name="Equation" r:id="rId14" imgW="4051300" imgH="393700" progId="Equation.DSMT4">
                    <p:embed/>
                  </p:oleObj>
                </mc:Choice>
                <mc:Fallback>
                  <p:oleObj name="Equation" r:id="rId14" imgW="4051300" imgH="393700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7" y="3964"/>
                          <a:ext cx="4398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7413" name="Group 21"/>
          <p:cNvGrpSpPr>
            <a:grpSpLocks/>
          </p:cNvGrpSpPr>
          <p:nvPr/>
        </p:nvGrpSpPr>
        <p:grpSpPr bwMode="auto">
          <a:xfrm>
            <a:off x="5530850" y="2632075"/>
            <a:ext cx="3797300" cy="2987675"/>
            <a:chOff x="3484" y="1658"/>
            <a:chExt cx="2392" cy="1882"/>
          </a:xfrm>
        </p:grpSpPr>
        <p:pic>
          <p:nvPicPr>
            <p:cNvPr id="14347" name="Picture 1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" y="1658"/>
              <a:ext cx="2392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23"/>
            <p:cNvSpPr txBox="1">
              <a:spLocks noChangeArrowheads="1"/>
            </p:cNvSpPr>
            <p:nvPr/>
          </p:nvSpPr>
          <p:spPr bwMode="auto">
            <a:xfrm>
              <a:off x="4301" y="3252"/>
              <a:ext cx="149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600">
                  <a:latin typeface="Arial Narrow" panose="020B0606020202030204" pitchFamily="34" charset="0"/>
                </a:rPr>
                <a:t>Residence time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>
                  <a:solidFill>
                    <a:srgbClr val="0000FF"/>
                  </a:solidFill>
                </a:rPr>
                <a:t>t</a:t>
              </a:r>
              <a:r>
                <a:rPr lang="en-US" sz="2000" i="1" baseline="-25000">
                  <a:solidFill>
                    <a:srgbClr val="0000FF"/>
                  </a:solidFill>
                </a:rPr>
                <a:t>k </a:t>
              </a:r>
              <a:r>
                <a:rPr lang="en-US" sz="1600">
                  <a:latin typeface="Arial Narrow" panose="020B0606020202030204" pitchFamily="34" charset="0"/>
                </a:rPr>
                <a:t>(ps)</a:t>
              </a:r>
              <a:endParaRPr lang="el-GR" sz="1600" baseline="-2500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8763"/>
            <a:ext cx="8229600" cy="6477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SEQUENCE  OF  INFREQUENT  EVENTS  IS  A  HOMOGENEOUS  POISSON  PROCESS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8313" y="1217613"/>
            <a:ext cx="842486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en-US" sz="2400"/>
              <a:t>Numbers of occurrences counted in disjoint time intervals are independent of each other.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/>
              <a:t>Probability distribution of occurrences counted within any time interval only depends on the length of the interval.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/>
              <a:t>No counted occurrences are simultaneous.</a:t>
            </a:r>
            <a:endParaRPr lang="en-US" sz="2800">
              <a:solidFill>
                <a:srgbClr val="008000"/>
              </a:solidFill>
            </a:endParaRPr>
          </a:p>
        </p:txBody>
      </p:sp>
      <p:grpSp>
        <p:nvGrpSpPr>
          <p:cNvPr id="145419" name="Group 11"/>
          <p:cNvGrpSpPr>
            <a:grpSpLocks/>
          </p:cNvGrpSpPr>
          <p:nvPr/>
        </p:nvGrpSpPr>
        <p:grpSpPr bwMode="auto">
          <a:xfrm>
            <a:off x="520700" y="4849813"/>
            <a:ext cx="8064500" cy="887412"/>
            <a:chOff x="340" y="3385"/>
            <a:chExt cx="5080" cy="559"/>
          </a:xfrm>
        </p:grpSpPr>
        <p:sp>
          <p:nvSpPr>
            <p:cNvPr id="16395" name="Text Box 9"/>
            <p:cNvSpPr txBox="1">
              <a:spLocks noChangeArrowheads="1"/>
            </p:cNvSpPr>
            <p:nvPr/>
          </p:nvSpPr>
          <p:spPr bwMode="auto">
            <a:xfrm>
              <a:off x="340" y="3385"/>
              <a:ext cx="50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Waiting time until the next occurrence follows an exponential distribution:  </a:t>
              </a:r>
              <a:endParaRPr lang="en-US" sz="2800">
                <a:solidFill>
                  <a:srgbClr val="008000"/>
                </a:solidFill>
              </a:endParaRPr>
            </a:p>
          </p:txBody>
        </p:sp>
        <p:graphicFrame>
          <p:nvGraphicFramePr>
            <p:cNvPr id="16396" name="Object 7"/>
            <p:cNvGraphicFramePr>
              <a:graphicFrameLocks noChangeAspect="1"/>
            </p:cNvGraphicFramePr>
            <p:nvPr/>
          </p:nvGraphicFramePr>
          <p:xfrm>
            <a:off x="2656" y="3624"/>
            <a:ext cx="1741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" name="Equation" r:id="rId3" imgW="1104900" imgH="203200" progId="Equation.DSMT4">
                    <p:embed/>
                  </p:oleObj>
                </mc:Choice>
                <mc:Fallback>
                  <p:oleObj name="Equation" r:id="rId3" imgW="1104900" imgH="2032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" y="3624"/>
                          <a:ext cx="1741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418" name="Group 10"/>
          <p:cNvGrpSpPr>
            <a:grpSpLocks/>
          </p:cNvGrpSpPr>
          <p:nvPr/>
        </p:nvGrpSpPr>
        <p:grpSpPr bwMode="auto">
          <a:xfrm>
            <a:off x="468313" y="3276600"/>
            <a:ext cx="8064500" cy="1736725"/>
            <a:chOff x="295" y="2272"/>
            <a:chExt cx="5080" cy="1094"/>
          </a:xfrm>
        </p:grpSpPr>
        <p:sp>
          <p:nvSpPr>
            <p:cNvPr id="16393" name="Text Box 6"/>
            <p:cNvSpPr txBox="1">
              <a:spLocks noChangeArrowheads="1"/>
            </p:cNvSpPr>
            <p:nvPr/>
          </p:nvSpPr>
          <p:spPr bwMode="auto">
            <a:xfrm>
              <a:off x="295" y="2272"/>
              <a:ext cx="50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Number of observed occurrences within a given time interval follows a Poisson distribution:</a:t>
              </a:r>
            </a:p>
          </p:txBody>
        </p:sp>
        <p:graphicFrame>
          <p:nvGraphicFramePr>
            <p:cNvPr id="16394" name="Object 8"/>
            <p:cNvGraphicFramePr>
              <a:graphicFrameLocks noChangeAspect="1"/>
            </p:cNvGraphicFramePr>
            <p:nvPr/>
          </p:nvGraphicFramePr>
          <p:xfrm>
            <a:off x="488" y="2735"/>
            <a:ext cx="3617" cy="6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8" name="Equation" r:id="rId5" imgW="2400300" imgH="419100" progId="Equation.DSMT4">
                    <p:embed/>
                  </p:oleObj>
                </mc:Choice>
                <mc:Fallback>
                  <p:oleObj name="Equation" r:id="rId5" imgW="2400300" imgH="419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" y="2735"/>
                          <a:ext cx="3617" cy="6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424" name="Group 16"/>
          <p:cNvGrpSpPr>
            <a:grpSpLocks/>
          </p:cNvGrpSpPr>
          <p:nvPr/>
        </p:nvGrpSpPr>
        <p:grpSpPr bwMode="auto">
          <a:xfrm>
            <a:off x="539750" y="5770563"/>
            <a:ext cx="8280400" cy="1106487"/>
            <a:chOff x="340" y="3683"/>
            <a:chExt cx="5216" cy="697"/>
          </a:xfrm>
        </p:grpSpPr>
        <p:sp>
          <p:nvSpPr>
            <p:cNvPr id="16391" name="Text Box 13"/>
            <p:cNvSpPr txBox="1">
              <a:spLocks noChangeArrowheads="1"/>
            </p:cNvSpPr>
            <p:nvPr/>
          </p:nvSpPr>
          <p:spPr bwMode="auto">
            <a:xfrm>
              <a:off x="340" y="3683"/>
              <a:ext cx="52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5000"/>
                </a:spcBef>
              </a:pPr>
              <a:r>
                <a:rPr lang="en-US" sz="2400"/>
                <a:t>Several Poisson processes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/>
                <a:t> occurring in parallel constitute a Poisson process with rate constant                .  </a:t>
              </a:r>
            </a:p>
          </p:txBody>
        </p:sp>
        <p:graphicFrame>
          <p:nvGraphicFramePr>
            <p:cNvPr id="16392" name="Object 15"/>
            <p:cNvGraphicFramePr>
              <a:graphicFrameLocks noChangeAspect="1"/>
            </p:cNvGraphicFramePr>
            <p:nvPr/>
          </p:nvGraphicFramePr>
          <p:xfrm>
            <a:off x="4616" y="3891"/>
            <a:ext cx="816" cy="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9" name="Equation" r:id="rId7" imgW="571252" imgH="342751" progId="Equation.DSMT4">
                    <p:embed/>
                  </p:oleObj>
                </mc:Choice>
                <mc:Fallback>
                  <p:oleObj name="Equation" r:id="rId7" imgW="571252" imgH="342751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6" y="3891"/>
                          <a:ext cx="816" cy="4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4138"/>
            <a:ext cx="8229600" cy="6477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KINETIC MONTE CARLO (KMC) SIMULATION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8313" y="773113"/>
            <a:ext cx="8496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Generation of stochastic trajectories as sequences of transitions between states in a network of </a:t>
            </a:r>
            <a:r>
              <a:rPr lang="en-US" sz="2400" i="1">
                <a:latin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0000FF"/>
                </a:solidFill>
              </a:rPr>
              <a:t> states</a:t>
            </a:r>
          </a:p>
        </p:txBody>
      </p:sp>
      <p:sp>
        <p:nvSpPr>
          <p:cNvPr id="17412" name="Text Box 144"/>
          <p:cNvSpPr txBox="1">
            <a:spLocks noChangeArrowheads="1"/>
          </p:cNvSpPr>
          <p:nvPr/>
        </p:nvSpPr>
        <p:spPr bwMode="auto">
          <a:xfrm>
            <a:off x="468313" y="1636713"/>
            <a:ext cx="8367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/>
              <a:t>Deploy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 &gt;&gt;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  <a:r>
              <a:rPr lang="en-US" sz="2000" i="1">
                <a:latin typeface="Times New Roman" panose="02020603050405020304" pitchFamily="18" charset="0"/>
              </a:rPr>
              <a:t> </a:t>
            </a:r>
            <a:r>
              <a:rPr lang="en-US" sz="2000"/>
              <a:t>independent walkers among the states according to a prescribed initial probability distribution: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(0),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=1, 2, …,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148625" name="Text Box 145"/>
          <p:cNvSpPr txBox="1">
            <a:spLocks noChangeArrowheads="1"/>
          </p:cNvSpPr>
          <p:nvPr/>
        </p:nvSpPr>
        <p:spPr bwMode="auto">
          <a:xfrm>
            <a:off x="411163" y="2565400"/>
            <a:ext cx="84248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4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858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430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02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4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46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718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9075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romanLcParenBoth"/>
            </a:pPr>
            <a:r>
              <a:rPr lang="en-US" sz="2000"/>
              <a:t>For each state </a:t>
            </a:r>
            <a:r>
              <a:rPr lang="en-US" sz="2000" i="1">
                <a:latin typeface="Times New Roman" panose="02020603050405020304" pitchFamily="18" charset="0"/>
              </a:rPr>
              <a:t>i</a:t>
            </a:r>
            <a:r>
              <a:rPr lang="en-US" sz="2000"/>
              <a:t> that is occupied at time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/>
              <a:t>, calculate expected fluxes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k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cs typeface="Arial" panose="020B0604020202020204" pitchFamily="34" charset="0"/>
              </a:rPr>
              <a:t>, overall flux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l-GR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cs typeface="Arial" panose="020B0604020202020204" pitchFamily="34" charset="0"/>
              </a:rPr>
              <a:t>and conditional probabilities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q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=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R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)/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8631" name="Group 151"/>
          <p:cNvGrpSpPr>
            <a:grpSpLocks/>
          </p:cNvGrpSpPr>
          <p:nvPr/>
        </p:nvGrpSpPr>
        <p:grpSpPr bwMode="auto">
          <a:xfrm>
            <a:off x="395288" y="3597275"/>
            <a:ext cx="8497887" cy="1006475"/>
            <a:chOff x="249" y="2296"/>
            <a:chExt cx="5353" cy="634"/>
          </a:xfrm>
        </p:grpSpPr>
        <p:sp>
          <p:nvSpPr>
            <p:cNvPr id="17420" name="Text Box 146"/>
            <p:cNvSpPr txBox="1">
              <a:spLocks noChangeArrowheads="1"/>
            </p:cNvSpPr>
            <p:nvPr/>
          </p:nvSpPr>
          <p:spPr bwMode="auto">
            <a:xfrm>
              <a:off x="249" y="2296"/>
              <a:ext cx="535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714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86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858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430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002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574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1146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718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29075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(ii) Pick time until next transition 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=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ln(1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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)/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000">
                  <a:cs typeface="Arial" panose="020B0604020202020204" pitchFamily="34" charset="0"/>
                </a:rPr>
                <a:t>where </a:t>
              </a:r>
              <a:r>
                <a:rPr lang="el-GR" sz="20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cs typeface="Arial" panose="020B0604020202020204" pitchFamily="34" charset="0"/>
                </a:rPr>
                <a:t>   </a:t>
              </a:r>
              <a:r>
                <a:rPr lang="en-US" sz="2000"/>
                <a:t>[0,1) is a uniformly distributed pseudorandom number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000">
                  <a:cs typeface="Arial" panose="020B0604020202020204" pitchFamily="34" charset="0"/>
                </a:rPr>
                <a:t>Pick type 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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j</a:t>
              </a:r>
              <a:r>
                <a:rPr lang="en-US" sz="2000">
                  <a:cs typeface="Arial" panose="020B0604020202020204" pitchFamily="34" charset="0"/>
                  <a:sym typeface="Symbol" panose="05050102010706020507" pitchFamily="18" charset="2"/>
                </a:rPr>
                <a:t> of next </a:t>
              </a:r>
              <a:r>
                <a:rPr lang="en-US" sz="2000">
                  <a:cs typeface="Arial" panose="020B0604020202020204" pitchFamily="34" charset="0"/>
                </a:rPr>
                <a:t>transition according to 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</a:rPr>
                <a:t>q</a:t>
              </a:r>
              <a:r>
                <a:rPr lang="en-US" sz="2000" i="1" baseline="-25000">
                  <a:solidFill>
                    <a:srgbClr val="00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0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→</a:t>
              </a:r>
              <a:r>
                <a:rPr lang="en-US" sz="20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j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en-US" sz="2000" i="1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2000">
                  <a:solidFill>
                    <a:srgbClr val="003399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en-US" sz="2000">
                  <a:latin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</p:txBody>
        </p:sp>
        <p:graphicFrame>
          <p:nvGraphicFramePr>
            <p:cNvPr id="17421" name="Object 147"/>
            <p:cNvGraphicFramePr>
              <a:graphicFrameLocks noChangeAspect="1"/>
            </p:cNvGraphicFramePr>
            <p:nvPr/>
          </p:nvGraphicFramePr>
          <p:xfrm>
            <a:off x="4326" y="2341"/>
            <a:ext cx="17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2" name="Equation" r:id="rId3" imgW="126725" imgH="126725" progId="Equation.DSMT4">
                    <p:embed/>
                  </p:oleObj>
                </mc:Choice>
                <mc:Fallback>
                  <p:oleObj name="Equation" r:id="rId3" imgW="126725" imgH="126725" progId="Equation.DSMT4">
                    <p:embed/>
                    <p:pic>
                      <p:nvPicPr>
                        <p:cNvPr id="0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6" y="2341"/>
                          <a:ext cx="17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8628" name="Text Box 148"/>
          <p:cNvSpPr txBox="1">
            <a:spLocks noChangeArrowheads="1"/>
          </p:cNvSpPr>
          <p:nvPr/>
        </p:nvSpPr>
        <p:spPr bwMode="auto">
          <a:xfrm>
            <a:off x="338138" y="4638675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429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2875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1452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(iii) Of the</a:t>
            </a: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000">
                <a:latin typeface="Times New Roman" panose="02020603050405020304" pitchFamily="18" charset="0"/>
              </a:rPr>
              <a:t> </a:t>
            </a:r>
            <a:r>
              <a:rPr lang="en-US" sz="2000"/>
              <a:t>walkers present in state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/>
              <a:t> pick one with probability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1/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000">
                <a:latin typeface="Times New Roman" panose="02020603050405020304" pitchFamily="18" charset="0"/>
              </a:rPr>
              <a:t>   </a:t>
            </a:r>
            <a:r>
              <a:rPr lang="en-US" sz="2000"/>
              <a:t>and move it to state</a:t>
            </a:r>
            <a:r>
              <a:rPr lang="en-US" sz="2000">
                <a:latin typeface="Times New Roman" panose="02020603050405020304" pitchFamily="18" charset="0"/>
              </a:rPr>
              <a:t> 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i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8630" name="Text Box 150"/>
          <p:cNvSpPr txBox="1">
            <a:spLocks noChangeArrowheads="1"/>
          </p:cNvSpPr>
          <p:nvPr/>
        </p:nvSpPr>
        <p:spPr bwMode="auto">
          <a:xfrm>
            <a:off x="322263" y="5383213"/>
            <a:ext cx="8497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4297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2875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14525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3714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371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(iv) Advance simulation time by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/>
              <a:t>.  Update array keeping track of current positions of all walkers.  Set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t+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</a:t>
            </a:r>
            <a:r>
              <a:rPr lang="en-US" sz="2000">
                <a:latin typeface="Times New Roman" panose="02020603050405020304" pitchFamily="18" charset="0"/>
              </a:rPr>
              <a:t>,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t+ </a:t>
            </a:r>
            <a:r>
              <a:rPr lang="el-GR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= </a:t>
            </a:r>
            <a:r>
              <a:rPr lang="en-US" sz="2000">
                <a:solidFill>
                  <a:srgbClr val="003399"/>
                </a:solidFill>
                <a:latin typeface="Monotype Corsiva" panose="03010101010201010101" pitchFamily="66" charset="0"/>
              </a:rPr>
              <a:t>N</a:t>
            </a:r>
            <a:r>
              <a:rPr lang="en-US" sz="20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j</a:t>
            </a:r>
            <a:r>
              <a:rPr lang="en-US" sz="2000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0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)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>
                <a:solidFill>
                  <a:srgbClr val="003399"/>
                </a:solidFill>
                <a:latin typeface="Times New Roman" panose="02020603050405020304" pitchFamily="18" charset="0"/>
              </a:rPr>
              <a:t>1</a:t>
            </a:r>
            <a:r>
              <a:rPr lang="en-US" sz="2000">
                <a:latin typeface="Times New Roman" panose="02020603050405020304" pitchFamily="18" charset="0"/>
              </a:rPr>
              <a:t>.  </a:t>
            </a:r>
            <a:endParaRPr lang="en-US" sz="2000" i="1">
              <a:latin typeface="Times New Roman" panose="02020603050405020304" pitchFamily="18" charset="0"/>
            </a:endParaRPr>
          </a:p>
        </p:txBody>
      </p:sp>
      <p:grpSp>
        <p:nvGrpSpPr>
          <p:cNvPr id="148635" name="Group 155"/>
          <p:cNvGrpSpPr>
            <a:grpSpLocks/>
          </p:cNvGrpSpPr>
          <p:nvPr/>
        </p:nvGrpSpPr>
        <p:grpSpPr bwMode="auto">
          <a:xfrm>
            <a:off x="250825" y="2349500"/>
            <a:ext cx="8601075" cy="4319588"/>
            <a:chOff x="158" y="1480"/>
            <a:chExt cx="5418" cy="2721"/>
          </a:xfrm>
        </p:grpSpPr>
        <p:sp>
          <p:nvSpPr>
            <p:cNvPr id="17418" name="Text Box 152"/>
            <p:cNvSpPr txBox="1">
              <a:spLocks noChangeArrowheads="1"/>
            </p:cNvSpPr>
            <p:nvPr/>
          </p:nvSpPr>
          <p:spPr bwMode="auto">
            <a:xfrm>
              <a:off x="223" y="3855"/>
              <a:ext cx="5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4297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28750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914525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400300" indent="-371475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8575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3147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7719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229100" indent="-371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 (v) Return to step (i).</a:t>
              </a:r>
              <a:endParaRPr lang="en-US" sz="2000" i="1">
                <a:latin typeface="Times New Roman" panose="02020603050405020304" pitchFamily="18" charset="0"/>
              </a:endParaRPr>
            </a:p>
          </p:txBody>
        </p:sp>
        <p:sp>
          <p:nvSpPr>
            <p:cNvPr id="17419" name="Freeform 154"/>
            <p:cNvSpPr>
              <a:spLocks/>
            </p:cNvSpPr>
            <p:nvPr/>
          </p:nvSpPr>
          <p:spPr bwMode="auto">
            <a:xfrm>
              <a:off x="158" y="1480"/>
              <a:ext cx="273" cy="2721"/>
            </a:xfrm>
            <a:custGeom>
              <a:avLst/>
              <a:gdLst>
                <a:gd name="T0" fmla="*/ 273 w 273"/>
                <a:gd name="T1" fmla="*/ 2630 h 2721"/>
                <a:gd name="T2" fmla="*/ 273 w 273"/>
                <a:gd name="T3" fmla="*/ 2721 h 2721"/>
                <a:gd name="T4" fmla="*/ 0 w 273"/>
                <a:gd name="T5" fmla="*/ 2721 h 2721"/>
                <a:gd name="T6" fmla="*/ 0 w 273"/>
                <a:gd name="T7" fmla="*/ 0 h 2721"/>
                <a:gd name="T8" fmla="*/ 273 w 273"/>
                <a:gd name="T9" fmla="*/ 0 h 2721"/>
                <a:gd name="T10" fmla="*/ 273 w 273"/>
                <a:gd name="T11" fmla="*/ 136 h 2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3" h="2721">
                  <a:moveTo>
                    <a:pt x="273" y="2630"/>
                  </a:moveTo>
                  <a:lnTo>
                    <a:pt x="273" y="2721"/>
                  </a:lnTo>
                  <a:lnTo>
                    <a:pt x="0" y="2721"/>
                  </a:lnTo>
                  <a:lnTo>
                    <a:pt x="0" y="0"/>
                  </a:lnTo>
                  <a:lnTo>
                    <a:pt x="273" y="0"/>
                  </a:lnTo>
                  <a:lnTo>
                    <a:pt x="273" y="136"/>
                  </a:lnTo>
                </a:path>
              </a:pathLst>
            </a:cu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25" grpId="0"/>
      <p:bldP spid="148628" grpId="0"/>
      <p:bldP spid="1486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 EQUATION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779838" y="765175"/>
            <a:ext cx="518477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en-US" sz="2800" i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8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(</a:t>
            </a:r>
            <a:r>
              <a:rPr lang="en-US" sz="28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)</a:t>
            </a:r>
            <a:r>
              <a:rPr lang="en-US" sz="2800"/>
              <a:t>:</a:t>
            </a:r>
            <a:r>
              <a:rPr lang="en-US" sz="2400"/>
              <a:t>   Probability of being in state </a:t>
            </a:r>
            <a:r>
              <a:rPr lang="en-US" sz="2400" i="1">
                <a:latin typeface="Times New Roman" panose="02020603050405020304" pitchFamily="18" charset="0"/>
              </a:rPr>
              <a:t>i</a:t>
            </a:r>
            <a:r>
              <a:rPr lang="en-US" sz="2400"/>
              <a:t>     	 at time </a:t>
            </a:r>
            <a:r>
              <a:rPr lang="en-US" sz="2400" i="1">
                <a:latin typeface="Times New Roman" panose="02020603050405020304" pitchFamily="18" charset="0"/>
              </a:rPr>
              <a:t>t.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04800" y="1052513"/>
            <a:ext cx="3111500" cy="3692525"/>
            <a:chOff x="3240" y="2160"/>
            <a:chExt cx="4900" cy="5815"/>
          </a:xfrm>
        </p:grpSpPr>
        <p:grpSp>
          <p:nvGrpSpPr>
            <p:cNvPr id="18457" name="Group 5"/>
            <p:cNvGrpSpPr>
              <a:grpSpLocks/>
            </p:cNvGrpSpPr>
            <p:nvPr/>
          </p:nvGrpSpPr>
          <p:grpSpPr bwMode="auto">
            <a:xfrm>
              <a:off x="3240" y="2160"/>
              <a:ext cx="4900" cy="5815"/>
              <a:chOff x="2948" y="1808"/>
              <a:chExt cx="4900" cy="5815"/>
            </a:xfrm>
          </p:grpSpPr>
          <p:grpSp>
            <p:nvGrpSpPr>
              <p:cNvPr id="18459" name="Group 6"/>
              <p:cNvGrpSpPr>
                <a:grpSpLocks/>
              </p:cNvGrpSpPr>
              <p:nvPr/>
            </p:nvGrpSpPr>
            <p:grpSpPr bwMode="auto">
              <a:xfrm>
                <a:off x="2948" y="1808"/>
                <a:ext cx="4900" cy="5815"/>
                <a:chOff x="1808" y="1448"/>
                <a:chExt cx="4900" cy="5815"/>
              </a:xfrm>
            </p:grpSpPr>
            <p:grpSp>
              <p:nvGrpSpPr>
                <p:cNvPr id="18462" name="Group 7"/>
                <p:cNvGrpSpPr>
                  <a:grpSpLocks/>
                </p:cNvGrpSpPr>
                <p:nvPr/>
              </p:nvGrpSpPr>
              <p:grpSpPr bwMode="auto">
                <a:xfrm>
                  <a:off x="1808" y="1448"/>
                  <a:ext cx="4900" cy="5815"/>
                  <a:chOff x="1808" y="1448"/>
                  <a:chExt cx="4900" cy="5815"/>
                </a:xfrm>
              </p:grpSpPr>
              <p:grpSp>
                <p:nvGrpSpPr>
                  <p:cNvPr id="1846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936" y="1568"/>
                    <a:ext cx="4680" cy="5640"/>
                    <a:chOff x="1920" y="960"/>
                    <a:chExt cx="1872" cy="2256"/>
                  </a:xfrm>
                </p:grpSpPr>
                <p:sp>
                  <p:nvSpPr>
                    <p:cNvPr id="18511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20" y="2304"/>
                      <a:ext cx="192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2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2" y="2304"/>
                      <a:ext cx="24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3" name="Line 1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920" y="2112"/>
                      <a:ext cx="19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4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2" y="2064"/>
                      <a:ext cx="192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5" name="Line 1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1776"/>
                      <a:ext cx="96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6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8" y="1680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7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4" y="206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2" y="2400"/>
                      <a:ext cx="24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9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92" y="2400"/>
                      <a:ext cx="28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92" y="2160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40" y="1824"/>
                      <a:ext cx="144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2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0" y="2064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3" name="Line 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1344"/>
                      <a:ext cx="96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92" y="1632"/>
                      <a:ext cx="33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5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08" y="2592"/>
                      <a:ext cx="144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6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8" y="2880"/>
                      <a:ext cx="33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7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784"/>
                      <a:ext cx="24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8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592"/>
                      <a:ext cx="43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9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4" y="2544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0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2304"/>
                      <a:ext cx="33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544"/>
                      <a:ext cx="28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2" name="Line 3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20" y="2064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3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20" y="2016"/>
                      <a:ext cx="28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4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2304"/>
                      <a:ext cx="192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68" y="2400"/>
                      <a:ext cx="24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6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4" y="2784"/>
                      <a:ext cx="144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2736"/>
                      <a:ext cx="24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8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96" y="1152"/>
                      <a:ext cx="336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9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32" y="1152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0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248"/>
                      <a:ext cx="28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1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248"/>
                      <a:ext cx="192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2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68" y="1584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3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8" y="1824"/>
                      <a:ext cx="28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4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8" y="1824"/>
                      <a:ext cx="4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5" name="Line 4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28" y="1728"/>
                      <a:ext cx="24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6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32" y="1152"/>
                      <a:ext cx="96" cy="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7" name="Line 4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1344"/>
                      <a:ext cx="43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8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68" y="2736"/>
                      <a:ext cx="336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9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08" y="2400"/>
                      <a:ext cx="384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0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08" y="2112"/>
                      <a:ext cx="19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1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0" y="1776"/>
                      <a:ext cx="288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2" name="Line 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968" y="1536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3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16" y="960"/>
                      <a:ext cx="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4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40" y="960"/>
                      <a:ext cx="192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5" name="Line 5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1296"/>
                      <a:ext cx="28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6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4" y="2880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7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48" y="2976"/>
                      <a:ext cx="96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8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4" y="2064"/>
                      <a:ext cx="288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59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4" y="1680"/>
                      <a:ext cx="28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0" name="Line 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32" y="2160"/>
                      <a:ext cx="48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1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8" y="2064"/>
                      <a:ext cx="19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2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728"/>
                      <a:ext cx="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3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16" y="2016"/>
                      <a:ext cx="192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4" name="Line 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2976"/>
                      <a:ext cx="43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5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2928"/>
                      <a:ext cx="57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6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40" y="2064"/>
                      <a:ext cx="192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7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8" y="163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8" name="Line 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92" y="1680"/>
                      <a:ext cx="19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69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4" y="1632"/>
                      <a:ext cx="144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70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32" y="2064"/>
                      <a:ext cx="288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71" name="Line 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08" y="1584"/>
                      <a:ext cx="48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467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096" y="4412"/>
                    <a:ext cx="240" cy="2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18468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808" y="1448"/>
                    <a:ext cx="4900" cy="5815"/>
                    <a:chOff x="1808" y="1448"/>
                    <a:chExt cx="4900" cy="5815"/>
                  </a:xfrm>
                </p:grpSpPr>
                <p:grpSp>
                  <p:nvGrpSpPr>
                    <p:cNvPr id="18469" name="Group 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36" y="4051"/>
                      <a:ext cx="1440" cy="960"/>
                      <a:chOff x="2592" y="1968"/>
                      <a:chExt cx="576" cy="384"/>
                    </a:xfrm>
                  </p:grpSpPr>
                  <p:sp>
                    <p:nvSpPr>
                      <p:cNvPr id="18508" name="Oval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0" y="225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9" name="Oval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72" y="196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10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92" y="201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sp>
                  <p:nvSpPr>
                    <p:cNvPr id="18470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5" y="537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18471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76" y="5851"/>
                      <a:ext cx="1201" cy="360"/>
                      <a:chOff x="2448" y="2688"/>
                      <a:chExt cx="480" cy="144"/>
                    </a:xfrm>
                  </p:grpSpPr>
                  <p:sp>
                    <p:nvSpPr>
                      <p:cNvPr id="18506" name="Oval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73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7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8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grpSp>
                  <p:nvGrpSpPr>
                    <p:cNvPr id="18472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76" y="3571"/>
                      <a:ext cx="1439" cy="841"/>
                      <a:chOff x="1968" y="1776"/>
                      <a:chExt cx="576" cy="336"/>
                    </a:xfrm>
                  </p:grpSpPr>
                  <p:sp>
                    <p:nvSpPr>
                      <p:cNvPr id="18504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68" y="201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18505" name="Oval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177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  <p:sp>
                  <p:nvSpPr>
                    <p:cNvPr id="18473" name="Text Box 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49" y="5168"/>
                      <a:ext cx="840" cy="57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BBE0E3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ja-JP" sz="1800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S Mincho" pitchFamily="49" charset="-128"/>
                        </a:rPr>
                        <a:t>j</a:t>
                      </a:r>
                      <a:endParaRPr lang="el-GR" sz="18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8474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81" y="4521"/>
                      <a:ext cx="360" cy="4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75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98" y="4606"/>
                      <a:ext cx="359" cy="4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76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6" y="357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7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1" y="3396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8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8" y="3091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7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46" y="503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7" y="4291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1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8" y="5306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2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8" y="300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3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56" y="3571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6" y="659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48" y="635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75" y="6506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6" y="7023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06" y="5528"/>
                      <a:ext cx="241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89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6" y="6237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0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1" y="6636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1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1" y="5574"/>
                      <a:ext cx="240" cy="23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2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8" y="4318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3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8" y="3248"/>
                      <a:ext cx="240" cy="23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4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6" y="1973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5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6" y="2213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6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16" y="144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7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6" y="1531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8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66" y="2436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499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1" y="228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0" name="Oval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3522"/>
                      <a:ext cx="241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1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8" y="2878"/>
                      <a:ext cx="240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2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3" y="3746"/>
                      <a:ext cx="239" cy="2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18503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4" y="4822"/>
                      <a:ext cx="240" cy="2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sp>
              <p:nvSpPr>
                <p:cNvPr id="18463" name="Oval 114"/>
                <p:cNvSpPr>
                  <a:spLocks noChangeArrowheads="1"/>
                </p:cNvSpPr>
                <p:nvPr/>
              </p:nvSpPr>
              <p:spPr bwMode="auto">
                <a:xfrm>
                  <a:off x="4817" y="4178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18464" name="Oval 115"/>
                <p:cNvSpPr>
                  <a:spLocks noChangeArrowheads="1"/>
                </p:cNvSpPr>
                <p:nvPr/>
              </p:nvSpPr>
              <p:spPr bwMode="auto">
                <a:xfrm>
                  <a:off x="3617" y="4178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18465" name="Oval 116"/>
                <p:cNvSpPr>
                  <a:spLocks noChangeArrowheads="1"/>
                </p:cNvSpPr>
                <p:nvPr/>
              </p:nvSpPr>
              <p:spPr bwMode="auto">
                <a:xfrm>
                  <a:off x="3491" y="5003"/>
                  <a:ext cx="238" cy="239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</p:grpSp>
          <p:sp>
            <p:nvSpPr>
              <p:cNvPr id="18460" name="Text Box 117"/>
              <p:cNvSpPr txBox="1">
                <a:spLocks noChangeArrowheads="1"/>
              </p:cNvSpPr>
              <p:nvPr/>
            </p:nvSpPr>
            <p:spPr bwMode="auto">
              <a:xfrm>
                <a:off x="4394" y="4673"/>
                <a:ext cx="1596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k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i</a:t>
                </a:r>
                <a:r>
                  <a:rPr lang="el-GR" altLang="ja-JP" sz="18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→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j</a:t>
                </a:r>
                <a:endParaRPr lang="el-G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461" name="Text Box 118"/>
              <p:cNvSpPr txBox="1">
                <a:spLocks noChangeArrowheads="1"/>
              </p:cNvSpPr>
              <p:nvPr/>
            </p:nvSpPr>
            <p:spPr bwMode="auto">
              <a:xfrm>
                <a:off x="3773" y="5123"/>
                <a:ext cx="1596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k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j</a:t>
                </a:r>
                <a:r>
                  <a:rPr lang="el-GR" altLang="ja-JP" sz="18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→</a:t>
                </a:r>
                <a:r>
                  <a:rPr lang="en-US" altLang="ja-JP" sz="1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MS Mincho" pitchFamily="49" charset="-128"/>
                  </a:rPr>
                  <a:t>i</a:t>
                </a:r>
                <a:endParaRPr lang="el-GR" sz="18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8458" name="Text Box 119"/>
            <p:cNvSpPr txBox="1">
              <a:spLocks noChangeArrowheads="1"/>
            </p:cNvSpPr>
            <p:nvPr/>
          </p:nvSpPr>
          <p:spPr bwMode="auto">
            <a:xfrm>
              <a:off x="3765" y="4740"/>
              <a:ext cx="8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i="1">
                  <a:latin typeface="Times New Roman" panose="02020603050405020304" pitchFamily="18" charset="0"/>
                  <a:ea typeface="MS Mincho" pitchFamily="49" charset="-128"/>
                </a:rPr>
                <a:t>i</a:t>
              </a:r>
              <a:endParaRPr lang="el-GR" sz="1800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8437" name="Object 121"/>
          <p:cNvGraphicFramePr>
            <a:graphicFrameLocks noChangeAspect="1"/>
          </p:cNvGraphicFramePr>
          <p:nvPr/>
        </p:nvGraphicFramePr>
        <p:xfrm>
          <a:off x="3779838" y="1628775"/>
          <a:ext cx="4392612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2" name="Equation" r:id="rId3" imgW="2247900" imgH="457200" progId="Equation.DSMT4">
                  <p:embed/>
                </p:oleObj>
              </mc:Choice>
              <mc:Fallback>
                <p:oleObj name="Equation" r:id="rId3" imgW="2247900" imgH="457200" progId="Equation.DSMT4">
                  <p:embed/>
                  <p:pic>
                    <p:nvPicPr>
                      <p:cNvPr id="0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628775"/>
                        <a:ext cx="4392612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9627" name="Group 123"/>
          <p:cNvGrpSpPr>
            <a:grpSpLocks/>
          </p:cNvGrpSpPr>
          <p:nvPr/>
        </p:nvGrpSpPr>
        <p:grpSpPr bwMode="auto">
          <a:xfrm>
            <a:off x="3811588" y="2922588"/>
            <a:ext cx="2233612" cy="860425"/>
            <a:chOff x="2426" y="2659"/>
            <a:chExt cx="1407" cy="542"/>
          </a:xfrm>
        </p:grpSpPr>
        <p:sp>
          <p:nvSpPr>
            <p:cNvPr id="18455" name="Text Box 124"/>
            <p:cNvSpPr txBox="1">
              <a:spLocks noChangeArrowheads="1"/>
            </p:cNvSpPr>
            <p:nvPr/>
          </p:nvSpPr>
          <p:spPr bwMode="auto">
            <a:xfrm>
              <a:off x="2426" y="2761"/>
              <a:ext cx="4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or</a:t>
              </a:r>
            </a:p>
          </p:txBody>
        </p:sp>
        <p:graphicFrame>
          <p:nvGraphicFramePr>
            <p:cNvPr id="18456" name="Object 125"/>
            <p:cNvGraphicFramePr>
              <a:graphicFrameLocks noChangeAspect="1"/>
            </p:cNvGraphicFramePr>
            <p:nvPr/>
          </p:nvGraphicFramePr>
          <p:xfrm>
            <a:off x="2925" y="2659"/>
            <a:ext cx="908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63" name="Equation" r:id="rId5" imgW="660113" imgH="393529" progId="Equation.DSMT4">
                    <p:embed/>
                  </p:oleObj>
                </mc:Choice>
                <mc:Fallback>
                  <p:oleObj name="Equation" r:id="rId5" imgW="660113" imgH="393529" progId="Equation.DSMT4">
                    <p:embed/>
                    <p:pic>
                      <p:nvPicPr>
                        <p:cNvPr id="0" name="Object 1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2659"/>
                          <a:ext cx="908" cy="5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635" name="Text Box 131"/>
          <p:cNvSpPr txBox="1">
            <a:spLocks noChangeArrowheads="1"/>
          </p:cNvSpPr>
          <p:nvPr/>
        </p:nvSpPr>
        <p:spPr bwMode="auto">
          <a:xfrm>
            <a:off x="450850" y="5713413"/>
            <a:ext cx="85693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Need to solve the master equation starting from an initial probability distribution among states</a:t>
            </a:r>
            <a:r>
              <a:rPr lang="en-US" sz="2800"/>
              <a:t> </a:t>
            </a:r>
            <a:r>
              <a:rPr lang="en-US" sz="2800" b="1">
                <a:solidFill>
                  <a:srgbClr val="003399"/>
                </a:solidFill>
                <a:latin typeface="Times New Roman" panose="02020603050405020304" pitchFamily="18" charset="0"/>
              </a:rPr>
              <a:t>P</a:t>
            </a:r>
            <a:r>
              <a:rPr lang="en-US" sz="2800">
                <a:solidFill>
                  <a:srgbClr val="003399"/>
                </a:solidFill>
                <a:latin typeface="Times New Roman" panose="02020603050405020304" pitchFamily="18" charset="0"/>
              </a:rPr>
              <a:t>(0)</a:t>
            </a:r>
            <a:r>
              <a:rPr lang="en-US" sz="280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49656" name="Group 152"/>
          <p:cNvGrpSpPr>
            <a:grpSpLocks/>
          </p:cNvGrpSpPr>
          <p:nvPr/>
        </p:nvGrpSpPr>
        <p:grpSpPr bwMode="auto">
          <a:xfrm>
            <a:off x="4595813" y="2349500"/>
            <a:ext cx="4040187" cy="2284413"/>
            <a:chOff x="2895" y="1480"/>
            <a:chExt cx="2545" cy="1439"/>
          </a:xfrm>
        </p:grpSpPr>
        <p:grpSp>
          <p:nvGrpSpPr>
            <p:cNvPr id="18447" name="Group 128"/>
            <p:cNvGrpSpPr>
              <a:grpSpLocks/>
            </p:cNvGrpSpPr>
            <p:nvPr/>
          </p:nvGrpSpPr>
          <p:grpSpPr bwMode="auto">
            <a:xfrm>
              <a:off x="3878" y="1888"/>
              <a:ext cx="1361" cy="404"/>
              <a:chOff x="3878" y="2886"/>
              <a:chExt cx="1361" cy="404"/>
            </a:xfrm>
          </p:grpSpPr>
          <p:sp>
            <p:nvSpPr>
              <p:cNvPr id="18453" name="Text Box 129"/>
              <p:cNvSpPr txBox="1">
                <a:spLocks noChangeArrowheads="1"/>
              </p:cNvSpPr>
              <p:nvPr/>
            </p:nvSpPr>
            <p:spPr bwMode="auto">
              <a:xfrm>
                <a:off x="4105" y="2886"/>
                <a:ext cx="113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8000"/>
                    </a:solidFill>
                  </a:rPr>
                  <a:t>vector of state probabilities</a:t>
                </a:r>
              </a:p>
            </p:txBody>
          </p:sp>
          <p:sp>
            <p:nvSpPr>
              <p:cNvPr id="18454" name="Line 130"/>
              <p:cNvSpPr>
                <a:spLocks noChangeShapeType="1"/>
              </p:cNvSpPr>
              <p:nvPr/>
            </p:nvSpPr>
            <p:spPr bwMode="auto">
              <a:xfrm flipH="1">
                <a:off x="3878" y="3113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48" name="Group 143"/>
            <p:cNvGrpSpPr>
              <a:grpSpLocks/>
            </p:cNvGrpSpPr>
            <p:nvPr/>
          </p:nvGrpSpPr>
          <p:grpSpPr bwMode="auto">
            <a:xfrm>
              <a:off x="2895" y="1480"/>
              <a:ext cx="2545" cy="1439"/>
              <a:chOff x="2895" y="1801"/>
              <a:chExt cx="2545" cy="1439"/>
            </a:xfrm>
          </p:grpSpPr>
          <p:grpSp>
            <p:nvGrpSpPr>
              <p:cNvPr id="18449" name="Group 133"/>
              <p:cNvGrpSpPr>
                <a:grpSpLocks/>
              </p:cNvGrpSpPr>
              <p:nvPr/>
            </p:nvGrpSpPr>
            <p:grpSpPr bwMode="auto">
              <a:xfrm>
                <a:off x="3334" y="1801"/>
                <a:ext cx="1134" cy="495"/>
                <a:chOff x="3334" y="1801"/>
                <a:chExt cx="1134" cy="495"/>
              </a:xfrm>
            </p:grpSpPr>
            <p:sp>
              <p:nvSpPr>
                <p:cNvPr id="18451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3334" y="1801"/>
                  <a:ext cx="1134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1800">
                      <a:solidFill>
                        <a:srgbClr val="008000"/>
                      </a:solidFill>
                    </a:rPr>
                    <a:t>Transition rate constant matrix</a:t>
                  </a:r>
                </a:p>
              </p:txBody>
            </p:sp>
            <p:sp>
              <p:nvSpPr>
                <p:cNvPr id="1845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515" y="2160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8450" name="Object 132"/>
              <p:cNvGraphicFramePr>
                <a:graphicFrameLocks noChangeAspect="1"/>
              </p:cNvGraphicFramePr>
              <p:nvPr/>
            </p:nvGraphicFramePr>
            <p:xfrm>
              <a:off x="2895" y="2795"/>
              <a:ext cx="2545" cy="4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64" name="Equation" r:id="rId7" imgW="2032000" imgH="355600" progId="Equation.DSMT4">
                      <p:embed/>
                    </p:oleObj>
                  </mc:Choice>
                  <mc:Fallback>
                    <p:oleObj name="Equation" r:id="rId7" imgW="2032000" imgH="355600" progId="Equation.DSMT4">
                      <p:embed/>
                      <p:pic>
                        <p:nvPicPr>
                          <p:cNvPr id="0" name="Object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95" y="2795"/>
                            <a:ext cx="2545" cy="4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9655" name="Group 151"/>
          <p:cNvGrpSpPr>
            <a:grpSpLocks/>
          </p:cNvGrpSpPr>
          <p:nvPr/>
        </p:nvGrpSpPr>
        <p:grpSpPr bwMode="auto">
          <a:xfrm>
            <a:off x="539750" y="4781550"/>
            <a:ext cx="8208963" cy="647700"/>
            <a:chOff x="340" y="3012"/>
            <a:chExt cx="5171" cy="408"/>
          </a:xfrm>
        </p:grpSpPr>
        <p:sp>
          <p:nvSpPr>
            <p:cNvPr id="18443" name="Text Box 144"/>
            <p:cNvSpPr txBox="1">
              <a:spLocks noChangeArrowheads="1"/>
            </p:cNvSpPr>
            <p:nvPr/>
          </p:nvSpPr>
          <p:spPr bwMode="auto">
            <a:xfrm>
              <a:off x="340" y="3012"/>
              <a:ext cx="517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→∞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/dt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(∞)= 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</a:t>
              </a:r>
              <a:r>
                <a:rPr lang="en-US" sz="2800" i="1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(∞)</a:t>
              </a:r>
            </a:p>
          </p:txBody>
        </p:sp>
        <p:grpSp>
          <p:nvGrpSpPr>
            <p:cNvPr id="18444" name="Group 150"/>
            <p:cNvGrpSpPr>
              <a:grpSpLocks/>
            </p:cNvGrpSpPr>
            <p:nvPr/>
          </p:nvGrpSpPr>
          <p:grpSpPr bwMode="auto">
            <a:xfrm>
              <a:off x="3918" y="3016"/>
              <a:ext cx="1552" cy="404"/>
              <a:chOff x="3918" y="3016"/>
              <a:chExt cx="1552" cy="404"/>
            </a:xfrm>
          </p:grpSpPr>
          <p:sp>
            <p:nvSpPr>
              <p:cNvPr id="18445" name="Text Box 145"/>
              <p:cNvSpPr txBox="1">
                <a:spLocks noChangeArrowheads="1"/>
              </p:cNvSpPr>
              <p:nvPr/>
            </p:nvSpPr>
            <p:spPr bwMode="auto">
              <a:xfrm>
                <a:off x="4109" y="3016"/>
                <a:ext cx="136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rgbClr val="008000"/>
                    </a:solidFill>
                  </a:rPr>
                  <a:t>equilibrium state probabilities</a:t>
                </a:r>
              </a:p>
            </p:txBody>
          </p:sp>
          <p:sp>
            <p:nvSpPr>
              <p:cNvPr id="18446" name="Line 146"/>
              <p:cNvSpPr>
                <a:spLocks noChangeShapeType="1"/>
              </p:cNvSpPr>
              <p:nvPr/>
            </p:nvSpPr>
            <p:spPr bwMode="auto">
              <a:xfrm flipH="1">
                <a:off x="3918" y="3222"/>
                <a:ext cx="230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9652" name="Text Box 148"/>
          <p:cNvSpPr txBox="1">
            <a:spLocks noChangeArrowheads="1"/>
          </p:cNvSpPr>
          <p:nvPr/>
        </p:nvSpPr>
        <p:spPr bwMode="auto">
          <a:xfrm>
            <a:off x="2916238" y="5287963"/>
            <a:ext cx="3097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993366"/>
                </a:solidFill>
              </a:rPr>
              <a:t>(</a:t>
            </a:r>
            <a:r>
              <a:rPr lang="en-US" sz="2000">
                <a:solidFill>
                  <a:srgbClr val="993366"/>
                </a:solidFill>
              </a:rPr>
              <a:t>microscopic reversibility</a:t>
            </a:r>
            <a:r>
              <a:rPr lang="en-US" sz="1800">
                <a:solidFill>
                  <a:srgbClr val="993366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35" grpId="0"/>
      <p:bldP spid="1496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9145588" cy="5762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EQUATION: ANALYTICAL  SOLUTION</a:t>
            </a:r>
          </a:p>
        </p:txBody>
      </p:sp>
      <p:grpSp>
        <p:nvGrpSpPr>
          <p:cNvPr id="19459" name="Group 159"/>
          <p:cNvGrpSpPr>
            <a:grpSpLocks/>
          </p:cNvGrpSpPr>
          <p:nvPr/>
        </p:nvGrpSpPr>
        <p:grpSpPr bwMode="auto">
          <a:xfrm>
            <a:off x="187325" y="765175"/>
            <a:ext cx="8129588" cy="882650"/>
            <a:chOff x="415" y="779"/>
            <a:chExt cx="5121" cy="556"/>
          </a:xfrm>
        </p:grpSpPr>
        <p:graphicFrame>
          <p:nvGraphicFramePr>
            <p:cNvPr id="19483" name="Object 123"/>
            <p:cNvGraphicFramePr>
              <a:graphicFrameLocks noChangeAspect="1"/>
            </p:cNvGraphicFramePr>
            <p:nvPr/>
          </p:nvGraphicFramePr>
          <p:xfrm>
            <a:off x="415" y="779"/>
            <a:ext cx="1030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56" name="Equation" r:id="rId3" imgW="748975" imgH="393529" progId="Equation.DSMT4">
                    <p:embed/>
                  </p:oleObj>
                </mc:Choice>
                <mc:Fallback>
                  <p:oleObj name="Equation" r:id="rId3" imgW="748975" imgH="393529" progId="Equation.DSMT4">
                    <p:embed/>
                    <p:pic>
                      <p:nvPicPr>
                        <p:cNvPr id="0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" y="779"/>
                          <a:ext cx="1030" cy="5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84" name="Object 133"/>
            <p:cNvGraphicFramePr>
              <a:graphicFrameLocks noChangeAspect="1"/>
            </p:cNvGraphicFramePr>
            <p:nvPr/>
          </p:nvGraphicFramePr>
          <p:xfrm>
            <a:off x="1624" y="890"/>
            <a:ext cx="264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57" name="Equation" r:id="rId5" imgW="2108200" imgH="355600" progId="Equation.DSMT4">
                    <p:embed/>
                  </p:oleObj>
                </mc:Choice>
                <mc:Fallback>
                  <p:oleObj name="Equation" r:id="rId5" imgW="2108200" imgH="355600" progId="Equation.DSMT4">
                    <p:embed/>
                    <p:pic>
                      <p:nvPicPr>
                        <p:cNvPr id="0" name="Object 1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4" y="890"/>
                          <a:ext cx="2640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85" name="Text Box 140"/>
            <p:cNvSpPr txBox="1">
              <a:spLocks noChangeArrowheads="1"/>
            </p:cNvSpPr>
            <p:nvPr/>
          </p:nvSpPr>
          <p:spPr bwMode="auto">
            <a:xfrm>
              <a:off x="4402" y="875"/>
              <a:ext cx="113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rgbClr val="003399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sz="2800">
                  <a:solidFill>
                    <a:srgbClr val="003399"/>
                  </a:solidFill>
                  <a:latin typeface="Times New Roman" panose="02020603050405020304" pitchFamily="18" charset="0"/>
                </a:rPr>
                <a:t>(0)</a:t>
              </a:r>
              <a:r>
                <a:rPr lang="en-US" sz="2800"/>
                <a:t> </a:t>
              </a:r>
              <a:r>
                <a:rPr lang="en-US" sz="2400"/>
                <a:t>given</a:t>
              </a:r>
            </a:p>
          </p:txBody>
        </p:sp>
      </p:grpSp>
      <p:sp>
        <p:nvSpPr>
          <p:cNvPr id="19460" name="Text Box 142"/>
          <p:cNvSpPr txBox="1">
            <a:spLocks noChangeArrowheads="1"/>
          </p:cNvSpPr>
          <p:nvPr/>
        </p:nvSpPr>
        <p:spPr bwMode="auto">
          <a:xfrm>
            <a:off x="179388" y="56276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J. Wei, C.D. Prater, </a:t>
            </a:r>
            <a:r>
              <a:rPr lang="en-US" sz="1800" i="1">
                <a:solidFill>
                  <a:srgbClr val="008000"/>
                </a:solidFill>
              </a:rPr>
              <a:t>Advan. Catal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</a:t>
            </a:r>
            <a:r>
              <a:rPr lang="en-US" sz="1800">
                <a:solidFill>
                  <a:srgbClr val="008000"/>
                </a:solidFill>
              </a:rPr>
              <a:t>, 204 (1962).</a:t>
            </a:r>
          </a:p>
        </p:txBody>
      </p:sp>
      <p:sp>
        <p:nvSpPr>
          <p:cNvPr id="19461" name="Text Box 143"/>
          <p:cNvSpPr txBox="1">
            <a:spLocks noChangeArrowheads="1"/>
          </p:cNvSpPr>
          <p:nvPr/>
        </p:nvSpPr>
        <p:spPr bwMode="auto">
          <a:xfrm>
            <a:off x="179388" y="5988050"/>
            <a:ext cx="820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N. V. Buchete, G. Hummer, </a:t>
            </a:r>
            <a:r>
              <a:rPr lang="en-US" sz="1800" i="1">
                <a:solidFill>
                  <a:srgbClr val="008000"/>
                </a:solidFill>
              </a:rPr>
              <a:t>J. Phys. Chem. B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112</a:t>
            </a:r>
            <a:r>
              <a:rPr lang="en-US" sz="1800">
                <a:solidFill>
                  <a:srgbClr val="008000"/>
                </a:solidFill>
              </a:rPr>
              <a:t>, 6057 (2008).</a:t>
            </a:r>
          </a:p>
        </p:txBody>
      </p:sp>
      <p:sp>
        <p:nvSpPr>
          <p:cNvPr id="19462" name="Text Box 144"/>
          <p:cNvSpPr txBox="1">
            <a:spLocks noChangeArrowheads="1"/>
          </p:cNvSpPr>
          <p:nvPr/>
        </p:nvSpPr>
        <p:spPr bwMode="auto">
          <a:xfrm>
            <a:off x="179388" y="635793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G. Boulougouris, DNT, </a:t>
            </a:r>
            <a:r>
              <a:rPr lang="en-US" sz="1800" i="1">
                <a:solidFill>
                  <a:srgbClr val="008000"/>
                </a:solidFill>
              </a:rPr>
              <a:t>J. Chem. Phys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130</a:t>
            </a:r>
            <a:r>
              <a:rPr lang="en-US" sz="1800">
                <a:solidFill>
                  <a:srgbClr val="008000"/>
                </a:solidFill>
              </a:rPr>
              <a:t>, 044905 (2009).</a:t>
            </a:r>
          </a:p>
        </p:txBody>
      </p:sp>
      <p:sp>
        <p:nvSpPr>
          <p:cNvPr id="19463" name="Text Box 145"/>
          <p:cNvSpPr txBox="1">
            <a:spLocks noChangeArrowheads="1"/>
          </p:cNvSpPr>
          <p:nvPr/>
        </p:nvSpPr>
        <p:spPr bwMode="auto">
          <a:xfrm>
            <a:off x="204788" y="5268913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K.E. Shuler, </a:t>
            </a:r>
            <a:r>
              <a:rPr lang="en-US" sz="1800" i="1">
                <a:solidFill>
                  <a:srgbClr val="008000"/>
                </a:solidFill>
              </a:rPr>
              <a:t>Phys. Fluids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, 442 (1959).</a:t>
            </a:r>
          </a:p>
        </p:txBody>
      </p:sp>
      <p:grpSp>
        <p:nvGrpSpPr>
          <p:cNvPr id="150688" name="Group 160"/>
          <p:cNvGrpSpPr>
            <a:grpSpLocks/>
          </p:cNvGrpSpPr>
          <p:nvPr/>
        </p:nvGrpSpPr>
        <p:grpSpPr bwMode="auto">
          <a:xfrm>
            <a:off x="139700" y="1700213"/>
            <a:ext cx="7843838" cy="614362"/>
            <a:chOff x="385" y="1379"/>
            <a:chExt cx="4941" cy="387"/>
          </a:xfrm>
        </p:grpSpPr>
        <p:sp>
          <p:nvSpPr>
            <p:cNvPr id="19481" name="Text Box 141"/>
            <p:cNvSpPr txBox="1">
              <a:spLocks noChangeArrowheads="1"/>
            </p:cNvSpPr>
            <p:nvPr/>
          </p:nvSpPr>
          <p:spPr bwMode="auto">
            <a:xfrm>
              <a:off x="385" y="1434"/>
              <a:ext cx="36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Define reduced state probabilities: </a:t>
              </a:r>
            </a:p>
          </p:txBody>
        </p:sp>
        <p:graphicFrame>
          <p:nvGraphicFramePr>
            <p:cNvPr id="19482" name="Object 146"/>
            <p:cNvGraphicFramePr>
              <a:graphicFrameLocks noChangeAspect="1"/>
            </p:cNvGraphicFramePr>
            <p:nvPr/>
          </p:nvGraphicFramePr>
          <p:xfrm>
            <a:off x="3470" y="1379"/>
            <a:ext cx="1856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58" name="Equation" r:id="rId7" imgW="1282700" imgH="266700" progId="Equation.DSMT4">
                    <p:embed/>
                  </p:oleObj>
                </mc:Choice>
                <mc:Fallback>
                  <p:oleObj name="Equation" r:id="rId7" imgW="1282700" imgH="266700" progId="Equation.DSMT4">
                    <p:embed/>
                    <p:pic>
                      <p:nvPicPr>
                        <p:cNvPr id="0" name="Object 1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" y="1379"/>
                          <a:ext cx="1856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689" name="Group 161"/>
          <p:cNvGrpSpPr>
            <a:grpSpLocks/>
          </p:cNvGrpSpPr>
          <p:nvPr/>
        </p:nvGrpSpPr>
        <p:grpSpPr bwMode="auto">
          <a:xfrm>
            <a:off x="161925" y="2281238"/>
            <a:ext cx="8115300" cy="915987"/>
            <a:chOff x="399" y="1737"/>
            <a:chExt cx="5112" cy="577"/>
          </a:xfrm>
        </p:grpSpPr>
        <p:graphicFrame>
          <p:nvGraphicFramePr>
            <p:cNvPr id="19476" name="Object 147"/>
            <p:cNvGraphicFramePr>
              <a:graphicFrameLocks noChangeAspect="1"/>
            </p:cNvGraphicFramePr>
            <p:nvPr/>
          </p:nvGraphicFramePr>
          <p:xfrm>
            <a:off x="399" y="1737"/>
            <a:ext cx="1030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59" name="Equation" r:id="rId9" imgW="749300" imgH="419100" progId="Equation.DSMT4">
                    <p:embed/>
                  </p:oleObj>
                </mc:Choice>
                <mc:Fallback>
                  <p:oleObj name="Equation" r:id="rId9" imgW="749300" imgH="419100" progId="Equation.DSMT4">
                    <p:embed/>
                    <p:pic>
                      <p:nvPicPr>
                        <p:cNvPr id="0" name="Object 1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" y="1737"/>
                          <a:ext cx="1030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7" name="Object 148"/>
            <p:cNvGraphicFramePr>
              <a:graphicFrameLocks noChangeAspect="1"/>
            </p:cNvGraphicFramePr>
            <p:nvPr/>
          </p:nvGraphicFramePr>
          <p:xfrm>
            <a:off x="1560" y="1858"/>
            <a:ext cx="2259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60" name="Equation" r:id="rId11" imgW="1803400" imgH="292100" progId="Equation.DSMT4">
                    <p:embed/>
                  </p:oleObj>
                </mc:Choice>
                <mc:Fallback>
                  <p:oleObj name="Equation" r:id="rId11" imgW="1803400" imgH="292100" progId="Equation.DSMT4">
                    <p:embed/>
                    <p:pic>
                      <p:nvPicPr>
                        <p:cNvPr id="0" name="Object 1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0" y="1858"/>
                          <a:ext cx="2259" cy="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478" name="Group 151"/>
            <p:cNvGrpSpPr>
              <a:grpSpLocks/>
            </p:cNvGrpSpPr>
            <p:nvPr/>
          </p:nvGrpSpPr>
          <p:grpSpPr bwMode="auto">
            <a:xfrm>
              <a:off x="4377" y="1885"/>
              <a:ext cx="1134" cy="315"/>
              <a:chOff x="4422" y="1823"/>
              <a:chExt cx="1134" cy="315"/>
            </a:xfrm>
          </p:grpSpPr>
          <p:sp>
            <p:nvSpPr>
              <p:cNvPr id="19479" name="Text Box 149"/>
              <p:cNvSpPr txBox="1">
                <a:spLocks noChangeArrowheads="1"/>
              </p:cNvSpPr>
              <p:nvPr/>
            </p:nvSpPr>
            <p:spPr bwMode="auto">
              <a:xfrm>
                <a:off x="4422" y="1842"/>
                <a:ext cx="113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/>
                  <a:t>         given</a:t>
                </a:r>
              </a:p>
            </p:txBody>
          </p:sp>
          <p:graphicFrame>
            <p:nvGraphicFramePr>
              <p:cNvPr id="19480" name="Object 150"/>
              <p:cNvGraphicFramePr>
                <a:graphicFrameLocks noChangeAspect="1"/>
              </p:cNvGraphicFramePr>
              <p:nvPr/>
            </p:nvGraphicFramePr>
            <p:xfrm>
              <a:off x="4488" y="1823"/>
              <a:ext cx="454" cy="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61" name="Equation" r:id="rId13" imgW="330200" imgH="228600" progId="Equation.DSMT4">
                      <p:embed/>
                    </p:oleObj>
                  </mc:Choice>
                  <mc:Fallback>
                    <p:oleObj name="Equation" r:id="rId13" imgW="330200" imgH="228600" progId="Equation.DSMT4">
                      <p:embed/>
                      <p:pic>
                        <p:nvPicPr>
                          <p:cNvPr id="0" name="Object 1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8" y="1823"/>
                            <a:ext cx="454" cy="3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0682" name="Group 154"/>
          <p:cNvGrpSpPr>
            <a:grpSpLocks/>
          </p:cNvGrpSpPr>
          <p:nvPr/>
        </p:nvGrpSpPr>
        <p:grpSpPr bwMode="auto">
          <a:xfrm>
            <a:off x="180975" y="3213100"/>
            <a:ext cx="7704138" cy="490538"/>
            <a:chOff x="431" y="2411"/>
            <a:chExt cx="4853" cy="309"/>
          </a:xfrm>
        </p:grpSpPr>
        <p:sp>
          <p:nvSpPr>
            <p:cNvPr id="19474" name="Text Box 152"/>
            <p:cNvSpPr txBox="1">
              <a:spLocks noChangeArrowheads="1"/>
            </p:cNvSpPr>
            <p:nvPr/>
          </p:nvSpPr>
          <p:spPr bwMode="auto">
            <a:xfrm>
              <a:off x="431" y="2432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Matrix      is </a:t>
              </a:r>
              <a:r>
                <a:rPr lang="en-US" sz="2400" b="1">
                  <a:solidFill>
                    <a:srgbClr val="0000FF"/>
                  </a:solidFill>
                </a:rPr>
                <a:t>symmetric</a:t>
              </a:r>
              <a:r>
                <a:rPr lang="en-US" sz="2400"/>
                <a:t>  (microscopic reversibility)</a:t>
              </a:r>
            </a:p>
          </p:txBody>
        </p:sp>
        <p:graphicFrame>
          <p:nvGraphicFramePr>
            <p:cNvPr id="19475" name="Object 153"/>
            <p:cNvGraphicFramePr>
              <a:graphicFrameLocks noChangeAspect="1"/>
            </p:cNvGraphicFramePr>
            <p:nvPr/>
          </p:nvGraphicFramePr>
          <p:xfrm>
            <a:off x="1074" y="2411"/>
            <a:ext cx="255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62" name="Equation" r:id="rId15" imgW="177646" imgH="190335" progId="Equation.DSMT4">
                    <p:embed/>
                  </p:oleObj>
                </mc:Choice>
                <mc:Fallback>
                  <p:oleObj name="Equation" r:id="rId15" imgW="177646" imgH="190335" progId="Equation.DSMT4">
                    <p:embed/>
                    <p:pic>
                      <p:nvPicPr>
                        <p:cNvPr id="0" name="Object 1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4" y="2411"/>
                          <a:ext cx="255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683" name="Group 155"/>
          <p:cNvGrpSpPr>
            <a:grpSpLocks/>
          </p:cNvGrpSpPr>
          <p:nvPr/>
        </p:nvGrpSpPr>
        <p:grpSpPr bwMode="auto">
          <a:xfrm>
            <a:off x="180975" y="3741738"/>
            <a:ext cx="7704138" cy="490537"/>
            <a:chOff x="431" y="2411"/>
            <a:chExt cx="4853" cy="309"/>
          </a:xfrm>
        </p:grpSpPr>
        <p:sp>
          <p:nvSpPr>
            <p:cNvPr id="19472" name="Text Box 156"/>
            <p:cNvSpPr txBox="1">
              <a:spLocks noChangeArrowheads="1"/>
            </p:cNvSpPr>
            <p:nvPr/>
          </p:nvSpPr>
          <p:spPr bwMode="auto">
            <a:xfrm>
              <a:off x="431" y="2432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Matrix      is </a:t>
              </a:r>
              <a:r>
                <a:rPr lang="en-US" sz="2400" b="1">
                  <a:solidFill>
                    <a:srgbClr val="0000FF"/>
                  </a:solidFill>
                </a:rPr>
                <a:t>negative semidefinite</a:t>
              </a:r>
              <a:endParaRPr lang="en-US" sz="2400"/>
            </a:p>
          </p:txBody>
        </p:sp>
        <p:graphicFrame>
          <p:nvGraphicFramePr>
            <p:cNvPr id="19473" name="Object 157"/>
            <p:cNvGraphicFramePr>
              <a:graphicFrameLocks noChangeAspect="1"/>
            </p:cNvGraphicFramePr>
            <p:nvPr/>
          </p:nvGraphicFramePr>
          <p:xfrm>
            <a:off x="1074" y="2411"/>
            <a:ext cx="255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63" name="Equation" r:id="rId17" imgW="177646" imgH="190335" progId="Equation.DSMT4">
                    <p:embed/>
                  </p:oleObj>
                </mc:Choice>
                <mc:Fallback>
                  <p:oleObj name="Equation" r:id="rId17" imgW="177646" imgH="190335" progId="Equation.DSMT4">
                    <p:embed/>
                    <p:pic>
                      <p:nvPicPr>
                        <p:cNvPr id="0" name="Object 1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4" y="2411"/>
                          <a:ext cx="255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0686" name="Text Box 158"/>
          <p:cNvSpPr txBox="1">
            <a:spLocks noChangeArrowheads="1"/>
          </p:cNvSpPr>
          <p:nvPr/>
        </p:nvSpPr>
        <p:spPr bwMode="auto">
          <a:xfrm>
            <a:off x="173038" y="4310063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Real eigenvalues 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…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endParaRPr lang="el-GR" sz="2400" baseline="-250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0692" name="Group 164"/>
          <p:cNvGrpSpPr>
            <a:grpSpLocks/>
          </p:cNvGrpSpPr>
          <p:nvPr/>
        </p:nvGrpSpPr>
        <p:grpSpPr bwMode="auto">
          <a:xfrm>
            <a:off x="180975" y="4719638"/>
            <a:ext cx="8951913" cy="596900"/>
            <a:chOff x="114" y="2973"/>
            <a:chExt cx="5639" cy="376"/>
          </a:xfrm>
        </p:grpSpPr>
        <p:sp>
          <p:nvSpPr>
            <p:cNvPr id="19470" name="Text Box 162"/>
            <p:cNvSpPr txBox="1">
              <a:spLocks noChangeArrowheads="1"/>
            </p:cNvSpPr>
            <p:nvPr/>
          </p:nvSpPr>
          <p:spPr bwMode="auto">
            <a:xfrm>
              <a:off x="114" y="2973"/>
              <a:ext cx="50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Eigenvector</a:t>
              </a:r>
              <a:r>
                <a:rPr lang="en-US" sz="2800"/>
                <a:t> </a:t>
              </a:r>
              <a:r>
                <a:rPr lang="en-US" sz="2400"/>
                <a:t>corresponding to </a:t>
              </a:r>
              <a:r>
                <a:rPr lang="el-GR" sz="2400" i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2400" baseline="-250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r>
                <a:rPr lang="en-US" sz="2400">
                  <a:solidFill>
                    <a:srgbClr val="D6009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cs typeface="Times New Roman" panose="02020603050405020304" pitchFamily="18" charset="0"/>
                </a:rPr>
                <a:t>is </a:t>
              </a:r>
              <a:endParaRPr lang="en-US" sz="24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471" name="Object 163"/>
            <p:cNvGraphicFramePr>
              <a:graphicFrameLocks noChangeAspect="1"/>
            </p:cNvGraphicFramePr>
            <p:nvPr/>
          </p:nvGraphicFramePr>
          <p:xfrm>
            <a:off x="3304" y="2997"/>
            <a:ext cx="2449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64" name="Equation" r:id="rId19" imgW="2120900" imgH="304800" progId="Equation.DSMT4">
                    <p:embed/>
                  </p:oleObj>
                </mc:Choice>
                <mc:Fallback>
                  <p:oleObj name="Equation" r:id="rId19" imgW="2120900" imgH="304800" progId="Equation.DSMT4">
                    <p:embed/>
                    <p:pic>
                      <p:nvPicPr>
                        <p:cNvPr id="0" name="Object 1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4" y="2997"/>
                          <a:ext cx="2449" cy="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9145588" cy="5762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MASTER EQUATION: ANALYTICAL  SOLUTION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79388" y="56911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J. Wei, C.D. Prater, </a:t>
            </a:r>
            <a:r>
              <a:rPr lang="en-US" sz="1800" i="1">
                <a:solidFill>
                  <a:srgbClr val="008000"/>
                </a:solidFill>
              </a:rPr>
              <a:t>Advan. Catal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</a:t>
            </a:r>
            <a:r>
              <a:rPr lang="en-US" sz="1800">
                <a:solidFill>
                  <a:srgbClr val="008000"/>
                </a:solidFill>
              </a:rPr>
              <a:t>, 204 (1962).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79388" y="6035675"/>
            <a:ext cx="820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N. V. Buchete, G. Hummer, </a:t>
            </a:r>
            <a:r>
              <a:rPr lang="en-US" sz="1800" i="1">
                <a:solidFill>
                  <a:srgbClr val="008000"/>
                </a:solidFill>
              </a:rPr>
              <a:t>J. Phys. Chem. B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112</a:t>
            </a:r>
            <a:r>
              <a:rPr lang="en-US" sz="1800">
                <a:solidFill>
                  <a:srgbClr val="008000"/>
                </a:solidFill>
              </a:rPr>
              <a:t>, 6057 (2008).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79388" y="635793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G. Boulougouris, DNT, </a:t>
            </a:r>
            <a:r>
              <a:rPr lang="en-US" sz="1800" i="1">
                <a:solidFill>
                  <a:srgbClr val="008000"/>
                </a:solidFill>
              </a:rPr>
              <a:t>J. Chem. Phys</a:t>
            </a:r>
            <a:r>
              <a:rPr lang="en-US" sz="1800">
                <a:solidFill>
                  <a:srgbClr val="008000"/>
                </a:solidFill>
              </a:rPr>
              <a:t>. </a:t>
            </a:r>
            <a:r>
              <a:rPr lang="en-US" sz="1800" b="1">
                <a:solidFill>
                  <a:srgbClr val="008000"/>
                </a:solidFill>
              </a:rPr>
              <a:t>130</a:t>
            </a:r>
            <a:r>
              <a:rPr lang="en-US" sz="1800">
                <a:solidFill>
                  <a:srgbClr val="008000"/>
                </a:solidFill>
              </a:rPr>
              <a:t>, 044905 (2009).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204788" y="5348288"/>
            <a:ext cx="820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K.E. Shuler, </a:t>
            </a:r>
            <a:r>
              <a:rPr lang="en-US" sz="1800" i="1">
                <a:solidFill>
                  <a:srgbClr val="008000"/>
                </a:solidFill>
              </a:rPr>
              <a:t>Phys. Fluids</a:t>
            </a:r>
            <a:r>
              <a:rPr lang="en-US" sz="1800">
                <a:solidFill>
                  <a:srgbClr val="008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</a:rPr>
              <a:t>2</a:t>
            </a:r>
            <a:r>
              <a:rPr lang="en-US" sz="1800">
                <a:solidFill>
                  <a:srgbClr val="008000"/>
                </a:solidFill>
              </a:rPr>
              <a:t>, 442 (1959).</a:t>
            </a:r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180975" y="869950"/>
            <a:ext cx="8207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Diagonalization of      permits writing down an analytical solution to the master equation.</a:t>
            </a:r>
          </a:p>
        </p:txBody>
      </p:sp>
      <p:graphicFrame>
        <p:nvGraphicFramePr>
          <p:cNvPr id="20488" name="Object 22"/>
          <p:cNvGraphicFramePr>
            <a:graphicFrameLocks noChangeAspect="1"/>
          </p:cNvGraphicFramePr>
          <p:nvPr/>
        </p:nvGraphicFramePr>
        <p:xfrm>
          <a:off x="2811463" y="836613"/>
          <a:ext cx="40481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2" name="Equation" r:id="rId3" imgW="177646" imgH="190335" progId="Equation.DSMT4">
                  <p:embed/>
                </p:oleObj>
              </mc:Choice>
              <mc:Fallback>
                <p:oleObj name="Equation" r:id="rId3" imgW="177646" imgH="190335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463" y="836613"/>
                        <a:ext cx="404812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30"/>
          <p:cNvSpPr txBox="1">
            <a:spLocks noChangeArrowheads="1"/>
          </p:cNvSpPr>
          <p:nvPr/>
        </p:nvSpPr>
        <p:spPr bwMode="auto">
          <a:xfrm>
            <a:off x="173038" y="1773238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Eigenvalues 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≥ … ≥ </a:t>
            </a:r>
            <a:r>
              <a:rPr lang="el-GR" sz="2400" i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baseline="-250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baseline="-2500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589" name="Group 37"/>
          <p:cNvGrpSpPr>
            <a:grpSpLocks/>
          </p:cNvGrpSpPr>
          <p:nvPr/>
        </p:nvGrpSpPr>
        <p:grpSpPr bwMode="auto">
          <a:xfrm>
            <a:off x="179388" y="2349500"/>
            <a:ext cx="8169275" cy="568325"/>
            <a:chOff x="113" y="1480"/>
            <a:chExt cx="5146" cy="358"/>
          </a:xfrm>
        </p:grpSpPr>
        <p:sp>
          <p:nvSpPr>
            <p:cNvPr id="20500" name="Text Box 31"/>
            <p:cNvSpPr txBox="1">
              <a:spLocks noChangeArrowheads="1"/>
            </p:cNvSpPr>
            <p:nvPr/>
          </p:nvSpPr>
          <p:spPr bwMode="auto">
            <a:xfrm>
              <a:off x="113" y="1509"/>
              <a:ext cx="45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Eigenvectors  </a:t>
              </a:r>
              <a:endParaRPr lang="el-GR" sz="2400" baseline="-2500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501" name="Object 32"/>
            <p:cNvGraphicFramePr>
              <a:graphicFrameLocks noChangeAspect="1"/>
            </p:cNvGraphicFramePr>
            <p:nvPr/>
          </p:nvGraphicFramePr>
          <p:xfrm>
            <a:off x="1332" y="1480"/>
            <a:ext cx="3927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3" name="Equation" r:id="rId5" imgW="3073400" imgH="279400" progId="Equation.DSMT4">
                    <p:embed/>
                  </p:oleObj>
                </mc:Choice>
                <mc:Fallback>
                  <p:oleObj name="Equation" r:id="rId5" imgW="3073400" imgH="27940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" y="1480"/>
                          <a:ext cx="3927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1590" name="Group 38"/>
          <p:cNvGrpSpPr>
            <a:grpSpLocks/>
          </p:cNvGrpSpPr>
          <p:nvPr/>
        </p:nvGrpSpPr>
        <p:grpSpPr bwMode="auto">
          <a:xfrm>
            <a:off x="179388" y="2782888"/>
            <a:ext cx="8855075" cy="790575"/>
            <a:chOff x="113" y="1722"/>
            <a:chExt cx="5578" cy="498"/>
          </a:xfrm>
        </p:grpSpPr>
        <p:sp>
          <p:nvSpPr>
            <p:cNvPr id="20496" name="Text Box 33"/>
            <p:cNvSpPr txBox="1">
              <a:spLocks noChangeArrowheads="1"/>
            </p:cNvSpPr>
            <p:nvPr/>
          </p:nvSpPr>
          <p:spPr bwMode="auto">
            <a:xfrm>
              <a:off x="113" y="1842"/>
              <a:ext cx="1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Orthonormality: </a:t>
              </a:r>
            </a:p>
          </p:txBody>
        </p:sp>
        <p:graphicFrame>
          <p:nvGraphicFramePr>
            <p:cNvPr id="20497" name="Object 34"/>
            <p:cNvGraphicFramePr>
              <a:graphicFrameLocks noChangeAspect="1"/>
            </p:cNvGraphicFramePr>
            <p:nvPr/>
          </p:nvGraphicFramePr>
          <p:xfrm>
            <a:off x="1512" y="1851"/>
            <a:ext cx="2084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4" name="Equation" r:id="rId7" imgW="1727200" imgH="228600" progId="Equation.DSMT4">
                    <p:embed/>
                  </p:oleObj>
                </mc:Choice>
                <mc:Fallback>
                  <p:oleObj name="Equation" r:id="rId7" imgW="1727200" imgH="2286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2" y="1851"/>
                          <a:ext cx="2084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98" name="Object 35"/>
            <p:cNvGraphicFramePr>
              <a:graphicFrameLocks noChangeAspect="1"/>
            </p:cNvGraphicFramePr>
            <p:nvPr/>
          </p:nvGraphicFramePr>
          <p:xfrm>
            <a:off x="3740" y="1722"/>
            <a:ext cx="1951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5" name="Equation" r:id="rId9" imgW="1688367" imgH="431613" progId="Equation.DSMT4">
                    <p:embed/>
                  </p:oleObj>
                </mc:Choice>
                <mc:Fallback>
                  <p:oleObj name="Equation" r:id="rId9" imgW="1688367" imgH="431613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0" y="1722"/>
                          <a:ext cx="1951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9" name="Text Box 36"/>
            <p:cNvSpPr txBox="1">
              <a:spLocks noChangeArrowheads="1"/>
            </p:cNvSpPr>
            <p:nvPr/>
          </p:nvSpPr>
          <p:spPr bwMode="auto">
            <a:xfrm>
              <a:off x="3566" y="1828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,</a:t>
              </a:r>
            </a:p>
          </p:txBody>
        </p:sp>
      </p:grpSp>
      <p:grpSp>
        <p:nvGrpSpPr>
          <p:cNvPr id="151595" name="Group 43"/>
          <p:cNvGrpSpPr>
            <a:grpSpLocks/>
          </p:cNvGrpSpPr>
          <p:nvPr/>
        </p:nvGrpSpPr>
        <p:grpSpPr bwMode="auto">
          <a:xfrm>
            <a:off x="196850" y="3541713"/>
            <a:ext cx="8839200" cy="1844675"/>
            <a:chOff x="124" y="2231"/>
            <a:chExt cx="5568" cy="1162"/>
          </a:xfrm>
        </p:grpSpPr>
        <p:graphicFrame>
          <p:nvGraphicFramePr>
            <p:cNvPr id="20493" name="Object 40"/>
            <p:cNvGraphicFramePr>
              <a:graphicFrameLocks noChangeAspect="1"/>
            </p:cNvGraphicFramePr>
            <p:nvPr/>
          </p:nvGraphicFramePr>
          <p:xfrm>
            <a:off x="158" y="2463"/>
            <a:ext cx="5534" cy="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6" name="Equation" r:id="rId11" imgW="4254500" imgH="431800" progId="Equation.DSMT4">
                    <p:embed/>
                  </p:oleObj>
                </mc:Choice>
                <mc:Fallback>
                  <p:oleObj name="Equation" r:id="rId11" imgW="4254500" imgH="43180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463"/>
                          <a:ext cx="5534" cy="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41"/>
            <p:cNvSpPr txBox="1">
              <a:spLocks noChangeArrowheads="1"/>
            </p:cNvSpPr>
            <p:nvPr/>
          </p:nvSpPr>
          <p:spPr bwMode="auto">
            <a:xfrm>
              <a:off x="124" y="2231"/>
              <a:ext cx="34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Solution of the master equation:</a:t>
              </a:r>
            </a:p>
          </p:txBody>
        </p:sp>
        <p:graphicFrame>
          <p:nvGraphicFramePr>
            <p:cNvPr id="20495" name="Object 42"/>
            <p:cNvGraphicFramePr>
              <a:graphicFrameLocks noChangeAspect="1"/>
            </p:cNvGraphicFramePr>
            <p:nvPr/>
          </p:nvGraphicFramePr>
          <p:xfrm>
            <a:off x="138" y="3027"/>
            <a:ext cx="1633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7" name="Equation" r:id="rId13" imgW="1193282" imgH="266584" progId="Equation.DSMT4">
                    <p:embed/>
                  </p:oleObj>
                </mc:Choice>
                <mc:Fallback>
                  <p:oleObj name="Equation" r:id="rId13" imgW="1193282" imgH="266584" progId="Equation.DSMT4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3027"/>
                          <a:ext cx="1633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17463"/>
            <a:ext cx="9324975" cy="998538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3300"/>
                </a:solidFill>
              </a:rPr>
              <a:t>EROPHILE:  Eigenvalue Representation of Observables and Probabilities in a HIgh-dimensionaL Euclidean space</a:t>
            </a:r>
            <a:endParaRPr lang="el-GR" sz="2800" smtClean="0">
              <a:solidFill>
                <a:srgbClr val="FF3300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4925" y="1058863"/>
            <a:ext cx="910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For any observable </a:t>
            </a:r>
            <a:r>
              <a:rPr lang="en-US" sz="2400" i="1">
                <a:solidFill>
                  <a:srgbClr val="003399"/>
                </a:solidFill>
                <a:latin typeface="Monotype Corsiva" panose="03010101010201010101" pitchFamily="66" charset="0"/>
              </a:rPr>
              <a:t>A</a:t>
            </a:r>
            <a:r>
              <a:rPr lang="en-US" sz="2400">
                <a:solidFill>
                  <a:schemeClr val="tx2"/>
                </a:solidFill>
              </a:rPr>
              <a:t>,</a:t>
            </a:r>
            <a:r>
              <a:rPr lang="en-US" sz="2400" i="1"/>
              <a:t> </a:t>
            </a:r>
            <a:r>
              <a:rPr lang="en-US" sz="2400"/>
              <a:t>which has well-defined values </a:t>
            </a:r>
            <a:r>
              <a:rPr lang="en-US" sz="2400" i="1">
                <a:solidFill>
                  <a:srgbClr val="003399"/>
                </a:solidFill>
                <a:latin typeface="Monotype Corsiva" panose="03010101010201010101" pitchFamily="66" charset="0"/>
              </a:rPr>
              <a:t>A</a:t>
            </a:r>
            <a:r>
              <a:rPr lang="en-US" sz="2400" i="1" baseline="-25000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40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sz="2400"/>
              <a:t>within each state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i</a:t>
            </a:r>
            <a:r>
              <a:rPr lang="en-US" sz="2400"/>
              <a:t>,  nonequilibrium ensemble average value at time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t</a:t>
            </a:r>
            <a:r>
              <a:rPr lang="en-US" sz="2400"/>
              <a:t> is:</a:t>
            </a:r>
            <a:endParaRPr lang="el-GR" sz="2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6461125"/>
            <a:ext cx="747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9900"/>
                </a:solidFill>
              </a:rPr>
              <a:t>G. Boulougouris and DNT, </a:t>
            </a:r>
            <a:r>
              <a:rPr lang="en-US" sz="2000" i="1">
                <a:solidFill>
                  <a:srgbClr val="009900"/>
                </a:solidFill>
              </a:rPr>
              <a:t>J. Chem. Phys.</a:t>
            </a:r>
            <a:r>
              <a:rPr lang="en-US" sz="2000">
                <a:solidFill>
                  <a:srgbClr val="009900"/>
                </a:solidFill>
              </a:rPr>
              <a:t> </a:t>
            </a:r>
            <a:r>
              <a:rPr lang="en-US" sz="2000" b="1">
                <a:solidFill>
                  <a:srgbClr val="009900"/>
                </a:solidFill>
              </a:rPr>
              <a:t>130</a:t>
            </a:r>
            <a:r>
              <a:rPr lang="en-US" sz="2000">
                <a:solidFill>
                  <a:srgbClr val="009900"/>
                </a:solidFill>
              </a:rPr>
              <a:t>, 044905 (2009)</a:t>
            </a:r>
            <a:endParaRPr lang="el-GR" sz="2000">
              <a:solidFill>
                <a:srgbClr val="009900"/>
              </a:solidFill>
            </a:endParaRP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47625" y="1879600"/>
          <a:ext cx="50895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4" name="Equation" r:id="rId3" imgW="2705100" imgH="431800" progId="Equation.DSMT4">
                  <p:embed/>
                </p:oleObj>
              </mc:Choice>
              <mc:Fallback>
                <p:oleObj name="Equation" r:id="rId3" imgW="27051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" y="1879600"/>
                        <a:ext cx="50895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1116013" y="3933825"/>
            <a:ext cx="5081587" cy="447675"/>
            <a:chOff x="448" y="2693"/>
            <a:chExt cx="3201" cy="282"/>
          </a:xfrm>
        </p:grpSpPr>
        <p:graphicFrame>
          <p:nvGraphicFramePr>
            <p:cNvPr id="21522" name="Object 8"/>
            <p:cNvGraphicFramePr>
              <a:graphicFrameLocks noChangeAspect="1"/>
            </p:cNvGraphicFramePr>
            <p:nvPr/>
          </p:nvGraphicFramePr>
          <p:xfrm>
            <a:off x="448" y="2704"/>
            <a:ext cx="1053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5" name="Equation" r:id="rId5" imgW="927100" imgH="241300" progId="Equation.DSMT4">
                    <p:embed/>
                  </p:oleObj>
                </mc:Choice>
                <mc:Fallback>
                  <p:oleObj name="Equation" r:id="rId5" imgW="927100" imgH="2413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" y="2704"/>
                          <a:ext cx="1053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23" name="Object 9"/>
            <p:cNvGraphicFramePr>
              <a:graphicFrameLocks noChangeAspect="1"/>
            </p:cNvGraphicFramePr>
            <p:nvPr/>
          </p:nvGraphicFramePr>
          <p:xfrm>
            <a:off x="1563" y="2693"/>
            <a:ext cx="2086" cy="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6" name="Equation" r:id="rId7" imgW="1765300" imgH="228600" progId="Equation.DSMT4">
                    <p:embed/>
                  </p:oleObj>
                </mc:Choice>
                <mc:Fallback>
                  <p:oleObj name="Equation" r:id="rId7" imgW="1765300" imgH="2286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3" y="2693"/>
                          <a:ext cx="2086" cy="2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1054100" y="5924550"/>
            <a:ext cx="827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400"/>
              <a:t>: equilibrium among the </a:t>
            </a:r>
            <a:r>
              <a:rPr lang="en-US" sz="2400" i="1">
                <a:solidFill>
                  <a:srgbClr val="003399"/>
                </a:solidFill>
                <a:latin typeface="Times New Roman" panose="02020603050405020304" pitchFamily="18" charset="0"/>
              </a:rPr>
              <a:t>n</a:t>
            </a:r>
            <a:r>
              <a:rPr lang="en-US" sz="2400"/>
              <a:t> explored states.</a:t>
            </a:r>
            <a:endParaRPr lang="el-GR" sz="2400"/>
          </a:p>
        </p:txBody>
      </p:sp>
      <p:grpSp>
        <p:nvGrpSpPr>
          <p:cNvPr id="21512" name="Group 19"/>
          <p:cNvGrpSpPr>
            <a:grpSpLocks/>
          </p:cNvGrpSpPr>
          <p:nvPr/>
        </p:nvGrpSpPr>
        <p:grpSpPr bwMode="auto">
          <a:xfrm>
            <a:off x="34925" y="2679700"/>
            <a:ext cx="9034463" cy="1198563"/>
            <a:chOff x="23" y="1688"/>
            <a:chExt cx="5691" cy="755"/>
          </a:xfrm>
        </p:grpSpPr>
        <p:sp>
          <p:nvSpPr>
            <p:cNvPr id="21520" name="Text Box 6"/>
            <p:cNvSpPr txBox="1">
              <a:spLocks noChangeArrowheads="1"/>
            </p:cNvSpPr>
            <p:nvPr/>
          </p:nvSpPr>
          <p:spPr bwMode="auto">
            <a:xfrm>
              <a:off x="23" y="1688"/>
              <a:ext cx="4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Time autocorrelation function is:</a:t>
              </a:r>
              <a:endParaRPr lang="el-GR" sz="2400"/>
            </a:p>
          </p:txBody>
        </p:sp>
        <p:graphicFrame>
          <p:nvGraphicFramePr>
            <p:cNvPr id="21521" name="Object 14"/>
            <p:cNvGraphicFramePr>
              <a:graphicFrameLocks noChangeAspect="1"/>
            </p:cNvGraphicFramePr>
            <p:nvPr/>
          </p:nvGraphicFramePr>
          <p:xfrm>
            <a:off x="41" y="1976"/>
            <a:ext cx="5673" cy="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37" name="Equation" r:id="rId9" imgW="5892800" imgH="482600" progId="Equation.DSMT4">
                    <p:embed/>
                  </p:oleObj>
                </mc:Choice>
                <mc:Fallback>
                  <p:oleObj name="Equation" r:id="rId9" imgW="5892800" imgH="4826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" y="1976"/>
                          <a:ext cx="5673" cy="4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41275" y="3933825"/>
            <a:ext cx="104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where</a:t>
            </a:r>
            <a:endParaRPr lang="el-GR" sz="2400"/>
          </a:p>
        </p:txBody>
      </p:sp>
      <p:graphicFrame>
        <p:nvGraphicFramePr>
          <p:cNvPr id="21514" name="Object 16"/>
          <p:cNvGraphicFramePr>
            <a:graphicFrameLocks noChangeAspect="1"/>
          </p:cNvGraphicFramePr>
          <p:nvPr/>
        </p:nvGraphicFramePr>
        <p:xfrm>
          <a:off x="1116013" y="5476875"/>
          <a:ext cx="774065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8" name="Equation" r:id="rId11" imgW="4267200" imgH="266700" progId="Equation.DSMT4">
                  <p:embed/>
                </p:oleObj>
              </mc:Choice>
              <mc:Fallback>
                <p:oleObj name="Equation" r:id="rId11" imgW="4267200" imgH="2667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476875"/>
                        <a:ext cx="7740650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5" name="Group 18"/>
          <p:cNvGrpSpPr>
            <a:grpSpLocks/>
          </p:cNvGrpSpPr>
          <p:nvPr/>
        </p:nvGrpSpPr>
        <p:grpSpPr bwMode="auto">
          <a:xfrm>
            <a:off x="1087438" y="4308475"/>
            <a:ext cx="8175625" cy="1187450"/>
            <a:chOff x="685" y="2714"/>
            <a:chExt cx="5150" cy="748"/>
          </a:xfrm>
        </p:grpSpPr>
        <p:grpSp>
          <p:nvGrpSpPr>
            <p:cNvPr id="21516" name="Group 10"/>
            <p:cNvGrpSpPr>
              <a:grpSpLocks/>
            </p:cNvGrpSpPr>
            <p:nvPr/>
          </p:nvGrpSpPr>
          <p:grpSpPr bwMode="auto">
            <a:xfrm>
              <a:off x="685" y="2714"/>
              <a:ext cx="5150" cy="748"/>
              <a:chOff x="361" y="3054"/>
              <a:chExt cx="5150" cy="748"/>
            </a:xfrm>
          </p:grpSpPr>
          <p:graphicFrame>
            <p:nvGraphicFramePr>
              <p:cNvPr id="21518" name="Object 11"/>
              <p:cNvGraphicFramePr>
                <a:graphicFrameLocks noChangeAspect="1"/>
              </p:cNvGraphicFramePr>
              <p:nvPr/>
            </p:nvGraphicFramePr>
            <p:xfrm>
              <a:off x="361" y="3073"/>
              <a:ext cx="640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39" name="Equation" r:id="rId13" imgW="520700" imgH="228600" progId="Equation.DSMT4">
                      <p:embed/>
                    </p:oleObj>
                  </mc:Choice>
                  <mc:Fallback>
                    <p:oleObj name="Equation" r:id="rId13" imgW="520700" imgH="2286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1" y="3073"/>
                            <a:ext cx="640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9" name="Text Box 12"/>
              <p:cNvSpPr txBox="1">
                <a:spLocks noChangeArrowheads="1"/>
              </p:cNvSpPr>
              <p:nvPr/>
            </p:nvSpPr>
            <p:spPr bwMode="auto">
              <a:xfrm>
                <a:off x="953" y="3054"/>
                <a:ext cx="4558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400"/>
                  <a:t>Eigenvalues and eigenvectors of symmetrized 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en-US" sz="2400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/>
                  <a:t> rate constant matrix     describing transitions among </a:t>
                </a:r>
                <a:r>
                  <a:rPr lang="en-US" sz="2400" i="1">
                    <a:solidFill>
                      <a:srgbClr val="003399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en-US" sz="2400"/>
                  <a:t> explored states (</a:t>
                </a:r>
                <a:r>
                  <a:rPr lang="en-US" sz="2400">
                    <a:solidFill>
                      <a:srgbClr val="0000FF"/>
                    </a:solidFill>
                  </a:rPr>
                  <a:t>relaxation modes</a:t>
                </a:r>
                <a:r>
                  <a:rPr lang="en-US" sz="2400"/>
                  <a:t>) </a:t>
                </a:r>
                <a:endParaRPr lang="el-GR" sz="2400"/>
              </a:p>
            </p:txBody>
          </p:sp>
        </p:grpSp>
        <p:graphicFrame>
          <p:nvGraphicFramePr>
            <p:cNvPr id="21517" name="Object 17"/>
            <p:cNvGraphicFramePr>
              <a:graphicFrameLocks noChangeAspect="1"/>
            </p:cNvGraphicFramePr>
            <p:nvPr/>
          </p:nvGraphicFramePr>
          <p:xfrm>
            <a:off x="3026" y="2937"/>
            <a:ext cx="239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40" name="Equation" r:id="rId15" imgW="177646" imgH="190335" progId="Equation.DSMT4">
                    <p:embed/>
                  </p:oleObj>
                </mc:Choice>
                <mc:Fallback>
                  <p:oleObj name="Equation" r:id="rId15" imgW="177646" imgH="190335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6" y="2937"/>
                          <a:ext cx="239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EXAMPLE  APPLICATION:  LOW TEMPERATURE,  LOW OCCUPANCY  DIFFUSION  OF  XENON  IN  SILICALITE-1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4181475" y="1916113"/>
            <a:ext cx="22050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</a:rPr>
              <a:t>Silicalite-1</a:t>
            </a:r>
            <a:r>
              <a:rPr lang="el-GR" sz="1800" b="1">
                <a:solidFill>
                  <a:srgbClr val="FF0000"/>
                </a:solidFill>
              </a:rPr>
              <a:t> (</a:t>
            </a:r>
            <a:r>
              <a:rPr lang="en-US" sz="1800" b="1">
                <a:solidFill>
                  <a:srgbClr val="FF0000"/>
                </a:solidFill>
              </a:rPr>
              <a:t>MFI)</a:t>
            </a:r>
            <a:endParaRPr lang="el-GR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2400">
                <a:solidFill>
                  <a:srgbClr val="0000FF"/>
                </a:solidFill>
              </a:rPr>
              <a:t>Si</a:t>
            </a:r>
            <a:r>
              <a:rPr lang="el-GR" sz="2400" baseline="-25000">
                <a:solidFill>
                  <a:srgbClr val="0000FF"/>
                </a:solidFill>
              </a:rPr>
              <a:t>96</a:t>
            </a:r>
            <a:r>
              <a:rPr lang="el-GR" sz="2400">
                <a:solidFill>
                  <a:srgbClr val="0000FF"/>
                </a:solidFill>
              </a:rPr>
              <a:t>O</a:t>
            </a:r>
            <a:r>
              <a:rPr lang="el-GR" sz="2400" baseline="-25000">
                <a:solidFill>
                  <a:srgbClr val="0000FF"/>
                </a:solidFill>
              </a:rPr>
              <a:t>192</a:t>
            </a:r>
            <a:endParaRPr lang="el-GR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2400"/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Pnma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a =  20.07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b =  19.91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800080"/>
                </a:solidFill>
              </a:rPr>
              <a:t>c =  13.42 </a:t>
            </a:r>
            <a:r>
              <a:rPr lang="el-GR" sz="1800">
                <a:solidFill>
                  <a:srgbClr val="800080"/>
                </a:solidFill>
                <a:cs typeface="Times New Roman" panose="02020603050405020304" pitchFamily="18" charset="0"/>
              </a:rPr>
              <a:t>Å</a:t>
            </a: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sz="1800">
              <a:solidFill>
                <a:srgbClr val="80008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sz="1800">
                <a:solidFill>
                  <a:srgbClr val="008000"/>
                </a:solidFill>
              </a:rPr>
              <a:t>(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l-GR" sz="180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l-GR" sz="1800">
                <a:solidFill>
                  <a:srgbClr val="008000"/>
                </a:solidFill>
                <a:sym typeface="Symbol" panose="05050102010706020507" pitchFamily="18" charset="2"/>
              </a:rPr>
              <a:t></a:t>
            </a:r>
            <a:r>
              <a:rPr lang="el-GR" sz="1800">
                <a:solidFill>
                  <a:srgbClr val="008000"/>
                </a:solidFill>
              </a:rPr>
              <a:t> </a:t>
            </a:r>
            <a:r>
              <a:rPr lang="en-US" sz="1800">
                <a:solidFill>
                  <a:srgbClr val="008000"/>
                </a:solidFill>
              </a:rPr>
              <a:t>3</a:t>
            </a:r>
            <a:r>
              <a:rPr lang="el-GR" sz="1800">
                <a:solidFill>
                  <a:srgbClr val="008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</a:rPr>
              <a:t>unit cells shown</a:t>
            </a:r>
            <a:r>
              <a:rPr lang="el-GR" sz="1800">
                <a:solidFill>
                  <a:srgbClr val="008000"/>
                </a:solidFill>
              </a:rPr>
              <a:t>)</a:t>
            </a:r>
          </a:p>
        </p:txBody>
      </p:sp>
      <p:grpSp>
        <p:nvGrpSpPr>
          <p:cNvPr id="153605" name="Group 5"/>
          <p:cNvGrpSpPr>
            <a:grpSpLocks/>
          </p:cNvGrpSpPr>
          <p:nvPr/>
        </p:nvGrpSpPr>
        <p:grpSpPr bwMode="auto">
          <a:xfrm>
            <a:off x="5897563" y="2205038"/>
            <a:ext cx="2995612" cy="2438400"/>
            <a:chOff x="3697" y="2640"/>
            <a:chExt cx="1887" cy="1536"/>
          </a:xfrm>
        </p:grpSpPr>
        <p:pic>
          <p:nvPicPr>
            <p:cNvPr id="22536" name="Picture 6" descr="zeolitefra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7" t="20689" r="21097" b="20689"/>
            <a:stretch>
              <a:fillRect/>
            </a:stretch>
          </p:blipFill>
          <p:spPr bwMode="auto">
            <a:xfrm>
              <a:off x="3697" y="2640"/>
              <a:ext cx="1887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7" name="Group 7"/>
            <p:cNvGrpSpPr>
              <a:grpSpLocks/>
            </p:cNvGrpSpPr>
            <p:nvPr/>
          </p:nvGrpSpPr>
          <p:grpSpPr bwMode="auto">
            <a:xfrm>
              <a:off x="4136" y="3744"/>
              <a:ext cx="999" cy="432"/>
              <a:chOff x="720" y="8640"/>
              <a:chExt cx="1872" cy="1440"/>
            </a:xfrm>
          </p:grpSpPr>
          <p:sp>
            <p:nvSpPr>
              <p:cNvPr id="22538" name="Line 8"/>
              <p:cNvSpPr>
                <a:spLocks noChangeShapeType="1"/>
              </p:cNvSpPr>
              <p:nvPr/>
            </p:nvSpPr>
            <p:spPr bwMode="auto">
              <a:xfrm flipV="1">
                <a:off x="1872" y="9360"/>
                <a:ext cx="144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9" name="Line 9"/>
              <p:cNvSpPr>
                <a:spLocks noChangeShapeType="1"/>
              </p:cNvSpPr>
              <p:nvPr/>
            </p:nvSpPr>
            <p:spPr bwMode="auto">
              <a:xfrm flipH="1">
                <a:off x="1872" y="979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0" name="Text Box 10"/>
              <p:cNvSpPr txBox="1">
                <a:spLocks noChangeArrowheads="1"/>
              </p:cNvSpPr>
              <p:nvPr/>
            </p:nvSpPr>
            <p:spPr bwMode="auto">
              <a:xfrm>
                <a:off x="1872" y="8640"/>
                <a:ext cx="720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>
                    <a:latin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22541" name="Line 11"/>
              <p:cNvSpPr>
                <a:spLocks noChangeShapeType="1"/>
              </p:cNvSpPr>
              <p:nvPr/>
            </p:nvSpPr>
            <p:spPr bwMode="auto">
              <a:xfrm flipH="1" flipV="1">
                <a:off x="1296" y="9936"/>
                <a:ext cx="57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2" name="Text Box 12"/>
              <p:cNvSpPr txBox="1">
                <a:spLocks noChangeArrowheads="1"/>
              </p:cNvSpPr>
              <p:nvPr/>
            </p:nvSpPr>
            <p:spPr bwMode="auto">
              <a:xfrm>
                <a:off x="720" y="9504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 i="1">
                    <a:latin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22543" name="Text Box 13"/>
              <p:cNvSpPr txBox="1">
                <a:spLocks noChangeArrowheads="1"/>
              </p:cNvSpPr>
              <p:nvPr/>
            </p:nvSpPr>
            <p:spPr bwMode="auto">
              <a:xfrm>
                <a:off x="2016" y="936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sz="1600" i="1">
                    <a:latin typeface="Times New Roman" panose="02020603050405020304" pitchFamily="18" charset="0"/>
                  </a:rPr>
                  <a:t>z</a:t>
                </a:r>
              </a:p>
            </p:txBody>
          </p:sp>
        </p:grp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395288" y="5635625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Made up of SiO</a:t>
            </a:r>
            <a:r>
              <a:rPr lang="en-US" sz="2400" baseline="-25000"/>
              <a:t>4</a:t>
            </a:r>
            <a:r>
              <a:rPr lang="en-US" sz="2400"/>
              <a:t> tetrahedra sharing vertices.</a:t>
            </a:r>
          </a:p>
        </p:txBody>
      </p: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404813" y="6140450"/>
            <a:ext cx="841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Straight and sinusoidal (zigzag) channels of diameter </a:t>
            </a:r>
            <a:r>
              <a:rPr lang="el-GR" sz="2400"/>
              <a:t>≈ 5</a:t>
            </a:r>
            <a:r>
              <a:rPr lang="en-US" sz="2400"/>
              <a:t>.</a:t>
            </a:r>
            <a:r>
              <a:rPr lang="el-GR" sz="2400"/>
              <a:t>5 </a:t>
            </a:r>
            <a:r>
              <a:rPr lang="en-US" sz="2400"/>
              <a:t>Å</a:t>
            </a:r>
          </a:p>
        </p:txBody>
      </p:sp>
      <p:pic>
        <p:nvPicPr>
          <p:cNvPr id="3" name="zeolite_frame_oxyge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5" y="1691006"/>
            <a:ext cx="4018609" cy="387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Xe</a:t>
            </a:r>
            <a:r>
              <a:rPr lang="el-GR" smtClean="0">
                <a:solidFill>
                  <a:srgbClr val="FF0000"/>
                </a:solidFill>
              </a:rPr>
              <a:t>/</a:t>
            </a:r>
            <a:r>
              <a:rPr lang="en-US" smtClean="0">
                <a:solidFill>
                  <a:srgbClr val="FF0000"/>
                </a:solidFill>
              </a:rPr>
              <a:t>SILICALITE-1</a:t>
            </a:r>
            <a:r>
              <a:rPr lang="el-GR" smtClean="0">
                <a:solidFill>
                  <a:srgbClr val="FF0000"/>
                </a:solidFill>
              </a:rPr>
              <a:t>, 300 Κ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419475" y="5876925"/>
            <a:ext cx="2592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MD simulation  </a:t>
            </a:r>
            <a:endParaRPr lang="el-GR" sz="280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308225" y="6429375"/>
            <a:ext cx="475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E. Pantatosaki and G.K. Papadopoulos</a:t>
            </a:r>
            <a:endParaRPr lang="el-GR" sz="2000">
              <a:solidFill>
                <a:srgbClr val="008000"/>
              </a:solidFill>
            </a:endParaRPr>
          </a:p>
        </p:txBody>
      </p:sp>
      <p:pic>
        <p:nvPicPr>
          <p:cNvPr id="3" name="methane_silicalite_300K_vie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268760"/>
            <a:ext cx="4924895" cy="428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TRANSITION STATE THEORY ANALYSIS OF  Xe/Silicalite-1, 150 K </a:t>
            </a:r>
            <a:endParaRPr lang="el-GR" sz="4000" smtClean="0">
              <a:solidFill>
                <a:srgbClr val="FF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777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R.L June, A.T. Bell, and DNT </a:t>
            </a:r>
            <a:r>
              <a:rPr lang="en-US" sz="2000" i="1">
                <a:solidFill>
                  <a:srgbClr val="008000"/>
                </a:solidFill>
              </a:rPr>
              <a:t>J. Phys. Chem</a:t>
            </a:r>
            <a:r>
              <a:rPr lang="en-US" sz="2000">
                <a:solidFill>
                  <a:srgbClr val="008000"/>
                </a:solidFill>
              </a:rPr>
              <a:t>. </a:t>
            </a:r>
            <a:r>
              <a:rPr lang="en-US" sz="2000" b="1">
                <a:solidFill>
                  <a:srgbClr val="008000"/>
                </a:solidFill>
              </a:rPr>
              <a:t>95</a:t>
            </a:r>
            <a:r>
              <a:rPr lang="en-US" sz="2000">
                <a:solidFill>
                  <a:srgbClr val="008000"/>
                </a:solidFill>
              </a:rPr>
              <a:t>, 8866 (1991)</a:t>
            </a:r>
            <a:endParaRPr lang="el-GR" sz="2000">
              <a:solidFill>
                <a:srgbClr val="008000"/>
              </a:solidFill>
            </a:endParaRPr>
          </a:p>
        </p:txBody>
      </p:sp>
      <p:grpSp>
        <p:nvGrpSpPr>
          <p:cNvPr id="25604" name="Group 653"/>
          <p:cNvGrpSpPr>
            <a:grpSpLocks/>
          </p:cNvGrpSpPr>
          <p:nvPr/>
        </p:nvGrpSpPr>
        <p:grpSpPr bwMode="auto">
          <a:xfrm>
            <a:off x="336550" y="1016000"/>
            <a:ext cx="3086100" cy="2641600"/>
            <a:chOff x="720" y="880"/>
            <a:chExt cx="1944" cy="1664"/>
          </a:xfrm>
        </p:grpSpPr>
        <p:pic>
          <p:nvPicPr>
            <p:cNvPr id="2594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35"/>
            <a:stretch>
              <a:fillRect/>
            </a:stretch>
          </p:blipFill>
          <p:spPr bwMode="auto">
            <a:xfrm>
              <a:off x="720" y="880"/>
              <a:ext cx="1944" cy="1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946" name="Text Box 7"/>
            <p:cNvSpPr txBox="1">
              <a:spLocks noChangeArrowheads="1"/>
            </p:cNvSpPr>
            <p:nvPr/>
          </p:nvSpPr>
          <p:spPr bwMode="auto">
            <a:xfrm>
              <a:off x="1728" y="1818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  <a:endParaRPr lang="en-US" sz="2800"/>
            </a:p>
          </p:txBody>
        </p:sp>
        <p:sp>
          <p:nvSpPr>
            <p:cNvPr id="25947" name="Text Box 8"/>
            <p:cNvSpPr txBox="1">
              <a:spLocks noChangeArrowheads="1"/>
            </p:cNvSpPr>
            <p:nvPr/>
          </p:nvSpPr>
          <p:spPr bwMode="auto">
            <a:xfrm>
              <a:off x="1728" y="2328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Z</a:t>
              </a:r>
              <a:endParaRPr lang="en-US" sz="2800"/>
            </a:p>
          </p:txBody>
        </p:sp>
        <p:sp>
          <p:nvSpPr>
            <p:cNvPr id="25948" name="Text Box 9"/>
            <p:cNvSpPr txBox="1">
              <a:spLocks noChangeArrowheads="1"/>
            </p:cNvSpPr>
            <p:nvPr/>
          </p:nvSpPr>
          <p:spPr bwMode="auto">
            <a:xfrm>
              <a:off x="1728" y="1386"/>
              <a:ext cx="504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rgbClr val="008000"/>
                  </a:solidFill>
                  <a:latin typeface="Times New Roman" panose="02020603050405020304" pitchFamily="18" charset="0"/>
                </a:rPr>
                <a:t>I</a:t>
              </a:r>
              <a:endParaRPr lang="en-US" sz="2800"/>
            </a:p>
          </p:txBody>
        </p:sp>
      </p:grpSp>
      <p:grpSp>
        <p:nvGrpSpPr>
          <p:cNvPr id="157706" name="Group 10"/>
          <p:cNvGrpSpPr>
            <a:grpSpLocks/>
          </p:cNvGrpSpPr>
          <p:nvPr/>
        </p:nvGrpSpPr>
        <p:grpSpPr bwMode="auto">
          <a:xfrm>
            <a:off x="517525" y="3789363"/>
            <a:ext cx="2686050" cy="2428875"/>
            <a:chOff x="7380" y="6510"/>
            <a:chExt cx="4230" cy="3825"/>
          </a:xfrm>
        </p:grpSpPr>
        <p:grpSp>
          <p:nvGrpSpPr>
            <p:cNvPr id="25902" name="Group 11"/>
            <p:cNvGrpSpPr>
              <a:grpSpLocks/>
            </p:cNvGrpSpPr>
            <p:nvPr/>
          </p:nvGrpSpPr>
          <p:grpSpPr bwMode="auto">
            <a:xfrm>
              <a:off x="7380" y="8820"/>
              <a:ext cx="1530" cy="1515"/>
              <a:chOff x="5190" y="7497"/>
              <a:chExt cx="1530" cy="1515"/>
            </a:xfrm>
          </p:grpSpPr>
          <p:sp>
            <p:nvSpPr>
              <p:cNvPr id="25941" name="Line 12"/>
              <p:cNvSpPr>
                <a:spLocks noChangeShapeType="1"/>
              </p:cNvSpPr>
              <p:nvPr/>
            </p:nvSpPr>
            <p:spPr bwMode="auto">
              <a:xfrm>
                <a:off x="5400" y="8757"/>
                <a:ext cx="72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2" name="Line 13"/>
              <p:cNvSpPr>
                <a:spLocks noChangeShapeType="1"/>
              </p:cNvSpPr>
              <p:nvPr/>
            </p:nvSpPr>
            <p:spPr bwMode="auto">
              <a:xfrm flipV="1">
                <a:off x="5415" y="8037"/>
                <a:ext cx="1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3" name="Text Box 14"/>
              <p:cNvSpPr txBox="1">
                <a:spLocks noChangeArrowheads="1"/>
              </p:cNvSpPr>
              <p:nvPr/>
            </p:nvSpPr>
            <p:spPr bwMode="auto">
              <a:xfrm>
                <a:off x="6180" y="8472"/>
                <a:ext cx="5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600" i="1">
                    <a:latin typeface="Times New Roman" panose="02020603050405020304" pitchFamily="18" charset="0"/>
                  </a:rPr>
                  <a:t>x</a:t>
                </a:r>
                <a:endParaRPr lang="en-US" sz="2800"/>
              </a:p>
            </p:txBody>
          </p:sp>
          <p:sp>
            <p:nvSpPr>
              <p:cNvPr id="25944" name="Text Box 15"/>
              <p:cNvSpPr txBox="1">
                <a:spLocks noChangeArrowheads="1"/>
              </p:cNvSpPr>
              <p:nvPr/>
            </p:nvSpPr>
            <p:spPr bwMode="auto">
              <a:xfrm>
                <a:off x="5190" y="7497"/>
                <a:ext cx="5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600" i="1">
                    <a:latin typeface="Times New Roman" panose="02020603050405020304" pitchFamily="18" charset="0"/>
                  </a:rPr>
                  <a:t>y</a:t>
                </a:r>
                <a:endParaRPr lang="en-US" sz="2800"/>
              </a:p>
            </p:txBody>
          </p:sp>
        </p:grpSp>
        <p:grpSp>
          <p:nvGrpSpPr>
            <p:cNvPr id="25903" name="Group 16"/>
            <p:cNvGrpSpPr>
              <a:grpSpLocks/>
            </p:cNvGrpSpPr>
            <p:nvPr/>
          </p:nvGrpSpPr>
          <p:grpSpPr bwMode="auto">
            <a:xfrm>
              <a:off x="7905" y="6510"/>
              <a:ext cx="3705" cy="3270"/>
              <a:chOff x="7905" y="6510"/>
              <a:chExt cx="3705" cy="3270"/>
            </a:xfrm>
          </p:grpSpPr>
          <p:grpSp>
            <p:nvGrpSpPr>
              <p:cNvPr id="25904" name="Group 17"/>
              <p:cNvGrpSpPr>
                <a:grpSpLocks/>
              </p:cNvGrpSpPr>
              <p:nvPr/>
            </p:nvGrpSpPr>
            <p:grpSpPr bwMode="auto">
              <a:xfrm>
                <a:off x="7905" y="6510"/>
                <a:ext cx="3705" cy="3270"/>
                <a:chOff x="7905" y="6510"/>
                <a:chExt cx="3705" cy="3270"/>
              </a:xfrm>
            </p:grpSpPr>
            <p:sp>
              <p:nvSpPr>
                <p:cNvPr id="25936" name="Rectangle 18"/>
                <p:cNvSpPr>
                  <a:spLocks noChangeArrowheads="1"/>
                </p:cNvSpPr>
                <p:nvPr/>
              </p:nvSpPr>
              <p:spPr bwMode="auto">
                <a:xfrm>
                  <a:off x="8460" y="7020"/>
                  <a:ext cx="2160" cy="216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905" y="6525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-a/4, b/2</a:t>
                  </a:r>
                  <a:endParaRPr lang="en-US" sz="2800"/>
                </a:p>
              </p:txBody>
            </p:sp>
            <p:sp>
              <p:nvSpPr>
                <p:cNvPr id="2593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905" y="9240"/>
                  <a:ext cx="10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-a/4, 0</a:t>
                  </a:r>
                  <a:endParaRPr lang="en-US" sz="2800"/>
                </a:p>
              </p:txBody>
            </p:sp>
            <p:sp>
              <p:nvSpPr>
                <p:cNvPr id="2593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0260" y="9240"/>
                  <a:ext cx="10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a/4, 0</a:t>
                  </a:r>
                  <a:endParaRPr lang="en-US" sz="2800"/>
                </a:p>
              </p:txBody>
            </p:sp>
            <p:sp>
              <p:nvSpPr>
                <p:cNvPr id="2594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170" y="6510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>
                      <a:latin typeface="Times New Roman" panose="02020603050405020304" pitchFamily="18" charset="0"/>
                    </a:rPr>
                    <a:t>a/4, b/2</a:t>
                  </a:r>
                  <a:endParaRPr lang="en-US" sz="2800"/>
                </a:p>
              </p:txBody>
            </p:sp>
          </p:grpSp>
          <p:grpSp>
            <p:nvGrpSpPr>
              <p:cNvPr id="25905" name="Group 23"/>
              <p:cNvGrpSpPr>
                <a:grpSpLocks/>
              </p:cNvGrpSpPr>
              <p:nvPr/>
            </p:nvGrpSpPr>
            <p:grpSpPr bwMode="auto">
              <a:xfrm>
                <a:off x="8190" y="6750"/>
                <a:ext cx="2700" cy="2700"/>
                <a:chOff x="8190" y="6750"/>
                <a:chExt cx="2700" cy="2700"/>
              </a:xfrm>
            </p:grpSpPr>
            <p:sp>
              <p:nvSpPr>
                <p:cNvPr id="25927" name="Oval 24"/>
                <p:cNvSpPr>
                  <a:spLocks noChangeArrowheads="1"/>
                </p:cNvSpPr>
                <p:nvPr/>
              </p:nvSpPr>
              <p:spPr bwMode="auto">
                <a:xfrm>
                  <a:off x="9270" y="8910"/>
                  <a:ext cx="540" cy="5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28" name="Oval 25"/>
                <p:cNvSpPr>
                  <a:spLocks noChangeArrowheads="1"/>
                </p:cNvSpPr>
                <p:nvPr/>
              </p:nvSpPr>
              <p:spPr bwMode="auto">
                <a:xfrm>
                  <a:off x="8190" y="7845"/>
                  <a:ext cx="540" cy="54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29" name="Oval 26"/>
                <p:cNvSpPr>
                  <a:spLocks noChangeArrowheads="1"/>
                </p:cNvSpPr>
                <p:nvPr/>
              </p:nvSpPr>
              <p:spPr bwMode="auto">
                <a:xfrm>
                  <a:off x="9345" y="7935"/>
                  <a:ext cx="397" cy="397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0" name="Oval 27"/>
                <p:cNvSpPr>
                  <a:spLocks noChangeArrowheads="1"/>
                </p:cNvSpPr>
                <p:nvPr/>
              </p:nvSpPr>
              <p:spPr bwMode="auto">
                <a:xfrm>
                  <a:off x="10350" y="7845"/>
                  <a:ext cx="540" cy="54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1" name="Oval 28"/>
                <p:cNvSpPr>
                  <a:spLocks noChangeArrowheads="1"/>
                </p:cNvSpPr>
                <p:nvPr/>
              </p:nvSpPr>
              <p:spPr bwMode="auto">
                <a:xfrm>
                  <a:off x="9270" y="6750"/>
                  <a:ext cx="540" cy="5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932" name="Line 29"/>
                <p:cNvSpPr>
                  <a:spLocks noChangeShapeType="1"/>
                </p:cNvSpPr>
                <p:nvPr/>
              </p:nvSpPr>
              <p:spPr bwMode="auto">
                <a:xfrm>
                  <a:off x="8730" y="8130"/>
                  <a:ext cx="635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3" name="Line 30"/>
                <p:cNvSpPr>
                  <a:spLocks noChangeShapeType="1"/>
                </p:cNvSpPr>
                <p:nvPr/>
              </p:nvSpPr>
              <p:spPr bwMode="auto">
                <a:xfrm>
                  <a:off x="9715" y="8130"/>
                  <a:ext cx="635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4" name="Line 31"/>
                <p:cNvSpPr>
                  <a:spLocks noChangeShapeType="1"/>
                </p:cNvSpPr>
                <p:nvPr/>
              </p:nvSpPr>
              <p:spPr bwMode="auto">
                <a:xfrm>
                  <a:off x="9540" y="7290"/>
                  <a:ext cx="0" cy="63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35" name="Line 32"/>
                <p:cNvSpPr>
                  <a:spLocks noChangeShapeType="1"/>
                </p:cNvSpPr>
                <p:nvPr/>
              </p:nvSpPr>
              <p:spPr bwMode="auto">
                <a:xfrm>
                  <a:off x="9540" y="8305"/>
                  <a:ext cx="0" cy="63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906" name="Group 33"/>
              <p:cNvGrpSpPr>
                <a:grpSpLocks/>
              </p:cNvGrpSpPr>
              <p:nvPr/>
            </p:nvGrpSpPr>
            <p:grpSpPr bwMode="auto">
              <a:xfrm>
                <a:off x="8655" y="7245"/>
                <a:ext cx="1752" cy="1764"/>
                <a:chOff x="8655" y="7245"/>
                <a:chExt cx="1752" cy="1764"/>
              </a:xfrm>
            </p:grpSpPr>
            <p:sp>
              <p:nvSpPr>
                <p:cNvPr id="2591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9630" y="8355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5918" name="Group 35"/>
                <p:cNvGrpSpPr>
                  <a:grpSpLocks/>
                </p:cNvGrpSpPr>
                <p:nvPr/>
              </p:nvGrpSpPr>
              <p:grpSpPr bwMode="auto">
                <a:xfrm>
                  <a:off x="8655" y="7245"/>
                  <a:ext cx="1752" cy="1764"/>
                  <a:chOff x="8655" y="7245"/>
                  <a:chExt cx="1752" cy="1764"/>
                </a:xfrm>
              </p:grpSpPr>
              <p:sp>
                <p:nvSpPr>
                  <p:cNvPr id="25919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55" y="7245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9750" y="7260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1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760" y="8010"/>
                    <a:ext cx="54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2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764" y="8010"/>
                    <a:ext cx="54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3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655" y="8376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4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783" y="8385"/>
                    <a:ext cx="624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5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435" y="7320"/>
                    <a:ext cx="0" cy="5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2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760" y="8235"/>
                    <a:ext cx="153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907" name="Group 44"/>
              <p:cNvGrpSpPr>
                <a:grpSpLocks/>
              </p:cNvGrpSpPr>
              <p:nvPr/>
            </p:nvGrpSpPr>
            <p:grpSpPr bwMode="auto">
              <a:xfrm>
                <a:off x="8670" y="7200"/>
                <a:ext cx="1815" cy="2025"/>
                <a:chOff x="8670" y="7200"/>
                <a:chExt cx="1815" cy="2025"/>
              </a:xfrm>
            </p:grpSpPr>
            <p:sp>
              <p:nvSpPr>
                <p:cNvPr id="25908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8670" y="721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2590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9945" y="7200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25910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9090" y="7440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25911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8865" y="766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4</a:t>
                  </a:r>
                  <a:endParaRPr lang="en-US" sz="2800"/>
                </a:p>
              </p:txBody>
            </p:sp>
            <p:sp>
              <p:nvSpPr>
                <p:cNvPr id="25912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9720" y="817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5</a:t>
                  </a:r>
                  <a:endParaRPr lang="en-US" sz="2800"/>
                </a:p>
              </p:txBody>
            </p:sp>
            <p:sp>
              <p:nvSpPr>
                <p:cNvPr id="25913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9570" y="841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25914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8700" y="862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25915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9945" y="868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25916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9765" y="7665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200" b="1">
                      <a:latin typeface="Times New Roman" panose="02020603050405020304" pitchFamily="18" charset="0"/>
                    </a:rPr>
                    <a:t>6</a:t>
                  </a:r>
                  <a:endParaRPr lang="en-US" sz="2800"/>
                </a:p>
              </p:txBody>
            </p:sp>
          </p:grpSp>
        </p:grpSp>
      </p:grpSp>
      <p:grpSp>
        <p:nvGrpSpPr>
          <p:cNvPr id="158053" name="Group 357"/>
          <p:cNvGrpSpPr>
            <a:grpSpLocks/>
          </p:cNvGrpSpPr>
          <p:nvPr/>
        </p:nvGrpSpPr>
        <p:grpSpPr bwMode="auto">
          <a:xfrm>
            <a:off x="3571875" y="1919288"/>
            <a:ext cx="2101850" cy="2230437"/>
            <a:chOff x="528" y="1020"/>
            <a:chExt cx="1008" cy="1053"/>
          </a:xfrm>
        </p:grpSpPr>
        <p:sp>
          <p:nvSpPr>
            <p:cNvPr id="25855" name="Oval 358"/>
            <p:cNvSpPr>
              <a:spLocks noChangeArrowheads="1"/>
            </p:cNvSpPr>
            <p:nvPr/>
          </p:nvSpPr>
          <p:spPr bwMode="auto">
            <a:xfrm>
              <a:off x="840" y="1758"/>
              <a:ext cx="144" cy="1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  <p:grpSp>
          <p:nvGrpSpPr>
            <p:cNvPr id="25856" name="Group 359"/>
            <p:cNvGrpSpPr>
              <a:grpSpLocks/>
            </p:cNvGrpSpPr>
            <p:nvPr/>
          </p:nvGrpSpPr>
          <p:grpSpPr bwMode="auto">
            <a:xfrm>
              <a:off x="528" y="1056"/>
              <a:ext cx="1008" cy="975"/>
              <a:chOff x="672" y="1566"/>
              <a:chExt cx="1008" cy="975"/>
            </a:xfrm>
          </p:grpSpPr>
          <p:sp>
            <p:nvSpPr>
              <p:cNvPr id="25886" name="Line 360"/>
              <p:cNvSpPr>
                <a:spLocks noChangeShapeType="1"/>
              </p:cNvSpPr>
              <p:nvPr/>
            </p:nvSpPr>
            <p:spPr bwMode="auto">
              <a:xfrm>
                <a:off x="900" y="23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7" name="Line 361"/>
              <p:cNvSpPr>
                <a:spLocks noChangeShapeType="1"/>
              </p:cNvSpPr>
              <p:nvPr/>
            </p:nvSpPr>
            <p:spPr bwMode="auto">
              <a:xfrm flipV="1">
                <a:off x="672" y="2301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8" name="Line 362"/>
              <p:cNvSpPr>
                <a:spLocks noChangeShapeType="1"/>
              </p:cNvSpPr>
              <p:nvPr/>
            </p:nvSpPr>
            <p:spPr bwMode="auto">
              <a:xfrm>
                <a:off x="912" y="1575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9" name="AutoShape 363"/>
              <p:cNvSpPr>
                <a:spLocks noChangeArrowheads="1"/>
              </p:cNvSpPr>
              <p:nvPr/>
            </p:nvSpPr>
            <p:spPr bwMode="auto">
              <a:xfrm>
                <a:off x="672" y="1575"/>
                <a:ext cx="1008" cy="960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90" name="Line 364"/>
              <p:cNvSpPr>
                <a:spLocks noChangeShapeType="1"/>
              </p:cNvSpPr>
              <p:nvPr/>
            </p:nvSpPr>
            <p:spPr bwMode="auto">
              <a:xfrm>
                <a:off x="798" y="1701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1" name="Line 365"/>
              <p:cNvSpPr>
                <a:spLocks noChangeShapeType="1"/>
              </p:cNvSpPr>
              <p:nvPr/>
            </p:nvSpPr>
            <p:spPr bwMode="auto">
              <a:xfrm>
                <a:off x="1554" y="1701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2" name="Line 366"/>
              <p:cNvSpPr>
                <a:spLocks noChangeShapeType="1"/>
              </p:cNvSpPr>
              <p:nvPr/>
            </p:nvSpPr>
            <p:spPr bwMode="auto">
              <a:xfrm>
                <a:off x="1050" y="1818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3" name="Line 367"/>
              <p:cNvSpPr>
                <a:spLocks noChangeShapeType="1"/>
              </p:cNvSpPr>
              <p:nvPr/>
            </p:nvSpPr>
            <p:spPr bwMode="auto">
              <a:xfrm flipV="1">
                <a:off x="798" y="1587"/>
                <a:ext cx="48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4" name="Line 368"/>
              <p:cNvSpPr>
                <a:spLocks noChangeShapeType="1"/>
              </p:cNvSpPr>
              <p:nvPr/>
            </p:nvSpPr>
            <p:spPr bwMode="auto">
              <a:xfrm rot="-365566">
                <a:off x="1269" y="1566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5" name="Line 369"/>
              <p:cNvSpPr>
                <a:spLocks noChangeShapeType="1"/>
              </p:cNvSpPr>
              <p:nvPr/>
            </p:nvSpPr>
            <p:spPr bwMode="auto">
              <a:xfrm>
                <a:off x="1278" y="1584"/>
                <a:ext cx="0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6" name="Line 370"/>
              <p:cNvSpPr>
                <a:spLocks noChangeShapeType="1"/>
              </p:cNvSpPr>
              <p:nvPr/>
            </p:nvSpPr>
            <p:spPr bwMode="auto">
              <a:xfrm>
                <a:off x="1278" y="2199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7" name="Line 371"/>
              <p:cNvSpPr>
                <a:spLocks noChangeShapeType="1"/>
              </p:cNvSpPr>
              <p:nvPr/>
            </p:nvSpPr>
            <p:spPr bwMode="auto">
              <a:xfrm flipV="1">
                <a:off x="801" y="2346"/>
                <a:ext cx="192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8" name="Line 372"/>
              <p:cNvSpPr>
                <a:spLocks noChangeShapeType="1"/>
              </p:cNvSpPr>
              <p:nvPr/>
            </p:nvSpPr>
            <p:spPr bwMode="auto">
              <a:xfrm rot="286427" flipV="1">
                <a:off x="1140" y="2286"/>
                <a:ext cx="144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9" name="Line 373"/>
              <p:cNvSpPr>
                <a:spLocks noChangeShapeType="1"/>
              </p:cNvSpPr>
              <p:nvPr/>
            </p:nvSpPr>
            <p:spPr bwMode="auto">
              <a:xfrm rot="-395798">
                <a:off x="1269" y="2277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0" name="Line 374"/>
              <p:cNvSpPr>
                <a:spLocks noChangeShapeType="1"/>
              </p:cNvSpPr>
              <p:nvPr/>
            </p:nvSpPr>
            <p:spPr bwMode="auto">
              <a:xfrm rot="-365566">
                <a:off x="798" y="2007"/>
                <a:ext cx="28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1" name="Line 375"/>
              <p:cNvSpPr>
                <a:spLocks noChangeShapeType="1"/>
              </p:cNvSpPr>
              <p:nvPr/>
            </p:nvSpPr>
            <p:spPr bwMode="auto">
              <a:xfrm flipV="1">
                <a:off x="1074" y="2031"/>
                <a:ext cx="48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857" name="Group 376"/>
            <p:cNvGrpSpPr>
              <a:grpSpLocks/>
            </p:cNvGrpSpPr>
            <p:nvPr/>
          </p:nvGrpSpPr>
          <p:grpSpPr bwMode="auto">
            <a:xfrm>
              <a:off x="600" y="1020"/>
              <a:ext cx="861" cy="1053"/>
              <a:chOff x="600" y="1020"/>
              <a:chExt cx="861" cy="1053"/>
            </a:xfrm>
          </p:grpSpPr>
          <p:sp>
            <p:nvSpPr>
              <p:cNvPr id="25874" name="Oval 377"/>
              <p:cNvSpPr>
                <a:spLocks noChangeArrowheads="1"/>
              </p:cNvSpPr>
              <p:nvPr/>
            </p:nvSpPr>
            <p:spPr bwMode="auto">
              <a:xfrm>
                <a:off x="606" y="1131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5" name="Oval 378"/>
              <p:cNvSpPr>
                <a:spLocks noChangeArrowheads="1"/>
              </p:cNvSpPr>
              <p:nvPr/>
            </p:nvSpPr>
            <p:spPr bwMode="auto">
              <a:xfrm>
                <a:off x="1086" y="1020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6" name="Oval 379"/>
              <p:cNvSpPr>
                <a:spLocks noChangeArrowheads="1"/>
              </p:cNvSpPr>
              <p:nvPr/>
            </p:nvSpPr>
            <p:spPr bwMode="auto">
              <a:xfrm>
                <a:off x="855" y="126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7" name="Oval 380"/>
              <p:cNvSpPr>
                <a:spLocks noChangeArrowheads="1"/>
              </p:cNvSpPr>
              <p:nvPr/>
            </p:nvSpPr>
            <p:spPr bwMode="auto">
              <a:xfrm>
                <a:off x="1362" y="113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8" name="Oval 381"/>
              <p:cNvSpPr>
                <a:spLocks noChangeArrowheads="1"/>
              </p:cNvSpPr>
              <p:nvPr/>
            </p:nvSpPr>
            <p:spPr bwMode="auto">
              <a:xfrm>
                <a:off x="606" y="147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79" name="Oval 382"/>
              <p:cNvSpPr>
                <a:spLocks noChangeArrowheads="1"/>
              </p:cNvSpPr>
              <p:nvPr/>
            </p:nvSpPr>
            <p:spPr bwMode="auto">
              <a:xfrm>
                <a:off x="864" y="1566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0" name="Oval 383"/>
              <p:cNvSpPr>
                <a:spLocks noChangeArrowheads="1"/>
              </p:cNvSpPr>
              <p:nvPr/>
            </p:nvSpPr>
            <p:spPr bwMode="auto">
              <a:xfrm>
                <a:off x="1083" y="134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1" name="Oval 384"/>
              <p:cNvSpPr>
                <a:spLocks noChangeArrowheads="1"/>
              </p:cNvSpPr>
              <p:nvPr/>
            </p:nvSpPr>
            <p:spPr bwMode="auto">
              <a:xfrm>
                <a:off x="864" y="1977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2" name="Oval 385"/>
              <p:cNvSpPr>
                <a:spLocks noChangeArrowheads="1"/>
              </p:cNvSpPr>
              <p:nvPr/>
            </p:nvSpPr>
            <p:spPr bwMode="auto">
              <a:xfrm>
                <a:off x="600" y="1857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3" name="Oval 386"/>
              <p:cNvSpPr>
                <a:spLocks noChangeArrowheads="1"/>
              </p:cNvSpPr>
              <p:nvPr/>
            </p:nvSpPr>
            <p:spPr bwMode="auto">
              <a:xfrm>
                <a:off x="1083" y="1743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4" name="Oval 387"/>
              <p:cNvSpPr>
                <a:spLocks noChangeArrowheads="1"/>
              </p:cNvSpPr>
              <p:nvPr/>
            </p:nvSpPr>
            <p:spPr bwMode="auto">
              <a:xfrm>
                <a:off x="1362" y="185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85" name="Oval 388"/>
              <p:cNvSpPr>
                <a:spLocks noChangeArrowheads="1"/>
              </p:cNvSpPr>
              <p:nvPr/>
            </p:nvSpPr>
            <p:spPr bwMode="auto">
              <a:xfrm>
                <a:off x="1365" y="1479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  <p:grpSp>
          <p:nvGrpSpPr>
            <p:cNvPr id="25858" name="Group 389"/>
            <p:cNvGrpSpPr>
              <a:grpSpLocks/>
            </p:cNvGrpSpPr>
            <p:nvPr/>
          </p:nvGrpSpPr>
          <p:grpSpPr bwMode="auto">
            <a:xfrm>
              <a:off x="585" y="1155"/>
              <a:ext cx="903" cy="762"/>
              <a:chOff x="585" y="1155"/>
              <a:chExt cx="903" cy="762"/>
            </a:xfrm>
          </p:grpSpPr>
          <p:sp>
            <p:nvSpPr>
              <p:cNvPr id="25865" name="Oval 390"/>
              <p:cNvSpPr>
                <a:spLocks noChangeArrowheads="1"/>
              </p:cNvSpPr>
              <p:nvPr/>
            </p:nvSpPr>
            <p:spPr bwMode="auto">
              <a:xfrm>
                <a:off x="1065" y="150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grpSp>
            <p:nvGrpSpPr>
              <p:cNvPr id="25866" name="Group 391"/>
              <p:cNvGrpSpPr>
                <a:grpSpLocks/>
              </p:cNvGrpSpPr>
              <p:nvPr/>
            </p:nvGrpSpPr>
            <p:grpSpPr bwMode="auto">
              <a:xfrm>
                <a:off x="585" y="1155"/>
                <a:ext cx="903" cy="762"/>
                <a:chOff x="585" y="1155"/>
                <a:chExt cx="903" cy="762"/>
              </a:xfrm>
            </p:grpSpPr>
            <p:sp>
              <p:nvSpPr>
                <p:cNvPr id="25867" name="Oval 392"/>
                <p:cNvSpPr>
                  <a:spLocks noChangeArrowheads="1"/>
                </p:cNvSpPr>
                <p:nvPr/>
              </p:nvSpPr>
              <p:spPr bwMode="auto">
                <a:xfrm>
                  <a:off x="585" y="1287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68" name="Oval 393"/>
                <p:cNvSpPr>
                  <a:spLocks noChangeArrowheads="1"/>
                </p:cNvSpPr>
                <p:nvPr/>
              </p:nvSpPr>
              <p:spPr bwMode="auto">
                <a:xfrm>
                  <a:off x="1062" y="1155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69" name="Oval 394"/>
                <p:cNvSpPr>
                  <a:spLocks noChangeArrowheads="1"/>
                </p:cNvSpPr>
                <p:nvPr/>
              </p:nvSpPr>
              <p:spPr bwMode="auto">
                <a:xfrm>
                  <a:off x="1344" y="1284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0" name="Oval 395"/>
                <p:cNvSpPr>
                  <a:spLocks noChangeArrowheads="1"/>
                </p:cNvSpPr>
                <p:nvPr/>
              </p:nvSpPr>
              <p:spPr bwMode="auto">
                <a:xfrm>
                  <a:off x="585" y="163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1" name="Oval 396"/>
                <p:cNvSpPr>
                  <a:spLocks noChangeArrowheads="1"/>
                </p:cNvSpPr>
                <p:nvPr/>
              </p:nvSpPr>
              <p:spPr bwMode="auto">
                <a:xfrm>
                  <a:off x="834" y="177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2" name="Oval 397"/>
                <p:cNvSpPr>
                  <a:spLocks noChangeArrowheads="1"/>
                </p:cNvSpPr>
                <p:nvPr/>
              </p:nvSpPr>
              <p:spPr bwMode="auto">
                <a:xfrm>
                  <a:off x="837" y="138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  <p:sp>
              <p:nvSpPr>
                <p:cNvPr id="25873" name="Oval 398"/>
                <p:cNvSpPr>
                  <a:spLocks noChangeArrowheads="1"/>
                </p:cNvSpPr>
                <p:nvPr/>
              </p:nvSpPr>
              <p:spPr bwMode="auto">
                <a:xfrm>
                  <a:off x="1344" y="1641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2800"/>
                </a:p>
              </p:txBody>
            </p:sp>
          </p:grpSp>
        </p:grpSp>
        <p:grpSp>
          <p:nvGrpSpPr>
            <p:cNvPr id="25859" name="Group 399"/>
            <p:cNvGrpSpPr>
              <a:grpSpLocks/>
            </p:cNvGrpSpPr>
            <p:nvPr/>
          </p:nvGrpSpPr>
          <p:grpSpPr bwMode="auto">
            <a:xfrm>
              <a:off x="717" y="1062"/>
              <a:ext cx="627" cy="855"/>
              <a:chOff x="717" y="1062"/>
              <a:chExt cx="627" cy="855"/>
            </a:xfrm>
          </p:grpSpPr>
          <p:sp>
            <p:nvSpPr>
              <p:cNvPr id="25860" name="Oval 400"/>
              <p:cNvSpPr>
                <a:spLocks noChangeArrowheads="1"/>
              </p:cNvSpPr>
              <p:nvPr/>
            </p:nvSpPr>
            <p:spPr bwMode="auto">
              <a:xfrm>
                <a:off x="837" y="106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1" name="Oval 401"/>
              <p:cNvSpPr>
                <a:spLocks noChangeArrowheads="1"/>
              </p:cNvSpPr>
              <p:nvPr/>
            </p:nvSpPr>
            <p:spPr bwMode="auto">
              <a:xfrm>
                <a:off x="1200" y="106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2" name="Oval 402"/>
              <p:cNvSpPr>
                <a:spLocks noChangeArrowheads="1"/>
              </p:cNvSpPr>
              <p:nvPr/>
            </p:nvSpPr>
            <p:spPr bwMode="auto">
              <a:xfrm>
                <a:off x="1200" y="1773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3" name="Oval 403"/>
              <p:cNvSpPr>
                <a:spLocks noChangeArrowheads="1"/>
              </p:cNvSpPr>
              <p:nvPr/>
            </p:nvSpPr>
            <p:spPr bwMode="auto">
              <a:xfrm>
                <a:off x="1071" y="152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25864" name="Oval 404"/>
              <p:cNvSpPr>
                <a:spLocks noChangeArrowheads="1"/>
              </p:cNvSpPr>
              <p:nvPr/>
            </p:nvSpPr>
            <p:spPr bwMode="auto">
              <a:xfrm>
                <a:off x="717" y="15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</p:grpSp>
      <p:grpSp>
        <p:nvGrpSpPr>
          <p:cNvPr id="158101" name="Group 405"/>
          <p:cNvGrpSpPr>
            <a:grpSpLocks/>
          </p:cNvGrpSpPr>
          <p:nvPr/>
        </p:nvGrpSpPr>
        <p:grpSpPr bwMode="auto">
          <a:xfrm>
            <a:off x="3571875" y="1919288"/>
            <a:ext cx="7769225" cy="3957637"/>
            <a:chOff x="240" y="3024"/>
            <a:chExt cx="2448" cy="1248"/>
          </a:xfrm>
        </p:grpSpPr>
        <p:grpSp>
          <p:nvGrpSpPr>
            <p:cNvPr id="25608" name="Group 406"/>
            <p:cNvGrpSpPr>
              <a:grpSpLocks/>
            </p:cNvGrpSpPr>
            <p:nvPr/>
          </p:nvGrpSpPr>
          <p:grpSpPr bwMode="auto">
            <a:xfrm>
              <a:off x="240" y="3024"/>
              <a:ext cx="2448" cy="1201"/>
              <a:chOff x="525" y="1017"/>
              <a:chExt cx="3732" cy="1808"/>
            </a:xfrm>
          </p:grpSpPr>
          <p:grpSp>
            <p:nvGrpSpPr>
              <p:cNvPr id="25610" name="Group 407"/>
              <p:cNvGrpSpPr>
                <a:grpSpLocks/>
              </p:cNvGrpSpPr>
              <p:nvPr/>
            </p:nvGrpSpPr>
            <p:grpSpPr bwMode="auto">
              <a:xfrm>
                <a:off x="525" y="1017"/>
                <a:ext cx="2547" cy="1776"/>
                <a:chOff x="525" y="1017"/>
                <a:chExt cx="2547" cy="1776"/>
              </a:xfrm>
            </p:grpSpPr>
            <p:grpSp>
              <p:nvGrpSpPr>
                <p:cNvPr id="25618" name="Group 408"/>
                <p:cNvGrpSpPr>
                  <a:grpSpLocks/>
                </p:cNvGrpSpPr>
                <p:nvPr/>
              </p:nvGrpSpPr>
              <p:grpSpPr bwMode="auto">
                <a:xfrm>
                  <a:off x="525" y="1737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809" name="Group 409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838" name="Line 4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39" name="Line 4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0" name="Line 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1" name="AutoShape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42" name="Line 4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3" name="Line 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4" name="Line 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5" name="Line 41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6" name="Line 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7" name="Line 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8" name="Line 4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9" name="Line 421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0" name="Line 422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1" name="Line 42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2" name="Line 4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3" name="Line 4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54" name="Line 426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810" name="Group 427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826" name="Oval 4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7" name="Oval 4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8" name="Oval 4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29" name="Oval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0" name="Oval 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1" name="Oval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2" name="Oval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3" name="Oval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4" name="Oval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5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6" name="Oval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37" name="Oval 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811" name="Group 440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817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818" name="Group 4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819" name="Oval 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0" name="Oval 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1" name="Oval 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2" name="Oval 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3" name="Oval 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4" name="Oval 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82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812" name="Group 450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813" name="Oval 4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4" name="Oval 4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5" name="Oval 4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816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19" name="Group 455"/>
                <p:cNvGrpSpPr>
                  <a:grpSpLocks/>
                </p:cNvGrpSpPr>
                <p:nvPr/>
              </p:nvGrpSpPr>
              <p:grpSpPr bwMode="auto">
                <a:xfrm>
                  <a:off x="1296" y="1740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763" name="Group 456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792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3" name="Line 4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4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5" name="AutoShape 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6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7" name="Line 4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8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99" name="Line 464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0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1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2" name="Line 4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3" name="Line 468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4" name="Line 469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5" name="Line 470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6" name="Line 4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7" name="Line 4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8" name="Line 473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764" name="Group 474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780" name="Oval 4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1" name="Oval 4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2" name="Oval 4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3" name="Oval 4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4" name="Oval 4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5" name="Oval 4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6" name="Oval 4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7" name="Oval 4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8" name="Oval 4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89" name="Oval 4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0" name="Oval 4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91" name="Oval 4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765" name="Group 487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771" name="Oval 4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772" name="Group 4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773" name="Oval 4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4" name="Oval 4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5" name="Oval 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6" name="Oval 4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7" name="Oval 4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8" name="Oval 4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79" name="Oval 4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766" name="Group 497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767" name="Oval 4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68" name="Oval 4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69" name="Oval 5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70" name="Oval 5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0" name="Group 502"/>
                <p:cNvGrpSpPr>
                  <a:grpSpLocks/>
                </p:cNvGrpSpPr>
                <p:nvPr/>
              </p:nvGrpSpPr>
              <p:grpSpPr bwMode="auto">
                <a:xfrm>
                  <a:off x="1296" y="1023"/>
                  <a:ext cx="1008" cy="1053"/>
                  <a:chOff x="528" y="1020"/>
                  <a:chExt cx="1008" cy="1053"/>
                </a:xfrm>
              </p:grpSpPr>
              <p:sp>
                <p:nvSpPr>
                  <p:cNvPr id="25716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758"/>
                    <a:ext cx="144" cy="14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25717" name="Group 504"/>
                  <p:cNvGrpSpPr>
                    <a:grpSpLocks/>
                  </p:cNvGrpSpPr>
                  <p:nvPr/>
                </p:nvGrpSpPr>
                <p:grpSpPr bwMode="auto">
                  <a:xfrm>
                    <a:off x="528" y="1056"/>
                    <a:ext cx="1008" cy="975"/>
                    <a:chOff x="672" y="1566"/>
                    <a:chExt cx="1008" cy="975"/>
                  </a:xfrm>
                </p:grpSpPr>
                <p:sp>
                  <p:nvSpPr>
                    <p:cNvPr id="25747" name="Line 5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0" y="2304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48" name="Line 5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72" y="2301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49" name="Line 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2" y="1575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0" name="AutoShape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75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51" name="Line 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8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2" name="Line 5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4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3" name="Line 5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0" y="1818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4" name="Line 5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8" y="1587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5" name="Line 51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269" y="1566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6" name="Line 5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1584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7" name="Line 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2199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8" name="Line 5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1" y="2346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59" name="Line 517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1140" y="2286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0" name="Line 518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1269" y="227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1" name="Line 519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798" y="200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62" name="Line 5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74" y="2031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718" name="Group 521"/>
                  <p:cNvGrpSpPr>
                    <a:grpSpLocks/>
                  </p:cNvGrpSpPr>
                  <p:nvPr/>
                </p:nvGrpSpPr>
                <p:grpSpPr bwMode="auto">
                  <a:xfrm>
                    <a:off x="600" y="1020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735" name="Oval 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6" name="Oval 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7" name="Oval 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8" name="Oval 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39" name="Oval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0" name="Oval 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1" name="Oval 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2" name="Oval 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3" name="Oval 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4" name="Oval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5" name="Oval 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46" name="Oval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719" name="Group 534"/>
                  <p:cNvGrpSpPr>
                    <a:grpSpLocks/>
                  </p:cNvGrpSpPr>
                  <p:nvPr/>
                </p:nvGrpSpPr>
                <p:grpSpPr bwMode="auto">
                  <a:xfrm>
                    <a:off x="585" y="1155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726" name="Oval 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727" name="Group 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728" name="Oval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29" name="Oval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0" name="Oval 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1" name="Oval 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2" name="Oval 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3" name="Oval 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734" name="Oval 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720" name="Group 544"/>
                  <p:cNvGrpSpPr>
                    <a:grpSpLocks/>
                  </p:cNvGrpSpPr>
                  <p:nvPr/>
                </p:nvGrpSpPr>
                <p:grpSpPr bwMode="auto">
                  <a:xfrm>
                    <a:off x="717" y="1062"/>
                    <a:ext cx="627" cy="855"/>
                    <a:chOff x="717" y="1062"/>
                    <a:chExt cx="627" cy="855"/>
                  </a:xfrm>
                </p:grpSpPr>
                <p:sp>
                  <p:nvSpPr>
                    <p:cNvPr id="25721" name="Oval 5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7" y="1065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2" name="Oval 5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062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3" name="Oval 5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3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4" name="Oval 5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1524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25" name="Oval 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150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1" name="Group 550"/>
                <p:cNvGrpSpPr>
                  <a:grpSpLocks/>
                </p:cNvGrpSpPr>
                <p:nvPr/>
              </p:nvGrpSpPr>
              <p:grpSpPr bwMode="auto">
                <a:xfrm>
                  <a:off x="2064" y="1017"/>
                  <a:ext cx="1008" cy="1053"/>
                  <a:chOff x="528" y="1020"/>
                  <a:chExt cx="1008" cy="1053"/>
                </a:xfrm>
              </p:grpSpPr>
              <p:sp>
                <p:nvSpPr>
                  <p:cNvPr id="25669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758"/>
                    <a:ext cx="144" cy="14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2800"/>
                  </a:p>
                </p:txBody>
              </p:sp>
              <p:grpSp>
                <p:nvGrpSpPr>
                  <p:cNvPr id="25670" name="Group 552"/>
                  <p:cNvGrpSpPr>
                    <a:grpSpLocks/>
                  </p:cNvGrpSpPr>
                  <p:nvPr/>
                </p:nvGrpSpPr>
                <p:grpSpPr bwMode="auto">
                  <a:xfrm>
                    <a:off x="528" y="1056"/>
                    <a:ext cx="1008" cy="975"/>
                    <a:chOff x="672" y="1566"/>
                    <a:chExt cx="1008" cy="975"/>
                  </a:xfrm>
                </p:grpSpPr>
                <p:sp>
                  <p:nvSpPr>
                    <p:cNvPr id="25700" name="Line 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0" y="2304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1" name="Line 5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72" y="2301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2" name="Line 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2" y="1575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3" name="AutoShape 5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75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704" name="Line 5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8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5" name="Line 5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54" y="1701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6" name="Line 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50" y="1818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7" name="Line 5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98" y="1587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8" name="Line 561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269" y="1566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9" name="Line 5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1584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0" name="Line 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8" y="2199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1" name="Line 5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1" y="2346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2" name="Line 565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1140" y="2286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3" name="Line 566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1269" y="227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4" name="Line 56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798" y="2007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5" name="Line 5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74" y="2031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671" name="Group 569"/>
                  <p:cNvGrpSpPr>
                    <a:grpSpLocks/>
                  </p:cNvGrpSpPr>
                  <p:nvPr/>
                </p:nvGrpSpPr>
                <p:grpSpPr bwMode="auto">
                  <a:xfrm>
                    <a:off x="600" y="1020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688" name="Oval 5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89" name="Oval 5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0" name="Oval 5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1" name="Oval 5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2" name="Oval 5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3" name="Oval 5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4" name="Oval 5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5" name="Oval 5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6" name="Oval 5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7" name="Oval 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8" name="Oval 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99" name="Oval 5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672" name="Group 582"/>
                  <p:cNvGrpSpPr>
                    <a:grpSpLocks/>
                  </p:cNvGrpSpPr>
                  <p:nvPr/>
                </p:nvGrpSpPr>
                <p:grpSpPr bwMode="auto">
                  <a:xfrm>
                    <a:off x="585" y="1155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679" name="Oval 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680" name="Group 5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681" name="Oval 5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2" name="Oval 5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3" name="Oval 5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4" name="Oval 5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5" name="Oval 5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6" name="Oval 5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87" name="Oval 5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673" name="Group 592"/>
                  <p:cNvGrpSpPr>
                    <a:grpSpLocks/>
                  </p:cNvGrpSpPr>
                  <p:nvPr/>
                </p:nvGrpSpPr>
                <p:grpSpPr bwMode="auto">
                  <a:xfrm>
                    <a:off x="717" y="1062"/>
                    <a:ext cx="627" cy="855"/>
                    <a:chOff x="717" y="1062"/>
                    <a:chExt cx="627" cy="855"/>
                  </a:xfrm>
                </p:grpSpPr>
                <p:sp>
                  <p:nvSpPr>
                    <p:cNvPr id="25674" name="Oval 5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7" y="1065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5" name="Oval 5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062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6" name="Oval 5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3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7" name="Oval 5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1524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78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150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  <p:grpSp>
              <p:nvGrpSpPr>
                <p:cNvPr id="25622" name="Group 598"/>
                <p:cNvGrpSpPr>
                  <a:grpSpLocks/>
                </p:cNvGrpSpPr>
                <p:nvPr/>
              </p:nvGrpSpPr>
              <p:grpSpPr bwMode="auto">
                <a:xfrm>
                  <a:off x="2058" y="1737"/>
                  <a:ext cx="1008" cy="1053"/>
                  <a:chOff x="525" y="1737"/>
                  <a:chExt cx="1008" cy="1053"/>
                </a:xfrm>
              </p:grpSpPr>
              <p:grpSp>
                <p:nvGrpSpPr>
                  <p:cNvPr id="25623" name="Group 599"/>
                  <p:cNvGrpSpPr>
                    <a:grpSpLocks/>
                  </p:cNvGrpSpPr>
                  <p:nvPr/>
                </p:nvGrpSpPr>
                <p:grpSpPr bwMode="auto">
                  <a:xfrm>
                    <a:off x="525" y="1776"/>
                    <a:ext cx="1008" cy="975"/>
                    <a:chOff x="1632" y="2880"/>
                    <a:chExt cx="1008" cy="975"/>
                  </a:xfrm>
                </p:grpSpPr>
                <p:sp>
                  <p:nvSpPr>
                    <p:cNvPr id="25652" name="Line 6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0" y="3618"/>
                      <a:ext cx="76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3" name="Line 6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2" y="3615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4" name="Line 6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2889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5" name="AutoShape 6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889"/>
                      <a:ext cx="1008" cy="960"/>
                    </a:xfrm>
                    <a:prstGeom prst="cube">
                      <a:avLst>
                        <a:gd name="adj" fmla="val 25000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6" name="Line 6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8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7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015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8" name="Line 6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9" y="3132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59" name="Line 607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2229" y="2880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0" name="Line 6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2898"/>
                      <a:ext cx="0" cy="48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1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8" y="3513"/>
                      <a:ext cx="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2" name="Line 6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1" y="3660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3" name="Line 611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100" y="3600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4" name="Line 612"/>
                    <p:cNvSpPr>
                      <a:spLocks noChangeShapeType="1"/>
                    </p:cNvSpPr>
                    <p:nvPr/>
                  </p:nvSpPr>
                  <p:spPr bwMode="auto">
                    <a:xfrm rot="-395798">
                      <a:off x="2229" y="359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5" name="Line 613"/>
                    <p:cNvSpPr>
                      <a:spLocks noChangeShapeType="1"/>
                    </p:cNvSpPr>
                    <p:nvPr/>
                  </p:nvSpPr>
                  <p:spPr bwMode="auto">
                    <a:xfrm rot="-365566">
                      <a:off x="1758" y="3321"/>
                      <a:ext cx="288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6" name="Line 6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4" y="3345"/>
                      <a:ext cx="480" cy="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7" name="Line 6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58" y="2952"/>
                      <a:ext cx="192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68" name="Line 616"/>
                    <p:cNvSpPr>
                      <a:spLocks noChangeShapeType="1"/>
                    </p:cNvSpPr>
                    <p:nvPr/>
                  </p:nvSpPr>
                  <p:spPr bwMode="auto">
                    <a:xfrm rot="286427" flipV="1">
                      <a:off x="2091" y="2895"/>
                      <a:ext cx="144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624" name="Group 617"/>
                  <p:cNvGrpSpPr>
                    <a:grpSpLocks/>
                  </p:cNvGrpSpPr>
                  <p:nvPr/>
                </p:nvGrpSpPr>
                <p:grpSpPr bwMode="auto">
                  <a:xfrm>
                    <a:off x="600" y="1737"/>
                    <a:ext cx="861" cy="1053"/>
                    <a:chOff x="600" y="1020"/>
                    <a:chExt cx="861" cy="1053"/>
                  </a:xfrm>
                </p:grpSpPr>
                <p:sp>
                  <p:nvSpPr>
                    <p:cNvPr id="25640" name="Oval 6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131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1" name="Oval 6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6" y="1020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2" name="Oval 6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5" y="12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3" name="Oval 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13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4" name="Oval 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7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5" name="Oval 6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566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6" name="Oval 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34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7" name="Oval 6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4" y="197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8" name="Oval 6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857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49" name="Oval 6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3" y="1743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0" name="Oval 6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2" y="1854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51" name="Oval 6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5" y="1479"/>
                      <a:ext cx="96" cy="96"/>
                    </a:xfrm>
                    <a:prstGeom prst="ellipse">
                      <a:avLst/>
                    </a:prstGeom>
                    <a:solidFill>
                      <a:srgbClr val="008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  <p:grpSp>
                <p:nvGrpSpPr>
                  <p:cNvPr id="25625" name="Group 630"/>
                  <p:cNvGrpSpPr>
                    <a:grpSpLocks/>
                  </p:cNvGrpSpPr>
                  <p:nvPr/>
                </p:nvGrpSpPr>
                <p:grpSpPr bwMode="auto">
                  <a:xfrm>
                    <a:off x="576" y="1872"/>
                    <a:ext cx="903" cy="762"/>
                    <a:chOff x="585" y="1155"/>
                    <a:chExt cx="903" cy="762"/>
                  </a:xfrm>
                </p:grpSpPr>
                <p:sp>
                  <p:nvSpPr>
                    <p:cNvPr id="25631" name="Oval 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5" y="1509"/>
                      <a:ext cx="144" cy="1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grpSp>
                  <p:nvGrpSpPr>
                    <p:cNvPr id="25632" name="Group 6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5" y="1155"/>
                      <a:ext cx="903" cy="762"/>
                      <a:chOff x="585" y="1155"/>
                      <a:chExt cx="903" cy="762"/>
                    </a:xfrm>
                  </p:grpSpPr>
                  <p:sp>
                    <p:nvSpPr>
                      <p:cNvPr id="25633" name="Oval 6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287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4" name="Oval 6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2" y="1155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5" name="Oval 6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284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6" name="Oval 6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5" y="1638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7" name="Oval 6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4" y="177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8" name="Oval 6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" y="1383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  <p:sp>
                    <p:nvSpPr>
                      <p:cNvPr id="25639" name="Oval 6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44" y="1641"/>
                        <a:ext cx="144" cy="14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sz="2800"/>
                      </a:p>
                    </p:txBody>
                  </p:sp>
                </p:grpSp>
              </p:grpSp>
              <p:grpSp>
                <p:nvGrpSpPr>
                  <p:cNvPr id="25626" name="Group 640"/>
                  <p:cNvGrpSpPr>
                    <a:grpSpLocks/>
                  </p:cNvGrpSpPr>
                  <p:nvPr/>
                </p:nvGrpSpPr>
                <p:grpSpPr bwMode="auto">
                  <a:xfrm>
                    <a:off x="717" y="1776"/>
                    <a:ext cx="627" cy="855"/>
                    <a:chOff x="717" y="1776"/>
                    <a:chExt cx="627" cy="855"/>
                  </a:xfrm>
                </p:grpSpPr>
                <p:sp>
                  <p:nvSpPr>
                    <p:cNvPr id="25627" name="Oval 6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1776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28" name="Oval 6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487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29" name="Oval 6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1" y="2238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  <p:sp>
                  <p:nvSpPr>
                    <p:cNvPr id="25630" name="Oval 6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220"/>
                      <a:ext cx="144" cy="144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2800"/>
                    </a:p>
                  </p:txBody>
                </p:sp>
              </p:grpSp>
            </p:grpSp>
          </p:grpSp>
          <p:grpSp>
            <p:nvGrpSpPr>
              <p:cNvPr id="25611" name="Group 645"/>
              <p:cNvGrpSpPr>
                <a:grpSpLocks/>
              </p:cNvGrpSpPr>
              <p:nvPr/>
            </p:nvGrpSpPr>
            <p:grpSpPr bwMode="auto">
              <a:xfrm>
                <a:off x="3312" y="1959"/>
                <a:ext cx="945" cy="866"/>
                <a:chOff x="3312" y="1959"/>
                <a:chExt cx="945" cy="866"/>
              </a:xfrm>
            </p:grpSpPr>
            <p:sp>
              <p:nvSpPr>
                <p:cNvPr id="25612" name="Line 646"/>
                <p:cNvSpPr>
                  <a:spLocks noChangeShapeType="1"/>
                </p:cNvSpPr>
                <p:nvPr/>
              </p:nvSpPr>
              <p:spPr bwMode="auto">
                <a:xfrm>
                  <a:off x="3552" y="249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3" name="Line 647"/>
                <p:cNvSpPr>
                  <a:spLocks noChangeShapeType="1"/>
                </p:cNvSpPr>
                <p:nvPr/>
              </p:nvSpPr>
              <p:spPr bwMode="auto">
                <a:xfrm flipH="1">
                  <a:off x="3408" y="2496"/>
                  <a:ext cx="144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4" name="Line 648"/>
                <p:cNvSpPr>
                  <a:spLocks noChangeShapeType="1"/>
                </p:cNvSpPr>
                <p:nvPr/>
              </p:nvSpPr>
              <p:spPr bwMode="auto">
                <a:xfrm flipV="1">
                  <a:off x="3552" y="2208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15" name="Text Box 649"/>
                <p:cNvSpPr txBox="1">
                  <a:spLocks noChangeArrowheads="1"/>
                </p:cNvSpPr>
                <p:nvPr/>
              </p:nvSpPr>
              <p:spPr bwMode="auto">
                <a:xfrm>
                  <a:off x="3935" y="2344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x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16" name="Text Box 650"/>
                <p:cNvSpPr txBox="1">
                  <a:spLocks noChangeArrowheads="1"/>
                </p:cNvSpPr>
                <p:nvPr/>
              </p:nvSpPr>
              <p:spPr bwMode="auto">
                <a:xfrm>
                  <a:off x="3480" y="1959"/>
                  <a:ext cx="359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y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17" name="Text Box 651"/>
                <p:cNvSpPr txBox="1">
                  <a:spLocks noChangeArrowheads="1"/>
                </p:cNvSpPr>
                <p:nvPr/>
              </p:nvSpPr>
              <p:spPr bwMode="auto">
                <a:xfrm>
                  <a:off x="3312" y="2636"/>
                  <a:ext cx="288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 i="1">
                      <a:latin typeface="Times New Roman" panose="02020603050405020304" pitchFamily="18" charset="0"/>
                    </a:rPr>
                    <a:t>z</a:t>
                  </a:r>
                  <a:endParaRPr lang="el-GR" sz="2000" i="1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609" name="Rectangle 652"/>
            <p:cNvSpPr>
              <a:spLocks noChangeArrowheads="1"/>
            </p:cNvSpPr>
            <p:nvPr/>
          </p:nvSpPr>
          <p:spPr bwMode="auto">
            <a:xfrm>
              <a:off x="2064" y="3648"/>
              <a:ext cx="576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9525"/>
            <a:ext cx="8507413" cy="287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Atomistic molecular dynamics simulation:   </a:t>
            </a:r>
            <a:r>
              <a:rPr lang="el-GR" smtClean="0">
                <a:solidFill>
                  <a:srgbClr val="0000FF"/>
                </a:solidFill>
                <a:cs typeface="Arial" panose="020B0604020202020204" pitchFamily="34" charset="0"/>
              </a:rPr>
              <a:t>μ</a:t>
            </a:r>
            <a:r>
              <a:rPr lang="en-US" smtClean="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smtClean="0">
                <a:cs typeface="Arial" panose="020B0604020202020204" pitchFamily="34" charset="0"/>
              </a:rPr>
              <a:t> time scales.</a:t>
            </a:r>
            <a:r>
              <a:rPr lang="en-US" sz="2800" smtClean="0"/>
              <a:t> [see, however, ms-long simulations of </a:t>
            </a:r>
            <a:r>
              <a:rPr lang="en-US" sz="2800" smtClean="0">
                <a:solidFill>
                  <a:srgbClr val="008000"/>
                </a:solidFill>
              </a:rPr>
              <a:t>K.Lindorff-Larsen, S. Piana, R.O. Dror, D.E. Shaw, </a:t>
            </a:r>
            <a:r>
              <a:rPr lang="en-US" sz="2800" i="1" smtClean="0">
                <a:solidFill>
                  <a:srgbClr val="008000"/>
                </a:solidFill>
              </a:rPr>
              <a:t>Science</a:t>
            </a:r>
            <a:r>
              <a:rPr lang="en-US" sz="2800" smtClean="0">
                <a:solidFill>
                  <a:srgbClr val="008000"/>
                </a:solidFill>
              </a:rPr>
              <a:t> </a:t>
            </a:r>
            <a:r>
              <a:rPr lang="en-US" sz="2800" b="1" smtClean="0">
                <a:solidFill>
                  <a:srgbClr val="008000"/>
                </a:solidFill>
              </a:rPr>
              <a:t>334</a:t>
            </a:r>
            <a:r>
              <a:rPr lang="en-US" sz="2800" smtClean="0">
                <a:solidFill>
                  <a:srgbClr val="008000"/>
                </a:solidFill>
              </a:rPr>
              <a:t>, 517-520 (2011)</a:t>
            </a:r>
            <a:r>
              <a:rPr lang="en-US" sz="2800" smtClean="0"/>
              <a:t>].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Dynamics of most physical, chemical, materials, biological systems:  </a:t>
            </a:r>
            <a:r>
              <a:rPr lang="en-US" smtClean="0">
                <a:solidFill>
                  <a:srgbClr val="0000FF"/>
                </a:solidFill>
              </a:rPr>
              <a:t>s</a:t>
            </a:r>
            <a:r>
              <a:rPr lang="en-US" smtClean="0"/>
              <a:t> to </a:t>
            </a:r>
            <a:r>
              <a:rPr lang="en-US" smtClean="0">
                <a:solidFill>
                  <a:srgbClr val="0000FF"/>
                </a:solidFill>
              </a:rPr>
              <a:t>years</a:t>
            </a:r>
            <a:r>
              <a:rPr lang="en-US" smtClean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468313" y="4076700"/>
            <a:ext cx="82804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In many cases, dynamics is slow because the system spends most of its time trapped within relatively narrow regions of configuration space and only </a:t>
            </a:r>
            <a:r>
              <a:rPr lang="en-US">
                <a:solidFill>
                  <a:srgbClr val="0000FF"/>
                </a:solidFill>
              </a:rPr>
              <a:t>infrequently</a:t>
            </a:r>
            <a:r>
              <a:rPr lang="en-US"/>
              <a:t> jumps from region to region. 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1866900" y="3033713"/>
            <a:ext cx="1803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1800"/>
          </a:p>
        </p:txBody>
      </p:sp>
      <p:graphicFrame>
        <p:nvGraphicFramePr>
          <p:cNvPr id="160199" name="Group 455"/>
          <p:cNvGraphicFramePr>
            <a:graphicFrameLocks noGrp="1"/>
          </p:cNvGraphicFramePr>
          <p:nvPr/>
        </p:nvGraphicFramePr>
        <p:xfrm>
          <a:off x="331788" y="436563"/>
          <a:ext cx="2087562" cy="2016126"/>
        </p:xfrm>
        <a:graphic>
          <a:graphicData uri="http://schemas.openxmlformats.org/drawingml/2006/table">
            <a:tbl>
              <a:tblPr/>
              <a:tblGrid>
                <a:gridCol w="933450"/>
                <a:gridCol w="1154112"/>
              </a:tblGrid>
              <a:tr h="712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</a:rPr>
                        <a:t>0.014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0.412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(∞)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CC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00"/>
                          </a:solidFill>
                          <a:effectLst/>
                          <a:latin typeface="Times New Roman" panose="02020603050405020304" pitchFamily="18" charset="0"/>
                        </a:rPr>
                        <a:t>  0.574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67" name="Picture 449" descr="final_xdirection_lefrt_corr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0963"/>
            <a:ext cx="60769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68" name="Object 456"/>
          <p:cNvGraphicFramePr>
            <a:graphicFrameLocks noChangeAspect="1"/>
          </p:cNvGraphicFramePr>
          <p:nvPr/>
        </p:nvGraphicFramePr>
        <p:xfrm>
          <a:off x="69850" y="2909888"/>
          <a:ext cx="9005888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8" name="Document" r:id="rId4" imgW="9005140" imgH="4784429" progId="Word.Document.8">
                  <p:embed/>
                </p:oleObj>
              </mc:Choice>
              <mc:Fallback>
                <p:oleObj name="Document" r:id="rId4" imgW="9005140" imgH="4784429" progId="Word.Document.8">
                  <p:embed/>
                  <p:pic>
                    <p:nvPicPr>
                      <p:cNvPr id="0" name="Object 4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2909888"/>
                        <a:ext cx="9005888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561975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RUGGED ENERGY  LANDSCAPES</a:t>
            </a:r>
            <a:r>
              <a:rPr lang="en-US" sz="4000" dirty="0" smtClean="0"/>
              <a:t> </a:t>
            </a:r>
          </a:p>
        </p:txBody>
      </p:sp>
      <p:grpSp>
        <p:nvGrpSpPr>
          <p:cNvPr id="6147" name="Group 14"/>
          <p:cNvGrpSpPr>
            <a:grpSpLocks/>
          </p:cNvGrpSpPr>
          <p:nvPr/>
        </p:nvGrpSpPr>
        <p:grpSpPr bwMode="auto">
          <a:xfrm>
            <a:off x="2987675" y="684213"/>
            <a:ext cx="5143500" cy="4083050"/>
            <a:chOff x="930" y="709"/>
            <a:chExt cx="3240" cy="2572"/>
          </a:xfrm>
        </p:grpSpPr>
        <p:grpSp>
          <p:nvGrpSpPr>
            <p:cNvPr id="6153" name="Group 11"/>
            <p:cNvGrpSpPr>
              <a:grpSpLocks/>
            </p:cNvGrpSpPr>
            <p:nvPr/>
          </p:nvGrpSpPr>
          <p:grpSpPr bwMode="auto">
            <a:xfrm>
              <a:off x="930" y="709"/>
              <a:ext cx="3240" cy="2492"/>
              <a:chOff x="930" y="709"/>
              <a:chExt cx="3240" cy="2492"/>
            </a:xfrm>
          </p:grpSpPr>
          <p:pic>
            <p:nvPicPr>
              <p:cNvPr id="6156" name="Picture 4" descr="energy_landscap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709"/>
                <a:ext cx="3240" cy="2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7" name="Line 5"/>
              <p:cNvSpPr>
                <a:spLocks noChangeShapeType="1"/>
              </p:cNvSpPr>
              <p:nvPr/>
            </p:nvSpPr>
            <p:spPr bwMode="auto">
              <a:xfrm flipV="1">
                <a:off x="3107" y="2886"/>
                <a:ext cx="363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6"/>
              <p:cNvSpPr>
                <a:spLocks noChangeShapeType="1"/>
              </p:cNvSpPr>
              <p:nvPr/>
            </p:nvSpPr>
            <p:spPr bwMode="auto">
              <a:xfrm flipH="1" flipV="1">
                <a:off x="1610" y="2886"/>
                <a:ext cx="40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Line 7"/>
              <p:cNvSpPr>
                <a:spLocks noChangeShapeType="1"/>
              </p:cNvSpPr>
              <p:nvPr/>
            </p:nvSpPr>
            <p:spPr bwMode="auto">
              <a:xfrm flipV="1">
                <a:off x="975" y="1661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Oval 9"/>
              <p:cNvSpPr>
                <a:spLocks noChangeArrowheads="1"/>
              </p:cNvSpPr>
              <p:nvPr/>
            </p:nvSpPr>
            <p:spPr bwMode="auto">
              <a:xfrm>
                <a:off x="3334" y="279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  <p:sp>
            <p:nvSpPr>
              <p:cNvPr id="6161" name="Oval 10"/>
              <p:cNvSpPr>
                <a:spLocks noChangeArrowheads="1"/>
              </p:cNvSpPr>
              <p:nvPr/>
            </p:nvSpPr>
            <p:spPr bwMode="auto">
              <a:xfrm>
                <a:off x="1712" y="282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2800"/>
              </a:p>
            </p:txBody>
          </p:sp>
        </p:grp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1634" y="2931"/>
              <a:ext cx="4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latin typeface="Times New Roman" panose="02020603050405020304" pitchFamily="18" charset="0"/>
                </a:rPr>
                <a:t>x</a:t>
              </a:r>
              <a:r>
                <a:rPr lang="en-US" sz="2800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155" name="Text Box 8"/>
            <p:cNvSpPr txBox="1">
              <a:spLocks noChangeArrowheads="1"/>
            </p:cNvSpPr>
            <p:nvPr/>
          </p:nvSpPr>
          <p:spPr bwMode="auto">
            <a:xfrm>
              <a:off x="3257" y="2954"/>
              <a:ext cx="4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 i="1">
                  <a:latin typeface="Times New Roman" panose="02020603050405020304" pitchFamily="18" charset="0"/>
                </a:rPr>
                <a:t>x</a:t>
              </a:r>
              <a:r>
                <a:rPr lang="en-US" sz="2800" baseline="-25000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148" name="Text Box 13"/>
          <p:cNvSpPr txBox="1">
            <a:spLocks noChangeArrowheads="1"/>
          </p:cNvSpPr>
          <p:nvPr/>
        </p:nvSpPr>
        <p:spPr bwMode="auto">
          <a:xfrm>
            <a:off x="323850" y="1763713"/>
            <a:ext cx="25558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8000"/>
                </a:solidFill>
              </a:rPr>
              <a:t>Potential energy</a:t>
            </a:r>
            <a:r>
              <a:rPr lang="en-US" sz="2800" dirty="0"/>
              <a:t> </a:t>
            </a:r>
            <a:r>
              <a:rPr lang="en-US" sz="2800" i="1" dirty="0">
                <a:latin typeface="Monotype Corsiva" panose="03010101010201010101" pitchFamily="66" charset="0"/>
              </a:rPr>
              <a:t>V </a:t>
            </a:r>
            <a:r>
              <a:rPr lang="en-US" sz="2800" dirty="0">
                <a:latin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</a:rPr>
              <a:t>)</a:t>
            </a:r>
            <a:r>
              <a:rPr lang="en-US" sz="2400" dirty="0"/>
              <a:t>,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8000"/>
                </a:solidFill>
              </a:rPr>
              <a:t>potential of  mean force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</a:rPr>
              <a:t>U</a:t>
            </a:r>
            <a:r>
              <a:rPr lang="en-US" sz="2800" dirty="0">
                <a:latin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107950" y="5084763"/>
            <a:ext cx="90360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Minima: “</a:t>
            </a:r>
            <a:r>
              <a:rPr lang="en-US" sz="2400">
                <a:solidFill>
                  <a:srgbClr val="FF3300"/>
                </a:solidFill>
              </a:rPr>
              <a:t>inherent structures</a:t>
            </a:r>
            <a:r>
              <a:rPr lang="en-US" sz="2400"/>
              <a:t>” </a:t>
            </a:r>
            <a:r>
              <a:rPr lang="en-US" sz="2000">
                <a:solidFill>
                  <a:srgbClr val="008000"/>
                </a:solidFill>
              </a:rPr>
              <a:t>F. H. Stillinger, </a:t>
            </a:r>
            <a:r>
              <a:rPr lang="en-US" sz="2000" i="1">
                <a:solidFill>
                  <a:srgbClr val="008000"/>
                </a:solidFill>
              </a:rPr>
              <a:t>Science</a:t>
            </a:r>
            <a:r>
              <a:rPr lang="en-US" sz="2000">
                <a:solidFill>
                  <a:srgbClr val="008000"/>
                </a:solidFill>
              </a:rPr>
              <a:t>  </a:t>
            </a:r>
            <a:r>
              <a:rPr lang="en-US" sz="2000" b="1">
                <a:solidFill>
                  <a:srgbClr val="008000"/>
                </a:solidFill>
              </a:rPr>
              <a:t>267</a:t>
            </a:r>
            <a:r>
              <a:rPr lang="en-US" sz="2000">
                <a:solidFill>
                  <a:srgbClr val="008000"/>
                </a:solidFill>
              </a:rPr>
              <a:t>, 1935 (1995).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(Collections of) basins of attraction around minima:  “</a:t>
            </a:r>
            <a:r>
              <a:rPr lang="en-US" sz="2400">
                <a:solidFill>
                  <a:srgbClr val="0000FF"/>
                </a:solidFill>
              </a:rPr>
              <a:t>states</a:t>
            </a:r>
            <a:r>
              <a:rPr lang="en-US" sz="2400"/>
              <a:t>”</a:t>
            </a:r>
            <a:r>
              <a:rPr lang="en-US" sz="2000">
                <a:solidFill>
                  <a:srgbClr val="00800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The entire </a:t>
            </a:r>
            <a:r>
              <a:rPr lang="en-US" sz="2400" b="1">
                <a:latin typeface="Times New Roman" panose="02020603050405020304" pitchFamily="18" charset="0"/>
              </a:rPr>
              <a:t>x</a:t>
            </a:r>
            <a:r>
              <a:rPr lang="en-US" sz="2400"/>
              <a:t>-space can be tessellated into states.</a:t>
            </a:r>
          </a:p>
        </p:txBody>
      </p:sp>
      <p:grpSp>
        <p:nvGrpSpPr>
          <p:cNvPr id="6150" name="Group 19"/>
          <p:cNvGrpSpPr>
            <a:grpSpLocks/>
          </p:cNvGrpSpPr>
          <p:nvPr/>
        </p:nvGrpSpPr>
        <p:grpSpPr bwMode="auto">
          <a:xfrm>
            <a:off x="900113" y="3781425"/>
            <a:ext cx="3240087" cy="1187450"/>
            <a:chOff x="567" y="2478"/>
            <a:chExt cx="2041" cy="748"/>
          </a:xfrm>
        </p:grpSpPr>
        <p:sp>
          <p:nvSpPr>
            <p:cNvPr id="6151" name="Text Box 16"/>
            <p:cNvSpPr txBox="1">
              <a:spLocks noChangeArrowheads="1"/>
            </p:cNvSpPr>
            <p:nvPr/>
          </p:nvSpPr>
          <p:spPr bwMode="auto">
            <a:xfrm>
              <a:off x="567" y="2478"/>
              <a:ext cx="204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8000"/>
                  </a:solidFill>
                </a:rPr>
                <a:t>atomic coordinate or collective variable (“order parameter”)</a:t>
              </a:r>
            </a:p>
          </p:txBody>
        </p:sp>
        <p:sp>
          <p:nvSpPr>
            <p:cNvPr id="6152" name="Freeform 18"/>
            <p:cNvSpPr>
              <a:spLocks/>
            </p:cNvSpPr>
            <p:nvPr/>
          </p:nvSpPr>
          <p:spPr bwMode="auto">
            <a:xfrm>
              <a:off x="2315" y="2835"/>
              <a:ext cx="249" cy="45"/>
            </a:xfrm>
            <a:custGeom>
              <a:avLst/>
              <a:gdLst>
                <a:gd name="T0" fmla="*/ 0 w 249"/>
                <a:gd name="T1" fmla="*/ 0 h 45"/>
                <a:gd name="T2" fmla="*/ 147 w 249"/>
                <a:gd name="T3" fmla="*/ 11 h 45"/>
                <a:gd name="T4" fmla="*/ 249 w 249"/>
                <a:gd name="T5" fmla="*/ 45 h 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9" h="45">
                  <a:moveTo>
                    <a:pt x="0" y="0"/>
                  </a:moveTo>
                  <a:cubicBezTo>
                    <a:pt x="24" y="2"/>
                    <a:pt x="106" y="4"/>
                    <a:pt x="147" y="11"/>
                  </a:cubicBezTo>
                  <a:cubicBezTo>
                    <a:pt x="188" y="18"/>
                    <a:pt x="228" y="38"/>
                    <a:pt x="249" y="45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0000"/>
                </a:solidFill>
              </a:rPr>
              <a:t>EXAMPLES  OF  PHENOMENA  INVOLVING    EVOLUTION  ON RUGGED  ENERGY  LANDSCAPES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0473"/>
            <a:ext cx="8686800" cy="49244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Diffusion of defects and impurities in metals and semiconductors</a:t>
            </a:r>
          </a:p>
          <a:p>
            <a:pPr eaLnBrk="1" hangingPunct="1"/>
            <a:r>
              <a:rPr lang="en-US" sz="2800" dirty="0" smtClean="0"/>
              <a:t>Permeation of gas molecules through amorphous polymers</a:t>
            </a:r>
          </a:p>
          <a:p>
            <a:pPr eaLnBrk="1" hangingPunct="1"/>
            <a:r>
              <a:rPr lang="en-US" sz="2800" dirty="0" smtClean="0"/>
              <a:t>Diffusion of bulky hydrocarbons in zeolites</a:t>
            </a:r>
          </a:p>
          <a:p>
            <a:pPr eaLnBrk="1" hangingPunct="1"/>
            <a:r>
              <a:rPr lang="en-US" sz="2800" dirty="0" smtClean="0"/>
              <a:t>Structural relaxation and plastic deformation of glassy materials</a:t>
            </a:r>
          </a:p>
          <a:p>
            <a:pPr eaLnBrk="1" hangingPunct="1"/>
            <a:r>
              <a:rPr lang="en-US" sz="2800" dirty="0" smtClean="0"/>
              <a:t>Protein folding</a:t>
            </a:r>
          </a:p>
          <a:p>
            <a:pPr eaLnBrk="1" hangingPunct="1"/>
            <a:r>
              <a:rPr lang="en-US" sz="2800" dirty="0" smtClean="0"/>
              <a:t>Nucleation in first order phase transitions</a:t>
            </a:r>
          </a:p>
          <a:p>
            <a:pPr eaLnBrk="1" hangingPunct="1"/>
            <a:r>
              <a:rPr lang="en-US" sz="2800" dirty="0" smtClean="0"/>
              <a:t>Phase transitions in molecular and atomic clusters</a:t>
            </a:r>
          </a:p>
          <a:p>
            <a:pPr eaLnBrk="1" hangingPunct="1"/>
            <a:r>
              <a:rPr lang="en-US" sz="2800" dirty="0" smtClean="0"/>
              <a:t>Kinetics of  networks of chemical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3341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36563" y="836613"/>
            <a:ext cx="8207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Infrequent events, calculation of transition rate constants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412750" y="1790700"/>
            <a:ext cx="8207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Kinetic Monte Carlo simulation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452438" y="4341813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The energy landscape picture for glasses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468313" y="3357563"/>
            <a:ext cx="82073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Low-temperature diffusion of Xe in Silicalite-1:  Comparative application of various methods</a:t>
            </a: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468313" y="4941888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A method for tracking structural relaxation in glasses: Application to atactic polystyrene</a:t>
            </a: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433388" y="2386013"/>
            <a:ext cx="8207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Master Equation: its analytical solution and calculation of time correlation functions</a:t>
            </a:r>
          </a:p>
        </p:txBody>
      </p:sp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468313" y="5975350"/>
            <a:ext cx="82073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/>
              <a:t>The lumping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/>
      <p:bldP spid="146436" grpId="0"/>
      <p:bldP spid="146437" grpId="0"/>
      <p:bldP spid="146438" grpId="0"/>
      <p:bldP spid="146439" grpId="0"/>
      <p:bldP spid="146440" grpId="0"/>
      <p:bldP spid="146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TRANSITION  RATE  CONSTANT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087688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2356" name="Group 20"/>
          <p:cNvGrpSpPr>
            <a:grpSpLocks/>
          </p:cNvGrpSpPr>
          <p:nvPr/>
        </p:nvGrpSpPr>
        <p:grpSpPr bwMode="auto">
          <a:xfrm>
            <a:off x="3851275" y="1412875"/>
            <a:ext cx="4968875" cy="2760663"/>
            <a:chOff x="2426" y="890"/>
            <a:chExt cx="3130" cy="1739"/>
          </a:xfrm>
        </p:grpSpPr>
        <p:sp>
          <p:nvSpPr>
            <p:cNvPr id="9229" name="Text Box 5"/>
            <p:cNvSpPr txBox="1">
              <a:spLocks noChangeArrowheads="1"/>
            </p:cNvSpPr>
            <p:nvPr/>
          </p:nvSpPr>
          <p:spPr bwMode="auto">
            <a:xfrm>
              <a:off x="2426" y="890"/>
              <a:ext cx="3130" cy="1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00FF"/>
                  </a:solidFill>
                </a:rPr>
                <a:t>Time scale separation:</a:t>
              </a:r>
              <a:r>
                <a:rPr lang="en-US" sz="2800"/>
                <a:t> </a:t>
              </a:r>
              <a:r>
                <a:rPr lang="en-US" sz="2400"/>
                <a:t>Mean waiting time for transition out of a state is long in comparison with the time required for system to establish a restricted equilibrium among configurations in the state.</a:t>
              </a:r>
              <a:endParaRPr lang="en-US" sz="2800"/>
            </a:p>
          </p:txBody>
        </p:sp>
        <p:sp>
          <p:nvSpPr>
            <p:cNvPr id="9230" name="Text Box 15"/>
            <p:cNvSpPr txBox="1">
              <a:spLocks noChangeArrowheads="1"/>
            </p:cNvSpPr>
            <p:nvPr/>
          </p:nvSpPr>
          <p:spPr bwMode="auto">
            <a:xfrm>
              <a:off x="3107" y="2341"/>
              <a:ext cx="1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cor</a:t>
              </a:r>
              <a:r>
                <a:rPr 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 &lt;&lt;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rxn</a:t>
              </a:r>
            </a:p>
          </p:txBody>
        </p:sp>
      </p:grpSp>
      <p:sp>
        <p:nvSpPr>
          <p:cNvPr id="142352" name="Text Box 16"/>
          <p:cNvSpPr txBox="1">
            <a:spLocks noChangeArrowheads="1"/>
          </p:cNvSpPr>
          <p:nvPr/>
        </p:nvSpPr>
        <p:spPr bwMode="auto">
          <a:xfrm>
            <a:off x="395288" y="4437063"/>
            <a:ext cx="80645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By the time it exits a state, the system has lost all memory of how it</a:t>
            </a:r>
            <a:r>
              <a:rPr lang="en-US" sz="2800"/>
              <a:t> </a:t>
            </a:r>
            <a:r>
              <a:rPr lang="en-US" sz="2400"/>
              <a:t>entered there (Markovian character of a sequence of infrequent events).</a:t>
            </a:r>
            <a:endParaRPr lang="en-US" sz="2800"/>
          </a:p>
        </p:txBody>
      </p:sp>
      <p:grpSp>
        <p:nvGrpSpPr>
          <p:cNvPr id="142354" name="Group 18"/>
          <p:cNvGrpSpPr>
            <a:grpSpLocks/>
          </p:cNvGrpSpPr>
          <p:nvPr/>
        </p:nvGrpSpPr>
        <p:grpSpPr bwMode="auto">
          <a:xfrm>
            <a:off x="542925" y="1833563"/>
            <a:ext cx="2733675" cy="2316162"/>
            <a:chOff x="342" y="1155"/>
            <a:chExt cx="1722" cy="1459"/>
          </a:xfrm>
        </p:grpSpPr>
        <p:grpSp>
          <p:nvGrpSpPr>
            <p:cNvPr id="9224" name="Group 14"/>
            <p:cNvGrpSpPr>
              <a:grpSpLocks/>
            </p:cNvGrpSpPr>
            <p:nvPr/>
          </p:nvGrpSpPr>
          <p:grpSpPr bwMode="auto">
            <a:xfrm>
              <a:off x="342" y="1155"/>
              <a:ext cx="1502" cy="1391"/>
              <a:chOff x="342" y="1155"/>
              <a:chExt cx="1502" cy="1391"/>
            </a:xfrm>
          </p:grpSpPr>
          <p:sp>
            <p:nvSpPr>
              <p:cNvPr id="9226" name="Freeform 10"/>
              <p:cNvSpPr>
                <a:spLocks/>
              </p:cNvSpPr>
              <p:nvPr/>
            </p:nvSpPr>
            <p:spPr bwMode="auto">
              <a:xfrm>
                <a:off x="634" y="1155"/>
                <a:ext cx="621" cy="521"/>
              </a:xfrm>
              <a:custGeom>
                <a:avLst/>
                <a:gdLst>
                  <a:gd name="T0" fmla="*/ 250 w 621"/>
                  <a:gd name="T1" fmla="*/ 234 h 521"/>
                  <a:gd name="T2" fmla="*/ 296 w 621"/>
                  <a:gd name="T3" fmla="*/ 143 h 521"/>
                  <a:gd name="T4" fmla="*/ 386 w 621"/>
                  <a:gd name="T5" fmla="*/ 189 h 521"/>
                  <a:gd name="T6" fmla="*/ 522 w 621"/>
                  <a:gd name="T7" fmla="*/ 189 h 521"/>
                  <a:gd name="T8" fmla="*/ 432 w 621"/>
                  <a:gd name="T9" fmla="*/ 279 h 521"/>
                  <a:gd name="T10" fmla="*/ 432 w 621"/>
                  <a:gd name="T11" fmla="*/ 370 h 521"/>
                  <a:gd name="T12" fmla="*/ 386 w 621"/>
                  <a:gd name="T13" fmla="*/ 415 h 521"/>
                  <a:gd name="T14" fmla="*/ 250 w 621"/>
                  <a:gd name="T15" fmla="*/ 415 h 521"/>
                  <a:gd name="T16" fmla="*/ 159 w 621"/>
                  <a:gd name="T17" fmla="*/ 461 h 521"/>
                  <a:gd name="T18" fmla="*/ 114 w 621"/>
                  <a:gd name="T19" fmla="*/ 415 h 521"/>
                  <a:gd name="T20" fmla="*/ 23 w 621"/>
                  <a:gd name="T21" fmla="*/ 370 h 521"/>
                  <a:gd name="T22" fmla="*/ 69 w 621"/>
                  <a:gd name="T23" fmla="*/ 325 h 521"/>
                  <a:gd name="T24" fmla="*/ 114 w 621"/>
                  <a:gd name="T25" fmla="*/ 234 h 521"/>
                  <a:gd name="T26" fmla="*/ 205 w 621"/>
                  <a:gd name="T27" fmla="*/ 143 h 521"/>
                  <a:gd name="T28" fmla="*/ 205 w 621"/>
                  <a:gd name="T29" fmla="*/ 7 h 521"/>
                  <a:gd name="T30" fmla="*/ 296 w 621"/>
                  <a:gd name="T31" fmla="*/ 98 h 521"/>
                  <a:gd name="T32" fmla="*/ 432 w 621"/>
                  <a:gd name="T33" fmla="*/ 52 h 521"/>
                  <a:gd name="T34" fmla="*/ 522 w 621"/>
                  <a:gd name="T35" fmla="*/ 143 h 521"/>
                  <a:gd name="T36" fmla="*/ 613 w 621"/>
                  <a:gd name="T37" fmla="*/ 98 h 521"/>
                  <a:gd name="T38" fmla="*/ 568 w 621"/>
                  <a:gd name="T39" fmla="*/ 7 h 521"/>
                  <a:gd name="T40" fmla="*/ 568 w 621"/>
                  <a:gd name="T41" fmla="*/ 98 h 521"/>
                  <a:gd name="T42" fmla="*/ 568 w 621"/>
                  <a:gd name="T43" fmla="*/ 189 h 521"/>
                  <a:gd name="T44" fmla="*/ 613 w 621"/>
                  <a:gd name="T45" fmla="*/ 279 h 521"/>
                  <a:gd name="T46" fmla="*/ 568 w 621"/>
                  <a:gd name="T47" fmla="*/ 325 h 521"/>
                  <a:gd name="T48" fmla="*/ 522 w 621"/>
                  <a:gd name="T49" fmla="*/ 370 h 521"/>
                  <a:gd name="T50" fmla="*/ 386 w 621"/>
                  <a:gd name="T51" fmla="*/ 461 h 521"/>
                  <a:gd name="T52" fmla="*/ 250 w 621"/>
                  <a:gd name="T53" fmla="*/ 506 h 521"/>
                  <a:gd name="T54" fmla="*/ 159 w 621"/>
                  <a:gd name="T55" fmla="*/ 506 h 521"/>
                  <a:gd name="T56" fmla="*/ 114 w 621"/>
                  <a:gd name="T57" fmla="*/ 415 h 521"/>
                  <a:gd name="T58" fmla="*/ 23 w 621"/>
                  <a:gd name="T59" fmla="*/ 370 h 521"/>
                  <a:gd name="T60" fmla="*/ 23 w 621"/>
                  <a:gd name="T61" fmla="*/ 279 h 521"/>
                  <a:gd name="T62" fmla="*/ 159 w 621"/>
                  <a:gd name="T63" fmla="*/ 234 h 521"/>
                  <a:gd name="T64" fmla="*/ 205 w 621"/>
                  <a:gd name="T65" fmla="*/ 325 h 521"/>
                  <a:gd name="T66" fmla="*/ 250 w 621"/>
                  <a:gd name="T67" fmla="*/ 415 h 521"/>
                  <a:gd name="T68" fmla="*/ 386 w 621"/>
                  <a:gd name="T69" fmla="*/ 415 h 521"/>
                  <a:gd name="T70" fmla="*/ 477 w 621"/>
                  <a:gd name="T71" fmla="*/ 370 h 521"/>
                  <a:gd name="T72" fmla="*/ 386 w 621"/>
                  <a:gd name="T73" fmla="*/ 279 h 521"/>
                  <a:gd name="T74" fmla="*/ 250 w 621"/>
                  <a:gd name="T75" fmla="*/ 234 h 5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21" h="521">
                    <a:moveTo>
                      <a:pt x="250" y="234"/>
                    </a:moveTo>
                    <a:cubicBezTo>
                      <a:pt x="235" y="211"/>
                      <a:pt x="273" y="150"/>
                      <a:pt x="296" y="143"/>
                    </a:cubicBezTo>
                    <a:cubicBezTo>
                      <a:pt x="319" y="136"/>
                      <a:pt x="348" y="181"/>
                      <a:pt x="386" y="189"/>
                    </a:cubicBezTo>
                    <a:cubicBezTo>
                      <a:pt x="424" y="197"/>
                      <a:pt x="514" y="174"/>
                      <a:pt x="522" y="189"/>
                    </a:cubicBezTo>
                    <a:cubicBezTo>
                      <a:pt x="530" y="204"/>
                      <a:pt x="447" y="249"/>
                      <a:pt x="432" y="279"/>
                    </a:cubicBezTo>
                    <a:cubicBezTo>
                      <a:pt x="417" y="309"/>
                      <a:pt x="440" y="347"/>
                      <a:pt x="432" y="370"/>
                    </a:cubicBezTo>
                    <a:cubicBezTo>
                      <a:pt x="424" y="393"/>
                      <a:pt x="416" y="408"/>
                      <a:pt x="386" y="415"/>
                    </a:cubicBezTo>
                    <a:cubicBezTo>
                      <a:pt x="356" y="422"/>
                      <a:pt x="288" y="407"/>
                      <a:pt x="250" y="415"/>
                    </a:cubicBezTo>
                    <a:cubicBezTo>
                      <a:pt x="212" y="423"/>
                      <a:pt x="182" y="461"/>
                      <a:pt x="159" y="461"/>
                    </a:cubicBezTo>
                    <a:cubicBezTo>
                      <a:pt x="136" y="461"/>
                      <a:pt x="137" y="430"/>
                      <a:pt x="114" y="415"/>
                    </a:cubicBezTo>
                    <a:cubicBezTo>
                      <a:pt x="91" y="400"/>
                      <a:pt x="30" y="385"/>
                      <a:pt x="23" y="370"/>
                    </a:cubicBezTo>
                    <a:cubicBezTo>
                      <a:pt x="16" y="355"/>
                      <a:pt x="54" y="348"/>
                      <a:pt x="69" y="325"/>
                    </a:cubicBezTo>
                    <a:cubicBezTo>
                      <a:pt x="84" y="302"/>
                      <a:pt x="91" y="264"/>
                      <a:pt x="114" y="234"/>
                    </a:cubicBezTo>
                    <a:cubicBezTo>
                      <a:pt x="137" y="204"/>
                      <a:pt x="190" y="181"/>
                      <a:pt x="205" y="143"/>
                    </a:cubicBezTo>
                    <a:cubicBezTo>
                      <a:pt x="220" y="105"/>
                      <a:pt x="190" y="14"/>
                      <a:pt x="205" y="7"/>
                    </a:cubicBezTo>
                    <a:cubicBezTo>
                      <a:pt x="220" y="0"/>
                      <a:pt x="258" y="91"/>
                      <a:pt x="296" y="98"/>
                    </a:cubicBezTo>
                    <a:cubicBezTo>
                      <a:pt x="334" y="105"/>
                      <a:pt x="394" y="45"/>
                      <a:pt x="432" y="52"/>
                    </a:cubicBezTo>
                    <a:cubicBezTo>
                      <a:pt x="470" y="59"/>
                      <a:pt x="492" y="135"/>
                      <a:pt x="522" y="143"/>
                    </a:cubicBezTo>
                    <a:cubicBezTo>
                      <a:pt x="552" y="151"/>
                      <a:pt x="605" y="121"/>
                      <a:pt x="613" y="98"/>
                    </a:cubicBezTo>
                    <a:cubicBezTo>
                      <a:pt x="621" y="75"/>
                      <a:pt x="575" y="7"/>
                      <a:pt x="568" y="7"/>
                    </a:cubicBezTo>
                    <a:cubicBezTo>
                      <a:pt x="561" y="7"/>
                      <a:pt x="568" y="68"/>
                      <a:pt x="568" y="98"/>
                    </a:cubicBezTo>
                    <a:cubicBezTo>
                      <a:pt x="568" y="128"/>
                      <a:pt x="561" y="159"/>
                      <a:pt x="568" y="189"/>
                    </a:cubicBezTo>
                    <a:cubicBezTo>
                      <a:pt x="575" y="219"/>
                      <a:pt x="613" y="256"/>
                      <a:pt x="613" y="279"/>
                    </a:cubicBezTo>
                    <a:cubicBezTo>
                      <a:pt x="613" y="302"/>
                      <a:pt x="583" y="310"/>
                      <a:pt x="568" y="325"/>
                    </a:cubicBezTo>
                    <a:cubicBezTo>
                      <a:pt x="553" y="340"/>
                      <a:pt x="552" y="347"/>
                      <a:pt x="522" y="370"/>
                    </a:cubicBezTo>
                    <a:cubicBezTo>
                      <a:pt x="492" y="393"/>
                      <a:pt x="431" y="438"/>
                      <a:pt x="386" y="461"/>
                    </a:cubicBezTo>
                    <a:cubicBezTo>
                      <a:pt x="341" y="484"/>
                      <a:pt x="288" y="499"/>
                      <a:pt x="250" y="506"/>
                    </a:cubicBezTo>
                    <a:cubicBezTo>
                      <a:pt x="212" y="513"/>
                      <a:pt x="182" y="521"/>
                      <a:pt x="159" y="506"/>
                    </a:cubicBezTo>
                    <a:cubicBezTo>
                      <a:pt x="136" y="491"/>
                      <a:pt x="137" y="438"/>
                      <a:pt x="114" y="415"/>
                    </a:cubicBezTo>
                    <a:cubicBezTo>
                      <a:pt x="91" y="392"/>
                      <a:pt x="38" y="393"/>
                      <a:pt x="23" y="370"/>
                    </a:cubicBezTo>
                    <a:cubicBezTo>
                      <a:pt x="8" y="347"/>
                      <a:pt x="0" y="302"/>
                      <a:pt x="23" y="279"/>
                    </a:cubicBezTo>
                    <a:cubicBezTo>
                      <a:pt x="46" y="256"/>
                      <a:pt x="129" y="226"/>
                      <a:pt x="159" y="234"/>
                    </a:cubicBezTo>
                    <a:cubicBezTo>
                      <a:pt x="189" y="242"/>
                      <a:pt x="190" y="295"/>
                      <a:pt x="205" y="325"/>
                    </a:cubicBezTo>
                    <a:cubicBezTo>
                      <a:pt x="220" y="355"/>
                      <a:pt x="220" y="400"/>
                      <a:pt x="250" y="415"/>
                    </a:cubicBezTo>
                    <a:cubicBezTo>
                      <a:pt x="280" y="430"/>
                      <a:pt x="348" y="422"/>
                      <a:pt x="386" y="415"/>
                    </a:cubicBezTo>
                    <a:cubicBezTo>
                      <a:pt x="424" y="408"/>
                      <a:pt x="477" y="393"/>
                      <a:pt x="477" y="370"/>
                    </a:cubicBezTo>
                    <a:cubicBezTo>
                      <a:pt x="477" y="347"/>
                      <a:pt x="424" y="302"/>
                      <a:pt x="386" y="279"/>
                    </a:cubicBezTo>
                    <a:cubicBezTo>
                      <a:pt x="348" y="256"/>
                      <a:pt x="265" y="257"/>
                      <a:pt x="250" y="234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/>
            </p:nvSpPr>
            <p:spPr bwMode="auto">
              <a:xfrm>
                <a:off x="342" y="1480"/>
                <a:ext cx="1404" cy="952"/>
              </a:xfrm>
              <a:custGeom>
                <a:avLst/>
                <a:gdLst>
                  <a:gd name="T0" fmla="*/ 315 w 1404"/>
                  <a:gd name="T1" fmla="*/ 0 h 952"/>
                  <a:gd name="T2" fmla="*/ 178 w 1404"/>
                  <a:gd name="T3" fmla="*/ 135 h 952"/>
                  <a:gd name="T4" fmla="*/ 19 w 1404"/>
                  <a:gd name="T5" fmla="*/ 293 h 952"/>
                  <a:gd name="T6" fmla="*/ 65 w 1404"/>
                  <a:gd name="T7" fmla="*/ 542 h 952"/>
                  <a:gd name="T8" fmla="*/ 313 w 1404"/>
                  <a:gd name="T9" fmla="*/ 688 h 952"/>
                  <a:gd name="T10" fmla="*/ 584 w 1404"/>
                  <a:gd name="T11" fmla="*/ 711 h 952"/>
                  <a:gd name="T12" fmla="*/ 814 w 1404"/>
                  <a:gd name="T13" fmla="*/ 725 h 952"/>
                  <a:gd name="T14" fmla="*/ 1087 w 1404"/>
                  <a:gd name="T15" fmla="*/ 816 h 952"/>
                  <a:gd name="T16" fmla="*/ 1223 w 1404"/>
                  <a:gd name="T17" fmla="*/ 816 h 952"/>
                  <a:gd name="T18" fmla="*/ 1177 w 1404"/>
                  <a:gd name="T19" fmla="*/ 771 h 952"/>
                  <a:gd name="T20" fmla="*/ 1132 w 1404"/>
                  <a:gd name="T21" fmla="*/ 725 h 952"/>
                  <a:gd name="T22" fmla="*/ 1041 w 1404"/>
                  <a:gd name="T23" fmla="*/ 771 h 952"/>
                  <a:gd name="T24" fmla="*/ 1087 w 1404"/>
                  <a:gd name="T25" fmla="*/ 861 h 952"/>
                  <a:gd name="T26" fmla="*/ 1041 w 1404"/>
                  <a:gd name="T27" fmla="*/ 907 h 952"/>
                  <a:gd name="T28" fmla="*/ 996 w 1404"/>
                  <a:gd name="T29" fmla="*/ 861 h 952"/>
                  <a:gd name="T30" fmla="*/ 996 w 1404"/>
                  <a:gd name="T31" fmla="*/ 725 h 952"/>
                  <a:gd name="T32" fmla="*/ 950 w 1404"/>
                  <a:gd name="T33" fmla="*/ 680 h 952"/>
                  <a:gd name="T34" fmla="*/ 950 w 1404"/>
                  <a:gd name="T35" fmla="*/ 816 h 952"/>
                  <a:gd name="T36" fmla="*/ 1087 w 1404"/>
                  <a:gd name="T37" fmla="*/ 816 h 952"/>
                  <a:gd name="T38" fmla="*/ 1177 w 1404"/>
                  <a:gd name="T39" fmla="*/ 816 h 952"/>
                  <a:gd name="T40" fmla="*/ 1223 w 1404"/>
                  <a:gd name="T41" fmla="*/ 907 h 952"/>
                  <a:gd name="T42" fmla="*/ 1404 w 1404"/>
                  <a:gd name="T43" fmla="*/ 952 h 9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04" h="952">
                    <a:moveTo>
                      <a:pt x="315" y="0"/>
                    </a:moveTo>
                    <a:cubicBezTo>
                      <a:pt x="292" y="22"/>
                      <a:pt x="227" y="86"/>
                      <a:pt x="178" y="135"/>
                    </a:cubicBezTo>
                    <a:cubicBezTo>
                      <a:pt x="129" y="184"/>
                      <a:pt x="38" y="225"/>
                      <a:pt x="19" y="293"/>
                    </a:cubicBezTo>
                    <a:cubicBezTo>
                      <a:pt x="0" y="361"/>
                      <a:pt x="16" y="476"/>
                      <a:pt x="65" y="542"/>
                    </a:cubicBezTo>
                    <a:cubicBezTo>
                      <a:pt x="114" y="608"/>
                      <a:pt x="227" y="660"/>
                      <a:pt x="313" y="688"/>
                    </a:cubicBezTo>
                    <a:cubicBezTo>
                      <a:pt x="399" y="716"/>
                      <a:pt x="501" y="705"/>
                      <a:pt x="584" y="711"/>
                    </a:cubicBezTo>
                    <a:cubicBezTo>
                      <a:pt x="667" y="717"/>
                      <a:pt x="730" y="708"/>
                      <a:pt x="814" y="725"/>
                    </a:cubicBezTo>
                    <a:cubicBezTo>
                      <a:pt x="898" y="742"/>
                      <a:pt x="1019" y="801"/>
                      <a:pt x="1087" y="816"/>
                    </a:cubicBezTo>
                    <a:cubicBezTo>
                      <a:pt x="1155" y="831"/>
                      <a:pt x="1208" y="823"/>
                      <a:pt x="1223" y="816"/>
                    </a:cubicBezTo>
                    <a:cubicBezTo>
                      <a:pt x="1238" y="809"/>
                      <a:pt x="1192" y="786"/>
                      <a:pt x="1177" y="771"/>
                    </a:cubicBezTo>
                    <a:cubicBezTo>
                      <a:pt x="1162" y="756"/>
                      <a:pt x="1155" y="725"/>
                      <a:pt x="1132" y="725"/>
                    </a:cubicBezTo>
                    <a:cubicBezTo>
                      <a:pt x="1109" y="725"/>
                      <a:pt x="1048" y="748"/>
                      <a:pt x="1041" y="771"/>
                    </a:cubicBezTo>
                    <a:cubicBezTo>
                      <a:pt x="1034" y="794"/>
                      <a:pt x="1087" y="838"/>
                      <a:pt x="1087" y="861"/>
                    </a:cubicBezTo>
                    <a:cubicBezTo>
                      <a:pt x="1087" y="884"/>
                      <a:pt x="1056" y="907"/>
                      <a:pt x="1041" y="907"/>
                    </a:cubicBezTo>
                    <a:cubicBezTo>
                      <a:pt x="1026" y="907"/>
                      <a:pt x="1003" y="891"/>
                      <a:pt x="996" y="861"/>
                    </a:cubicBezTo>
                    <a:cubicBezTo>
                      <a:pt x="989" y="831"/>
                      <a:pt x="1004" y="755"/>
                      <a:pt x="996" y="725"/>
                    </a:cubicBezTo>
                    <a:cubicBezTo>
                      <a:pt x="988" y="695"/>
                      <a:pt x="958" y="665"/>
                      <a:pt x="950" y="680"/>
                    </a:cubicBezTo>
                    <a:cubicBezTo>
                      <a:pt x="942" y="695"/>
                      <a:pt x="927" y="793"/>
                      <a:pt x="950" y="816"/>
                    </a:cubicBezTo>
                    <a:cubicBezTo>
                      <a:pt x="973" y="839"/>
                      <a:pt x="1049" y="816"/>
                      <a:pt x="1087" y="816"/>
                    </a:cubicBezTo>
                    <a:cubicBezTo>
                      <a:pt x="1125" y="816"/>
                      <a:pt x="1154" y="801"/>
                      <a:pt x="1177" y="816"/>
                    </a:cubicBezTo>
                    <a:cubicBezTo>
                      <a:pt x="1200" y="831"/>
                      <a:pt x="1185" y="884"/>
                      <a:pt x="1223" y="907"/>
                    </a:cubicBezTo>
                    <a:cubicBezTo>
                      <a:pt x="1261" y="930"/>
                      <a:pt x="1374" y="952"/>
                      <a:pt x="1404" y="95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/>
            </p:nvSpPr>
            <p:spPr bwMode="auto">
              <a:xfrm>
                <a:off x="1232" y="1979"/>
                <a:ext cx="612" cy="567"/>
              </a:xfrm>
              <a:custGeom>
                <a:avLst/>
                <a:gdLst>
                  <a:gd name="T0" fmla="*/ 514 w 612"/>
                  <a:gd name="T1" fmla="*/ 453 h 567"/>
                  <a:gd name="T2" fmla="*/ 605 w 612"/>
                  <a:gd name="T3" fmla="*/ 408 h 567"/>
                  <a:gd name="T4" fmla="*/ 469 w 612"/>
                  <a:gd name="T5" fmla="*/ 362 h 567"/>
                  <a:gd name="T6" fmla="*/ 423 w 612"/>
                  <a:gd name="T7" fmla="*/ 317 h 567"/>
                  <a:gd name="T8" fmla="*/ 469 w 612"/>
                  <a:gd name="T9" fmla="*/ 226 h 567"/>
                  <a:gd name="T10" fmla="*/ 514 w 612"/>
                  <a:gd name="T11" fmla="*/ 136 h 567"/>
                  <a:gd name="T12" fmla="*/ 423 w 612"/>
                  <a:gd name="T13" fmla="*/ 136 h 567"/>
                  <a:gd name="T14" fmla="*/ 333 w 612"/>
                  <a:gd name="T15" fmla="*/ 226 h 567"/>
                  <a:gd name="T16" fmla="*/ 378 w 612"/>
                  <a:gd name="T17" fmla="*/ 272 h 567"/>
                  <a:gd name="T18" fmla="*/ 378 w 612"/>
                  <a:gd name="T19" fmla="*/ 408 h 567"/>
                  <a:gd name="T20" fmla="*/ 287 w 612"/>
                  <a:gd name="T21" fmla="*/ 408 h 567"/>
                  <a:gd name="T22" fmla="*/ 197 w 612"/>
                  <a:gd name="T23" fmla="*/ 453 h 567"/>
                  <a:gd name="T24" fmla="*/ 106 w 612"/>
                  <a:gd name="T25" fmla="*/ 408 h 567"/>
                  <a:gd name="T26" fmla="*/ 60 w 612"/>
                  <a:gd name="T27" fmla="*/ 317 h 567"/>
                  <a:gd name="T28" fmla="*/ 106 w 612"/>
                  <a:gd name="T29" fmla="*/ 181 h 567"/>
                  <a:gd name="T30" fmla="*/ 197 w 612"/>
                  <a:gd name="T31" fmla="*/ 90 h 567"/>
                  <a:gd name="T32" fmla="*/ 242 w 612"/>
                  <a:gd name="T33" fmla="*/ 0 h 567"/>
                  <a:gd name="T34" fmla="*/ 197 w 612"/>
                  <a:gd name="T35" fmla="*/ 90 h 567"/>
                  <a:gd name="T36" fmla="*/ 242 w 612"/>
                  <a:gd name="T37" fmla="*/ 181 h 567"/>
                  <a:gd name="T38" fmla="*/ 287 w 612"/>
                  <a:gd name="T39" fmla="*/ 362 h 567"/>
                  <a:gd name="T40" fmla="*/ 378 w 612"/>
                  <a:gd name="T41" fmla="*/ 408 h 567"/>
                  <a:gd name="T42" fmla="*/ 423 w 612"/>
                  <a:gd name="T43" fmla="*/ 544 h 567"/>
                  <a:gd name="T44" fmla="*/ 333 w 612"/>
                  <a:gd name="T45" fmla="*/ 544 h 567"/>
                  <a:gd name="T46" fmla="*/ 287 w 612"/>
                  <a:gd name="T47" fmla="*/ 499 h 567"/>
                  <a:gd name="T48" fmla="*/ 242 w 612"/>
                  <a:gd name="T49" fmla="*/ 408 h 567"/>
                  <a:gd name="T50" fmla="*/ 151 w 612"/>
                  <a:gd name="T51" fmla="*/ 362 h 567"/>
                  <a:gd name="T52" fmla="*/ 60 w 612"/>
                  <a:gd name="T53" fmla="*/ 408 h 567"/>
                  <a:gd name="T54" fmla="*/ 15 w 612"/>
                  <a:gd name="T55" fmla="*/ 317 h 567"/>
                  <a:gd name="T56" fmla="*/ 15 w 612"/>
                  <a:gd name="T57" fmla="*/ 181 h 567"/>
                  <a:gd name="T58" fmla="*/ 106 w 612"/>
                  <a:gd name="T59" fmla="*/ 90 h 567"/>
                  <a:gd name="T60" fmla="*/ 242 w 612"/>
                  <a:gd name="T61" fmla="*/ 90 h 567"/>
                  <a:gd name="T62" fmla="*/ 333 w 612"/>
                  <a:gd name="T63" fmla="*/ 90 h 5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12" h="567">
                    <a:moveTo>
                      <a:pt x="514" y="453"/>
                    </a:moveTo>
                    <a:cubicBezTo>
                      <a:pt x="563" y="438"/>
                      <a:pt x="612" y="423"/>
                      <a:pt x="605" y="408"/>
                    </a:cubicBezTo>
                    <a:cubicBezTo>
                      <a:pt x="598" y="393"/>
                      <a:pt x="499" y="377"/>
                      <a:pt x="469" y="362"/>
                    </a:cubicBezTo>
                    <a:cubicBezTo>
                      <a:pt x="439" y="347"/>
                      <a:pt x="423" y="340"/>
                      <a:pt x="423" y="317"/>
                    </a:cubicBezTo>
                    <a:cubicBezTo>
                      <a:pt x="423" y="294"/>
                      <a:pt x="454" y="256"/>
                      <a:pt x="469" y="226"/>
                    </a:cubicBezTo>
                    <a:cubicBezTo>
                      <a:pt x="484" y="196"/>
                      <a:pt x="522" y="151"/>
                      <a:pt x="514" y="136"/>
                    </a:cubicBezTo>
                    <a:cubicBezTo>
                      <a:pt x="506" y="121"/>
                      <a:pt x="453" y="121"/>
                      <a:pt x="423" y="136"/>
                    </a:cubicBezTo>
                    <a:cubicBezTo>
                      <a:pt x="393" y="151"/>
                      <a:pt x="340" y="203"/>
                      <a:pt x="333" y="226"/>
                    </a:cubicBezTo>
                    <a:cubicBezTo>
                      <a:pt x="326" y="249"/>
                      <a:pt x="371" y="242"/>
                      <a:pt x="378" y="272"/>
                    </a:cubicBezTo>
                    <a:cubicBezTo>
                      <a:pt x="385" y="302"/>
                      <a:pt x="393" y="385"/>
                      <a:pt x="378" y="408"/>
                    </a:cubicBezTo>
                    <a:cubicBezTo>
                      <a:pt x="363" y="431"/>
                      <a:pt x="317" y="401"/>
                      <a:pt x="287" y="408"/>
                    </a:cubicBezTo>
                    <a:cubicBezTo>
                      <a:pt x="257" y="415"/>
                      <a:pt x="227" y="453"/>
                      <a:pt x="197" y="453"/>
                    </a:cubicBezTo>
                    <a:cubicBezTo>
                      <a:pt x="167" y="453"/>
                      <a:pt x="129" y="431"/>
                      <a:pt x="106" y="408"/>
                    </a:cubicBezTo>
                    <a:cubicBezTo>
                      <a:pt x="83" y="385"/>
                      <a:pt x="60" y="355"/>
                      <a:pt x="60" y="317"/>
                    </a:cubicBezTo>
                    <a:cubicBezTo>
                      <a:pt x="60" y="279"/>
                      <a:pt x="83" y="219"/>
                      <a:pt x="106" y="181"/>
                    </a:cubicBezTo>
                    <a:cubicBezTo>
                      <a:pt x="129" y="143"/>
                      <a:pt x="174" y="120"/>
                      <a:pt x="197" y="90"/>
                    </a:cubicBezTo>
                    <a:cubicBezTo>
                      <a:pt x="220" y="60"/>
                      <a:pt x="242" y="0"/>
                      <a:pt x="242" y="0"/>
                    </a:cubicBezTo>
                    <a:cubicBezTo>
                      <a:pt x="242" y="0"/>
                      <a:pt x="197" y="60"/>
                      <a:pt x="197" y="90"/>
                    </a:cubicBezTo>
                    <a:cubicBezTo>
                      <a:pt x="197" y="120"/>
                      <a:pt x="227" y="136"/>
                      <a:pt x="242" y="181"/>
                    </a:cubicBezTo>
                    <a:cubicBezTo>
                      <a:pt x="257" y="226"/>
                      <a:pt x="264" y="324"/>
                      <a:pt x="287" y="362"/>
                    </a:cubicBezTo>
                    <a:cubicBezTo>
                      <a:pt x="310" y="400"/>
                      <a:pt x="355" y="378"/>
                      <a:pt x="378" y="408"/>
                    </a:cubicBezTo>
                    <a:cubicBezTo>
                      <a:pt x="401" y="438"/>
                      <a:pt x="430" y="521"/>
                      <a:pt x="423" y="544"/>
                    </a:cubicBezTo>
                    <a:cubicBezTo>
                      <a:pt x="416" y="567"/>
                      <a:pt x="356" y="551"/>
                      <a:pt x="333" y="544"/>
                    </a:cubicBezTo>
                    <a:cubicBezTo>
                      <a:pt x="310" y="537"/>
                      <a:pt x="302" y="522"/>
                      <a:pt x="287" y="499"/>
                    </a:cubicBezTo>
                    <a:cubicBezTo>
                      <a:pt x="272" y="476"/>
                      <a:pt x="265" y="431"/>
                      <a:pt x="242" y="408"/>
                    </a:cubicBezTo>
                    <a:cubicBezTo>
                      <a:pt x="219" y="385"/>
                      <a:pt x="181" y="362"/>
                      <a:pt x="151" y="362"/>
                    </a:cubicBezTo>
                    <a:cubicBezTo>
                      <a:pt x="121" y="362"/>
                      <a:pt x="83" y="415"/>
                      <a:pt x="60" y="408"/>
                    </a:cubicBezTo>
                    <a:cubicBezTo>
                      <a:pt x="37" y="401"/>
                      <a:pt x="22" y="355"/>
                      <a:pt x="15" y="317"/>
                    </a:cubicBezTo>
                    <a:cubicBezTo>
                      <a:pt x="8" y="279"/>
                      <a:pt x="0" y="219"/>
                      <a:pt x="15" y="181"/>
                    </a:cubicBezTo>
                    <a:cubicBezTo>
                      <a:pt x="30" y="143"/>
                      <a:pt x="68" y="105"/>
                      <a:pt x="106" y="90"/>
                    </a:cubicBezTo>
                    <a:cubicBezTo>
                      <a:pt x="144" y="75"/>
                      <a:pt x="204" y="90"/>
                      <a:pt x="242" y="90"/>
                    </a:cubicBezTo>
                    <a:cubicBezTo>
                      <a:pt x="280" y="90"/>
                      <a:pt x="326" y="90"/>
                      <a:pt x="333" y="9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Freeform 17"/>
            <p:cNvSpPr>
              <a:spLocks/>
            </p:cNvSpPr>
            <p:nvPr/>
          </p:nvSpPr>
          <p:spPr bwMode="auto">
            <a:xfrm>
              <a:off x="1542" y="2069"/>
              <a:ext cx="522" cy="545"/>
            </a:xfrm>
            <a:custGeom>
              <a:avLst/>
              <a:gdLst>
                <a:gd name="T0" fmla="*/ 23 w 522"/>
                <a:gd name="T1" fmla="*/ 0 h 545"/>
                <a:gd name="T2" fmla="*/ 159 w 522"/>
                <a:gd name="T3" fmla="*/ 46 h 545"/>
                <a:gd name="T4" fmla="*/ 159 w 522"/>
                <a:gd name="T5" fmla="*/ 182 h 545"/>
                <a:gd name="T6" fmla="*/ 159 w 522"/>
                <a:gd name="T7" fmla="*/ 363 h 545"/>
                <a:gd name="T8" fmla="*/ 23 w 522"/>
                <a:gd name="T9" fmla="*/ 363 h 545"/>
                <a:gd name="T10" fmla="*/ 23 w 522"/>
                <a:gd name="T11" fmla="*/ 227 h 545"/>
                <a:gd name="T12" fmla="*/ 113 w 522"/>
                <a:gd name="T13" fmla="*/ 272 h 545"/>
                <a:gd name="T14" fmla="*/ 204 w 522"/>
                <a:gd name="T15" fmla="*/ 363 h 545"/>
                <a:gd name="T16" fmla="*/ 340 w 522"/>
                <a:gd name="T17" fmla="*/ 454 h 545"/>
                <a:gd name="T18" fmla="*/ 522 w 522"/>
                <a:gd name="T19" fmla="*/ 545 h 5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2" h="545">
                  <a:moveTo>
                    <a:pt x="23" y="0"/>
                  </a:moveTo>
                  <a:cubicBezTo>
                    <a:pt x="79" y="8"/>
                    <a:pt x="136" y="16"/>
                    <a:pt x="159" y="46"/>
                  </a:cubicBezTo>
                  <a:cubicBezTo>
                    <a:pt x="182" y="76"/>
                    <a:pt x="159" y="129"/>
                    <a:pt x="159" y="182"/>
                  </a:cubicBezTo>
                  <a:cubicBezTo>
                    <a:pt x="159" y="235"/>
                    <a:pt x="182" y="333"/>
                    <a:pt x="159" y="363"/>
                  </a:cubicBezTo>
                  <a:cubicBezTo>
                    <a:pt x="136" y="393"/>
                    <a:pt x="46" y="386"/>
                    <a:pt x="23" y="363"/>
                  </a:cubicBezTo>
                  <a:cubicBezTo>
                    <a:pt x="0" y="340"/>
                    <a:pt x="8" y="242"/>
                    <a:pt x="23" y="227"/>
                  </a:cubicBezTo>
                  <a:cubicBezTo>
                    <a:pt x="38" y="212"/>
                    <a:pt x="83" y="249"/>
                    <a:pt x="113" y="272"/>
                  </a:cubicBezTo>
                  <a:cubicBezTo>
                    <a:pt x="143" y="295"/>
                    <a:pt x="166" y="333"/>
                    <a:pt x="204" y="363"/>
                  </a:cubicBezTo>
                  <a:cubicBezTo>
                    <a:pt x="242" y="393"/>
                    <a:pt x="287" y="424"/>
                    <a:pt x="340" y="454"/>
                  </a:cubicBezTo>
                  <a:cubicBezTo>
                    <a:pt x="393" y="484"/>
                    <a:pt x="457" y="514"/>
                    <a:pt x="522" y="54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468313" y="5824538"/>
            <a:ext cx="83518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Rate constant 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k</a:t>
            </a:r>
            <a:r>
              <a:rPr lang="en-US" sz="2800" i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sz="2800" baseline="-25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i="1" baseline="-25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:  </a:t>
            </a:r>
            <a:r>
              <a:rPr lang="en-US" sz="2400">
                <a:sym typeface="Symbol" panose="05050102010706020507" pitchFamily="18" charset="2"/>
              </a:rPr>
              <a:t>Probability per unit time that a transition to state 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400">
                <a:sym typeface="Symbol" panose="05050102010706020507" pitchFamily="18" charset="2"/>
              </a:rPr>
              <a:t> will occur, provided the system is in state 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>
                <a:sym typeface="Symbol" panose="05050102010706020507" pitchFamily="18" charset="2"/>
              </a:rPr>
              <a:t>. </a:t>
            </a:r>
            <a:endParaRPr lang="en-US" sz="240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2" grpId="0"/>
      <p:bldP spid="1423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COMPUTATION  OF  RATE  CONSTANTS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50825" y="765175"/>
            <a:ext cx="856932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Input:</a:t>
            </a:r>
            <a:r>
              <a:rPr lang="en-US" sz="2800"/>
              <a:t> </a:t>
            </a:r>
            <a:r>
              <a:rPr lang="en-US" sz="2400"/>
              <a:t>Energy hypersurface and masses associated with degrees of freedom.</a:t>
            </a:r>
            <a:endParaRPr lang="en-US" sz="2800"/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68313" y="170021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Molecular dynamics (MD), reduction to an inherent structure trajectory and hazard plot analysis </a:t>
            </a:r>
            <a:r>
              <a:rPr lang="en-US" sz="2400">
                <a:solidFill>
                  <a:srgbClr val="008000"/>
                </a:solidFill>
              </a:rPr>
              <a:t>[E. Helfand, </a:t>
            </a:r>
            <a:r>
              <a:rPr lang="en-US" sz="2400" i="1">
                <a:solidFill>
                  <a:srgbClr val="008000"/>
                </a:solidFill>
              </a:rPr>
              <a:t>J. Chem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i="1">
                <a:solidFill>
                  <a:srgbClr val="008000"/>
                </a:solidFill>
              </a:rPr>
              <a:t>Phys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69</a:t>
            </a:r>
            <a:r>
              <a:rPr lang="en-US" sz="2400">
                <a:solidFill>
                  <a:srgbClr val="008000"/>
                </a:solidFill>
              </a:rPr>
              <a:t>, 1010 (1978)]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468313" y="2852738"/>
            <a:ext cx="806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Temperature-accelerated dynamics </a:t>
            </a:r>
            <a:r>
              <a:rPr lang="en-US" sz="2400">
                <a:solidFill>
                  <a:srgbClr val="008000"/>
                </a:solidFill>
              </a:rPr>
              <a:t>[M. R. S</a:t>
            </a:r>
            <a:r>
              <a:rPr lang="en-US" sz="2400">
                <a:solidFill>
                  <a:srgbClr val="008000"/>
                </a:solidFill>
                <a:cs typeface="Arial" panose="020B0604020202020204" pitchFamily="34" charset="0"/>
              </a:rPr>
              <a:t>ørensen, </a:t>
            </a:r>
            <a:r>
              <a:rPr lang="en-US" sz="2400">
                <a:solidFill>
                  <a:srgbClr val="008000"/>
                </a:solidFill>
              </a:rPr>
              <a:t> A.F. Voter, J. Chem. Phys. </a:t>
            </a:r>
            <a:r>
              <a:rPr lang="en-US" sz="2400" b="1">
                <a:solidFill>
                  <a:srgbClr val="008000"/>
                </a:solidFill>
              </a:rPr>
              <a:t>112</a:t>
            </a:r>
            <a:r>
              <a:rPr lang="en-US" sz="2400">
                <a:solidFill>
                  <a:srgbClr val="008000"/>
                </a:solidFill>
              </a:rPr>
              <a:t>, 9599 (2000)]</a:t>
            </a:r>
            <a:endParaRPr lang="en-US" sz="2800">
              <a:solidFill>
                <a:srgbClr val="008000"/>
              </a:solidFill>
            </a:endParaRPr>
          </a:p>
        </p:txBody>
      </p:sp>
      <p:grpSp>
        <p:nvGrpSpPr>
          <p:cNvPr id="143374" name="Group 14"/>
          <p:cNvGrpSpPr>
            <a:grpSpLocks/>
          </p:cNvGrpSpPr>
          <p:nvPr/>
        </p:nvGrpSpPr>
        <p:grpSpPr bwMode="auto">
          <a:xfrm>
            <a:off x="468313" y="3613150"/>
            <a:ext cx="8064500" cy="3116263"/>
            <a:chOff x="295" y="2276"/>
            <a:chExt cx="5080" cy="1963"/>
          </a:xfrm>
        </p:grpSpPr>
        <p:sp>
          <p:nvSpPr>
            <p:cNvPr id="10247" name="Text Box 8"/>
            <p:cNvSpPr txBox="1">
              <a:spLocks noChangeArrowheads="1"/>
            </p:cNvSpPr>
            <p:nvPr/>
          </p:nvSpPr>
          <p:spPr bwMode="auto">
            <a:xfrm>
              <a:off x="295" y="2341"/>
              <a:ext cx="5080" cy="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/>
                <a:t>Transition-State Theory estimate         from free energy difference between the system confined to the boundary hypersurface of state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/>
                <a:t> and the system allowed to sample the entire state </a:t>
              </a:r>
              <a:r>
                <a:rPr lang="en-US" sz="2400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2400" i="1">
                  <a:latin typeface="Times New Roman" panose="02020603050405020304" pitchFamily="18" charset="0"/>
                </a:rPr>
                <a:t>.  </a:t>
              </a:r>
              <a:r>
                <a:rPr lang="en-US" sz="2400"/>
                <a:t>Calculation  of dynamical correction factor           through short MD trajectories initiated on the boundary hypersurface </a:t>
              </a:r>
              <a:r>
                <a:rPr lang="en-US" sz="2400">
                  <a:solidFill>
                    <a:srgbClr val="008000"/>
                  </a:solidFill>
                </a:rPr>
                <a:t>[C.H. Bennett, 1975;  D. Chandler, </a:t>
              </a:r>
              <a:r>
                <a:rPr lang="en-US" sz="2400" i="1">
                  <a:solidFill>
                    <a:srgbClr val="008000"/>
                  </a:solidFill>
                </a:rPr>
                <a:t>J. Chem. Phys.</a:t>
              </a:r>
              <a:r>
                <a:rPr lang="en-US" sz="2400">
                  <a:solidFill>
                    <a:srgbClr val="008000"/>
                  </a:solidFill>
                </a:rPr>
                <a:t> </a:t>
              </a:r>
              <a:r>
                <a:rPr lang="en-US" sz="2400" b="1">
                  <a:solidFill>
                    <a:srgbClr val="008000"/>
                  </a:solidFill>
                </a:rPr>
                <a:t>68</a:t>
              </a:r>
              <a:r>
                <a:rPr lang="en-US" sz="2400">
                  <a:solidFill>
                    <a:srgbClr val="008000"/>
                  </a:solidFill>
                </a:rPr>
                <a:t>, 2959 (1978),  A.F. Voter and J.D. Doll, </a:t>
              </a:r>
              <a:r>
                <a:rPr lang="en-US" sz="2400" i="1">
                  <a:solidFill>
                    <a:srgbClr val="008000"/>
                  </a:solidFill>
                </a:rPr>
                <a:t>J. Chem. Phys</a:t>
              </a:r>
              <a:r>
                <a:rPr lang="en-US" sz="2400">
                  <a:solidFill>
                    <a:srgbClr val="008000"/>
                  </a:solidFill>
                </a:rPr>
                <a:t>. </a:t>
              </a:r>
              <a:r>
                <a:rPr lang="en-US" sz="2400" b="1">
                  <a:solidFill>
                    <a:srgbClr val="008000"/>
                  </a:solidFill>
                </a:rPr>
                <a:t>82</a:t>
              </a:r>
              <a:r>
                <a:rPr lang="en-US" sz="2400">
                  <a:solidFill>
                    <a:srgbClr val="008000"/>
                  </a:solidFill>
                </a:rPr>
                <a:t>, 80 (1985)].</a:t>
              </a:r>
            </a:p>
          </p:txBody>
        </p:sp>
        <p:graphicFrame>
          <p:nvGraphicFramePr>
            <p:cNvPr id="10248" name="Object 9"/>
            <p:cNvGraphicFramePr>
              <a:graphicFrameLocks noChangeAspect="1"/>
            </p:cNvGraphicFramePr>
            <p:nvPr/>
          </p:nvGraphicFramePr>
          <p:xfrm>
            <a:off x="3346" y="2276"/>
            <a:ext cx="471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0" name="Equation" r:id="rId3" imgW="291973" imgH="241195" progId="Equation.DSMT4">
                    <p:embed/>
                  </p:oleObj>
                </mc:Choice>
                <mc:Fallback>
                  <p:oleObj name="Equation" r:id="rId3" imgW="291973" imgH="24119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" y="2276"/>
                          <a:ext cx="471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9" name="Object 11"/>
            <p:cNvGraphicFramePr>
              <a:graphicFrameLocks noChangeAspect="1"/>
            </p:cNvGraphicFramePr>
            <p:nvPr/>
          </p:nvGraphicFramePr>
          <p:xfrm>
            <a:off x="1927" y="3203"/>
            <a:ext cx="594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1" name="Equation" r:id="rId5" imgW="368140" imgH="253890" progId="Equation.DSMT4">
                    <p:embed/>
                  </p:oleObj>
                </mc:Choice>
                <mc:Fallback>
                  <p:oleObj name="Equation" r:id="rId5" imgW="368140" imgH="25389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7" y="3203"/>
                          <a:ext cx="594" cy="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/>
      <p:bldP spid="143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8763"/>
            <a:ext cx="8229600" cy="647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COMPUTATION  OF  RATE  CONSTANTS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68313" y="1089025"/>
            <a:ext cx="80645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Determination of reaction path (e.g., by Fukui’s intrinsic reaction coordinate approach) and computation of free energy profile along the path by umbrella sampling or “blue moon ensemble” simulations </a:t>
            </a:r>
            <a:r>
              <a:rPr lang="en-US" sz="2400">
                <a:solidFill>
                  <a:srgbClr val="008000"/>
                </a:solidFill>
              </a:rPr>
              <a:t>[T.R. Forester, W. Smith </a:t>
            </a:r>
            <a:r>
              <a:rPr lang="en-US" sz="2400" i="1">
                <a:solidFill>
                  <a:srgbClr val="008000"/>
                </a:solidFill>
              </a:rPr>
              <a:t>J. Chem. Soc. Faraday Trans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93</a:t>
            </a:r>
            <a:r>
              <a:rPr lang="en-US" sz="2400">
                <a:solidFill>
                  <a:srgbClr val="008000"/>
                </a:solidFill>
              </a:rPr>
              <a:t>, 3249 (1997)]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468313" y="314166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Flux-tempered metadynamics </a:t>
            </a:r>
            <a:r>
              <a:rPr lang="en-US" sz="2400">
                <a:solidFill>
                  <a:srgbClr val="008000"/>
                </a:solidFill>
              </a:rPr>
              <a:t>[S. Singh, C.C. Chiu, J. de Pablo </a:t>
            </a:r>
            <a:r>
              <a:rPr lang="en-US" sz="2400" i="1">
                <a:solidFill>
                  <a:srgbClr val="008000"/>
                </a:solidFill>
              </a:rPr>
              <a:t>J. Stat. Phys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144</a:t>
            </a:r>
            <a:r>
              <a:rPr lang="en-US" sz="2400">
                <a:solidFill>
                  <a:srgbClr val="008000"/>
                </a:solidFill>
              </a:rPr>
              <a:t>, 1 (2011); A. Laio, M. Parrinello, </a:t>
            </a:r>
            <a:r>
              <a:rPr lang="en-US" sz="2400" i="1">
                <a:solidFill>
                  <a:srgbClr val="008000"/>
                </a:solidFill>
              </a:rPr>
              <a:t>Proc. Natl. Acad. USA</a:t>
            </a:r>
            <a:r>
              <a:rPr lang="en-US" sz="2400">
                <a:solidFill>
                  <a:srgbClr val="008000"/>
                </a:solidFill>
              </a:rPr>
              <a:t> </a:t>
            </a:r>
            <a:r>
              <a:rPr lang="en-US" sz="2400" b="1">
                <a:solidFill>
                  <a:srgbClr val="008000"/>
                </a:solidFill>
              </a:rPr>
              <a:t>99</a:t>
            </a:r>
            <a:r>
              <a:rPr lang="en-US" sz="2400">
                <a:solidFill>
                  <a:srgbClr val="008000"/>
                </a:solidFill>
              </a:rPr>
              <a:t>, 12562 (2002)]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468313" y="4525963"/>
            <a:ext cx="806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Transition path sampling </a:t>
            </a:r>
            <a:r>
              <a:rPr lang="en-US" sz="2400">
                <a:solidFill>
                  <a:srgbClr val="008000"/>
                </a:solidFill>
              </a:rPr>
              <a:t>[P.G. Bolhuis, D. Chandler, C. Dellago, P.L. Geissler  </a:t>
            </a:r>
            <a:r>
              <a:rPr lang="en-US" sz="2400" i="1">
                <a:solidFill>
                  <a:srgbClr val="008000"/>
                </a:solidFill>
              </a:rPr>
              <a:t>Annu. Rev. Phys. Chem</a:t>
            </a:r>
            <a:r>
              <a:rPr lang="en-US" sz="2400">
                <a:solidFill>
                  <a:srgbClr val="008000"/>
                </a:solidFill>
              </a:rPr>
              <a:t>. </a:t>
            </a:r>
            <a:r>
              <a:rPr lang="en-US" sz="2400" b="1">
                <a:solidFill>
                  <a:srgbClr val="008000"/>
                </a:solidFill>
              </a:rPr>
              <a:t>53</a:t>
            </a:r>
            <a:r>
              <a:rPr lang="en-US" sz="2400">
                <a:solidFill>
                  <a:srgbClr val="008000"/>
                </a:solidFill>
              </a:rPr>
              <a:t>, 291 (2002); C. Dellago, P.G. Bolhuis, P. Geissler </a:t>
            </a:r>
            <a:r>
              <a:rPr lang="en-US" sz="2400" i="1">
                <a:solidFill>
                  <a:srgbClr val="008000"/>
                </a:solidFill>
              </a:rPr>
              <a:t>Adv. Chem. Phys.</a:t>
            </a:r>
            <a:r>
              <a:rPr lang="en-US" sz="2400">
                <a:solidFill>
                  <a:srgbClr val="008000"/>
                </a:solidFill>
              </a:rPr>
              <a:t> </a:t>
            </a:r>
            <a:r>
              <a:rPr lang="en-US" sz="2400" b="1">
                <a:solidFill>
                  <a:srgbClr val="008000"/>
                </a:solidFill>
              </a:rPr>
              <a:t>123</a:t>
            </a:r>
            <a:r>
              <a:rPr lang="en-US" sz="2400">
                <a:solidFill>
                  <a:srgbClr val="008000"/>
                </a:solidFill>
              </a:rPr>
              <a:t>, 1 (2002)]</a:t>
            </a:r>
            <a:endParaRPr lang="en-US" sz="28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4" grpId="0"/>
      <p:bldP spid="1443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CALCULATING  RATE  CONSTANTS  FOR  TRANSITIONS  BETWEEN  BASINS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3188" y="1608138"/>
            <a:ext cx="8999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Definitions:</a:t>
            </a:r>
            <a:endParaRPr lang="el-GR" sz="2400">
              <a:solidFill>
                <a:srgbClr val="0000FF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44463" y="2219325"/>
            <a:ext cx="89995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Hazard rate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r>
              <a:rPr lang="en-US" sz="2400"/>
              <a:t>: Conditional probability that a system, which has survived a time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since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its last transition, will undergo a transition between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and 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/>
              <a:t>+</a:t>
            </a:r>
            <a:r>
              <a:rPr lang="en-US" sz="2400" i="1">
                <a:solidFill>
                  <a:srgbClr val="0000FF"/>
                </a:solidFill>
              </a:rPr>
              <a:t>dt </a:t>
            </a:r>
            <a:r>
              <a:rPr lang="en-US" sz="2400"/>
              <a:t>is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 </a:t>
            </a:r>
            <a:r>
              <a:rPr lang="en-US" sz="2400" i="1">
                <a:solidFill>
                  <a:srgbClr val="0000FF"/>
                </a:solidFill>
              </a:rPr>
              <a:t>dt</a:t>
            </a:r>
            <a:r>
              <a:rPr lang="en-US" sz="2400"/>
              <a:t>.</a:t>
            </a:r>
            <a:endParaRPr lang="el-GR" sz="2400" i="1">
              <a:solidFill>
                <a:srgbClr val="0000FF"/>
              </a:solidFill>
            </a:endParaRPr>
          </a:p>
        </p:txBody>
      </p:sp>
      <p:grpSp>
        <p:nvGrpSpPr>
          <p:cNvPr id="186373" name="Group 5"/>
          <p:cNvGrpSpPr>
            <a:grpSpLocks/>
          </p:cNvGrpSpPr>
          <p:nvPr/>
        </p:nvGrpSpPr>
        <p:grpSpPr bwMode="auto">
          <a:xfrm>
            <a:off x="130175" y="3330575"/>
            <a:ext cx="5616575" cy="1035050"/>
            <a:chOff x="82" y="2098"/>
            <a:chExt cx="3538" cy="652"/>
          </a:xfrm>
        </p:grpSpPr>
        <p:sp>
          <p:nvSpPr>
            <p:cNvPr id="12298" name="Text Box 6"/>
            <p:cNvSpPr txBox="1">
              <a:spLocks noChangeArrowheads="1"/>
            </p:cNvSpPr>
            <p:nvPr/>
          </p:nvSpPr>
          <p:spPr bwMode="auto">
            <a:xfrm>
              <a:off x="82" y="2254"/>
              <a:ext cx="23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Cumulative hazard </a:t>
              </a:r>
              <a:r>
                <a:rPr lang="en-US" sz="2400" i="1">
                  <a:solidFill>
                    <a:srgbClr val="0000FF"/>
                  </a:solidFill>
                </a:rPr>
                <a:t>H</a:t>
              </a:r>
              <a:r>
                <a:rPr lang="en-US" sz="2400">
                  <a:solidFill>
                    <a:srgbClr val="0000FF"/>
                  </a:solidFill>
                </a:rPr>
                <a:t>(</a:t>
              </a:r>
              <a:r>
                <a:rPr lang="en-US" sz="2400" i="1">
                  <a:solidFill>
                    <a:srgbClr val="0000FF"/>
                  </a:solidFill>
                </a:rPr>
                <a:t>t</a:t>
              </a:r>
              <a:r>
                <a:rPr lang="en-US" sz="2400">
                  <a:solidFill>
                    <a:srgbClr val="0000FF"/>
                  </a:solidFill>
                </a:rPr>
                <a:t>)</a:t>
              </a:r>
              <a:r>
                <a:rPr lang="en-US" sz="2400"/>
                <a:t>:</a:t>
              </a:r>
              <a:endParaRPr lang="el-GR" sz="2400" i="1">
                <a:solidFill>
                  <a:srgbClr val="0000FF"/>
                </a:solidFill>
              </a:endParaRPr>
            </a:p>
          </p:txBody>
        </p:sp>
        <p:graphicFrame>
          <p:nvGraphicFramePr>
            <p:cNvPr id="12299" name="Object 7"/>
            <p:cNvGraphicFramePr>
              <a:graphicFrameLocks noChangeAspect="1"/>
            </p:cNvGraphicFramePr>
            <p:nvPr/>
          </p:nvGraphicFramePr>
          <p:xfrm>
            <a:off x="2247" y="2098"/>
            <a:ext cx="1373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0" name="Equation" r:id="rId4" imgW="1016000" imgH="482600" progId="Equation.DSMT4">
                    <p:embed/>
                  </p:oleObj>
                </mc:Choice>
                <mc:Fallback>
                  <p:oleObj name="Equation" r:id="rId4" imgW="1016000" imgH="4826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7" y="2098"/>
                          <a:ext cx="1373" cy="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6376" name="Group 8"/>
          <p:cNvGrpSpPr>
            <a:grpSpLocks/>
          </p:cNvGrpSpPr>
          <p:nvPr/>
        </p:nvGrpSpPr>
        <p:grpSpPr bwMode="auto">
          <a:xfrm>
            <a:off x="179388" y="4386265"/>
            <a:ext cx="8496300" cy="901700"/>
            <a:chOff x="113" y="2763"/>
            <a:chExt cx="5352" cy="568"/>
          </a:xfrm>
        </p:grpSpPr>
        <p:sp>
          <p:nvSpPr>
            <p:cNvPr id="12296" name="Text Box 9"/>
            <p:cNvSpPr txBox="1">
              <a:spLocks noChangeArrowheads="1"/>
            </p:cNvSpPr>
            <p:nvPr/>
          </p:nvSpPr>
          <p:spPr bwMode="auto">
            <a:xfrm>
              <a:off x="113" y="2763"/>
              <a:ext cx="53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/>
                <a:t>Probability that a transition occurs in time less than </a:t>
              </a:r>
              <a:r>
                <a:rPr lang="en-US" sz="2400" i="1">
                  <a:solidFill>
                    <a:srgbClr val="0000FF"/>
                  </a:solidFill>
                </a:rPr>
                <a:t>t</a:t>
              </a:r>
              <a:r>
                <a:rPr lang="en-US" sz="2400"/>
                <a:t> since the last transition:</a:t>
              </a:r>
              <a:r>
                <a:rPr lang="en-US" sz="2400">
                  <a:latin typeface="Times New Roman" panose="02020603050405020304" pitchFamily="18" charset="0"/>
                </a:rPr>
                <a:t> </a:t>
              </a:r>
              <a:endParaRPr lang="el-GR" sz="24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229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9295063"/>
                </p:ext>
              </p:extLst>
            </p:nvPr>
          </p:nvGraphicFramePr>
          <p:xfrm>
            <a:off x="1746" y="2988"/>
            <a:ext cx="2693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1" name="Equation" r:id="rId6" imgW="1993680" imgH="253800" progId="Equation.DSMT4">
                    <p:embed/>
                  </p:oleObj>
                </mc:Choice>
                <mc:Fallback>
                  <p:oleObj name="Equation" r:id="rId6" imgW="1993680" imgH="2538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2988"/>
                          <a:ext cx="2693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261938" y="5568950"/>
            <a:ext cx="8882062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Poisson process</a:t>
            </a:r>
            <a:r>
              <a:rPr lang="en-US" sz="2400"/>
              <a:t>: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r>
              <a:rPr lang="en-US" sz="2400"/>
              <a:t> </a:t>
            </a:r>
            <a:r>
              <a:rPr lang="en-US" sz="2400">
                <a:solidFill>
                  <a:srgbClr val="0000FF"/>
                </a:solidFill>
              </a:rPr>
              <a:t>=</a:t>
            </a:r>
            <a:r>
              <a:rPr lang="en-US" sz="2400" i="1">
                <a:solidFill>
                  <a:srgbClr val="0000FF"/>
                </a:solidFill>
              </a:rPr>
              <a:t>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>
                <a:cs typeface="Times New Roman" panose="02020603050405020304" pitchFamily="18" charset="0"/>
              </a:rPr>
              <a:t>, a constant.                                                               	                      </a:t>
            </a:r>
            <a:r>
              <a:rPr lang="en-US" sz="2400" i="1">
                <a:solidFill>
                  <a:srgbClr val="0000FF"/>
                </a:solidFill>
              </a:rPr>
              <a:t>H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)=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 i="1"/>
              <a:t>,    </a:t>
            </a:r>
            <a:r>
              <a:rPr lang="en-US" sz="2400" i="1">
                <a:solidFill>
                  <a:srgbClr val="0000FF"/>
                </a:solidFill>
              </a:rPr>
              <a:t>P</a:t>
            </a:r>
            <a:r>
              <a:rPr lang="en-US" sz="2400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)=1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>
                <a:solidFill>
                  <a:srgbClr val="0000FF"/>
                </a:solidFill>
              </a:rPr>
              <a:t>exp(</a:t>
            </a:r>
            <a:r>
              <a:rPr lang="en-US" sz="2400">
                <a:solidFill>
                  <a:srgbClr val="0000FF"/>
                </a:solidFill>
                <a:sym typeface="Symbol" panose="05050102010706020507" pitchFamily="18" charset="2"/>
              </a:rPr>
              <a:t>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l-GR" sz="2400" i="1">
                <a:solidFill>
                  <a:srgbClr val="0000FF"/>
                </a:solidFill>
              </a:rPr>
              <a:t>λ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>
                <a:solidFill>
                  <a:srgbClr val="0000FF"/>
                </a:solidFill>
              </a:rPr>
              <a:t>)</a:t>
            </a:r>
            <a:endParaRPr lang="el-GR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4708</TotalTime>
  <Words>1947</Words>
  <Application>Microsoft Office PowerPoint</Application>
  <PresentationFormat>On-screen Show (4:3)</PresentationFormat>
  <Paragraphs>185</Paragraphs>
  <Slides>20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Monotype Corsiva</vt:lpstr>
      <vt:lpstr>MS Mincho</vt:lpstr>
      <vt:lpstr>Symbol</vt:lpstr>
      <vt:lpstr>Times New Roman</vt:lpstr>
      <vt:lpstr>Default Design</vt:lpstr>
      <vt:lpstr>Document</vt:lpstr>
      <vt:lpstr>Equation</vt:lpstr>
      <vt:lpstr>TRACKING  THE  DYNAMICS  OF  SYSTEMS EVOLVING  THROUGH  INFREQUENT  TRANSITIONS IN  A  NETWORK  OF  DISCRETE  STATES</vt:lpstr>
      <vt:lpstr>MOTIVATION</vt:lpstr>
      <vt:lpstr>RUGGED ENERGY  LANDSCAPES </vt:lpstr>
      <vt:lpstr>EXAMPLES  OF  PHENOMENA  INVOLVING    EVOLUTION  ON RUGGED  ENERGY  LANDSCAPES</vt:lpstr>
      <vt:lpstr>OUTLINE</vt:lpstr>
      <vt:lpstr>TRANSITION  RATE  CONSTANT</vt:lpstr>
      <vt:lpstr>COMPUTATION  OF  RATE  CONSTANTS</vt:lpstr>
      <vt:lpstr>COMPUTATION  OF  RATE  CONSTANTS</vt:lpstr>
      <vt:lpstr>CALCULATING  RATE  CONSTANTS  FOR  TRANSITIONS  BETWEEN  BASINS</vt:lpstr>
      <vt:lpstr>CALCULATING  RATE  CONSTANTS  FOR  TRANSITIONS  BETWEEN  BASINS</vt:lpstr>
      <vt:lpstr>SEQUENCE  OF  INFREQUENT  EVENTS  IS  A  HOMOGENEOUS  POISSON  PROCESS</vt:lpstr>
      <vt:lpstr>KINETIC MONTE CARLO (KMC) SIMULATION</vt:lpstr>
      <vt:lpstr>MASTER  EQUATION</vt:lpstr>
      <vt:lpstr>MASTER EQUATION: ANALYTICAL  SOLUTION</vt:lpstr>
      <vt:lpstr>MASTER EQUATION: ANALYTICAL  SOLUTION</vt:lpstr>
      <vt:lpstr>EROPHILE:  Eigenvalue Representation of Observables and Probabilities in a HIgh-dimensionaL Euclidean space</vt:lpstr>
      <vt:lpstr>EXAMPLE  APPLICATION:  LOW TEMPERATURE,  LOW OCCUPANCY  DIFFUSION  OF  XENON  IN  SILICALITE-1</vt:lpstr>
      <vt:lpstr>Xe/SILICALITE-1, 300 Κ</vt:lpstr>
      <vt:lpstr>TRANSITION STATE THEORY ANALYSIS OF  Xe/Silicalite-1, 150 K </vt:lpstr>
      <vt:lpstr>PowerPoint Presentation</vt:lpstr>
    </vt:vector>
  </TitlesOfParts>
  <Company>ntua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 DEFORMATION  IN  AMORPHOUS  POLYMERS:             A  FREE ENERGY  LANDSCAPE  APPROACH</dc:title>
  <dc:creator>Doros N. Theodorou</dc:creator>
  <cp:lastModifiedBy>Doros N. Theodorou</cp:lastModifiedBy>
  <cp:revision>360</cp:revision>
  <dcterms:created xsi:type="dcterms:W3CDTF">2010-06-16T08:46:35Z</dcterms:created>
  <dcterms:modified xsi:type="dcterms:W3CDTF">2026-05-25T21:42:55Z</dcterms:modified>
</cp:coreProperties>
</file>