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Lst>
  <p:sldSz cx="12192000" cy="6858000"/>
  <p:notesSz cx="6858000" cy="9144000"/>
  <p:embeddedFontLst>
    <p:embeddedFont>
      <p:font typeface="Inter" panose="02000503000000020004" pitchFamily="2" charset="0"/>
      <p:regular r:id="rId35"/>
      <p:bold r:id="rId36"/>
      <p:italic r:id="rId37"/>
      <p:boldItalic r:id="rId38"/>
    </p:embeddedFont>
    <p:embeddedFont>
      <p:font typeface="Lato" panose="020F0502020204030203"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
      <p:font typeface="Trebuchet MS" panose="020B0603020202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ghKxfrz8OAmHIUbOFp9ssC2BrGs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DAB5A6-DDB2-4CA7-B61B-C1B23B96A071}">
  <a:tblStyle styleId="{E8DAB5A6-DDB2-4CA7-B61B-C1B23B96A071}"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CEA"/>
          </a:solidFill>
        </a:fill>
      </a:tcStyle>
    </a:wholeTbl>
    <a:band1H>
      <a:tcTxStyle b="off" i="off"/>
      <a:tcStyle>
        <a:tcBdr/>
        <a:fill>
          <a:solidFill>
            <a:srgbClr val="CAD6D2"/>
          </a:solidFill>
        </a:fill>
      </a:tcStyle>
    </a:band1H>
    <a:band2H>
      <a:tcTxStyle b="off" i="off"/>
      <a:tcStyle>
        <a:tcBdr/>
      </a:tcStyle>
    </a:band2H>
    <a:band1V>
      <a:tcTxStyle b="off" i="off"/>
      <a:tcStyle>
        <a:tcBdr/>
        <a:fill>
          <a:solidFill>
            <a:srgbClr val="CAD6D2"/>
          </a:solidFill>
        </a:fill>
      </a:tcStyle>
    </a:band1V>
    <a:band2V>
      <a:tcTxStyle b="off" i="off"/>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692" autoAdjust="0"/>
  </p:normalViewPr>
  <p:slideViewPr>
    <p:cSldViewPr snapToGrid="0">
      <p:cViewPr varScale="1">
        <p:scale>
          <a:sx n="87" d="100"/>
          <a:sy n="87" d="100"/>
        </p:scale>
        <p:origin x="14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50000"/>
              </a:lnSpc>
              <a:spcBef>
                <a:spcPts val="0"/>
              </a:spcBef>
              <a:spcAft>
                <a:spcPts val="0"/>
              </a:spcAft>
              <a:buSzPts val="1400"/>
              <a:buNone/>
            </a:pPr>
            <a:r>
              <a:rPr lang="en-US" b="1" i="0">
                <a:solidFill>
                  <a:srgbClr val="404040"/>
                </a:solidFill>
                <a:latin typeface="Lato"/>
                <a:ea typeface="Lato"/>
                <a:cs typeface="Lato"/>
                <a:sym typeface="Lato"/>
              </a:rPr>
              <a:t>Clip</a:t>
            </a:r>
            <a:r>
              <a:rPr lang="en-US" b="0" i="0">
                <a:solidFill>
                  <a:srgbClr val="404040"/>
                </a:solidFill>
                <a:latin typeface="Lato"/>
                <a:ea typeface="Lato"/>
                <a:cs typeface="Lato"/>
                <a:sym typeface="Lato"/>
              </a:rPr>
              <a:t>s a vector layer using the features of an additional polygon layer.</a:t>
            </a:r>
            <a:endParaRPr/>
          </a:p>
          <a:p>
            <a:pPr marL="457200" lvl="0" indent="-228600" algn="l" rtl="0">
              <a:lnSpc>
                <a:spcPct val="150000"/>
              </a:lnSpc>
              <a:spcBef>
                <a:spcPts val="1800"/>
              </a:spcBef>
              <a:spcAft>
                <a:spcPts val="0"/>
              </a:spcAft>
              <a:buSzPts val="1400"/>
              <a:buNone/>
            </a:pPr>
            <a:r>
              <a:rPr lang="en-US" b="0" i="0">
                <a:solidFill>
                  <a:srgbClr val="404040"/>
                </a:solidFill>
                <a:latin typeface="Lato"/>
                <a:ea typeface="Lato"/>
                <a:cs typeface="Lato"/>
                <a:sym typeface="Lato"/>
              </a:rPr>
              <a:t>Only the parts of the features in the input layer that fall within the polygons of the overlay layer will be added to the resulting layer.</a:t>
            </a:r>
            <a:endParaRPr/>
          </a:p>
          <a:p>
            <a:pPr marL="457200" lvl="0" indent="-228600" algn="l" rtl="0">
              <a:lnSpc>
                <a:spcPct val="150000"/>
              </a:lnSpc>
              <a:spcBef>
                <a:spcPts val="1800"/>
              </a:spcBef>
              <a:spcAft>
                <a:spcPts val="0"/>
              </a:spcAft>
              <a:buSzPts val="1400"/>
              <a:buNone/>
            </a:pPr>
            <a:endParaRPr b="0" i="0">
              <a:solidFill>
                <a:srgbClr val="404040"/>
              </a:solidFill>
              <a:latin typeface="Lato"/>
              <a:ea typeface="Lato"/>
              <a:cs typeface="Lato"/>
              <a:sym typeface="Lato"/>
            </a:endParaRPr>
          </a:p>
          <a:p>
            <a:pPr marL="457200" lvl="0" indent="-228600" algn="l" rtl="0">
              <a:lnSpc>
                <a:spcPct val="150000"/>
              </a:lnSpc>
              <a:spcBef>
                <a:spcPts val="1800"/>
              </a:spcBef>
              <a:spcAft>
                <a:spcPts val="0"/>
              </a:spcAft>
              <a:buSzPts val="1400"/>
              <a:buNone/>
            </a:pPr>
            <a:r>
              <a:rPr lang="en-US" b="0" i="0">
                <a:solidFill>
                  <a:srgbClr val="404040"/>
                </a:solidFill>
                <a:latin typeface="Lato"/>
                <a:ea typeface="Lato"/>
                <a:cs typeface="Lato"/>
                <a:sym typeface="Lato"/>
              </a:rPr>
              <a:t>This algorithm uses spatial indexes on the providers, prepared geometries and apply a </a:t>
            </a:r>
            <a:r>
              <a:rPr lang="en-US" b="1" i="0">
                <a:solidFill>
                  <a:srgbClr val="404040"/>
                </a:solidFill>
                <a:latin typeface="Lato"/>
                <a:ea typeface="Lato"/>
                <a:cs typeface="Lato"/>
                <a:sym typeface="Lato"/>
              </a:rPr>
              <a:t>clip</a:t>
            </a:r>
            <a:r>
              <a:rPr lang="en-US" b="0" i="0">
                <a:solidFill>
                  <a:srgbClr val="404040"/>
                </a:solidFill>
                <a:latin typeface="Lato"/>
                <a:ea typeface="Lato"/>
                <a:cs typeface="Lato"/>
                <a:sym typeface="Lato"/>
              </a:rPr>
              <a:t>ping operation if the geometry isn’t wholly contained by the mask geometry.</a:t>
            </a:r>
            <a:endParaRPr/>
          </a:p>
          <a:p>
            <a:pPr marL="457200" lvl="0" indent="-228600" algn="l" rtl="0">
              <a:lnSpc>
                <a:spcPct val="100000"/>
              </a:lnSpc>
              <a:spcBef>
                <a:spcPts val="1800"/>
              </a:spcBef>
              <a:spcAft>
                <a:spcPts val="0"/>
              </a:spcAft>
              <a:buSzPts val="1400"/>
              <a:buNone/>
            </a:pPr>
            <a:br>
              <a:rPr lang="en-US"/>
            </a:br>
            <a:endParaRPr/>
          </a:p>
        </p:txBody>
      </p:sp>
      <p:sp>
        <p:nvSpPr>
          <p:cNvPr id="220" name="Google Shape;22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50000"/>
              </a:lnSpc>
              <a:spcBef>
                <a:spcPts val="0"/>
              </a:spcBef>
              <a:spcAft>
                <a:spcPts val="0"/>
              </a:spcAft>
              <a:buSzPts val="1400"/>
              <a:buNone/>
            </a:pPr>
            <a:r>
              <a:rPr lang="en-US" b="0" i="0">
                <a:solidFill>
                  <a:srgbClr val="404040"/>
                </a:solidFill>
                <a:latin typeface="Lato"/>
                <a:ea typeface="Lato"/>
                <a:cs typeface="Lato"/>
                <a:sym typeface="Lato"/>
              </a:rPr>
              <a:t>Extracts features from the input layer that don’t fall within the boundaries of the overlay layer.</a:t>
            </a:r>
            <a:endParaRPr/>
          </a:p>
          <a:p>
            <a:pPr marL="457200" lvl="0" indent="-228600" algn="l" rtl="0">
              <a:lnSpc>
                <a:spcPct val="150000"/>
              </a:lnSpc>
              <a:spcBef>
                <a:spcPts val="1800"/>
              </a:spcBef>
              <a:spcAft>
                <a:spcPts val="0"/>
              </a:spcAft>
              <a:buSzPts val="1400"/>
              <a:buNone/>
            </a:pPr>
            <a:r>
              <a:rPr lang="en-US" b="0" i="0">
                <a:solidFill>
                  <a:srgbClr val="404040"/>
                </a:solidFill>
                <a:latin typeface="Lato"/>
                <a:ea typeface="Lato"/>
                <a:cs typeface="Lato"/>
                <a:sym typeface="Lato"/>
              </a:rPr>
              <a:t>Input layer features that partially overlap the overlay layer feature(s) are split along the boundary of those feature(s) and only the portions outside the overlay layer features are retained.</a:t>
            </a:r>
            <a:endParaRPr/>
          </a:p>
          <a:p>
            <a:pPr marL="0" lvl="0" indent="0" algn="l" rtl="0">
              <a:lnSpc>
                <a:spcPct val="100000"/>
              </a:lnSpc>
              <a:spcBef>
                <a:spcPts val="1800"/>
              </a:spcBef>
              <a:spcAft>
                <a:spcPts val="0"/>
              </a:spcAft>
              <a:buSzPts val="1400"/>
              <a:buNone/>
            </a:pPr>
            <a:endParaRPr/>
          </a:p>
        </p:txBody>
      </p:sp>
      <p:sp>
        <p:nvSpPr>
          <p:cNvPr id="227" name="Google Shape;22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50000"/>
              </a:lnSpc>
              <a:spcBef>
                <a:spcPts val="0"/>
              </a:spcBef>
              <a:spcAft>
                <a:spcPts val="0"/>
              </a:spcAft>
              <a:buSzPts val="1400"/>
              <a:buNone/>
            </a:pPr>
            <a:r>
              <a:rPr lang="en-US" b="0" i="0">
                <a:solidFill>
                  <a:srgbClr val="404040"/>
                </a:solidFill>
                <a:latin typeface="Lato"/>
                <a:ea typeface="Lato"/>
                <a:cs typeface="Lato"/>
                <a:sym typeface="Lato"/>
              </a:rPr>
              <a:t>Creates a layer containing features from both the input and overlay layers but with the overlapping areas between the two layers removed.</a:t>
            </a:r>
            <a:endParaRPr/>
          </a:p>
          <a:p>
            <a:pPr marL="457200" lvl="0" indent="-228600" algn="l" rtl="0">
              <a:lnSpc>
                <a:spcPct val="150000"/>
              </a:lnSpc>
              <a:spcBef>
                <a:spcPts val="1800"/>
              </a:spcBef>
              <a:spcAft>
                <a:spcPts val="0"/>
              </a:spcAft>
              <a:buSzPts val="1400"/>
              <a:buNone/>
            </a:pPr>
            <a:r>
              <a:rPr lang="en-US" b="0" i="0">
                <a:solidFill>
                  <a:srgbClr val="404040"/>
                </a:solidFill>
                <a:latin typeface="Lato"/>
                <a:ea typeface="Lato"/>
                <a:cs typeface="Lato"/>
                <a:sym typeface="Lato"/>
              </a:rPr>
              <a:t>The attribute table of the symmetrical difference layer contains attributes and fields from both the input and overlay layers.</a:t>
            </a:r>
            <a:endParaRPr/>
          </a:p>
          <a:p>
            <a:pPr marL="0" lvl="0" indent="0" algn="l" rtl="0">
              <a:lnSpc>
                <a:spcPct val="100000"/>
              </a:lnSpc>
              <a:spcBef>
                <a:spcPts val="1800"/>
              </a:spcBef>
              <a:spcAft>
                <a:spcPts val="0"/>
              </a:spcAft>
              <a:buSzPts val="1400"/>
              <a:buNone/>
            </a:pPr>
            <a:endParaRPr/>
          </a:p>
        </p:txBody>
      </p:sp>
      <p:sp>
        <p:nvSpPr>
          <p:cNvPr id="234" name="Google Shape;23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50000"/>
              </a:lnSpc>
              <a:spcBef>
                <a:spcPts val="0"/>
              </a:spcBef>
              <a:spcAft>
                <a:spcPts val="0"/>
              </a:spcAft>
              <a:buSzPts val="1400"/>
              <a:buNone/>
            </a:pPr>
            <a:r>
              <a:rPr lang="en-US" b="0" i="0">
                <a:solidFill>
                  <a:srgbClr val="404040"/>
                </a:solidFill>
                <a:latin typeface="Lato"/>
                <a:ea typeface="Lato"/>
                <a:cs typeface="Lato"/>
                <a:sym typeface="Lato"/>
              </a:rPr>
              <a:t>Extracts the portions of features from the input layer that overlap features in the overlay layer.</a:t>
            </a:r>
            <a:endParaRPr/>
          </a:p>
          <a:p>
            <a:pPr marL="457200" lvl="0" indent="-228600" algn="l" rtl="0">
              <a:lnSpc>
                <a:spcPct val="150000"/>
              </a:lnSpc>
              <a:spcBef>
                <a:spcPts val="1800"/>
              </a:spcBef>
              <a:spcAft>
                <a:spcPts val="0"/>
              </a:spcAft>
              <a:buSzPts val="1400"/>
              <a:buNone/>
            </a:pPr>
            <a:r>
              <a:rPr lang="en-US" b="0" i="0">
                <a:solidFill>
                  <a:srgbClr val="404040"/>
                </a:solidFill>
                <a:latin typeface="Lato"/>
                <a:ea typeface="Lato"/>
                <a:cs typeface="Lato"/>
                <a:sym typeface="Lato"/>
              </a:rPr>
              <a:t>Features in the intersection layer are assigned the attributes of the overlapping features from both the input and overlay layers.</a:t>
            </a:r>
            <a:endParaRPr/>
          </a:p>
          <a:p>
            <a:pPr marL="0" lvl="0" indent="0" algn="l" rtl="0">
              <a:lnSpc>
                <a:spcPct val="100000"/>
              </a:lnSpc>
              <a:spcBef>
                <a:spcPts val="1800"/>
              </a:spcBef>
              <a:spcAft>
                <a:spcPts val="0"/>
              </a:spcAft>
              <a:buSzPts val="1400"/>
              <a:buNone/>
            </a:pPr>
            <a:endParaRPr/>
          </a:p>
        </p:txBody>
      </p:sp>
      <p:sp>
        <p:nvSpPr>
          <p:cNvPr id="241" name="Google Shape;24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solidFill>
                  <a:srgbClr val="404040"/>
                </a:solidFill>
                <a:latin typeface="Lato"/>
                <a:ea typeface="Lato"/>
                <a:cs typeface="Lato"/>
                <a:sym typeface="Lato"/>
              </a:rPr>
              <a:t>Checks overlaps between features within the input layer and creates separate features for overlapping and non-overlapping parts. The area of overlap will create as many identical overlapping features as there are features that participate in that overlap.</a:t>
            </a:r>
            <a:endParaRPr/>
          </a:p>
          <a:p>
            <a:pPr marL="0" lvl="0" indent="0" algn="l" rtl="0">
              <a:lnSpc>
                <a:spcPct val="100000"/>
              </a:lnSpc>
              <a:spcBef>
                <a:spcPts val="0"/>
              </a:spcBef>
              <a:spcAft>
                <a:spcPts val="0"/>
              </a:spcAft>
              <a:buSzPts val="1400"/>
              <a:buNone/>
            </a:pPr>
            <a:endParaRPr b="0" i="0">
              <a:solidFill>
                <a:srgbClr val="404040"/>
              </a:solidFill>
              <a:latin typeface="Lato"/>
              <a:ea typeface="Lato"/>
              <a:cs typeface="Lato"/>
              <a:sym typeface="Lato"/>
            </a:endParaRPr>
          </a:p>
          <a:p>
            <a:pPr marL="457200" lvl="0" indent="-228600" algn="l" rtl="0">
              <a:lnSpc>
                <a:spcPct val="150000"/>
              </a:lnSpc>
              <a:spcBef>
                <a:spcPts val="0"/>
              </a:spcBef>
              <a:spcAft>
                <a:spcPts val="0"/>
              </a:spcAft>
              <a:buSzPts val="1400"/>
              <a:buNone/>
            </a:pPr>
            <a:r>
              <a:rPr lang="en-US" b="0" i="0">
                <a:solidFill>
                  <a:srgbClr val="404040"/>
                </a:solidFill>
                <a:latin typeface="Lato"/>
                <a:ea typeface="Lato"/>
                <a:cs typeface="Lato"/>
                <a:sym typeface="Lato"/>
              </a:rPr>
              <a:t>An overlay layer can also be used, in which case features from each layer are split at their overlap with features from the other one, creating a layer containing all the portions from both input and overlay layers. Features on the same layer will not split each other. The attribute table of the union layer is filled with attribute values from the respective original layer for non-overlapping features, and attribute values from both layers for overlapping features.</a:t>
            </a:r>
            <a:endParaRPr/>
          </a:p>
          <a:p>
            <a:pPr marL="457200" lvl="0" indent="-228600" algn="l" rtl="0">
              <a:lnSpc>
                <a:spcPct val="100000"/>
              </a:lnSpc>
              <a:spcBef>
                <a:spcPts val="1800"/>
              </a:spcBef>
              <a:spcAft>
                <a:spcPts val="0"/>
              </a:spcAft>
              <a:buSzPts val="1400"/>
              <a:buNone/>
            </a:pPr>
            <a:br>
              <a:rPr lang="en-US"/>
            </a:br>
            <a:endParaRPr/>
          </a:p>
        </p:txBody>
      </p:sp>
      <p:sp>
        <p:nvSpPr>
          <p:cNvPr id="248" name="Google Shape;24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50000"/>
              </a:lnSpc>
              <a:spcBef>
                <a:spcPts val="0"/>
              </a:spcBef>
              <a:spcAft>
                <a:spcPts val="0"/>
              </a:spcAft>
              <a:buSzPts val="1400"/>
              <a:buNone/>
            </a:pPr>
            <a:r>
              <a:rPr lang="en-US" b="0" i="0">
                <a:solidFill>
                  <a:srgbClr val="404040"/>
                </a:solidFill>
                <a:latin typeface="Lato"/>
                <a:ea typeface="Lato"/>
                <a:cs typeface="Lato"/>
                <a:sym typeface="Lato"/>
              </a:rPr>
              <a:t>Combines multiple </a:t>
            </a:r>
            <a:r>
              <a:rPr lang="en-US" b="1" i="0">
                <a:solidFill>
                  <a:srgbClr val="404040"/>
                </a:solidFill>
                <a:latin typeface="Lato"/>
                <a:ea typeface="Lato"/>
                <a:cs typeface="Lato"/>
                <a:sym typeface="Lato"/>
              </a:rPr>
              <a:t>vector</a:t>
            </a:r>
            <a:r>
              <a:rPr lang="en-US" b="0" i="0">
                <a:solidFill>
                  <a:srgbClr val="404040"/>
                </a:solidFill>
                <a:latin typeface="Lato"/>
                <a:ea typeface="Lato"/>
                <a:cs typeface="Lato"/>
                <a:sym typeface="Lato"/>
              </a:rPr>
              <a:t> </a:t>
            </a:r>
            <a:r>
              <a:rPr lang="en-US" b="1" i="0">
                <a:solidFill>
                  <a:srgbClr val="404040"/>
                </a:solidFill>
                <a:latin typeface="Lato"/>
                <a:ea typeface="Lato"/>
                <a:cs typeface="Lato"/>
                <a:sym typeface="Lato"/>
              </a:rPr>
              <a:t>layers</a:t>
            </a:r>
            <a:r>
              <a:rPr lang="en-US" b="0" i="0">
                <a:solidFill>
                  <a:srgbClr val="404040"/>
                </a:solidFill>
                <a:latin typeface="Lato"/>
                <a:ea typeface="Lato"/>
                <a:cs typeface="Lato"/>
                <a:sym typeface="Lato"/>
              </a:rPr>
              <a:t> of the </a:t>
            </a:r>
            <a:r>
              <a:rPr lang="en-US" b="1" i="0">
                <a:solidFill>
                  <a:srgbClr val="404040"/>
                </a:solidFill>
                <a:latin typeface="Lato"/>
                <a:ea typeface="Lato"/>
                <a:cs typeface="Lato"/>
                <a:sym typeface="Lato"/>
              </a:rPr>
              <a:t>same geometry</a:t>
            </a:r>
            <a:r>
              <a:rPr lang="en-US" b="0" i="0">
                <a:solidFill>
                  <a:srgbClr val="404040"/>
                </a:solidFill>
                <a:latin typeface="Lato"/>
                <a:ea typeface="Lato"/>
                <a:cs typeface="Lato"/>
                <a:sym typeface="Lato"/>
              </a:rPr>
              <a:t> type into a single one.</a:t>
            </a:r>
            <a:endParaRPr/>
          </a:p>
          <a:p>
            <a:pPr marL="457200" lvl="0" indent="-228600" algn="l" rtl="0">
              <a:lnSpc>
                <a:spcPct val="150000"/>
              </a:lnSpc>
              <a:spcBef>
                <a:spcPts val="1800"/>
              </a:spcBef>
              <a:spcAft>
                <a:spcPts val="0"/>
              </a:spcAft>
              <a:buSzPts val="1400"/>
              <a:buNone/>
            </a:pPr>
            <a:r>
              <a:rPr lang="en-US" b="0" i="0">
                <a:solidFill>
                  <a:srgbClr val="404040"/>
                </a:solidFill>
                <a:latin typeface="Lato"/>
                <a:ea typeface="Lato"/>
                <a:cs typeface="Lato"/>
                <a:sym typeface="Lato"/>
              </a:rPr>
              <a:t>The attribute table of the resulting layer will contain the fields from all input </a:t>
            </a:r>
            <a:r>
              <a:rPr lang="en-US" b="1" i="0">
                <a:solidFill>
                  <a:srgbClr val="404040"/>
                </a:solidFill>
                <a:latin typeface="Lato"/>
                <a:ea typeface="Lato"/>
                <a:cs typeface="Lato"/>
                <a:sym typeface="Lato"/>
              </a:rPr>
              <a:t>layers</a:t>
            </a:r>
            <a:r>
              <a:rPr lang="en-US" b="0" i="0">
                <a:solidFill>
                  <a:srgbClr val="404040"/>
                </a:solidFill>
                <a:latin typeface="Lato"/>
                <a:ea typeface="Lato"/>
                <a:cs typeface="Lato"/>
                <a:sym typeface="Lato"/>
              </a:rPr>
              <a:t>. If fields with the same name but different types are found then the exported field will be automatically converted into a string type field. New fields storing the original layer name and source are also added.</a:t>
            </a:r>
            <a:endParaRPr/>
          </a:p>
          <a:p>
            <a:pPr marL="0" lvl="0" indent="0" algn="l" rtl="0">
              <a:lnSpc>
                <a:spcPct val="100000"/>
              </a:lnSpc>
              <a:spcBef>
                <a:spcPts val="1800"/>
              </a:spcBef>
              <a:spcAft>
                <a:spcPts val="0"/>
              </a:spcAft>
              <a:buSzPts val="1400"/>
              <a:buNone/>
            </a:pPr>
            <a:endParaRPr/>
          </a:p>
        </p:txBody>
      </p:sp>
      <p:sp>
        <p:nvSpPr>
          <p:cNvPr id="255" name="Google Shape;25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50000"/>
              </a:lnSpc>
              <a:spcBef>
                <a:spcPts val="0"/>
              </a:spcBef>
              <a:spcAft>
                <a:spcPts val="0"/>
              </a:spcAft>
              <a:buSzPts val="1400"/>
              <a:buNone/>
            </a:pPr>
            <a:r>
              <a:rPr lang="en-US" b="0" i="0">
                <a:solidFill>
                  <a:srgbClr val="404040"/>
                </a:solidFill>
                <a:latin typeface="Lato"/>
                <a:ea typeface="Lato"/>
                <a:cs typeface="Lato"/>
                <a:sym typeface="Lato"/>
              </a:rPr>
              <a:t>Takes a vector layer and combines its features into new features. One or more attributes can be specified to </a:t>
            </a:r>
            <a:r>
              <a:rPr lang="en-US" b="1" i="0">
                <a:solidFill>
                  <a:srgbClr val="404040"/>
                </a:solidFill>
                <a:latin typeface="Lato"/>
                <a:ea typeface="Lato"/>
                <a:cs typeface="Lato"/>
                <a:sym typeface="Lato"/>
              </a:rPr>
              <a:t>dissolve</a:t>
            </a:r>
            <a:r>
              <a:rPr lang="en-US" b="0" i="0">
                <a:solidFill>
                  <a:srgbClr val="404040"/>
                </a:solidFill>
                <a:latin typeface="Lato"/>
                <a:ea typeface="Lato"/>
                <a:cs typeface="Lato"/>
                <a:sym typeface="Lato"/>
              </a:rPr>
              <a:t> features belonging to the same class (having the same value for the specified attributes), alternatively all features can be </a:t>
            </a:r>
            <a:r>
              <a:rPr lang="en-US" b="1" i="0">
                <a:solidFill>
                  <a:srgbClr val="404040"/>
                </a:solidFill>
                <a:latin typeface="Lato"/>
                <a:ea typeface="Lato"/>
                <a:cs typeface="Lato"/>
                <a:sym typeface="Lato"/>
              </a:rPr>
              <a:t>dissolve</a:t>
            </a:r>
            <a:r>
              <a:rPr lang="en-US" b="0" i="0">
                <a:solidFill>
                  <a:srgbClr val="404040"/>
                </a:solidFill>
                <a:latin typeface="Lato"/>
                <a:ea typeface="Lato"/>
                <a:cs typeface="Lato"/>
                <a:sym typeface="Lato"/>
              </a:rPr>
              <a:t>d to a single feature.</a:t>
            </a:r>
            <a:endParaRPr/>
          </a:p>
          <a:p>
            <a:pPr marL="457200" lvl="0" indent="-228600" algn="l" rtl="0">
              <a:lnSpc>
                <a:spcPct val="150000"/>
              </a:lnSpc>
              <a:spcBef>
                <a:spcPts val="1800"/>
              </a:spcBef>
              <a:spcAft>
                <a:spcPts val="0"/>
              </a:spcAft>
              <a:buSzPts val="1400"/>
              <a:buNone/>
            </a:pPr>
            <a:r>
              <a:rPr lang="en-US" b="0" i="0">
                <a:solidFill>
                  <a:srgbClr val="404040"/>
                </a:solidFill>
                <a:latin typeface="Lato"/>
                <a:ea typeface="Lato"/>
                <a:cs typeface="Lato"/>
                <a:sym typeface="Lato"/>
              </a:rPr>
              <a:t>All output geometries will be converted to multi geometries. In case the input is a polygon layer, common boundaries of adjacent polygons being </a:t>
            </a:r>
            <a:r>
              <a:rPr lang="en-US" b="1" i="0">
                <a:solidFill>
                  <a:srgbClr val="404040"/>
                </a:solidFill>
                <a:latin typeface="Lato"/>
                <a:ea typeface="Lato"/>
                <a:cs typeface="Lato"/>
                <a:sym typeface="Lato"/>
              </a:rPr>
              <a:t>dissolve</a:t>
            </a:r>
            <a:r>
              <a:rPr lang="en-US" b="0" i="0">
                <a:solidFill>
                  <a:srgbClr val="404040"/>
                </a:solidFill>
                <a:latin typeface="Lato"/>
                <a:ea typeface="Lato"/>
                <a:cs typeface="Lato"/>
                <a:sym typeface="Lato"/>
              </a:rPr>
              <a:t>d will get erased. If enabled, the optional “Keep disjoint features separate” setting will cause features and parts that do not overlap or touch to be exported as separate features (instead of parts of a single multipart feature).</a:t>
            </a:r>
            <a:endParaRPr/>
          </a:p>
          <a:p>
            <a:pPr marL="0" lvl="0" indent="0" algn="l" rtl="0">
              <a:lnSpc>
                <a:spcPct val="100000"/>
              </a:lnSpc>
              <a:spcBef>
                <a:spcPts val="180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62" name="Google Shape;26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50000"/>
              </a:lnSpc>
              <a:spcBef>
                <a:spcPts val="0"/>
              </a:spcBef>
              <a:spcAft>
                <a:spcPts val="0"/>
              </a:spcAft>
              <a:buSzPts val="1400"/>
              <a:buNone/>
            </a:pPr>
            <a:r>
              <a:rPr lang="en-US" b="0" i="0">
                <a:solidFill>
                  <a:srgbClr val="404040"/>
                </a:solidFill>
                <a:latin typeface="Lato"/>
                <a:ea typeface="Lato"/>
                <a:cs typeface="Lato"/>
                <a:sym typeface="Lato"/>
              </a:rPr>
              <a:t>Splits multipart features in the input layer into singlepart features.</a:t>
            </a:r>
            <a:endParaRPr/>
          </a:p>
          <a:p>
            <a:pPr marL="457200" lvl="0" indent="-228600" algn="l" rtl="0">
              <a:lnSpc>
                <a:spcPct val="150000"/>
              </a:lnSpc>
              <a:spcBef>
                <a:spcPts val="1800"/>
              </a:spcBef>
              <a:spcAft>
                <a:spcPts val="0"/>
              </a:spcAft>
              <a:buSzPts val="1400"/>
              <a:buNone/>
            </a:pPr>
            <a:r>
              <a:rPr lang="en-US" b="0" i="0">
                <a:solidFill>
                  <a:srgbClr val="404040"/>
                </a:solidFill>
                <a:latin typeface="Lato"/>
                <a:ea typeface="Lato"/>
                <a:cs typeface="Lato"/>
                <a:sym typeface="Lato"/>
              </a:rPr>
              <a:t>The attributes of the output layer are the same as the original ones but divided into single features.</a:t>
            </a:r>
            <a:endParaRPr/>
          </a:p>
          <a:p>
            <a:pPr marL="0" lvl="0" indent="0" algn="l" rtl="0">
              <a:lnSpc>
                <a:spcPct val="100000"/>
              </a:lnSpc>
              <a:spcBef>
                <a:spcPts val="1800"/>
              </a:spcBef>
              <a:spcAft>
                <a:spcPts val="0"/>
              </a:spcAft>
              <a:buSzPts val="1400"/>
              <a:buNone/>
            </a:pPr>
            <a:endParaRPr/>
          </a:p>
        </p:txBody>
      </p:sp>
      <p:sp>
        <p:nvSpPr>
          <p:cNvPr id="269" name="Google Shape;26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t>
            </a:r>
            <a:endParaRPr/>
          </a:p>
        </p:txBody>
      </p:sp>
      <p:sp>
        <p:nvSpPr>
          <p:cNvPr id="301" name="Google Shape;30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7" name="Google Shape;31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4" name="Google Shape;32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1" name="Google Shape;33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8" name="Google Shape;33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5" name="Google Shape;34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2" name="Google Shape;35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dirty="0"/>
              <a:t>One of the most crucial aspect of </a:t>
            </a:r>
            <a:r>
              <a:rPr lang="en-US" dirty="0" err="1"/>
              <a:t>gis</a:t>
            </a:r>
            <a:r>
              <a:rPr lang="en-US" dirty="0"/>
              <a:t> data are that contain information both as geometries with topology and location and as tables with attributes. </a:t>
            </a:r>
          </a:p>
          <a:p>
            <a:pPr marL="171450" lvl="0" indent="-171450" algn="l" rtl="0">
              <a:lnSpc>
                <a:spcPct val="100000"/>
              </a:lnSpc>
              <a:spcBef>
                <a:spcPts val="0"/>
              </a:spcBef>
              <a:spcAft>
                <a:spcPts val="0"/>
              </a:spcAft>
              <a:buSzPts val="1400"/>
              <a:buFont typeface="Arial"/>
              <a:buChar char="•"/>
            </a:pPr>
            <a:r>
              <a:rPr lang="en-US" dirty="0"/>
              <a:t>Focusing on its attribute-based </a:t>
            </a:r>
            <a:r>
              <a:rPr lang="en-US" dirty="0" err="1"/>
              <a:t>Fuctions</a:t>
            </a:r>
            <a:r>
              <a:rPr lang="en-US" dirty="0"/>
              <a:t> a geospatial dataset can be understood as a table having more or less all the capabilities of </a:t>
            </a:r>
            <a:r>
              <a:rPr lang="en-US" dirty="0" err="1"/>
              <a:t>of</a:t>
            </a:r>
            <a:r>
              <a:rPr lang="en-US" dirty="0"/>
              <a:t> an excel </a:t>
            </a:r>
          </a:p>
          <a:p>
            <a:pPr marL="171450" lvl="0" indent="-171450" algn="l" rtl="0">
              <a:lnSpc>
                <a:spcPct val="100000"/>
              </a:lnSpc>
              <a:spcBef>
                <a:spcPts val="0"/>
              </a:spcBef>
              <a:spcAft>
                <a:spcPts val="0"/>
              </a:spcAft>
              <a:buSzPts val="1400"/>
              <a:buFont typeface="Arial"/>
              <a:buChar char="•"/>
            </a:pPr>
            <a:r>
              <a:rPr lang="en-US" dirty="0"/>
              <a:t>Therefore one can perform </a:t>
            </a:r>
            <a:r>
              <a:rPr lang="en-US" dirty="0" err="1"/>
              <a:t>querries</a:t>
            </a:r>
            <a:r>
              <a:rPr lang="en-US" dirty="0"/>
              <a:t> and select specific features based on its attributes and calculate fields between fields. </a:t>
            </a:r>
          </a:p>
          <a:p>
            <a:pPr marL="171450" lvl="0" indent="-171450" algn="l" rtl="0">
              <a:lnSpc>
                <a:spcPct val="100000"/>
              </a:lnSpc>
              <a:spcBef>
                <a:spcPts val="0"/>
              </a:spcBef>
              <a:spcAft>
                <a:spcPts val="0"/>
              </a:spcAft>
              <a:buSzPts val="1400"/>
              <a:buFont typeface="Arial"/>
              <a:buChar char="•"/>
            </a:pPr>
            <a:r>
              <a:rPr lang="en-US" dirty="0"/>
              <a:t>Also we can </a:t>
            </a:r>
            <a:r>
              <a:rPr lang="en-US" dirty="0" err="1"/>
              <a:t>connct</a:t>
            </a:r>
            <a:r>
              <a:rPr lang="en-US" dirty="0"/>
              <a:t> different </a:t>
            </a:r>
            <a:r>
              <a:rPr lang="en-US" dirty="0" err="1"/>
              <a:t>gis</a:t>
            </a:r>
            <a:r>
              <a:rPr lang="en-US" dirty="0"/>
              <a:t> datasets by joining them based on their matching attributes. For example if we have a GIS dataset with the settlements of Cyprus and an excel table with the population of Cyprus Settlements we can joining them based on their shared name, and create a new GIS dataset of the Cyprus </a:t>
            </a:r>
            <a:r>
              <a:rPr lang="en-US" dirty="0" err="1"/>
              <a:t>settlmement</a:t>
            </a:r>
            <a:r>
              <a:rPr lang="en-US" dirty="0"/>
              <a:t> that contains their population</a:t>
            </a:r>
          </a:p>
        </p:txBody>
      </p:sp>
      <p:sp>
        <p:nvSpPr>
          <p:cNvPr id="147" name="Google Shape;14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000"/>
              <a:buFont typeface="Noto Sans Symbols"/>
              <a:buChar char="▪"/>
            </a:pPr>
            <a:r>
              <a:rPr lang="en-US" sz="1200">
                <a:latin typeface="Inter"/>
                <a:ea typeface="Inter"/>
                <a:cs typeface="Inter"/>
                <a:sym typeface="Inter"/>
              </a:rPr>
              <a:t>Geospatial data are spatial layers/feature classes with specific geometry, location and topology </a:t>
            </a:r>
            <a:endParaRPr sz="1200">
              <a:latin typeface="Inter"/>
              <a:ea typeface="Inter"/>
              <a:cs typeface="Inter"/>
              <a:sym typeface="Inter"/>
            </a:endParaRPr>
          </a:p>
          <a:p>
            <a:pPr marL="285750" marR="0" lvl="0" indent="-285750" algn="l" rtl="0">
              <a:lnSpc>
                <a:spcPct val="100000"/>
              </a:lnSpc>
              <a:spcBef>
                <a:spcPts val="0"/>
              </a:spcBef>
              <a:spcAft>
                <a:spcPts val="0"/>
              </a:spcAft>
              <a:buClr>
                <a:schemeClr val="dk1"/>
              </a:buClr>
              <a:buSzPts val="2000"/>
              <a:buFont typeface="Noto Sans Symbols"/>
              <a:buChar char="▪"/>
            </a:pPr>
            <a:r>
              <a:rPr lang="en-US" sz="1200">
                <a:latin typeface="Inter"/>
                <a:ea typeface="Inter"/>
                <a:cs typeface="Inter"/>
                <a:sym typeface="Inter"/>
              </a:rPr>
              <a:t>To this we can perform spatial queries by comparing the spatial relations between GIS layers, as well as join different layers based on their spatial relation. For example we can join Cyprus settelements with their corresponding regions based on which of them are inside the corresponiding regions and therefore have information on the region that corresponds with each settelment </a:t>
            </a:r>
            <a:endParaRPr/>
          </a:p>
          <a:p>
            <a:pPr marL="285750" marR="0" lvl="0" indent="-285750" algn="l" rtl="0">
              <a:lnSpc>
                <a:spcPct val="100000"/>
              </a:lnSpc>
              <a:spcBef>
                <a:spcPts val="0"/>
              </a:spcBef>
              <a:spcAft>
                <a:spcPts val="0"/>
              </a:spcAft>
              <a:buClr>
                <a:schemeClr val="dk1"/>
              </a:buClr>
              <a:buSzPts val="2000"/>
              <a:buFont typeface="Noto Sans Symbols"/>
              <a:buChar char="▪"/>
            </a:pPr>
            <a:r>
              <a:rPr lang="en-US" sz="1200">
                <a:latin typeface="Inter"/>
                <a:ea typeface="Inter"/>
                <a:cs typeface="Inter"/>
                <a:sym typeface="Inter"/>
              </a:rPr>
              <a:t>Also, one can the geometry attributes of the layers and for example calculate the area of each settlement. And by combining its table-like capabilities then calculate the population desity of each settlement by dividing the settlement population with its area </a:t>
            </a:r>
            <a:endParaRPr/>
          </a:p>
          <a:p>
            <a:pPr marL="0" lvl="0" indent="0" algn="l" rtl="0">
              <a:lnSpc>
                <a:spcPct val="100000"/>
              </a:lnSpc>
              <a:spcBef>
                <a:spcPts val="0"/>
              </a:spcBef>
              <a:spcAft>
                <a:spcPts val="0"/>
              </a:spcAft>
              <a:buSzPts val="1400"/>
              <a:buNone/>
            </a:pPr>
            <a:endParaRPr/>
          </a:p>
        </p:txBody>
      </p:sp>
      <p:sp>
        <p:nvSpPr>
          <p:cNvPr id="168" name="Google Shape;1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50000"/>
              </a:lnSpc>
              <a:spcBef>
                <a:spcPts val="0"/>
              </a:spcBef>
              <a:spcAft>
                <a:spcPts val="0"/>
              </a:spcAft>
              <a:buSzPts val="1400"/>
              <a:buNone/>
            </a:pPr>
            <a:r>
              <a:rPr lang="en-US" b="0" i="0">
                <a:solidFill>
                  <a:srgbClr val="404040"/>
                </a:solidFill>
                <a:latin typeface="Lato"/>
                <a:ea typeface="Lato"/>
                <a:cs typeface="Lato"/>
                <a:sym typeface="Lato"/>
              </a:rPr>
              <a:t>Computes a </a:t>
            </a:r>
            <a:r>
              <a:rPr lang="en-US" b="1" i="0">
                <a:solidFill>
                  <a:srgbClr val="404040"/>
                </a:solidFill>
                <a:latin typeface="Lato"/>
                <a:ea typeface="Lato"/>
                <a:cs typeface="Lato"/>
                <a:sym typeface="Lato"/>
              </a:rPr>
              <a:t>buffer</a:t>
            </a:r>
            <a:r>
              <a:rPr lang="en-US" b="0" i="0">
                <a:solidFill>
                  <a:srgbClr val="404040"/>
                </a:solidFill>
                <a:latin typeface="Lato"/>
                <a:ea typeface="Lato"/>
                <a:cs typeface="Lato"/>
                <a:sym typeface="Lato"/>
              </a:rPr>
              <a:t> area for all the features in an input layer, using a fixed or data defined distance.</a:t>
            </a:r>
            <a:endParaRPr/>
          </a:p>
          <a:p>
            <a:pPr marL="457200" lvl="0" indent="-228600" algn="l" rtl="0">
              <a:lnSpc>
                <a:spcPct val="150000"/>
              </a:lnSpc>
              <a:spcBef>
                <a:spcPts val="1800"/>
              </a:spcBef>
              <a:spcAft>
                <a:spcPts val="1800"/>
              </a:spcAft>
              <a:buSzPts val="1400"/>
              <a:buNone/>
            </a:pPr>
            <a:r>
              <a:rPr lang="en-US" b="0" i="0">
                <a:solidFill>
                  <a:srgbClr val="404040"/>
                </a:solidFill>
                <a:latin typeface="Lato"/>
                <a:ea typeface="Lato"/>
                <a:cs typeface="Lato"/>
                <a:sym typeface="Lato"/>
              </a:rPr>
              <a:t>It is possible to use a negative distance for polygon input layers. In this case the </a:t>
            </a:r>
            <a:r>
              <a:rPr lang="en-US" b="1" i="0">
                <a:solidFill>
                  <a:srgbClr val="404040"/>
                </a:solidFill>
                <a:latin typeface="Lato"/>
                <a:ea typeface="Lato"/>
                <a:cs typeface="Lato"/>
                <a:sym typeface="Lato"/>
              </a:rPr>
              <a:t>buffer</a:t>
            </a:r>
            <a:r>
              <a:rPr lang="en-US" b="0" i="0">
                <a:solidFill>
                  <a:srgbClr val="404040"/>
                </a:solidFill>
                <a:latin typeface="Lato"/>
                <a:ea typeface="Lato"/>
                <a:cs typeface="Lato"/>
                <a:sym typeface="Lato"/>
              </a:rPr>
              <a:t> will result in a smaller polygon (setback).</a:t>
            </a:r>
            <a:endParaRPr/>
          </a:p>
        </p:txBody>
      </p:sp>
      <p:sp>
        <p:nvSpPr>
          <p:cNvPr id="197" name="Google Shape;19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5"/>
        <p:cNvGrpSpPr/>
        <p:nvPr/>
      </p:nvGrpSpPr>
      <p:grpSpPr>
        <a:xfrm>
          <a:off x="0" y="0"/>
          <a:ext cx="0" cy="0"/>
          <a:chOff x="0" y="0"/>
          <a:chExt cx="0" cy="0"/>
        </a:xfrm>
      </p:grpSpPr>
      <p:sp>
        <p:nvSpPr>
          <p:cNvPr id="16" name="Google Shape;16;p24"/>
          <p:cNvSpPr>
            <a:spLocks noGrp="1"/>
          </p:cNvSpPr>
          <p:nvPr>
            <p:ph type="pic" idx="2"/>
          </p:nvPr>
        </p:nvSpPr>
        <p:spPr>
          <a:xfrm>
            <a:off x="0" y="0"/>
            <a:ext cx="12192000" cy="6858000"/>
          </a:xfrm>
          <a:prstGeom prst="rect">
            <a:avLst/>
          </a:prstGeom>
          <a:noFill/>
          <a:ln>
            <a:noFill/>
          </a:ln>
        </p:spPr>
        <p:txBody>
          <a:bodyPr/>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3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0766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3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3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9" name="Google Shape;59;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0766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3" name="Google Shape;63;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3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07668"/>
              </a:buClr>
              <a:buSzPts val="3200"/>
              <a:buFont typeface="Trebuchet M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3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9" name="Google Shape;69;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3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07668"/>
              </a:buClr>
              <a:buSzPts val="3200"/>
              <a:buFont typeface="Trebuchet M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6"/>
          <p:cNvSpPr>
            <a:spLocks noGrp="1"/>
          </p:cNvSpPr>
          <p:nvPr>
            <p:ph type="pic" idx="2"/>
          </p:nvPr>
        </p:nvSpPr>
        <p:spPr>
          <a:xfrm>
            <a:off x="5183188" y="987425"/>
            <a:ext cx="6172200" cy="4873500"/>
          </a:xfrm>
          <a:prstGeom prst="rect">
            <a:avLst/>
          </a:prstGeom>
          <a:noFill/>
          <a:ln>
            <a:noFill/>
          </a:ln>
        </p:spPr>
      </p:sp>
      <p:sp>
        <p:nvSpPr>
          <p:cNvPr id="73" name="Google Shape;73;p3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5" name="Google Shape;75;p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0766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7"/>
          <p:cNvSpPr txBox="1">
            <a:spLocks noGrp="1"/>
          </p:cNvSpPr>
          <p:nvPr>
            <p:ph type="body" idx="1"/>
          </p:nvPr>
        </p:nvSpPr>
        <p:spPr>
          <a:xfrm rot="5400000">
            <a:off x="4213200" y="-1549375"/>
            <a:ext cx="37656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80" name="Google Shape;80;p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3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0766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85" name="Google Shape;85;p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25"/>
          <p:cNvSpPr txBox="1">
            <a:spLocks noGrp="1"/>
          </p:cNvSpPr>
          <p:nvPr>
            <p:ph type="body" idx="1"/>
          </p:nvPr>
        </p:nvSpPr>
        <p:spPr>
          <a:xfrm>
            <a:off x="838200" y="1825625"/>
            <a:ext cx="100755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Font typeface="Roboto"/>
              <a:buChar char="•"/>
              <a:defRPr>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Font typeface="Roboto"/>
              <a:buChar char="•"/>
              <a:defRPr>
                <a:latin typeface="Roboto"/>
                <a:ea typeface="Roboto"/>
                <a:cs typeface="Roboto"/>
                <a:sym typeface="Roboto"/>
              </a:defRPr>
            </a:lvl2pPr>
            <a:lvl3pPr marL="1371600" lvl="2" indent="-342900" algn="l">
              <a:lnSpc>
                <a:spcPct val="90000"/>
              </a:lnSpc>
              <a:spcBef>
                <a:spcPts val="500"/>
              </a:spcBef>
              <a:spcAft>
                <a:spcPts val="0"/>
              </a:spcAft>
              <a:buClr>
                <a:schemeClr val="dk1"/>
              </a:buClr>
              <a:buSzPts val="1800"/>
              <a:buFont typeface="Roboto"/>
              <a:buChar char="•"/>
              <a:defRPr>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Font typeface="Roboto"/>
              <a:buChar char="•"/>
              <a:defRPr>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Font typeface="Roboto"/>
              <a:buChar char="•"/>
              <a:defRPr>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Font typeface="Roboto"/>
              <a:buChar char="•"/>
              <a:defRPr>
                <a:latin typeface="Roboto"/>
                <a:ea typeface="Roboto"/>
                <a:cs typeface="Roboto"/>
                <a:sym typeface="Roboto"/>
              </a:defRPr>
            </a:lvl6pPr>
            <a:lvl7pPr marL="3200400" lvl="6" indent="-342900" algn="l">
              <a:lnSpc>
                <a:spcPct val="90000"/>
              </a:lnSpc>
              <a:spcBef>
                <a:spcPts val="500"/>
              </a:spcBef>
              <a:spcAft>
                <a:spcPts val="0"/>
              </a:spcAft>
              <a:buClr>
                <a:schemeClr val="dk1"/>
              </a:buClr>
              <a:buSzPts val="1800"/>
              <a:buFont typeface="Roboto"/>
              <a:buChar char="•"/>
              <a:defRPr>
                <a:latin typeface="Roboto"/>
                <a:ea typeface="Roboto"/>
                <a:cs typeface="Roboto"/>
                <a:sym typeface="Roboto"/>
              </a:defRPr>
            </a:lvl7pPr>
            <a:lvl8pPr marL="3657600" lvl="7" indent="-342900" algn="l">
              <a:lnSpc>
                <a:spcPct val="90000"/>
              </a:lnSpc>
              <a:spcBef>
                <a:spcPts val="500"/>
              </a:spcBef>
              <a:spcAft>
                <a:spcPts val="0"/>
              </a:spcAft>
              <a:buClr>
                <a:schemeClr val="dk1"/>
              </a:buClr>
              <a:buSzPts val="1800"/>
              <a:buFont typeface="Roboto"/>
              <a:buChar char="•"/>
              <a:defRPr>
                <a:latin typeface="Roboto"/>
                <a:ea typeface="Roboto"/>
                <a:cs typeface="Roboto"/>
                <a:sym typeface="Roboto"/>
              </a:defRPr>
            </a:lvl8pPr>
            <a:lvl9pPr marL="4114800" lvl="8" indent="-342900" algn="l">
              <a:lnSpc>
                <a:spcPct val="90000"/>
              </a:lnSpc>
              <a:spcBef>
                <a:spcPts val="500"/>
              </a:spcBef>
              <a:spcAft>
                <a:spcPts val="0"/>
              </a:spcAft>
              <a:buClr>
                <a:schemeClr val="dk1"/>
              </a:buClr>
              <a:buSzPts val="1800"/>
              <a:buFont typeface="Roboto"/>
              <a:buChar char="•"/>
              <a:defRPr>
                <a:latin typeface="Roboto"/>
                <a:ea typeface="Roboto"/>
                <a:cs typeface="Roboto"/>
                <a:sym typeface="Roboto"/>
              </a:defRPr>
            </a:lvl9pPr>
          </a:lstStyle>
          <a:p>
            <a:endParaRPr/>
          </a:p>
        </p:txBody>
      </p:sp>
      <p:sp>
        <p:nvSpPr>
          <p:cNvPr id="19" name="Google Shape;19;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pic>
        <p:nvPicPr>
          <p:cNvPr id="21" name="Google Shape;21;p25"/>
          <p:cNvPicPr preferRelativeResize="0"/>
          <p:nvPr/>
        </p:nvPicPr>
        <p:blipFill rotWithShape="1">
          <a:blip r:embed="rId2">
            <a:alphaModFix/>
          </a:blip>
          <a:srcRect/>
          <a:stretch/>
        </p:blipFill>
        <p:spPr>
          <a:xfrm>
            <a:off x="10583801" y="365125"/>
            <a:ext cx="1038650" cy="8128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3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07668"/>
              </a:buClr>
              <a:buSzPts val="6000"/>
              <a:buFont typeface="Trebuchet M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9" name="Google Shape;29;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0"/>
        <p:cNvGrpSpPr/>
        <p:nvPr/>
      </p:nvGrpSpPr>
      <p:grpSpPr>
        <a:xfrm>
          <a:off x="0" y="0"/>
          <a:ext cx="0" cy="0"/>
          <a:chOff x="0" y="0"/>
          <a:chExt cx="0" cy="0"/>
        </a:xfrm>
      </p:grpSpPr>
      <p:sp>
        <p:nvSpPr>
          <p:cNvPr id="31" name="Google Shape;31;p26"/>
          <p:cNvSpPr>
            <a:spLocks noGrp="1"/>
          </p:cNvSpPr>
          <p:nvPr>
            <p:ph type="pic" idx="2"/>
          </p:nvPr>
        </p:nvSpPr>
        <p:spPr>
          <a:xfrm>
            <a:off x="5119250" y="0"/>
            <a:ext cx="7073100" cy="6142500"/>
          </a:xfrm>
          <a:prstGeom prst="rect">
            <a:avLst/>
          </a:prstGeom>
          <a:noFill/>
          <a:ln>
            <a:noFill/>
          </a:ln>
        </p:spPr>
      </p:sp>
      <p:pic>
        <p:nvPicPr>
          <p:cNvPr id="32" name="Google Shape;32;p26"/>
          <p:cNvPicPr preferRelativeResize="0"/>
          <p:nvPr/>
        </p:nvPicPr>
        <p:blipFill rotWithShape="1">
          <a:blip r:embed="rId2">
            <a:alphaModFix/>
          </a:blip>
          <a:srcRect/>
          <a:stretch/>
        </p:blipFill>
        <p:spPr>
          <a:xfrm>
            <a:off x="10583801" y="365125"/>
            <a:ext cx="1038650" cy="812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0766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pic>
        <p:nvPicPr>
          <p:cNvPr id="36" name="Google Shape;36;p28"/>
          <p:cNvPicPr preferRelativeResize="0"/>
          <p:nvPr/>
        </p:nvPicPr>
        <p:blipFill rotWithShape="1">
          <a:blip r:embed="rId2">
            <a:alphaModFix/>
          </a:blip>
          <a:srcRect/>
          <a:stretch/>
        </p:blipFill>
        <p:spPr>
          <a:xfrm>
            <a:off x="10583801" y="365125"/>
            <a:ext cx="1038650" cy="8128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6276182" y="233388"/>
            <a:ext cx="4575300" cy="554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0766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
        <p:nvSpPr>
          <p:cNvPr id="40" name="Google Shape;40;p27"/>
          <p:cNvSpPr>
            <a:spLocks noGrp="1"/>
          </p:cNvSpPr>
          <p:nvPr>
            <p:ph type="pic" idx="2"/>
          </p:nvPr>
        </p:nvSpPr>
        <p:spPr>
          <a:xfrm>
            <a:off x="0" y="1"/>
            <a:ext cx="5915700" cy="6858000"/>
          </a:xfrm>
          <a:prstGeom prst="rect">
            <a:avLst/>
          </a:prstGeom>
          <a:noFill/>
          <a:ln>
            <a:noFill/>
          </a:ln>
        </p:spPr>
      </p:sp>
      <p:sp>
        <p:nvSpPr>
          <p:cNvPr id="41" name="Google Shape;41;p27"/>
          <p:cNvSpPr/>
          <p:nvPr/>
        </p:nvSpPr>
        <p:spPr>
          <a:xfrm>
            <a:off x="6276182" y="0"/>
            <a:ext cx="989700" cy="5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0766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9"/>
          <p:cNvSpPr txBox="1">
            <a:spLocks noGrp="1"/>
          </p:cNvSpPr>
          <p:nvPr>
            <p:ph type="body" idx="1"/>
          </p:nvPr>
        </p:nvSpPr>
        <p:spPr>
          <a:xfrm>
            <a:off x="838200" y="1825625"/>
            <a:ext cx="10515600" cy="376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6" name="Google Shape;46;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07668"/>
              </a:buClr>
              <a:buSzPts val="6000"/>
              <a:buFont typeface="Trebuchet M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1" name="Google Shape;51;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07668"/>
              </a:buClr>
              <a:buSzPts val="4400"/>
              <a:buFont typeface="Trebuchet MS"/>
              <a:buNone/>
              <a:defRPr sz="4400" b="1" i="0" u="none" strike="noStrike" cap="none">
                <a:solidFill>
                  <a:srgbClr val="30766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515600" cy="37656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pic>
        <p:nvPicPr>
          <p:cNvPr id="12" name="Google Shape;12;p23"/>
          <p:cNvPicPr preferRelativeResize="0"/>
          <p:nvPr/>
        </p:nvPicPr>
        <p:blipFill rotWithShape="1">
          <a:blip r:embed="rId17">
            <a:alphaModFix/>
          </a:blip>
          <a:srcRect/>
          <a:stretch/>
        </p:blipFill>
        <p:spPr>
          <a:xfrm>
            <a:off x="0" y="6147717"/>
            <a:ext cx="12192000" cy="712416"/>
          </a:xfrm>
          <a:prstGeom prst="rect">
            <a:avLst/>
          </a:prstGeom>
          <a:noFill/>
          <a:ln>
            <a:noFill/>
          </a:ln>
        </p:spPr>
      </p:pic>
      <p:pic>
        <p:nvPicPr>
          <p:cNvPr id="13" name="Google Shape;13;p23"/>
          <p:cNvPicPr preferRelativeResize="0"/>
          <p:nvPr/>
        </p:nvPicPr>
        <p:blipFill rotWithShape="1">
          <a:blip r:embed="rId18">
            <a:alphaModFix/>
          </a:blip>
          <a:srcRect/>
          <a:stretch/>
        </p:blipFill>
        <p:spPr>
          <a:xfrm>
            <a:off x="10385456" y="6333893"/>
            <a:ext cx="1545432" cy="344665"/>
          </a:xfrm>
          <a:prstGeom prst="rect">
            <a:avLst/>
          </a:prstGeom>
          <a:noFill/>
          <a:ln>
            <a:noFill/>
          </a:ln>
        </p:spPr>
      </p:pic>
      <p:pic>
        <p:nvPicPr>
          <p:cNvPr id="14" name="Google Shape;14;p23"/>
          <p:cNvPicPr preferRelativeResize="0"/>
          <p:nvPr/>
        </p:nvPicPr>
        <p:blipFill rotWithShape="1">
          <a:blip r:embed="rId19">
            <a:alphaModFix/>
          </a:blip>
          <a:srcRect l="25715" t="33261" r="26634" b="32027"/>
          <a:stretch/>
        </p:blipFill>
        <p:spPr>
          <a:xfrm>
            <a:off x="489125" y="6239662"/>
            <a:ext cx="1387418" cy="5285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12.png"/><Relationship Id="rId5" Type="http://schemas.openxmlformats.org/officeDocument/2006/relationships/image" Target="../media/image7.jp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land.copernicus.eu/en/products/high-resolution-layer-tree-cover-densit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land.copernicus.eu/en/products/corine-land-cover" TargetMode="External"/><Relationship Id="rId5" Type="http://schemas.openxmlformats.org/officeDocument/2006/relationships/hyperlink" Target="https://land.copernicus.eu/en/products/high-resolution-layer-imperviousness" TargetMode="External"/><Relationship Id="rId4" Type="http://schemas.openxmlformats.org/officeDocument/2006/relationships/hyperlink" Target="https://land.copernicus.eu/en/products/urban-atla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openstreetmap.or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en.participatorylab.org/" TargetMode="External"/><Relationship Id="rId3" Type="http://schemas.openxmlformats.org/officeDocument/2006/relationships/image" Target="../media/image4.jpg"/><Relationship Id="rId7" Type="http://schemas.openxmlformats.org/officeDocument/2006/relationships/hyperlink" Target="https://attikipedia.sadas-pea.g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athenssocialatlas.gr/en/" TargetMode="External"/><Relationship Id="rId5" Type="http://schemas.openxmlformats.org/officeDocument/2006/relationships/hyperlink" Target="http://gis.cityofathens.gr/" TargetMode="External"/><Relationship Id="rId4" Type="http://schemas.openxmlformats.org/officeDocument/2006/relationships/hyperlink" Target="https://www.statistics.g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www.data.gov.cy/?language=e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eservices.dls.moi.gov.cy/#/national/geoportalmapviewer" TargetMode="External"/><Relationship Id="rId5" Type="http://schemas.openxmlformats.org/officeDocument/2006/relationships/hyperlink" Target="https://portal.dls.moi.gov.cy/en/" TargetMode="External"/><Relationship Id="rId4" Type="http://schemas.openxmlformats.org/officeDocument/2006/relationships/hyperlink" Target="https://www.cystat.gov.cy/en/default"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goteborg.se/wps/portal/start/goteborg-vaxer/sa-planeras-staden/detaljplanering/hitta-gallande-detaljplaner" TargetMode="External"/><Relationship Id="rId3" Type="http://schemas.openxmlformats.org/officeDocument/2006/relationships/image" Target="../media/image4.jpg"/><Relationship Id="rId7" Type="http://schemas.openxmlformats.org/officeDocument/2006/relationships/hyperlink" Target="https://oversiktsplan.goteborg.s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scb.se/en/services/open-data-api/" TargetMode="External"/><Relationship Id="rId5" Type="http://schemas.openxmlformats.org/officeDocument/2006/relationships/hyperlink" Target="https://www.nvdb.se/sv" TargetMode="External"/><Relationship Id="rId10" Type="http://schemas.openxmlformats.org/officeDocument/2006/relationships/hyperlink" Target="https://snd.se/en" TargetMode="External"/><Relationship Id="rId4" Type="http://schemas.openxmlformats.org/officeDocument/2006/relationships/hyperlink" Target="https://www.lantmateriet.se/en/geodata/our-products/open-data/)" TargetMode="External"/><Relationship Id="rId9" Type="http://schemas.openxmlformats.org/officeDocument/2006/relationships/hyperlink" Target="about:blank"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palermohub.opendatasicilia.it/" TargetMode="External"/><Relationship Id="rId3" Type="http://schemas.openxmlformats.org/officeDocument/2006/relationships/image" Target="../media/image4.jpg"/><Relationship Id="rId7" Type="http://schemas.openxmlformats.org/officeDocument/2006/relationships/hyperlink" Target="https://opendatasicilia.i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comune.palermo.it/amministrazione-trasparente.php?grp=3&amp;lev=4&amp;id=111" TargetMode="External"/><Relationship Id="rId5" Type="http://schemas.openxmlformats.org/officeDocument/2006/relationships/hyperlink" Target="https://opendata.comune.palermo.it/" TargetMode="External"/><Relationship Id="rId4" Type="http://schemas.openxmlformats.org/officeDocument/2006/relationships/hyperlink" Target="https://www.istat.it/" TargetMode="External"/><Relationship Id="rId9" Type="http://schemas.openxmlformats.org/officeDocument/2006/relationships/hyperlink" Target="https://indicatoriambientali.isprambiente.it/it"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
          <p:cNvPicPr preferRelativeResize="0"/>
          <p:nvPr/>
        </p:nvPicPr>
        <p:blipFill rotWithShape="1">
          <a:blip r:embed="rId3">
            <a:alphaModFix/>
          </a:blip>
          <a:srcRect/>
          <a:stretch/>
        </p:blipFill>
        <p:spPr>
          <a:xfrm>
            <a:off x="-626825" y="0"/>
            <a:ext cx="13263252" cy="6935999"/>
          </a:xfrm>
          <a:prstGeom prst="rect">
            <a:avLst/>
          </a:prstGeom>
          <a:noFill/>
          <a:ln>
            <a:noFill/>
          </a:ln>
        </p:spPr>
      </p:pic>
      <p:sp>
        <p:nvSpPr>
          <p:cNvPr id="92" name="Google Shape;92;p1"/>
          <p:cNvSpPr txBox="1"/>
          <p:nvPr/>
        </p:nvSpPr>
        <p:spPr>
          <a:xfrm>
            <a:off x="1206230" y="5878395"/>
            <a:ext cx="2953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1" u="none" strike="noStrike" cap="none">
                <a:solidFill>
                  <a:schemeClr val="dk1"/>
                </a:solidFill>
                <a:latin typeface="Calibri"/>
                <a:ea typeface="Calibri"/>
                <a:cs typeface="Calibri"/>
                <a:sym typeface="Calibri"/>
              </a:rPr>
              <a:t>Project: Erasmus+ 2023-1-EL01-KA220-HED-000160477</a:t>
            </a:r>
            <a:endParaRPr sz="6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00"/>
              <a:buFont typeface="Arial"/>
              <a:buNone/>
            </a:pPr>
            <a:r>
              <a:rPr lang="en-US" sz="600" b="0" i="1" u="none" strike="noStrike" cap="none">
                <a:solidFill>
                  <a:schemeClr val="dk1"/>
                </a:solidFill>
                <a:latin typeface="Calibri"/>
                <a:ea typeface="Calibri"/>
                <a:cs typeface="Calibri"/>
                <a:sym typeface="Calibri"/>
              </a:rPr>
              <a:t>Co-funded by the European Union. Views and opinions expressed are however those of the author(s) only and do not necessarily reflect those of the European Union.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0" i="1" u="none" strike="noStrike" cap="none">
                <a:solidFill>
                  <a:schemeClr val="dk1"/>
                </a:solidFill>
                <a:latin typeface="Calibri"/>
                <a:ea typeface="Calibri"/>
                <a:cs typeface="Calibri"/>
                <a:sym typeface="Calibri"/>
              </a:rPr>
              <a:t>Neither the European Union nor the granting authority can be held responsible for them.</a:t>
            </a:r>
            <a:endParaRPr sz="600" b="0" i="0" u="none" strike="noStrike" cap="none">
              <a:solidFill>
                <a:schemeClr val="dk1"/>
              </a:solidFill>
              <a:latin typeface="Trebuchet MS"/>
              <a:ea typeface="Trebuchet MS"/>
              <a:cs typeface="Trebuchet MS"/>
              <a:sym typeface="Trebuchet MS"/>
            </a:endParaRPr>
          </a:p>
        </p:txBody>
      </p:sp>
      <p:pic>
        <p:nvPicPr>
          <p:cNvPr id="93" name="Google Shape;93;p1"/>
          <p:cNvPicPr preferRelativeResize="0"/>
          <p:nvPr/>
        </p:nvPicPr>
        <p:blipFill rotWithShape="1">
          <a:blip r:embed="rId4">
            <a:alphaModFix/>
          </a:blip>
          <a:srcRect/>
          <a:stretch/>
        </p:blipFill>
        <p:spPr>
          <a:xfrm>
            <a:off x="449826" y="5878394"/>
            <a:ext cx="697390" cy="461665"/>
          </a:xfrm>
          <a:prstGeom prst="rect">
            <a:avLst/>
          </a:prstGeom>
          <a:noFill/>
          <a:ln>
            <a:noFill/>
          </a:ln>
        </p:spPr>
      </p:pic>
      <p:pic>
        <p:nvPicPr>
          <p:cNvPr id="94" name="Google Shape;94;p1"/>
          <p:cNvPicPr preferRelativeResize="0"/>
          <p:nvPr/>
        </p:nvPicPr>
        <p:blipFill rotWithShape="1">
          <a:blip r:embed="rId5">
            <a:alphaModFix/>
          </a:blip>
          <a:srcRect/>
          <a:stretch/>
        </p:blipFill>
        <p:spPr>
          <a:xfrm>
            <a:off x="4190975" y="473900"/>
            <a:ext cx="3810049" cy="1731500"/>
          </a:xfrm>
          <a:prstGeom prst="rect">
            <a:avLst/>
          </a:prstGeom>
          <a:noFill/>
          <a:ln>
            <a:noFill/>
          </a:ln>
        </p:spPr>
      </p:pic>
      <p:pic>
        <p:nvPicPr>
          <p:cNvPr id="95" name="Google Shape;95;p1"/>
          <p:cNvPicPr preferRelativeResize="0"/>
          <p:nvPr/>
        </p:nvPicPr>
        <p:blipFill rotWithShape="1">
          <a:blip r:embed="rId6">
            <a:alphaModFix/>
          </a:blip>
          <a:srcRect/>
          <a:stretch/>
        </p:blipFill>
        <p:spPr>
          <a:xfrm>
            <a:off x="4547792" y="5742300"/>
            <a:ext cx="842631" cy="659450"/>
          </a:xfrm>
          <a:prstGeom prst="rect">
            <a:avLst/>
          </a:prstGeom>
          <a:noFill/>
          <a:ln>
            <a:noFill/>
          </a:ln>
        </p:spPr>
      </p:pic>
      <p:grpSp>
        <p:nvGrpSpPr>
          <p:cNvPr id="96" name="Google Shape;96;p1"/>
          <p:cNvGrpSpPr/>
          <p:nvPr/>
        </p:nvGrpSpPr>
        <p:grpSpPr>
          <a:xfrm>
            <a:off x="5778337" y="5742288"/>
            <a:ext cx="5763088" cy="733425"/>
            <a:chOff x="5778337" y="5742288"/>
            <a:chExt cx="5763088" cy="733425"/>
          </a:xfrm>
        </p:grpSpPr>
        <p:grpSp>
          <p:nvGrpSpPr>
            <p:cNvPr id="97" name="Google Shape;97;p1"/>
            <p:cNvGrpSpPr/>
            <p:nvPr/>
          </p:nvGrpSpPr>
          <p:grpSpPr>
            <a:xfrm>
              <a:off x="5778337" y="5878393"/>
              <a:ext cx="3465249" cy="461665"/>
              <a:chOff x="4590234" y="5806283"/>
              <a:chExt cx="4115808" cy="548337"/>
            </a:xfrm>
          </p:grpSpPr>
          <p:pic>
            <p:nvPicPr>
              <p:cNvPr id="98" name="Google Shape;98;p1"/>
              <p:cNvPicPr preferRelativeResize="0"/>
              <p:nvPr/>
            </p:nvPicPr>
            <p:blipFill rotWithShape="1">
              <a:blip r:embed="rId7">
                <a:alphaModFix/>
              </a:blip>
              <a:srcRect/>
              <a:stretch/>
            </p:blipFill>
            <p:spPr>
              <a:xfrm>
                <a:off x="7353492" y="5821476"/>
                <a:ext cx="1352550" cy="517950"/>
              </a:xfrm>
              <a:prstGeom prst="rect">
                <a:avLst/>
              </a:prstGeom>
              <a:noFill/>
              <a:ln>
                <a:noFill/>
              </a:ln>
            </p:spPr>
          </p:pic>
          <p:pic>
            <p:nvPicPr>
              <p:cNvPr id="99" name="Google Shape;99;p1"/>
              <p:cNvPicPr preferRelativeResize="0"/>
              <p:nvPr/>
            </p:nvPicPr>
            <p:blipFill rotWithShape="1">
              <a:blip r:embed="rId8">
                <a:alphaModFix/>
              </a:blip>
              <a:srcRect/>
              <a:stretch/>
            </p:blipFill>
            <p:spPr>
              <a:xfrm>
                <a:off x="4590234" y="5806283"/>
                <a:ext cx="548337" cy="548337"/>
              </a:xfrm>
              <a:prstGeom prst="rect">
                <a:avLst/>
              </a:prstGeom>
              <a:noFill/>
              <a:ln>
                <a:noFill/>
              </a:ln>
            </p:spPr>
          </p:pic>
          <p:pic>
            <p:nvPicPr>
              <p:cNvPr id="100" name="Google Shape;100;p1"/>
              <p:cNvPicPr preferRelativeResize="0"/>
              <p:nvPr/>
            </p:nvPicPr>
            <p:blipFill rotWithShape="1">
              <a:blip r:embed="rId9">
                <a:alphaModFix/>
              </a:blip>
              <a:srcRect/>
              <a:stretch/>
            </p:blipFill>
            <p:spPr>
              <a:xfrm>
                <a:off x="5444903" y="5909919"/>
                <a:ext cx="1676400" cy="349594"/>
              </a:xfrm>
              <a:prstGeom prst="rect">
                <a:avLst/>
              </a:prstGeom>
              <a:noFill/>
              <a:ln>
                <a:noFill/>
              </a:ln>
            </p:spPr>
          </p:pic>
        </p:grpSp>
        <p:pic>
          <p:nvPicPr>
            <p:cNvPr id="101" name="Google Shape;101;p1"/>
            <p:cNvPicPr preferRelativeResize="0"/>
            <p:nvPr/>
          </p:nvPicPr>
          <p:blipFill rotWithShape="1">
            <a:blip r:embed="rId10">
              <a:alphaModFix/>
            </a:blip>
            <a:srcRect/>
            <a:stretch/>
          </p:blipFill>
          <p:spPr>
            <a:xfrm>
              <a:off x="9505575" y="5742288"/>
              <a:ext cx="733425" cy="733425"/>
            </a:xfrm>
            <a:prstGeom prst="rect">
              <a:avLst/>
            </a:prstGeom>
            <a:noFill/>
            <a:ln>
              <a:noFill/>
            </a:ln>
          </p:spPr>
        </p:pic>
        <p:pic>
          <p:nvPicPr>
            <p:cNvPr id="102" name="Google Shape;102;p1"/>
            <p:cNvPicPr preferRelativeResize="0"/>
            <p:nvPr/>
          </p:nvPicPr>
          <p:blipFill rotWithShape="1">
            <a:blip r:embed="rId11">
              <a:alphaModFix/>
            </a:blip>
            <a:srcRect/>
            <a:stretch/>
          </p:blipFill>
          <p:spPr>
            <a:xfrm>
              <a:off x="10446050" y="5975650"/>
              <a:ext cx="1095375" cy="266700"/>
            </a:xfrm>
            <a:prstGeom prst="rect">
              <a:avLst/>
            </a:prstGeom>
            <a:noFill/>
            <a:ln>
              <a:noFill/>
            </a:ln>
          </p:spPr>
        </p:pic>
      </p:grpSp>
      <p:pic>
        <p:nvPicPr>
          <p:cNvPr id="103" name="Google Shape;103;p1"/>
          <p:cNvPicPr preferRelativeResize="0"/>
          <p:nvPr/>
        </p:nvPicPr>
        <p:blipFill rotWithShape="1">
          <a:blip r:embed="rId12">
            <a:alphaModFix/>
          </a:blip>
          <a:srcRect/>
          <a:stretch/>
        </p:blipFill>
        <p:spPr>
          <a:xfrm>
            <a:off x="0" y="6475722"/>
            <a:ext cx="12192000" cy="389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0"/>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223" name="Google Shape;223;p40"/>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Basic Geoprocessing Tools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Overlay, Extraction and Proximity</a:t>
            </a:r>
            <a:endParaRPr/>
          </a:p>
        </p:txBody>
      </p:sp>
      <p:pic>
        <p:nvPicPr>
          <p:cNvPr id="224" name="Google Shape;224;p40"/>
          <p:cNvPicPr preferRelativeResize="0"/>
          <p:nvPr/>
        </p:nvPicPr>
        <p:blipFill rotWithShape="1">
          <a:blip r:embed="rId4">
            <a:alphaModFix/>
          </a:blip>
          <a:srcRect/>
          <a:stretch/>
        </p:blipFill>
        <p:spPr>
          <a:xfrm>
            <a:off x="261112" y="1880083"/>
            <a:ext cx="8292162" cy="30978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41"/>
          <p:cNvPicPr preferRelativeResize="0"/>
          <p:nvPr/>
        </p:nvPicPr>
        <p:blipFill rotWithShape="1">
          <a:blip r:embed="rId3">
            <a:alphaModFix/>
          </a:blip>
          <a:srcRect l="5258" r="4530"/>
          <a:stretch/>
        </p:blipFill>
        <p:spPr>
          <a:xfrm>
            <a:off x="261112" y="1880083"/>
            <a:ext cx="8897605" cy="3099816"/>
          </a:xfrm>
          <a:prstGeom prst="rect">
            <a:avLst/>
          </a:prstGeom>
          <a:noFill/>
          <a:ln>
            <a:noFill/>
          </a:ln>
        </p:spPr>
      </p:pic>
      <p:pic>
        <p:nvPicPr>
          <p:cNvPr id="230" name="Google Shape;230;p41"/>
          <p:cNvPicPr preferRelativeResize="0"/>
          <p:nvPr/>
        </p:nvPicPr>
        <p:blipFill rotWithShape="1">
          <a:blip r:embed="rId4">
            <a:alphaModFix/>
          </a:blip>
          <a:srcRect/>
          <a:stretch/>
        </p:blipFill>
        <p:spPr>
          <a:xfrm>
            <a:off x="10583800" y="123741"/>
            <a:ext cx="1347087" cy="1054234"/>
          </a:xfrm>
          <a:prstGeom prst="rect">
            <a:avLst/>
          </a:prstGeom>
          <a:noFill/>
          <a:ln>
            <a:noFill/>
          </a:ln>
        </p:spPr>
      </p:pic>
      <p:sp>
        <p:nvSpPr>
          <p:cNvPr id="231" name="Google Shape;231;p41"/>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Basic Geoprocessing Tools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Overlay, Extraction and Proximity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2"/>
          <p:cNvPicPr preferRelativeResize="0"/>
          <p:nvPr/>
        </p:nvPicPr>
        <p:blipFill rotWithShape="1">
          <a:blip r:embed="rId3">
            <a:alphaModFix/>
          </a:blip>
          <a:srcRect/>
          <a:stretch/>
        </p:blipFill>
        <p:spPr>
          <a:xfrm>
            <a:off x="313296" y="1879092"/>
            <a:ext cx="8793235" cy="3099816"/>
          </a:xfrm>
          <a:prstGeom prst="rect">
            <a:avLst/>
          </a:prstGeom>
          <a:noFill/>
          <a:ln>
            <a:noFill/>
          </a:ln>
        </p:spPr>
      </p:pic>
      <p:pic>
        <p:nvPicPr>
          <p:cNvPr id="237" name="Google Shape;237;p42"/>
          <p:cNvPicPr preferRelativeResize="0"/>
          <p:nvPr/>
        </p:nvPicPr>
        <p:blipFill rotWithShape="1">
          <a:blip r:embed="rId4">
            <a:alphaModFix/>
          </a:blip>
          <a:srcRect/>
          <a:stretch/>
        </p:blipFill>
        <p:spPr>
          <a:xfrm>
            <a:off x="10583800" y="123741"/>
            <a:ext cx="1347087" cy="1054234"/>
          </a:xfrm>
          <a:prstGeom prst="rect">
            <a:avLst/>
          </a:prstGeom>
          <a:noFill/>
          <a:ln>
            <a:noFill/>
          </a:ln>
        </p:spPr>
      </p:pic>
      <p:sp>
        <p:nvSpPr>
          <p:cNvPr id="238" name="Google Shape;238;p42"/>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Basic Geoprocessing Tools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Overlay, Extraction and Proximity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43"/>
          <p:cNvPicPr preferRelativeResize="0"/>
          <p:nvPr/>
        </p:nvPicPr>
        <p:blipFill rotWithShape="1">
          <a:blip r:embed="rId3">
            <a:alphaModFix/>
          </a:blip>
          <a:srcRect/>
          <a:stretch/>
        </p:blipFill>
        <p:spPr>
          <a:xfrm>
            <a:off x="495945" y="1879092"/>
            <a:ext cx="8427935" cy="3099816"/>
          </a:xfrm>
          <a:prstGeom prst="rect">
            <a:avLst/>
          </a:prstGeom>
          <a:noFill/>
          <a:ln>
            <a:noFill/>
          </a:ln>
        </p:spPr>
      </p:pic>
      <p:pic>
        <p:nvPicPr>
          <p:cNvPr id="244" name="Google Shape;244;p43"/>
          <p:cNvPicPr preferRelativeResize="0"/>
          <p:nvPr/>
        </p:nvPicPr>
        <p:blipFill rotWithShape="1">
          <a:blip r:embed="rId4">
            <a:alphaModFix/>
          </a:blip>
          <a:srcRect/>
          <a:stretch/>
        </p:blipFill>
        <p:spPr>
          <a:xfrm>
            <a:off x="10583800" y="123741"/>
            <a:ext cx="1347087" cy="1054234"/>
          </a:xfrm>
          <a:prstGeom prst="rect">
            <a:avLst/>
          </a:prstGeom>
          <a:noFill/>
          <a:ln>
            <a:noFill/>
          </a:ln>
        </p:spPr>
      </p:pic>
      <p:sp>
        <p:nvSpPr>
          <p:cNvPr id="245" name="Google Shape;245;p43"/>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Basic Geoprocessing Tools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Overlay, Extraction and Proximity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44"/>
          <p:cNvPicPr preferRelativeResize="0"/>
          <p:nvPr/>
        </p:nvPicPr>
        <p:blipFill rotWithShape="1">
          <a:blip r:embed="rId3">
            <a:alphaModFix/>
          </a:blip>
          <a:srcRect l="6155" r="6279"/>
          <a:stretch/>
        </p:blipFill>
        <p:spPr>
          <a:xfrm>
            <a:off x="391575" y="1879092"/>
            <a:ext cx="8636675" cy="3099816"/>
          </a:xfrm>
          <a:prstGeom prst="rect">
            <a:avLst/>
          </a:prstGeom>
          <a:noFill/>
          <a:ln>
            <a:noFill/>
          </a:ln>
        </p:spPr>
      </p:pic>
      <p:pic>
        <p:nvPicPr>
          <p:cNvPr id="251" name="Google Shape;251;p44"/>
          <p:cNvPicPr preferRelativeResize="0"/>
          <p:nvPr/>
        </p:nvPicPr>
        <p:blipFill rotWithShape="1">
          <a:blip r:embed="rId4">
            <a:alphaModFix/>
          </a:blip>
          <a:srcRect/>
          <a:stretch/>
        </p:blipFill>
        <p:spPr>
          <a:xfrm>
            <a:off x="10583800" y="123741"/>
            <a:ext cx="1347087" cy="1054234"/>
          </a:xfrm>
          <a:prstGeom prst="rect">
            <a:avLst/>
          </a:prstGeom>
          <a:noFill/>
          <a:ln>
            <a:noFill/>
          </a:ln>
        </p:spPr>
      </p:pic>
      <p:sp>
        <p:nvSpPr>
          <p:cNvPr id="252" name="Google Shape;252;p44"/>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Basic Geoprocessing Tools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Overlay, Extraction and Proximity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5"/>
          <p:cNvPicPr preferRelativeResize="0"/>
          <p:nvPr/>
        </p:nvPicPr>
        <p:blipFill rotWithShape="1">
          <a:blip r:embed="rId3">
            <a:alphaModFix/>
          </a:blip>
          <a:srcRect/>
          <a:stretch/>
        </p:blipFill>
        <p:spPr>
          <a:xfrm>
            <a:off x="391575" y="1879092"/>
            <a:ext cx="8871507" cy="3099816"/>
          </a:xfrm>
          <a:prstGeom prst="rect">
            <a:avLst/>
          </a:prstGeom>
          <a:noFill/>
          <a:ln>
            <a:noFill/>
          </a:ln>
        </p:spPr>
      </p:pic>
      <p:pic>
        <p:nvPicPr>
          <p:cNvPr id="258" name="Google Shape;258;p45"/>
          <p:cNvPicPr preferRelativeResize="0"/>
          <p:nvPr/>
        </p:nvPicPr>
        <p:blipFill rotWithShape="1">
          <a:blip r:embed="rId4">
            <a:alphaModFix/>
          </a:blip>
          <a:srcRect/>
          <a:stretch/>
        </p:blipFill>
        <p:spPr>
          <a:xfrm>
            <a:off x="10583800" y="123741"/>
            <a:ext cx="1347087" cy="1054234"/>
          </a:xfrm>
          <a:prstGeom prst="rect">
            <a:avLst/>
          </a:prstGeom>
          <a:noFill/>
          <a:ln>
            <a:noFill/>
          </a:ln>
        </p:spPr>
      </p:pic>
      <p:sp>
        <p:nvSpPr>
          <p:cNvPr id="259" name="Google Shape;259;p45"/>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Basic Geoprocessing Tools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Overlay, Extraction and Proximity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6"/>
          <p:cNvPicPr preferRelativeResize="0"/>
          <p:nvPr/>
        </p:nvPicPr>
        <p:blipFill rotWithShape="1">
          <a:blip r:embed="rId3">
            <a:alphaModFix/>
          </a:blip>
          <a:srcRect/>
          <a:stretch/>
        </p:blipFill>
        <p:spPr>
          <a:xfrm>
            <a:off x="391575" y="1879092"/>
            <a:ext cx="9250492" cy="3099816"/>
          </a:xfrm>
          <a:prstGeom prst="rect">
            <a:avLst/>
          </a:prstGeom>
          <a:noFill/>
          <a:ln>
            <a:noFill/>
          </a:ln>
        </p:spPr>
      </p:pic>
      <p:pic>
        <p:nvPicPr>
          <p:cNvPr id="265" name="Google Shape;265;p46"/>
          <p:cNvPicPr preferRelativeResize="0"/>
          <p:nvPr/>
        </p:nvPicPr>
        <p:blipFill rotWithShape="1">
          <a:blip r:embed="rId4">
            <a:alphaModFix/>
          </a:blip>
          <a:srcRect/>
          <a:stretch/>
        </p:blipFill>
        <p:spPr>
          <a:xfrm>
            <a:off x="10583800" y="123741"/>
            <a:ext cx="1347087" cy="1054234"/>
          </a:xfrm>
          <a:prstGeom prst="rect">
            <a:avLst/>
          </a:prstGeom>
          <a:noFill/>
          <a:ln>
            <a:noFill/>
          </a:ln>
        </p:spPr>
      </p:pic>
      <p:sp>
        <p:nvSpPr>
          <p:cNvPr id="266" name="Google Shape;266;p46"/>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Basic Geoprocessing Tools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Overlay, Extraction and Proximity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47"/>
          <p:cNvPicPr preferRelativeResize="0"/>
          <p:nvPr/>
        </p:nvPicPr>
        <p:blipFill rotWithShape="1">
          <a:blip r:embed="rId3">
            <a:alphaModFix/>
          </a:blip>
          <a:srcRect b="-456"/>
          <a:stretch/>
        </p:blipFill>
        <p:spPr>
          <a:xfrm>
            <a:off x="511825" y="1879092"/>
            <a:ext cx="9009991" cy="3099816"/>
          </a:xfrm>
          <a:prstGeom prst="rect">
            <a:avLst/>
          </a:prstGeom>
          <a:noFill/>
          <a:ln>
            <a:noFill/>
          </a:ln>
        </p:spPr>
      </p:pic>
      <p:pic>
        <p:nvPicPr>
          <p:cNvPr id="272" name="Google Shape;272;p47"/>
          <p:cNvPicPr preferRelativeResize="0"/>
          <p:nvPr/>
        </p:nvPicPr>
        <p:blipFill rotWithShape="1">
          <a:blip r:embed="rId4">
            <a:alphaModFix/>
          </a:blip>
          <a:srcRect/>
          <a:stretch/>
        </p:blipFill>
        <p:spPr>
          <a:xfrm>
            <a:off x="10583800" y="123741"/>
            <a:ext cx="1347087" cy="1054234"/>
          </a:xfrm>
          <a:prstGeom prst="rect">
            <a:avLst/>
          </a:prstGeom>
          <a:noFill/>
          <a:ln>
            <a:noFill/>
          </a:ln>
        </p:spPr>
      </p:pic>
      <p:sp>
        <p:nvSpPr>
          <p:cNvPr id="273" name="Google Shape;273;p47"/>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Basic Geoprocessing Tools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Overlay, Extraction and Proximity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8"/>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279" name="Google Shape;279;p48"/>
          <p:cNvSpPr txBox="1"/>
          <p:nvPr/>
        </p:nvSpPr>
        <p:spPr>
          <a:xfrm>
            <a:off x="261112" y="1340612"/>
            <a:ext cx="5834888" cy="44627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Arial"/>
              <a:buChar char="•"/>
            </a:pPr>
            <a:r>
              <a:rPr lang="en-US" sz="1800" b="0" i="0" u="none" strike="noStrike" cap="none">
                <a:solidFill>
                  <a:srgbClr val="000000"/>
                </a:solidFill>
                <a:latin typeface="Inter"/>
                <a:ea typeface="Inter"/>
                <a:cs typeface="Inter"/>
                <a:sym typeface="Inter"/>
              </a:rPr>
              <a:t>Creates a density (</a:t>
            </a:r>
            <a:r>
              <a:rPr lang="en-US" sz="1800" b="0" i="0" u="none" strike="noStrike" cap="none">
                <a:solidFill>
                  <a:srgbClr val="057A64"/>
                </a:solidFill>
                <a:latin typeface="Inter"/>
                <a:ea typeface="Inter"/>
                <a:cs typeface="Inter"/>
                <a:sym typeface="Inter"/>
              </a:rPr>
              <a:t>heatmap</a:t>
            </a:r>
            <a:r>
              <a:rPr lang="en-US" sz="1800" b="0" i="0" u="none" strike="noStrike" cap="none">
                <a:solidFill>
                  <a:srgbClr val="000000"/>
                </a:solidFill>
                <a:latin typeface="Inter"/>
                <a:ea typeface="Inter"/>
                <a:cs typeface="Inter"/>
                <a:sym typeface="Inter"/>
              </a:rPr>
              <a:t>) raster of an input vector layer using </a:t>
            </a:r>
            <a:r>
              <a:rPr lang="en-US" sz="1800" b="0" i="0" u="none" strike="noStrike" cap="none">
                <a:solidFill>
                  <a:srgbClr val="12816C"/>
                </a:solidFill>
                <a:latin typeface="Inter"/>
                <a:ea typeface="Inter"/>
                <a:cs typeface="Inter"/>
                <a:sym typeface="Inter"/>
              </a:rPr>
              <a:t>kernel density estimation</a:t>
            </a:r>
            <a:r>
              <a:rPr lang="en-US" sz="1800" b="0" i="0" u="none" strike="noStrike" cap="none">
                <a:solidFill>
                  <a:srgbClr val="000000"/>
                </a:solidFill>
                <a:latin typeface="Inter"/>
                <a:ea typeface="Inter"/>
                <a:cs typeface="Inter"/>
                <a:sym typeface="Inter"/>
              </a:rPr>
              <a:t>.</a:t>
            </a:r>
            <a:endParaRPr/>
          </a:p>
          <a:p>
            <a:pPr marL="342900" marR="0" lvl="0" indent="-342900" algn="l" rtl="0">
              <a:lnSpc>
                <a:spcPct val="100000"/>
              </a:lnSpc>
              <a:spcBef>
                <a:spcPts val="1200"/>
              </a:spcBef>
              <a:spcAft>
                <a:spcPts val="0"/>
              </a:spcAft>
              <a:buClr>
                <a:schemeClr val="dk1"/>
              </a:buClr>
              <a:buSzPts val="2000"/>
              <a:buFont typeface="Arial"/>
              <a:buChar char="•"/>
            </a:pPr>
            <a:r>
              <a:rPr lang="en-US" sz="1800" b="0" i="0" u="none" strike="noStrike" cap="none">
                <a:solidFill>
                  <a:srgbClr val="000000"/>
                </a:solidFill>
                <a:latin typeface="Inter"/>
                <a:ea typeface="Inter"/>
                <a:cs typeface="Inter"/>
                <a:sym typeface="Inter"/>
              </a:rPr>
              <a:t>The density is calculated based on the </a:t>
            </a:r>
            <a:r>
              <a:rPr lang="en-US" sz="1800" b="0" i="0" u="none" strike="noStrike" cap="none">
                <a:solidFill>
                  <a:srgbClr val="12816C"/>
                </a:solidFill>
                <a:latin typeface="Inter"/>
                <a:ea typeface="Inter"/>
                <a:cs typeface="Inter"/>
                <a:sym typeface="Inter"/>
              </a:rPr>
              <a:t>number of points</a:t>
            </a:r>
            <a:r>
              <a:rPr lang="en-US" sz="1800" b="0" i="0" u="none" strike="noStrike" cap="none">
                <a:solidFill>
                  <a:srgbClr val="000000"/>
                </a:solidFill>
                <a:latin typeface="Inter"/>
                <a:ea typeface="Inter"/>
                <a:cs typeface="Inter"/>
                <a:sym typeface="Inter"/>
              </a:rPr>
              <a:t> in a location, with larger numbers of clustered points resulting in larger values. </a:t>
            </a:r>
            <a:endParaRPr/>
          </a:p>
          <a:p>
            <a:pPr marL="342900" marR="0" lvl="0" indent="-342900" algn="l" rtl="0">
              <a:lnSpc>
                <a:spcPct val="100000"/>
              </a:lnSpc>
              <a:spcBef>
                <a:spcPts val="1200"/>
              </a:spcBef>
              <a:spcAft>
                <a:spcPts val="0"/>
              </a:spcAft>
              <a:buClr>
                <a:schemeClr val="dk1"/>
              </a:buClr>
              <a:buSzPts val="2000"/>
              <a:buFont typeface="Arial"/>
              <a:buChar char="•"/>
            </a:pPr>
            <a:r>
              <a:rPr lang="en-US" sz="1800" b="0" i="0" u="none" strike="noStrike" cap="none">
                <a:solidFill>
                  <a:srgbClr val="000000"/>
                </a:solidFill>
                <a:latin typeface="Inter"/>
                <a:ea typeface="Inter"/>
                <a:cs typeface="Inter"/>
                <a:sym typeface="Inter"/>
              </a:rPr>
              <a:t>KDE uses the density within a </a:t>
            </a:r>
            <a:r>
              <a:rPr lang="en-US" sz="1800" b="0" i="0" u="none" strike="noStrike" cap="none">
                <a:solidFill>
                  <a:srgbClr val="12816C"/>
                </a:solidFill>
                <a:latin typeface="Inter"/>
                <a:ea typeface="Inter"/>
                <a:cs typeface="Inter"/>
                <a:sym typeface="Inter"/>
              </a:rPr>
              <a:t>range</a:t>
            </a:r>
            <a:r>
              <a:rPr lang="en-US" sz="1800" b="0" i="0" u="none" strike="noStrike" cap="none">
                <a:solidFill>
                  <a:srgbClr val="000000"/>
                </a:solidFill>
                <a:latin typeface="Inter"/>
                <a:ea typeface="Inter"/>
                <a:cs typeface="Inter"/>
                <a:sym typeface="Inter"/>
              </a:rPr>
              <a:t> (window) of each observation to represent the value at the centre of the window. </a:t>
            </a:r>
            <a:endParaRPr/>
          </a:p>
          <a:p>
            <a:pPr marL="342900" marR="0" lvl="0" indent="-342900" algn="l" rtl="0">
              <a:lnSpc>
                <a:spcPct val="100000"/>
              </a:lnSpc>
              <a:spcBef>
                <a:spcPts val="1200"/>
              </a:spcBef>
              <a:spcAft>
                <a:spcPts val="0"/>
              </a:spcAft>
              <a:buClr>
                <a:schemeClr val="dk1"/>
              </a:buClr>
              <a:buSzPts val="2000"/>
              <a:buFont typeface="Arial"/>
              <a:buChar char="•"/>
            </a:pPr>
            <a:r>
              <a:rPr lang="en-US" sz="1800" b="0" i="0" u="none" strike="noStrike" cap="none">
                <a:solidFill>
                  <a:srgbClr val="000000"/>
                </a:solidFill>
                <a:latin typeface="Inter"/>
                <a:ea typeface="Inter"/>
                <a:cs typeface="Inter"/>
                <a:sym typeface="Inter"/>
              </a:rPr>
              <a:t>Larger values of the </a:t>
            </a:r>
            <a:r>
              <a:rPr lang="en-US" sz="1800" b="0" i="0" u="none" strike="noStrike" cap="none">
                <a:solidFill>
                  <a:srgbClr val="12816C"/>
                </a:solidFill>
                <a:latin typeface="Inter"/>
                <a:ea typeface="Inter"/>
                <a:cs typeface="Inter"/>
                <a:sym typeface="Inter"/>
              </a:rPr>
              <a:t>Search radius </a:t>
            </a:r>
            <a:r>
              <a:rPr lang="en-US" sz="1800" b="0" i="0" u="none" strike="noStrike" cap="none">
                <a:solidFill>
                  <a:srgbClr val="000000"/>
                </a:solidFill>
                <a:latin typeface="Inter"/>
                <a:ea typeface="Inter"/>
                <a:cs typeface="Inter"/>
                <a:sym typeface="Inter"/>
              </a:rPr>
              <a:t>produce a smoother, more generalized density raster. Smaller values produce a more detailed raster</a:t>
            </a:r>
            <a:endParaRPr/>
          </a:p>
          <a:p>
            <a:pPr marL="342900" marR="0" lvl="0" indent="-342900" algn="l" rtl="0">
              <a:lnSpc>
                <a:spcPct val="100000"/>
              </a:lnSpc>
              <a:spcBef>
                <a:spcPts val="1200"/>
              </a:spcBef>
              <a:spcAft>
                <a:spcPts val="1200"/>
              </a:spcAft>
              <a:buClr>
                <a:schemeClr val="dk1"/>
              </a:buClr>
              <a:buSzPts val="2000"/>
              <a:buFont typeface="Arial"/>
              <a:buChar char="•"/>
            </a:pPr>
            <a:r>
              <a:rPr lang="en-US" sz="1800" b="0" i="0" u="none" strike="noStrike" cap="none">
                <a:solidFill>
                  <a:srgbClr val="000000"/>
                </a:solidFill>
                <a:latin typeface="Inter"/>
                <a:ea typeface="Inter"/>
                <a:cs typeface="Inter"/>
                <a:sym typeface="Inter"/>
              </a:rPr>
              <a:t>Heatmaps allow easy </a:t>
            </a:r>
            <a:r>
              <a:rPr lang="en-US" sz="1800" b="0" i="0" u="none" strike="noStrike" cap="none">
                <a:solidFill>
                  <a:srgbClr val="12816C"/>
                </a:solidFill>
                <a:latin typeface="Inter"/>
                <a:ea typeface="Inter"/>
                <a:cs typeface="Inter"/>
                <a:sym typeface="Inter"/>
              </a:rPr>
              <a:t>identification of hotspots </a:t>
            </a:r>
            <a:r>
              <a:rPr lang="en-US" sz="1800" b="0" i="0" u="none" strike="noStrike" cap="none">
                <a:solidFill>
                  <a:srgbClr val="000000"/>
                </a:solidFill>
                <a:latin typeface="Inter"/>
                <a:ea typeface="Inter"/>
                <a:cs typeface="Inter"/>
                <a:sym typeface="Inter"/>
              </a:rPr>
              <a:t>and </a:t>
            </a:r>
            <a:r>
              <a:rPr lang="en-US" sz="1800" b="0" i="0" u="none" strike="noStrike" cap="none">
                <a:solidFill>
                  <a:srgbClr val="12816C"/>
                </a:solidFill>
                <a:latin typeface="Inter"/>
                <a:ea typeface="Inter"/>
                <a:cs typeface="Inter"/>
                <a:sym typeface="Inter"/>
              </a:rPr>
              <a:t>clustering of points</a:t>
            </a:r>
            <a:r>
              <a:rPr lang="en-US" sz="1800" b="0" i="0" u="none" strike="noStrike" cap="none">
                <a:solidFill>
                  <a:srgbClr val="000000"/>
                </a:solidFill>
                <a:latin typeface="Inter"/>
                <a:ea typeface="Inter"/>
                <a:cs typeface="Inter"/>
                <a:sym typeface="Inter"/>
              </a:rPr>
              <a:t>.</a:t>
            </a:r>
            <a:endParaRPr/>
          </a:p>
        </p:txBody>
      </p:sp>
      <p:sp>
        <p:nvSpPr>
          <p:cNvPr id="280" name="Google Shape;280;p48"/>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Advanced Geoprocessing Tools </a:t>
            </a: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Heatmap - Kernel Density Estimation (KDE) </a:t>
            </a:r>
            <a:endParaRPr/>
          </a:p>
        </p:txBody>
      </p:sp>
      <p:pic>
        <p:nvPicPr>
          <p:cNvPr id="281" name="Google Shape;281;p48" descr="A map of a city&#10;&#10;AI-generated content may be incorrect."/>
          <p:cNvPicPr preferRelativeResize="0"/>
          <p:nvPr/>
        </p:nvPicPr>
        <p:blipFill rotWithShape="1">
          <a:blip r:embed="rId4">
            <a:alphaModFix/>
          </a:blip>
          <a:srcRect/>
          <a:stretch/>
        </p:blipFill>
        <p:spPr>
          <a:xfrm>
            <a:off x="7833360" y="0"/>
            <a:ext cx="4358640" cy="61641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9"/>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287" name="Google Shape;287;p49"/>
          <p:cNvSpPr txBox="1"/>
          <p:nvPr/>
        </p:nvSpPr>
        <p:spPr>
          <a:xfrm>
            <a:off x="261112" y="1340612"/>
            <a:ext cx="5834888" cy="44627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Arial"/>
              <a:buChar char="•"/>
            </a:pPr>
            <a:r>
              <a:rPr lang="en-US" sz="1800" b="0" i="0" u="none" strike="noStrike" cap="none">
                <a:solidFill>
                  <a:srgbClr val="000000"/>
                </a:solidFill>
                <a:latin typeface="Inter"/>
                <a:ea typeface="Inter"/>
                <a:cs typeface="Inter"/>
                <a:sym typeface="Inter"/>
              </a:rPr>
              <a:t>Creates a density (</a:t>
            </a:r>
            <a:r>
              <a:rPr lang="en-US" sz="1800" b="0" i="0" u="none" strike="noStrike" cap="none">
                <a:solidFill>
                  <a:srgbClr val="057A64"/>
                </a:solidFill>
                <a:latin typeface="Inter"/>
                <a:ea typeface="Inter"/>
                <a:cs typeface="Inter"/>
                <a:sym typeface="Inter"/>
              </a:rPr>
              <a:t>heatmap</a:t>
            </a:r>
            <a:r>
              <a:rPr lang="en-US" sz="1800" b="0" i="0" u="none" strike="noStrike" cap="none">
                <a:solidFill>
                  <a:srgbClr val="000000"/>
                </a:solidFill>
                <a:latin typeface="Inter"/>
                <a:ea typeface="Inter"/>
                <a:cs typeface="Inter"/>
                <a:sym typeface="Inter"/>
              </a:rPr>
              <a:t>) raster of an input vector layer using </a:t>
            </a:r>
            <a:r>
              <a:rPr lang="en-US" sz="1800" b="0" i="0" u="none" strike="noStrike" cap="none">
                <a:solidFill>
                  <a:srgbClr val="12816C"/>
                </a:solidFill>
                <a:latin typeface="Inter"/>
                <a:ea typeface="Inter"/>
                <a:cs typeface="Inter"/>
                <a:sym typeface="Inter"/>
              </a:rPr>
              <a:t>kernel density estimation</a:t>
            </a:r>
            <a:r>
              <a:rPr lang="en-US" sz="1800" b="0" i="0" u="none" strike="noStrike" cap="none">
                <a:solidFill>
                  <a:srgbClr val="000000"/>
                </a:solidFill>
                <a:latin typeface="Inter"/>
                <a:ea typeface="Inter"/>
                <a:cs typeface="Inter"/>
                <a:sym typeface="Inter"/>
              </a:rPr>
              <a:t>.</a:t>
            </a:r>
            <a:endParaRPr/>
          </a:p>
          <a:p>
            <a:pPr marL="342900" marR="0" lvl="0" indent="-342900" algn="l" rtl="0">
              <a:lnSpc>
                <a:spcPct val="100000"/>
              </a:lnSpc>
              <a:spcBef>
                <a:spcPts val="1200"/>
              </a:spcBef>
              <a:spcAft>
                <a:spcPts val="0"/>
              </a:spcAft>
              <a:buClr>
                <a:schemeClr val="dk1"/>
              </a:buClr>
              <a:buSzPts val="2000"/>
              <a:buFont typeface="Arial"/>
              <a:buChar char="•"/>
            </a:pPr>
            <a:r>
              <a:rPr lang="en-US" sz="1800" b="0" i="0" u="none" strike="noStrike" cap="none">
                <a:solidFill>
                  <a:srgbClr val="000000"/>
                </a:solidFill>
                <a:latin typeface="Inter"/>
                <a:ea typeface="Inter"/>
                <a:cs typeface="Inter"/>
                <a:sym typeface="Inter"/>
              </a:rPr>
              <a:t>The density is calculated based on the </a:t>
            </a:r>
            <a:r>
              <a:rPr lang="en-US" sz="1800" b="0" i="0" u="none" strike="noStrike" cap="none">
                <a:solidFill>
                  <a:srgbClr val="12816C"/>
                </a:solidFill>
                <a:latin typeface="Inter"/>
                <a:ea typeface="Inter"/>
                <a:cs typeface="Inter"/>
                <a:sym typeface="Inter"/>
              </a:rPr>
              <a:t>number of points</a:t>
            </a:r>
            <a:r>
              <a:rPr lang="en-US" sz="1800" b="0" i="0" u="none" strike="noStrike" cap="none">
                <a:solidFill>
                  <a:srgbClr val="000000"/>
                </a:solidFill>
                <a:latin typeface="Inter"/>
                <a:ea typeface="Inter"/>
                <a:cs typeface="Inter"/>
                <a:sym typeface="Inter"/>
              </a:rPr>
              <a:t> in a location, with larger numbers of clustered points resulting in larger values. </a:t>
            </a:r>
            <a:endParaRPr/>
          </a:p>
          <a:p>
            <a:pPr marL="342900" marR="0" lvl="0" indent="-342900" algn="l" rtl="0">
              <a:lnSpc>
                <a:spcPct val="100000"/>
              </a:lnSpc>
              <a:spcBef>
                <a:spcPts val="1200"/>
              </a:spcBef>
              <a:spcAft>
                <a:spcPts val="0"/>
              </a:spcAft>
              <a:buClr>
                <a:schemeClr val="dk1"/>
              </a:buClr>
              <a:buSzPts val="2000"/>
              <a:buFont typeface="Arial"/>
              <a:buChar char="•"/>
            </a:pPr>
            <a:r>
              <a:rPr lang="en-US" sz="1800" b="0" i="0" u="none" strike="noStrike" cap="none">
                <a:solidFill>
                  <a:srgbClr val="000000"/>
                </a:solidFill>
                <a:latin typeface="Inter"/>
                <a:ea typeface="Inter"/>
                <a:cs typeface="Inter"/>
                <a:sym typeface="Inter"/>
              </a:rPr>
              <a:t>KDE uses the density within a </a:t>
            </a:r>
            <a:r>
              <a:rPr lang="en-US" sz="1800" b="0" i="0" u="none" strike="noStrike" cap="none">
                <a:solidFill>
                  <a:srgbClr val="12816C"/>
                </a:solidFill>
                <a:latin typeface="Inter"/>
                <a:ea typeface="Inter"/>
                <a:cs typeface="Inter"/>
                <a:sym typeface="Inter"/>
              </a:rPr>
              <a:t>range</a:t>
            </a:r>
            <a:r>
              <a:rPr lang="en-US" sz="1800" b="0" i="0" u="none" strike="noStrike" cap="none">
                <a:solidFill>
                  <a:srgbClr val="000000"/>
                </a:solidFill>
                <a:latin typeface="Inter"/>
                <a:ea typeface="Inter"/>
                <a:cs typeface="Inter"/>
                <a:sym typeface="Inter"/>
              </a:rPr>
              <a:t> (window) of each observation to represent the value at the centre of the window. </a:t>
            </a:r>
            <a:endParaRPr/>
          </a:p>
          <a:p>
            <a:pPr marL="342900" marR="0" lvl="0" indent="-342900" algn="l" rtl="0">
              <a:lnSpc>
                <a:spcPct val="100000"/>
              </a:lnSpc>
              <a:spcBef>
                <a:spcPts val="1200"/>
              </a:spcBef>
              <a:spcAft>
                <a:spcPts val="0"/>
              </a:spcAft>
              <a:buClr>
                <a:schemeClr val="dk1"/>
              </a:buClr>
              <a:buSzPts val="2000"/>
              <a:buFont typeface="Arial"/>
              <a:buChar char="•"/>
            </a:pPr>
            <a:r>
              <a:rPr lang="en-US" sz="1800" b="0" i="0" u="none" strike="noStrike" cap="none">
                <a:solidFill>
                  <a:srgbClr val="000000"/>
                </a:solidFill>
                <a:latin typeface="Inter"/>
                <a:ea typeface="Inter"/>
                <a:cs typeface="Inter"/>
                <a:sym typeface="Inter"/>
              </a:rPr>
              <a:t>Larger values of the </a:t>
            </a:r>
            <a:r>
              <a:rPr lang="en-US" sz="1800" b="0" i="0" u="none" strike="noStrike" cap="none">
                <a:solidFill>
                  <a:srgbClr val="12816C"/>
                </a:solidFill>
                <a:latin typeface="Inter"/>
                <a:ea typeface="Inter"/>
                <a:cs typeface="Inter"/>
                <a:sym typeface="Inter"/>
              </a:rPr>
              <a:t>Search radius </a:t>
            </a:r>
            <a:r>
              <a:rPr lang="en-US" sz="1800" b="0" i="0" u="none" strike="noStrike" cap="none">
                <a:solidFill>
                  <a:srgbClr val="000000"/>
                </a:solidFill>
                <a:latin typeface="Inter"/>
                <a:ea typeface="Inter"/>
                <a:cs typeface="Inter"/>
                <a:sym typeface="Inter"/>
              </a:rPr>
              <a:t>produce a smoother, more generalized density raster. Smaller values produce a more detailed raster</a:t>
            </a:r>
            <a:endParaRPr/>
          </a:p>
          <a:p>
            <a:pPr marL="342900" marR="0" lvl="0" indent="-342900" algn="l" rtl="0">
              <a:lnSpc>
                <a:spcPct val="100000"/>
              </a:lnSpc>
              <a:spcBef>
                <a:spcPts val="1200"/>
              </a:spcBef>
              <a:spcAft>
                <a:spcPts val="1200"/>
              </a:spcAft>
              <a:buClr>
                <a:schemeClr val="dk1"/>
              </a:buClr>
              <a:buSzPts val="2000"/>
              <a:buFont typeface="Arial"/>
              <a:buChar char="•"/>
            </a:pPr>
            <a:r>
              <a:rPr lang="en-US" sz="1800" b="0" i="0" u="none" strike="noStrike" cap="none">
                <a:solidFill>
                  <a:srgbClr val="000000"/>
                </a:solidFill>
                <a:latin typeface="Inter"/>
                <a:ea typeface="Inter"/>
                <a:cs typeface="Inter"/>
                <a:sym typeface="Inter"/>
              </a:rPr>
              <a:t>Heatmaps allow easy </a:t>
            </a:r>
            <a:r>
              <a:rPr lang="en-US" sz="1800" b="0" i="0" u="none" strike="noStrike" cap="none">
                <a:solidFill>
                  <a:srgbClr val="12816C"/>
                </a:solidFill>
                <a:latin typeface="Inter"/>
                <a:ea typeface="Inter"/>
                <a:cs typeface="Inter"/>
                <a:sym typeface="Inter"/>
              </a:rPr>
              <a:t>identification of hotspots </a:t>
            </a:r>
            <a:r>
              <a:rPr lang="en-US" sz="1800" b="0" i="0" u="none" strike="noStrike" cap="none">
                <a:solidFill>
                  <a:srgbClr val="000000"/>
                </a:solidFill>
                <a:latin typeface="Inter"/>
                <a:ea typeface="Inter"/>
                <a:cs typeface="Inter"/>
                <a:sym typeface="Inter"/>
              </a:rPr>
              <a:t>and </a:t>
            </a:r>
            <a:r>
              <a:rPr lang="en-US" sz="1800" b="0" i="0" u="none" strike="noStrike" cap="none">
                <a:solidFill>
                  <a:srgbClr val="12816C"/>
                </a:solidFill>
                <a:latin typeface="Inter"/>
                <a:ea typeface="Inter"/>
                <a:cs typeface="Inter"/>
                <a:sym typeface="Inter"/>
              </a:rPr>
              <a:t>clustering of points</a:t>
            </a:r>
            <a:r>
              <a:rPr lang="en-US" sz="1800" b="0" i="0" u="none" strike="noStrike" cap="none">
                <a:solidFill>
                  <a:srgbClr val="000000"/>
                </a:solidFill>
                <a:latin typeface="Inter"/>
                <a:ea typeface="Inter"/>
                <a:cs typeface="Inter"/>
                <a:sym typeface="Inter"/>
              </a:rPr>
              <a:t>.</a:t>
            </a:r>
            <a:endParaRPr/>
          </a:p>
        </p:txBody>
      </p:sp>
      <p:sp>
        <p:nvSpPr>
          <p:cNvPr id="288" name="Google Shape;288;p49"/>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Advanced Geoprocessing Tools </a:t>
            </a: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Heatmap - Kernel Density Estimation (KDE) </a:t>
            </a:r>
            <a:endParaRPr/>
          </a:p>
        </p:txBody>
      </p:sp>
      <p:pic>
        <p:nvPicPr>
          <p:cNvPr id="289" name="Google Shape;289;p49"/>
          <p:cNvPicPr preferRelativeResize="0"/>
          <p:nvPr/>
        </p:nvPicPr>
        <p:blipFill rotWithShape="1">
          <a:blip r:embed="rId4">
            <a:alphaModFix/>
          </a:blip>
          <a:srcRect/>
          <a:stretch/>
        </p:blipFill>
        <p:spPr>
          <a:xfrm>
            <a:off x="7833360" y="0"/>
            <a:ext cx="4358639" cy="6164124"/>
          </a:xfrm>
          <a:prstGeom prst="rect">
            <a:avLst/>
          </a:prstGeom>
          <a:noFill/>
          <a:ln>
            <a:noFill/>
          </a:ln>
        </p:spPr>
      </p:pic>
      <p:sp>
        <p:nvSpPr>
          <p:cNvPr id="290" name="Google Shape;290;p49"/>
          <p:cNvSpPr txBox="1"/>
          <p:nvPr/>
        </p:nvSpPr>
        <p:spPr>
          <a:xfrm>
            <a:off x="9084039" y="314793"/>
            <a:ext cx="2846848" cy="369332"/>
          </a:xfrm>
          <a:prstGeom prst="rect">
            <a:avLst/>
          </a:prstGeom>
          <a:solidFill>
            <a:srgbClr val="F1F1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Inter"/>
                <a:ea typeface="Inter"/>
                <a:cs typeface="Inter"/>
                <a:sym typeface="Inter"/>
              </a:rPr>
              <a:t>KDE with Barriers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4"/>
          <p:cNvPicPr preferRelativeResize="0"/>
          <p:nvPr/>
        </p:nvPicPr>
        <p:blipFill rotWithShape="1">
          <a:blip r:embed="rId3">
            <a:alphaModFix/>
          </a:blip>
          <a:srcRect t="69415" r="81" b="4465"/>
          <a:stretch/>
        </p:blipFill>
        <p:spPr>
          <a:xfrm>
            <a:off x="0" y="4894060"/>
            <a:ext cx="12192000" cy="1968667"/>
          </a:xfrm>
          <a:prstGeom prst="rect">
            <a:avLst/>
          </a:prstGeom>
          <a:noFill/>
          <a:ln>
            <a:noFill/>
          </a:ln>
        </p:spPr>
      </p:pic>
      <p:pic>
        <p:nvPicPr>
          <p:cNvPr id="109" name="Google Shape;109;p4"/>
          <p:cNvPicPr preferRelativeResize="0"/>
          <p:nvPr/>
        </p:nvPicPr>
        <p:blipFill rotWithShape="1">
          <a:blip r:embed="rId4">
            <a:alphaModFix/>
          </a:blip>
          <a:srcRect/>
          <a:stretch/>
        </p:blipFill>
        <p:spPr>
          <a:xfrm>
            <a:off x="-1" y="6593097"/>
            <a:ext cx="12192000" cy="271763"/>
          </a:xfrm>
          <a:prstGeom prst="rect">
            <a:avLst/>
          </a:prstGeom>
          <a:noFill/>
          <a:ln>
            <a:noFill/>
          </a:ln>
        </p:spPr>
      </p:pic>
      <p:sp>
        <p:nvSpPr>
          <p:cNvPr id="110" name="Google Shape;110;p4"/>
          <p:cNvSpPr txBox="1"/>
          <p:nvPr/>
        </p:nvSpPr>
        <p:spPr>
          <a:xfrm>
            <a:off x="538179" y="510858"/>
            <a:ext cx="5136600" cy="1141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300" b="1" i="0" u="none" strike="noStrike" cap="none">
                <a:solidFill>
                  <a:srgbClr val="808080"/>
                </a:solidFill>
                <a:latin typeface="Inter"/>
                <a:ea typeface="Inter"/>
                <a:cs typeface="Inter"/>
                <a:sym typeface="Inter"/>
              </a:rPr>
              <a:t>Transnational Network of Integrated Planning Labs: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300" b="1" i="0" u="none" strike="noStrike" cap="none">
                <a:solidFill>
                  <a:srgbClr val="808080"/>
                </a:solidFill>
                <a:latin typeface="Inter"/>
                <a:ea typeface="Inter"/>
                <a:cs typeface="Inter"/>
                <a:sym typeface="Inter"/>
              </a:rPr>
              <a:t>Co-creating knowledge on forward-looking transdisciplinary planning perspectives addressing climate change and urban life in the post-pandemic city</a:t>
            </a:r>
            <a:endParaRPr sz="1400" b="1" i="0" u="none" strike="noStrike" cap="none">
              <a:solidFill>
                <a:srgbClr val="808080"/>
              </a:solidFill>
              <a:latin typeface="Inter"/>
              <a:ea typeface="Inter"/>
              <a:cs typeface="Inter"/>
              <a:sym typeface="Inter"/>
            </a:endParaRPr>
          </a:p>
          <a:p>
            <a:pPr marL="0" marR="0" lvl="0" indent="0" algn="l" rtl="0">
              <a:lnSpc>
                <a:spcPct val="100000"/>
              </a:lnSpc>
              <a:spcBef>
                <a:spcPts val="500"/>
              </a:spcBef>
              <a:spcAft>
                <a:spcPts val="0"/>
              </a:spcAft>
              <a:buClr>
                <a:srgbClr val="307668"/>
              </a:buClr>
              <a:buSzPts val="1400"/>
              <a:buFont typeface="Trebuchet MS"/>
              <a:buNone/>
            </a:pPr>
            <a:r>
              <a:rPr lang="en-US" sz="1200" b="1" i="0" u="none" strike="noStrike" cap="none">
                <a:solidFill>
                  <a:srgbClr val="307668"/>
                </a:solidFill>
                <a:latin typeface="Inter"/>
                <a:ea typeface="Inter"/>
                <a:cs typeface="Inter"/>
                <a:sym typeface="Inter"/>
              </a:rPr>
              <a:t>Project number: 2023-1-EL01-KA220-HED-000160477 Erasmus+</a:t>
            </a:r>
            <a:endParaRPr sz="1200" b="0" i="0" u="none" strike="noStrike" cap="none">
              <a:solidFill>
                <a:srgbClr val="000000"/>
              </a:solidFill>
              <a:latin typeface="Inter"/>
              <a:ea typeface="Inter"/>
              <a:cs typeface="Inter"/>
              <a:sym typeface="Inter"/>
            </a:endParaRPr>
          </a:p>
        </p:txBody>
      </p:sp>
      <p:pic>
        <p:nvPicPr>
          <p:cNvPr id="111" name="Google Shape;111;p4"/>
          <p:cNvPicPr preferRelativeResize="0"/>
          <p:nvPr/>
        </p:nvPicPr>
        <p:blipFill rotWithShape="1">
          <a:blip r:embed="rId5">
            <a:alphaModFix/>
          </a:blip>
          <a:srcRect/>
          <a:stretch/>
        </p:blipFill>
        <p:spPr>
          <a:xfrm>
            <a:off x="449826" y="5878394"/>
            <a:ext cx="697390" cy="461665"/>
          </a:xfrm>
          <a:prstGeom prst="rect">
            <a:avLst/>
          </a:prstGeom>
          <a:noFill/>
          <a:ln>
            <a:noFill/>
          </a:ln>
        </p:spPr>
      </p:pic>
      <p:sp>
        <p:nvSpPr>
          <p:cNvPr id="112" name="Google Shape;112;p4"/>
          <p:cNvSpPr txBox="1"/>
          <p:nvPr/>
        </p:nvSpPr>
        <p:spPr>
          <a:xfrm>
            <a:off x="1206230" y="5878395"/>
            <a:ext cx="2953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US" sz="600" b="1" i="1" u="none" strike="noStrike" cap="none">
                <a:solidFill>
                  <a:schemeClr val="dk1"/>
                </a:solidFill>
                <a:latin typeface="Calibri"/>
                <a:ea typeface="Calibri"/>
                <a:cs typeface="Calibri"/>
                <a:sym typeface="Calibri"/>
              </a:rPr>
              <a:t>Project: Erasmus+ 2023-1-EL01-KA220-HED-000160477</a:t>
            </a:r>
            <a:endParaRPr sz="6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600"/>
              <a:buFont typeface="Arial"/>
              <a:buNone/>
            </a:pPr>
            <a:r>
              <a:rPr lang="en-US" sz="600" b="0" i="1" u="none" strike="noStrike" cap="none">
                <a:solidFill>
                  <a:schemeClr val="dk1"/>
                </a:solidFill>
                <a:latin typeface="Calibri"/>
                <a:ea typeface="Calibri"/>
                <a:cs typeface="Calibri"/>
                <a:sym typeface="Calibri"/>
              </a:rPr>
              <a:t>Co-funded by the European Union. Views and opinions expressed are however those of the author(s) only and do not necessarily reflect those of the European Union.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600"/>
              <a:buFont typeface="Arial"/>
              <a:buNone/>
            </a:pPr>
            <a:r>
              <a:rPr lang="en-US" sz="600" b="0" i="1" u="none" strike="noStrike" cap="none">
                <a:solidFill>
                  <a:schemeClr val="dk1"/>
                </a:solidFill>
                <a:latin typeface="Calibri"/>
                <a:ea typeface="Calibri"/>
                <a:cs typeface="Calibri"/>
                <a:sym typeface="Calibri"/>
              </a:rPr>
              <a:t>Neither the European Union nor the granting authority can be held responsible for them.</a:t>
            </a:r>
            <a:endParaRPr sz="6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600"/>
              <a:buFont typeface="Arial"/>
              <a:buNone/>
            </a:pPr>
            <a:endParaRPr sz="600" b="1" i="1" u="none" strike="noStrike" cap="none">
              <a:solidFill>
                <a:schemeClr val="dk1"/>
              </a:solidFill>
              <a:latin typeface="Calibri"/>
              <a:ea typeface="Calibri"/>
              <a:cs typeface="Calibri"/>
              <a:sym typeface="Calibri"/>
            </a:endParaRPr>
          </a:p>
        </p:txBody>
      </p:sp>
      <p:pic>
        <p:nvPicPr>
          <p:cNvPr id="113" name="Google Shape;113;p4"/>
          <p:cNvPicPr preferRelativeResize="0"/>
          <p:nvPr/>
        </p:nvPicPr>
        <p:blipFill rotWithShape="1">
          <a:blip r:embed="rId6">
            <a:alphaModFix/>
          </a:blip>
          <a:srcRect/>
          <a:stretch/>
        </p:blipFill>
        <p:spPr>
          <a:xfrm>
            <a:off x="7824400" y="1764125"/>
            <a:ext cx="3838326" cy="2986150"/>
          </a:xfrm>
          <a:prstGeom prst="rect">
            <a:avLst/>
          </a:prstGeom>
          <a:noFill/>
          <a:ln>
            <a:noFill/>
          </a:ln>
        </p:spPr>
      </p:pic>
      <p:grpSp>
        <p:nvGrpSpPr>
          <p:cNvPr id="114" name="Google Shape;114;p4"/>
          <p:cNvGrpSpPr/>
          <p:nvPr/>
        </p:nvGrpSpPr>
        <p:grpSpPr>
          <a:xfrm>
            <a:off x="5778170" y="5742288"/>
            <a:ext cx="5763255" cy="733425"/>
            <a:chOff x="5778170" y="5742288"/>
            <a:chExt cx="5763255" cy="733425"/>
          </a:xfrm>
        </p:grpSpPr>
        <p:grpSp>
          <p:nvGrpSpPr>
            <p:cNvPr id="115" name="Google Shape;115;p4"/>
            <p:cNvGrpSpPr/>
            <p:nvPr/>
          </p:nvGrpSpPr>
          <p:grpSpPr>
            <a:xfrm>
              <a:off x="5778170" y="5878180"/>
              <a:ext cx="3465099" cy="461645"/>
              <a:chOff x="4590234" y="5806283"/>
              <a:chExt cx="4115808" cy="548338"/>
            </a:xfrm>
          </p:grpSpPr>
          <p:pic>
            <p:nvPicPr>
              <p:cNvPr id="116" name="Google Shape;116;p4"/>
              <p:cNvPicPr preferRelativeResize="0"/>
              <p:nvPr/>
            </p:nvPicPr>
            <p:blipFill rotWithShape="1">
              <a:blip r:embed="rId7">
                <a:alphaModFix/>
              </a:blip>
              <a:srcRect/>
              <a:stretch/>
            </p:blipFill>
            <p:spPr>
              <a:xfrm>
                <a:off x="7353492" y="5821476"/>
                <a:ext cx="1352550" cy="517950"/>
              </a:xfrm>
              <a:prstGeom prst="rect">
                <a:avLst/>
              </a:prstGeom>
              <a:noFill/>
              <a:ln>
                <a:noFill/>
              </a:ln>
            </p:spPr>
          </p:pic>
          <p:pic>
            <p:nvPicPr>
              <p:cNvPr id="117" name="Google Shape;117;p4"/>
              <p:cNvPicPr preferRelativeResize="0"/>
              <p:nvPr/>
            </p:nvPicPr>
            <p:blipFill rotWithShape="1">
              <a:blip r:embed="rId8">
                <a:alphaModFix/>
              </a:blip>
              <a:srcRect/>
              <a:stretch/>
            </p:blipFill>
            <p:spPr>
              <a:xfrm>
                <a:off x="4590234" y="5806283"/>
                <a:ext cx="548338" cy="548338"/>
              </a:xfrm>
              <a:prstGeom prst="rect">
                <a:avLst/>
              </a:prstGeom>
              <a:noFill/>
              <a:ln>
                <a:noFill/>
              </a:ln>
            </p:spPr>
          </p:pic>
          <p:pic>
            <p:nvPicPr>
              <p:cNvPr id="118" name="Google Shape;118;p4"/>
              <p:cNvPicPr preferRelativeResize="0"/>
              <p:nvPr/>
            </p:nvPicPr>
            <p:blipFill rotWithShape="1">
              <a:blip r:embed="rId9">
                <a:alphaModFix/>
              </a:blip>
              <a:srcRect/>
              <a:stretch/>
            </p:blipFill>
            <p:spPr>
              <a:xfrm>
                <a:off x="5444903" y="5909919"/>
                <a:ext cx="1676400" cy="349594"/>
              </a:xfrm>
              <a:prstGeom prst="rect">
                <a:avLst/>
              </a:prstGeom>
              <a:noFill/>
              <a:ln>
                <a:noFill/>
              </a:ln>
            </p:spPr>
          </p:pic>
        </p:grpSp>
        <p:pic>
          <p:nvPicPr>
            <p:cNvPr id="119" name="Google Shape;119;p4"/>
            <p:cNvPicPr preferRelativeResize="0"/>
            <p:nvPr/>
          </p:nvPicPr>
          <p:blipFill rotWithShape="1">
            <a:blip r:embed="rId10">
              <a:alphaModFix/>
            </a:blip>
            <a:srcRect/>
            <a:stretch/>
          </p:blipFill>
          <p:spPr>
            <a:xfrm>
              <a:off x="9505575" y="5742288"/>
              <a:ext cx="733425" cy="733425"/>
            </a:xfrm>
            <a:prstGeom prst="rect">
              <a:avLst/>
            </a:prstGeom>
            <a:noFill/>
            <a:ln>
              <a:noFill/>
            </a:ln>
          </p:spPr>
        </p:pic>
        <p:pic>
          <p:nvPicPr>
            <p:cNvPr id="120" name="Google Shape;120;p4"/>
            <p:cNvPicPr preferRelativeResize="0"/>
            <p:nvPr/>
          </p:nvPicPr>
          <p:blipFill rotWithShape="1">
            <a:blip r:embed="rId11">
              <a:alphaModFix/>
            </a:blip>
            <a:srcRect/>
            <a:stretch/>
          </p:blipFill>
          <p:spPr>
            <a:xfrm>
              <a:off x="10446050" y="5975650"/>
              <a:ext cx="1095375" cy="266700"/>
            </a:xfrm>
            <a:prstGeom prst="rect">
              <a:avLst/>
            </a:prstGeom>
            <a:noFill/>
            <a:ln>
              <a:noFill/>
            </a:ln>
          </p:spPr>
        </p:pic>
      </p:grpSp>
      <p:pic>
        <p:nvPicPr>
          <p:cNvPr id="121" name="Google Shape;121;p4"/>
          <p:cNvPicPr preferRelativeResize="0"/>
          <p:nvPr/>
        </p:nvPicPr>
        <p:blipFill rotWithShape="1">
          <a:blip r:embed="rId4">
            <a:alphaModFix/>
          </a:blip>
          <a:srcRect/>
          <a:stretch/>
        </p:blipFill>
        <p:spPr>
          <a:xfrm>
            <a:off x="0" y="6475722"/>
            <a:ext cx="12192000" cy="389125"/>
          </a:xfrm>
          <a:prstGeom prst="rect">
            <a:avLst/>
          </a:prstGeom>
          <a:noFill/>
          <a:ln>
            <a:noFill/>
          </a:ln>
        </p:spPr>
      </p:pic>
      <p:sp>
        <p:nvSpPr>
          <p:cNvPr id="122" name="Google Shape;122;p4"/>
          <p:cNvSpPr txBox="1"/>
          <p:nvPr/>
        </p:nvSpPr>
        <p:spPr>
          <a:xfrm>
            <a:off x="449826" y="2230317"/>
            <a:ext cx="7815300" cy="28315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35948"/>
                </a:solidFill>
                <a:latin typeface="Inter"/>
                <a:ea typeface="Inter"/>
                <a:cs typeface="Inter"/>
                <a:sym typeface="Inter"/>
              </a:rPr>
              <a:t>InPlaLabs Technical Toolkit</a:t>
            </a:r>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35948"/>
                </a:solidFill>
                <a:latin typeface="Inter"/>
                <a:ea typeface="Inter"/>
                <a:cs typeface="Inter"/>
                <a:sym typeface="Inter"/>
              </a:rPr>
              <a:t>Knowledge Sharing Workshop, 5</a:t>
            </a:r>
            <a:r>
              <a:rPr lang="en-US" sz="2400" b="0" i="0" u="none" strike="noStrike" cap="none" baseline="30000">
                <a:solidFill>
                  <a:srgbClr val="035948"/>
                </a:solidFill>
                <a:latin typeface="Inter"/>
                <a:ea typeface="Inter"/>
                <a:cs typeface="Inter"/>
                <a:sym typeface="Inter"/>
              </a:rPr>
              <a:t>th</a:t>
            </a:r>
            <a:r>
              <a:rPr lang="en-US" sz="2400" b="0" i="0" u="none" strike="noStrike" cap="none">
                <a:solidFill>
                  <a:srgbClr val="035948"/>
                </a:solidFill>
                <a:latin typeface="Inter"/>
                <a:ea typeface="Inter"/>
                <a:cs typeface="Inter"/>
                <a:sym typeface="Inter"/>
              </a:rPr>
              <a:t> June 2025</a:t>
            </a:r>
            <a:endParaRPr sz="2400" b="0" i="0" u="none" strike="noStrike" cap="none">
              <a:solidFill>
                <a:srgbClr val="035948"/>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35948"/>
              </a:solidFill>
              <a:latin typeface="Inter"/>
              <a:ea typeface="Inter"/>
              <a:cs typeface="Inter"/>
              <a:sym typeface="Inter"/>
            </a:endParaRPr>
          </a:p>
          <a:p>
            <a:pPr marL="0" marR="0" lvl="0" indent="0" algn="l" rtl="0">
              <a:lnSpc>
                <a:spcPct val="100000"/>
              </a:lnSpc>
              <a:spcBef>
                <a:spcPts val="0"/>
              </a:spcBef>
              <a:spcAft>
                <a:spcPts val="0"/>
              </a:spcAft>
              <a:buNone/>
            </a:pPr>
            <a:r>
              <a:rPr lang="en-US" sz="2400" b="1" i="1" u="none" strike="noStrike" cap="none">
                <a:solidFill>
                  <a:srgbClr val="035948"/>
                </a:solidFill>
                <a:latin typeface="Inter"/>
                <a:ea typeface="Inter"/>
                <a:cs typeface="Inter"/>
                <a:sym typeface="Inter"/>
              </a:rPr>
              <a:t>GIS-based tools and  data sources  towards climate-resilient integrated planning</a:t>
            </a:r>
            <a:endParaRPr/>
          </a:p>
          <a:p>
            <a:pPr marL="0" marR="0" lvl="0" indent="0" algn="l" rtl="0">
              <a:lnSpc>
                <a:spcPct val="100000"/>
              </a:lnSpc>
              <a:spcBef>
                <a:spcPts val="0"/>
              </a:spcBef>
              <a:spcAft>
                <a:spcPts val="0"/>
              </a:spcAft>
              <a:buClr>
                <a:srgbClr val="000000"/>
              </a:buClr>
              <a:buSzPts val="2400"/>
              <a:buFont typeface="Arial"/>
              <a:buNone/>
            </a:pPr>
            <a:endParaRPr sz="1800" b="0" i="0" u="none" strike="noStrike" cap="none">
              <a:solidFill>
                <a:srgbClr val="035948"/>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400"/>
              <a:buFont typeface="Arial"/>
              <a:buNone/>
            </a:pPr>
            <a:r>
              <a:rPr lang="en-US" sz="2000" b="0" i="0" u="none" strike="noStrike" cap="none">
                <a:solidFill>
                  <a:srgbClr val="035948"/>
                </a:solidFill>
                <a:latin typeface="Inter"/>
                <a:ea typeface="Inter"/>
                <a:cs typeface="Inter"/>
                <a:sym typeface="Inter"/>
              </a:rPr>
              <a:t>Yannis Paraskevopoulos</a:t>
            </a:r>
            <a:endParaRPr/>
          </a:p>
          <a:p>
            <a:pPr marL="0" marR="0" lvl="0" indent="0" algn="l" rtl="0">
              <a:lnSpc>
                <a:spcPct val="100000"/>
              </a:lnSpc>
              <a:spcBef>
                <a:spcPts val="0"/>
              </a:spcBef>
              <a:spcAft>
                <a:spcPts val="0"/>
              </a:spcAft>
              <a:buClr>
                <a:srgbClr val="000000"/>
              </a:buClr>
              <a:buSzPts val="2400"/>
              <a:buFont typeface="Arial"/>
              <a:buNone/>
            </a:pPr>
            <a:r>
              <a:rPr lang="en-US" sz="2000" b="0" i="0" u="none" strike="noStrike" cap="none">
                <a:solidFill>
                  <a:srgbClr val="035948"/>
                </a:solidFill>
                <a:latin typeface="Inter"/>
                <a:ea typeface="Inter"/>
                <a:cs typeface="Inter"/>
                <a:sym typeface="Inter"/>
              </a:rPr>
              <a:t>Department of Geography and Regional Planning, NTUA</a:t>
            </a:r>
            <a:endParaRPr sz="1200" b="0" i="0" u="none" strike="noStrike" cap="none">
              <a:solidFill>
                <a:srgbClr val="035948"/>
              </a:solidFill>
              <a:latin typeface="Inter"/>
              <a:ea typeface="Inter"/>
              <a:cs typeface="Inter"/>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50"/>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296" name="Google Shape;296;p50"/>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Advanced Geoprocessing Tools </a:t>
            </a: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Heatmap - Kernel Density Estimation (KDE) w/ Thresholds </a:t>
            </a:r>
            <a:endParaRPr/>
          </a:p>
        </p:txBody>
      </p:sp>
      <p:pic>
        <p:nvPicPr>
          <p:cNvPr id="297" name="Google Shape;297;p50"/>
          <p:cNvPicPr preferRelativeResize="0"/>
          <p:nvPr/>
        </p:nvPicPr>
        <p:blipFill rotWithShape="1">
          <a:blip r:embed="rId4">
            <a:alphaModFix/>
          </a:blip>
          <a:srcRect/>
          <a:stretch/>
        </p:blipFill>
        <p:spPr>
          <a:xfrm>
            <a:off x="4984956" y="1177976"/>
            <a:ext cx="6945932" cy="4910696"/>
          </a:xfrm>
          <a:prstGeom prst="rect">
            <a:avLst/>
          </a:prstGeom>
          <a:noFill/>
          <a:ln>
            <a:noFill/>
          </a:ln>
        </p:spPr>
      </p:pic>
      <p:graphicFrame>
        <p:nvGraphicFramePr>
          <p:cNvPr id="298" name="Google Shape;298;p50"/>
          <p:cNvGraphicFramePr/>
          <p:nvPr/>
        </p:nvGraphicFramePr>
        <p:xfrm>
          <a:off x="261111" y="1177975"/>
          <a:ext cx="4443625" cy="4910725"/>
        </p:xfrm>
        <a:graphic>
          <a:graphicData uri="http://schemas.openxmlformats.org/drawingml/2006/table">
            <a:tbl>
              <a:tblPr firstRow="1" firstCol="1" bandRow="1">
                <a:noFill/>
                <a:tableStyleId>{E8DAB5A6-DDB2-4CA7-B61B-C1B23B96A071}</a:tableStyleId>
              </a:tblPr>
              <a:tblGrid>
                <a:gridCol w="1518675">
                  <a:extLst>
                    <a:ext uri="{9D8B030D-6E8A-4147-A177-3AD203B41FA5}">
                      <a16:colId xmlns:a16="http://schemas.microsoft.com/office/drawing/2014/main" val="20000"/>
                    </a:ext>
                  </a:extLst>
                </a:gridCol>
                <a:gridCol w="2924950">
                  <a:extLst>
                    <a:ext uri="{9D8B030D-6E8A-4147-A177-3AD203B41FA5}">
                      <a16:colId xmlns:a16="http://schemas.microsoft.com/office/drawing/2014/main" val="20001"/>
                    </a:ext>
                  </a:extLst>
                </a:gridCol>
              </a:tblGrid>
              <a:tr h="961225">
                <a:tc>
                  <a:txBody>
                    <a:bodyPr/>
                    <a:lstStyle/>
                    <a:p>
                      <a:pPr marL="0" marR="0" lvl="0" indent="0" algn="l" rtl="0">
                        <a:lnSpc>
                          <a:spcPct val="85714"/>
                        </a:lnSpc>
                        <a:spcBef>
                          <a:spcPts val="0"/>
                        </a:spcBef>
                        <a:spcAft>
                          <a:spcPts val="0"/>
                        </a:spcAft>
                        <a:buClr>
                          <a:srgbClr val="000000"/>
                        </a:buClr>
                        <a:buSzPts val="1400"/>
                        <a:buFont typeface="Arial"/>
                        <a:buNone/>
                      </a:pPr>
                      <a:r>
                        <a:rPr lang="en-US" sz="1400" b="1" u="none" strike="noStrike" cap="none">
                          <a:latin typeface="Inter"/>
                          <a:ea typeface="Inter"/>
                          <a:cs typeface="Inter"/>
                          <a:sym typeface="Inter"/>
                        </a:rPr>
                        <a:t>Centrality Magnitude</a:t>
                      </a:r>
                      <a:endParaRPr sz="1600" b="1" u="none" strike="noStrike" cap="none">
                        <a:latin typeface="Inter"/>
                        <a:ea typeface="Inter"/>
                        <a:cs typeface="Inter"/>
                        <a:sym typeface="Inter"/>
                      </a:endParaRPr>
                    </a:p>
                  </a:txBody>
                  <a:tcPr marL="74925" marR="74925" marT="0" marB="0" anchor="ctr"/>
                </a:tc>
                <a:tc>
                  <a:txBody>
                    <a:bodyPr/>
                    <a:lstStyle/>
                    <a:p>
                      <a:pPr marL="0" marR="0" lvl="0" indent="0" algn="l" rtl="0">
                        <a:lnSpc>
                          <a:spcPct val="85714"/>
                        </a:lnSpc>
                        <a:spcBef>
                          <a:spcPts val="0"/>
                        </a:spcBef>
                        <a:spcAft>
                          <a:spcPts val="0"/>
                        </a:spcAft>
                        <a:buClr>
                          <a:srgbClr val="000000"/>
                        </a:buClr>
                        <a:buSzPts val="1400"/>
                        <a:buFont typeface="Arial"/>
                        <a:buNone/>
                      </a:pPr>
                      <a:r>
                        <a:rPr lang="en-US" sz="1400" u="none" strike="noStrike" cap="none">
                          <a:latin typeface="Inter"/>
                          <a:ea typeface="Inter"/>
                          <a:cs typeface="Inter"/>
                          <a:sym typeface="Inter"/>
                        </a:rPr>
                        <a:t>Active Centrality Threshold </a:t>
                      </a:r>
                      <a:endParaRPr/>
                    </a:p>
                    <a:p>
                      <a:pPr marL="0" marR="0" lvl="0" indent="0" algn="l" rtl="0">
                        <a:lnSpc>
                          <a:spcPct val="85714"/>
                        </a:lnSpc>
                        <a:spcBef>
                          <a:spcPts val="0"/>
                        </a:spcBef>
                        <a:spcAft>
                          <a:spcPts val="0"/>
                        </a:spcAft>
                        <a:buClr>
                          <a:srgbClr val="000000"/>
                        </a:buClr>
                        <a:buSzPts val="1400"/>
                        <a:buFont typeface="Arial"/>
                        <a:buNone/>
                      </a:pPr>
                      <a:r>
                        <a:rPr lang="en-US" sz="1400" u="none" strike="noStrike" cap="none">
                          <a:latin typeface="Inter"/>
                          <a:ea typeface="Inter"/>
                          <a:cs typeface="Inter"/>
                          <a:sym typeface="Inter"/>
                        </a:rPr>
                        <a:t>(Non-residential KDE &gt;)</a:t>
                      </a:r>
                      <a:endParaRPr sz="1600" u="none" strike="noStrike" cap="none">
                        <a:latin typeface="Inter"/>
                        <a:ea typeface="Inter"/>
                        <a:cs typeface="Inter"/>
                        <a:sym typeface="Inter"/>
                      </a:endParaRPr>
                    </a:p>
                  </a:txBody>
                  <a:tcPr marL="74925" marR="74925" marT="0" marB="0" anchor="ctr"/>
                </a:tc>
                <a:extLst>
                  <a:ext uri="{0D108BD9-81ED-4DB2-BD59-A6C34878D82A}">
                    <a16:rowId xmlns:a16="http://schemas.microsoft.com/office/drawing/2014/main" val="10000"/>
                  </a:ext>
                </a:extLst>
              </a:tr>
              <a:tr h="1316500">
                <a:tc>
                  <a:txBody>
                    <a:bodyPr/>
                    <a:lstStyle/>
                    <a:p>
                      <a:pPr marL="0" marR="0" lvl="0" indent="0" algn="l" rtl="0">
                        <a:lnSpc>
                          <a:spcPct val="85714"/>
                        </a:lnSpc>
                        <a:spcBef>
                          <a:spcPts val="0"/>
                        </a:spcBef>
                        <a:spcAft>
                          <a:spcPts val="0"/>
                        </a:spcAft>
                        <a:buClr>
                          <a:srgbClr val="000000"/>
                        </a:buClr>
                        <a:buSzPts val="1400"/>
                        <a:buFont typeface="Arial"/>
                        <a:buNone/>
                      </a:pPr>
                      <a:r>
                        <a:rPr lang="en-US" sz="1400" u="none" strike="noStrike" cap="none">
                          <a:latin typeface="Inter"/>
                          <a:ea typeface="Inter"/>
                          <a:cs typeface="Inter"/>
                          <a:sym typeface="Inter"/>
                        </a:rPr>
                        <a:t>Neighborhood Centre</a:t>
                      </a:r>
                      <a:endParaRPr sz="1600" u="none" strike="noStrike" cap="none">
                        <a:latin typeface="Inter"/>
                        <a:ea typeface="Inter"/>
                        <a:cs typeface="Inter"/>
                        <a:sym typeface="Inter"/>
                      </a:endParaRPr>
                    </a:p>
                  </a:txBody>
                  <a:tcPr marL="74925" marR="74925" marT="0" marB="0" anchor="ctr"/>
                </a:tc>
                <a:tc>
                  <a:txBody>
                    <a:bodyPr/>
                    <a:lstStyle/>
                    <a:p>
                      <a:pPr marL="0" marR="0" lvl="0" indent="0" algn="l" rtl="0">
                        <a:lnSpc>
                          <a:spcPct val="85714"/>
                        </a:lnSpc>
                        <a:spcBef>
                          <a:spcPts val="0"/>
                        </a:spcBef>
                        <a:spcAft>
                          <a:spcPts val="0"/>
                        </a:spcAft>
                        <a:buClr>
                          <a:srgbClr val="000000"/>
                        </a:buClr>
                        <a:buSzPts val="1400"/>
                        <a:buFont typeface="Arial"/>
                        <a:buNone/>
                      </a:pPr>
                      <a:r>
                        <a:rPr lang="en-US" sz="1400" u="none" strike="noStrike" cap="none">
                          <a:latin typeface="Inter"/>
                          <a:ea typeface="Inter"/>
                          <a:cs typeface="Inter"/>
                          <a:sym typeface="Inter"/>
                        </a:rPr>
                        <a:t>MEAN+1×SD</a:t>
                      </a:r>
                      <a:endParaRPr sz="1600" u="none" strike="noStrike" cap="none">
                        <a:latin typeface="Inter"/>
                        <a:ea typeface="Inter"/>
                        <a:cs typeface="Inter"/>
                        <a:sym typeface="Inter"/>
                      </a:endParaRPr>
                    </a:p>
                  </a:txBody>
                  <a:tcPr marL="74925" marR="74925" marT="0" marB="0" anchor="ctr"/>
                </a:tc>
                <a:extLst>
                  <a:ext uri="{0D108BD9-81ED-4DB2-BD59-A6C34878D82A}">
                    <a16:rowId xmlns:a16="http://schemas.microsoft.com/office/drawing/2014/main" val="10001"/>
                  </a:ext>
                </a:extLst>
              </a:tr>
              <a:tr h="1316500">
                <a:tc>
                  <a:txBody>
                    <a:bodyPr/>
                    <a:lstStyle/>
                    <a:p>
                      <a:pPr marL="0" marR="0" lvl="0" indent="0" algn="l" rtl="0">
                        <a:lnSpc>
                          <a:spcPct val="85714"/>
                        </a:lnSpc>
                        <a:spcBef>
                          <a:spcPts val="0"/>
                        </a:spcBef>
                        <a:spcAft>
                          <a:spcPts val="0"/>
                        </a:spcAft>
                        <a:buClr>
                          <a:srgbClr val="000000"/>
                        </a:buClr>
                        <a:buSzPts val="1400"/>
                        <a:buFont typeface="Arial"/>
                        <a:buNone/>
                      </a:pPr>
                      <a:r>
                        <a:rPr lang="en-US" sz="1400" u="none" strike="noStrike" cap="none">
                          <a:latin typeface="Inter"/>
                          <a:ea typeface="Inter"/>
                          <a:cs typeface="Inter"/>
                          <a:sym typeface="Inter"/>
                        </a:rPr>
                        <a:t>In-between Centre</a:t>
                      </a:r>
                      <a:endParaRPr sz="1600" u="none" strike="noStrike" cap="none">
                        <a:latin typeface="Inter"/>
                        <a:ea typeface="Inter"/>
                        <a:cs typeface="Inter"/>
                        <a:sym typeface="Inter"/>
                      </a:endParaRPr>
                    </a:p>
                  </a:txBody>
                  <a:tcPr marL="74925" marR="74925" marT="0" marB="0" anchor="ctr"/>
                </a:tc>
                <a:tc>
                  <a:txBody>
                    <a:bodyPr/>
                    <a:lstStyle/>
                    <a:p>
                      <a:pPr marL="0" marR="0" lvl="0" indent="0" algn="l" rtl="0">
                        <a:lnSpc>
                          <a:spcPct val="85714"/>
                        </a:lnSpc>
                        <a:spcBef>
                          <a:spcPts val="0"/>
                        </a:spcBef>
                        <a:spcAft>
                          <a:spcPts val="0"/>
                        </a:spcAft>
                        <a:buClr>
                          <a:srgbClr val="000000"/>
                        </a:buClr>
                        <a:buSzPts val="1400"/>
                        <a:buFont typeface="Arial"/>
                        <a:buNone/>
                      </a:pPr>
                      <a:r>
                        <a:rPr lang="en-US" sz="1400" u="none" strike="noStrike" cap="none">
                          <a:latin typeface="Inter"/>
                          <a:ea typeface="Inter"/>
                          <a:cs typeface="Inter"/>
                          <a:sym typeface="Inter"/>
                        </a:rPr>
                        <a:t>MEAN+2×SD</a:t>
                      </a:r>
                      <a:endParaRPr sz="1600" u="none" strike="noStrike" cap="none">
                        <a:latin typeface="Inter"/>
                        <a:ea typeface="Inter"/>
                        <a:cs typeface="Inter"/>
                        <a:sym typeface="Inter"/>
                      </a:endParaRPr>
                    </a:p>
                  </a:txBody>
                  <a:tcPr marL="74925" marR="74925" marT="0" marB="0" anchor="ctr"/>
                </a:tc>
                <a:extLst>
                  <a:ext uri="{0D108BD9-81ED-4DB2-BD59-A6C34878D82A}">
                    <a16:rowId xmlns:a16="http://schemas.microsoft.com/office/drawing/2014/main" val="10002"/>
                  </a:ext>
                </a:extLst>
              </a:tr>
              <a:tr h="1316500">
                <a:tc>
                  <a:txBody>
                    <a:bodyPr/>
                    <a:lstStyle/>
                    <a:p>
                      <a:pPr marL="0" marR="0" lvl="0" indent="0" algn="l" rtl="0">
                        <a:lnSpc>
                          <a:spcPct val="85714"/>
                        </a:lnSpc>
                        <a:spcBef>
                          <a:spcPts val="0"/>
                        </a:spcBef>
                        <a:spcAft>
                          <a:spcPts val="0"/>
                        </a:spcAft>
                        <a:buClr>
                          <a:srgbClr val="000000"/>
                        </a:buClr>
                        <a:buSzPts val="1400"/>
                        <a:buFont typeface="Arial"/>
                        <a:buNone/>
                      </a:pPr>
                      <a:r>
                        <a:rPr lang="en-US" sz="1400" u="none" strike="noStrike" cap="none">
                          <a:latin typeface="Inter"/>
                          <a:ea typeface="Inter"/>
                          <a:cs typeface="Inter"/>
                          <a:sym typeface="Inter"/>
                        </a:rPr>
                        <a:t>City Centre</a:t>
                      </a:r>
                      <a:endParaRPr sz="1600" u="none" strike="noStrike" cap="none">
                        <a:latin typeface="Inter"/>
                        <a:ea typeface="Inter"/>
                        <a:cs typeface="Inter"/>
                        <a:sym typeface="Inter"/>
                      </a:endParaRPr>
                    </a:p>
                  </a:txBody>
                  <a:tcPr marL="74925" marR="74925" marT="0" marB="0" anchor="ctr"/>
                </a:tc>
                <a:tc>
                  <a:txBody>
                    <a:bodyPr/>
                    <a:lstStyle/>
                    <a:p>
                      <a:pPr marL="0" marR="0" lvl="0" indent="0" algn="l" rtl="0">
                        <a:lnSpc>
                          <a:spcPct val="85714"/>
                        </a:lnSpc>
                        <a:spcBef>
                          <a:spcPts val="0"/>
                        </a:spcBef>
                        <a:spcAft>
                          <a:spcPts val="0"/>
                        </a:spcAft>
                        <a:buClr>
                          <a:srgbClr val="000000"/>
                        </a:buClr>
                        <a:buSzPts val="1400"/>
                        <a:buFont typeface="Arial"/>
                        <a:buNone/>
                      </a:pPr>
                      <a:r>
                        <a:rPr lang="en-US" sz="1400" u="none" strike="noStrike" cap="none">
                          <a:latin typeface="Inter"/>
                          <a:ea typeface="Inter"/>
                          <a:cs typeface="Inter"/>
                          <a:sym typeface="Inter"/>
                        </a:rPr>
                        <a:t>MEAN+4×SD</a:t>
                      </a:r>
                      <a:endParaRPr sz="1600" u="none" strike="noStrike" cap="none">
                        <a:latin typeface="Inter"/>
                        <a:ea typeface="Inter"/>
                        <a:cs typeface="Inter"/>
                        <a:sym typeface="Inter"/>
                      </a:endParaRPr>
                    </a:p>
                  </a:txBody>
                  <a:tcPr marL="74925" marR="74925" marT="0" marB="0"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51"/>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304" name="Google Shape;304;p51"/>
          <p:cNvSpPr txBox="1"/>
          <p:nvPr/>
        </p:nvSpPr>
        <p:spPr>
          <a:xfrm>
            <a:off x="261113" y="1340612"/>
            <a:ext cx="4691888" cy="486282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rgbClr val="000000"/>
                </a:solidFill>
                <a:latin typeface="Inter"/>
                <a:ea typeface="Inter"/>
                <a:cs typeface="Inter"/>
                <a:sym typeface="Inter"/>
              </a:rPr>
              <a:t>Clustering, grouping, and classification techniques are some of the most widely used methods in machine learning</a:t>
            </a:r>
            <a:endParaRPr/>
          </a:p>
          <a:p>
            <a:pPr marL="342900" marR="0" lvl="0" indent="-342900" algn="l" rtl="0">
              <a:lnSpc>
                <a:spcPct val="100000"/>
              </a:lnSpc>
              <a:spcBef>
                <a:spcPts val="1200"/>
              </a:spcBef>
              <a:spcAft>
                <a:spcPts val="0"/>
              </a:spcAft>
              <a:buClr>
                <a:schemeClr val="dk1"/>
              </a:buClr>
              <a:buSzPts val="2000"/>
              <a:buFont typeface="Arial"/>
              <a:buChar char="•"/>
            </a:pPr>
            <a:r>
              <a:rPr lang="en-US" sz="2000" b="0" i="0" u="none" strike="noStrike" cap="none">
                <a:solidFill>
                  <a:srgbClr val="12816C"/>
                </a:solidFill>
                <a:latin typeface="Inter"/>
                <a:ea typeface="Inter"/>
                <a:cs typeface="Inter"/>
                <a:sym typeface="Inter"/>
              </a:rPr>
              <a:t>Attribute-based clustering </a:t>
            </a:r>
            <a:r>
              <a:rPr lang="en-US" sz="2000" b="0" i="0" u="none" strike="noStrike" cap="none">
                <a:solidFill>
                  <a:srgbClr val="000000"/>
                </a:solidFill>
                <a:latin typeface="Inter"/>
                <a:ea typeface="Inter"/>
                <a:cs typeface="Inter"/>
                <a:sym typeface="Inter"/>
              </a:rPr>
              <a:t>utilizes unsupervised machine learning methods to determine </a:t>
            </a:r>
            <a:r>
              <a:rPr lang="en-US" sz="2000" b="1" i="0" u="none" strike="noStrike" cap="none">
                <a:solidFill>
                  <a:srgbClr val="12816C"/>
                </a:solidFill>
                <a:latin typeface="Inter"/>
                <a:ea typeface="Inter"/>
                <a:cs typeface="Inter"/>
                <a:sym typeface="Inter"/>
              </a:rPr>
              <a:t>natural clusters in your data</a:t>
            </a:r>
            <a:endParaRPr/>
          </a:p>
          <a:p>
            <a:pPr marL="342900" marR="0" lvl="0" indent="-342900" algn="l" rtl="0">
              <a:lnSpc>
                <a:spcPct val="100000"/>
              </a:lnSpc>
              <a:spcBef>
                <a:spcPts val="1200"/>
              </a:spcBef>
              <a:spcAft>
                <a:spcPts val="1200"/>
              </a:spcAft>
              <a:buClr>
                <a:schemeClr val="dk1"/>
              </a:buClr>
              <a:buSzPts val="2000"/>
              <a:buFont typeface="Arial"/>
              <a:buChar char="•"/>
            </a:pPr>
            <a:r>
              <a:rPr lang="en-US" sz="2000" b="0" i="0" u="none" strike="noStrike" cap="none">
                <a:solidFill>
                  <a:srgbClr val="000000"/>
                </a:solidFill>
                <a:latin typeface="Inter"/>
                <a:ea typeface="Inter"/>
                <a:cs typeface="Inter"/>
                <a:sym typeface="Inter"/>
              </a:rPr>
              <a:t>These classification methods are considered </a:t>
            </a:r>
            <a:r>
              <a:rPr lang="en-US" sz="2000" b="0" i="0" u="none" strike="noStrike" cap="none">
                <a:solidFill>
                  <a:srgbClr val="12816C"/>
                </a:solidFill>
                <a:latin typeface="Inter"/>
                <a:ea typeface="Inter"/>
                <a:cs typeface="Inter"/>
                <a:sym typeface="Inter"/>
              </a:rPr>
              <a:t>unsupervised</a:t>
            </a:r>
            <a:r>
              <a:rPr lang="en-US" sz="2000" b="0" i="0" u="none" strike="noStrike" cap="none">
                <a:solidFill>
                  <a:srgbClr val="000000"/>
                </a:solidFill>
                <a:latin typeface="Inter"/>
                <a:ea typeface="Inter"/>
                <a:cs typeface="Inter"/>
                <a:sym typeface="Inter"/>
              </a:rPr>
              <a:t> as they do not require a set of preclassified features to guide or train the method to find the clusters in your data.</a:t>
            </a:r>
            <a:endParaRPr/>
          </a:p>
        </p:txBody>
      </p:sp>
      <p:sp>
        <p:nvSpPr>
          <p:cNvPr id="305" name="Google Shape;305;p51"/>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Advanced Geoprocessing Tools </a:t>
            </a: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Attribute based Clustering</a:t>
            </a:r>
            <a:endParaRPr/>
          </a:p>
        </p:txBody>
      </p:sp>
      <p:pic>
        <p:nvPicPr>
          <p:cNvPr id="306" name="Google Shape;306;p51" descr="A screenshot of a graph&#10;&#10;AI-generated content may be incorrect."/>
          <p:cNvPicPr preferRelativeResize="0"/>
          <p:nvPr/>
        </p:nvPicPr>
        <p:blipFill rotWithShape="1">
          <a:blip r:embed="rId4">
            <a:alphaModFix/>
          </a:blip>
          <a:srcRect/>
          <a:stretch/>
        </p:blipFill>
        <p:spPr>
          <a:xfrm>
            <a:off x="5349240" y="1340612"/>
            <a:ext cx="6581647" cy="46538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52"/>
          <p:cNvPicPr preferRelativeResize="0"/>
          <p:nvPr/>
        </p:nvPicPr>
        <p:blipFill rotWithShape="1">
          <a:blip r:embed="rId3">
            <a:alphaModFix/>
          </a:blip>
          <a:srcRect/>
          <a:stretch/>
        </p:blipFill>
        <p:spPr>
          <a:xfrm>
            <a:off x="0" y="-2133"/>
            <a:ext cx="12192000" cy="6860133"/>
          </a:xfrm>
          <a:prstGeom prst="rect">
            <a:avLst/>
          </a:prstGeom>
          <a:noFill/>
          <a:ln>
            <a:noFill/>
          </a:ln>
        </p:spPr>
      </p:pic>
      <p:pic>
        <p:nvPicPr>
          <p:cNvPr id="312" name="Google Shape;312;p52"/>
          <p:cNvPicPr preferRelativeResize="0"/>
          <p:nvPr/>
        </p:nvPicPr>
        <p:blipFill rotWithShape="1">
          <a:blip r:embed="rId4">
            <a:alphaModFix/>
          </a:blip>
          <a:srcRect/>
          <a:stretch/>
        </p:blipFill>
        <p:spPr>
          <a:xfrm>
            <a:off x="10463053" y="492280"/>
            <a:ext cx="1367038" cy="1069848"/>
          </a:xfrm>
          <a:prstGeom prst="rect">
            <a:avLst/>
          </a:prstGeom>
          <a:noFill/>
          <a:ln>
            <a:noFill/>
          </a:ln>
        </p:spPr>
      </p:pic>
      <p:pic>
        <p:nvPicPr>
          <p:cNvPr id="313" name="Google Shape;313;p52"/>
          <p:cNvPicPr preferRelativeResize="0"/>
          <p:nvPr/>
        </p:nvPicPr>
        <p:blipFill rotWithShape="1">
          <a:blip r:embed="rId5">
            <a:alphaModFix/>
          </a:blip>
          <a:srcRect/>
          <a:stretch/>
        </p:blipFill>
        <p:spPr>
          <a:xfrm>
            <a:off x="10463053" y="6286964"/>
            <a:ext cx="1545432" cy="344665"/>
          </a:xfrm>
          <a:prstGeom prst="rect">
            <a:avLst/>
          </a:prstGeom>
          <a:noFill/>
          <a:ln>
            <a:noFill/>
          </a:ln>
        </p:spPr>
      </p:pic>
      <p:sp>
        <p:nvSpPr>
          <p:cNvPr id="314" name="Google Shape;314;p52"/>
          <p:cNvSpPr txBox="1"/>
          <p:nvPr/>
        </p:nvSpPr>
        <p:spPr>
          <a:xfrm>
            <a:off x="601635" y="2911649"/>
            <a:ext cx="9861418" cy="8061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2F2F2"/>
              </a:buClr>
              <a:buSzPts val="4400"/>
              <a:buFont typeface="Calibri"/>
              <a:buNone/>
            </a:pPr>
            <a:r>
              <a:rPr lang="en-US" sz="3600" b="0" i="0" u="none" strike="noStrike" cap="none">
                <a:solidFill>
                  <a:srgbClr val="F2F2F2"/>
                </a:solidFill>
                <a:latin typeface="Inter"/>
                <a:ea typeface="Inter"/>
                <a:cs typeface="Inter"/>
                <a:sym typeface="Inter"/>
              </a:rPr>
              <a:t>GIS-based tools and  data sources  towards climate-resilient integrated planning</a:t>
            </a:r>
            <a:endParaRPr/>
          </a:p>
          <a:p>
            <a:pPr marL="0" marR="0" lvl="0" indent="0" algn="l" rtl="0">
              <a:lnSpc>
                <a:spcPct val="90000"/>
              </a:lnSpc>
              <a:spcBef>
                <a:spcPts val="1200"/>
              </a:spcBef>
              <a:spcAft>
                <a:spcPts val="0"/>
              </a:spcAft>
              <a:buClr>
                <a:srgbClr val="F2F2F2"/>
              </a:buClr>
              <a:buSzPts val="4400"/>
              <a:buFont typeface="Calibri"/>
              <a:buNone/>
            </a:pPr>
            <a:r>
              <a:rPr lang="en-US" sz="4200" b="1" i="0" u="none" strike="noStrike" cap="none">
                <a:solidFill>
                  <a:srgbClr val="F2F2F2"/>
                </a:solidFill>
                <a:latin typeface="Inter"/>
                <a:ea typeface="Inter"/>
                <a:cs typeface="Inter"/>
                <a:sym typeface="Inter"/>
              </a:rPr>
              <a:t>Data Sources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53"/>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320" name="Google Shape;320;p53"/>
          <p:cNvSpPr txBox="1"/>
          <p:nvPr/>
        </p:nvSpPr>
        <p:spPr>
          <a:xfrm>
            <a:off x="261112" y="1340612"/>
            <a:ext cx="11328162" cy="4139554"/>
          </a:xfrm>
          <a:prstGeom prst="rect">
            <a:avLst/>
          </a:prstGeom>
          <a:noFill/>
          <a:ln>
            <a:noFill/>
          </a:ln>
        </p:spPr>
        <p:txBody>
          <a:bodyPr spcFirstLastPara="1" wrap="square" lIns="91425" tIns="45700" rIns="91425" bIns="45700" anchor="t" anchorCtr="0">
            <a:spAutoFit/>
          </a:bodyPr>
          <a:lstStyle/>
          <a:p>
            <a:pPr marL="342900" marR="0" lvl="0" indent="-182880" algn="l" rtl="0">
              <a:lnSpc>
                <a:spcPct val="100000"/>
              </a:lnSpc>
              <a:spcBef>
                <a:spcPts val="0"/>
              </a:spcBef>
              <a:spcAft>
                <a:spcPts val="0"/>
              </a:spcAft>
              <a:buClr>
                <a:srgbClr val="307668"/>
              </a:buClr>
              <a:buSzPts val="1700"/>
              <a:buFont typeface="Arial"/>
              <a:buChar char="•"/>
            </a:pPr>
            <a:r>
              <a:rPr lang="en-US" sz="1700" b="1" i="0" u="sng" strike="noStrike" cap="none">
                <a:solidFill>
                  <a:srgbClr val="307668"/>
                </a:solidFill>
                <a:latin typeface="Inter"/>
                <a:ea typeface="Inter"/>
                <a:cs typeface="Inter"/>
                <a:sym typeface="Inter"/>
                <a:hlinkClick r:id="rId4">
                  <a:extLst>
                    <a:ext uri="{A12FA001-AC4F-418D-AE19-62706E023703}">
                      <ahyp:hlinkClr xmlns:ahyp="http://schemas.microsoft.com/office/drawing/2018/hyperlinkcolor" val="tx"/>
                    </a:ext>
                  </a:extLst>
                </a:hlinkClick>
              </a:rPr>
              <a:t>Urban Atlas</a:t>
            </a:r>
            <a:r>
              <a:rPr lang="en-US" sz="1700" b="0" i="0" u="none" strike="noStrike" cap="none">
                <a:solidFill>
                  <a:srgbClr val="000000"/>
                </a:solidFill>
                <a:latin typeface="Inter"/>
                <a:ea typeface="Inter"/>
                <a:cs typeface="Inter"/>
                <a:sym typeface="Inter"/>
              </a:rPr>
              <a:t>: Urban Atlas is composed of a suite of products for the </a:t>
            </a:r>
            <a:r>
              <a:rPr lang="en-US" sz="1700" b="0" i="0" u="none" strike="noStrike" cap="none">
                <a:solidFill>
                  <a:srgbClr val="307668"/>
                </a:solidFill>
                <a:latin typeface="Inter"/>
                <a:ea typeface="Inter"/>
                <a:cs typeface="Inter"/>
                <a:sym typeface="Inter"/>
              </a:rPr>
              <a:t>Functional Urban Areas (FUA) with more than 50,000 inhabitants in EEA38 countries and UK</a:t>
            </a:r>
            <a:r>
              <a:rPr lang="en-US" sz="1700" b="0" i="0" u="none" strike="noStrike" cap="none">
                <a:solidFill>
                  <a:srgbClr val="000000"/>
                </a:solidFill>
                <a:latin typeface="Inter"/>
                <a:ea typeface="Inter"/>
                <a:cs typeface="Inter"/>
                <a:sym typeface="Inter"/>
              </a:rPr>
              <a:t>, that encompasses:</a:t>
            </a:r>
            <a:r>
              <a:rPr lang="en-US" sz="1700" b="0" i="0" u="none" strike="noStrike" cap="none">
                <a:solidFill>
                  <a:srgbClr val="307668"/>
                </a:solidFill>
                <a:latin typeface="Inter"/>
                <a:ea typeface="Inter"/>
                <a:cs typeface="Inter"/>
                <a:sym typeface="Inter"/>
              </a:rPr>
              <a:t>1/ Land Cover Land Use </a:t>
            </a:r>
            <a:r>
              <a:rPr lang="en-US" sz="1700" b="0" i="0" u="none" strike="noStrike" cap="none">
                <a:solidFill>
                  <a:srgbClr val="000000"/>
                </a:solidFill>
                <a:latin typeface="Inter"/>
                <a:ea typeface="Inter"/>
                <a:cs typeface="Inter"/>
                <a:sym typeface="Inter"/>
              </a:rPr>
              <a:t>products, </a:t>
            </a:r>
            <a:r>
              <a:rPr lang="en-US" sz="1700" b="0" i="0" u="none" strike="noStrike" cap="none">
                <a:solidFill>
                  <a:srgbClr val="307668"/>
                </a:solidFill>
                <a:latin typeface="Inter"/>
                <a:ea typeface="Inter"/>
                <a:cs typeface="Inter"/>
                <a:sym typeface="Inter"/>
              </a:rPr>
              <a:t>2/ Street Tree Layer</a:t>
            </a:r>
            <a:r>
              <a:rPr lang="en-US" sz="1700" b="0" i="0" u="none" strike="noStrike" cap="none">
                <a:solidFill>
                  <a:srgbClr val="000000"/>
                </a:solidFill>
                <a:latin typeface="Inter"/>
                <a:ea typeface="Inter"/>
                <a:cs typeface="Inter"/>
                <a:sym typeface="Inter"/>
              </a:rPr>
              <a:t>, showing contiguous rows or patches of trees covering 500 m² or more over "Artificial surfaces",</a:t>
            </a:r>
            <a:r>
              <a:rPr lang="en-US" sz="1700" b="0" i="0" u="none" strike="noStrike" cap="none">
                <a:solidFill>
                  <a:srgbClr val="307668"/>
                </a:solidFill>
                <a:latin typeface="Inter"/>
                <a:ea typeface="Inter"/>
                <a:cs typeface="Inter"/>
                <a:sym typeface="Inter"/>
              </a:rPr>
              <a:t> 3/ Population estimates </a:t>
            </a:r>
            <a:r>
              <a:rPr lang="en-US" sz="1700" b="0" i="0" u="none" strike="noStrike" cap="none">
                <a:solidFill>
                  <a:srgbClr val="000000"/>
                </a:solidFill>
                <a:latin typeface="Inter"/>
                <a:ea typeface="Inter"/>
                <a:cs typeface="Inter"/>
                <a:sym typeface="Inter"/>
              </a:rPr>
              <a:t>per Urban Atlas polygons, </a:t>
            </a:r>
            <a:r>
              <a:rPr lang="en-US" sz="1700" b="0" i="0" u="none" strike="noStrike" cap="none">
                <a:solidFill>
                  <a:srgbClr val="307668"/>
                </a:solidFill>
                <a:latin typeface="Inter"/>
                <a:ea typeface="Inter"/>
                <a:cs typeface="Inter"/>
                <a:sym typeface="Inter"/>
              </a:rPr>
              <a:t>4/ Building Height layer </a:t>
            </a:r>
            <a:r>
              <a:rPr lang="en-US" sz="1700" b="0" i="0" u="none" strike="noStrike" cap="none">
                <a:solidFill>
                  <a:srgbClr val="000000"/>
                </a:solidFill>
                <a:latin typeface="Inter"/>
                <a:ea typeface="Inter"/>
                <a:cs typeface="Inter"/>
                <a:sym typeface="Inter"/>
              </a:rPr>
              <a:t>in a 10 x 10 m grid. </a:t>
            </a:r>
            <a:endParaRPr sz="1400" b="0" i="0" u="none" strike="noStrike" cap="none">
              <a:solidFill>
                <a:srgbClr val="000000"/>
              </a:solidFill>
              <a:latin typeface="Inter"/>
              <a:ea typeface="Inter"/>
              <a:cs typeface="Inter"/>
              <a:sym typeface="Inter"/>
            </a:endParaRPr>
          </a:p>
          <a:p>
            <a:pPr marL="342900" marR="0" lvl="0" indent="-182880" algn="l" rtl="0">
              <a:lnSpc>
                <a:spcPct val="100000"/>
              </a:lnSpc>
              <a:spcBef>
                <a:spcPts val="1000"/>
              </a:spcBef>
              <a:spcAft>
                <a:spcPts val="0"/>
              </a:spcAft>
              <a:buClr>
                <a:srgbClr val="307668"/>
              </a:buClr>
              <a:buSzPts val="1700"/>
              <a:buFont typeface="Arial"/>
              <a:buChar char="•"/>
            </a:pPr>
            <a:r>
              <a:rPr lang="en-US" sz="1700" b="1" i="0" u="sng" strike="noStrike" cap="none">
                <a:solidFill>
                  <a:srgbClr val="307668"/>
                </a:solidFill>
                <a:latin typeface="Inter"/>
                <a:ea typeface="Inter"/>
                <a:cs typeface="Inter"/>
                <a:sym typeface="Inter"/>
                <a:hlinkClick r:id="rId5">
                  <a:extLst>
                    <a:ext uri="{A12FA001-AC4F-418D-AE19-62706E023703}">
                      <ahyp:hlinkClr xmlns:ahyp="http://schemas.microsoft.com/office/drawing/2018/hyperlinkcolor" val="tx"/>
                    </a:ext>
                  </a:extLst>
                </a:hlinkClick>
              </a:rPr>
              <a:t>Imperviousness Density</a:t>
            </a:r>
            <a:r>
              <a:rPr lang="en-US" sz="1700" b="0" i="0" u="none" strike="noStrike" cap="none">
                <a:solidFill>
                  <a:srgbClr val="000000"/>
                </a:solidFill>
                <a:latin typeface="Inter"/>
                <a:ea typeface="Inter"/>
                <a:cs typeface="Inter"/>
                <a:sym typeface="Inter"/>
              </a:rPr>
              <a:t>: Copernicus Land monitoring services High Resolution land cover characteristics that </a:t>
            </a:r>
            <a:r>
              <a:rPr lang="en-US" sz="1700" b="0" i="0" u="none" strike="noStrike" cap="none">
                <a:solidFill>
                  <a:srgbClr val="307668"/>
                </a:solidFill>
                <a:latin typeface="Inter"/>
                <a:ea typeface="Inter"/>
                <a:cs typeface="Inter"/>
                <a:sym typeface="Inter"/>
              </a:rPr>
              <a:t>describe the imperviousness degree </a:t>
            </a:r>
            <a:r>
              <a:rPr lang="en-US" sz="1700" b="0" i="0" u="none" strike="noStrike" cap="none">
                <a:solidFill>
                  <a:srgbClr val="000000"/>
                </a:solidFill>
                <a:latin typeface="Inter"/>
                <a:ea typeface="Inter"/>
                <a:cs typeface="Inter"/>
                <a:sym typeface="Inter"/>
              </a:rPr>
              <a:t>showing the </a:t>
            </a:r>
            <a:r>
              <a:rPr lang="en-US" sz="1700" b="0" i="0" u="none" strike="noStrike" cap="none">
                <a:solidFill>
                  <a:srgbClr val="307668"/>
                </a:solidFill>
                <a:latin typeface="Inter"/>
                <a:ea typeface="Inter"/>
                <a:cs typeface="Inter"/>
                <a:sym typeface="Inter"/>
              </a:rPr>
              <a:t>sealing density </a:t>
            </a:r>
            <a:r>
              <a:rPr lang="en-US" sz="1700" b="0" i="0" u="none" strike="noStrike" cap="none">
                <a:solidFill>
                  <a:srgbClr val="000000"/>
                </a:solidFill>
                <a:latin typeface="Inter"/>
                <a:ea typeface="Inter"/>
                <a:cs typeface="Inter"/>
                <a:sym typeface="Inter"/>
              </a:rPr>
              <a:t>in the range from 0-100% for the EEA-38 countries and UK.</a:t>
            </a:r>
            <a:endParaRPr sz="1400" b="0" i="0" u="none" strike="noStrike" cap="none">
              <a:solidFill>
                <a:srgbClr val="000000"/>
              </a:solidFill>
              <a:latin typeface="Inter"/>
              <a:ea typeface="Inter"/>
              <a:cs typeface="Inter"/>
              <a:sym typeface="Inter"/>
            </a:endParaRPr>
          </a:p>
          <a:p>
            <a:pPr marL="342900" marR="0" lvl="0" indent="-182880" algn="l" rtl="0">
              <a:lnSpc>
                <a:spcPct val="100000"/>
              </a:lnSpc>
              <a:spcBef>
                <a:spcPts val="1000"/>
              </a:spcBef>
              <a:spcAft>
                <a:spcPts val="0"/>
              </a:spcAft>
              <a:buClr>
                <a:srgbClr val="307668"/>
              </a:buClr>
              <a:buSzPts val="1700"/>
              <a:buFont typeface="Arial"/>
              <a:buChar char="•"/>
            </a:pPr>
            <a:r>
              <a:rPr lang="en-US" sz="1700" b="1" i="0" u="sng" strike="noStrike" cap="none">
                <a:solidFill>
                  <a:srgbClr val="307668"/>
                </a:solidFill>
                <a:latin typeface="Inter"/>
                <a:ea typeface="Inter"/>
                <a:cs typeface="Inter"/>
                <a:sym typeface="Inter"/>
                <a:hlinkClick r:id="rId6">
                  <a:extLst>
                    <a:ext uri="{A12FA001-AC4F-418D-AE19-62706E023703}">
                      <ahyp:hlinkClr xmlns:ahyp="http://schemas.microsoft.com/office/drawing/2018/hyperlinkcolor" val="tx"/>
                    </a:ext>
                  </a:extLst>
                </a:hlinkClick>
              </a:rPr>
              <a:t>Corine Land Cover</a:t>
            </a:r>
            <a:r>
              <a:rPr lang="en-US" sz="1700" b="0" i="0" u="none" strike="noStrike" cap="none">
                <a:solidFill>
                  <a:srgbClr val="000000"/>
                </a:solidFill>
                <a:latin typeface="Inter"/>
                <a:ea typeface="Inter"/>
                <a:cs typeface="Inter"/>
                <a:sym typeface="Inter"/>
              </a:rPr>
              <a:t>: It is a </a:t>
            </a:r>
            <a:r>
              <a:rPr lang="en-US" sz="1700" b="0" i="0" u="none" strike="noStrike" cap="none">
                <a:solidFill>
                  <a:srgbClr val="307668"/>
                </a:solidFill>
                <a:latin typeface="Inter"/>
                <a:ea typeface="Inter"/>
                <a:cs typeface="Inter"/>
                <a:sym typeface="Inter"/>
              </a:rPr>
              <a:t>pan-European dataset </a:t>
            </a:r>
            <a:r>
              <a:rPr lang="en-US" sz="1700" b="0" i="0" u="none" strike="noStrike" cap="none">
                <a:solidFill>
                  <a:srgbClr val="000000"/>
                </a:solidFill>
                <a:latin typeface="Inter"/>
                <a:ea typeface="Inter"/>
                <a:cs typeface="Inter"/>
                <a:sym typeface="Inter"/>
              </a:rPr>
              <a:t>consisting of an inventory of </a:t>
            </a:r>
            <a:r>
              <a:rPr lang="en-US" sz="1700" b="0" i="0" u="none" strike="noStrike" cap="none">
                <a:solidFill>
                  <a:srgbClr val="307668"/>
                </a:solidFill>
                <a:latin typeface="Inter"/>
                <a:ea typeface="Inter"/>
                <a:cs typeface="Inter"/>
                <a:sym typeface="Inter"/>
              </a:rPr>
              <a:t>land cover in 44 classes</a:t>
            </a:r>
            <a:r>
              <a:rPr lang="en-US" sz="1700" b="0" i="0" u="none" strike="noStrike" cap="none">
                <a:solidFill>
                  <a:srgbClr val="000000"/>
                </a:solidFill>
                <a:latin typeface="Inter"/>
                <a:ea typeface="Inter"/>
                <a:cs typeface="Inter"/>
                <a:sym typeface="Inter"/>
              </a:rPr>
              <a:t>. The dataset has a Minimum Mapping Unit (MMU) of 25 hectares (ha) for areal phenomena and a Minimum Mapping Width (MMW) of 100 m for linear phenomena and is available as vector and as 100 m raster data</a:t>
            </a:r>
            <a:endParaRPr sz="1400" b="0" i="0" u="none" strike="noStrike" cap="none">
              <a:solidFill>
                <a:srgbClr val="000000"/>
              </a:solidFill>
              <a:latin typeface="Inter"/>
              <a:ea typeface="Inter"/>
              <a:cs typeface="Inter"/>
              <a:sym typeface="Inter"/>
            </a:endParaRPr>
          </a:p>
          <a:p>
            <a:pPr marL="342900" marR="0" lvl="0" indent="-182880" algn="l" rtl="0">
              <a:lnSpc>
                <a:spcPct val="100000"/>
              </a:lnSpc>
              <a:spcBef>
                <a:spcPts val="1000"/>
              </a:spcBef>
              <a:spcAft>
                <a:spcPts val="0"/>
              </a:spcAft>
              <a:buClr>
                <a:srgbClr val="307668"/>
              </a:buClr>
              <a:buSzPts val="1700"/>
              <a:buFont typeface="Arial"/>
              <a:buChar char="•"/>
            </a:pPr>
            <a:r>
              <a:rPr lang="en-US" sz="1700" b="1" i="0" u="sng" strike="noStrike" cap="none">
                <a:solidFill>
                  <a:srgbClr val="307668"/>
                </a:solidFill>
                <a:latin typeface="Inter"/>
                <a:ea typeface="Inter"/>
                <a:cs typeface="Inter"/>
                <a:sym typeface="Inter"/>
                <a:hlinkClick r:id="rId7">
                  <a:extLst>
                    <a:ext uri="{A12FA001-AC4F-418D-AE19-62706E023703}">
                      <ahyp:hlinkClr xmlns:ahyp="http://schemas.microsoft.com/office/drawing/2018/hyperlinkcolor" val="tx"/>
                    </a:ext>
                  </a:extLst>
                </a:hlinkClick>
              </a:rPr>
              <a:t>Tree Cover Density</a:t>
            </a:r>
            <a:r>
              <a:rPr lang="en-US" sz="1700" b="0" i="0" u="none" strike="noStrike" cap="none">
                <a:solidFill>
                  <a:srgbClr val="000000"/>
                </a:solidFill>
                <a:latin typeface="Inter"/>
                <a:ea typeface="Inter"/>
                <a:cs typeface="Inter"/>
                <a:sym typeface="Inter"/>
              </a:rPr>
              <a:t>: The High Resolution Layer Tree Cover Density product offers information on the </a:t>
            </a:r>
            <a:r>
              <a:rPr lang="en-US" sz="1700" b="0" i="0" u="none" strike="noStrike" cap="none">
                <a:solidFill>
                  <a:srgbClr val="307668"/>
                </a:solidFill>
                <a:latin typeface="Inter"/>
                <a:ea typeface="Inter"/>
                <a:cs typeface="Inter"/>
                <a:sym typeface="Inter"/>
              </a:rPr>
              <a:t>percentage of tree cover in a given area</a:t>
            </a:r>
            <a:r>
              <a:rPr lang="en-US" sz="1700" b="0" i="0" u="none" strike="noStrike" cap="none">
                <a:solidFill>
                  <a:srgbClr val="000000"/>
                </a:solidFill>
                <a:latin typeface="Inter"/>
                <a:ea typeface="Inter"/>
                <a:cs typeface="Inter"/>
                <a:sym typeface="Inter"/>
              </a:rPr>
              <a:t>. Provides at pan-European level in the spatial resolution of 10 m and 100 m the level of tree cover density in a range from 0% to100% for the 2018 reference year.</a:t>
            </a:r>
            <a:endParaRPr sz="1400" b="0" i="0" u="none" strike="noStrike" cap="none">
              <a:solidFill>
                <a:srgbClr val="000000"/>
              </a:solidFill>
              <a:latin typeface="Inter"/>
              <a:ea typeface="Inter"/>
              <a:cs typeface="Inter"/>
              <a:sym typeface="Inter"/>
            </a:endParaRPr>
          </a:p>
        </p:txBody>
      </p:sp>
      <p:sp>
        <p:nvSpPr>
          <p:cNvPr id="321" name="Google Shape;321;p53"/>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Data Sources for climate-resilient integrated planning</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Pan-European coverage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54"/>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327" name="Google Shape;327;p54"/>
          <p:cNvSpPr txBox="1"/>
          <p:nvPr/>
        </p:nvSpPr>
        <p:spPr>
          <a:xfrm>
            <a:off x="261112" y="1340612"/>
            <a:ext cx="11328162" cy="4785885"/>
          </a:xfrm>
          <a:prstGeom prst="rect">
            <a:avLst/>
          </a:prstGeom>
          <a:noFill/>
          <a:ln>
            <a:noFill/>
          </a:ln>
        </p:spPr>
        <p:txBody>
          <a:bodyPr spcFirstLastPara="1" wrap="square" lIns="91425" tIns="45700" rIns="91425" bIns="45700" anchor="t" anchorCtr="0">
            <a:spAutoFit/>
          </a:bodyPr>
          <a:lstStyle/>
          <a:p>
            <a:pPr marL="342900" marR="0" lvl="0" indent="-182880" algn="l" rtl="0">
              <a:lnSpc>
                <a:spcPct val="100000"/>
              </a:lnSpc>
              <a:spcBef>
                <a:spcPts val="0"/>
              </a:spcBef>
              <a:spcAft>
                <a:spcPts val="0"/>
              </a:spcAft>
              <a:buClr>
                <a:srgbClr val="307668"/>
              </a:buClr>
              <a:buSzPts val="1650"/>
              <a:buFont typeface="Arial"/>
              <a:buChar char="•"/>
            </a:pPr>
            <a:r>
              <a:rPr lang="en-US" sz="1700" b="1" i="0" u="sng" strike="noStrike" cap="none">
                <a:solidFill>
                  <a:srgbClr val="307668"/>
                </a:solidFill>
                <a:latin typeface="Inter"/>
                <a:ea typeface="Inter"/>
                <a:cs typeface="Inter"/>
                <a:sym typeface="Inter"/>
                <a:hlinkClick r:id="rId4">
                  <a:extLst>
                    <a:ext uri="{A12FA001-AC4F-418D-AE19-62706E023703}">
                      <ahyp:hlinkClr xmlns:ahyp="http://schemas.microsoft.com/office/drawing/2018/hyperlinkcolor" val="tx"/>
                    </a:ext>
                  </a:extLst>
                </a:hlinkClick>
              </a:rPr>
              <a:t>Open Street Map (OSM)</a:t>
            </a:r>
            <a:r>
              <a:rPr lang="en-US" sz="1700" b="0" i="0" u="sng" strike="noStrike" cap="none">
                <a:solidFill>
                  <a:srgbClr val="307668"/>
                </a:solidFill>
                <a:latin typeface="Inter"/>
                <a:ea typeface="Inter"/>
                <a:cs typeface="Inter"/>
                <a:sym typeface="Inter"/>
                <a:hlinkClick r:id="rId4">
                  <a:extLst>
                    <a:ext uri="{A12FA001-AC4F-418D-AE19-62706E023703}">
                      <ahyp:hlinkClr xmlns:ahyp="http://schemas.microsoft.com/office/drawing/2018/hyperlinkcolor" val="tx"/>
                    </a:ext>
                  </a:extLst>
                </a:hlinkClick>
              </a:rPr>
              <a:t> </a:t>
            </a:r>
            <a:r>
              <a:rPr lang="en-US" sz="1700" b="0" i="0" u="none" strike="noStrike" cap="none">
                <a:solidFill>
                  <a:srgbClr val="000000"/>
                </a:solidFill>
                <a:latin typeface="Inter"/>
                <a:ea typeface="Inter"/>
                <a:cs typeface="Inter"/>
                <a:sym typeface="Inter"/>
              </a:rPr>
              <a:t>is a </a:t>
            </a:r>
            <a:r>
              <a:rPr lang="en-US" sz="1700" b="0" i="0" u="none" strike="noStrike" cap="none">
                <a:solidFill>
                  <a:srgbClr val="307668"/>
                </a:solidFill>
                <a:latin typeface="Inter"/>
                <a:ea typeface="Inter"/>
                <a:cs typeface="Inter"/>
                <a:sym typeface="Inter"/>
              </a:rPr>
              <a:t>global</a:t>
            </a:r>
            <a:r>
              <a:rPr lang="en-US" sz="1700" b="0" i="0" u="none" strike="noStrike" cap="none">
                <a:solidFill>
                  <a:srgbClr val="000000"/>
                </a:solidFill>
                <a:latin typeface="Inter"/>
                <a:ea typeface="Inter"/>
                <a:cs typeface="Inter"/>
                <a:sym typeface="Inter"/>
              </a:rPr>
              <a:t>, </a:t>
            </a:r>
            <a:r>
              <a:rPr lang="en-US" sz="1700" b="0" i="0" u="none" strike="noStrike" cap="none">
                <a:solidFill>
                  <a:srgbClr val="307668"/>
                </a:solidFill>
                <a:latin typeface="Inter"/>
                <a:ea typeface="Inter"/>
                <a:cs typeface="Inter"/>
                <a:sym typeface="Inter"/>
              </a:rPr>
              <a:t>free</a:t>
            </a:r>
            <a:r>
              <a:rPr lang="en-US" sz="1700" b="0" i="0" u="none" strike="noStrike" cap="none">
                <a:solidFill>
                  <a:srgbClr val="000000"/>
                </a:solidFill>
                <a:latin typeface="Inter"/>
                <a:ea typeface="Inter"/>
                <a:cs typeface="Inter"/>
                <a:sym typeface="Inter"/>
              </a:rPr>
              <a:t>, and </a:t>
            </a:r>
            <a:r>
              <a:rPr lang="en-US" sz="1700" b="0" i="0" u="none" strike="noStrike" cap="none">
                <a:solidFill>
                  <a:srgbClr val="307668"/>
                </a:solidFill>
                <a:latin typeface="Inter"/>
                <a:ea typeface="Inter"/>
                <a:cs typeface="Inter"/>
                <a:sym typeface="Inter"/>
              </a:rPr>
              <a:t>open</a:t>
            </a:r>
            <a:r>
              <a:rPr lang="en-US" sz="1700" b="0" i="0" u="none" strike="noStrike" cap="none">
                <a:solidFill>
                  <a:srgbClr val="000000"/>
                </a:solidFill>
                <a:latin typeface="Inter"/>
                <a:ea typeface="Inter"/>
                <a:cs typeface="Inter"/>
                <a:sym typeface="Inter"/>
              </a:rPr>
              <a:t> </a:t>
            </a:r>
            <a:r>
              <a:rPr lang="en-US" sz="1700" b="0" i="0" u="none" strike="noStrike" cap="none">
                <a:solidFill>
                  <a:srgbClr val="307668"/>
                </a:solidFill>
                <a:latin typeface="Inter"/>
                <a:ea typeface="Inter"/>
                <a:cs typeface="Inter"/>
                <a:sym typeface="Inter"/>
              </a:rPr>
              <a:t>geographic database </a:t>
            </a:r>
            <a:r>
              <a:rPr lang="en-US" sz="1700" b="0" i="0" u="none" strike="noStrike" cap="none">
                <a:solidFill>
                  <a:srgbClr val="000000"/>
                </a:solidFill>
                <a:latin typeface="Inter"/>
                <a:ea typeface="Inter"/>
                <a:cs typeface="Inter"/>
                <a:sym typeface="Inter"/>
              </a:rPr>
              <a:t>updated and maintained by a </a:t>
            </a:r>
            <a:r>
              <a:rPr lang="en-US" sz="1700" b="0" i="0" u="none" strike="noStrike" cap="none">
                <a:solidFill>
                  <a:srgbClr val="307668"/>
                </a:solidFill>
                <a:latin typeface="Inter"/>
                <a:ea typeface="Inter"/>
                <a:cs typeface="Inter"/>
                <a:sym typeface="Inter"/>
              </a:rPr>
              <a:t>community of volunteers via open collaboration </a:t>
            </a:r>
            <a:r>
              <a:rPr lang="en-US" sz="1700" b="0" i="0" u="none" strike="noStrike" cap="none">
                <a:solidFill>
                  <a:srgbClr val="000000"/>
                </a:solidFill>
                <a:latin typeface="Inter"/>
                <a:ea typeface="Inter"/>
                <a:cs typeface="Inter"/>
                <a:sym typeface="Inter"/>
              </a:rPr>
              <a:t>and it includes a </a:t>
            </a:r>
            <a:r>
              <a:rPr lang="en-US" sz="1700" b="0" i="0" u="none" strike="noStrike" cap="none">
                <a:solidFill>
                  <a:srgbClr val="307668"/>
                </a:solidFill>
                <a:latin typeface="Inter"/>
                <a:ea typeface="Inter"/>
                <a:cs typeface="Inter"/>
                <a:sym typeface="Inter"/>
              </a:rPr>
              <a:t>multitude of attribute-rich spatial datasets</a:t>
            </a:r>
            <a:r>
              <a:rPr lang="en-US" sz="1700" b="0" i="0" u="none" strike="noStrike" cap="none">
                <a:solidFill>
                  <a:srgbClr val="000000"/>
                </a:solidFill>
                <a:latin typeface="Inter"/>
                <a:ea typeface="Inter"/>
                <a:cs typeface="Inter"/>
                <a:sym typeface="Inter"/>
              </a:rPr>
              <a:t>, Its main </a:t>
            </a:r>
            <a:r>
              <a:rPr lang="en-US" sz="1700" b="0" i="0" u="none" strike="noStrike" cap="none">
                <a:solidFill>
                  <a:srgbClr val="307668"/>
                </a:solidFill>
                <a:latin typeface="Inter"/>
                <a:ea typeface="Inter"/>
                <a:cs typeface="Inter"/>
                <a:sym typeface="Inter"/>
              </a:rPr>
              <a:t>limitation</a:t>
            </a:r>
            <a:r>
              <a:rPr lang="en-US" sz="1700" b="0" i="0" u="none" strike="noStrike" cap="none">
                <a:solidFill>
                  <a:srgbClr val="000000"/>
                </a:solidFill>
                <a:latin typeface="Inter"/>
                <a:ea typeface="Inter"/>
                <a:cs typeface="Inter"/>
                <a:sym typeface="Inter"/>
              </a:rPr>
              <a:t> is that since it </a:t>
            </a:r>
            <a:r>
              <a:rPr lang="en-US" sz="1700" b="0" i="0" u="none" strike="noStrike" cap="none">
                <a:solidFill>
                  <a:srgbClr val="307668"/>
                </a:solidFill>
                <a:latin typeface="Inter"/>
                <a:ea typeface="Inter"/>
                <a:cs typeface="Inter"/>
                <a:sym typeface="Inter"/>
              </a:rPr>
              <a:t>relies exclusively on crowd-sourcing </a:t>
            </a:r>
            <a:r>
              <a:rPr lang="en-US" sz="1700" b="0" i="0" u="none" strike="noStrike" cap="none">
                <a:solidFill>
                  <a:srgbClr val="000000"/>
                </a:solidFill>
                <a:latin typeface="Inter"/>
                <a:ea typeface="Inter"/>
                <a:cs typeface="Inter"/>
                <a:sym typeface="Inter"/>
              </a:rPr>
              <a:t>its degree of completeness and accuracy is always an issue, especially for some geographic areas and for specific features and categories. In the context of </a:t>
            </a:r>
            <a:r>
              <a:rPr lang="en-US" sz="1700" b="0" i="0" u="none" strike="noStrike" cap="none">
                <a:solidFill>
                  <a:srgbClr val="307668"/>
                </a:solidFill>
                <a:latin typeface="Inter"/>
                <a:ea typeface="Inter"/>
                <a:cs typeface="Inter"/>
                <a:sym typeface="Inter"/>
              </a:rPr>
              <a:t>integrated planning</a:t>
            </a:r>
            <a:r>
              <a:rPr lang="en-US" sz="1700" b="0" i="0" u="none" strike="noStrike" cap="none">
                <a:solidFill>
                  <a:srgbClr val="000000"/>
                </a:solidFill>
                <a:latin typeface="Inter"/>
                <a:ea typeface="Inter"/>
                <a:cs typeface="Inter"/>
                <a:sym typeface="Inter"/>
              </a:rPr>
              <a:t>, the most relevant datasets of Open Street Map, are the following:</a:t>
            </a:r>
            <a:endParaRPr sz="1700" b="0" i="0" u="none" strike="noStrike" cap="none">
              <a:solidFill>
                <a:srgbClr val="000000"/>
              </a:solidFill>
              <a:latin typeface="Inter"/>
              <a:ea typeface="Inter"/>
              <a:cs typeface="Inter"/>
              <a:sym typeface="Inter"/>
            </a:endParaRPr>
          </a:p>
          <a:p>
            <a:pPr marL="800100" marR="0" lvl="1" indent="-182880" algn="l" rtl="0">
              <a:lnSpc>
                <a:spcPct val="100000"/>
              </a:lnSpc>
              <a:spcBef>
                <a:spcPts val="1000"/>
              </a:spcBef>
              <a:spcAft>
                <a:spcPts val="0"/>
              </a:spcAft>
              <a:buClr>
                <a:srgbClr val="000000"/>
              </a:buClr>
              <a:buSzPts val="1650"/>
              <a:buFont typeface="Arial"/>
              <a:buChar char="•"/>
            </a:pPr>
            <a:r>
              <a:rPr lang="en-US" sz="1700" b="0" i="0" u="none" strike="noStrike" cap="none">
                <a:solidFill>
                  <a:srgbClr val="000000"/>
                </a:solidFill>
                <a:latin typeface="Inter"/>
                <a:ea typeface="Inter"/>
                <a:cs typeface="Inter"/>
                <a:sym typeface="Inter"/>
              </a:rPr>
              <a:t>street network, </a:t>
            </a:r>
            <a:endParaRPr sz="1700" b="0" i="0" u="none" strike="noStrike" cap="none">
              <a:solidFill>
                <a:srgbClr val="000000"/>
              </a:solidFill>
              <a:latin typeface="Inter"/>
              <a:ea typeface="Inter"/>
              <a:cs typeface="Inter"/>
              <a:sym typeface="Inter"/>
            </a:endParaRPr>
          </a:p>
          <a:p>
            <a:pPr marL="800100" marR="0" lvl="1" indent="-182880" algn="l" rtl="0">
              <a:lnSpc>
                <a:spcPct val="100000"/>
              </a:lnSpc>
              <a:spcBef>
                <a:spcPts val="1000"/>
              </a:spcBef>
              <a:spcAft>
                <a:spcPts val="0"/>
              </a:spcAft>
              <a:buClr>
                <a:srgbClr val="000000"/>
              </a:buClr>
              <a:buSzPts val="1650"/>
              <a:buFont typeface="Arial"/>
              <a:buChar char="•"/>
            </a:pPr>
            <a:r>
              <a:rPr lang="en-US" sz="1700" b="0" i="0" u="none" strike="noStrike" cap="none">
                <a:solidFill>
                  <a:srgbClr val="000000"/>
                </a:solidFill>
                <a:latin typeface="Inter"/>
                <a:ea typeface="Inter"/>
                <a:cs typeface="Inter"/>
                <a:sym typeface="Inter"/>
              </a:rPr>
              <a:t>points of interests, </a:t>
            </a:r>
            <a:endParaRPr sz="1700" b="0" i="0" u="none" strike="noStrike" cap="none">
              <a:solidFill>
                <a:srgbClr val="000000"/>
              </a:solidFill>
              <a:latin typeface="Inter"/>
              <a:ea typeface="Inter"/>
              <a:cs typeface="Inter"/>
              <a:sym typeface="Inter"/>
            </a:endParaRPr>
          </a:p>
          <a:p>
            <a:pPr marL="800100" marR="0" lvl="1" indent="-182880" algn="l" rtl="0">
              <a:lnSpc>
                <a:spcPct val="100000"/>
              </a:lnSpc>
              <a:spcBef>
                <a:spcPts val="1000"/>
              </a:spcBef>
              <a:spcAft>
                <a:spcPts val="0"/>
              </a:spcAft>
              <a:buClr>
                <a:srgbClr val="000000"/>
              </a:buClr>
              <a:buSzPts val="1650"/>
              <a:buFont typeface="Arial"/>
              <a:buChar char="•"/>
            </a:pPr>
            <a:r>
              <a:rPr lang="en-US" sz="1700" b="0" i="0" u="none" strike="noStrike" cap="none">
                <a:solidFill>
                  <a:srgbClr val="000000"/>
                </a:solidFill>
                <a:latin typeface="Inter"/>
                <a:ea typeface="Inter"/>
                <a:cs typeface="Inter"/>
                <a:sym typeface="Inter"/>
              </a:rPr>
              <a:t>transport infrastructure, </a:t>
            </a:r>
            <a:endParaRPr sz="1700" b="0" i="0" u="none" strike="noStrike" cap="none">
              <a:solidFill>
                <a:srgbClr val="000000"/>
              </a:solidFill>
              <a:latin typeface="Inter"/>
              <a:ea typeface="Inter"/>
              <a:cs typeface="Inter"/>
              <a:sym typeface="Inter"/>
            </a:endParaRPr>
          </a:p>
          <a:p>
            <a:pPr marL="800100" marR="0" lvl="1" indent="-182880" algn="l" rtl="0">
              <a:lnSpc>
                <a:spcPct val="100000"/>
              </a:lnSpc>
              <a:spcBef>
                <a:spcPts val="1000"/>
              </a:spcBef>
              <a:spcAft>
                <a:spcPts val="0"/>
              </a:spcAft>
              <a:buClr>
                <a:srgbClr val="000000"/>
              </a:buClr>
              <a:buSzPts val="1650"/>
              <a:buFont typeface="Arial"/>
              <a:buChar char="•"/>
            </a:pPr>
            <a:r>
              <a:rPr lang="en-US" sz="1700" b="0" i="0" u="none" strike="noStrike" cap="none">
                <a:solidFill>
                  <a:srgbClr val="000000"/>
                </a:solidFill>
                <a:latin typeface="Inter"/>
                <a:ea typeface="Inter"/>
                <a:cs typeface="Inter"/>
                <a:sym typeface="Inter"/>
              </a:rPr>
              <a:t>Building outlines, and </a:t>
            </a:r>
            <a:endParaRPr sz="1700" b="0" i="0" u="none" strike="noStrike" cap="none">
              <a:solidFill>
                <a:srgbClr val="000000"/>
              </a:solidFill>
              <a:latin typeface="Inter"/>
              <a:ea typeface="Inter"/>
              <a:cs typeface="Inter"/>
              <a:sym typeface="Inter"/>
            </a:endParaRPr>
          </a:p>
          <a:p>
            <a:pPr marL="800100" marR="0" lvl="1" indent="-182880" algn="l" rtl="0">
              <a:lnSpc>
                <a:spcPct val="100000"/>
              </a:lnSpc>
              <a:spcBef>
                <a:spcPts val="1000"/>
              </a:spcBef>
              <a:spcAft>
                <a:spcPts val="0"/>
              </a:spcAft>
              <a:buClr>
                <a:srgbClr val="000000"/>
              </a:buClr>
              <a:buSzPts val="1650"/>
              <a:buFont typeface="Arial"/>
              <a:buChar char="•"/>
            </a:pPr>
            <a:r>
              <a:rPr lang="en-US" sz="1700" b="0" i="0" u="none" strike="noStrike" cap="none">
                <a:solidFill>
                  <a:srgbClr val="000000"/>
                </a:solidFill>
                <a:latin typeface="Inter"/>
                <a:ea typeface="Inter"/>
                <a:cs typeface="Inter"/>
                <a:sym typeface="Inter"/>
              </a:rPr>
              <a:t>Land-uses</a:t>
            </a:r>
            <a:endParaRPr sz="1700" b="0" i="0" u="none" strike="noStrike" cap="none">
              <a:solidFill>
                <a:srgbClr val="000000"/>
              </a:solidFill>
              <a:latin typeface="Inter"/>
              <a:ea typeface="Inter"/>
              <a:cs typeface="Inter"/>
              <a:sym typeface="Inter"/>
            </a:endParaRPr>
          </a:p>
          <a:p>
            <a:pPr marL="342900" marR="0" lvl="0" indent="-182880" algn="l" rtl="0">
              <a:lnSpc>
                <a:spcPct val="100000"/>
              </a:lnSpc>
              <a:spcBef>
                <a:spcPts val="1000"/>
              </a:spcBef>
              <a:spcAft>
                <a:spcPts val="0"/>
              </a:spcAft>
              <a:buClr>
                <a:srgbClr val="000000"/>
              </a:buClr>
              <a:buSzPts val="1650"/>
              <a:buFont typeface="Arial"/>
              <a:buChar char="•"/>
            </a:pPr>
            <a:r>
              <a:rPr lang="en-US" sz="1700" b="1" i="0" u="none" strike="noStrike" cap="none">
                <a:solidFill>
                  <a:srgbClr val="000000"/>
                </a:solidFill>
                <a:latin typeface="Inter"/>
                <a:ea typeface="Inter"/>
                <a:cs typeface="Inter"/>
                <a:sym typeface="Inter"/>
              </a:rPr>
              <a:t>City-specific data</a:t>
            </a:r>
            <a:r>
              <a:rPr lang="en-US" sz="1700" b="0" i="0" u="none" strike="noStrike" cap="none">
                <a:solidFill>
                  <a:srgbClr val="000000"/>
                </a:solidFill>
                <a:latin typeface="Inter"/>
                <a:ea typeface="Inter"/>
                <a:cs typeface="Inter"/>
                <a:sym typeface="Inter"/>
              </a:rPr>
              <a:t>: Important geospatial data sources are always the city and national authorities (e.g. city geoportal, national statistical authority, national data portal). These sources may vary on the terms that they provide the data (open-access, restricted–access, or paid-access), however it is an invaluable source of reliable detailed data. </a:t>
            </a:r>
            <a:endParaRPr sz="1700" b="0" i="0" u="none" strike="noStrike" cap="none">
              <a:solidFill>
                <a:srgbClr val="000000"/>
              </a:solidFill>
              <a:latin typeface="Inter"/>
              <a:ea typeface="Inter"/>
              <a:cs typeface="Inter"/>
              <a:sym typeface="Inter"/>
            </a:endParaRPr>
          </a:p>
        </p:txBody>
      </p:sp>
      <p:sp>
        <p:nvSpPr>
          <p:cNvPr id="328" name="Google Shape;328;p54"/>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Data Sources for climate-resilient integrated planning</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Pan-European coverage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55"/>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334" name="Google Shape;334;p55"/>
          <p:cNvSpPr txBox="1"/>
          <p:nvPr/>
        </p:nvSpPr>
        <p:spPr>
          <a:xfrm>
            <a:off x="261112" y="1340612"/>
            <a:ext cx="11328162" cy="4862829"/>
          </a:xfrm>
          <a:prstGeom prst="rect">
            <a:avLst/>
          </a:prstGeom>
          <a:noFill/>
          <a:ln>
            <a:noFill/>
          </a:ln>
        </p:spPr>
        <p:txBody>
          <a:bodyPr spcFirstLastPara="1" wrap="square" lIns="91425" tIns="45700" rIns="91425" bIns="45700" anchor="t" anchorCtr="0">
            <a:spAutoFit/>
          </a:bodyPr>
          <a:lstStyle/>
          <a:p>
            <a:pPr marL="342900" marR="0" lvl="0" indent="-182880" algn="l" rtl="0">
              <a:lnSpc>
                <a:spcPct val="100000"/>
              </a:lnSpc>
              <a:spcBef>
                <a:spcPts val="0"/>
              </a:spcBef>
              <a:spcAft>
                <a:spcPts val="0"/>
              </a:spcAft>
              <a:buClr>
                <a:srgbClr val="307668"/>
              </a:buClr>
              <a:buSzPts val="1650"/>
              <a:buFont typeface="Arial"/>
              <a:buChar char="•"/>
            </a:pPr>
            <a:r>
              <a:rPr lang="en-US" sz="2000" b="1" i="0" u="sng" strike="noStrike" cap="none">
                <a:solidFill>
                  <a:srgbClr val="3366CC"/>
                </a:solidFill>
                <a:latin typeface="Inter"/>
                <a:ea typeface="Inter"/>
                <a:cs typeface="Inter"/>
                <a:sym typeface="Inter"/>
                <a:hlinkClick r:id="rId4">
                  <a:extLst>
                    <a:ext uri="{A12FA001-AC4F-418D-AE19-62706E023703}">
                      <ahyp:hlinkClr xmlns:ahyp="http://schemas.microsoft.com/office/drawing/2018/hyperlinkcolor" val="tx"/>
                    </a:ext>
                  </a:extLst>
                </a:hlinkClick>
              </a:rPr>
              <a:t>Hellenic Statistical Authority</a:t>
            </a:r>
            <a:r>
              <a:rPr lang="en-US" sz="2000" b="0" i="0" u="none" strike="noStrike" cap="none">
                <a:solidFill>
                  <a:srgbClr val="202122"/>
                </a:solidFill>
                <a:latin typeface="Inter"/>
                <a:ea typeface="Inter"/>
                <a:cs typeface="Inter"/>
                <a:sym typeface="Inter"/>
              </a:rPr>
              <a:t> also known as </a:t>
            </a:r>
            <a:r>
              <a:rPr lang="en-US" sz="2000" b="1" i="1" u="none" strike="noStrike" cap="none">
                <a:solidFill>
                  <a:srgbClr val="202122"/>
                </a:solidFill>
                <a:latin typeface="Inter"/>
                <a:ea typeface="Inter"/>
                <a:cs typeface="Inter"/>
                <a:sym typeface="Inter"/>
              </a:rPr>
              <a:t>ELSTAT</a:t>
            </a:r>
            <a:r>
              <a:rPr lang="en-US" sz="2000" b="0" i="0" u="none" strike="noStrike" cap="none">
                <a:solidFill>
                  <a:srgbClr val="202122"/>
                </a:solidFill>
                <a:latin typeface="Inter"/>
                <a:ea typeface="Inter"/>
                <a:cs typeface="Inter"/>
                <a:sym typeface="Inter"/>
              </a:rPr>
              <a:t>, supplies comprehensive data on socioeconomic and demographic aspects essential for city planning and resource allocation.</a:t>
            </a:r>
            <a:endParaRPr/>
          </a:p>
          <a:p>
            <a:pPr marL="342900" marR="0" lvl="0" indent="-182880" algn="l" rtl="0">
              <a:lnSpc>
                <a:spcPct val="100000"/>
              </a:lnSpc>
              <a:spcBef>
                <a:spcPts val="1200"/>
              </a:spcBef>
              <a:spcAft>
                <a:spcPts val="0"/>
              </a:spcAft>
              <a:buClr>
                <a:srgbClr val="307668"/>
              </a:buClr>
              <a:buSzPts val="1650"/>
              <a:buFont typeface="Arial"/>
              <a:buChar char="•"/>
            </a:pPr>
            <a:r>
              <a:rPr lang="en-US" sz="2000" b="1" i="0" u="sng" strike="noStrike" cap="none">
                <a:solidFill>
                  <a:srgbClr val="202122"/>
                </a:solidFill>
                <a:latin typeface="Inter"/>
                <a:ea typeface="Inter"/>
                <a:cs typeface="Inter"/>
                <a:sym typeface="Inter"/>
                <a:hlinkClick r:id="rId5">
                  <a:extLst>
                    <a:ext uri="{A12FA001-AC4F-418D-AE19-62706E023703}">
                      <ahyp:hlinkClr xmlns:ahyp="http://schemas.microsoft.com/office/drawing/2018/hyperlinkcolor" val="tx"/>
                    </a:ext>
                  </a:extLst>
                </a:hlinkClick>
              </a:rPr>
              <a:t>GIS portal for the city of Athens</a:t>
            </a:r>
            <a:r>
              <a:rPr lang="en-US" sz="2000" b="1" i="0" u="none" strike="noStrike" cap="none">
                <a:solidFill>
                  <a:srgbClr val="202122"/>
                </a:solidFill>
                <a:latin typeface="Inter"/>
                <a:ea typeface="Inter"/>
                <a:cs typeface="Inter"/>
                <a:sym typeface="Inter"/>
              </a:rPr>
              <a:t> </a:t>
            </a:r>
            <a:r>
              <a:rPr lang="en-US" sz="2000" b="0" i="0" u="none" strike="noStrike" cap="none">
                <a:solidFill>
                  <a:srgbClr val="202122"/>
                </a:solidFill>
                <a:latin typeface="Inter"/>
                <a:ea typeface="Inter"/>
                <a:cs typeface="Inter"/>
                <a:sym typeface="Inter"/>
              </a:rPr>
              <a:t>is a catalogue of geospatial data and thematic maps and related to the area of the Municipality of Athens.</a:t>
            </a:r>
            <a:endParaRPr/>
          </a:p>
          <a:p>
            <a:pPr marL="342900" marR="0" lvl="0" indent="-182880" algn="l" rtl="0">
              <a:lnSpc>
                <a:spcPct val="100000"/>
              </a:lnSpc>
              <a:spcBef>
                <a:spcPts val="1200"/>
              </a:spcBef>
              <a:spcAft>
                <a:spcPts val="0"/>
              </a:spcAft>
              <a:buClr>
                <a:srgbClr val="307668"/>
              </a:buClr>
              <a:buSzPts val="1650"/>
              <a:buFont typeface="Arial"/>
              <a:buChar char="•"/>
            </a:pPr>
            <a:r>
              <a:rPr lang="en-US" sz="2000" b="1" i="0" u="sng" strike="noStrike" cap="none">
                <a:solidFill>
                  <a:srgbClr val="3366CC"/>
                </a:solidFill>
                <a:latin typeface="Inter"/>
                <a:ea typeface="Inter"/>
                <a:cs typeface="Inter"/>
                <a:sym typeface="Inter"/>
                <a:hlinkClick r:id="rId6">
                  <a:extLst>
                    <a:ext uri="{A12FA001-AC4F-418D-AE19-62706E023703}">
                      <ahyp:hlinkClr xmlns:ahyp="http://schemas.microsoft.com/office/drawing/2018/hyperlinkcolor" val="tx"/>
                    </a:ext>
                  </a:extLst>
                </a:hlinkClick>
              </a:rPr>
              <a:t>Athens Social Atlas</a:t>
            </a:r>
            <a:r>
              <a:rPr lang="en-US" sz="2000" b="0" i="0" u="none" strike="noStrike" cap="none">
                <a:solidFill>
                  <a:srgbClr val="202122"/>
                </a:solidFill>
                <a:latin typeface="Inter"/>
                <a:ea typeface="Inter"/>
                <a:cs typeface="Inter"/>
                <a:sym typeface="Inter"/>
              </a:rPr>
              <a:t> provides a nuanced understanding of the city’s social landscape, offering data and analysis on a variety of social issues relevant to the region.</a:t>
            </a:r>
            <a:endParaRPr/>
          </a:p>
          <a:p>
            <a:pPr marL="342900" marR="0" lvl="0" indent="-182880" algn="l" rtl="0">
              <a:lnSpc>
                <a:spcPct val="100000"/>
              </a:lnSpc>
              <a:spcBef>
                <a:spcPts val="1200"/>
              </a:spcBef>
              <a:spcAft>
                <a:spcPts val="0"/>
              </a:spcAft>
              <a:buClr>
                <a:srgbClr val="307668"/>
              </a:buClr>
              <a:buSzPts val="1650"/>
              <a:buFont typeface="Arial"/>
              <a:buChar char="•"/>
            </a:pPr>
            <a:r>
              <a:rPr lang="en-US" sz="2000" b="1" i="0" u="sng" strike="noStrike" cap="none">
                <a:solidFill>
                  <a:srgbClr val="3366CC"/>
                </a:solidFill>
                <a:latin typeface="Inter"/>
                <a:ea typeface="Inter"/>
                <a:cs typeface="Inter"/>
                <a:sym typeface="Inter"/>
                <a:hlinkClick r:id="rId7">
                  <a:extLst>
                    <a:ext uri="{A12FA001-AC4F-418D-AE19-62706E023703}">
                      <ahyp:hlinkClr xmlns:ahyp="http://schemas.microsoft.com/office/drawing/2018/hyperlinkcolor" val="tx"/>
                    </a:ext>
                  </a:extLst>
                </a:hlinkClick>
              </a:rPr>
              <a:t>Attikipedia</a:t>
            </a:r>
            <a:r>
              <a:rPr lang="en-US" sz="2000" b="0" i="0" u="none" strike="noStrike" cap="none">
                <a:solidFill>
                  <a:srgbClr val="202122"/>
                </a:solidFill>
                <a:latin typeface="Inter"/>
                <a:ea typeface="Inter"/>
                <a:cs typeface="Inter"/>
                <a:sym typeface="Inter"/>
              </a:rPr>
              <a:t> serves as a valuable resource for exploring the historical and geographical dimensions of the Attica region, giving urban planners context to guide their strategies.</a:t>
            </a:r>
            <a:endParaRPr/>
          </a:p>
          <a:p>
            <a:pPr marL="342900" marR="0" lvl="0" indent="-182880" algn="l" rtl="0">
              <a:lnSpc>
                <a:spcPct val="100000"/>
              </a:lnSpc>
              <a:spcBef>
                <a:spcPts val="1200"/>
              </a:spcBef>
              <a:spcAft>
                <a:spcPts val="1200"/>
              </a:spcAft>
              <a:buClr>
                <a:srgbClr val="307668"/>
              </a:buClr>
              <a:buSzPts val="1650"/>
              <a:buFont typeface="Arial"/>
              <a:buChar char="•"/>
            </a:pPr>
            <a:r>
              <a:rPr lang="en-US" sz="2000" b="1" i="0" u="sng" strike="noStrike" cap="none">
                <a:solidFill>
                  <a:srgbClr val="3366CC"/>
                </a:solidFill>
                <a:latin typeface="Inter"/>
                <a:ea typeface="Inter"/>
                <a:cs typeface="Inter"/>
                <a:sym typeface="Inter"/>
                <a:hlinkClick r:id="rId8">
                  <a:extLst>
                    <a:ext uri="{A12FA001-AC4F-418D-AE19-62706E023703}">
                      <ahyp:hlinkClr xmlns:ahyp="http://schemas.microsoft.com/office/drawing/2018/hyperlinkcolor" val="tx"/>
                    </a:ext>
                  </a:extLst>
                </a:hlinkClick>
              </a:rPr>
              <a:t>participatory LAB</a:t>
            </a:r>
            <a:r>
              <a:rPr lang="en-US" sz="2000" b="0" i="0" u="none" strike="noStrike" cap="none">
                <a:solidFill>
                  <a:srgbClr val="202122"/>
                </a:solidFill>
                <a:latin typeface="Inter"/>
                <a:ea typeface="Inter"/>
                <a:cs typeface="Inter"/>
                <a:sym typeface="Inter"/>
              </a:rPr>
              <a:t> provides extensive relevant resources since it is an active interdisciplinary community that studies, documents, learns, disseminates, and applies participatory design processes for public space, with the aim of adapting cities to climate change</a:t>
            </a:r>
            <a:endParaRPr/>
          </a:p>
        </p:txBody>
      </p:sp>
      <p:sp>
        <p:nvSpPr>
          <p:cNvPr id="335" name="Google Shape;335;p55"/>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Data Sources for climate-resilient integrated planning</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Athens, Greece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6"/>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341" name="Google Shape;341;p56"/>
          <p:cNvSpPr txBox="1"/>
          <p:nvPr/>
        </p:nvSpPr>
        <p:spPr>
          <a:xfrm>
            <a:off x="261112" y="1340612"/>
            <a:ext cx="11328162" cy="4401164"/>
          </a:xfrm>
          <a:prstGeom prst="rect">
            <a:avLst/>
          </a:prstGeom>
          <a:noFill/>
          <a:ln>
            <a:noFill/>
          </a:ln>
        </p:spPr>
        <p:txBody>
          <a:bodyPr spcFirstLastPara="1" wrap="square" lIns="91425" tIns="45700" rIns="91425" bIns="45700" anchor="t" anchorCtr="0">
            <a:spAutoFit/>
          </a:bodyPr>
          <a:lstStyle/>
          <a:p>
            <a:pPr marL="342900" marR="0" lvl="0" indent="-182880" algn="l" rtl="0">
              <a:lnSpc>
                <a:spcPct val="100000"/>
              </a:lnSpc>
              <a:spcBef>
                <a:spcPts val="0"/>
              </a:spcBef>
              <a:spcAft>
                <a:spcPts val="0"/>
              </a:spcAft>
              <a:buClr>
                <a:srgbClr val="000000"/>
              </a:buClr>
              <a:buSzPts val="1650"/>
              <a:buFont typeface="Arial"/>
              <a:buChar char="•"/>
            </a:pPr>
            <a:r>
              <a:rPr lang="en-US" sz="2000" b="1" i="0" u="sng" strike="noStrike" cap="none">
                <a:solidFill>
                  <a:srgbClr val="202122"/>
                </a:solidFill>
                <a:latin typeface="Inter"/>
                <a:ea typeface="Inter"/>
                <a:cs typeface="Inter"/>
                <a:sym typeface="Inter"/>
                <a:hlinkClick r:id="rId4">
                  <a:extLst>
                    <a:ext uri="{A12FA001-AC4F-418D-AE19-62706E023703}">
                      <ahyp:hlinkClr xmlns:ahyp="http://schemas.microsoft.com/office/drawing/2018/hyperlinkcolor" val="tx"/>
                    </a:ext>
                  </a:extLst>
                </a:hlinkClick>
              </a:rPr>
              <a:t>Cyprus Statistical Service (CYSTAT)</a:t>
            </a:r>
            <a:r>
              <a:rPr lang="en-US" sz="2000" b="0" i="0" u="none" strike="noStrike" cap="none">
                <a:solidFill>
                  <a:srgbClr val="202122"/>
                </a:solidFill>
                <a:latin typeface="Inter"/>
                <a:ea typeface="Inter"/>
                <a:cs typeface="Inter"/>
                <a:sym typeface="Inter"/>
              </a:rPr>
              <a:t> offers comprehensive socioeconomic and demographic data, including population trends, employment statistics, and housing data, which are essential for resource allocation and planning</a:t>
            </a:r>
            <a:endParaRPr/>
          </a:p>
          <a:p>
            <a:pPr marL="342900" marR="0" lvl="0" indent="-182880" algn="l" rtl="0">
              <a:lnSpc>
                <a:spcPct val="100000"/>
              </a:lnSpc>
              <a:spcBef>
                <a:spcPts val="1200"/>
              </a:spcBef>
              <a:spcAft>
                <a:spcPts val="0"/>
              </a:spcAft>
              <a:buClr>
                <a:srgbClr val="000000"/>
              </a:buClr>
              <a:buSzPts val="1650"/>
              <a:buFont typeface="Arial"/>
              <a:buChar char="•"/>
            </a:pPr>
            <a:r>
              <a:rPr lang="en-US" sz="2000" b="1" i="0" u="sng" strike="noStrike" cap="none">
                <a:solidFill>
                  <a:srgbClr val="202122"/>
                </a:solidFill>
                <a:latin typeface="Inter"/>
                <a:ea typeface="Inter"/>
                <a:cs typeface="Inter"/>
                <a:sym typeface="Inter"/>
                <a:hlinkClick r:id="rId5">
                  <a:extLst>
                    <a:ext uri="{A12FA001-AC4F-418D-AE19-62706E023703}">
                      <ahyp:hlinkClr xmlns:ahyp="http://schemas.microsoft.com/office/drawing/2018/hyperlinkcolor" val="tx"/>
                    </a:ext>
                  </a:extLst>
                </a:hlinkClick>
              </a:rPr>
              <a:t>Department of Lands and Surveys</a:t>
            </a:r>
            <a:r>
              <a:rPr lang="en-US" sz="2000" b="0" i="0" u="none" strike="noStrike" cap="none">
                <a:solidFill>
                  <a:srgbClr val="202122"/>
                </a:solidFill>
                <a:latin typeface="Inter"/>
                <a:ea typeface="Inter"/>
                <a:cs typeface="Inter"/>
                <a:sym typeface="Inter"/>
              </a:rPr>
              <a:t> complements this with cadastral data on property ownership, zoning, and land use, which is vital for spatial management. </a:t>
            </a:r>
            <a:endParaRPr/>
          </a:p>
          <a:p>
            <a:pPr marL="342900" marR="0" lvl="0" indent="-182880" algn="l" rtl="0">
              <a:lnSpc>
                <a:spcPct val="100000"/>
              </a:lnSpc>
              <a:spcBef>
                <a:spcPts val="1200"/>
              </a:spcBef>
              <a:spcAft>
                <a:spcPts val="0"/>
              </a:spcAft>
              <a:buClr>
                <a:srgbClr val="000000"/>
              </a:buClr>
              <a:buSzPts val="1650"/>
              <a:buFont typeface="Arial"/>
              <a:buChar char="•"/>
            </a:pPr>
            <a:r>
              <a:rPr lang="en-US" sz="2000" b="1" i="0" u="sng" strike="noStrike" cap="none">
                <a:solidFill>
                  <a:srgbClr val="000000"/>
                </a:solidFill>
                <a:latin typeface="Inter"/>
                <a:ea typeface="Inter"/>
                <a:cs typeface="Inter"/>
                <a:sym typeface="Inter"/>
                <a:hlinkClick r:id="rId6">
                  <a:extLst>
                    <a:ext uri="{A12FA001-AC4F-418D-AE19-62706E023703}">
                      <ahyp:hlinkClr xmlns:ahyp="http://schemas.microsoft.com/office/drawing/2018/hyperlinkcolor" val="tx"/>
                    </a:ext>
                  </a:extLst>
                </a:hlinkClick>
              </a:rPr>
              <a:t>CADASTRAL CYPRUS</a:t>
            </a:r>
            <a:r>
              <a:rPr lang="en-US" sz="2000" b="0" i="0" u="none" strike="noStrike" cap="none">
                <a:solidFill>
                  <a:srgbClr val="000000"/>
                </a:solidFill>
                <a:latin typeface="Inter"/>
                <a:ea typeface="Inter"/>
                <a:cs typeface="Inter"/>
                <a:sym typeface="Inter"/>
              </a:rPr>
              <a:t> </a:t>
            </a:r>
            <a:r>
              <a:rPr lang="en-US" sz="2000" b="0" i="0" u="none" strike="noStrike" cap="none">
                <a:solidFill>
                  <a:srgbClr val="202122"/>
                </a:solidFill>
                <a:latin typeface="Inter"/>
                <a:ea typeface="Inter"/>
                <a:cs typeface="Inter"/>
                <a:sym typeface="Inter"/>
              </a:rPr>
              <a:t>includes </a:t>
            </a:r>
            <a:r>
              <a:rPr lang="en-US" sz="2000" b="0" i="0" u="none" strike="noStrike" cap="none">
                <a:solidFill>
                  <a:srgbClr val="000000"/>
                </a:solidFill>
                <a:latin typeface="Inter"/>
                <a:ea typeface="Inter"/>
                <a:cs typeface="Inter"/>
                <a:sym typeface="Inter"/>
              </a:rPr>
              <a:t>administrative regions, parcels, plots, building footprints with h value and various other open access data (street network, zones etc.) </a:t>
            </a:r>
            <a:endParaRPr sz="2000" b="0" i="0" u="none" strike="noStrike" cap="none">
              <a:solidFill>
                <a:srgbClr val="202122"/>
              </a:solidFill>
              <a:latin typeface="Inter"/>
              <a:ea typeface="Inter"/>
              <a:cs typeface="Inter"/>
              <a:sym typeface="Inter"/>
            </a:endParaRPr>
          </a:p>
          <a:p>
            <a:pPr marL="342900" marR="0" lvl="0" indent="-182880" algn="l" rtl="0">
              <a:lnSpc>
                <a:spcPct val="100000"/>
              </a:lnSpc>
              <a:spcBef>
                <a:spcPts val="1200"/>
              </a:spcBef>
              <a:spcAft>
                <a:spcPts val="1200"/>
              </a:spcAft>
              <a:buClr>
                <a:srgbClr val="000000"/>
              </a:buClr>
              <a:buSzPts val="1650"/>
              <a:buFont typeface="Arial"/>
              <a:buChar char="•"/>
            </a:pPr>
            <a:r>
              <a:rPr lang="en-US" sz="2000" b="1" i="0" u="sng" strike="noStrike" cap="none">
                <a:solidFill>
                  <a:srgbClr val="000000"/>
                </a:solidFill>
                <a:latin typeface="Inter"/>
                <a:ea typeface="Inter"/>
                <a:cs typeface="Inter"/>
                <a:sym typeface="Inter"/>
                <a:hlinkClick r:id="rId7">
                  <a:extLst>
                    <a:ext uri="{A12FA001-AC4F-418D-AE19-62706E023703}">
                      <ahyp:hlinkClr xmlns:ahyp="http://schemas.microsoft.com/office/drawing/2018/hyperlinkcolor" val="tx"/>
                    </a:ext>
                  </a:extLst>
                </a:hlinkClick>
              </a:rPr>
              <a:t>data.gov.cy</a:t>
            </a:r>
            <a:r>
              <a:rPr lang="en-US" sz="2000" b="0" i="0" u="none" strike="noStrike" cap="none">
                <a:solidFill>
                  <a:srgbClr val="000000"/>
                </a:solidFill>
                <a:latin typeface="Inter"/>
                <a:ea typeface="Inter"/>
                <a:cs typeface="Inter"/>
                <a:sym typeface="Inter"/>
              </a:rPr>
              <a:t> is the </a:t>
            </a:r>
            <a:r>
              <a:rPr lang="en-US" sz="2000" b="1" i="0" u="none" strike="noStrike" cap="none">
                <a:solidFill>
                  <a:srgbClr val="000000"/>
                </a:solidFill>
                <a:latin typeface="Inter"/>
                <a:ea typeface="Inter"/>
                <a:cs typeface="Inter"/>
                <a:sym typeface="Inter"/>
              </a:rPr>
              <a:t>National Open Data Portal</a:t>
            </a:r>
            <a:r>
              <a:rPr lang="en-US" sz="2000" b="0" i="0" u="none" strike="noStrike" cap="none">
                <a:solidFill>
                  <a:srgbClr val="000000"/>
                </a:solidFill>
                <a:latin typeface="Inter"/>
                <a:ea typeface="Inter"/>
                <a:cs typeface="Inter"/>
                <a:sym typeface="Inter"/>
              </a:rPr>
              <a:t>, where data of most of the Cypriot public sector institutions are available for further use. The main objective of data.gov.cy is to offer the user the possibility to easily and quickly find and access processed or unprocessed public sector data, in order to reuse and exploit them beyond their original destination, for the development of innovative services / products with added value</a:t>
            </a:r>
            <a:r>
              <a:rPr lang="en-US" sz="2000" b="0" i="0" u="none" strike="noStrike" cap="none">
                <a:solidFill>
                  <a:srgbClr val="202122"/>
                </a:solidFill>
                <a:latin typeface="Inter"/>
                <a:ea typeface="Inter"/>
                <a:cs typeface="Inter"/>
                <a:sym typeface="Inter"/>
              </a:rPr>
              <a:t> </a:t>
            </a:r>
            <a:endParaRPr sz="2000" b="0" i="0" u="none" strike="noStrike" cap="none">
              <a:solidFill>
                <a:srgbClr val="202122"/>
              </a:solidFill>
              <a:latin typeface="Inter"/>
              <a:ea typeface="Inter"/>
              <a:cs typeface="Inter"/>
              <a:sym typeface="Inter"/>
            </a:endParaRPr>
          </a:p>
        </p:txBody>
      </p:sp>
      <p:sp>
        <p:nvSpPr>
          <p:cNvPr id="342" name="Google Shape;342;p56"/>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Data Sources for climate-resilient integrated planning</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Nicosia, Cyprus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7"/>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Data Sources for climate-resilient integrated planning</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Gothenburg, Sweeden</a:t>
            </a:r>
            <a:endParaRPr/>
          </a:p>
        </p:txBody>
      </p:sp>
      <p:pic>
        <p:nvPicPr>
          <p:cNvPr id="348" name="Google Shape;348;p57"/>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349" name="Google Shape;349;p57"/>
          <p:cNvSpPr txBox="1"/>
          <p:nvPr/>
        </p:nvSpPr>
        <p:spPr>
          <a:xfrm>
            <a:off x="261112" y="1340612"/>
            <a:ext cx="11328162" cy="4708941"/>
          </a:xfrm>
          <a:prstGeom prst="rect">
            <a:avLst/>
          </a:prstGeom>
          <a:noFill/>
          <a:ln>
            <a:noFill/>
          </a:ln>
        </p:spPr>
        <p:txBody>
          <a:bodyPr spcFirstLastPara="1" wrap="square" lIns="91425" tIns="45700" rIns="91425" bIns="45700" anchor="t" anchorCtr="0">
            <a:spAutoFit/>
          </a:bodyPr>
          <a:lstStyle/>
          <a:p>
            <a:pPr marL="342900" marR="0" lvl="0" indent="-182880" algn="l" rtl="0">
              <a:lnSpc>
                <a:spcPct val="100000"/>
              </a:lnSpc>
              <a:spcBef>
                <a:spcPts val="0"/>
              </a:spcBef>
              <a:spcAft>
                <a:spcPts val="0"/>
              </a:spcAft>
              <a:buClr>
                <a:srgbClr val="000000"/>
              </a:buClr>
              <a:buSzPts val="1650"/>
              <a:buFont typeface="Arial"/>
              <a:buChar char="•"/>
            </a:pPr>
            <a:r>
              <a:rPr lang="en-US" sz="2000" b="1" i="0" u="sng" strike="noStrike" cap="none">
                <a:solidFill>
                  <a:srgbClr val="202122"/>
                </a:solidFill>
                <a:latin typeface="Inter"/>
                <a:ea typeface="Inter"/>
                <a:cs typeface="Inter"/>
                <a:sym typeface="Inter"/>
                <a:hlinkClick r:id="rId4">
                  <a:extLst>
                    <a:ext uri="{A12FA001-AC4F-418D-AE19-62706E023703}">
                      <ahyp:hlinkClr xmlns:ahyp="http://schemas.microsoft.com/office/drawing/2018/hyperlinkcolor" val="tx"/>
                    </a:ext>
                  </a:extLst>
                </a:hlinkClick>
              </a:rPr>
              <a:t>Lantmateriet</a:t>
            </a:r>
            <a:r>
              <a:rPr lang="en-US" sz="2000" b="0" i="0" u="none" strike="noStrike" cap="none">
                <a:solidFill>
                  <a:srgbClr val="202122"/>
                </a:solidFill>
                <a:latin typeface="Inter"/>
                <a:ea typeface="Inter"/>
                <a:cs typeface="Inter"/>
                <a:sym typeface="Inter"/>
              </a:rPr>
              <a:t> supplies open geographical data and data on land properties for all Sweden. </a:t>
            </a:r>
            <a:endParaRPr/>
          </a:p>
          <a:p>
            <a:pPr marL="342900" marR="0" lvl="0" indent="-182880" algn="l" rtl="0">
              <a:lnSpc>
                <a:spcPct val="100000"/>
              </a:lnSpc>
              <a:spcBef>
                <a:spcPts val="1200"/>
              </a:spcBef>
              <a:spcAft>
                <a:spcPts val="0"/>
              </a:spcAft>
              <a:buClr>
                <a:srgbClr val="000000"/>
              </a:buClr>
              <a:buSzPts val="1650"/>
              <a:buFont typeface="Arial"/>
              <a:buChar char="•"/>
            </a:pPr>
            <a:r>
              <a:rPr lang="en-US" sz="2000" b="1" i="0" u="sng" strike="noStrike" cap="none">
                <a:solidFill>
                  <a:srgbClr val="202122"/>
                </a:solidFill>
                <a:latin typeface="Inter"/>
                <a:ea typeface="Inter"/>
                <a:cs typeface="Inter"/>
                <a:sym typeface="Inter"/>
                <a:hlinkClick r:id="rId5">
                  <a:extLst>
                    <a:ext uri="{A12FA001-AC4F-418D-AE19-62706E023703}">
                      <ahyp:hlinkClr xmlns:ahyp="http://schemas.microsoft.com/office/drawing/2018/hyperlinkcolor" val="tx"/>
                    </a:ext>
                  </a:extLst>
                </a:hlinkClick>
              </a:rPr>
              <a:t>National roads database</a:t>
            </a:r>
            <a:r>
              <a:rPr lang="en-US" sz="2000" b="0" i="0" u="none" strike="noStrike" cap="none">
                <a:solidFill>
                  <a:srgbClr val="202122"/>
                </a:solidFill>
                <a:latin typeface="Inter"/>
                <a:ea typeface="Inter"/>
                <a:cs typeface="Inter"/>
                <a:sym typeface="Inter"/>
              </a:rPr>
              <a:t> provides geodata on roads and streets, including detailed transportation data. </a:t>
            </a:r>
            <a:endParaRPr/>
          </a:p>
          <a:p>
            <a:pPr marL="342900" marR="0" lvl="0" indent="-182880" algn="l" rtl="0">
              <a:lnSpc>
                <a:spcPct val="100000"/>
              </a:lnSpc>
              <a:spcBef>
                <a:spcPts val="1200"/>
              </a:spcBef>
              <a:spcAft>
                <a:spcPts val="0"/>
              </a:spcAft>
              <a:buClr>
                <a:srgbClr val="000000"/>
              </a:buClr>
              <a:buSzPts val="1650"/>
              <a:buFont typeface="Arial"/>
              <a:buChar char="•"/>
            </a:pPr>
            <a:r>
              <a:rPr lang="en-US" sz="2000" b="0" i="0" u="none" strike="noStrike" cap="none">
                <a:solidFill>
                  <a:srgbClr val="202122"/>
                </a:solidFill>
                <a:latin typeface="Inter"/>
                <a:ea typeface="Inter"/>
                <a:cs typeface="Inter"/>
                <a:sym typeface="Inter"/>
              </a:rPr>
              <a:t>Population statistics for the whole Sweden can be acquired from </a:t>
            </a:r>
            <a:r>
              <a:rPr lang="en-US" sz="2000" b="1" i="0" u="sng" strike="noStrike" cap="none">
                <a:solidFill>
                  <a:srgbClr val="202122"/>
                </a:solidFill>
                <a:latin typeface="Inter"/>
                <a:ea typeface="Inter"/>
                <a:cs typeface="Inter"/>
                <a:sym typeface="Inter"/>
                <a:hlinkClick r:id="rId6">
                  <a:extLst>
                    <a:ext uri="{A12FA001-AC4F-418D-AE19-62706E023703}">
                      <ahyp:hlinkClr xmlns:ahyp="http://schemas.microsoft.com/office/drawing/2018/hyperlinkcolor" val="tx"/>
                    </a:ext>
                  </a:extLst>
                </a:hlinkClick>
              </a:rPr>
              <a:t>Statistics Sweden</a:t>
            </a:r>
            <a:r>
              <a:rPr lang="en-US" sz="2000" b="0" i="0" u="none" strike="noStrike" cap="none">
                <a:solidFill>
                  <a:srgbClr val="202122"/>
                </a:solidFill>
                <a:latin typeface="Inter"/>
                <a:ea typeface="Inter"/>
                <a:cs typeface="Inter"/>
                <a:sym typeface="Inter"/>
              </a:rPr>
              <a:t>. </a:t>
            </a:r>
            <a:endParaRPr/>
          </a:p>
          <a:p>
            <a:pPr marL="342900" marR="0" lvl="0" indent="-182880" algn="l" rtl="0">
              <a:lnSpc>
                <a:spcPct val="100000"/>
              </a:lnSpc>
              <a:spcBef>
                <a:spcPts val="1200"/>
              </a:spcBef>
              <a:spcAft>
                <a:spcPts val="0"/>
              </a:spcAft>
              <a:buClr>
                <a:srgbClr val="000000"/>
              </a:buClr>
              <a:buSzPts val="1650"/>
              <a:buFont typeface="Arial"/>
              <a:buChar char="•"/>
            </a:pPr>
            <a:r>
              <a:rPr lang="en-US" sz="2000" b="0" i="0" u="none" strike="noStrike" cap="none">
                <a:solidFill>
                  <a:srgbClr val="202122"/>
                </a:solidFill>
                <a:latin typeface="Inter"/>
                <a:ea typeface="Inter"/>
                <a:cs typeface="Inter"/>
                <a:sym typeface="Inter"/>
              </a:rPr>
              <a:t>With respect to contemporary planning developments in Gothenburg, this information is available on the website of </a:t>
            </a:r>
            <a:r>
              <a:rPr lang="en-US" sz="2000" b="1" i="0" u="none" strike="noStrike" cap="none">
                <a:solidFill>
                  <a:srgbClr val="202122"/>
                </a:solidFill>
                <a:latin typeface="Inter"/>
                <a:ea typeface="Inter"/>
                <a:cs typeface="Inter"/>
                <a:sym typeface="Inter"/>
              </a:rPr>
              <a:t>Gothenburg City Planning office</a:t>
            </a:r>
            <a:r>
              <a:rPr lang="en-US" sz="2000" b="0" i="0" u="none" strike="noStrike" cap="none">
                <a:solidFill>
                  <a:srgbClr val="202122"/>
                </a:solidFill>
                <a:latin typeface="Inter"/>
                <a:ea typeface="Inter"/>
                <a:cs typeface="Inter"/>
                <a:sym typeface="Inter"/>
              </a:rPr>
              <a:t>, including </a:t>
            </a:r>
            <a:r>
              <a:rPr lang="en-US" sz="2000" b="0" i="0" u="sng" strike="noStrike" cap="none">
                <a:solidFill>
                  <a:srgbClr val="202122"/>
                </a:solidFill>
                <a:latin typeface="Inter"/>
                <a:ea typeface="Inter"/>
                <a:cs typeface="Inter"/>
                <a:sym typeface="Inter"/>
                <a:hlinkClick r:id="rId7">
                  <a:extLst>
                    <a:ext uri="{A12FA001-AC4F-418D-AE19-62706E023703}">
                      <ahyp:hlinkClr xmlns:ahyp="http://schemas.microsoft.com/office/drawing/2018/hyperlinkcolor" val="tx"/>
                    </a:ext>
                  </a:extLst>
                </a:hlinkClick>
              </a:rPr>
              <a:t>digital comprehensive plan of Gothenburg</a:t>
            </a:r>
            <a:r>
              <a:rPr lang="en-US" sz="2000" b="0" i="0" u="none" strike="noStrike" cap="none">
                <a:solidFill>
                  <a:srgbClr val="202122"/>
                </a:solidFill>
                <a:latin typeface="Inter"/>
                <a:ea typeface="Inter"/>
                <a:cs typeface="Inter"/>
                <a:sym typeface="Inter"/>
              </a:rPr>
              <a:t> and information about </a:t>
            </a:r>
            <a:r>
              <a:rPr lang="en-US" sz="2000" b="0" i="0" u="sng" strike="noStrike" cap="none">
                <a:solidFill>
                  <a:srgbClr val="202122"/>
                </a:solidFill>
                <a:latin typeface="Inter"/>
                <a:ea typeface="Inter"/>
                <a:cs typeface="Inter"/>
                <a:sym typeface="Inter"/>
                <a:hlinkClick r:id="rId8">
                  <a:extLst>
                    <a:ext uri="{A12FA001-AC4F-418D-AE19-62706E023703}">
                      <ahyp:hlinkClr xmlns:ahyp="http://schemas.microsoft.com/office/drawing/2018/hyperlinkcolor" val="tx"/>
                    </a:ext>
                  </a:extLst>
                </a:hlinkClick>
              </a:rPr>
              <a:t>current detail plans</a:t>
            </a:r>
            <a:r>
              <a:rPr lang="en-US" sz="2000" b="0" i="0" u="none" strike="noStrike" cap="none">
                <a:solidFill>
                  <a:srgbClr val="202122"/>
                </a:solidFill>
                <a:latin typeface="Inter"/>
                <a:ea typeface="Inter"/>
                <a:cs typeface="Inter"/>
                <a:sym typeface="Inter"/>
              </a:rPr>
              <a:t>.</a:t>
            </a:r>
            <a:endParaRPr sz="2000" b="0" i="0" u="none" strike="noStrike" cap="none">
              <a:solidFill>
                <a:srgbClr val="202122"/>
              </a:solidFill>
              <a:latin typeface="Inter"/>
              <a:ea typeface="Inter"/>
              <a:cs typeface="Inter"/>
              <a:sym typeface="Inter"/>
            </a:endParaRPr>
          </a:p>
          <a:p>
            <a:pPr marL="342900" marR="0" lvl="0" indent="-182880" algn="l" rtl="0">
              <a:lnSpc>
                <a:spcPct val="100000"/>
              </a:lnSpc>
              <a:spcBef>
                <a:spcPts val="1200"/>
              </a:spcBef>
              <a:spcAft>
                <a:spcPts val="0"/>
              </a:spcAft>
              <a:buClr>
                <a:srgbClr val="000000"/>
              </a:buClr>
              <a:buSzPts val="1650"/>
              <a:buFont typeface="Arial"/>
              <a:buChar char="•"/>
            </a:pPr>
            <a:r>
              <a:rPr lang="en-US" sz="2000" b="0" i="0" u="none" strike="noStrike" cap="none">
                <a:solidFill>
                  <a:srgbClr val="202122"/>
                </a:solidFill>
                <a:latin typeface="Inter"/>
                <a:ea typeface="Inter"/>
                <a:cs typeface="Inter"/>
                <a:sym typeface="Inter"/>
              </a:rPr>
              <a:t> </a:t>
            </a:r>
            <a:r>
              <a:rPr lang="en-US" sz="2000" b="1" i="0" u="sng" strike="noStrike" cap="none">
                <a:solidFill>
                  <a:srgbClr val="202122"/>
                </a:solidFill>
                <a:latin typeface="Inter"/>
                <a:ea typeface="Inter"/>
                <a:cs typeface="Inter"/>
                <a:sym typeface="Inter"/>
                <a:hlinkClick r:id="rId9">
                  <a:extLst>
                    <a:ext uri="{A12FA001-AC4F-418D-AE19-62706E023703}">
                      <ahyp:hlinkClr xmlns:ahyp="http://schemas.microsoft.com/office/drawing/2018/hyperlinkcolor" val="tx"/>
                    </a:ext>
                  </a:extLst>
                </a:hlinkClick>
              </a:rPr>
              <a:t>Gothenburg City Planning Office</a:t>
            </a:r>
            <a:r>
              <a:rPr lang="en-US" sz="2000" b="0" i="0" u="sng" strike="noStrike" cap="none">
                <a:solidFill>
                  <a:srgbClr val="202122"/>
                </a:solidFill>
                <a:latin typeface="Inter"/>
                <a:ea typeface="Inter"/>
                <a:cs typeface="Inter"/>
                <a:sym typeface="Inter"/>
                <a:hlinkClick r:id="rId9">
                  <a:extLst>
                    <a:ext uri="{A12FA001-AC4F-418D-AE19-62706E023703}">
                      <ahyp:hlinkClr xmlns:ahyp="http://schemas.microsoft.com/office/drawing/2018/hyperlinkcolor" val="tx"/>
                    </a:ext>
                  </a:extLst>
                </a:hlinkClick>
              </a:rPr>
              <a:t> </a:t>
            </a:r>
            <a:r>
              <a:rPr lang="en-US" sz="2000" b="0" i="0" u="none" strike="noStrike" cap="none">
                <a:solidFill>
                  <a:srgbClr val="202122"/>
                </a:solidFill>
                <a:latin typeface="Inter"/>
                <a:ea typeface="Inter"/>
                <a:cs typeface="Inter"/>
                <a:sym typeface="Inter"/>
              </a:rPr>
              <a:t>where one can download all building permits, including all floor plans and situation plans).</a:t>
            </a:r>
            <a:endParaRPr/>
          </a:p>
          <a:p>
            <a:pPr marL="342900" marR="0" lvl="0" indent="-182880" algn="l" rtl="0">
              <a:lnSpc>
                <a:spcPct val="100000"/>
              </a:lnSpc>
              <a:spcBef>
                <a:spcPts val="1200"/>
              </a:spcBef>
              <a:spcAft>
                <a:spcPts val="1200"/>
              </a:spcAft>
              <a:buClr>
                <a:srgbClr val="000000"/>
              </a:buClr>
              <a:buSzPts val="1650"/>
              <a:buFont typeface="Arial"/>
              <a:buChar char="•"/>
            </a:pPr>
            <a:r>
              <a:rPr lang="en-US" sz="2000" b="0" i="0" u="none" strike="noStrike" cap="none">
                <a:solidFill>
                  <a:srgbClr val="202122"/>
                </a:solidFill>
                <a:latin typeface="Inter"/>
                <a:ea typeface="Inter"/>
                <a:cs typeface="Inter"/>
                <a:sym typeface="Inter"/>
              </a:rPr>
              <a:t>The </a:t>
            </a:r>
            <a:r>
              <a:rPr lang="en-US" sz="2000" b="1" i="0" u="sng" strike="noStrike" cap="none">
                <a:solidFill>
                  <a:srgbClr val="202122"/>
                </a:solidFill>
                <a:latin typeface="Inter"/>
                <a:ea typeface="Inter"/>
                <a:cs typeface="Inter"/>
                <a:sym typeface="Inter"/>
                <a:hlinkClick r:id="rId10">
                  <a:extLst>
                    <a:ext uri="{A12FA001-AC4F-418D-AE19-62706E023703}">
                      <ahyp:hlinkClr xmlns:ahyp="http://schemas.microsoft.com/office/drawing/2018/hyperlinkcolor" val="tx"/>
                    </a:ext>
                  </a:extLst>
                </a:hlinkClick>
              </a:rPr>
              <a:t>Swedish National Database</a:t>
            </a:r>
            <a:r>
              <a:rPr lang="en-US" sz="2000" b="0" i="0" u="none" strike="noStrike" cap="none">
                <a:solidFill>
                  <a:srgbClr val="202122"/>
                </a:solidFill>
                <a:latin typeface="Inter"/>
                <a:ea typeface="Inter"/>
                <a:cs typeface="Inter"/>
                <a:sym typeface="Inter"/>
              </a:rPr>
              <a:t> hosts different datasets created within academic and research institutions, that can be accessed directly or on demand.</a:t>
            </a:r>
            <a:endParaRPr sz="2000" b="0" i="0" u="none" strike="noStrike" cap="none">
              <a:solidFill>
                <a:srgbClr val="000000"/>
              </a:solidFill>
              <a:latin typeface="Inter"/>
              <a:ea typeface="Inter"/>
              <a:cs typeface="Inter"/>
              <a:sym typeface="Inte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58"/>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355" name="Google Shape;355;p58"/>
          <p:cNvSpPr txBox="1"/>
          <p:nvPr/>
        </p:nvSpPr>
        <p:spPr>
          <a:xfrm>
            <a:off x="261112" y="1340612"/>
            <a:ext cx="11328162" cy="4555053"/>
          </a:xfrm>
          <a:prstGeom prst="rect">
            <a:avLst/>
          </a:prstGeom>
          <a:noFill/>
          <a:ln>
            <a:noFill/>
          </a:ln>
        </p:spPr>
        <p:txBody>
          <a:bodyPr spcFirstLastPara="1" wrap="square" lIns="91425" tIns="45700" rIns="91425" bIns="45700" anchor="t" anchorCtr="0">
            <a:spAutoFit/>
          </a:bodyPr>
          <a:lstStyle/>
          <a:p>
            <a:pPr marL="342900" marR="0" lvl="0" indent="-182880" algn="l" rtl="0">
              <a:lnSpc>
                <a:spcPct val="100000"/>
              </a:lnSpc>
              <a:spcBef>
                <a:spcPts val="0"/>
              </a:spcBef>
              <a:spcAft>
                <a:spcPts val="0"/>
              </a:spcAft>
              <a:buClr>
                <a:srgbClr val="000000"/>
              </a:buClr>
              <a:buSzPts val="1650"/>
              <a:buFont typeface="Arial"/>
              <a:buChar char="•"/>
            </a:pPr>
            <a:r>
              <a:rPr lang="en-US" sz="2000" b="1" i="0" u="sng" strike="noStrike" cap="none">
                <a:solidFill>
                  <a:srgbClr val="202122"/>
                </a:solidFill>
                <a:latin typeface="Inter"/>
                <a:ea typeface="Inter"/>
                <a:cs typeface="Inter"/>
                <a:sym typeface="Inter"/>
                <a:hlinkClick r:id="rId4">
                  <a:extLst>
                    <a:ext uri="{A12FA001-AC4F-418D-AE19-62706E023703}">
                      <ahyp:hlinkClr xmlns:ahyp="http://schemas.microsoft.com/office/drawing/2018/hyperlinkcolor" val="tx"/>
                    </a:ext>
                  </a:extLst>
                </a:hlinkClick>
              </a:rPr>
              <a:t>Istat, the Italian National Institute of Statistics</a:t>
            </a:r>
            <a:r>
              <a:rPr lang="en-US" sz="2000" b="0" i="0" u="none" strike="noStrike" cap="none">
                <a:solidFill>
                  <a:srgbClr val="202122"/>
                </a:solidFill>
                <a:latin typeface="Inter"/>
                <a:ea typeface="Inter"/>
                <a:cs typeface="Inter"/>
                <a:sym typeface="Inter"/>
              </a:rPr>
              <a:t>, serves as a primary resource, offering comprehensive data on demographics and socioeconomic indicators essential for urban planning. </a:t>
            </a:r>
            <a:endParaRPr/>
          </a:p>
          <a:p>
            <a:pPr marL="342900" marR="0" lvl="0" indent="-182880" algn="l" rtl="0">
              <a:lnSpc>
                <a:spcPct val="100000"/>
              </a:lnSpc>
              <a:spcBef>
                <a:spcPts val="1200"/>
              </a:spcBef>
              <a:spcAft>
                <a:spcPts val="0"/>
              </a:spcAft>
              <a:buClr>
                <a:srgbClr val="000000"/>
              </a:buClr>
              <a:buSzPts val="1650"/>
              <a:buFont typeface="Arial"/>
              <a:buChar char="•"/>
            </a:pPr>
            <a:r>
              <a:rPr lang="en-US" sz="2000" b="0" i="0" u="none" strike="noStrike" cap="none">
                <a:solidFill>
                  <a:srgbClr val="202122"/>
                </a:solidFill>
                <a:latin typeface="Inter"/>
                <a:ea typeface="Inter"/>
                <a:cs typeface="Inter"/>
                <a:sym typeface="Inter"/>
              </a:rPr>
              <a:t>The Municipality of Palermo shares open data held by the administration through the </a:t>
            </a:r>
            <a:r>
              <a:rPr lang="en-US" sz="2000" b="1" i="0" u="sng" strike="noStrike" cap="none">
                <a:solidFill>
                  <a:srgbClr val="202122"/>
                </a:solidFill>
                <a:latin typeface="Inter"/>
                <a:ea typeface="Inter"/>
                <a:cs typeface="Inter"/>
                <a:sym typeface="Inter"/>
                <a:hlinkClick r:id="rId5">
                  <a:extLst>
                    <a:ext uri="{A12FA001-AC4F-418D-AE19-62706E023703}">
                      <ahyp:hlinkClr xmlns:ahyp="http://schemas.microsoft.com/office/drawing/2018/hyperlinkcolor" val="tx"/>
                    </a:ext>
                  </a:extLst>
                </a:hlinkClick>
              </a:rPr>
              <a:t>OpenData project</a:t>
            </a:r>
            <a:r>
              <a:rPr lang="en-US" sz="2000" b="0" i="0" u="none" strike="noStrike" cap="none">
                <a:solidFill>
                  <a:srgbClr val="202122"/>
                </a:solidFill>
                <a:latin typeface="Inter"/>
                <a:ea typeface="Inter"/>
                <a:cs typeface="Inter"/>
                <a:sym typeface="Inter"/>
              </a:rPr>
              <a:t>, here one can find data and information regarding different aspects of the administration (green, culture and tourism, education, mobility, etc.). </a:t>
            </a:r>
            <a:endParaRPr/>
          </a:p>
          <a:p>
            <a:pPr marL="342900" marR="0" lvl="0" indent="-182880" algn="l" rtl="0">
              <a:lnSpc>
                <a:spcPct val="100000"/>
              </a:lnSpc>
              <a:spcBef>
                <a:spcPts val="1200"/>
              </a:spcBef>
              <a:spcAft>
                <a:spcPts val="0"/>
              </a:spcAft>
              <a:buClr>
                <a:srgbClr val="000000"/>
              </a:buClr>
              <a:buSzPts val="1650"/>
              <a:buFont typeface="Arial"/>
              <a:buChar char="•"/>
            </a:pPr>
            <a:r>
              <a:rPr lang="en-US" sz="2000" b="1" i="0" u="sng" strike="noStrike" cap="none">
                <a:solidFill>
                  <a:srgbClr val="202122"/>
                </a:solidFill>
                <a:latin typeface="Inter"/>
                <a:ea typeface="Inter"/>
                <a:cs typeface="Inter"/>
                <a:sym typeface="Inter"/>
                <a:hlinkClick r:id="rId6">
                  <a:extLst>
                    <a:ext uri="{A12FA001-AC4F-418D-AE19-62706E023703}">
                      <ahyp:hlinkClr xmlns:ahyp="http://schemas.microsoft.com/office/drawing/2018/hyperlinkcolor" val="tx"/>
                    </a:ext>
                  </a:extLst>
                </a:hlinkClick>
              </a:rPr>
              <a:t>The City of Palermo</a:t>
            </a:r>
            <a:r>
              <a:rPr lang="en-US" sz="2000" b="0" i="0" u="sng" strike="noStrike" cap="none">
                <a:solidFill>
                  <a:srgbClr val="202122"/>
                </a:solidFill>
                <a:latin typeface="Inter"/>
                <a:ea typeface="Inter"/>
                <a:cs typeface="Inter"/>
                <a:sym typeface="Inter"/>
                <a:hlinkClick r:id="rId6">
                  <a:extLst>
                    <a:ext uri="{A12FA001-AC4F-418D-AE19-62706E023703}">
                      <ahyp:hlinkClr xmlns:ahyp="http://schemas.microsoft.com/office/drawing/2018/hyperlinkcolor" val="tx"/>
                    </a:ext>
                  </a:extLst>
                </a:hlinkClick>
              </a:rPr>
              <a:t> </a:t>
            </a:r>
            <a:r>
              <a:rPr lang="en-US" sz="2000" b="0" i="0" u="none" strike="noStrike" cap="none">
                <a:solidFill>
                  <a:srgbClr val="202122"/>
                </a:solidFill>
                <a:latin typeface="Inter"/>
                <a:ea typeface="Inter"/>
                <a:cs typeface="Inter"/>
                <a:sym typeface="Inter"/>
              </a:rPr>
              <a:t>also makes available technical documentation regarding on city planning. </a:t>
            </a:r>
            <a:endParaRPr/>
          </a:p>
          <a:p>
            <a:pPr marL="342900" marR="0" lvl="0" indent="-182880" algn="l" rtl="0">
              <a:lnSpc>
                <a:spcPct val="100000"/>
              </a:lnSpc>
              <a:spcBef>
                <a:spcPts val="1200"/>
              </a:spcBef>
              <a:spcAft>
                <a:spcPts val="0"/>
              </a:spcAft>
              <a:buClr>
                <a:srgbClr val="000000"/>
              </a:buClr>
              <a:buSzPts val="1650"/>
              <a:buFont typeface="Arial"/>
              <a:buChar char="•"/>
            </a:pPr>
            <a:r>
              <a:rPr lang="en-US" sz="2000" b="1" i="0" u="sng" strike="noStrike" cap="none">
                <a:solidFill>
                  <a:srgbClr val="202122"/>
                </a:solidFill>
                <a:latin typeface="Inter"/>
                <a:ea typeface="Inter"/>
                <a:cs typeface="Inter"/>
                <a:sym typeface="Inter"/>
                <a:hlinkClick r:id="rId7">
                  <a:extLst>
                    <a:ext uri="{A12FA001-AC4F-418D-AE19-62706E023703}">
                      <ahyp:hlinkClr xmlns:ahyp="http://schemas.microsoft.com/office/drawing/2018/hyperlinkcolor" val="tx"/>
                    </a:ext>
                  </a:extLst>
                </a:hlinkClick>
              </a:rPr>
              <a:t>OpenData Sicilia</a:t>
            </a:r>
            <a:r>
              <a:rPr lang="en-US" sz="2000" b="0" i="0" u="sng" strike="noStrike" cap="none">
                <a:solidFill>
                  <a:srgbClr val="202122"/>
                </a:solidFill>
                <a:latin typeface="Inter"/>
                <a:ea typeface="Inter"/>
                <a:cs typeface="Inter"/>
                <a:sym typeface="Inter"/>
                <a:hlinkClick r:id="rId7">
                  <a:extLst>
                    <a:ext uri="{A12FA001-AC4F-418D-AE19-62706E023703}">
                      <ahyp:hlinkClr xmlns:ahyp="http://schemas.microsoft.com/office/drawing/2018/hyperlinkcolor" val="tx"/>
                    </a:ext>
                  </a:extLst>
                </a:hlinkClick>
              </a:rPr>
              <a:t> </a:t>
            </a:r>
            <a:r>
              <a:rPr lang="en-US" sz="2000" b="0" i="0" u="none" strike="noStrike" cap="none">
                <a:solidFill>
                  <a:srgbClr val="202122"/>
                </a:solidFill>
                <a:latin typeface="Inter"/>
                <a:ea typeface="Inter"/>
                <a:cs typeface="Inter"/>
                <a:sym typeface="Inter"/>
              </a:rPr>
              <a:t>and </a:t>
            </a:r>
            <a:r>
              <a:rPr lang="en-US" sz="2000" b="1" i="0" u="sng" strike="noStrike" cap="none">
                <a:solidFill>
                  <a:srgbClr val="202122"/>
                </a:solidFill>
                <a:latin typeface="Inter"/>
                <a:ea typeface="Inter"/>
                <a:cs typeface="Inter"/>
                <a:sym typeface="Inter"/>
                <a:hlinkClick r:id="rId8">
                  <a:extLst>
                    <a:ext uri="{A12FA001-AC4F-418D-AE19-62706E023703}">
                      <ahyp:hlinkClr xmlns:ahyp="http://schemas.microsoft.com/office/drawing/2018/hyperlinkcolor" val="tx"/>
                    </a:ext>
                  </a:extLst>
                </a:hlinkClick>
              </a:rPr>
              <a:t>PalermoHub</a:t>
            </a:r>
            <a:r>
              <a:rPr lang="en-US" sz="2000" b="0" i="0" u="none" strike="noStrike" cap="none">
                <a:solidFill>
                  <a:srgbClr val="202122"/>
                </a:solidFill>
                <a:latin typeface="Inter"/>
                <a:ea typeface="Inter"/>
                <a:cs typeface="Inter"/>
                <a:sym typeface="Inter"/>
              </a:rPr>
              <a:t> provide maps with advanced search and filtering capabilities that makes it easy and intuitive to search the maps on the Palermo area</a:t>
            </a:r>
            <a:endParaRPr/>
          </a:p>
          <a:p>
            <a:pPr marL="342900" marR="0" lvl="0" indent="-182880" algn="l" rtl="0">
              <a:lnSpc>
                <a:spcPct val="100000"/>
              </a:lnSpc>
              <a:spcBef>
                <a:spcPts val="1200"/>
              </a:spcBef>
              <a:spcAft>
                <a:spcPts val="1200"/>
              </a:spcAft>
              <a:buClr>
                <a:srgbClr val="000000"/>
              </a:buClr>
              <a:buSzPts val="1650"/>
              <a:buFont typeface="Arial"/>
              <a:buChar char="•"/>
            </a:pPr>
            <a:r>
              <a:rPr lang="en-US" sz="2000" b="0" i="0" u="none" strike="noStrike" cap="none">
                <a:solidFill>
                  <a:srgbClr val="202122"/>
                </a:solidFill>
                <a:latin typeface="Inter"/>
                <a:ea typeface="Inter"/>
                <a:cs typeface="Inter"/>
                <a:sym typeface="Inter"/>
              </a:rPr>
              <a:t>About data concerning the environment, </a:t>
            </a:r>
            <a:r>
              <a:rPr lang="en-US" sz="2000" b="1" i="0" u="sng" strike="noStrike" cap="none">
                <a:solidFill>
                  <a:srgbClr val="202122"/>
                </a:solidFill>
                <a:latin typeface="Inter"/>
                <a:ea typeface="Inter"/>
                <a:cs typeface="Inter"/>
                <a:sym typeface="Inter"/>
                <a:hlinkClick r:id="rId9">
                  <a:extLst>
                    <a:ext uri="{A12FA001-AC4F-418D-AE19-62706E023703}">
                      <ahyp:hlinkClr xmlns:ahyp="http://schemas.microsoft.com/office/drawing/2018/hyperlinkcolor" val="tx"/>
                    </a:ext>
                  </a:extLst>
                </a:hlinkClick>
              </a:rPr>
              <a:t>ISPRA, Istituto Superiore per la Protezione e la Ricerca Ambientale</a:t>
            </a:r>
            <a:r>
              <a:rPr lang="en-US" sz="2000" b="0" i="0" u="none" strike="noStrike" cap="none">
                <a:solidFill>
                  <a:srgbClr val="202122"/>
                </a:solidFill>
                <a:latin typeface="Inter"/>
                <a:ea typeface="Inter"/>
                <a:cs typeface="Inter"/>
                <a:sym typeface="Inter"/>
              </a:rPr>
              <a:t>, makes available various data at the national and regional level.</a:t>
            </a:r>
            <a:endParaRPr sz="2000" b="0" i="0" u="none" strike="noStrike" cap="none">
              <a:solidFill>
                <a:srgbClr val="000000"/>
              </a:solidFill>
              <a:latin typeface="Inter"/>
              <a:ea typeface="Inter"/>
              <a:cs typeface="Inter"/>
              <a:sym typeface="Inter"/>
            </a:endParaRPr>
          </a:p>
        </p:txBody>
      </p:sp>
      <p:sp>
        <p:nvSpPr>
          <p:cNvPr id="356" name="Google Shape;356;p58"/>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Data Sources for climate-resilient integrated planning</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Palermo, Italy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20"/>
          <p:cNvPicPr preferRelativeResize="0"/>
          <p:nvPr/>
        </p:nvPicPr>
        <p:blipFill rotWithShape="1">
          <a:blip r:embed="rId3">
            <a:alphaModFix/>
          </a:blip>
          <a:srcRect t="69415" r="81" b="4465"/>
          <a:stretch/>
        </p:blipFill>
        <p:spPr>
          <a:xfrm>
            <a:off x="1" y="4889332"/>
            <a:ext cx="12192000" cy="1968667"/>
          </a:xfrm>
          <a:prstGeom prst="rect">
            <a:avLst/>
          </a:prstGeom>
          <a:noFill/>
          <a:ln>
            <a:noFill/>
          </a:ln>
        </p:spPr>
      </p:pic>
      <p:sp>
        <p:nvSpPr>
          <p:cNvPr id="362" name="Google Shape;362;p20"/>
          <p:cNvSpPr txBox="1">
            <a:spLocks noGrp="1"/>
          </p:cNvSpPr>
          <p:nvPr>
            <p:ph type="ctrTitle"/>
          </p:nvPr>
        </p:nvSpPr>
        <p:spPr>
          <a:xfrm>
            <a:off x="1524000" y="2701810"/>
            <a:ext cx="9144000" cy="116862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307668"/>
              </a:buClr>
              <a:buSzPts val="6000"/>
              <a:buFont typeface="Trebuchet MS"/>
              <a:buNone/>
            </a:pPr>
            <a:r>
              <a:rPr lang="en-US">
                <a:latin typeface="Inter"/>
                <a:ea typeface="Inter"/>
                <a:cs typeface="Inter"/>
                <a:sym typeface="Inter"/>
              </a:rPr>
              <a:t>thank you!</a:t>
            </a:r>
            <a:endParaRPr>
              <a:latin typeface="Inter"/>
              <a:ea typeface="Inter"/>
              <a:cs typeface="Inter"/>
              <a:sym typeface="Inter"/>
            </a:endParaRPr>
          </a:p>
        </p:txBody>
      </p:sp>
      <p:pic>
        <p:nvPicPr>
          <p:cNvPr id="363" name="Google Shape;363;p20"/>
          <p:cNvPicPr preferRelativeResize="0"/>
          <p:nvPr/>
        </p:nvPicPr>
        <p:blipFill rotWithShape="1">
          <a:blip r:embed="rId4">
            <a:alphaModFix/>
          </a:blip>
          <a:srcRect/>
          <a:stretch/>
        </p:blipFill>
        <p:spPr>
          <a:xfrm>
            <a:off x="598111" y="5650047"/>
            <a:ext cx="2353920" cy="494062"/>
          </a:xfrm>
          <a:prstGeom prst="rect">
            <a:avLst/>
          </a:prstGeom>
          <a:noFill/>
          <a:ln>
            <a:noFill/>
          </a:ln>
        </p:spPr>
      </p:pic>
      <p:pic>
        <p:nvPicPr>
          <p:cNvPr id="364" name="Google Shape;364;p20"/>
          <p:cNvPicPr preferRelativeResize="0"/>
          <p:nvPr/>
        </p:nvPicPr>
        <p:blipFill rotWithShape="1">
          <a:blip r:embed="rId5">
            <a:alphaModFix/>
          </a:blip>
          <a:srcRect/>
          <a:stretch/>
        </p:blipFill>
        <p:spPr>
          <a:xfrm>
            <a:off x="0" y="6588369"/>
            <a:ext cx="12192000" cy="271763"/>
          </a:xfrm>
          <a:prstGeom prst="rect">
            <a:avLst/>
          </a:prstGeom>
          <a:noFill/>
          <a:ln>
            <a:noFill/>
          </a:ln>
        </p:spPr>
      </p:pic>
      <p:pic>
        <p:nvPicPr>
          <p:cNvPr id="365" name="Google Shape;365;p20"/>
          <p:cNvPicPr preferRelativeResize="0"/>
          <p:nvPr/>
        </p:nvPicPr>
        <p:blipFill rotWithShape="1">
          <a:blip r:embed="rId6">
            <a:alphaModFix/>
          </a:blip>
          <a:srcRect/>
          <a:stretch/>
        </p:blipFill>
        <p:spPr>
          <a:xfrm>
            <a:off x="5399872" y="1266825"/>
            <a:ext cx="1392275" cy="1089600"/>
          </a:xfrm>
          <a:prstGeom prst="rect">
            <a:avLst/>
          </a:prstGeom>
          <a:noFill/>
          <a:ln>
            <a:noFill/>
          </a:ln>
        </p:spPr>
      </p:pic>
      <p:pic>
        <p:nvPicPr>
          <p:cNvPr id="366" name="Google Shape;366;p20"/>
          <p:cNvPicPr preferRelativeResize="0"/>
          <p:nvPr/>
        </p:nvPicPr>
        <p:blipFill rotWithShape="1">
          <a:blip r:embed="rId7">
            <a:alphaModFix/>
          </a:blip>
          <a:srcRect/>
          <a:stretch/>
        </p:blipFill>
        <p:spPr>
          <a:xfrm>
            <a:off x="4052425" y="4363662"/>
            <a:ext cx="3810049" cy="1731500"/>
          </a:xfrm>
          <a:prstGeom prst="rect">
            <a:avLst/>
          </a:prstGeom>
          <a:noFill/>
          <a:ln>
            <a:noFill/>
          </a:ln>
        </p:spPr>
      </p:pic>
      <p:pic>
        <p:nvPicPr>
          <p:cNvPr id="367" name="Google Shape;367;p20"/>
          <p:cNvPicPr preferRelativeResize="0"/>
          <p:nvPr/>
        </p:nvPicPr>
        <p:blipFill rotWithShape="1">
          <a:blip r:embed="rId8">
            <a:alphaModFix/>
          </a:blip>
          <a:srcRect/>
          <a:stretch/>
        </p:blipFill>
        <p:spPr>
          <a:xfrm>
            <a:off x="10461171" y="5374712"/>
            <a:ext cx="848638" cy="8486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7"/>
          <p:cNvPicPr preferRelativeResize="0"/>
          <p:nvPr/>
        </p:nvPicPr>
        <p:blipFill rotWithShape="1">
          <a:blip r:embed="rId3">
            <a:alphaModFix/>
          </a:blip>
          <a:srcRect/>
          <a:stretch/>
        </p:blipFill>
        <p:spPr>
          <a:xfrm>
            <a:off x="0" y="-2133"/>
            <a:ext cx="12192000" cy="6860133"/>
          </a:xfrm>
          <a:prstGeom prst="rect">
            <a:avLst/>
          </a:prstGeom>
          <a:noFill/>
          <a:ln>
            <a:noFill/>
          </a:ln>
        </p:spPr>
      </p:pic>
      <p:pic>
        <p:nvPicPr>
          <p:cNvPr id="142" name="Google Shape;142;p7"/>
          <p:cNvPicPr preferRelativeResize="0"/>
          <p:nvPr/>
        </p:nvPicPr>
        <p:blipFill rotWithShape="1">
          <a:blip r:embed="rId4">
            <a:alphaModFix/>
          </a:blip>
          <a:srcRect/>
          <a:stretch/>
        </p:blipFill>
        <p:spPr>
          <a:xfrm>
            <a:off x="10463053" y="492280"/>
            <a:ext cx="1367038" cy="1069848"/>
          </a:xfrm>
          <a:prstGeom prst="rect">
            <a:avLst/>
          </a:prstGeom>
          <a:noFill/>
          <a:ln>
            <a:noFill/>
          </a:ln>
        </p:spPr>
      </p:pic>
      <p:pic>
        <p:nvPicPr>
          <p:cNvPr id="143" name="Google Shape;143;p7"/>
          <p:cNvPicPr preferRelativeResize="0"/>
          <p:nvPr/>
        </p:nvPicPr>
        <p:blipFill rotWithShape="1">
          <a:blip r:embed="rId5">
            <a:alphaModFix/>
          </a:blip>
          <a:srcRect/>
          <a:stretch/>
        </p:blipFill>
        <p:spPr>
          <a:xfrm>
            <a:off x="10463053" y="6286964"/>
            <a:ext cx="1545432" cy="344665"/>
          </a:xfrm>
          <a:prstGeom prst="rect">
            <a:avLst/>
          </a:prstGeom>
          <a:noFill/>
          <a:ln>
            <a:noFill/>
          </a:ln>
        </p:spPr>
      </p:pic>
      <p:sp>
        <p:nvSpPr>
          <p:cNvPr id="144" name="Google Shape;144;p7"/>
          <p:cNvSpPr txBox="1"/>
          <p:nvPr/>
        </p:nvSpPr>
        <p:spPr>
          <a:xfrm>
            <a:off x="601635" y="2911649"/>
            <a:ext cx="9861418" cy="8061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2F2F2"/>
              </a:buClr>
              <a:buSzPts val="4400"/>
              <a:buFont typeface="Calibri"/>
              <a:buNone/>
            </a:pPr>
            <a:r>
              <a:rPr lang="en-US" sz="3600" b="0" i="0" u="none" strike="noStrike" cap="none">
                <a:solidFill>
                  <a:srgbClr val="F2F2F2"/>
                </a:solidFill>
                <a:latin typeface="Inter"/>
                <a:ea typeface="Inter"/>
                <a:cs typeface="Inter"/>
                <a:sym typeface="Inter"/>
              </a:rPr>
              <a:t>GIS-based tools and  data sources  towards climate-resilient integrated planning</a:t>
            </a:r>
            <a:endParaRPr/>
          </a:p>
          <a:p>
            <a:pPr marL="0" marR="0" lvl="0" indent="0" algn="l" rtl="0">
              <a:lnSpc>
                <a:spcPct val="90000"/>
              </a:lnSpc>
              <a:spcBef>
                <a:spcPts val="1200"/>
              </a:spcBef>
              <a:spcAft>
                <a:spcPts val="0"/>
              </a:spcAft>
              <a:buClr>
                <a:srgbClr val="F2F2F2"/>
              </a:buClr>
              <a:buSzPts val="4400"/>
              <a:buFont typeface="Calibri"/>
              <a:buNone/>
            </a:pPr>
            <a:r>
              <a:rPr lang="en-US" sz="4200" b="1" i="0" u="none" strike="noStrike" cap="none">
                <a:solidFill>
                  <a:srgbClr val="F2F2F2"/>
                </a:solidFill>
                <a:latin typeface="Inter"/>
                <a:ea typeface="Inter"/>
                <a:cs typeface="Inter"/>
                <a:sym typeface="Inter"/>
              </a:rPr>
              <a:t>Attribute-based and Location-based GIS Functions</a:t>
            </a:r>
            <a:endParaRPr sz="4200" b="0" i="0" u="none" strike="noStrike" cap="none">
              <a:solidFill>
                <a:srgbClr val="000000"/>
              </a:solidFill>
              <a:latin typeface="Inter"/>
              <a:ea typeface="Inter"/>
              <a:cs typeface="Inter"/>
              <a:sym typeface="Inte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6"/>
          <p:cNvPicPr preferRelativeResize="0"/>
          <p:nvPr/>
        </p:nvPicPr>
        <p:blipFill rotWithShape="1">
          <a:blip r:embed="rId3">
            <a:alphaModFix/>
          </a:blip>
          <a:srcRect/>
          <a:stretch/>
        </p:blipFill>
        <p:spPr>
          <a:xfrm>
            <a:off x="0" y="0"/>
            <a:ext cx="12192000" cy="685800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grpSp>
        <p:nvGrpSpPr>
          <p:cNvPr id="377" name="Google Shape;377;p21"/>
          <p:cNvGrpSpPr/>
          <p:nvPr/>
        </p:nvGrpSpPr>
        <p:grpSpPr>
          <a:xfrm>
            <a:off x="2010133" y="2778045"/>
            <a:ext cx="8171720" cy="969881"/>
            <a:chOff x="5778170" y="5742288"/>
            <a:chExt cx="5763255" cy="733425"/>
          </a:xfrm>
        </p:grpSpPr>
        <p:grpSp>
          <p:nvGrpSpPr>
            <p:cNvPr id="378" name="Google Shape;378;p21"/>
            <p:cNvGrpSpPr/>
            <p:nvPr/>
          </p:nvGrpSpPr>
          <p:grpSpPr>
            <a:xfrm>
              <a:off x="5778170" y="5878180"/>
              <a:ext cx="3465099" cy="461645"/>
              <a:chOff x="4590234" y="5806283"/>
              <a:chExt cx="4115808" cy="548338"/>
            </a:xfrm>
          </p:grpSpPr>
          <p:pic>
            <p:nvPicPr>
              <p:cNvPr id="379" name="Google Shape;379;p21"/>
              <p:cNvPicPr preferRelativeResize="0"/>
              <p:nvPr/>
            </p:nvPicPr>
            <p:blipFill rotWithShape="1">
              <a:blip r:embed="rId3">
                <a:alphaModFix/>
              </a:blip>
              <a:srcRect/>
              <a:stretch/>
            </p:blipFill>
            <p:spPr>
              <a:xfrm>
                <a:off x="7353492" y="5821476"/>
                <a:ext cx="1352550" cy="517950"/>
              </a:xfrm>
              <a:prstGeom prst="rect">
                <a:avLst/>
              </a:prstGeom>
              <a:noFill/>
              <a:ln>
                <a:noFill/>
              </a:ln>
            </p:spPr>
          </p:pic>
          <p:pic>
            <p:nvPicPr>
              <p:cNvPr id="380" name="Google Shape;380;p21"/>
              <p:cNvPicPr preferRelativeResize="0"/>
              <p:nvPr/>
            </p:nvPicPr>
            <p:blipFill rotWithShape="1">
              <a:blip r:embed="rId4">
                <a:alphaModFix/>
              </a:blip>
              <a:srcRect/>
              <a:stretch/>
            </p:blipFill>
            <p:spPr>
              <a:xfrm>
                <a:off x="4590234" y="5806283"/>
                <a:ext cx="548338" cy="548338"/>
              </a:xfrm>
              <a:prstGeom prst="rect">
                <a:avLst/>
              </a:prstGeom>
              <a:noFill/>
              <a:ln>
                <a:noFill/>
              </a:ln>
            </p:spPr>
          </p:pic>
          <p:pic>
            <p:nvPicPr>
              <p:cNvPr id="381" name="Google Shape;381;p21"/>
              <p:cNvPicPr preferRelativeResize="0"/>
              <p:nvPr/>
            </p:nvPicPr>
            <p:blipFill rotWithShape="1">
              <a:blip r:embed="rId5">
                <a:alphaModFix/>
              </a:blip>
              <a:srcRect/>
              <a:stretch/>
            </p:blipFill>
            <p:spPr>
              <a:xfrm>
                <a:off x="5444903" y="5909919"/>
                <a:ext cx="1676400" cy="349594"/>
              </a:xfrm>
              <a:prstGeom prst="rect">
                <a:avLst/>
              </a:prstGeom>
              <a:noFill/>
              <a:ln>
                <a:noFill/>
              </a:ln>
            </p:spPr>
          </p:pic>
        </p:grpSp>
        <p:pic>
          <p:nvPicPr>
            <p:cNvPr id="382" name="Google Shape;382;p21"/>
            <p:cNvPicPr preferRelativeResize="0"/>
            <p:nvPr/>
          </p:nvPicPr>
          <p:blipFill rotWithShape="1">
            <a:blip r:embed="rId6">
              <a:alphaModFix/>
            </a:blip>
            <a:srcRect/>
            <a:stretch/>
          </p:blipFill>
          <p:spPr>
            <a:xfrm>
              <a:off x="9505575" y="5742288"/>
              <a:ext cx="733425" cy="733425"/>
            </a:xfrm>
            <a:prstGeom prst="rect">
              <a:avLst/>
            </a:prstGeom>
            <a:noFill/>
            <a:ln>
              <a:noFill/>
            </a:ln>
          </p:spPr>
        </p:pic>
        <p:pic>
          <p:nvPicPr>
            <p:cNvPr id="383" name="Google Shape;383;p21"/>
            <p:cNvPicPr preferRelativeResize="0"/>
            <p:nvPr/>
          </p:nvPicPr>
          <p:blipFill rotWithShape="1">
            <a:blip r:embed="rId7">
              <a:alphaModFix/>
            </a:blip>
            <a:srcRect/>
            <a:stretch/>
          </p:blipFill>
          <p:spPr>
            <a:xfrm>
              <a:off x="10446050" y="5975650"/>
              <a:ext cx="1095375" cy="266700"/>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22"/>
          <p:cNvPicPr preferRelativeResize="0"/>
          <p:nvPr/>
        </p:nvPicPr>
        <p:blipFill rotWithShape="1">
          <a:blip r:embed="rId3">
            <a:alphaModFix/>
          </a:blip>
          <a:srcRect/>
          <a:stretch/>
        </p:blipFill>
        <p:spPr>
          <a:xfrm>
            <a:off x="5036171" y="2660550"/>
            <a:ext cx="1963850" cy="1536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49" name="Google Shape;149;p10"/>
          <p:cNvGrpSpPr/>
          <p:nvPr/>
        </p:nvGrpSpPr>
        <p:grpSpPr>
          <a:xfrm>
            <a:off x="3389124" y="722124"/>
            <a:ext cx="5413750" cy="5413750"/>
            <a:chOff x="1357124" y="2458"/>
            <a:chExt cx="5413750" cy="5413750"/>
          </a:xfrm>
        </p:grpSpPr>
        <p:sp>
          <p:nvSpPr>
            <p:cNvPr id="150" name="Google Shape;150;p10"/>
            <p:cNvSpPr/>
            <p:nvPr/>
          </p:nvSpPr>
          <p:spPr>
            <a:xfrm>
              <a:off x="1980380" y="625714"/>
              <a:ext cx="4167238" cy="4167238"/>
            </a:xfrm>
            <a:prstGeom prst="blockArc">
              <a:avLst>
                <a:gd name="adj1" fmla="val 10800000"/>
                <a:gd name="adj2" fmla="val 16200000"/>
                <a:gd name="adj3" fmla="val 4642"/>
              </a:avLst>
            </a:prstGeom>
            <a:solidFill>
              <a:srgbClr val="A8B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1980380" y="625714"/>
              <a:ext cx="4167238" cy="4167238"/>
            </a:xfrm>
            <a:prstGeom prst="blockArc">
              <a:avLst>
                <a:gd name="adj1" fmla="val 5400000"/>
                <a:gd name="adj2" fmla="val 10800000"/>
                <a:gd name="adj3" fmla="val 4642"/>
              </a:avLst>
            </a:prstGeom>
            <a:solidFill>
              <a:srgbClr val="A8B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1980380" y="625714"/>
              <a:ext cx="4167238" cy="4167238"/>
            </a:xfrm>
            <a:prstGeom prst="blockArc">
              <a:avLst>
                <a:gd name="adj1" fmla="val 0"/>
                <a:gd name="adj2" fmla="val 5400000"/>
                <a:gd name="adj3" fmla="val 4642"/>
              </a:avLst>
            </a:prstGeom>
            <a:solidFill>
              <a:srgbClr val="A8B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1980380" y="625714"/>
              <a:ext cx="4167238" cy="4167238"/>
            </a:xfrm>
            <a:prstGeom prst="blockArc">
              <a:avLst>
                <a:gd name="adj1" fmla="val 16200000"/>
                <a:gd name="adj2" fmla="val 0"/>
                <a:gd name="adj3" fmla="val 4642"/>
              </a:avLst>
            </a:prstGeom>
            <a:solidFill>
              <a:srgbClr val="A8B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3104554" y="1749888"/>
              <a:ext cx="1918890" cy="1918890"/>
            </a:xfrm>
            <a:prstGeom prst="ellipse">
              <a:avLst/>
            </a:prstGeom>
            <a:solidFill>
              <a:srgbClr val="027A6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txBox="1"/>
            <p:nvPr/>
          </p:nvSpPr>
          <p:spPr>
            <a:xfrm>
              <a:off x="3385569" y="2030903"/>
              <a:ext cx="1356860" cy="1356860"/>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Attribute-based Functions</a:t>
              </a:r>
              <a:endParaRPr/>
            </a:p>
          </p:txBody>
        </p:sp>
        <p:sp>
          <p:nvSpPr>
            <p:cNvPr id="156" name="Google Shape;156;p10"/>
            <p:cNvSpPr/>
            <p:nvPr/>
          </p:nvSpPr>
          <p:spPr>
            <a:xfrm>
              <a:off x="3392388" y="2458"/>
              <a:ext cx="1343223" cy="1343223"/>
            </a:xfrm>
            <a:prstGeom prst="ellipse">
              <a:avLst/>
            </a:prstGeom>
            <a:solidFill>
              <a:srgbClr val="027A6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txBox="1"/>
            <p:nvPr/>
          </p:nvSpPr>
          <p:spPr>
            <a:xfrm>
              <a:off x="3589098" y="199168"/>
              <a:ext cx="949803" cy="949803"/>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Geospatial Data as Table</a:t>
              </a:r>
              <a:endParaRPr/>
            </a:p>
          </p:txBody>
        </p:sp>
        <p:sp>
          <p:nvSpPr>
            <p:cNvPr id="158" name="Google Shape;158;p10"/>
            <p:cNvSpPr/>
            <p:nvPr/>
          </p:nvSpPr>
          <p:spPr>
            <a:xfrm>
              <a:off x="5427651" y="2037721"/>
              <a:ext cx="1343223" cy="1343223"/>
            </a:xfrm>
            <a:prstGeom prst="ellipse">
              <a:avLst/>
            </a:prstGeom>
            <a:solidFill>
              <a:srgbClr val="027A6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txBox="1"/>
            <p:nvPr/>
          </p:nvSpPr>
          <p:spPr>
            <a:xfrm>
              <a:off x="5624361" y="2234431"/>
              <a:ext cx="949803" cy="949803"/>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Inter"/>
                  <a:ea typeface="Inter"/>
                  <a:cs typeface="Inter"/>
                  <a:sym typeface="Inter"/>
                </a:rPr>
                <a:t>Join based on matching attributes</a:t>
              </a:r>
              <a:endParaRPr sz="1500" b="0" i="0" u="none" strike="noStrike" cap="none">
                <a:solidFill>
                  <a:schemeClr val="lt1"/>
                </a:solidFill>
                <a:latin typeface="Arial"/>
                <a:ea typeface="Arial"/>
                <a:cs typeface="Arial"/>
                <a:sym typeface="Arial"/>
              </a:endParaRPr>
            </a:p>
          </p:txBody>
        </p:sp>
        <p:sp>
          <p:nvSpPr>
            <p:cNvPr id="160" name="Google Shape;160;p10"/>
            <p:cNvSpPr/>
            <p:nvPr/>
          </p:nvSpPr>
          <p:spPr>
            <a:xfrm>
              <a:off x="3392388" y="4072985"/>
              <a:ext cx="1343223" cy="1343223"/>
            </a:xfrm>
            <a:prstGeom prst="ellipse">
              <a:avLst/>
            </a:prstGeom>
            <a:solidFill>
              <a:srgbClr val="027A6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txBox="1"/>
            <p:nvPr/>
          </p:nvSpPr>
          <p:spPr>
            <a:xfrm>
              <a:off x="3589098" y="4269695"/>
              <a:ext cx="949803" cy="949803"/>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Inter"/>
                  <a:ea typeface="Inter"/>
                  <a:cs typeface="Inter"/>
                  <a:sym typeface="Inter"/>
                </a:rPr>
                <a:t>Calculate fields</a:t>
              </a:r>
              <a:endParaRPr sz="1500" b="0" i="0" u="none" strike="noStrike" cap="none">
                <a:solidFill>
                  <a:schemeClr val="lt1"/>
                </a:solidFill>
                <a:latin typeface="Arial"/>
                <a:ea typeface="Arial"/>
                <a:cs typeface="Arial"/>
                <a:sym typeface="Arial"/>
              </a:endParaRPr>
            </a:p>
          </p:txBody>
        </p:sp>
        <p:sp>
          <p:nvSpPr>
            <p:cNvPr id="162" name="Google Shape;162;p10"/>
            <p:cNvSpPr/>
            <p:nvPr/>
          </p:nvSpPr>
          <p:spPr>
            <a:xfrm>
              <a:off x="1357124" y="2037721"/>
              <a:ext cx="1343223" cy="1343223"/>
            </a:xfrm>
            <a:prstGeom prst="ellipse">
              <a:avLst/>
            </a:prstGeom>
            <a:solidFill>
              <a:srgbClr val="027A6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txBox="1"/>
            <p:nvPr/>
          </p:nvSpPr>
          <p:spPr>
            <a:xfrm>
              <a:off x="1553834" y="2234431"/>
              <a:ext cx="949803" cy="949803"/>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Select by Attributes</a:t>
              </a:r>
              <a:endParaRPr/>
            </a:p>
          </p:txBody>
        </p:sp>
      </p:grpSp>
      <p:pic>
        <p:nvPicPr>
          <p:cNvPr id="164" name="Google Shape;164;p10"/>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165" name="Google Shape;165;p10"/>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GIS Functions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Attribute - based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grpSp>
        <p:nvGrpSpPr>
          <p:cNvPr id="170" name="Google Shape;170;p12"/>
          <p:cNvGrpSpPr/>
          <p:nvPr/>
        </p:nvGrpSpPr>
        <p:grpSpPr>
          <a:xfrm>
            <a:off x="3389124" y="722124"/>
            <a:ext cx="5413750" cy="5413750"/>
            <a:chOff x="1357124" y="2458"/>
            <a:chExt cx="5413750" cy="5413750"/>
          </a:xfrm>
        </p:grpSpPr>
        <p:sp>
          <p:nvSpPr>
            <p:cNvPr id="171" name="Google Shape;171;p12"/>
            <p:cNvSpPr/>
            <p:nvPr/>
          </p:nvSpPr>
          <p:spPr>
            <a:xfrm>
              <a:off x="1980380" y="625714"/>
              <a:ext cx="4167238" cy="4167238"/>
            </a:xfrm>
            <a:prstGeom prst="blockArc">
              <a:avLst>
                <a:gd name="adj1" fmla="val 10800000"/>
                <a:gd name="adj2" fmla="val 16200000"/>
                <a:gd name="adj3" fmla="val 4642"/>
              </a:avLst>
            </a:prstGeom>
            <a:solidFill>
              <a:srgbClr val="A8B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2"/>
            <p:cNvSpPr/>
            <p:nvPr/>
          </p:nvSpPr>
          <p:spPr>
            <a:xfrm>
              <a:off x="1980380" y="625714"/>
              <a:ext cx="4167238" cy="4167238"/>
            </a:xfrm>
            <a:prstGeom prst="blockArc">
              <a:avLst>
                <a:gd name="adj1" fmla="val 5400000"/>
                <a:gd name="adj2" fmla="val 10800000"/>
                <a:gd name="adj3" fmla="val 4642"/>
              </a:avLst>
            </a:prstGeom>
            <a:solidFill>
              <a:srgbClr val="A8B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2"/>
            <p:cNvSpPr/>
            <p:nvPr/>
          </p:nvSpPr>
          <p:spPr>
            <a:xfrm>
              <a:off x="1980380" y="625714"/>
              <a:ext cx="4167238" cy="4167238"/>
            </a:xfrm>
            <a:prstGeom prst="blockArc">
              <a:avLst>
                <a:gd name="adj1" fmla="val 0"/>
                <a:gd name="adj2" fmla="val 5400000"/>
                <a:gd name="adj3" fmla="val 4642"/>
              </a:avLst>
            </a:prstGeom>
            <a:solidFill>
              <a:srgbClr val="A8B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2"/>
            <p:cNvSpPr/>
            <p:nvPr/>
          </p:nvSpPr>
          <p:spPr>
            <a:xfrm>
              <a:off x="1980380" y="625714"/>
              <a:ext cx="4167238" cy="4167238"/>
            </a:xfrm>
            <a:prstGeom prst="blockArc">
              <a:avLst>
                <a:gd name="adj1" fmla="val 16200000"/>
                <a:gd name="adj2" fmla="val 0"/>
                <a:gd name="adj3" fmla="val 4642"/>
              </a:avLst>
            </a:prstGeom>
            <a:solidFill>
              <a:srgbClr val="A8B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2"/>
            <p:cNvSpPr/>
            <p:nvPr/>
          </p:nvSpPr>
          <p:spPr>
            <a:xfrm>
              <a:off x="3104554" y="1749888"/>
              <a:ext cx="1918890" cy="1918890"/>
            </a:xfrm>
            <a:prstGeom prst="ellipse">
              <a:avLst/>
            </a:prstGeom>
            <a:solidFill>
              <a:srgbClr val="027A6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2"/>
            <p:cNvSpPr txBox="1"/>
            <p:nvPr/>
          </p:nvSpPr>
          <p:spPr>
            <a:xfrm>
              <a:off x="3385569" y="2030903"/>
              <a:ext cx="1356860" cy="1356860"/>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Location - based Functions</a:t>
              </a:r>
              <a:endParaRPr/>
            </a:p>
          </p:txBody>
        </p:sp>
        <p:sp>
          <p:nvSpPr>
            <p:cNvPr id="177" name="Google Shape;177;p12"/>
            <p:cNvSpPr/>
            <p:nvPr/>
          </p:nvSpPr>
          <p:spPr>
            <a:xfrm>
              <a:off x="3392388" y="2458"/>
              <a:ext cx="1343223" cy="1343223"/>
            </a:xfrm>
            <a:prstGeom prst="ellipse">
              <a:avLst/>
            </a:prstGeom>
            <a:solidFill>
              <a:srgbClr val="027A6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2"/>
            <p:cNvSpPr txBox="1"/>
            <p:nvPr/>
          </p:nvSpPr>
          <p:spPr>
            <a:xfrm>
              <a:off x="3589098" y="199168"/>
              <a:ext cx="949803" cy="949803"/>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Geospatial Data as Spatial Features</a:t>
              </a:r>
              <a:endParaRPr/>
            </a:p>
          </p:txBody>
        </p:sp>
        <p:sp>
          <p:nvSpPr>
            <p:cNvPr id="179" name="Google Shape;179;p12"/>
            <p:cNvSpPr/>
            <p:nvPr/>
          </p:nvSpPr>
          <p:spPr>
            <a:xfrm>
              <a:off x="5427651" y="2037721"/>
              <a:ext cx="1343223" cy="1343223"/>
            </a:xfrm>
            <a:prstGeom prst="ellipse">
              <a:avLst/>
            </a:prstGeom>
            <a:solidFill>
              <a:srgbClr val="027A6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2"/>
            <p:cNvSpPr txBox="1"/>
            <p:nvPr/>
          </p:nvSpPr>
          <p:spPr>
            <a:xfrm>
              <a:off x="5624361" y="2234431"/>
              <a:ext cx="949803" cy="949803"/>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Inter"/>
                  <a:ea typeface="Inter"/>
                  <a:cs typeface="Inter"/>
                  <a:sym typeface="Inter"/>
                </a:rPr>
                <a:t>Spatial Join</a:t>
              </a:r>
              <a:endParaRPr sz="1500" b="0" i="0" u="none" strike="noStrike" cap="none">
                <a:solidFill>
                  <a:schemeClr val="lt1"/>
                </a:solidFill>
                <a:latin typeface="Arial"/>
                <a:ea typeface="Arial"/>
                <a:cs typeface="Arial"/>
                <a:sym typeface="Arial"/>
              </a:endParaRPr>
            </a:p>
          </p:txBody>
        </p:sp>
        <p:sp>
          <p:nvSpPr>
            <p:cNvPr id="181" name="Google Shape;181;p12"/>
            <p:cNvSpPr/>
            <p:nvPr/>
          </p:nvSpPr>
          <p:spPr>
            <a:xfrm>
              <a:off x="3392388" y="4072985"/>
              <a:ext cx="1343223" cy="1343223"/>
            </a:xfrm>
            <a:prstGeom prst="ellipse">
              <a:avLst/>
            </a:prstGeom>
            <a:solidFill>
              <a:srgbClr val="027A6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2"/>
            <p:cNvSpPr txBox="1"/>
            <p:nvPr/>
          </p:nvSpPr>
          <p:spPr>
            <a:xfrm>
              <a:off x="3589098" y="4269695"/>
              <a:ext cx="949803" cy="949803"/>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Inter"/>
                  <a:ea typeface="Inter"/>
                  <a:cs typeface="Inter"/>
                  <a:sym typeface="Inter"/>
                </a:rPr>
                <a:t>Calculate geometry attributes</a:t>
              </a:r>
              <a:endParaRPr sz="1500" b="0" i="0" u="none" strike="noStrike" cap="none">
                <a:solidFill>
                  <a:schemeClr val="lt1"/>
                </a:solidFill>
                <a:latin typeface="Arial"/>
                <a:ea typeface="Arial"/>
                <a:cs typeface="Arial"/>
                <a:sym typeface="Arial"/>
              </a:endParaRPr>
            </a:p>
          </p:txBody>
        </p:sp>
        <p:sp>
          <p:nvSpPr>
            <p:cNvPr id="183" name="Google Shape;183;p12"/>
            <p:cNvSpPr/>
            <p:nvPr/>
          </p:nvSpPr>
          <p:spPr>
            <a:xfrm>
              <a:off x="1357124" y="2037721"/>
              <a:ext cx="1343223" cy="1343223"/>
            </a:xfrm>
            <a:prstGeom prst="ellipse">
              <a:avLst/>
            </a:prstGeom>
            <a:solidFill>
              <a:srgbClr val="027A6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2"/>
            <p:cNvSpPr txBox="1"/>
            <p:nvPr/>
          </p:nvSpPr>
          <p:spPr>
            <a:xfrm>
              <a:off x="1553834" y="2234431"/>
              <a:ext cx="949803" cy="949803"/>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Select by Location</a:t>
              </a:r>
              <a:endParaRPr/>
            </a:p>
          </p:txBody>
        </p:sp>
      </p:grpSp>
      <p:pic>
        <p:nvPicPr>
          <p:cNvPr id="185" name="Google Shape;185;p12"/>
          <p:cNvPicPr preferRelativeResize="0"/>
          <p:nvPr/>
        </p:nvPicPr>
        <p:blipFill rotWithShape="1">
          <a:blip r:embed="rId3">
            <a:alphaModFix/>
          </a:blip>
          <a:srcRect/>
          <a:stretch/>
        </p:blipFill>
        <p:spPr>
          <a:xfrm>
            <a:off x="10583800" y="123741"/>
            <a:ext cx="1347087" cy="1054234"/>
          </a:xfrm>
          <a:prstGeom prst="rect">
            <a:avLst/>
          </a:prstGeom>
          <a:noFill/>
          <a:ln>
            <a:noFill/>
          </a:ln>
        </p:spPr>
      </p:pic>
      <p:sp>
        <p:nvSpPr>
          <p:cNvPr id="186" name="Google Shape;186;p12"/>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GIS Functions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Location - based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4"/>
          <p:cNvPicPr preferRelativeResize="0"/>
          <p:nvPr/>
        </p:nvPicPr>
        <p:blipFill rotWithShape="1">
          <a:blip r:embed="rId3">
            <a:alphaModFix/>
          </a:blip>
          <a:srcRect/>
          <a:stretch/>
        </p:blipFill>
        <p:spPr>
          <a:xfrm>
            <a:off x="0" y="-2133"/>
            <a:ext cx="12192000" cy="6860133"/>
          </a:xfrm>
          <a:prstGeom prst="rect">
            <a:avLst/>
          </a:prstGeom>
          <a:noFill/>
          <a:ln>
            <a:noFill/>
          </a:ln>
        </p:spPr>
      </p:pic>
      <p:pic>
        <p:nvPicPr>
          <p:cNvPr id="192" name="Google Shape;192;p14"/>
          <p:cNvPicPr preferRelativeResize="0"/>
          <p:nvPr/>
        </p:nvPicPr>
        <p:blipFill rotWithShape="1">
          <a:blip r:embed="rId4">
            <a:alphaModFix/>
          </a:blip>
          <a:srcRect/>
          <a:stretch/>
        </p:blipFill>
        <p:spPr>
          <a:xfrm>
            <a:off x="10463053" y="492280"/>
            <a:ext cx="1367038" cy="1069848"/>
          </a:xfrm>
          <a:prstGeom prst="rect">
            <a:avLst/>
          </a:prstGeom>
          <a:noFill/>
          <a:ln>
            <a:noFill/>
          </a:ln>
        </p:spPr>
      </p:pic>
      <p:pic>
        <p:nvPicPr>
          <p:cNvPr id="193" name="Google Shape;193;p14"/>
          <p:cNvPicPr preferRelativeResize="0"/>
          <p:nvPr/>
        </p:nvPicPr>
        <p:blipFill rotWithShape="1">
          <a:blip r:embed="rId5">
            <a:alphaModFix/>
          </a:blip>
          <a:srcRect/>
          <a:stretch/>
        </p:blipFill>
        <p:spPr>
          <a:xfrm>
            <a:off x="10463053" y="6286964"/>
            <a:ext cx="1545432" cy="344665"/>
          </a:xfrm>
          <a:prstGeom prst="rect">
            <a:avLst/>
          </a:prstGeom>
          <a:noFill/>
          <a:ln>
            <a:noFill/>
          </a:ln>
        </p:spPr>
      </p:pic>
      <p:sp>
        <p:nvSpPr>
          <p:cNvPr id="194" name="Google Shape;194;p14"/>
          <p:cNvSpPr txBox="1"/>
          <p:nvPr/>
        </p:nvSpPr>
        <p:spPr>
          <a:xfrm>
            <a:off x="601635" y="2911649"/>
            <a:ext cx="9861418" cy="8061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2F2F2"/>
              </a:buClr>
              <a:buSzPts val="4400"/>
              <a:buFont typeface="Calibri"/>
              <a:buNone/>
            </a:pPr>
            <a:r>
              <a:rPr lang="en-US" sz="3600" b="0" i="0" u="none" strike="noStrike" cap="none">
                <a:solidFill>
                  <a:srgbClr val="F2F2F2"/>
                </a:solidFill>
                <a:latin typeface="Inter"/>
                <a:ea typeface="Inter"/>
                <a:cs typeface="Inter"/>
                <a:sym typeface="Inter"/>
              </a:rPr>
              <a:t>GIS-based tools and  data sources  towards climate-resilient integrated planning</a:t>
            </a:r>
            <a:endParaRPr/>
          </a:p>
          <a:p>
            <a:pPr marL="0" marR="0" lvl="0" indent="0" algn="l" rtl="0">
              <a:lnSpc>
                <a:spcPct val="90000"/>
              </a:lnSpc>
              <a:spcBef>
                <a:spcPts val="1200"/>
              </a:spcBef>
              <a:spcAft>
                <a:spcPts val="0"/>
              </a:spcAft>
              <a:buClr>
                <a:srgbClr val="F2F2F2"/>
              </a:buClr>
              <a:buSzPts val="4400"/>
              <a:buFont typeface="Calibri"/>
              <a:buNone/>
            </a:pPr>
            <a:r>
              <a:rPr lang="en-US" sz="4200" b="1" i="0" u="none" strike="noStrike" cap="none">
                <a:solidFill>
                  <a:srgbClr val="F2F2F2"/>
                </a:solidFill>
                <a:latin typeface="Inter"/>
                <a:ea typeface="Inter"/>
                <a:cs typeface="Inter"/>
                <a:sym typeface="Inter"/>
              </a:rPr>
              <a:t>Geoprocessing Tools</a:t>
            </a:r>
            <a:endParaRPr sz="4200" b="0" i="0" u="none" strike="noStrike" cap="none">
              <a:solidFill>
                <a:srgbClr val="000000"/>
              </a:solidFill>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8"/>
          <p:cNvPicPr preferRelativeResize="0"/>
          <p:nvPr/>
        </p:nvPicPr>
        <p:blipFill rotWithShape="1">
          <a:blip r:embed="rId3">
            <a:alphaModFix/>
          </a:blip>
          <a:srcRect l="6666" r="10703" b="72084"/>
          <a:stretch/>
        </p:blipFill>
        <p:spPr>
          <a:xfrm>
            <a:off x="433165" y="1810265"/>
            <a:ext cx="9006840" cy="3865788"/>
          </a:xfrm>
          <a:prstGeom prst="rect">
            <a:avLst/>
          </a:prstGeom>
          <a:noFill/>
          <a:ln>
            <a:noFill/>
          </a:ln>
        </p:spPr>
      </p:pic>
      <p:pic>
        <p:nvPicPr>
          <p:cNvPr id="200" name="Google Shape;200;p18"/>
          <p:cNvPicPr preferRelativeResize="0"/>
          <p:nvPr/>
        </p:nvPicPr>
        <p:blipFill rotWithShape="1">
          <a:blip r:embed="rId4">
            <a:alphaModFix/>
          </a:blip>
          <a:srcRect/>
          <a:stretch/>
        </p:blipFill>
        <p:spPr>
          <a:xfrm>
            <a:off x="10583800" y="123741"/>
            <a:ext cx="1347087" cy="1054234"/>
          </a:xfrm>
          <a:prstGeom prst="rect">
            <a:avLst/>
          </a:prstGeom>
          <a:noFill/>
          <a:ln>
            <a:noFill/>
          </a:ln>
        </p:spPr>
      </p:pic>
      <p:sp>
        <p:nvSpPr>
          <p:cNvPr id="201" name="Google Shape;201;p18"/>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Basic Geoprocessing Tools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Overlay, Extraction and Proximity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9"/>
          <p:cNvPicPr preferRelativeResize="0"/>
          <p:nvPr/>
        </p:nvPicPr>
        <p:blipFill rotWithShape="1">
          <a:blip r:embed="rId3">
            <a:alphaModFix/>
          </a:blip>
          <a:srcRect l="10360" t="32401" r="6739" b="40447"/>
          <a:stretch/>
        </p:blipFill>
        <p:spPr>
          <a:xfrm>
            <a:off x="855952" y="2084438"/>
            <a:ext cx="9006840" cy="3747672"/>
          </a:xfrm>
          <a:prstGeom prst="rect">
            <a:avLst/>
          </a:prstGeom>
          <a:noFill/>
          <a:ln>
            <a:noFill/>
          </a:ln>
        </p:spPr>
      </p:pic>
      <p:pic>
        <p:nvPicPr>
          <p:cNvPr id="207" name="Google Shape;207;p19"/>
          <p:cNvPicPr preferRelativeResize="0"/>
          <p:nvPr/>
        </p:nvPicPr>
        <p:blipFill rotWithShape="1">
          <a:blip r:embed="rId3">
            <a:alphaModFix/>
          </a:blip>
          <a:srcRect l="6666" r="10703" b="95606"/>
          <a:stretch/>
        </p:blipFill>
        <p:spPr>
          <a:xfrm>
            <a:off x="433165" y="1810265"/>
            <a:ext cx="9006840" cy="608470"/>
          </a:xfrm>
          <a:prstGeom prst="rect">
            <a:avLst/>
          </a:prstGeom>
          <a:noFill/>
          <a:ln>
            <a:noFill/>
          </a:ln>
        </p:spPr>
      </p:pic>
      <p:pic>
        <p:nvPicPr>
          <p:cNvPr id="208" name="Google Shape;208;p19"/>
          <p:cNvPicPr preferRelativeResize="0"/>
          <p:nvPr/>
        </p:nvPicPr>
        <p:blipFill rotWithShape="1">
          <a:blip r:embed="rId4">
            <a:alphaModFix/>
          </a:blip>
          <a:srcRect/>
          <a:stretch/>
        </p:blipFill>
        <p:spPr>
          <a:xfrm>
            <a:off x="10583800" y="123741"/>
            <a:ext cx="1347087" cy="1054234"/>
          </a:xfrm>
          <a:prstGeom prst="rect">
            <a:avLst/>
          </a:prstGeom>
          <a:noFill/>
          <a:ln>
            <a:noFill/>
          </a:ln>
        </p:spPr>
      </p:pic>
      <p:sp>
        <p:nvSpPr>
          <p:cNvPr id="209" name="Google Shape;209;p19"/>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Basic Geoprocessing Tools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Overlay, Extraction and Proximity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9"/>
          <p:cNvPicPr preferRelativeResize="0"/>
          <p:nvPr/>
        </p:nvPicPr>
        <p:blipFill rotWithShape="1">
          <a:blip r:embed="rId3">
            <a:alphaModFix/>
          </a:blip>
          <a:srcRect l="9407" t="67801" r="6549" b="4897"/>
          <a:stretch/>
        </p:blipFill>
        <p:spPr>
          <a:xfrm>
            <a:off x="796960" y="2241751"/>
            <a:ext cx="9006840" cy="3717111"/>
          </a:xfrm>
          <a:prstGeom prst="rect">
            <a:avLst/>
          </a:prstGeom>
          <a:noFill/>
          <a:ln>
            <a:noFill/>
          </a:ln>
        </p:spPr>
      </p:pic>
      <p:pic>
        <p:nvPicPr>
          <p:cNvPr id="215" name="Google Shape;215;p39"/>
          <p:cNvPicPr preferRelativeResize="0"/>
          <p:nvPr/>
        </p:nvPicPr>
        <p:blipFill rotWithShape="1">
          <a:blip r:embed="rId3">
            <a:alphaModFix/>
          </a:blip>
          <a:srcRect l="6666" r="10703" b="95606"/>
          <a:stretch/>
        </p:blipFill>
        <p:spPr>
          <a:xfrm>
            <a:off x="433165" y="1810265"/>
            <a:ext cx="9006840" cy="608470"/>
          </a:xfrm>
          <a:prstGeom prst="rect">
            <a:avLst/>
          </a:prstGeom>
          <a:noFill/>
          <a:ln>
            <a:noFill/>
          </a:ln>
        </p:spPr>
      </p:pic>
      <p:pic>
        <p:nvPicPr>
          <p:cNvPr id="216" name="Google Shape;216;p39"/>
          <p:cNvPicPr preferRelativeResize="0"/>
          <p:nvPr/>
        </p:nvPicPr>
        <p:blipFill rotWithShape="1">
          <a:blip r:embed="rId4">
            <a:alphaModFix/>
          </a:blip>
          <a:srcRect/>
          <a:stretch/>
        </p:blipFill>
        <p:spPr>
          <a:xfrm>
            <a:off x="10583800" y="123741"/>
            <a:ext cx="1347087" cy="1054234"/>
          </a:xfrm>
          <a:prstGeom prst="rect">
            <a:avLst/>
          </a:prstGeom>
          <a:noFill/>
          <a:ln>
            <a:noFill/>
          </a:ln>
        </p:spPr>
      </p:pic>
      <p:sp>
        <p:nvSpPr>
          <p:cNvPr id="217" name="Google Shape;217;p39"/>
          <p:cNvSpPr txBox="1"/>
          <p:nvPr/>
        </p:nvSpPr>
        <p:spPr>
          <a:xfrm>
            <a:off x="261112" y="204582"/>
            <a:ext cx="995460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b="0" i="0" u="none" strike="noStrike" cap="none">
                <a:solidFill>
                  <a:srgbClr val="057A64"/>
                </a:solidFill>
                <a:latin typeface="Inter"/>
                <a:ea typeface="Inter"/>
                <a:cs typeface="Inter"/>
                <a:sym typeface="Inter"/>
              </a:rPr>
              <a:t>Basic Geoprocessing Tools</a:t>
            </a:r>
            <a:endParaRPr sz="2600" b="0" i="0" u="none" strike="noStrike" cap="none">
              <a:solidFill>
                <a:srgbClr val="057A64"/>
              </a:solidFill>
              <a:latin typeface="Inter"/>
              <a:ea typeface="Inter"/>
              <a:cs typeface="Inter"/>
              <a:sym typeface="Inter"/>
            </a:endParaRPr>
          </a:p>
          <a:p>
            <a:pPr marL="0" marR="0" lvl="0" indent="0" algn="l" rtl="0">
              <a:lnSpc>
                <a:spcPct val="100000"/>
              </a:lnSpc>
              <a:spcBef>
                <a:spcPts val="0"/>
              </a:spcBef>
              <a:spcAft>
                <a:spcPts val="0"/>
              </a:spcAft>
              <a:buNone/>
            </a:pPr>
            <a:r>
              <a:rPr lang="en-US" sz="2600" b="1" i="0" u="none" strike="noStrike" cap="none">
                <a:solidFill>
                  <a:srgbClr val="057A64"/>
                </a:solidFill>
                <a:latin typeface="Inter"/>
                <a:ea typeface="Inter"/>
                <a:cs typeface="Inter"/>
                <a:sym typeface="Inter"/>
              </a:rPr>
              <a:t>Overlay, Extraction and Proximity</a:t>
            </a:r>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382E81"/>
      </a:dk2>
      <a:lt2>
        <a:srgbClr val="E7E6E6"/>
      </a:lt2>
      <a:accent1>
        <a:srgbClr val="057A64"/>
      </a:accent1>
      <a:accent2>
        <a:srgbClr val="0070C0"/>
      </a:accent2>
      <a:accent3>
        <a:srgbClr val="382E81"/>
      </a:accent3>
      <a:accent4>
        <a:srgbClr val="92D050"/>
      </a:accent4>
      <a:accent5>
        <a:srgbClr val="5B9BD5"/>
      </a:accent5>
      <a:accent6>
        <a:srgbClr val="FFFFFF"/>
      </a:accent6>
      <a:hlink>
        <a:srgbClr val="0070C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2546</Words>
  <Application>Microsoft Office PowerPoint</Application>
  <PresentationFormat>Widescreen</PresentationFormat>
  <Paragraphs>165</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Roboto</vt:lpstr>
      <vt:lpstr>Noto Sans Symbols</vt:lpstr>
      <vt:lpstr>Lato</vt:lpstr>
      <vt:lpstr>Trebuchet MS</vt:lpstr>
      <vt:lpstr>Calibri</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yannis</dc:creator>
  <cp:lastModifiedBy>Ιωαννης Παρασκευοπουλος</cp:lastModifiedBy>
  <cp:revision>1</cp:revision>
  <dcterms:created xsi:type="dcterms:W3CDTF">2024-04-29T09:16:50Z</dcterms:created>
  <dcterms:modified xsi:type="dcterms:W3CDTF">2025-09-09T09:28:42Z</dcterms:modified>
</cp:coreProperties>
</file>