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8" r:id="rId4"/>
    <p:sldId id="295" r:id="rId5"/>
    <p:sldId id="291" r:id="rId6"/>
    <p:sldId id="292" r:id="rId7"/>
    <p:sldId id="290" r:id="rId8"/>
    <p:sldId id="298" r:id="rId9"/>
    <p:sldId id="293" r:id="rId10"/>
    <p:sldId id="294" r:id="rId11"/>
    <p:sldId id="296" r:id="rId12"/>
    <p:sldId id="297" r:id="rId13"/>
    <p:sldId id="269" r:id="rId14"/>
    <p:sldId id="270" r:id="rId15"/>
  </p:sldIdLst>
  <p:sldSz cx="12192000" cy="6858000"/>
  <p:notesSz cx="6858000" cy="9144000"/>
  <p:embeddedFontLst>
    <p:embeddedFont>
      <p:font typeface="Inter" panose="020B0604020202020204" charset="0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iQEWucJ7LvqV+HELmDn4WhCKi4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26A"/>
    <a:srgbClr val="08B0A4"/>
    <a:srgbClr val="09D5C6"/>
    <a:srgbClr val="057A64"/>
    <a:srgbClr val="0AECDC"/>
    <a:srgbClr val="056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B024DB-142A-4BDD-A429-D4FCAFFE40C6}">
  <a:tblStyle styleId="{92B024DB-142A-4BDD-A429-D4FCAFFE40C6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CEA"/>
          </a:solidFill>
        </a:fill>
      </a:tcStyle>
    </a:wholeTbl>
    <a:band1H>
      <a:tcTxStyle b="off" i="off"/>
      <a:tcStyle>
        <a:tcBdr/>
        <a:fill>
          <a:solidFill>
            <a:srgbClr val="CAD6D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6D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65" autoAdjust="0"/>
  </p:normalViewPr>
  <p:slideViewPr>
    <p:cSldViewPr snapToGrid="0">
      <p:cViewPr varScale="1">
        <p:scale>
          <a:sx n="88" d="100"/>
          <a:sy n="88" d="100"/>
        </p:scale>
        <p:origin x="17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D36AC66B-D6C8-101B-BFE3-36E6DB765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C5BBB384-8C69-17AB-E81D-FB2FA2F601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is an example of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sz="12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Difference between conceptual scenarios and actual scenarios</a:t>
            </a:r>
            <a:endParaRPr dirty="0"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F1B3786E-534F-8B45-A6D7-BF676AEFCA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82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849822F6-D668-318B-90A0-0208EADDA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F8B725D1-7644-64EE-27C0-7EF45988C0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is an example of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sz="12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Difference between conceptual scenarios and actual scenarios</a:t>
            </a:r>
            <a:endParaRPr dirty="0"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4CD4E449-381B-1641-04CA-FCA5363275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155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7CE61AA5-3F2D-5F77-8393-35BF73D30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12D6310A-A2E1-DF86-A2C2-6BC02C4907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is an example of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sz="12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Difference between conceptual scenarios and actual scenarios</a:t>
            </a:r>
            <a:endParaRPr dirty="0"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FEF3942D-5509-A25D-D88C-29BDC201A9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29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8517BFDE-61E5-66F0-7AD4-4AD69305A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14227205-1AA7-86A8-12E6-1A75DC58E3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55DD0EA2-E94F-9722-5F47-0A05DA3C08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503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356F15DF-3FCB-CD9C-F57E-6A11090E6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BA4704A9-B823-D502-E490-2A9196B07E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is an example of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sz="12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Difference between conceptual scenarios and actual scenarios</a:t>
            </a:r>
            <a:endParaRPr dirty="0"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34F1A645-8411-BB2D-72AF-ED2ED14EE6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44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850E10F7-40A8-DE0C-4ECA-E8376285C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75F5AD4E-5F58-A957-F6C1-DC0D220C0E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is an example of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sz="12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Difference between conceptual scenarios and actual scenarios</a:t>
            </a:r>
            <a:endParaRPr dirty="0"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41E0DF9C-85D8-5B6D-A67C-7E249B3D1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401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2C50DBFB-5D6A-59AC-1349-F008601C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4C700C76-835B-B6E0-BF79-6FEC62D166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is an example of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sz="12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Difference between conceptual scenarios and actual scenarios</a:t>
            </a:r>
            <a:endParaRPr dirty="0"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1A6031DE-C377-DB49-D0E3-7F6C7239D1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304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62811F8B-5214-1898-1D82-A1F1D84B1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E7DC7E0B-3EDE-F882-C499-09F08705BF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is an example of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sz="12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Difference between conceptual scenarios and actual scenarios</a:t>
            </a:r>
            <a:endParaRPr dirty="0"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E8F0A8BE-C0B1-4FA3-D5BF-D1C4A4347C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742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0A5994EE-3435-ED85-31BD-33B5F020E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0D64F289-EF6C-76C7-A99A-41166B3CB5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is an example of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sz="12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Difference between conceptual scenarios and actual scenarios</a:t>
            </a:r>
            <a:endParaRPr dirty="0"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F9BE648B-1884-EFAB-6079-383EB571F8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7954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73168C68-10D0-CE7F-E4C9-74EA94C1C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FE29E71E-E581-9CC3-75F7-01A7977099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is an example of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sz="12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Difference between conceptual scenarios and actual scenarios</a:t>
            </a:r>
            <a:endParaRPr dirty="0"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17C639D2-0320-118B-5F2D-FEE72E3CA8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444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4213200" y="-1549375"/>
            <a:ext cx="37656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075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3801" y="365125"/>
            <a:ext cx="1038650" cy="8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3801" y="365125"/>
            <a:ext cx="1038650" cy="8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6276182" y="233388"/>
            <a:ext cx="457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7"/>
          <p:cNvSpPr>
            <a:spLocks noGrp="1"/>
          </p:cNvSpPr>
          <p:nvPr>
            <p:ph type="pic" idx="2"/>
          </p:nvPr>
        </p:nvSpPr>
        <p:spPr>
          <a:xfrm>
            <a:off x="0" y="1"/>
            <a:ext cx="5915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7"/>
          <p:cNvSpPr/>
          <p:nvPr/>
        </p:nvSpPr>
        <p:spPr>
          <a:xfrm>
            <a:off x="6276182" y="0"/>
            <a:ext cx="9897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4400"/>
              <a:buFont typeface="Trebuchet MS"/>
              <a:buNone/>
              <a:defRPr sz="4400" b="1" i="0" u="none" strike="noStrike" cap="none">
                <a:solidFill>
                  <a:srgbClr val="30766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2" name="Google Shape;12;p2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6147717"/>
            <a:ext cx="12192000" cy="71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385456" y="6333893"/>
            <a:ext cx="1545432" cy="34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3"/>
          <p:cNvPicPr preferRelativeResize="0"/>
          <p:nvPr/>
        </p:nvPicPr>
        <p:blipFill rotWithShape="1">
          <a:blip r:embed="rId18">
            <a:alphaModFix/>
          </a:blip>
          <a:srcRect l="25715" t="33261" r="26634" b="32028"/>
          <a:stretch/>
        </p:blipFill>
        <p:spPr>
          <a:xfrm>
            <a:off x="489125" y="6239662"/>
            <a:ext cx="1387418" cy="5285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6825" y="0"/>
            <a:ext cx="13263252" cy="69359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206230" y="5878395"/>
            <a:ext cx="295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Erasmus+ 2023-1-EL01-KA220-HED-000160477</a:t>
            </a:r>
            <a:endParaRPr sz="6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Co-funded by the European Union. Views and opinions expressed are however those of the author(s) only and do not necessarily reflect those of the European Union.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Neither the European Union nor the granting authority can be held responsible for them.</a:t>
            </a:r>
            <a:endParaRPr sz="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826" y="5878394"/>
            <a:ext cx="697390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975" y="473900"/>
            <a:ext cx="3810049" cy="17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7792" y="5742300"/>
            <a:ext cx="842631" cy="65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"/>
          <p:cNvGrpSpPr/>
          <p:nvPr/>
        </p:nvGrpSpPr>
        <p:grpSpPr>
          <a:xfrm>
            <a:off x="5778337" y="5742288"/>
            <a:ext cx="5763088" cy="733425"/>
            <a:chOff x="5778337" y="5742288"/>
            <a:chExt cx="5763088" cy="733425"/>
          </a:xfrm>
        </p:grpSpPr>
        <p:grpSp>
          <p:nvGrpSpPr>
            <p:cNvPr id="97" name="Google Shape;97;p1"/>
            <p:cNvGrpSpPr/>
            <p:nvPr/>
          </p:nvGrpSpPr>
          <p:grpSpPr>
            <a:xfrm>
              <a:off x="5778337" y="5878393"/>
              <a:ext cx="3465249" cy="461665"/>
              <a:chOff x="4590234" y="5806283"/>
              <a:chExt cx="4115808" cy="548337"/>
            </a:xfrm>
          </p:grpSpPr>
          <p:pic>
            <p:nvPicPr>
              <p:cNvPr id="98" name="Google Shape;98;p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353492" y="5821476"/>
                <a:ext cx="1352550" cy="51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590234" y="5806283"/>
                <a:ext cx="548337" cy="5483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444903" y="5909919"/>
                <a:ext cx="1676400" cy="3495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05575" y="5742288"/>
              <a:ext cx="733425" cy="73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446050" y="5975650"/>
              <a:ext cx="1095375" cy="266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4C4C0A11-5AD1-F3D7-ECE7-43FA4B2C8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blocks - Architecture Walks and Tours in Barcelona">
            <a:extLst>
              <a:ext uri="{FF2B5EF4-FFF2-40B4-BE49-F238E27FC236}">
                <a16:creationId xmlns:a16="http://schemas.microsoft.com/office/drawing/2014/main" id="{FFFA390D-D4BB-76D0-6DF6-6C8029B8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67" y="1033160"/>
            <a:ext cx="6905035" cy="48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5A94CE73-CC8D-DD63-BFEE-0B18B9BA7B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94497A-838C-AB22-EE25-3DFED6CAD5A5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Connectivity or proximity (accessibility) 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3A2B6-D997-A51F-146C-A045AF423865}"/>
              </a:ext>
            </a:extLst>
          </p:cNvPr>
          <p:cNvSpPr txBox="1"/>
          <p:nvPr/>
        </p:nvSpPr>
        <p:spPr>
          <a:xfrm>
            <a:off x="149212" y="5854709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</a:t>
            </a:r>
            <a:r>
              <a:rPr lang="en-US" sz="1100" dirty="0">
                <a:latin typeface="Inter" panose="02000503000000020004"/>
                <a:ea typeface="Inter" panose="02000503000000020004"/>
                <a:cs typeface="Inter" panose="02000503000000020004"/>
              </a:rPr>
              <a:t>https://barcelonarchitecturewalks.com/superblocks/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EAAFF-44A0-0327-9D1A-8ECA4DC70608}"/>
              </a:ext>
            </a:extLst>
          </p:cNvPr>
          <p:cNvSpPr txBox="1"/>
          <p:nvPr/>
        </p:nvSpPr>
        <p:spPr>
          <a:xfrm>
            <a:off x="7559791" y="1001992"/>
            <a:ext cx="3525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Inter" panose="020B0604020202020204" charset="0"/>
                <a:ea typeface="Inter" panose="020B0604020202020204" charset="0"/>
              </a:rPr>
              <a:t>Superblock</a:t>
            </a:r>
            <a:endParaRPr lang="en-US" sz="2400" b="1" i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21A2D58-6E00-0384-11AB-BA595CBEEE7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678" y="1177975"/>
            <a:ext cx="523220" cy="52322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CC314A-3B43-6B2E-4127-3CCD0DF540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169" y="1033777"/>
            <a:ext cx="668035" cy="6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8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1FAEAFB0-85BA-C506-644C-13F399893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A25F0F29-700A-D3AE-F28E-AF8A215CA8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1E2F3C-5E27-835C-0481-F48CB45783ED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Connectivity or proximity (accessibility) 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9BB03-D50A-0DDE-4BD7-0ACF5312C1F0}"/>
              </a:ext>
            </a:extLst>
          </p:cNvPr>
          <p:cNvSpPr txBox="1"/>
          <p:nvPr/>
        </p:nvSpPr>
        <p:spPr>
          <a:xfrm>
            <a:off x="149212" y="5854709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</a:t>
            </a:r>
            <a:r>
              <a:rPr lang="en-US" sz="1100" dirty="0">
                <a:latin typeface="Inter" panose="02000503000000020004"/>
                <a:ea typeface="Inter" panose="02000503000000020004"/>
                <a:cs typeface="Inter" panose="02000503000000020004"/>
              </a:rPr>
              <a:t>https://www.tapforuncertainty.eu/</a:t>
            </a:r>
            <a:endParaRPr lang="en-US" sz="1100" dirty="0"/>
          </a:p>
        </p:txBody>
      </p:sp>
      <p:pic>
        <p:nvPicPr>
          <p:cNvPr id="3074" name="Picture 2" descr="Project overview">
            <a:extLst>
              <a:ext uri="{FF2B5EF4-FFF2-40B4-BE49-F238E27FC236}">
                <a16:creationId xmlns:a16="http://schemas.microsoft.com/office/drawing/2014/main" id="{AC5928A2-BDC3-1084-5E83-C5F442F6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80" y="1269546"/>
            <a:ext cx="5398634" cy="43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48F1B-E9E5-EAF9-9707-4523991D3212}"/>
              </a:ext>
            </a:extLst>
          </p:cNvPr>
          <p:cNvSpPr txBox="1"/>
          <p:nvPr/>
        </p:nvSpPr>
        <p:spPr>
          <a:xfrm>
            <a:off x="7115653" y="1269546"/>
            <a:ext cx="4561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Inter" panose="020B0604020202020204" charset="0"/>
                <a:ea typeface="Inter" panose="020B0604020202020204" charset="0"/>
              </a:rPr>
              <a:t>Tripple access framework</a:t>
            </a:r>
            <a:endParaRPr lang="en-US" sz="2400" b="1" i="1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723A0BA-717C-CD28-6F63-FC4175A4B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554" y="4343401"/>
            <a:ext cx="461666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5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18295A09-C338-E007-815C-3B3249389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90E8E51E-1DE7-E961-0D53-7B174C443E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3CA0F-2B23-A941-BA32-D395F686E9BF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Accessibility planning for the future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29322-0FFE-84BB-1815-7780C3F80F99}"/>
              </a:ext>
            </a:extLst>
          </p:cNvPr>
          <p:cNvSpPr txBox="1"/>
          <p:nvPr/>
        </p:nvSpPr>
        <p:spPr>
          <a:xfrm>
            <a:off x="149212" y="5854709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</a:t>
            </a:r>
            <a:r>
              <a:rPr lang="en-US" sz="1100" dirty="0">
                <a:latin typeface="Inter" panose="02000503000000020004"/>
                <a:ea typeface="Inter" panose="02000503000000020004"/>
                <a:cs typeface="Inter" panose="02000503000000020004"/>
              </a:rPr>
              <a:t>https://www.tudelft.nl/en/stories/articles/the-future-ground-planning-cities-for-an-uncertain-future</a:t>
            </a:r>
            <a:endParaRPr lang="en-US" sz="1100" dirty="0"/>
          </a:p>
        </p:txBody>
      </p:sp>
      <p:pic>
        <p:nvPicPr>
          <p:cNvPr id="4098" name="Picture 2" descr="Exploratory scenarios for the Metropolitan Region of Amsterdam co-created during an Experts’ Consultation titled: &quot;Re-Ground: Exploring Resilient Land-use Scenarios for the MRA.&quot; (Copyright: Supriya Krishnan)">
            <a:extLst>
              <a:ext uri="{FF2B5EF4-FFF2-40B4-BE49-F238E27FC236}">
                <a16:creationId xmlns:a16="http://schemas.microsoft.com/office/drawing/2014/main" id="{48A3F12F-7A1A-EE5A-589F-F217FF7C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1066083"/>
            <a:ext cx="7213917" cy="47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7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0"/>
          <p:cNvPicPr preferRelativeResize="0"/>
          <p:nvPr/>
        </p:nvPicPr>
        <p:blipFill rotWithShape="1">
          <a:blip r:embed="rId3">
            <a:alphaModFix/>
          </a:blip>
          <a:srcRect t="69415" r="81" b="4465"/>
          <a:stretch/>
        </p:blipFill>
        <p:spPr>
          <a:xfrm>
            <a:off x="1" y="4889332"/>
            <a:ext cx="12192000" cy="196866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0"/>
          <p:cNvSpPr txBox="1">
            <a:spLocks noGrp="1"/>
          </p:cNvSpPr>
          <p:nvPr>
            <p:ph type="ctrTitle"/>
          </p:nvPr>
        </p:nvSpPr>
        <p:spPr>
          <a:xfrm>
            <a:off x="1524000" y="2701810"/>
            <a:ext cx="9144000" cy="116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6000"/>
              <a:buFont typeface="Trebuchet MS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thank you!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60" name="Google Shape;36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111" y="5650047"/>
            <a:ext cx="2353920" cy="49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588369"/>
            <a:ext cx="12192000" cy="27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9872" y="1266825"/>
            <a:ext cx="1392275" cy="10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52425" y="4363662"/>
            <a:ext cx="3810049" cy="17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76;p28">
            <a:extLst>
              <a:ext uri="{FF2B5EF4-FFF2-40B4-BE49-F238E27FC236}">
                <a16:creationId xmlns:a16="http://schemas.microsoft.com/office/drawing/2014/main" id="{E7E73BE7-9034-59D6-09F8-C64B3FCEE6A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61171" y="5374712"/>
            <a:ext cx="848638" cy="84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1"/>
          <p:cNvGrpSpPr/>
          <p:nvPr/>
        </p:nvGrpSpPr>
        <p:grpSpPr>
          <a:xfrm>
            <a:off x="2010133" y="2778045"/>
            <a:ext cx="8171720" cy="969881"/>
            <a:chOff x="5778170" y="5742288"/>
            <a:chExt cx="5763255" cy="733425"/>
          </a:xfrm>
        </p:grpSpPr>
        <p:grpSp>
          <p:nvGrpSpPr>
            <p:cNvPr id="370" name="Google Shape;370;p21"/>
            <p:cNvGrpSpPr/>
            <p:nvPr/>
          </p:nvGrpSpPr>
          <p:grpSpPr>
            <a:xfrm>
              <a:off x="5778170" y="5878180"/>
              <a:ext cx="3465099" cy="461645"/>
              <a:chOff x="4590234" y="5806283"/>
              <a:chExt cx="4115808" cy="548338"/>
            </a:xfrm>
          </p:grpSpPr>
          <p:pic>
            <p:nvPicPr>
              <p:cNvPr id="371" name="Google Shape;371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353492" y="5821476"/>
                <a:ext cx="1352550" cy="51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2" name="Google Shape;372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90234" y="5806283"/>
                <a:ext cx="548338" cy="548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444903" y="5909919"/>
                <a:ext cx="1676400" cy="3495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4" name="Google Shape;374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505575" y="5742288"/>
              <a:ext cx="733425" cy="73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446050" y="5975650"/>
              <a:ext cx="1095375" cy="266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t="69415" r="81" b="4465"/>
          <a:stretch/>
        </p:blipFill>
        <p:spPr>
          <a:xfrm>
            <a:off x="0" y="4894060"/>
            <a:ext cx="12192000" cy="196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6593097"/>
            <a:ext cx="12192000" cy="271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538179" y="510858"/>
            <a:ext cx="51366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i="0" u="none" strike="noStrike" cap="none">
                <a:solidFill>
                  <a:srgbClr val="808080"/>
                </a:solidFill>
                <a:latin typeface="Inter"/>
                <a:ea typeface="Inter"/>
                <a:cs typeface="Inter"/>
                <a:sym typeface="Inter"/>
              </a:rPr>
              <a:t>Transnational Network of Integrated Planning Labs: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i="0" u="none" strike="noStrike" cap="none">
                <a:solidFill>
                  <a:srgbClr val="808080"/>
                </a:solidFill>
                <a:latin typeface="Inter"/>
                <a:ea typeface="Inter"/>
                <a:cs typeface="Inter"/>
                <a:sym typeface="Inter"/>
              </a:rPr>
              <a:t>Co-creating knowledge on forward-looking transdisciplinary planning perspectives addressing climate change and urban life in the post-pandemic city</a:t>
            </a:r>
            <a:endParaRPr sz="1400" b="1" i="0" u="none" strike="noStrike" cap="none">
              <a:solidFill>
                <a:srgbClr val="8080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07668"/>
              </a:buClr>
              <a:buSzPts val="1400"/>
              <a:buFont typeface="Trebuchet MS"/>
              <a:buNone/>
            </a:pPr>
            <a:r>
              <a:rPr lang="en-US" sz="1200" b="1" i="0" u="none" strike="noStrike" cap="none">
                <a:solidFill>
                  <a:srgbClr val="307668"/>
                </a:solidFill>
                <a:latin typeface="Inter"/>
                <a:ea typeface="Inter"/>
                <a:cs typeface="Inter"/>
                <a:sym typeface="Inter"/>
              </a:rPr>
              <a:t>Project number: 2023-1-EL01-KA220-HED-000160477 Erasmus+</a:t>
            </a:r>
            <a:endParaRPr sz="12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826" y="5878394"/>
            <a:ext cx="697390" cy="461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1206230" y="5878395"/>
            <a:ext cx="2953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Erasmus+ 2023-1-EL01-KA220-HED-000160477</a:t>
            </a:r>
            <a:endParaRPr sz="6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Co-funded by the European Union. Views and opinions expressed are however those of the author(s) only and do not necessarily reflect those of the European Union.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Neither the European Union nor the granting authority can be held responsible for them.</a:t>
            </a:r>
            <a:endParaRPr sz="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824400" y="1764125"/>
            <a:ext cx="3838326" cy="298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"/>
          <p:cNvGrpSpPr/>
          <p:nvPr/>
        </p:nvGrpSpPr>
        <p:grpSpPr>
          <a:xfrm>
            <a:off x="5778170" y="5742288"/>
            <a:ext cx="5763255" cy="733425"/>
            <a:chOff x="5778170" y="5742288"/>
            <a:chExt cx="5763255" cy="733425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5778170" y="5878180"/>
              <a:ext cx="3465099" cy="461645"/>
              <a:chOff x="4590234" y="5806283"/>
              <a:chExt cx="4115808" cy="548338"/>
            </a:xfrm>
          </p:grpSpPr>
          <p:pic>
            <p:nvPicPr>
              <p:cNvPr id="117" name="Google Shape;117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353492" y="5821476"/>
                <a:ext cx="1352550" cy="51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590234" y="5806283"/>
                <a:ext cx="548338" cy="548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Google Shape;119;p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444903" y="5909919"/>
                <a:ext cx="1676400" cy="3495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" name="Google Shape;120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05575" y="5742288"/>
              <a:ext cx="733425" cy="73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446050" y="5975650"/>
              <a:ext cx="1095375" cy="266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E6D6BB13-C43B-819C-FB45-CF49526DA078}"/>
              </a:ext>
            </a:extLst>
          </p:cNvPr>
          <p:cNvSpPr txBox="1"/>
          <p:nvPr/>
        </p:nvSpPr>
        <p:spPr>
          <a:xfrm>
            <a:off x="449826" y="2230317"/>
            <a:ext cx="78153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en-US" sz="2400" b="1" dirty="0" err="1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InPlaLabs</a:t>
            </a:r>
            <a:r>
              <a:rPr lang="en-US" sz="2400" b="1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 Methodological Resources</a:t>
            </a:r>
            <a:endParaRPr lang="el-GR" sz="2400" b="1" dirty="0">
              <a:solidFill>
                <a:srgbClr val="035948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>
              <a:buSzPts val="2400"/>
            </a:pPr>
            <a:r>
              <a:rPr lang="en-US" sz="2400" b="0" i="0" u="none" strike="noStrike" cap="none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Knowledge Sharing Workshop, 5</a:t>
            </a:r>
            <a:r>
              <a:rPr lang="en-US" sz="2400" b="0" i="0" u="none" strike="noStrike" cap="none" baseline="30000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2400" b="0" i="0" u="none" strike="noStrike" cap="none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 June 2025</a:t>
            </a:r>
            <a:endParaRPr lang="el-GR" sz="2400" b="0" i="0" u="none" strike="noStrike" cap="none" dirty="0">
              <a:solidFill>
                <a:srgbClr val="03594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l-GR" sz="2400" dirty="0">
              <a:solidFill>
                <a:srgbClr val="035948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SzPts val="2400"/>
            </a:pPr>
            <a:r>
              <a:rPr lang="en-US" sz="2400" b="1" i="1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Quantitative methods for integrated spatial planning I (Connectivity and Proximity Planning)</a:t>
            </a:r>
          </a:p>
          <a:p>
            <a:pPr>
              <a:buSzPts val="2400"/>
            </a:pPr>
            <a:endParaRPr lang="en-US" sz="1800" dirty="0">
              <a:solidFill>
                <a:srgbClr val="03594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Stefanos Tsigdinos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Department of Geography and Regio</a:t>
            </a:r>
            <a:r>
              <a:rPr lang="en-US" sz="2000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nal Planning, NTUA</a:t>
            </a:r>
            <a:endParaRPr sz="1200" b="0" i="0" u="none" strike="noStrike" cap="none" dirty="0">
              <a:solidFill>
                <a:srgbClr val="03594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715C4952-081E-D022-D032-7C4AF5EA6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97CAED81-5A0D-9229-D35C-5AD3DD4447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02BB5-312B-5475-A371-AA35937B7810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Integrated planning for accessible cities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4EB09-F539-7629-700B-053E74FF1AF7}"/>
              </a:ext>
            </a:extLst>
          </p:cNvPr>
          <p:cNvSpPr txBox="1"/>
          <p:nvPr/>
        </p:nvSpPr>
        <p:spPr>
          <a:xfrm>
            <a:off x="594360" y="1509330"/>
            <a:ext cx="6317751" cy="444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Conventional planning approaches do not consider both transport and urban dimensions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However, spatial planning </a:t>
            </a:r>
            <a:r>
              <a:rPr lang="en-US" sz="2000" dirty="0">
                <a:latin typeface="Inter" panose="020B0604020202020204" charset="0"/>
                <a:ea typeface="Inter" panose="020B0604020202020204" charset="0"/>
                <a:sym typeface="Wingdings" panose="05000000000000000000" pitchFamily="2" charset="2"/>
              </a:rPr>
              <a:t>is an </a:t>
            </a:r>
            <a:r>
              <a:rPr lang="en-US" sz="2000" b="1" dirty="0">
                <a:latin typeface="Inter" panose="020B0604020202020204" charset="0"/>
                <a:ea typeface="Inter" panose="020B0604020202020204" charset="0"/>
                <a:sym typeface="Wingdings" panose="05000000000000000000" pitchFamily="2" charset="2"/>
              </a:rPr>
              <a:t>interdisciplinary concept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  <a:sym typeface="Wingdings" panose="05000000000000000000" pitchFamily="2" charset="2"/>
              </a:rPr>
              <a:t>Urban and transport dimensions play a pivotal role in shifting from conventional to sustainable approaches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  <a:sym typeface="Wingdings" panose="05000000000000000000" pitchFamily="2" charset="2"/>
              </a:rPr>
              <a:t>How could these be linked?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  <a:sym typeface="Wingdings" panose="05000000000000000000" pitchFamily="2" charset="2"/>
              </a:rPr>
              <a:t>Through combined urban and transport policies and interventions under the main concept of </a:t>
            </a:r>
            <a:r>
              <a:rPr lang="en-US" sz="2000" b="1" dirty="0">
                <a:latin typeface="Inter" panose="020B0604020202020204" charset="0"/>
                <a:ea typeface="Inter" panose="020B0604020202020204" charset="0"/>
                <a:sym typeface="Wingdings" panose="05000000000000000000" pitchFamily="2" charset="2"/>
              </a:rPr>
              <a:t>integrated planning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009DDB"/>
              </a:solidFill>
              <a:latin typeface="Inter" panose="020B0604020202020204" charset="0"/>
              <a:ea typeface="Inter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A8CB4-439C-D8CD-C127-CACEAE6D5426}"/>
              </a:ext>
            </a:extLst>
          </p:cNvPr>
          <p:cNvSpPr txBox="1"/>
          <p:nvPr/>
        </p:nvSpPr>
        <p:spPr>
          <a:xfrm>
            <a:off x="7757342" y="5436396"/>
            <a:ext cx="4276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009DDB"/>
                </a:solidFill>
                <a:latin typeface="Inter" panose="020B0604020202020204" charset="0"/>
                <a:ea typeface="Inter" panose="020B0604020202020204" charset="0"/>
              </a:rPr>
              <a:t>Source: https://www.rtpi.org.uk/research-rtpi/2020/june/net-zero-transport-the-role-of-spatial-planning-and-place-based-solutions/</a:t>
            </a:r>
          </a:p>
        </p:txBody>
      </p:sp>
      <p:pic>
        <p:nvPicPr>
          <p:cNvPr id="1026" name="Picture 2" descr="RTPI | Net Zero Transport: the role of spatial planning and place-based  solutions">
            <a:extLst>
              <a:ext uri="{FF2B5EF4-FFF2-40B4-BE49-F238E27FC236}">
                <a16:creationId xmlns:a16="http://schemas.microsoft.com/office/drawing/2014/main" id="{EF86EE6D-6EAD-81FB-F6BD-2E2354A0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42" y="1507180"/>
            <a:ext cx="4276940" cy="38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3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A26292D8-9C30-E7B1-A5DA-EE588FE12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B8345CB6-34BD-BF5D-E5AB-CB13C3A936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39C5B-5FA3-6A39-C410-638F2A9082DF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Connexus or proximus? A fundamental dilemma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EBE771F-3654-51D7-34D2-E71959C3FB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2095" y="2234943"/>
            <a:ext cx="2159871" cy="21598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EBCED1E-6D06-204F-4B1C-03B957EB09A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0077" y="2405992"/>
            <a:ext cx="1919154" cy="1919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A624E0-E0CF-DDD1-94F3-8B945CC96CB1}"/>
              </a:ext>
            </a:extLst>
          </p:cNvPr>
          <p:cNvSpPr txBox="1"/>
          <p:nvPr/>
        </p:nvSpPr>
        <p:spPr>
          <a:xfrm>
            <a:off x="5822260" y="3167390"/>
            <a:ext cx="909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445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F189FB18-0198-55E0-E613-87898D22C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3072B787-1446-C08E-38A6-2D6700E9A0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B7CDAC-1857-1D45-1B8D-DEA41DD8C27F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Connectivity or proximity (accessibility) planning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77134-B156-E7C8-0099-268AEE72084C}"/>
              </a:ext>
            </a:extLst>
          </p:cNvPr>
          <p:cNvSpPr txBox="1"/>
          <p:nvPr/>
        </p:nvSpPr>
        <p:spPr>
          <a:xfrm>
            <a:off x="1589523" y="1416280"/>
            <a:ext cx="899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Inter" panose="020B0604020202020204" charset="0"/>
                <a:ea typeface="Inter" panose="020B0604020202020204" charset="0"/>
              </a:rPr>
              <a:t>Connectivity planning: When we connect land uses with each other</a:t>
            </a:r>
            <a:endParaRPr lang="en-US" sz="18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BC12352-4325-3A0B-3358-92259C60D2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112" y="1033160"/>
            <a:ext cx="1161191" cy="1161191"/>
          </a:xfrm>
          <a:prstGeom prst="rect">
            <a:avLst/>
          </a:prstGeom>
        </p:spPr>
      </p:pic>
      <p:pic>
        <p:nvPicPr>
          <p:cNvPr id="8" name="Picture 1" descr="A diagram of different types of connections&#10;&#10;Description automatically generated">
            <a:extLst>
              <a:ext uri="{FF2B5EF4-FFF2-40B4-BE49-F238E27FC236}">
                <a16:creationId xmlns:a16="http://schemas.microsoft.com/office/drawing/2014/main" id="{B4B11CB6-0C4E-E729-60CE-CB6D361F0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18" y="1951075"/>
            <a:ext cx="7518383" cy="38825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12C7B0-DF59-5ADF-F36F-3ED1C61242AC}"/>
              </a:ext>
            </a:extLst>
          </p:cNvPr>
          <p:cNvSpPr txBox="1"/>
          <p:nvPr/>
        </p:nvSpPr>
        <p:spPr>
          <a:xfrm>
            <a:off x="149212" y="5789723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Paraskevopoulos et al., 2024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9838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78FD246B-1491-6C07-430E-E2DA54A80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157F87C0-EEBA-D890-3484-9F4523FAFC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5197A-C4FA-879D-4BEF-C66A4E5808F7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Connectivity or proximity (accessibility) planning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7D51A-8748-21DF-852E-EE30B48B71FB}"/>
              </a:ext>
            </a:extLst>
          </p:cNvPr>
          <p:cNvSpPr txBox="1"/>
          <p:nvPr/>
        </p:nvSpPr>
        <p:spPr>
          <a:xfrm>
            <a:off x="1589523" y="1416280"/>
            <a:ext cx="899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Inter" panose="020B0604020202020204" charset="0"/>
                <a:ea typeface="Inter" panose="020B0604020202020204" charset="0"/>
              </a:rPr>
              <a:t>Proximity planning: When we plan new land uses or re-distribute existing ones</a:t>
            </a:r>
            <a:endParaRPr lang="en-US" sz="18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23A8477-5843-FCEB-C1C9-388152676E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424" y="1177975"/>
            <a:ext cx="790162" cy="790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B3C086-9FA3-153E-ACD1-EBFCFE0850A4}"/>
              </a:ext>
            </a:extLst>
          </p:cNvPr>
          <p:cNvSpPr txBox="1"/>
          <p:nvPr/>
        </p:nvSpPr>
        <p:spPr>
          <a:xfrm>
            <a:off x="149212" y="5789723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Shrivastava and Singh, 2020 &amp; https://www.joburg.org.za/</a:t>
            </a:r>
            <a:endParaRPr lang="en-US" sz="11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E878BC4-99DA-510A-9AEE-F47E247ED4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66070" y="2276666"/>
            <a:ext cx="5221418" cy="304085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F6BBC0C-2ED7-8CB5-4FDA-19CD845022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4512" y="2276666"/>
            <a:ext cx="5620759" cy="29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8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B3BCCDC2-85BB-2FF6-7736-29D116E9B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CF40014D-B6A3-BB68-8D42-80A483AE33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15D4C-89ED-4F99-C9B9-41F71B440AF7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Connectivity or proximity (accessibility) planning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D75CD5F-E8BA-1F08-102F-13700C88C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85" y="1177975"/>
            <a:ext cx="7783718" cy="4395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6DA860-CBE6-0ADC-3CE6-3BE23197E62C}"/>
              </a:ext>
            </a:extLst>
          </p:cNvPr>
          <p:cNvSpPr txBox="1"/>
          <p:nvPr/>
        </p:nvSpPr>
        <p:spPr>
          <a:xfrm>
            <a:off x="149212" y="5789723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Hou and Liu, 2017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ED4A5-EC27-E1BE-4435-54B12573ECEA}"/>
              </a:ext>
            </a:extLst>
          </p:cNvPr>
          <p:cNvSpPr txBox="1"/>
          <p:nvPr/>
        </p:nvSpPr>
        <p:spPr>
          <a:xfrm>
            <a:off x="5513692" y="1177975"/>
            <a:ext cx="3525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Inter" panose="020B0604020202020204" charset="0"/>
                <a:ea typeface="Inter" panose="020B0604020202020204" charset="0"/>
              </a:rPr>
              <a:t>X minutes framework</a:t>
            </a:r>
            <a:endParaRPr lang="en-US" sz="2400" b="1" i="1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3E9733EA-CA18-4BE4-FB04-2590B80EF0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678" y="1177975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8950B54F-71E8-FFB4-C35A-BC90ED41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-Infrastructuring&quot; in the Era of the 15-Minute City - Urban Land Magazine">
            <a:extLst>
              <a:ext uri="{FF2B5EF4-FFF2-40B4-BE49-F238E27FC236}">
                <a16:creationId xmlns:a16="http://schemas.microsoft.com/office/drawing/2014/main" id="{97795CBC-AEF0-7B6C-4A91-6D547855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45" y="1283955"/>
            <a:ext cx="6697710" cy="43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D86BFCB5-1B61-3B07-FE9C-E3608FB9923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A0C20-4C88-FE1D-A070-EF762701F131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Connectivity or proximity (accessibility) planning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377E2-5310-B95E-9587-2E961F592188}"/>
              </a:ext>
            </a:extLst>
          </p:cNvPr>
          <p:cNvSpPr txBox="1"/>
          <p:nvPr/>
        </p:nvSpPr>
        <p:spPr>
          <a:xfrm>
            <a:off x="149212" y="5789723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</a:t>
            </a:r>
            <a:r>
              <a:rPr lang="en-US" sz="1100" dirty="0">
                <a:latin typeface="Inter" panose="02000503000000020004"/>
                <a:ea typeface="Inter" panose="02000503000000020004"/>
                <a:cs typeface="Inter" panose="02000503000000020004"/>
              </a:rPr>
              <a:t>https://urbanland.uli.org/planning-design/de-infrastructuring-in-the-era-of-the-15-minute-city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7F393-7140-6C52-D5AF-F855B047A233}"/>
              </a:ext>
            </a:extLst>
          </p:cNvPr>
          <p:cNvSpPr txBox="1"/>
          <p:nvPr/>
        </p:nvSpPr>
        <p:spPr>
          <a:xfrm>
            <a:off x="8516983" y="1283955"/>
            <a:ext cx="3525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Inter" panose="020B0604020202020204" charset="0"/>
                <a:ea typeface="Inter" panose="020B0604020202020204" charset="0"/>
              </a:rPr>
              <a:t>De-</a:t>
            </a:r>
            <a:r>
              <a:rPr lang="en-US" sz="2400" b="1" i="1" dirty="0" err="1">
                <a:latin typeface="Inter" panose="020B0604020202020204" charset="0"/>
                <a:ea typeface="Inter" panose="020B0604020202020204" charset="0"/>
              </a:rPr>
              <a:t>centralising</a:t>
            </a:r>
            <a:endParaRPr lang="en-US" sz="2400" b="1" i="1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D730E5-CB37-DED6-095E-21ED2FAB19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678" y="1177975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3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E1F163A2-A785-3441-2833-0FA4AED4F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EA911B85-814A-CC6C-2CF9-AA0037C31B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97D2B6-E752-ED9A-7BE8-79C214EC0F40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Connectivity or proximity (accessibility) planning</a:t>
            </a:r>
          </a:p>
        </p:txBody>
      </p:sp>
      <p:pic>
        <p:nvPicPr>
          <p:cNvPr id="2" name="Picture 4" descr="Proposed strategic network-Selected alternative. | Download Scientific  Diagram">
            <a:extLst>
              <a:ext uri="{FF2B5EF4-FFF2-40B4-BE49-F238E27FC236}">
                <a16:creationId xmlns:a16="http://schemas.microsoft.com/office/drawing/2014/main" id="{324E6C5A-6CCA-42EB-6F86-C6C623AB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47" y="1033160"/>
            <a:ext cx="6660696" cy="47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B2BBE1-E5DE-90D6-B8D1-49106381FECA}"/>
              </a:ext>
            </a:extLst>
          </p:cNvPr>
          <p:cNvSpPr txBox="1"/>
          <p:nvPr/>
        </p:nvSpPr>
        <p:spPr>
          <a:xfrm>
            <a:off x="149212" y="5789723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Tsigdinos and Vlastos, 2021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63519-6929-C928-AB54-194E13257994}"/>
              </a:ext>
            </a:extLst>
          </p:cNvPr>
          <p:cNvSpPr txBox="1"/>
          <p:nvPr/>
        </p:nvSpPr>
        <p:spPr>
          <a:xfrm>
            <a:off x="7559791" y="1001992"/>
            <a:ext cx="3525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Inter" panose="020B0604020202020204" charset="0"/>
                <a:ea typeface="Inter" panose="020B0604020202020204" charset="0"/>
              </a:rPr>
              <a:t>Street classification</a:t>
            </a:r>
            <a:endParaRPr lang="en-US" sz="2400" b="1" i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56BE4A-1674-9D58-38AA-B7E0DD9D28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841" y="1072383"/>
            <a:ext cx="804349" cy="8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11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82E81"/>
      </a:dk2>
      <a:lt2>
        <a:srgbClr val="E7E6E6"/>
      </a:lt2>
      <a:accent1>
        <a:srgbClr val="057A64"/>
      </a:accent1>
      <a:accent2>
        <a:srgbClr val="0070C0"/>
      </a:accent2>
      <a:accent3>
        <a:srgbClr val="382E81"/>
      </a:accent3>
      <a:accent4>
        <a:srgbClr val="92D050"/>
      </a:accent4>
      <a:accent5>
        <a:srgbClr val="5B9BD5"/>
      </a:accent5>
      <a:accent6>
        <a:srgbClr val="FFFFFF"/>
      </a:accent6>
      <a:hlink>
        <a:srgbClr val="0070C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551</Words>
  <Application>Microsoft Office PowerPoint</Application>
  <PresentationFormat>Ευρεία οθόνη</PresentationFormat>
  <Paragraphs>59</Paragraphs>
  <Slides>14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Roboto</vt:lpstr>
      <vt:lpstr>Wingdings 2</vt:lpstr>
      <vt:lpstr>Calibri</vt:lpstr>
      <vt:lpstr>Inter</vt:lpstr>
      <vt:lpstr>Arial</vt:lpstr>
      <vt:lpstr>Trebuchet MS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thank you!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Yannis Paraskevopoulos</dc:creator>
  <cp:lastModifiedBy>stefanos t</cp:lastModifiedBy>
  <cp:revision>47</cp:revision>
  <dcterms:created xsi:type="dcterms:W3CDTF">2024-04-29T09:16:50Z</dcterms:created>
  <dcterms:modified xsi:type="dcterms:W3CDTF">2025-06-04T16:02:34Z</dcterms:modified>
</cp:coreProperties>
</file>