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p:regular r:id="rId18"/>
      <p:bold r:id="rId19"/>
      <p:italic r:id="rId20"/>
      <p:boldItalic r:id="rId21"/>
    </p:embeddedFont>
    <p:embeddedFont>
      <p:font typeface="Int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gV2zPizSKD64sxlFMMmA/p5Gyv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Inter-regular.fntdata"/><Relationship Id="rId21" Type="http://schemas.openxmlformats.org/officeDocument/2006/relationships/font" Target="fonts/Roboto-boldItalic.fntdata"/><Relationship Id="rId24" Type="http://schemas.openxmlformats.org/officeDocument/2006/relationships/font" Target="fonts/Inter-italic.fntdata"/><Relationship Id="rId23" Type="http://schemas.openxmlformats.org/officeDocument/2006/relationships/font" Target="fonts/Int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Int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a few resources to help you explore qualitative methods further. The books and articles provide both theory and practical case studies. The toolkits, like UN-Habitat’s, offer participatory templates. These tools are valuable if you’re looking to bring qualitative depth into your future spatial planning work.</a:t>
            </a:r>
            <a:endParaRPr b="0"/>
          </a:p>
        </p:txBody>
      </p:sp>
      <p:sp>
        <p:nvSpPr>
          <p:cNvPr id="174" name="Google Shape;1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sz="2000"/>
              <a:t>Hello everyone. My presentation today is on </a:t>
            </a:r>
            <a:r>
              <a:rPr i="1" lang="en-US" sz="2000"/>
              <a:t>Qualitative Methods for Integrated Spatial Planning</a:t>
            </a:r>
            <a:r>
              <a:rPr lang="en-US" sz="2000"/>
              <a:t>. We will explore how methods like interviews, observations, and participatory techniques can help us understand urban life and inform inclusive, responsive planning strategies. There will be connections with the next lecture given by CS on participatory methods as well.</a:t>
            </a:r>
            <a:endParaRPr sz="2000"/>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Integrated spatial planning is a strategic and holistic approach to managing land use and development that considers social, economic, environmental, and governance factors across different sectors and geographic scales.</a:t>
            </a:r>
            <a:endParaRPr/>
          </a:p>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Quantitative methods provide measurable, data-driven insights to inform design decisions, validate hypotheses, and predict outcomes. They can miss contextual nuances and users’ perspectives. This is where qualitative methods come in. </a:t>
            </a:r>
            <a:r>
              <a:rPr lang="en-US"/>
              <a:t>Qualitative methods allow us to capture human experience—things like perception, culture, social practices—that can’t be fully represented by numbers. In integrated planning, these methods are essential because they highlight lived realities, making planning more context-sensitive and inclusive. They don’t replace quantitative methods—they complement them.</a:t>
            </a:r>
            <a:endParaRPr b="0"/>
          </a:p>
        </p:txBody>
      </p:sp>
      <p:sp>
        <p:nvSpPr>
          <p:cNvPr id="121" name="Google Shape;1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Qualitative methods insight into the human factor and user needs to inform design decisions or adjustments made after a project’s completion. Best used at the micro and meso scales as it would be hard to process the data for the macro scale.</a:t>
            </a:r>
            <a:endParaRPr b="0"/>
          </a:p>
          <a:p>
            <a:pPr indent="-228600" lvl="0" marL="457200" rtl="0" algn="l">
              <a:lnSpc>
                <a:spcPct val="100000"/>
              </a:lnSpc>
              <a:spcBef>
                <a:spcPts val="0"/>
              </a:spcBef>
              <a:spcAft>
                <a:spcPts val="0"/>
              </a:spcAft>
              <a:buSzPts val="1400"/>
              <a:buNone/>
            </a:pPr>
            <a:r>
              <a:t/>
            </a:r>
            <a:endParaRPr b="0"/>
          </a:p>
          <a:p>
            <a:pPr indent="-228600" lvl="0" marL="457200" rtl="0" algn="l">
              <a:lnSpc>
                <a:spcPct val="100000"/>
              </a:lnSpc>
              <a:spcBef>
                <a:spcPts val="0"/>
              </a:spcBef>
              <a:spcAft>
                <a:spcPts val="0"/>
              </a:spcAft>
              <a:buSzPts val="1400"/>
              <a:buNone/>
            </a:pPr>
            <a:r>
              <a:rPr lang="en-US"/>
              <a:t>Here’s a quick overview of key qualitative methods</a:t>
            </a:r>
            <a:endParaRPr b="0"/>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Interviews &amp; Focus Groups | Purpose: Capture stakeholder needs, preferences. Example use: assessing occupant needs in project stage design</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Ethnographic Observations | Purpose: Study people’s behaviour in the built environment. Jan Gehl’s "soft data" approach observing Copenhagen’s public life to inform pedestrian zones</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Participatory Design | Purpose: Engage users directly in the design process. Example use: Optimising shading systems or A/C usage</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Post-Occupancy Evaluations | Evaluate lived experiences post-construction. Example use: Adjusting layouts according to user preferences</a:t>
            </a:r>
            <a:endParaRPr/>
          </a:p>
          <a:p>
            <a:pPr indent="-228600" lvl="0" marL="457200" marR="0" rtl="0" algn="l">
              <a:lnSpc>
                <a:spcPct val="100000"/>
              </a:lnSpc>
              <a:spcBef>
                <a:spcPts val="0"/>
              </a:spcBef>
              <a:spcAft>
                <a:spcPts val="0"/>
              </a:spcAft>
              <a:buClr>
                <a:srgbClr val="000000"/>
              </a:buClr>
              <a:buSzPts val="1400"/>
              <a:buFont typeface="Arial"/>
              <a:buNone/>
            </a:pPr>
            <a:br>
              <a:rPr b="0" lang="en-US"/>
            </a:br>
            <a:endParaRPr b="0"/>
          </a:p>
        </p:txBody>
      </p:sp>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Ethnographic methods like help us observe real-world behavior in context. They are powerful because they reveal habits, conflicts, or needs that wouldn’t emerge from surveys or models alone. </a:t>
            </a:r>
            <a:r>
              <a:rPr lang="en-US" sz="1200"/>
              <a:t>Technically easy to perform with use of simple tools and software but sometimes labour/time intensive.</a:t>
            </a:r>
            <a:endParaRPr/>
          </a:p>
          <a:p>
            <a:pPr indent="0" lvl="0" marL="0" marR="0" rtl="0" algn="l">
              <a:lnSpc>
                <a:spcPct val="100000"/>
              </a:lnSpc>
              <a:spcBef>
                <a:spcPts val="0"/>
              </a:spcBef>
              <a:spcAft>
                <a:spcPts val="0"/>
              </a:spcAft>
              <a:buClr>
                <a:srgbClr val="000000"/>
              </a:buClr>
              <a:buSzPts val="1400"/>
              <a:buFont typeface="Arial"/>
              <a:buNone/>
            </a:pPr>
            <a:r>
              <a:rPr b="0" lang="en-US"/>
              <a:t>Examples include:</a:t>
            </a:r>
            <a:endParaRPr/>
          </a:p>
          <a:p>
            <a:pPr indent="0" lvl="0" marL="0" marR="0" rtl="0" algn="l">
              <a:lnSpc>
                <a:spcPct val="100000"/>
              </a:lnSpc>
              <a:spcBef>
                <a:spcPts val="0"/>
              </a:spcBef>
              <a:spcAft>
                <a:spcPts val="0"/>
              </a:spcAft>
              <a:buClr>
                <a:srgbClr val="000000"/>
              </a:buClr>
              <a:buSzPts val="1400"/>
              <a:buFont typeface="Arial"/>
              <a:buNone/>
            </a:pPr>
            <a:r>
              <a:t/>
            </a:r>
            <a:endParaRPr b="0"/>
          </a:p>
        </p:txBody>
      </p:sp>
      <p:sp>
        <p:nvSpPr>
          <p:cNvPr id="136" name="Google Shape;1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43" name="Google Shape;1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Focus groups are useful for exploring attitudes and perceptions—they help planners identify issues. Workshops are more action-oriented; they co-create ideas or solve problems. Often, they’re combined—for example, a city walk that ends in a design workshop. Together, they offer both insight and shared ownership.</a:t>
            </a:r>
            <a:endParaRPr b="0"/>
          </a:p>
        </p:txBody>
      </p:sp>
      <p:sp>
        <p:nvSpPr>
          <p:cNvPr id="150" name="Google Shape;1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In Barcelona, qualitative methods were used to in the project of newly pedestrianized 'Superblocks.' Focus groups with elderly residents and transect walks with families revealed concerns about comfort, shade, and safety. Participatory mapping allowed people to mark areas of importance. These insights shaped more inclusive redesigns. Qualitative methods were deployed both before/during the design process, as well as afterwards to assess the impact and success of the project.</a:t>
            </a:r>
            <a:endParaRPr b="0"/>
          </a:p>
        </p:txBody>
      </p:sp>
      <p:sp>
        <p:nvSpPr>
          <p:cNvPr id="157" name="Google Shape;1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Medellín’s hillside neighborhoods were once disconnected from the city core due to steep terrain and informal street networks. Through interviews and workshops, residents explained how their daily commutes involved hours of walking and high risk.</a:t>
            </a:r>
            <a:endParaRPr/>
          </a:p>
          <a:p>
            <a:pPr indent="-228600" lvl="0" marL="457200" marR="0" rtl="0" algn="l">
              <a:lnSpc>
                <a:spcPct val="100000"/>
              </a:lnSpc>
              <a:spcBef>
                <a:spcPts val="0"/>
              </a:spcBef>
              <a:spcAft>
                <a:spcPts val="0"/>
              </a:spcAft>
              <a:buClr>
                <a:srgbClr val="000000"/>
              </a:buClr>
              <a:buSzPts val="1400"/>
              <a:buFont typeface="Arial"/>
              <a:buNone/>
            </a:pPr>
            <a:r>
              <a:rPr lang="en-US"/>
              <a:t>Planners used this input to co-design the Metrocable—a cable car system integrated into the public transport network. Stations were placed near key desire lines, and interventions extended beyond the stations—stairs were rebuilt, lighting added, and adjacent public spaces improved. This project shows how qualitative methods can lead to </a:t>
            </a:r>
            <a:r>
              <a:rPr i="1" lang="en-US"/>
              <a:t>infrastructural and social transformation</a:t>
            </a:r>
            <a:r>
              <a:rPr lang="en-US"/>
              <a:t>, especially when addressing spatial inequality.</a:t>
            </a:r>
            <a:endParaRPr/>
          </a:p>
        </p:txBody>
      </p:sp>
      <p:sp>
        <p:nvSpPr>
          <p:cNvPr id="166" name="Google Shape;16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5" name="Shape 15"/>
        <p:cNvGrpSpPr/>
        <p:nvPr/>
      </p:nvGrpSpPr>
      <p:grpSpPr>
        <a:xfrm>
          <a:off x="0" y="0"/>
          <a:ext cx="0" cy="0"/>
          <a:chOff x="0" y="0"/>
          <a:chExt cx="0" cy="0"/>
        </a:xfrm>
      </p:grpSpPr>
      <p:sp>
        <p:nvSpPr>
          <p:cNvPr id="16" name="Google Shape;16;p24"/>
          <p:cNvSpPr/>
          <p:nvPr>
            <p:ph idx="2" type="pic"/>
          </p:nvPr>
        </p:nvSpPr>
        <p:spPr>
          <a:xfrm>
            <a:off x="0" y="0"/>
            <a:ext cx="12192000" cy="68580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34"/>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59" name="Google Shape;59;p34"/>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07668"/>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35"/>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5"/>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65" name="Google Shape;65;p35"/>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07668"/>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6"/>
          <p:cNvSpPr/>
          <p:nvPr>
            <p:ph idx="2" type="pic"/>
          </p:nvPr>
        </p:nvSpPr>
        <p:spPr>
          <a:xfrm>
            <a:off x="5183188" y="987425"/>
            <a:ext cx="6172200" cy="4873500"/>
          </a:xfrm>
          <a:prstGeom prst="rect">
            <a:avLst/>
          </a:prstGeom>
          <a:noFill/>
          <a:ln>
            <a:noFill/>
          </a:ln>
        </p:spPr>
      </p:sp>
      <p:sp>
        <p:nvSpPr>
          <p:cNvPr id="69" name="Google Shape;69;p3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6"/>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71" name="Google Shape;71;p36"/>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4213200" y="-1549375"/>
            <a:ext cx="37656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76" name="Google Shape;76;p37"/>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3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8"/>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81" name="Google Shape;81;p38"/>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25"/>
          <p:cNvSpPr txBox="1"/>
          <p:nvPr>
            <p:ph idx="1" type="body"/>
          </p:nvPr>
        </p:nvSpPr>
        <p:spPr>
          <a:xfrm>
            <a:off x="838200" y="1825625"/>
            <a:ext cx="100755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Font typeface="Roboto"/>
              <a:buChar char="•"/>
              <a:defRPr>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19" name="Google Shape;19;p25"/>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25"/>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pic>
        <p:nvPicPr>
          <p:cNvPr id="21" name="Google Shape;21;p25"/>
          <p:cNvPicPr preferRelativeResize="0"/>
          <p:nvPr/>
        </p:nvPicPr>
        <p:blipFill rotWithShape="1">
          <a:blip r:embed="rId2">
            <a:alphaModFix/>
          </a:blip>
          <a:srcRect b="0" l="0" r="0" t="0"/>
          <a:stretch/>
        </p:blipFill>
        <p:spPr>
          <a:xfrm>
            <a:off x="10583801" y="365125"/>
            <a:ext cx="1038650" cy="81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3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07668"/>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30"/>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6" name="Google Shape;26;p30"/>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7" name="Shape 27"/>
        <p:cNvGrpSpPr/>
        <p:nvPr/>
      </p:nvGrpSpPr>
      <p:grpSpPr>
        <a:xfrm>
          <a:off x="0" y="0"/>
          <a:ext cx="0" cy="0"/>
          <a:chOff x="0" y="0"/>
          <a:chExt cx="0" cy="0"/>
        </a:xfrm>
      </p:grpSpPr>
      <p:sp>
        <p:nvSpPr>
          <p:cNvPr id="28" name="Google Shape;28;p26"/>
          <p:cNvSpPr/>
          <p:nvPr>
            <p:ph idx="2" type="pic"/>
          </p:nvPr>
        </p:nvSpPr>
        <p:spPr>
          <a:xfrm>
            <a:off x="5119250" y="0"/>
            <a:ext cx="7073100" cy="6142500"/>
          </a:xfrm>
          <a:prstGeom prst="rect">
            <a:avLst/>
          </a:prstGeom>
          <a:noFill/>
          <a:ln>
            <a:noFill/>
          </a:ln>
        </p:spPr>
      </p:sp>
      <p:pic>
        <p:nvPicPr>
          <p:cNvPr id="29" name="Google Shape;29;p26"/>
          <p:cNvPicPr preferRelativeResize="0"/>
          <p:nvPr/>
        </p:nvPicPr>
        <p:blipFill rotWithShape="1">
          <a:blip r:embed="rId2">
            <a:alphaModFix/>
          </a:blip>
          <a:srcRect b="0" l="0" r="0" t="0"/>
          <a:stretch/>
        </p:blipFill>
        <p:spPr>
          <a:xfrm>
            <a:off x="10583801" y="365125"/>
            <a:ext cx="1038650" cy="812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 name="Shape 30"/>
        <p:cNvGrpSpPr/>
        <p:nvPr/>
      </p:nvGrpSpPr>
      <p:grpSpPr>
        <a:xfrm>
          <a:off x="0" y="0"/>
          <a:ext cx="0" cy="0"/>
          <a:chOff x="0" y="0"/>
          <a:chExt cx="0" cy="0"/>
        </a:xfrm>
      </p:grpSpPr>
      <p:sp>
        <p:nvSpPr>
          <p:cNvPr id="31" name="Google Shape;31;p27"/>
          <p:cNvSpPr txBox="1"/>
          <p:nvPr>
            <p:ph type="title"/>
          </p:nvPr>
        </p:nvSpPr>
        <p:spPr>
          <a:xfrm>
            <a:off x="6276182" y="233388"/>
            <a:ext cx="4575300" cy="55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
        <p:nvSpPr>
          <p:cNvPr id="33" name="Google Shape;33;p27"/>
          <p:cNvSpPr/>
          <p:nvPr>
            <p:ph idx="2" type="pic"/>
          </p:nvPr>
        </p:nvSpPr>
        <p:spPr>
          <a:xfrm>
            <a:off x="0" y="1"/>
            <a:ext cx="5915700" cy="6858000"/>
          </a:xfrm>
          <a:prstGeom prst="rect">
            <a:avLst/>
          </a:prstGeom>
          <a:noFill/>
          <a:ln>
            <a:noFill/>
          </a:ln>
        </p:spPr>
      </p:sp>
      <p:sp>
        <p:nvSpPr>
          <p:cNvPr id="34" name="Google Shape;34;p27"/>
          <p:cNvSpPr/>
          <p:nvPr/>
        </p:nvSpPr>
        <p:spPr>
          <a:xfrm>
            <a:off x="6276182" y="0"/>
            <a:ext cx="989700" cy="5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 type="body"/>
          </p:nvPr>
        </p:nvSpPr>
        <p:spPr>
          <a:xfrm>
            <a:off x="838200" y="1825625"/>
            <a:ext cx="10515600" cy="376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39" name="Google Shape;39;p29"/>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3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07668"/>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31"/>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44" name="Google Shape;44;p31"/>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2"/>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52" name="Google Shape;52;p32"/>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56" name="Google Shape;56;p33"/>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image" Target="../media/image2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18" Type="http://schemas.openxmlformats.org/officeDocument/2006/relationships/theme" Target="../theme/theme1.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07668"/>
              </a:buClr>
              <a:buSzPts val="4400"/>
              <a:buFont typeface="Trebuchet MS"/>
              <a:buNone/>
              <a:defRPr b="1" i="0" sz="4400" u="none" cap="none" strike="noStrike">
                <a:solidFill>
                  <a:srgbClr val="30766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838200" y="1825625"/>
            <a:ext cx="10515600" cy="3765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pic>
        <p:nvPicPr>
          <p:cNvPr id="12" name="Google Shape;12;p23"/>
          <p:cNvPicPr preferRelativeResize="0"/>
          <p:nvPr/>
        </p:nvPicPr>
        <p:blipFill rotWithShape="1">
          <a:blip r:embed="rId1">
            <a:alphaModFix/>
          </a:blip>
          <a:srcRect b="0" l="0" r="0" t="0"/>
          <a:stretch/>
        </p:blipFill>
        <p:spPr>
          <a:xfrm>
            <a:off x="0" y="6147717"/>
            <a:ext cx="12192000" cy="712416"/>
          </a:xfrm>
          <a:prstGeom prst="rect">
            <a:avLst/>
          </a:prstGeom>
          <a:noFill/>
          <a:ln>
            <a:noFill/>
          </a:ln>
        </p:spPr>
      </p:pic>
      <p:pic>
        <p:nvPicPr>
          <p:cNvPr id="13" name="Google Shape;13;p23"/>
          <p:cNvPicPr preferRelativeResize="0"/>
          <p:nvPr/>
        </p:nvPicPr>
        <p:blipFill rotWithShape="1">
          <a:blip r:embed="rId2">
            <a:alphaModFix/>
          </a:blip>
          <a:srcRect b="0" l="0" r="0" t="0"/>
          <a:stretch/>
        </p:blipFill>
        <p:spPr>
          <a:xfrm>
            <a:off x="10385456" y="6333893"/>
            <a:ext cx="1545432" cy="344665"/>
          </a:xfrm>
          <a:prstGeom prst="rect">
            <a:avLst/>
          </a:prstGeom>
          <a:noFill/>
          <a:ln>
            <a:noFill/>
          </a:ln>
        </p:spPr>
      </p:pic>
      <p:pic>
        <p:nvPicPr>
          <p:cNvPr id="14" name="Google Shape;14;p23"/>
          <p:cNvPicPr preferRelativeResize="0"/>
          <p:nvPr/>
        </p:nvPicPr>
        <p:blipFill rotWithShape="1">
          <a:blip r:embed="rId3">
            <a:alphaModFix/>
          </a:blip>
          <a:srcRect b="32026" l="25715" r="26634" t="33261"/>
          <a:stretch/>
        </p:blipFill>
        <p:spPr>
          <a:xfrm>
            <a:off x="489125" y="6239662"/>
            <a:ext cx="1387418" cy="528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3.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7.jpg"/><Relationship Id="rId9" Type="http://schemas.openxmlformats.org/officeDocument/2006/relationships/image" Target="../media/image3.png"/><Relationship Id="rId5" Type="http://schemas.openxmlformats.org/officeDocument/2006/relationships/image" Target="../media/image12.jpg"/><Relationship Id="rId6" Type="http://schemas.openxmlformats.org/officeDocument/2006/relationships/image" Target="../media/image2.jpg"/><Relationship Id="rId7" Type="http://schemas.openxmlformats.org/officeDocument/2006/relationships/image" Target="../media/image10.png"/><Relationship Id="rId8"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thinkcityinstitute.org/wp-content/uploads/2021/09/Public-Life_Complete_Guide.pdf"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9.jpg"/><Relationship Id="rId5" Type="http://schemas.openxmlformats.org/officeDocument/2006/relationships/image" Target="../media/image6.png"/><Relationship Id="rId6" Type="http://schemas.openxmlformats.org/officeDocument/2006/relationships/image" Target="../media/image2.jpg"/><Relationship Id="rId7"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10.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25.jp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
          <p:cNvPicPr preferRelativeResize="0"/>
          <p:nvPr/>
        </p:nvPicPr>
        <p:blipFill rotWithShape="1">
          <a:blip r:embed="rId3">
            <a:alphaModFix/>
          </a:blip>
          <a:srcRect b="0" l="0" r="0" t="0"/>
          <a:stretch/>
        </p:blipFill>
        <p:spPr>
          <a:xfrm>
            <a:off x="-626825" y="0"/>
            <a:ext cx="13263252" cy="6935999"/>
          </a:xfrm>
          <a:prstGeom prst="rect">
            <a:avLst/>
          </a:prstGeom>
          <a:noFill/>
          <a:ln>
            <a:noFill/>
          </a:ln>
        </p:spPr>
      </p:pic>
      <p:sp>
        <p:nvSpPr>
          <p:cNvPr id="88" name="Google Shape;88;p1"/>
          <p:cNvSpPr txBox="1"/>
          <p:nvPr/>
        </p:nvSpPr>
        <p:spPr>
          <a:xfrm>
            <a:off x="1206230" y="5878395"/>
            <a:ext cx="2953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1" i="1" lang="en-US" sz="600" u="none" cap="none" strike="noStrike">
                <a:solidFill>
                  <a:schemeClr val="dk1"/>
                </a:solidFill>
                <a:latin typeface="Calibri"/>
                <a:ea typeface="Calibri"/>
                <a:cs typeface="Calibri"/>
                <a:sym typeface="Calibri"/>
              </a:rPr>
              <a:t>Project: Erasmus+ 2023-1-EL01-KA220-HED-000160477</a:t>
            </a:r>
            <a:endParaRPr b="1" i="1" sz="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chemeClr val="dk1"/>
                </a:solidFill>
                <a:latin typeface="Calibri"/>
                <a:ea typeface="Calibri"/>
                <a:cs typeface="Calibri"/>
                <a:sym typeface="Calibri"/>
              </a:rPr>
              <a:t>Co-funded by the European Union. Views and opinions expressed are however those of the author(s) only and do not necessarily reflect those of the European Union.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chemeClr val="dk1"/>
                </a:solidFill>
                <a:latin typeface="Calibri"/>
                <a:ea typeface="Calibri"/>
                <a:cs typeface="Calibri"/>
                <a:sym typeface="Calibri"/>
              </a:rPr>
              <a:t>Neither the European Union nor the granting authority can be held responsible for them.</a:t>
            </a:r>
            <a:endParaRPr b="0" i="0" sz="600" u="none" cap="none" strike="noStrike">
              <a:solidFill>
                <a:schemeClr val="dk1"/>
              </a:solidFill>
              <a:latin typeface="Trebuchet MS"/>
              <a:ea typeface="Trebuchet MS"/>
              <a:cs typeface="Trebuchet MS"/>
              <a:sym typeface="Trebuchet MS"/>
            </a:endParaRPr>
          </a:p>
        </p:txBody>
      </p:sp>
      <p:pic>
        <p:nvPicPr>
          <p:cNvPr id="89" name="Google Shape;89;p1"/>
          <p:cNvPicPr preferRelativeResize="0"/>
          <p:nvPr/>
        </p:nvPicPr>
        <p:blipFill rotWithShape="1">
          <a:blip r:embed="rId4">
            <a:alphaModFix/>
          </a:blip>
          <a:srcRect b="0" l="0" r="0" t="0"/>
          <a:stretch/>
        </p:blipFill>
        <p:spPr>
          <a:xfrm>
            <a:off x="449826" y="5878394"/>
            <a:ext cx="697390" cy="461665"/>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a:off x="4190975" y="473900"/>
            <a:ext cx="3810049" cy="1731500"/>
          </a:xfrm>
          <a:prstGeom prst="rect">
            <a:avLst/>
          </a:prstGeom>
          <a:noFill/>
          <a:ln>
            <a:noFill/>
          </a:ln>
        </p:spPr>
      </p:pic>
      <p:pic>
        <p:nvPicPr>
          <p:cNvPr id="91" name="Google Shape;91;p1"/>
          <p:cNvPicPr preferRelativeResize="0"/>
          <p:nvPr/>
        </p:nvPicPr>
        <p:blipFill rotWithShape="1">
          <a:blip r:embed="rId6">
            <a:alphaModFix/>
          </a:blip>
          <a:srcRect b="0" l="0" r="0" t="0"/>
          <a:stretch/>
        </p:blipFill>
        <p:spPr>
          <a:xfrm>
            <a:off x="4547792" y="5742300"/>
            <a:ext cx="842631" cy="659450"/>
          </a:xfrm>
          <a:prstGeom prst="rect">
            <a:avLst/>
          </a:prstGeom>
          <a:noFill/>
          <a:ln>
            <a:noFill/>
          </a:ln>
        </p:spPr>
      </p:pic>
      <p:grpSp>
        <p:nvGrpSpPr>
          <p:cNvPr id="92" name="Google Shape;92;p1"/>
          <p:cNvGrpSpPr/>
          <p:nvPr/>
        </p:nvGrpSpPr>
        <p:grpSpPr>
          <a:xfrm>
            <a:off x="5778337" y="5742288"/>
            <a:ext cx="5763088" cy="733425"/>
            <a:chOff x="5778337" y="5742288"/>
            <a:chExt cx="5763088" cy="733425"/>
          </a:xfrm>
        </p:grpSpPr>
        <p:grpSp>
          <p:nvGrpSpPr>
            <p:cNvPr id="93" name="Google Shape;93;p1"/>
            <p:cNvGrpSpPr/>
            <p:nvPr/>
          </p:nvGrpSpPr>
          <p:grpSpPr>
            <a:xfrm>
              <a:off x="5778337" y="5878393"/>
              <a:ext cx="3465249" cy="461665"/>
              <a:chOff x="4590234" y="5806283"/>
              <a:chExt cx="4115808" cy="548337"/>
            </a:xfrm>
          </p:grpSpPr>
          <p:pic>
            <p:nvPicPr>
              <p:cNvPr id="94" name="Google Shape;94;p1"/>
              <p:cNvPicPr preferRelativeResize="0"/>
              <p:nvPr/>
            </p:nvPicPr>
            <p:blipFill rotWithShape="1">
              <a:blip r:embed="rId7">
                <a:alphaModFix/>
              </a:blip>
              <a:srcRect b="0" l="0" r="0" t="0"/>
              <a:stretch/>
            </p:blipFill>
            <p:spPr>
              <a:xfrm>
                <a:off x="7353492" y="5821476"/>
                <a:ext cx="1352550" cy="517950"/>
              </a:xfrm>
              <a:prstGeom prst="rect">
                <a:avLst/>
              </a:prstGeom>
              <a:noFill/>
              <a:ln>
                <a:noFill/>
              </a:ln>
            </p:spPr>
          </p:pic>
          <p:pic>
            <p:nvPicPr>
              <p:cNvPr id="95" name="Google Shape;95;p1"/>
              <p:cNvPicPr preferRelativeResize="0"/>
              <p:nvPr/>
            </p:nvPicPr>
            <p:blipFill rotWithShape="1">
              <a:blip r:embed="rId8">
                <a:alphaModFix/>
              </a:blip>
              <a:srcRect b="0" l="0" r="0" t="0"/>
              <a:stretch/>
            </p:blipFill>
            <p:spPr>
              <a:xfrm>
                <a:off x="4590234" y="5806283"/>
                <a:ext cx="548337" cy="548337"/>
              </a:xfrm>
              <a:prstGeom prst="rect">
                <a:avLst/>
              </a:prstGeom>
              <a:noFill/>
              <a:ln>
                <a:noFill/>
              </a:ln>
            </p:spPr>
          </p:pic>
          <p:pic>
            <p:nvPicPr>
              <p:cNvPr id="96" name="Google Shape;96;p1"/>
              <p:cNvPicPr preferRelativeResize="0"/>
              <p:nvPr/>
            </p:nvPicPr>
            <p:blipFill rotWithShape="1">
              <a:blip r:embed="rId9">
                <a:alphaModFix/>
              </a:blip>
              <a:srcRect b="0" l="0" r="0" t="0"/>
              <a:stretch/>
            </p:blipFill>
            <p:spPr>
              <a:xfrm>
                <a:off x="5444903" y="5909919"/>
                <a:ext cx="1676400" cy="349594"/>
              </a:xfrm>
              <a:prstGeom prst="rect">
                <a:avLst/>
              </a:prstGeom>
              <a:noFill/>
              <a:ln>
                <a:noFill/>
              </a:ln>
            </p:spPr>
          </p:pic>
        </p:grpSp>
        <p:pic>
          <p:nvPicPr>
            <p:cNvPr id="97" name="Google Shape;97;p1"/>
            <p:cNvPicPr preferRelativeResize="0"/>
            <p:nvPr/>
          </p:nvPicPr>
          <p:blipFill rotWithShape="1">
            <a:blip r:embed="rId10">
              <a:alphaModFix/>
            </a:blip>
            <a:srcRect b="0" l="0" r="0" t="0"/>
            <a:stretch/>
          </p:blipFill>
          <p:spPr>
            <a:xfrm>
              <a:off x="9505575" y="5742288"/>
              <a:ext cx="733425" cy="733425"/>
            </a:xfrm>
            <a:prstGeom prst="rect">
              <a:avLst/>
            </a:prstGeom>
            <a:noFill/>
            <a:ln>
              <a:noFill/>
            </a:ln>
          </p:spPr>
        </p:pic>
        <p:pic>
          <p:nvPicPr>
            <p:cNvPr id="98" name="Google Shape;98;p1"/>
            <p:cNvPicPr preferRelativeResize="0"/>
            <p:nvPr/>
          </p:nvPicPr>
          <p:blipFill rotWithShape="1">
            <a:blip r:embed="rId11">
              <a:alphaModFix/>
            </a:blip>
            <a:srcRect b="0" l="0" r="0" t="0"/>
            <a:stretch/>
          </p:blipFill>
          <p:spPr>
            <a:xfrm>
              <a:off x="10446050" y="5975650"/>
              <a:ext cx="1095375" cy="266700"/>
            </a:xfrm>
            <a:prstGeom prst="rect">
              <a:avLst/>
            </a:prstGeom>
            <a:noFill/>
            <a:ln>
              <a:noFill/>
            </a:ln>
          </p:spPr>
        </p:pic>
      </p:grpSp>
      <p:pic>
        <p:nvPicPr>
          <p:cNvPr id="99" name="Google Shape;99;p1"/>
          <p:cNvPicPr preferRelativeResize="0"/>
          <p:nvPr/>
        </p:nvPicPr>
        <p:blipFill rotWithShape="1">
          <a:blip r:embed="rId12">
            <a:alphaModFix/>
          </a:blip>
          <a:srcRect b="0" l="0" r="0" t="0"/>
          <a:stretch/>
        </p:blipFill>
        <p:spPr>
          <a:xfrm>
            <a:off x="0" y="6475722"/>
            <a:ext cx="12192000" cy="38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nvSpPr>
        <p:spPr>
          <a:xfrm>
            <a:off x="674557" y="1628800"/>
            <a:ext cx="10947900" cy="4585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Inter"/>
                <a:ea typeface="Inter"/>
                <a:cs typeface="Inter"/>
                <a:sym typeface="Inter"/>
              </a:rPr>
              <a:t>Resources</a:t>
            </a:r>
            <a:endParaRPr b="1" i="0" sz="2800" u="none" cap="none" strike="noStrike">
              <a:solidFill>
                <a:schemeClr val="dk1"/>
              </a:solidFill>
              <a:latin typeface="Inter"/>
              <a:ea typeface="Inter"/>
              <a:cs typeface="Inter"/>
              <a:sym typeface="Inte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Gehl, J. (2011). </a:t>
            </a:r>
            <a:r>
              <a:rPr b="0" i="1" lang="en-US" sz="2400" u="none" cap="none" strike="noStrike">
                <a:solidFill>
                  <a:srgbClr val="000000"/>
                </a:solidFill>
                <a:latin typeface="Arial"/>
                <a:ea typeface="Arial"/>
                <a:cs typeface="Arial"/>
                <a:sym typeface="Arial"/>
              </a:rPr>
              <a:t>Life Between Buildings</a:t>
            </a:r>
            <a:endParaRPr/>
          </a:p>
          <a:p>
            <a:pPr indent="-342900" lvl="0" marL="342900" marR="0" rtl="0" algn="l">
              <a:lnSpc>
                <a:spcPct val="100000"/>
              </a:lnSpc>
              <a:spcBef>
                <a:spcPts val="0"/>
              </a:spcBef>
              <a:spcAft>
                <a:spcPts val="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Public Life Tools – </a:t>
            </a:r>
            <a:r>
              <a:rPr b="0" i="0" lang="en-US" sz="2400" u="none" cap="none" strike="noStrike">
                <a:solidFill>
                  <a:srgbClr val="000000"/>
                </a:solidFill>
                <a:latin typeface="Arial"/>
                <a:ea typeface="Arial"/>
                <a:cs typeface="Arial"/>
                <a:sym typeface="Arial"/>
              </a:rPr>
              <a:t>Gehl Institute; </a:t>
            </a:r>
            <a:r>
              <a:rPr b="0" i="0" lang="en-US" sz="2400" u="sng" cap="none" strike="noStrike">
                <a:solidFill>
                  <a:srgbClr val="000000"/>
                </a:solidFill>
                <a:latin typeface="Arial"/>
                <a:ea typeface="Arial"/>
                <a:cs typeface="Arial"/>
                <a:sym typeface="Arial"/>
                <a:hlinkClick r:id="rId3">
                  <a:extLst>
                    <a:ext uri="{A12FA001-AC4F-418D-AE19-62706E023703}">
                      <ahyp:hlinkClr val="tx"/>
                    </a:ext>
                  </a:extLst>
                </a:hlinkClick>
              </a:rPr>
              <a:t>https://thinkcityinstitute.org/wp-content/uploads/2021/09/Public-Life_Complete_Guide.pdf</a:t>
            </a:r>
            <a:r>
              <a:rPr b="0" i="0" lang="en-US" sz="24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Pink, S. (2013). </a:t>
            </a:r>
            <a:r>
              <a:rPr b="0" i="1" lang="en-US" sz="2400" u="none" cap="none" strike="noStrike">
                <a:solidFill>
                  <a:srgbClr val="000000"/>
                </a:solidFill>
                <a:latin typeface="Arial"/>
                <a:ea typeface="Arial"/>
                <a:cs typeface="Arial"/>
                <a:sym typeface="Arial"/>
              </a:rPr>
              <a:t>Doing Visual Ethnography</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UN-Habitat. (2024). </a:t>
            </a:r>
            <a:r>
              <a:rPr b="0" i="1" lang="en-US" sz="2400" u="none" cap="none" strike="noStrike">
                <a:solidFill>
                  <a:srgbClr val="000000"/>
                </a:solidFill>
                <a:latin typeface="Arial"/>
                <a:ea typeface="Arial"/>
                <a:cs typeface="Arial"/>
                <a:sym typeface="Arial"/>
              </a:rPr>
              <a:t>An Incremental and Participatory Toolbox for Urban Planning</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Sheydayi, A. &amp; Dadashpoor, H. (2023). </a:t>
            </a:r>
            <a:r>
              <a:rPr b="0" i="1" lang="en-US" sz="2400" u="none" cap="none" strike="noStrike">
                <a:solidFill>
                  <a:srgbClr val="000000"/>
                </a:solidFill>
                <a:latin typeface="Arial"/>
                <a:ea typeface="Arial"/>
                <a:cs typeface="Arial"/>
                <a:sym typeface="Arial"/>
              </a:rPr>
              <a:t>Conducting qualitative content analysis in urban planning research and urban studies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Jacobs, J. (1993). </a:t>
            </a:r>
            <a:r>
              <a:rPr b="0" i="1" lang="en-US" sz="2400" u="none" cap="none" strike="noStrike">
                <a:solidFill>
                  <a:srgbClr val="000000"/>
                </a:solidFill>
                <a:latin typeface="Arial"/>
                <a:ea typeface="Arial"/>
                <a:cs typeface="Arial"/>
                <a:sym typeface="Arial"/>
              </a:rPr>
              <a:t>The City Unbound: Qualitative Approaches to the City</a:t>
            </a:r>
            <a:endParaRPr/>
          </a:p>
          <a:p>
            <a:pPr indent="0" lvl="0" marL="0" marR="0" rtl="0" algn="l">
              <a:lnSpc>
                <a:spcPct val="100000"/>
              </a:lnSpc>
              <a:spcBef>
                <a:spcPts val="0"/>
              </a:spcBef>
              <a:spcAft>
                <a:spcPts val="0"/>
              </a:spcAft>
              <a:buNone/>
            </a:pP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pic>
        <p:nvPicPr>
          <p:cNvPr id="177" name="Google Shape;177;p21"/>
          <p:cNvPicPr preferRelativeResize="0"/>
          <p:nvPr/>
        </p:nvPicPr>
        <p:blipFill rotWithShape="1">
          <a:blip r:embed="rId4">
            <a:alphaModFix/>
          </a:blip>
          <a:srcRect b="0" l="0" r="0" t="0"/>
          <a:stretch/>
        </p:blipFill>
        <p:spPr>
          <a:xfrm>
            <a:off x="10583801" y="365125"/>
            <a:ext cx="1038650" cy="812850"/>
          </a:xfrm>
          <a:prstGeom prst="rect">
            <a:avLst/>
          </a:prstGeom>
          <a:noFill/>
          <a:ln>
            <a:noFill/>
          </a:ln>
        </p:spPr>
      </p:pic>
      <p:sp>
        <p:nvSpPr>
          <p:cNvPr id="178" name="Google Shape;178;p21"/>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Resources &amp; references</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0"/>
          <p:cNvPicPr preferRelativeResize="0"/>
          <p:nvPr/>
        </p:nvPicPr>
        <p:blipFill rotWithShape="1">
          <a:blip r:embed="rId3">
            <a:alphaModFix/>
          </a:blip>
          <a:srcRect b="4465" l="0" r="81" t="69415"/>
          <a:stretch/>
        </p:blipFill>
        <p:spPr>
          <a:xfrm>
            <a:off x="1" y="4889332"/>
            <a:ext cx="12192000" cy="1968667"/>
          </a:xfrm>
          <a:prstGeom prst="rect">
            <a:avLst/>
          </a:prstGeom>
          <a:noFill/>
          <a:ln>
            <a:noFill/>
          </a:ln>
        </p:spPr>
      </p:pic>
      <p:sp>
        <p:nvSpPr>
          <p:cNvPr id="184" name="Google Shape;184;p20"/>
          <p:cNvSpPr txBox="1"/>
          <p:nvPr>
            <p:ph type="ctrTitle"/>
          </p:nvPr>
        </p:nvSpPr>
        <p:spPr>
          <a:xfrm>
            <a:off x="1524000" y="2701810"/>
            <a:ext cx="9144000" cy="116862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07668"/>
              </a:buClr>
              <a:buSzPts val="6000"/>
              <a:buFont typeface="Trebuchet MS"/>
              <a:buNone/>
            </a:pPr>
            <a:r>
              <a:rPr lang="en-US">
                <a:latin typeface="Inter"/>
                <a:ea typeface="Inter"/>
                <a:cs typeface="Inter"/>
                <a:sym typeface="Inter"/>
              </a:rPr>
              <a:t>thank you!</a:t>
            </a:r>
            <a:endParaRPr>
              <a:latin typeface="Inter"/>
              <a:ea typeface="Inter"/>
              <a:cs typeface="Inter"/>
              <a:sym typeface="Inter"/>
            </a:endParaRPr>
          </a:p>
        </p:txBody>
      </p:sp>
      <p:pic>
        <p:nvPicPr>
          <p:cNvPr id="185" name="Google Shape;185;p20"/>
          <p:cNvPicPr preferRelativeResize="0"/>
          <p:nvPr/>
        </p:nvPicPr>
        <p:blipFill rotWithShape="1">
          <a:blip r:embed="rId4">
            <a:alphaModFix/>
          </a:blip>
          <a:srcRect b="0" l="0" r="0" t="0"/>
          <a:stretch/>
        </p:blipFill>
        <p:spPr>
          <a:xfrm>
            <a:off x="598111" y="5650047"/>
            <a:ext cx="2353920" cy="494062"/>
          </a:xfrm>
          <a:prstGeom prst="rect">
            <a:avLst/>
          </a:prstGeom>
          <a:noFill/>
          <a:ln>
            <a:noFill/>
          </a:ln>
        </p:spPr>
      </p:pic>
      <p:pic>
        <p:nvPicPr>
          <p:cNvPr id="186" name="Google Shape;186;p20"/>
          <p:cNvPicPr preferRelativeResize="0"/>
          <p:nvPr/>
        </p:nvPicPr>
        <p:blipFill rotWithShape="1">
          <a:blip r:embed="rId5">
            <a:alphaModFix/>
          </a:blip>
          <a:srcRect b="0" l="0" r="0" t="0"/>
          <a:stretch/>
        </p:blipFill>
        <p:spPr>
          <a:xfrm>
            <a:off x="0" y="6588369"/>
            <a:ext cx="12192000" cy="271763"/>
          </a:xfrm>
          <a:prstGeom prst="rect">
            <a:avLst/>
          </a:prstGeom>
          <a:noFill/>
          <a:ln>
            <a:noFill/>
          </a:ln>
        </p:spPr>
      </p:pic>
      <p:pic>
        <p:nvPicPr>
          <p:cNvPr id="187" name="Google Shape;187;p20"/>
          <p:cNvPicPr preferRelativeResize="0"/>
          <p:nvPr/>
        </p:nvPicPr>
        <p:blipFill rotWithShape="1">
          <a:blip r:embed="rId6">
            <a:alphaModFix/>
          </a:blip>
          <a:srcRect b="0" l="0" r="0" t="0"/>
          <a:stretch/>
        </p:blipFill>
        <p:spPr>
          <a:xfrm>
            <a:off x="5399872" y="1266825"/>
            <a:ext cx="1392275" cy="1089600"/>
          </a:xfrm>
          <a:prstGeom prst="rect">
            <a:avLst/>
          </a:prstGeom>
          <a:noFill/>
          <a:ln>
            <a:noFill/>
          </a:ln>
        </p:spPr>
      </p:pic>
      <p:pic>
        <p:nvPicPr>
          <p:cNvPr id="188" name="Google Shape;188;p20"/>
          <p:cNvPicPr preferRelativeResize="0"/>
          <p:nvPr/>
        </p:nvPicPr>
        <p:blipFill rotWithShape="1">
          <a:blip r:embed="rId7">
            <a:alphaModFix/>
          </a:blip>
          <a:srcRect b="0" l="0" r="0" t="0"/>
          <a:stretch/>
        </p:blipFill>
        <p:spPr>
          <a:xfrm>
            <a:off x="4052425" y="4363662"/>
            <a:ext cx="3810049" cy="173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6"/>
          <p:cNvPicPr preferRelativeResize="0"/>
          <p:nvPr/>
        </p:nvPicPr>
        <p:blipFill rotWithShape="1">
          <a:blip r:embed="rId3">
            <a:alphaModFix/>
          </a:blip>
          <a:srcRect b="0" l="0" r="0" t="0"/>
          <a:stretch/>
        </p:blipFill>
        <p:spPr>
          <a:xfrm>
            <a:off x="0" y="0"/>
            <a:ext cx="12192000" cy="68580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4465" l="0" r="81" t="69415"/>
          <a:stretch/>
        </p:blipFill>
        <p:spPr>
          <a:xfrm>
            <a:off x="0" y="4894060"/>
            <a:ext cx="12192000" cy="1968667"/>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1" y="6593097"/>
            <a:ext cx="12192000" cy="271763"/>
          </a:xfrm>
          <a:prstGeom prst="rect">
            <a:avLst/>
          </a:prstGeom>
          <a:noFill/>
          <a:ln>
            <a:noFill/>
          </a:ln>
        </p:spPr>
      </p:pic>
      <p:sp>
        <p:nvSpPr>
          <p:cNvPr id="106" name="Google Shape;106;p2"/>
          <p:cNvSpPr txBox="1"/>
          <p:nvPr/>
        </p:nvSpPr>
        <p:spPr>
          <a:xfrm>
            <a:off x="538179" y="3074156"/>
            <a:ext cx="73710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700" u="none" cap="none" strike="noStrike">
                <a:solidFill>
                  <a:srgbClr val="035948"/>
                </a:solidFill>
                <a:latin typeface="Inter"/>
                <a:ea typeface="Inter"/>
                <a:cs typeface="Inter"/>
                <a:sym typeface="Inter"/>
              </a:rPr>
              <a:t>Qualitative Methods</a:t>
            </a:r>
            <a:endParaRPr b="1" i="0" sz="27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0" i="0" lang="en-US" sz="2000" u="none" cap="none" strike="noStrike">
                <a:solidFill>
                  <a:srgbClr val="035948"/>
                </a:solidFill>
                <a:latin typeface="Inter"/>
                <a:ea typeface="Inter"/>
                <a:cs typeface="Inter"/>
                <a:sym typeface="Inter"/>
              </a:rPr>
              <a:t>For Integrated Spatial Planning</a:t>
            </a:r>
            <a:endParaRPr b="0" i="0" sz="20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t/>
            </a:r>
            <a:endParaRPr b="0" i="0" sz="26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0" i="1" lang="en-US" sz="1700" u="none" cap="none" strike="noStrike">
                <a:solidFill>
                  <a:srgbClr val="035948"/>
                </a:solidFill>
                <a:latin typeface="Inter"/>
                <a:ea typeface="Inter"/>
                <a:cs typeface="Inter"/>
                <a:sym typeface="Inter"/>
              </a:rPr>
              <a:t>5/6/2025</a:t>
            </a:r>
            <a:endParaRPr b="0" i="1" sz="700" u="none" cap="none" strike="noStrike">
              <a:solidFill>
                <a:srgbClr val="035948"/>
              </a:solidFill>
              <a:latin typeface="Inter"/>
              <a:ea typeface="Inter"/>
              <a:cs typeface="Inter"/>
              <a:sym typeface="Inter"/>
            </a:endParaRPr>
          </a:p>
        </p:txBody>
      </p:sp>
      <p:sp>
        <p:nvSpPr>
          <p:cNvPr id="107" name="Google Shape;107;p2"/>
          <p:cNvSpPr txBox="1"/>
          <p:nvPr/>
        </p:nvSpPr>
        <p:spPr>
          <a:xfrm>
            <a:off x="538179" y="510858"/>
            <a:ext cx="5136600" cy="114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300" u="none" cap="none" strike="noStrike">
                <a:solidFill>
                  <a:srgbClr val="808080"/>
                </a:solidFill>
                <a:latin typeface="Inter"/>
                <a:ea typeface="Inter"/>
                <a:cs typeface="Inter"/>
                <a:sym typeface="Inter"/>
              </a:rPr>
              <a:t>Transnational Network of Integrated Planning Labs: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300" u="none" cap="none" strike="noStrike">
                <a:solidFill>
                  <a:srgbClr val="808080"/>
                </a:solidFill>
                <a:latin typeface="Inter"/>
                <a:ea typeface="Inter"/>
                <a:cs typeface="Inter"/>
                <a:sym typeface="Inter"/>
              </a:rPr>
              <a:t>Co-creating knowledge on forward-looking transdisciplinary planning perspectives addressing climate change and urban life in the post-pandemic city</a:t>
            </a:r>
            <a:endParaRPr b="1" i="0" sz="1400" u="none" cap="none" strike="noStrike">
              <a:solidFill>
                <a:srgbClr val="808080"/>
              </a:solidFill>
              <a:latin typeface="Inter"/>
              <a:ea typeface="Inter"/>
              <a:cs typeface="Inter"/>
              <a:sym typeface="Inter"/>
            </a:endParaRPr>
          </a:p>
          <a:p>
            <a:pPr indent="0" lvl="0" marL="0" marR="0" rtl="0" algn="l">
              <a:lnSpc>
                <a:spcPct val="100000"/>
              </a:lnSpc>
              <a:spcBef>
                <a:spcPts val="500"/>
              </a:spcBef>
              <a:spcAft>
                <a:spcPts val="0"/>
              </a:spcAft>
              <a:buClr>
                <a:srgbClr val="307668"/>
              </a:buClr>
              <a:buSzPts val="1400"/>
              <a:buFont typeface="Trebuchet MS"/>
              <a:buNone/>
            </a:pPr>
            <a:r>
              <a:rPr b="1" i="0" lang="en-US" sz="1200" u="none" cap="none" strike="noStrike">
                <a:solidFill>
                  <a:srgbClr val="307668"/>
                </a:solidFill>
                <a:latin typeface="Inter"/>
                <a:ea typeface="Inter"/>
                <a:cs typeface="Inter"/>
                <a:sym typeface="Inter"/>
              </a:rPr>
              <a:t>Project number: 2023-1-EL01-KA220-HED-000160477 Erasmus+</a:t>
            </a:r>
            <a:endParaRPr b="0" i="0" sz="1200" u="none" cap="none" strike="noStrike">
              <a:solidFill>
                <a:srgbClr val="000000"/>
              </a:solidFill>
              <a:latin typeface="Inter"/>
              <a:ea typeface="Inter"/>
              <a:cs typeface="Inter"/>
              <a:sym typeface="Inter"/>
            </a:endParaRPr>
          </a:p>
        </p:txBody>
      </p:sp>
      <p:pic>
        <p:nvPicPr>
          <p:cNvPr id="108" name="Google Shape;108;p2"/>
          <p:cNvPicPr preferRelativeResize="0"/>
          <p:nvPr/>
        </p:nvPicPr>
        <p:blipFill rotWithShape="1">
          <a:blip r:embed="rId5">
            <a:alphaModFix/>
          </a:blip>
          <a:srcRect b="0" l="0" r="0" t="0"/>
          <a:stretch/>
        </p:blipFill>
        <p:spPr>
          <a:xfrm>
            <a:off x="449826" y="5878394"/>
            <a:ext cx="697390" cy="461665"/>
          </a:xfrm>
          <a:prstGeom prst="rect">
            <a:avLst/>
          </a:prstGeom>
          <a:noFill/>
          <a:ln>
            <a:noFill/>
          </a:ln>
        </p:spPr>
      </p:pic>
      <p:sp>
        <p:nvSpPr>
          <p:cNvPr id="109" name="Google Shape;109;p2"/>
          <p:cNvSpPr txBox="1"/>
          <p:nvPr/>
        </p:nvSpPr>
        <p:spPr>
          <a:xfrm>
            <a:off x="1206230" y="5878395"/>
            <a:ext cx="2953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
              <a:buFont typeface="Arial"/>
              <a:buNone/>
            </a:pPr>
            <a:r>
              <a:rPr b="1" i="1" lang="en-US" sz="600" u="none" cap="none" strike="noStrike">
                <a:solidFill>
                  <a:schemeClr val="dk1"/>
                </a:solidFill>
                <a:latin typeface="Calibri"/>
                <a:ea typeface="Calibri"/>
                <a:cs typeface="Calibri"/>
                <a:sym typeface="Calibri"/>
              </a:rPr>
              <a:t>Project: Erasmus+ 2023-1-EL01-KA220-HED-000160477</a:t>
            </a:r>
            <a:endParaRPr b="1" i="1" sz="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600"/>
              <a:buFont typeface="Arial"/>
              <a:buNone/>
            </a:pPr>
            <a:r>
              <a:rPr b="0" i="1" lang="en-US" sz="600" u="none" cap="none" strike="noStrike">
                <a:solidFill>
                  <a:schemeClr val="dk1"/>
                </a:solidFill>
                <a:latin typeface="Calibri"/>
                <a:ea typeface="Calibri"/>
                <a:cs typeface="Calibri"/>
                <a:sym typeface="Calibri"/>
              </a:rPr>
              <a:t>Co-funded by the European Union. Views and opinions expressed are however those of the author(s) only and do not necessarily reflect those of the European Union.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b="0" i="1" lang="en-US" sz="600" u="none" cap="none" strike="noStrike">
                <a:solidFill>
                  <a:schemeClr val="dk1"/>
                </a:solidFill>
                <a:latin typeface="Calibri"/>
                <a:ea typeface="Calibri"/>
                <a:cs typeface="Calibri"/>
                <a:sym typeface="Calibri"/>
              </a:rPr>
              <a:t>Neither the European Union nor the granting authority can be held responsible for them.</a:t>
            </a:r>
            <a:endParaRPr b="0" i="0" sz="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600"/>
              <a:buFont typeface="Arial"/>
              <a:buNone/>
            </a:pPr>
            <a:r>
              <a:t/>
            </a:r>
            <a:endParaRPr b="1" i="1" sz="600" u="none" cap="none" strike="noStrike">
              <a:solidFill>
                <a:schemeClr val="dk1"/>
              </a:solidFill>
              <a:latin typeface="Calibri"/>
              <a:ea typeface="Calibri"/>
              <a:cs typeface="Calibri"/>
              <a:sym typeface="Calibri"/>
            </a:endParaRPr>
          </a:p>
        </p:txBody>
      </p:sp>
      <p:pic>
        <p:nvPicPr>
          <p:cNvPr id="110" name="Google Shape;110;p2"/>
          <p:cNvPicPr preferRelativeResize="0"/>
          <p:nvPr/>
        </p:nvPicPr>
        <p:blipFill rotWithShape="1">
          <a:blip r:embed="rId6">
            <a:alphaModFix/>
          </a:blip>
          <a:srcRect b="0" l="0" r="0" t="0"/>
          <a:stretch/>
        </p:blipFill>
        <p:spPr>
          <a:xfrm>
            <a:off x="7824400" y="1764125"/>
            <a:ext cx="3838326" cy="2986150"/>
          </a:xfrm>
          <a:prstGeom prst="rect">
            <a:avLst/>
          </a:prstGeom>
          <a:noFill/>
          <a:ln>
            <a:noFill/>
          </a:ln>
        </p:spPr>
      </p:pic>
      <p:grpSp>
        <p:nvGrpSpPr>
          <p:cNvPr id="111" name="Google Shape;111;p2"/>
          <p:cNvGrpSpPr/>
          <p:nvPr/>
        </p:nvGrpSpPr>
        <p:grpSpPr>
          <a:xfrm>
            <a:off x="5778170" y="5742288"/>
            <a:ext cx="5763255" cy="733425"/>
            <a:chOff x="5778170" y="5742288"/>
            <a:chExt cx="5763255" cy="733425"/>
          </a:xfrm>
        </p:grpSpPr>
        <p:grpSp>
          <p:nvGrpSpPr>
            <p:cNvPr id="112" name="Google Shape;112;p2"/>
            <p:cNvGrpSpPr/>
            <p:nvPr/>
          </p:nvGrpSpPr>
          <p:grpSpPr>
            <a:xfrm>
              <a:off x="5778170" y="5878180"/>
              <a:ext cx="3465099" cy="461645"/>
              <a:chOff x="4590234" y="5806283"/>
              <a:chExt cx="4115808" cy="548338"/>
            </a:xfrm>
          </p:grpSpPr>
          <p:pic>
            <p:nvPicPr>
              <p:cNvPr id="113" name="Google Shape;113;p2"/>
              <p:cNvPicPr preferRelativeResize="0"/>
              <p:nvPr/>
            </p:nvPicPr>
            <p:blipFill rotWithShape="1">
              <a:blip r:embed="rId7">
                <a:alphaModFix/>
              </a:blip>
              <a:srcRect b="0" l="0" r="0" t="0"/>
              <a:stretch/>
            </p:blipFill>
            <p:spPr>
              <a:xfrm>
                <a:off x="7353492" y="5821476"/>
                <a:ext cx="1352550" cy="517950"/>
              </a:xfrm>
              <a:prstGeom prst="rect">
                <a:avLst/>
              </a:prstGeom>
              <a:noFill/>
              <a:ln>
                <a:noFill/>
              </a:ln>
            </p:spPr>
          </p:pic>
          <p:pic>
            <p:nvPicPr>
              <p:cNvPr id="114" name="Google Shape;114;p2"/>
              <p:cNvPicPr preferRelativeResize="0"/>
              <p:nvPr/>
            </p:nvPicPr>
            <p:blipFill rotWithShape="1">
              <a:blip r:embed="rId8">
                <a:alphaModFix/>
              </a:blip>
              <a:srcRect b="0" l="0" r="0" t="0"/>
              <a:stretch/>
            </p:blipFill>
            <p:spPr>
              <a:xfrm>
                <a:off x="4590234" y="5806283"/>
                <a:ext cx="548338" cy="548338"/>
              </a:xfrm>
              <a:prstGeom prst="rect">
                <a:avLst/>
              </a:prstGeom>
              <a:noFill/>
              <a:ln>
                <a:noFill/>
              </a:ln>
            </p:spPr>
          </p:pic>
          <p:pic>
            <p:nvPicPr>
              <p:cNvPr id="115" name="Google Shape;115;p2"/>
              <p:cNvPicPr preferRelativeResize="0"/>
              <p:nvPr/>
            </p:nvPicPr>
            <p:blipFill rotWithShape="1">
              <a:blip r:embed="rId9">
                <a:alphaModFix/>
              </a:blip>
              <a:srcRect b="0" l="0" r="0" t="0"/>
              <a:stretch/>
            </p:blipFill>
            <p:spPr>
              <a:xfrm>
                <a:off x="5444903" y="5909919"/>
                <a:ext cx="1676400" cy="349594"/>
              </a:xfrm>
              <a:prstGeom prst="rect">
                <a:avLst/>
              </a:prstGeom>
              <a:noFill/>
              <a:ln>
                <a:noFill/>
              </a:ln>
            </p:spPr>
          </p:pic>
        </p:grpSp>
        <p:pic>
          <p:nvPicPr>
            <p:cNvPr id="116" name="Google Shape;116;p2"/>
            <p:cNvPicPr preferRelativeResize="0"/>
            <p:nvPr/>
          </p:nvPicPr>
          <p:blipFill rotWithShape="1">
            <a:blip r:embed="rId10">
              <a:alphaModFix/>
            </a:blip>
            <a:srcRect b="0" l="0" r="0" t="0"/>
            <a:stretch/>
          </p:blipFill>
          <p:spPr>
            <a:xfrm>
              <a:off x="9505575" y="5742288"/>
              <a:ext cx="733425" cy="733425"/>
            </a:xfrm>
            <a:prstGeom prst="rect">
              <a:avLst/>
            </a:prstGeom>
            <a:noFill/>
            <a:ln>
              <a:noFill/>
            </a:ln>
          </p:spPr>
        </p:pic>
        <p:pic>
          <p:nvPicPr>
            <p:cNvPr id="117" name="Google Shape;117;p2"/>
            <p:cNvPicPr preferRelativeResize="0"/>
            <p:nvPr/>
          </p:nvPicPr>
          <p:blipFill rotWithShape="1">
            <a:blip r:embed="rId11">
              <a:alphaModFix/>
            </a:blip>
            <a:srcRect b="0" l="0" r="0" t="0"/>
            <a:stretch/>
          </p:blipFill>
          <p:spPr>
            <a:xfrm>
              <a:off x="10446050" y="5975650"/>
              <a:ext cx="1095375" cy="266700"/>
            </a:xfrm>
            <a:prstGeom prst="rect">
              <a:avLst/>
            </a:prstGeom>
            <a:noFill/>
            <a:ln>
              <a:noFill/>
            </a:ln>
          </p:spPr>
        </p:pic>
      </p:grpSp>
      <p:pic>
        <p:nvPicPr>
          <p:cNvPr id="118" name="Google Shape;118;p2"/>
          <p:cNvPicPr preferRelativeResize="0"/>
          <p:nvPr/>
        </p:nvPicPr>
        <p:blipFill rotWithShape="1">
          <a:blip r:embed="rId4">
            <a:alphaModFix/>
          </a:blip>
          <a:srcRect b="0" l="0" r="0" t="0"/>
          <a:stretch/>
        </p:blipFill>
        <p:spPr>
          <a:xfrm>
            <a:off x="0" y="6475722"/>
            <a:ext cx="12192000" cy="389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nvSpPr>
        <p:spPr>
          <a:xfrm>
            <a:off x="674557" y="1628800"/>
            <a:ext cx="10947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Inter"/>
                <a:ea typeface="Inter"/>
                <a:cs typeface="Inter"/>
                <a:sym typeface="Inter"/>
              </a:rPr>
              <a:t>Integrated Spatial Planning</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Inter"/>
                <a:ea typeface="Inter"/>
                <a:cs typeface="Inter"/>
                <a:sym typeface="Inter"/>
              </a:rPr>
              <a:t>What are qualitative methods and why are they essential?</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Inter"/>
                <a:ea typeface="Inter"/>
                <a:cs typeface="Inter"/>
                <a:sym typeface="Inter"/>
              </a:rPr>
              <a:t>How do they complement quantitative methods?</a:t>
            </a:r>
            <a:endParaRPr b="0" i="0" sz="1200" u="none" cap="none" strike="noStrike">
              <a:solidFill>
                <a:schemeClr val="dk1"/>
              </a:solidFill>
              <a:latin typeface="Trebuchet MS"/>
              <a:ea typeface="Trebuchet MS"/>
              <a:cs typeface="Trebuchet MS"/>
              <a:sym typeface="Trebuchet MS"/>
            </a:endParaRPr>
          </a:p>
        </p:txBody>
      </p:sp>
      <p:pic>
        <p:nvPicPr>
          <p:cNvPr id="124" name="Google Shape;124;p7"/>
          <p:cNvPicPr preferRelativeResize="0"/>
          <p:nvPr/>
        </p:nvPicPr>
        <p:blipFill rotWithShape="1">
          <a:blip r:embed="rId3">
            <a:alphaModFix/>
          </a:blip>
          <a:srcRect b="0" l="0" r="0" t="0"/>
          <a:stretch/>
        </p:blipFill>
        <p:spPr>
          <a:xfrm>
            <a:off x="10583801" y="365125"/>
            <a:ext cx="1038650" cy="812850"/>
          </a:xfrm>
          <a:prstGeom prst="rect">
            <a:avLst/>
          </a:prstGeom>
          <a:noFill/>
          <a:ln>
            <a:noFill/>
          </a:ln>
        </p:spPr>
      </p:pic>
      <p:sp>
        <p:nvSpPr>
          <p:cNvPr id="125" name="Google Shape;125;p7"/>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Introduction</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sp>
        <p:nvSpPr>
          <p:cNvPr id="126" name="Google Shape;126;p7"/>
          <p:cNvSpPr txBox="1"/>
          <p:nvPr/>
        </p:nvSpPr>
        <p:spPr>
          <a:xfrm>
            <a:off x="674557" y="3205241"/>
            <a:ext cx="10947900" cy="21851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Inter"/>
                <a:ea typeface="Inter"/>
                <a:cs typeface="Inter"/>
                <a:sym typeface="Inter"/>
              </a:rPr>
              <a:t>Quantitative Methods</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Inter"/>
                <a:ea typeface="Inter"/>
                <a:cs typeface="Inter"/>
                <a:sym typeface="Inter"/>
              </a:rPr>
              <a:t>Measurable patterns</a:t>
            </a:r>
            <a:endParaRPr b="0" i="0" sz="20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Inter"/>
                <a:ea typeface="Inter"/>
                <a:cs typeface="Inter"/>
                <a:sym typeface="Inter"/>
              </a:rPr>
              <a:t>Qualitative Methods</a:t>
            </a:r>
            <a:endParaRPr b="1" i="0" sz="2400" u="none" cap="none" strike="noStrike">
              <a:solidFill>
                <a:schemeClr val="dk1"/>
              </a:solidFill>
              <a:latin typeface="Inter"/>
              <a:ea typeface="Inter"/>
              <a:cs typeface="Inter"/>
              <a:sym typeface="Inter"/>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Inter"/>
                <a:ea typeface="Inter"/>
                <a:cs typeface="Inter"/>
                <a:sym typeface="Inter"/>
              </a:rPr>
              <a:t>Human experience</a:t>
            </a:r>
            <a:endParaRPr b="0" i="0" sz="20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nvSpPr>
        <p:spPr>
          <a:xfrm>
            <a:off x="674557" y="1628800"/>
            <a:ext cx="10947900" cy="42164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Inter"/>
                <a:ea typeface="Inter"/>
                <a:cs typeface="Inter"/>
                <a:sym typeface="Inter"/>
              </a:rPr>
              <a:t>Qualitative Methods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Interviews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Focus Groups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Ethnographic Observations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Participatory Design</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Post-Occupancy Evaluations</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Qualitative methods uncover </a:t>
            </a:r>
            <a:r>
              <a:rPr b="1" i="0" lang="en-US" sz="2400" u="none" cap="none" strike="noStrike">
                <a:solidFill>
                  <a:srgbClr val="000000"/>
                </a:solidFill>
                <a:latin typeface="Arial"/>
                <a:ea typeface="Arial"/>
                <a:cs typeface="Arial"/>
                <a:sym typeface="Arial"/>
              </a:rPr>
              <a:t>human experiences, cultural contexts, and intangible factors</a:t>
            </a:r>
            <a:r>
              <a:rPr b="0" i="0" lang="en-US" sz="2400" u="none" cap="none" strike="noStrike">
                <a:solidFill>
                  <a:srgbClr val="000000"/>
                </a:solidFill>
                <a:latin typeface="Arial"/>
                <a:ea typeface="Arial"/>
                <a:cs typeface="Arial"/>
                <a:sym typeface="Arial"/>
              </a:rPr>
              <a:t> that shape design decisions. Micro &amp; meso scales.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Strengths: reveals hidden needs, fosters inclusivity, contextual richness</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Limitations: time/labour intensive, subject to biases</a:t>
            </a:r>
            <a:endParaRPr b="1" i="0" sz="2800" u="none" cap="none" strike="noStrike">
              <a:solidFill>
                <a:schemeClr val="dk1"/>
              </a:solidFill>
              <a:latin typeface="Inter"/>
              <a:ea typeface="Inter"/>
              <a:cs typeface="Inter"/>
              <a:sym typeface="Inter"/>
            </a:endParaRPr>
          </a:p>
        </p:txBody>
      </p:sp>
      <p:pic>
        <p:nvPicPr>
          <p:cNvPr id="132" name="Google Shape;132;p8"/>
          <p:cNvPicPr preferRelativeResize="0"/>
          <p:nvPr/>
        </p:nvPicPr>
        <p:blipFill rotWithShape="1">
          <a:blip r:embed="rId3">
            <a:alphaModFix/>
          </a:blip>
          <a:srcRect b="0" l="0" r="0" t="0"/>
          <a:stretch/>
        </p:blipFill>
        <p:spPr>
          <a:xfrm>
            <a:off x="10583801" y="365125"/>
            <a:ext cx="1038650" cy="812850"/>
          </a:xfrm>
          <a:prstGeom prst="rect">
            <a:avLst/>
          </a:prstGeom>
          <a:noFill/>
          <a:ln>
            <a:noFill/>
          </a:ln>
        </p:spPr>
      </p:pic>
      <p:sp>
        <p:nvSpPr>
          <p:cNvPr id="133" name="Google Shape;133;p8"/>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Introduction</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nvSpPr>
        <p:spPr>
          <a:xfrm>
            <a:off x="674557" y="1628800"/>
            <a:ext cx="10947900" cy="4585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Inter"/>
                <a:ea typeface="Inter"/>
                <a:cs typeface="Inter"/>
                <a:sym typeface="Inter"/>
              </a:rPr>
              <a:t>Ethnographic observations</a:t>
            </a:r>
            <a:endParaRPr b="1" i="0" sz="2800" u="none" cap="none" strike="noStrike">
              <a:solidFill>
                <a:schemeClr val="dk1"/>
              </a:solidFill>
              <a:latin typeface="Inter"/>
              <a:ea typeface="Inter"/>
              <a:cs typeface="Inter"/>
              <a:sym typeface="Inte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Behavioural mapping (Track movements/activities in space over time). Outputs: annotated maps, time-lapse photography</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Shadowing (Follow users to document experience). Outputs: notes, photographs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Diary Studies (Users self-report experiences) Outputs can use different media as appropriate such as text/audio/photo or combination</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Technically easy to perform with use of simple tools and software but sometimes labour/time intensive.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Complement quantitative data with contextual richness, capture social interactions, real-world behaviours and users’ needs.</a:t>
            </a:r>
            <a:endParaRPr/>
          </a:p>
        </p:txBody>
      </p:sp>
      <p:pic>
        <p:nvPicPr>
          <p:cNvPr id="139" name="Google Shape;139;p11"/>
          <p:cNvPicPr preferRelativeResize="0"/>
          <p:nvPr/>
        </p:nvPicPr>
        <p:blipFill rotWithShape="1">
          <a:blip r:embed="rId3">
            <a:alphaModFix/>
          </a:blip>
          <a:srcRect b="0" l="0" r="0" t="0"/>
          <a:stretch/>
        </p:blipFill>
        <p:spPr>
          <a:xfrm>
            <a:off x="10583801" y="365125"/>
            <a:ext cx="1038650" cy="812850"/>
          </a:xfrm>
          <a:prstGeom prst="rect">
            <a:avLst/>
          </a:prstGeom>
          <a:noFill/>
          <a:ln>
            <a:noFill/>
          </a:ln>
        </p:spPr>
      </p:pic>
      <p:sp>
        <p:nvSpPr>
          <p:cNvPr id="140" name="Google Shape;140;p11"/>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Ethnogaphic observations</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3"/>
          <p:cNvSpPr txBox="1"/>
          <p:nvPr/>
        </p:nvSpPr>
        <p:spPr>
          <a:xfrm>
            <a:off x="674557" y="1628800"/>
            <a:ext cx="10947900" cy="4585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Inter"/>
                <a:ea typeface="Inter"/>
                <a:cs typeface="Inter"/>
                <a:sym typeface="Inter"/>
              </a:rPr>
              <a:t>Structured &amp; Semi-structured Interviews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Structured interviews: closed-ended questions (e.g. Likert scale), follow a script (or questionnaire), statistical data analysis easy to carry out.</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Semi-structured interviews: guided by core questions with follow ups, balances standardisation and depth, adapts based on responses, identifies themes/patterns.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Un-structured interviews are more open-ended and conversational, commonly used to record oral histories.</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Commonly a combination of structured/semi-structured questions are employed together. Gives a ‘why’ to standardised responses, combines experience with quantitative metrics.</a:t>
            </a:r>
            <a:endParaRPr/>
          </a:p>
        </p:txBody>
      </p:sp>
      <p:pic>
        <p:nvPicPr>
          <p:cNvPr id="146" name="Google Shape;146;p13"/>
          <p:cNvPicPr preferRelativeResize="0"/>
          <p:nvPr/>
        </p:nvPicPr>
        <p:blipFill rotWithShape="1">
          <a:blip r:embed="rId3">
            <a:alphaModFix/>
          </a:blip>
          <a:srcRect b="0" l="0" r="0" t="0"/>
          <a:stretch/>
        </p:blipFill>
        <p:spPr>
          <a:xfrm>
            <a:off x="10583801" y="365125"/>
            <a:ext cx="1038650" cy="812850"/>
          </a:xfrm>
          <a:prstGeom prst="rect">
            <a:avLst/>
          </a:prstGeom>
          <a:noFill/>
          <a:ln>
            <a:noFill/>
          </a:ln>
        </p:spPr>
      </p:pic>
      <p:sp>
        <p:nvSpPr>
          <p:cNvPr id="147" name="Google Shape;147;p13"/>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Interviews</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nvSpPr>
        <p:spPr>
          <a:xfrm>
            <a:off x="674557" y="1628800"/>
            <a:ext cx="10947900" cy="42164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Inter"/>
                <a:ea typeface="Inter"/>
                <a:cs typeface="Inter"/>
                <a:sym typeface="Inter"/>
              </a:rPr>
              <a:t>Focus Groups &amp; Workshops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Focus Groups (Gather insights, opinions, experiences from stakeholders. Understand perceptions rather than offer solutions)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Workshops (Co-create, develop ideas, make collaborative decisions. Focus on producing outputs or actionable design insights)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Combination of methods e.g. city walks with guided conversations</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These methods offers both deep insights and practical outcomes, grounding design in both lived experience and collaborative agency.</a:t>
            </a:r>
            <a:endParaRPr/>
          </a:p>
          <a:p>
            <a:pPr indent="0" lvl="0" marL="0" marR="0" rtl="0" algn="l">
              <a:lnSpc>
                <a:spcPct val="100000"/>
              </a:lnSpc>
              <a:spcBef>
                <a:spcPts val="0"/>
              </a:spcBef>
              <a:spcAft>
                <a:spcPts val="0"/>
              </a:spcAft>
              <a:buNone/>
            </a:pP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pic>
        <p:nvPicPr>
          <p:cNvPr id="153" name="Google Shape;153;p15"/>
          <p:cNvPicPr preferRelativeResize="0"/>
          <p:nvPr/>
        </p:nvPicPr>
        <p:blipFill rotWithShape="1">
          <a:blip r:embed="rId3">
            <a:alphaModFix/>
          </a:blip>
          <a:srcRect b="0" l="0" r="0" t="0"/>
          <a:stretch/>
        </p:blipFill>
        <p:spPr>
          <a:xfrm>
            <a:off x="10583801" y="365125"/>
            <a:ext cx="1038650" cy="812850"/>
          </a:xfrm>
          <a:prstGeom prst="rect">
            <a:avLst/>
          </a:prstGeom>
          <a:noFill/>
          <a:ln>
            <a:noFill/>
          </a:ln>
        </p:spPr>
      </p:pic>
      <p:sp>
        <p:nvSpPr>
          <p:cNvPr id="154" name="Google Shape;154;p15"/>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Focus Groups &amp; Workshops</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txBox="1"/>
          <p:nvPr/>
        </p:nvSpPr>
        <p:spPr>
          <a:xfrm>
            <a:off x="674556" y="1628800"/>
            <a:ext cx="6645580" cy="4955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Inter"/>
                <a:ea typeface="Inter"/>
                <a:cs typeface="Inter"/>
                <a:sym typeface="Inter"/>
              </a:rPr>
              <a:t>Observational &amp; Qualitative studies</a:t>
            </a:r>
            <a:endParaRPr b="1" i="0" sz="2800" u="none" cap="none" strike="noStrike">
              <a:solidFill>
                <a:schemeClr val="dk1"/>
              </a:solidFill>
              <a:latin typeface="Inter"/>
              <a:ea typeface="Inter"/>
              <a:cs typeface="Inter"/>
              <a:sym typeface="Inte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Focus Groups with elderly residents, people with mobility challenges, and caregivers.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Transect Walks with diverse community members—children, parents, disabled individuals—along planned routes within proposed Superblock areas.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Participatory Mapping: Residents annotated maps with areas of interest and brought photos to discuss positive/negative experiences in the space.</a:t>
            </a:r>
            <a:endParaRPr/>
          </a:p>
          <a:p>
            <a:pPr indent="0" lvl="0" marL="0" marR="0" rtl="0" algn="l">
              <a:lnSpc>
                <a:spcPct val="100000"/>
              </a:lnSpc>
              <a:spcBef>
                <a:spcPts val="0"/>
              </a:spcBef>
              <a:spcAft>
                <a:spcPts val="0"/>
              </a:spcAft>
              <a:buNone/>
            </a:pP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pic>
        <p:nvPicPr>
          <p:cNvPr id="160" name="Google Shape;160;p16"/>
          <p:cNvPicPr preferRelativeResize="0"/>
          <p:nvPr/>
        </p:nvPicPr>
        <p:blipFill rotWithShape="1">
          <a:blip r:embed="rId3">
            <a:alphaModFix/>
          </a:blip>
          <a:srcRect b="0" l="0" r="0" t="0"/>
          <a:stretch/>
        </p:blipFill>
        <p:spPr>
          <a:xfrm>
            <a:off x="10583801" y="365125"/>
            <a:ext cx="1038650" cy="812850"/>
          </a:xfrm>
          <a:prstGeom prst="rect">
            <a:avLst/>
          </a:prstGeom>
          <a:noFill/>
          <a:ln>
            <a:noFill/>
          </a:ln>
        </p:spPr>
      </p:pic>
      <p:sp>
        <p:nvSpPr>
          <p:cNvPr id="161" name="Google Shape;161;p16"/>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Applications in Spatial Planning: Barcelona’s Superblocks</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pic>
        <p:nvPicPr>
          <p:cNvPr descr="https://media-edg.barcelona.cat/wp-content/uploads/2021/09/01193715/20180614_SuperillaStAntoni_Ecologia_14-760x428.jpeg" id="162" name="Google Shape;162;p16"/>
          <p:cNvPicPr preferRelativeResize="0"/>
          <p:nvPr/>
        </p:nvPicPr>
        <p:blipFill rotWithShape="1">
          <a:blip r:embed="rId4">
            <a:alphaModFix/>
          </a:blip>
          <a:srcRect b="0" l="0" r="0" t="0"/>
          <a:stretch/>
        </p:blipFill>
        <p:spPr>
          <a:xfrm>
            <a:off x="7606747" y="1340768"/>
            <a:ext cx="3998018" cy="2251516"/>
          </a:xfrm>
          <a:prstGeom prst="rect">
            <a:avLst/>
          </a:prstGeom>
          <a:noFill/>
          <a:ln>
            <a:noFill/>
          </a:ln>
        </p:spPr>
      </p:pic>
      <p:pic>
        <p:nvPicPr>
          <p:cNvPr descr="https://media-edg.barcelona.cat/wp-content/uploads/2021/09/01193739/20200605_Desconfinament_Paral%C2%B7lel_SuperillaStAntoni_016-760x428.jpeg" id="163" name="Google Shape;163;p16"/>
          <p:cNvPicPr preferRelativeResize="0"/>
          <p:nvPr/>
        </p:nvPicPr>
        <p:blipFill rotWithShape="1">
          <a:blip r:embed="rId5">
            <a:alphaModFix/>
          </a:blip>
          <a:srcRect b="0" l="0" r="0" t="0"/>
          <a:stretch/>
        </p:blipFill>
        <p:spPr>
          <a:xfrm>
            <a:off x="7608167" y="3717032"/>
            <a:ext cx="4014283" cy="2260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7"/>
          <p:cNvSpPr txBox="1"/>
          <p:nvPr/>
        </p:nvSpPr>
        <p:spPr>
          <a:xfrm>
            <a:off x="674556" y="1628800"/>
            <a:ext cx="6645580" cy="46473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Co-Designing Mobility in Informal Settlements</a:t>
            </a:r>
            <a:endParaRPr b="0" i="0" sz="2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Interviews with hillside residents revealed mobility barriers: time, danger, cost.</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Workshops and visioning sessions identified mobility as both a social right and safety issue.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Local knowledge guided station placement and access paths.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Result: integration of cable cars into urban transit + improved stairs, lighting, and parks.</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pic>
        <p:nvPicPr>
          <p:cNvPr id="169" name="Google Shape;169;p17"/>
          <p:cNvPicPr preferRelativeResize="0"/>
          <p:nvPr/>
        </p:nvPicPr>
        <p:blipFill rotWithShape="1">
          <a:blip r:embed="rId3">
            <a:alphaModFix/>
          </a:blip>
          <a:srcRect b="0" l="0" r="0" t="0"/>
          <a:stretch/>
        </p:blipFill>
        <p:spPr>
          <a:xfrm>
            <a:off x="10583801" y="365125"/>
            <a:ext cx="1038650" cy="812850"/>
          </a:xfrm>
          <a:prstGeom prst="rect">
            <a:avLst/>
          </a:prstGeom>
          <a:noFill/>
          <a:ln>
            <a:noFill/>
          </a:ln>
        </p:spPr>
      </p:pic>
      <p:sp>
        <p:nvSpPr>
          <p:cNvPr id="170" name="Google Shape;170;p17"/>
          <p:cNvSpPr txBox="1"/>
          <p:nvPr/>
        </p:nvSpPr>
        <p:spPr>
          <a:xfrm>
            <a:off x="378375" y="134275"/>
            <a:ext cx="9814936"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000" u="none" cap="none" strike="noStrike">
                <a:solidFill>
                  <a:srgbClr val="035948"/>
                </a:solidFill>
                <a:latin typeface="Inter"/>
                <a:ea typeface="Inter"/>
                <a:cs typeface="Inter"/>
                <a:sym typeface="Inter"/>
              </a:rPr>
              <a:t>Qualitative Methods for Integrated Spatial Planning</a:t>
            </a:r>
            <a:endParaRPr/>
          </a:p>
          <a:p>
            <a:pPr indent="0" lvl="0" marL="0" marR="0" rtl="0" algn="l">
              <a:lnSpc>
                <a:spcPct val="100000"/>
              </a:lnSpc>
              <a:spcBef>
                <a:spcPts val="0"/>
              </a:spcBef>
              <a:spcAft>
                <a:spcPts val="0"/>
              </a:spcAft>
              <a:buNone/>
            </a:pPr>
            <a:r>
              <a:rPr b="1" i="0" lang="en-US" sz="2400" u="none" cap="none" strike="noStrike">
                <a:solidFill>
                  <a:srgbClr val="035948"/>
                </a:solidFill>
                <a:latin typeface="Inter"/>
                <a:ea typeface="Inter"/>
                <a:cs typeface="Inter"/>
                <a:sym typeface="Inter"/>
              </a:rPr>
              <a:t>Applications in Spatial Planning: Medellin’s Metrocable System</a:t>
            </a:r>
            <a:endParaRPr b="1" i="0" sz="2400" u="none" cap="none" strike="noStrike">
              <a:solidFill>
                <a:srgbClr val="035948"/>
              </a:solidFill>
              <a:latin typeface="Inter"/>
              <a:ea typeface="Inter"/>
              <a:cs typeface="Inter"/>
              <a:sym typeface="Inter"/>
            </a:endParaRPr>
          </a:p>
          <a:p>
            <a:pPr indent="0" lvl="0" marL="0" marR="0" rtl="0" algn="l">
              <a:lnSpc>
                <a:spcPct val="100000"/>
              </a:lnSpc>
              <a:spcBef>
                <a:spcPts val="0"/>
              </a:spcBef>
              <a:spcAft>
                <a:spcPts val="0"/>
              </a:spcAft>
              <a:buNone/>
            </a:pPr>
            <a:r>
              <a:t/>
            </a:r>
            <a:endParaRPr b="1" i="0" sz="3000" u="none" cap="none" strike="noStrike">
              <a:solidFill>
                <a:srgbClr val="035948"/>
              </a:solidFill>
              <a:latin typeface="Inter"/>
              <a:ea typeface="Inter"/>
              <a:cs typeface="Inter"/>
              <a:sym typeface="Inter"/>
            </a:endParaRPr>
          </a:p>
        </p:txBody>
      </p:sp>
      <p:pic>
        <p:nvPicPr>
          <p:cNvPr descr="Medellín's Low-Carbon Metrocables | ReVista" id="171" name="Google Shape;171;p17"/>
          <p:cNvPicPr preferRelativeResize="0"/>
          <p:nvPr/>
        </p:nvPicPr>
        <p:blipFill rotWithShape="1">
          <a:blip r:embed="rId4">
            <a:alphaModFix/>
          </a:blip>
          <a:srcRect b="0" l="0" r="0" t="0"/>
          <a:stretch/>
        </p:blipFill>
        <p:spPr>
          <a:xfrm>
            <a:off x="7351960" y="1772816"/>
            <a:ext cx="4464496" cy="33483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382E81"/>
      </a:dk2>
      <a:lt2>
        <a:srgbClr val="E7E6E6"/>
      </a:lt2>
      <a:accent1>
        <a:srgbClr val="057A64"/>
      </a:accent1>
      <a:accent2>
        <a:srgbClr val="0070C0"/>
      </a:accent2>
      <a:accent3>
        <a:srgbClr val="382E81"/>
      </a:accent3>
      <a:accent4>
        <a:srgbClr val="92D050"/>
      </a:accent4>
      <a:accent5>
        <a:srgbClr val="5B9BD5"/>
      </a:accent5>
      <a:accent6>
        <a:srgbClr val="FFFFFF"/>
      </a:accent6>
      <a:hlink>
        <a:srgbClr val="0070C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2024-09-08T10:33:46Z</dcterms:created>
  <dc:creator>Mariam Shulqamy</dc:creator>
</cp:coreProperties>
</file>