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78" r:id="rId3"/>
    <p:sldId id="288" r:id="rId4"/>
    <p:sldId id="285" r:id="rId5"/>
    <p:sldId id="299" r:id="rId6"/>
    <p:sldId id="290" r:id="rId7"/>
    <p:sldId id="289" r:id="rId8"/>
    <p:sldId id="291" r:id="rId9"/>
    <p:sldId id="295" r:id="rId10"/>
    <p:sldId id="296" r:id="rId11"/>
    <p:sldId id="298" r:id="rId12"/>
    <p:sldId id="376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8DC4C-603D-484B-8D6B-EDBD208D7136}" type="datetimeFigureOut">
              <a:rPr lang="el-GR" smtClean="0"/>
              <a:t>14/7/2025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BC756-E223-4855-98AE-9E691AC9DF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7602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1124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2886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693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192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173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1083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6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652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2115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8563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157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5B85-2835-CB02-0546-EF13001EA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E3405-0023-C126-7786-6D930659A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46F30-3DBD-C05C-BC07-5A0443A3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6A52-EBC0-4AFA-A1FB-415524CBFF63}" type="datetimeFigureOut">
              <a:rPr lang="el-GR" smtClean="0"/>
              <a:t>14/7/2025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B9B7A-8461-073E-BDAB-879A59DE5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EE37-3A39-13F1-C495-88A00B1B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18FC-AE34-412E-86F3-5BB51E636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78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E601-34B7-8569-79CE-9EAEB565C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FFE0B-F646-4754-27A9-757137C55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2BA65-CA95-DB4A-3096-3387FC8E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6A52-EBC0-4AFA-A1FB-415524CBFF63}" type="datetimeFigureOut">
              <a:rPr lang="el-GR" smtClean="0"/>
              <a:t>14/7/2025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99175-8CEE-CC44-BF41-9F28F9CC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44E90-332C-83F1-290D-EEEB4881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18FC-AE34-412E-86F3-5BB51E636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676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74F05D-9065-253B-86B8-BA9015D26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E774A-CD7E-FE20-D81F-FDB59AC64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7E8F7-C745-45D7-01B4-15ED9A8D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6A52-EBC0-4AFA-A1FB-415524CBFF63}" type="datetimeFigureOut">
              <a:rPr lang="el-GR" smtClean="0"/>
              <a:t>14/7/2025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2D715-D64B-34AB-6A35-3BBCFC45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A7B2-8CB9-2670-C6B6-6309C76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18FC-AE34-412E-86F3-5BB51E636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5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11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>
            <a:spLocks noGrp="1"/>
          </p:cNvSpPr>
          <p:nvPr>
            <p:ph type="pic" idx="2"/>
          </p:nvPr>
        </p:nvSpPr>
        <p:spPr>
          <a:xfrm>
            <a:off x="5119250" y="0"/>
            <a:ext cx="7073100" cy="6142500"/>
          </a:xfrm>
          <a:prstGeom prst="rect">
            <a:avLst/>
          </a:prstGeom>
          <a:noFill/>
          <a:ln>
            <a:noFill/>
          </a:ln>
        </p:spPr>
      </p:sp>
      <p:pic>
        <p:nvPicPr>
          <p:cNvPr id="24" name="Google Shape;2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83801" y="365125"/>
            <a:ext cx="1038650" cy="81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16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1_Two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075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426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00F0-37A3-9D7E-687F-FDCB8022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A05FE-5CC8-B713-9605-42DB60706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A94E0-A0BC-89FA-F6A8-E617C0B05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6A52-EBC0-4AFA-A1FB-415524CBFF63}" type="datetimeFigureOut">
              <a:rPr lang="el-GR" smtClean="0"/>
              <a:t>14/7/2025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4D4E-6978-10EF-A66E-996183CA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C7311-06E1-A388-F773-435FCB7B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18FC-AE34-412E-86F3-5BB51E636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70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D02A2-5918-D1F1-664F-0FB6DE19D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32C0-713F-BAB0-1CC1-8259FB5AC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EBDB2-4A44-CB49-7135-1EEC5572F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6A52-EBC0-4AFA-A1FB-415524CBFF63}" type="datetimeFigureOut">
              <a:rPr lang="el-GR" smtClean="0"/>
              <a:t>14/7/2025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A13BE-D82B-9123-8B21-81780BB8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74BB4-4FB5-DB49-D033-EBD54C78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18FC-AE34-412E-86F3-5BB51E636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051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AB42-B0C6-62C7-4608-0EEBDC83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5566E-1CDD-5592-5775-1B6495120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E7824-B320-5B3F-2CD5-A7D4307B6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86A10-D1E4-5BA9-8D0B-63158838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6A52-EBC0-4AFA-A1FB-415524CBFF63}" type="datetimeFigureOut">
              <a:rPr lang="el-GR" smtClean="0"/>
              <a:t>14/7/2025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2CCEE-2CA8-857F-3AE3-A4A0593C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44129-14C7-0D7E-9FC3-007E27BC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18FC-AE34-412E-86F3-5BB51E636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525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53AE1-FB96-8BE6-EE54-A5D71D28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0D112-805E-1AB2-2E60-9A940814D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07BCE-EA21-D8C5-EC8A-7E81E51AD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C3EC1-41C9-5D86-0822-6714987C6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EC0FEE-BE66-3333-7965-63A3F7D98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FD124-547C-0D46-606D-07CF5B272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6A52-EBC0-4AFA-A1FB-415524CBFF63}" type="datetimeFigureOut">
              <a:rPr lang="el-GR" smtClean="0"/>
              <a:t>14/7/2025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BE0D3-D91B-D589-276E-2D87611A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39D3FD-3F0F-1C8A-A697-E6426405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18FC-AE34-412E-86F3-5BB51E636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05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8B24-198C-FE40-FB99-D389890E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B2BD2-0E69-7ACE-4499-2A0E34465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6A52-EBC0-4AFA-A1FB-415524CBFF63}" type="datetimeFigureOut">
              <a:rPr lang="el-GR" smtClean="0"/>
              <a:t>14/7/2025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2C0D0-4F42-5A68-05CF-C55F8770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8F3C6-FCF6-D702-DA86-BC98CCC1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18FC-AE34-412E-86F3-5BB51E636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478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75642-AD86-A64A-217B-33D220A2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6A52-EBC0-4AFA-A1FB-415524CBFF63}" type="datetimeFigureOut">
              <a:rPr lang="el-GR" smtClean="0"/>
              <a:t>14/7/2025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75FBC-6CA8-2256-3E91-B7CCE513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A32FF-A131-E284-2F04-61672490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18FC-AE34-412E-86F3-5BB51E636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65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20B2-D33F-DC36-36E4-11913E40E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B1047-D438-9626-37B9-3615E4767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CF19E-2892-7254-8CC8-206B89306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654F0-269C-1317-903F-5B4FCAFB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6A52-EBC0-4AFA-A1FB-415524CBFF63}" type="datetimeFigureOut">
              <a:rPr lang="el-GR" smtClean="0"/>
              <a:t>14/7/2025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24A73-2762-5C3E-86CA-7D5627C7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CA175-02A2-5472-7C1A-0BC8DA80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18FC-AE34-412E-86F3-5BB51E636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18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06F0-0459-FF64-C71F-F90A0E4F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C660B-F1AF-E9DB-135D-BEE370860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A05B0-C51E-27A3-4E94-6497AE292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06BA1-FFC1-BD86-C3AB-B5D96844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6A52-EBC0-4AFA-A1FB-415524CBFF63}" type="datetimeFigureOut">
              <a:rPr lang="el-GR" smtClean="0"/>
              <a:t>14/7/2025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99A44-8267-B032-EDFE-E3F8B517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4C0D4-4692-4739-CC4F-526D5138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18FC-AE34-412E-86F3-5BB51E636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34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97038-2719-89F3-EA54-089DCAFC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FF31E-09D2-3E65-6B12-C1109E741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C2312-9888-58F3-6A10-015B554C0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B6A52-EBC0-4AFA-A1FB-415524CBFF63}" type="datetimeFigureOut">
              <a:rPr lang="el-GR" smtClean="0"/>
              <a:t>14/7/2025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2FCEE-BFCE-44B7-3884-B70AE93EB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25802-BA3D-ED4C-95B8-0765EE8E8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D18FC-AE34-412E-86F3-5BB51E636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298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11" Type="http://schemas.openxmlformats.org/officeDocument/2006/relationships/image" Target="../media/image9.png"/><Relationship Id="rId5" Type="http://schemas.openxmlformats.org/officeDocument/2006/relationships/image" Target="../media/image4.jp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 t="69415" r="81" b="4465"/>
          <a:stretch/>
        </p:blipFill>
        <p:spPr>
          <a:xfrm>
            <a:off x="0" y="4894060"/>
            <a:ext cx="12192000" cy="196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6593097"/>
            <a:ext cx="12192000" cy="27176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538179" y="510858"/>
            <a:ext cx="51366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808080"/>
                </a:solidFill>
                <a:latin typeface="Inter"/>
                <a:ea typeface="Inter"/>
                <a:cs typeface="Inter"/>
                <a:sym typeface="Inter"/>
              </a:rPr>
              <a:t>Transnational Network of Integrated Planning Labs: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808080"/>
                </a:solidFill>
                <a:latin typeface="Inter"/>
                <a:ea typeface="Inter"/>
                <a:cs typeface="Inter"/>
                <a:sym typeface="Inter"/>
              </a:rPr>
              <a:t>Co-creating knowledge on forward-looking transdisciplinary planning perspectives addressing climate change and urban life in the post-pandemic city</a:t>
            </a:r>
            <a:endParaRPr sz="1400" b="1" i="0" u="none" strike="noStrike" cap="none" dirty="0">
              <a:solidFill>
                <a:srgbClr val="8080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07668"/>
              </a:buClr>
              <a:buSzPts val="1400"/>
              <a:buFont typeface="Trebuchet MS"/>
              <a:buNone/>
            </a:pPr>
            <a:r>
              <a:rPr lang="en-US" sz="1200" b="1" i="0" u="none" strike="noStrike" cap="none" dirty="0">
                <a:solidFill>
                  <a:srgbClr val="307668"/>
                </a:solidFill>
                <a:latin typeface="Inter"/>
                <a:ea typeface="Inter"/>
                <a:cs typeface="Inter"/>
                <a:sym typeface="Inter"/>
              </a:rPr>
              <a:t>Project number: 2023-1-EL01-KA220-HED-000160477 Erasmus+</a:t>
            </a:r>
            <a:endParaRPr sz="1200" b="0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826" y="5878394"/>
            <a:ext cx="697390" cy="46166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1206230" y="5878395"/>
            <a:ext cx="2953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Erasmus+ 2023-1-EL01-KA220-HED-000160477</a:t>
            </a:r>
            <a:endParaRPr sz="6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Co-funded by the European Union. Views and opinions expressed are however those of the author(s) only and do not necessarily reflect those of the European Union.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Neither the European Union nor the granting authority can be held responsible for them.</a:t>
            </a:r>
            <a:endParaRPr sz="6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4400" y="1764125"/>
            <a:ext cx="3838326" cy="2986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2"/>
          <p:cNvGrpSpPr/>
          <p:nvPr/>
        </p:nvGrpSpPr>
        <p:grpSpPr>
          <a:xfrm>
            <a:off x="5778170" y="5742288"/>
            <a:ext cx="5763255" cy="733425"/>
            <a:chOff x="5778170" y="5742288"/>
            <a:chExt cx="5763255" cy="733425"/>
          </a:xfrm>
        </p:grpSpPr>
        <p:grpSp>
          <p:nvGrpSpPr>
            <p:cNvPr id="116" name="Google Shape;116;p2"/>
            <p:cNvGrpSpPr/>
            <p:nvPr/>
          </p:nvGrpSpPr>
          <p:grpSpPr>
            <a:xfrm>
              <a:off x="5778170" y="5878180"/>
              <a:ext cx="3465099" cy="461645"/>
              <a:chOff x="4590234" y="5806283"/>
              <a:chExt cx="4115808" cy="548338"/>
            </a:xfrm>
          </p:grpSpPr>
          <p:pic>
            <p:nvPicPr>
              <p:cNvPr id="117" name="Google Shape;117;p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353492" y="5821476"/>
                <a:ext cx="1352550" cy="517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2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590234" y="5806283"/>
                <a:ext cx="548338" cy="5483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" name="Google Shape;119;p2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444903" y="5909919"/>
                <a:ext cx="1676400" cy="3495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0" name="Google Shape;120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505575" y="5742288"/>
              <a:ext cx="733425" cy="733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0446050" y="5975650"/>
              <a:ext cx="1095375" cy="266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2" name="Google Shape;12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75722"/>
            <a:ext cx="12192000" cy="3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827CFB-B116-C92D-D6D0-1F80BB93569A}"/>
              </a:ext>
            </a:extLst>
          </p:cNvPr>
          <p:cNvSpPr txBox="1"/>
          <p:nvPr/>
        </p:nvSpPr>
        <p:spPr>
          <a:xfrm>
            <a:off x="538179" y="2156502"/>
            <a:ext cx="7100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35948"/>
                </a:solidFill>
                <a:latin typeface="Inter"/>
                <a:ea typeface="Inter"/>
              </a:rPr>
              <a:t>Qualitative and Participatory methods for integrated spatial planning II</a:t>
            </a:r>
            <a:endParaRPr lang="el-GR" sz="3200" b="1" dirty="0">
              <a:solidFill>
                <a:srgbClr val="035948"/>
              </a:solidFill>
              <a:latin typeface="Inter"/>
              <a:ea typeface="Inte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477CD6-A887-87BF-D6DC-2B9BC510492D}"/>
              </a:ext>
            </a:extLst>
          </p:cNvPr>
          <p:cNvSpPr txBox="1"/>
          <p:nvPr/>
        </p:nvSpPr>
        <p:spPr>
          <a:xfrm>
            <a:off x="529274" y="3694620"/>
            <a:ext cx="7100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35948"/>
                </a:solidFill>
                <a:latin typeface="Inter"/>
                <a:ea typeface="Inter"/>
              </a:rPr>
              <a:t>June 5</a:t>
            </a:r>
            <a:r>
              <a:rPr lang="en-US" sz="2800" b="1" baseline="30000" dirty="0">
                <a:solidFill>
                  <a:srgbClr val="035948"/>
                </a:solidFill>
                <a:latin typeface="Inter"/>
                <a:ea typeface="Inter"/>
              </a:rPr>
              <a:t>th</a:t>
            </a:r>
            <a:r>
              <a:rPr lang="en-US" sz="2800" b="1" dirty="0">
                <a:solidFill>
                  <a:srgbClr val="035948"/>
                </a:solidFill>
                <a:latin typeface="Inter"/>
                <a:ea typeface="Inter"/>
              </a:rPr>
              <a:t>, 2025</a:t>
            </a:r>
            <a:endParaRPr lang="el-GR" sz="2800" b="1" dirty="0">
              <a:solidFill>
                <a:srgbClr val="035948"/>
              </a:solidFill>
              <a:latin typeface="Inter"/>
              <a:ea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2;g2d9b491803d_2_31">
            <a:extLst>
              <a:ext uri="{FF2B5EF4-FFF2-40B4-BE49-F238E27FC236}">
                <a16:creationId xmlns:a16="http://schemas.microsoft.com/office/drawing/2014/main" id="{110EC575-2434-9C9E-67AA-885CCE1C8BE9}"/>
              </a:ext>
            </a:extLst>
          </p:cNvPr>
          <p:cNvSpPr txBox="1"/>
          <p:nvPr/>
        </p:nvSpPr>
        <p:spPr>
          <a:xfrm>
            <a:off x="378373" y="372282"/>
            <a:ext cx="8454729" cy="68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Participatory Methods and Tools</a:t>
            </a:r>
            <a:endParaRPr sz="2400" b="0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" name="Google Shape;122;p2">
            <a:extLst>
              <a:ext uri="{FF2B5EF4-FFF2-40B4-BE49-F238E27FC236}">
                <a16:creationId xmlns:a16="http://schemas.microsoft.com/office/drawing/2014/main" id="{D7672F60-A360-FD19-C176-5A2DAC6570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722"/>
            <a:ext cx="12192000" cy="3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32DF70D-EDE2-3787-B24A-A067B009447B}"/>
              </a:ext>
            </a:extLst>
          </p:cNvPr>
          <p:cNvSpPr txBox="1">
            <a:spLocks/>
          </p:cNvSpPr>
          <p:nvPr/>
        </p:nvSpPr>
        <p:spPr>
          <a:xfrm>
            <a:off x="378373" y="1234457"/>
            <a:ext cx="8520600" cy="572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i="1" dirty="0">
                <a:solidFill>
                  <a:schemeClr val="accent1"/>
                </a:solidFill>
                <a:latin typeface="Inter"/>
              </a:rPr>
              <a:t>Creating Solutions</a:t>
            </a:r>
          </a:p>
        </p:txBody>
      </p:sp>
      <p:sp>
        <p:nvSpPr>
          <p:cNvPr id="6" name="Google Shape;196;p10">
            <a:extLst>
              <a:ext uri="{FF2B5EF4-FFF2-40B4-BE49-F238E27FC236}">
                <a16:creationId xmlns:a16="http://schemas.microsoft.com/office/drawing/2014/main" id="{88544571-AF21-8B32-1C01-B75FD5BF27E8}"/>
              </a:ext>
            </a:extLst>
          </p:cNvPr>
          <p:cNvSpPr txBox="1"/>
          <p:nvPr/>
        </p:nvSpPr>
        <p:spPr>
          <a:xfrm>
            <a:off x="6494048" y="1876226"/>
            <a:ext cx="5184750" cy="42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chemeClr val="dk1"/>
                </a:solidFill>
                <a:latin typeface="Inter" panose="020B0604020202020204"/>
                <a:sym typeface="Trebuchet MS"/>
              </a:rPr>
              <a:t>Strengths</a:t>
            </a:r>
            <a:r>
              <a:rPr lang="en-US" sz="2800" u="sng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-</a:t>
            </a:r>
            <a:r>
              <a:rPr lang="en-US" sz="2800" b="1" u="sng" dirty="0">
                <a:solidFill>
                  <a:schemeClr val="dk1"/>
                </a:solidFill>
                <a:latin typeface="Inter" panose="020B0604020202020204"/>
                <a:sym typeface="Trebuchet MS"/>
              </a:rPr>
              <a:t>Limitations</a:t>
            </a:r>
            <a:endParaRPr lang="en-US" sz="2800" u="sng" dirty="0">
              <a:solidFill>
                <a:schemeClr val="dk1"/>
              </a:solidFill>
              <a:latin typeface="Inter" panose="020B0604020202020204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solidFill>
                <a:schemeClr val="dk1"/>
              </a:solidFill>
              <a:latin typeface="Inter" panose="020B0604020202020204"/>
              <a:ea typeface="Trebuchet MS"/>
              <a:cs typeface="Trebuchet MS"/>
              <a:sym typeface="Trebuchet MS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Help to translate detailed discussions into action plans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Provide an opportunity to bring together the knowledge of all participants and is attractive because they set the workshop agendas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Inter" panose="020B0604020202020204"/>
              <a:ea typeface="Trebuchet MS"/>
              <a:cs typeface="Trebuchet MS"/>
              <a:sym typeface="Trebuchet MS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Participants attending may have very disparate skills and knowledge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Logistics-It can be difficult to arrange meetings and workshops for different geographical locations and time zones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6397A-F491-B88F-B6D6-FCE79C7DC143}"/>
              </a:ext>
            </a:extLst>
          </p:cNvPr>
          <p:cNvSpPr txBox="1"/>
          <p:nvPr/>
        </p:nvSpPr>
        <p:spPr>
          <a:xfrm>
            <a:off x="369654" y="1926637"/>
            <a:ext cx="261557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dk1"/>
                </a:solidFill>
                <a:latin typeface="Inter" panose="020B0604020202020204"/>
              </a:rPr>
              <a:t>Participatory Method</a:t>
            </a:r>
          </a:p>
          <a:p>
            <a:endParaRPr lang="en-US" sz="1050" b="1" u="sng" dirty="0">
              <a:solidFill>
                <a:schemeClr val="dk1"/>
              </a:solidFill>
              <a:latin typeface="Inter" panose="020B0604020202020204"/>
            </a:endParaRPr>
          </a:p>
          <a:p>
            <a:r>
              <a:rPr lang="en-US" dirty="0">
                <a:solidFill>
                  <a:schemeClr val="dk1"/>
                </a:solidFill>
                <a:latin typeface="Inter" panose="020B0604020202020204"/>
              </a:rPr>
              <a:t>Workshop, </a:t>
            </a:r>
          </a:p>
          <a:p>
            <a:r>
              <a:rPr lang="en-US" dirty="0">
                <a:solidFill>
                  <a:schemeClr val="dk1"/>
                </a:solidFill>
                <a:latin typeface="Inter" panose="020B0604020202020204"/>
              </a:rPr>
              <a:t>Open space</a:t>
            </a:r>
          </a:p>
          <a:p>
            <a:r>
              <a:rPr lang="en-US" dirty="0">
                <a:solidFill>
                  <a:schemeClr val="dk1"/>
                </a:solidFill>
                <a:latin typeface="Inter" panose="020B0604020202020204"/>
              </a:rPr>
              <a:t>events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6DF21-BB74-34C0-F110-EB8A3443380F}"/>
              </a:ext>
            </a:extLst>
          </p:cNvPr>
          <p:cNvSpPr txBox="1"/>
          <p:nvPr/>
        </p:nvSpPr>
        <p:spPr>
          <a:xfrm>
            <a:off x="2615704" y="1919904"/>
            <a:ext cx="323488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dk1"/>
                </a:solidFill>
                <a:latin typeface="Inter" panose="020B0604020202020204"/>
              </a:rPr>
              <a:t>Tools</a:t>
            </a:r>
          </a:p>
          <a:p>
            <a:endParaRPr lang="en-US" sz="2800" b="1" u="sng" dirty="0">
              <a:solidFill>
                <a:schemeClr val="dk1"/>
              </a:solidFill>
              <a:latin typeface="Inter" panose="020B0604020202020204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Inter" panose="020B0604020202020204"/>
              </a:rPr>
              <a:t>Physical workshops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Inter" panose="020B0604020202020204"/>
              </a:rPr>
              <a:t>Remote workshops using </a:t>
            </a:r>
            <a:r>
              <a:rPr lang="en-US" dirty="0" err="1">
                <a:solidFill>
                  <a:schemeClr val="dk1"/>
                </a:solidFill>
                <a:latin typeface="Inter" panose="020B0604020202020204"/>
              </a:rPr>
              <a:t>Mentimeter</a:t>
            </a:r>
            <a:r>
              <a:rPr lang="en-US" dirty="0">
                <a:solidFill>
                  <a:schemeClr val="dk1"/>
                </a:solidFill>
                <a:latin typeface="Inter" panose="020B0604020202020204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Inter" panose="020B0604020202020204"/>
              </a:rPr>
              <a:t>Slido</a:t>
            </a:r>
            <a:r>
              <a:rPr lang="en-US" dirty="0">
                <a:solidFill>
                  <a:schemeClr val="dk1"/>
                </a:solidFill>
                <a:latin typeface="Inter" panose="020B0604020202020204"/>
              </a:rPr>
              <a:t>, Go Create)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86F61-EEE7-23B2-3011-6ECE89F2A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02" y="4058951"/>
            <a:ext cx="3663652" cy="203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CC78B4-6811-5A28-607A-EAD353762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010" y="1234457"/>
            <a:ext cx="2472062" cy="1393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Google Shape;196;p10">
            <a:extLst>
              <a:ext uri="{FF2B5EF4-FFF2-40B4-BE49-F238E27FC236}">
                <a16:creationId xmlns:a16="http://schemas.microsoft.com/office/drawing/2014/main" id="{7A6FF0F4-E5A7-2971-AA4F-29E1BFDE6227}"/>
              </a:ext>
            </a:extLst>
          </p:cNvPr>
          <p:cNvSpPr txBox="1"/>
          <p:nvPr/>
        </p:nvSpPr>
        <p:spPr>
          <a:xfrm>
            <a:off x="513202" y="6145083"/>
            <a:ext cx="306252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Ideas Workshops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8A899F-FDF3-F7FF-C1CE-1D231F3CBD0F}"/>
              </a:ext>
            </a:extLst>
          </p:cNvPr>
          <p:cNvCxnSpPr>
            <a:cxnSpLocks/>
          </p:cNvCxnSpPr>
          <p:nvPr/>
        </p:nvCxnSpPr>
        <p:spPr>
          <a:xfrm>
            <a:off x="1660378" y="3149995"/>
            <a:ext cx="8843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3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2;g2d9b491803d_2_31">
            <a:extLst>
              <a:ext uri="{FF2B5EF4-FFF2-40B4-BE49-F238E27FC236}">
                <a16:creationId xmlns:a16="http://schemas.microsoft.com/office/drawing/2014/main" id="{110EC575-2434-9C9E-67AA-885CCE1C8BE9}"/>
              </a:ext>
            </a:extLst>
          </p:cNvPr>
          <p:cNvSpPr txBox="1"/>
          <p:nvPr/>
        </p:nvSpPr>
        <p:spPr>
          <a:xfrm>
            <a:off x="378373" y="372282"/>
            <a:ext cx="8454729" cy="68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Participatory Methods and Tools</a:t>
            </a:r>
            <a:endParaRPr sz="2400" b="0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" name="Google Shape;122;p2">
            <a:extLst>
              <a:ext uri="{FF2B5EF4-FFF2-40B4-BE49-F238E27FC236}">
                <a16:creationId xmlns:a16="http://schemas.microsoft.com/office/drawing/2014/main" id="{D7672F60-A360-FD19-C176-5A2DAC6570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722"/>
            <a:ext cx="12192000" cy="3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32DF70D-EDE2-3787-B24A-A067B009447B}"/>
              </a:ext>
            </a:extLst>
          </p:cNvPr>
          <p:cNvSpPr txBox="1">
            <a:spLocks/>
          </p:cNvSpPr>
          <p:nvPr/>
        </p:nvSpPr>
        <p:spPr>
          <a:xfrm>
            <a:off x="378373" y="1048560"/>
            <a:ext cx="8520600" cy="572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i="1" dirty="0">
                <a:solidFill>
                  <a:schemeClr val="accent1"/>
                </a:solidFill>
                <a:latin typeface="Inter"/>
              </a:rPr>
              <a:t>Creating Solutions</a:t>
            </a:r>
          </a:p>
        </p:txBody>
      </p:sp>
      <p:sp>
        <p:nvSpPr>
          <p:cNvPr id="6" name="Google Shape;196;p10">
            <a:extLst>
              <a:ext uri="{FF2B5EF4-FFF2-40B4-BE49-F238E27FC236}">
                <a16:creationId xmlns:a16="http://schemas.microsoft.com/office/drawing/2014/main" id="{C703C3EF-5554-247B-FB31-9544D83C3DC6}"/>
              </a:ext>
            </a:extLst>
          </p:cNvPr>
          <p:cNvSpPr txBox="1"/>
          <p:nvPr/>
        </p:nvSpPr>
        <p:spPr>
          <a:xfrm>
            <a:off x="378373" y="3872156"/>
            <a:ext cx="7581757" cy="256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chemeClr val="dk1"/>
                </a:solidFill>
                <a:latin typeface="Inter" panose="020B0604020202020204"/>
                <a:sym typeface="Trebuchet MS"/>
              </a:rPr>
              <a:t>Strengths</a:t>
            </a:r>
            <a:r>
              <a:rPr lang="en-US" sz="2800" u="sng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-</a:t>
            </a:r>
            <a:r>
              <a:rPr lang="en-US" sz="2800" b="1" u="sng" dirty="0">
                <a:solidFill>
                  <a:schemeClr val="dk1"/>
                </a:solidFill>
                <a:latin typeface="Inter" panose="020B0604020202020204"/>
                <a:sym typeface="Trebuchet MS"/>
              </a:rPr>
              <a:t>Limitations</a:t>
            </a:r>
            <a:endParaRPr lang="en-US" sz="2800" u="sng" dirty="0">
              <a:solidFill>
                <a:schemeClr val="dk1"/>
              </a:solidFill>
              <a:latin typeface="Inter" panose="020B0604020202020204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u="sng" dirty="0">
              <a:solidFill>
                <a:schemeClr val="dk1"/>
              </a:solidFill>
              <a:latin typeface="Inter" panose="020B0604020202020204"/>
              <a:ea typeface="Trebuchet MS"/>
              <a:cs typeface="Trebuchet MS"/>
              <a:sym typeface="Trebuchet MS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Provide a forum for ideas and offers the unique advantage of giving immediate feedback to the designers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dk1"/>
              </a:solidFill>
              <a:latin typeface="Inter" panose="020B0604020202020204"/>
              <a:ea typeface="Trebuchet MS"/>
              <a:cs typeface="Trebuchet MS"/>
              <a:sym typeface="Trebuchet MS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With multiple perspectives represented in the charrette, it is challenging and time-consuming for all involved to agree on the final design solution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Experts may dominate 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EBE56-072B-F8EA-5589-47666EE22C4E}"/>
              </a:ext>
            </a:extLst>
          </p:cNvPr>
          <p:cNvSpPr txBox="1"/>
          <p:nvPr/>
        </p:nvSpPr>
        <p:spPr>
          <a:xfrm>
            <a:off x="378373" y="1654378"/>
            <a:ext cx="244477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dk1"/>
                </a:solidFill>
                <a:latin typeface="Inter" panose="020B0604020202020204"/>
              </a:rPr>
              <a:t>Participatory Method</a:t>
            </a:r>
          </a:p>
          <a:p>
            <a:endParaRPr lang="en-US" sz="1100" b="1" u="sng" dirty="0">
              <a:solidFill>
                <a:schemeClr val="dk1"/>
              </a:solidFill>
              <a:latin typeface="Inter" panose="020B0604020202020204"/>
            </a:endParaRPr>
          </a:p>
          <a:p>
            <a:r>
              <a:rPr lang="en-US" dirty="0">
                <a:solidFill>
                  <a:schemeClr val="dk1"/>
                </a:solidFill>
                <a:latin typeface="Inter" panose="020B0604020202020204"/>
              </a:rPr>
              <a:t>Design charrette,</a:t>
            </a:r>
          </a:p>
          <a:p>
            <a:r>
              <a:rPr lang="en-US" dirty="0">
                <a:solidFill>
                  <a:schemeClr val="dk1"/>
                </a:solidFill>
                <a:latin typeface="Inter" panose="020B0604020202020204"/>
              </a:rPr>
              <a:t>Tactic-urbanism</a:t>
            </a:r>
          </a:p>
          <a:p>
            <a:r>
              <a:rPr lang="en-US" dirty="0">
                <a:solidFill>
                  <a:schemeClr val="dk1"/>
                </a:solidFill>
                <a:latin typeface="Inter" panose="020B0604020202020204"/>
              </a:rPr>
              <a:t>(Placemaking, Pop-ups)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1B6E0-2491-9996-7604-85A194F0691C}"/>
              </a:ext>
            </a:extLst>
          </p:cNvPr>
          <p:cNvSpPr txBox="1"/>
          <p:nvPr/>
        </p:nvSpPr>
        <p:spPr>
          <a:xfrm>
            <a:off x="3465125" y="1717915"/>
            <a:ext cx="2444779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dk1"/>
                </a:solidFill>
                <a:latin typeface="Inter" panose="020B0604020202020204"/>
              </a:rPr>
              <a:t>Tools</a:t>
            </a:r>
          </a:p>
          <a:p>
            <a:endParaRPr lang="en-US" sz="1600" b="1" u="sng" dirty="0">
              <a:solidFill>
                <a:schemeClr val="dk1"/>
              </a:solidFill>
              <a:latin typeface="Inter" panose="020B0604020202020204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Inter" panose="020B0604020202020204"/>
              </a:rPr>
              <a:t>Physical gathering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Inter" panose="020B0604020202020204"/>
              </a:rPr>
              <a:t>Digital tools such as SketchUp, Dynamo, Grasshopper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8DA9C9-BCD4-B644-BDD3-E3DA8A5BBD32}"/>
              </a:ext>
            </a:extLst>
          </p:cNvPr>
          <p:cNvCxnSpPr>
            <a:cxnSpLocks/>
          </p:cNvCxnSpPr>
          <p:nvPr/>
        </p:nvCxnSpPr>
        <p:spPr>
          <a:xfrm>
            <a:off x="2383066" y="2833782"/>
            <a:ext cx="653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3E71C67-AAF4-E511-6FD0-272EA2799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345" y="1142702"/>
            <a:ext cx="4814316" cy="32095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304513-80F5-CF2C-04E9-7E4ECFFC3163}"/>
              </a:ext>
            </a:extLst>
          </p:cNvPr>
          <p:cNvSpPr txBox="1"/>
          <p:nvPr/>
        </p:nvSpPr>
        <p:spPr>
          <a:xfrm>
            <a:off x="8745503" y="4385918"/>
            <a:ext cx="3271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Public Space, Montreal, Canada</a:t>
            </a:r>
          </a:p>
          <a:p>
            <a:r>
              <a:rPr lang="en-US" sz="1400" i="1" dirty="0"/>
              <a:t>Architects: LAAB Collective</a:t>
            </a:r>
          </a:p>
        </p:txBody>
      </p:sp>
    </p:spTree>
    <p:extLst>
      <p:ext uri="{BB962C8B-B14F-4D97-AF65-F5344CB8AC3E}">
        <p14:creationId xmlns:p14="http://schemas.microsoft.com/office/powerpoint/2010/main" val="312004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0"/>
          <p:cNvPicPr preferRelativeResize="0"/>
          <p:nvPr/>
        </p:nvPicPr>
        <p:blipFill rotWithShape="1">
          <a:blip r:embed="rId3">
            <a:alphaModFix/>
          </a:blip>
          <a:srcRect t="69415" r="81" b="4465"/>
          <a:stretch/>
        </p:blipFill>
        <p:spPr>
          <a:xfrm>
            <a:off x="1" y="4889332"/>
            <a:ext cx="12192000" cy="196866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0"/>
          <p:cNvSpPr txBox="1">
            <a:spLocks noGrp="1"/>
          </p:cNvSpPr>
          <p:nvPr>
            <p:ph type="ctrTitle"/>
          </p:nvPr>
        </p:nvSpPr>
        <p:spPr>
          <a:xfrm>
            <a:off x="1524000" y="2701810"/>
            <a:ext cx="9144000" cy="1168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6000"/>
              <a:buFont typeface="Trebuchet MS"/>
              <a:buNone/>
            </a:pPr>
            <a:r>
              <a:rPr lang="en-US" dirty="0">
                <a:latin typeface="Inter"/>
                <a:ea typeface="Inter"/>
                <a:cs typeface="Inter"/>
                <a:sym typeface="Inter"/>
              </a:rPr>
              <a:t>Thank you!</a:t>
            </a: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60" name="Google Shape;36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111" y="5650047"/>
            <a:ext cx="2353920" cy="49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9967" y="5647621"/>
            <a:ext cx="2286000" cy="476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588369"/>
            <a:ext cx="12192000" cy="27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99872" y="1266825"/>
            <a:ext cx="1392275" cy="10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52425" y="4363662"/>
            <a:ext cx="3810049" cy="173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50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2;g2d9b491803d_2_31">
            <a:extLst>
              <a:ext uri="{FF2B5EF4-FFF2-40B4-BE49-F238E27FC236}">
                <a16:creationId xmlns:a16="http://schemas.microsoft.com/office/drawing/2014/main" id="{110EC575-2434-9C9E-67AA-885CCE1C8BE9}"/>
              </a:ext>
            </a:extLst>
          </p:cNvPr>
          <p:cNvSpPr txBox="1"/>
          <p:nvPr/>
        </p:nvSpPr>
        <p:spPr>
          <a:xfrm>
            <a:off x="201509" y="164591"/>
            <a:ext cx="9080258" cy="107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Designing and Implementing Participatory </a:t>
            </a:r>
            <a:r>
              <a:rPr lang="en-US" sz="3200" b="1" dirty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Exercises</a:t>
            </a:r>
            <a:r>
              <a:rPr lang="en-US" sz="3200" b="1" i="0" u="none" strike="noStrike" cap="none" dirty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 | Concrete Steps</a:t>
            </a:r>
            <a:endParaRPr sz="2000" b="0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L-Shape 1">
            <a:extLst>
              <a:ext uri="{FF2B5EF4-FFF2-40B4-BE49-F238E27FC236}">
                <a16:creationId xmlns:a16="http://schemas.microsoft.com/office/drawing/2014/main" id="{79C02D66-8B36-3323-38B7-45F6C3A599B4}"/>
              </a:ext>
            </a:extLst>
          </p:cNvPr>
          <p:cNvSpPr/>
          <p:nvPr/>
        </p:nvSpPr>
        <p:spPr>
          <a:xfrm rot="5400000">
            <a:off x="1686107" y="4703554"/>
            <a:ext cx="714954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-Shape 2">
            <a:extLst>
              <a:ext uri="{FF2B5EF4-FFF2-40B4-BE49-F238E27FC236}">
                <a16:creationId xmlns:a16="http://schemas.microsoft.com/office/drawing/2014/main" id="{4F6BE8B6-91CB-161A-7888-5EA35308D7B3}"/>
              </a:ext>
            </a:extLst>
          </p:cNvPr>
          <p:cNvSpPr/>
          <p:nvPr/>
        </p:nvSpPr>
        <p:spPr>
          <a:xfrm rot="5400000">
            <a:off x="2851872" y="4203771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2DCDA423-2B06-EA45-BE44-D4AB10AFDA5D}"/>
              </a:ext>
            </a:extLst>
          </p:cNvPr>
          <p:cNvSpPr/>
          <p:nvPr/>
        </p:nvSpPr>
        <p:spPr>
          <a:xfrm rot="5400000">
            <a:off x="4016777" y="3704632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081C5572-1688-028F-4CB2-F3E906BE4242}"/>
              </a:ext>
            </a:extLst>
          </p:cNvPr>
          <p:cNvSpPr/>
          <p:nvPr/>
        </p:nvSpPr>
        <p:spPr>
          <a:xfrm rot="5400000">
            <a:off x="5171833" y="3195554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FDAD7DCB-F29D-5491-1495-F405AFB30489}"/>
              </a:ext>
            </a:extLst>
          </p:cNvPr>
          <p:cNvSpPr/>
          <p:nvPr/>
        </p:nvSpPr>
        <p:spPr>
          <a:xfrm rot="5400000">
            <a:off x="561473" y="5192129"/>
            <a:ext cx="634411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2C9214-614A-EBA3-364F-E65208F50230}"/>
              </a:ext>
            </a:extLst>
          </p:cNvPr>
          <p:cNvGrpSpPr/>
          <p:nvPr/>
        </p:nvGrpSpPr>
        <p:grpSpPr>
          <a:xfrm>
            <a:off x="2667979" y="1276564"/>
            <a:ext cx="1695553" cy="2936732"/>
            <a:chOff x="2158950" y="1606536"/>
            <a:chExt cx="1866716" cy="3233190"/>
          </a:xfrm>
          <a:solidFill>
            <a:schemeClr val="accent6">
              <a:lumMod val="75000"/>
            </a:schemeClr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F7C806-11F2-DC5F-C0FF-4B182A5E8072}"/>
                </a:ext>
              </a:extLst>
            </p:cNvPr>
            <p:cNvSpPr/>
            <p:nvPr/>
          </p:nvSpPr>
          <p:spPr>
            <a:xfrm>
              <a:off x="2865472" y="1606536"/>
              <a:ext cx="599516" cy="599516"/>
            </a:xfrm>
            <a:prstGeom prst="ellips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476EE64C-44E3-355A-2E42-F2275E64A506}"/>
                </a:ext>
              </a:extLst>
            </p:cNvPr>
            <p:cNvSpPr/>
            <p:nvPr/>
          </p:nvSpPr>
          <p:spPr>
            <a:xfrm>
              <a:off x="2865471" y="2155699"/>
              <a:ext cx="599516" cy="13163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3B700CA5-2BBF-60F4-D416-3239434C0E4F}"/>
                </a:ext>
              </a:extLst>
            </p:cNvPr>
            <p:cNvSpPr/>
            <p:nvPr/>
          </p:nvSpPr>
          <p:spPr>
            <a:xfrm rot="10800000">
              <a:off x="2865472" y="3348727"/>
              <a:ext cx="299760" cy="149099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24E3128B-33AB-C351-B238-02FA43D7206E}"/>
                </a:ext>
              </a:extLst>
            </p:cNvPr>
            <p:cNvSpPr/>
            <p:nvPr/>
          </p:nvSpPr>
          <p:spPr>
            <a:xfrm rot="10800000">
              <a:off x="3610399" y="3508573"/>
              <a:ext cx="299760" cy="7242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2DBD68EA-2595-F4CD-D301-12A6AE507065}"/>
                </a:ext>
              </a:extLst>
            </p:cNvPr>
            <p:cNvSpPr/>
            <p:nvPr/>
          </p:nvSpPr>
          <p:spPr>
            <a:xfrm rot="7070763">
              <a:off x="3429929" y="3104389"/>
              <a:ext cx="299760" cy="7242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450CEF0C-09F5-8A5D-AFF0-A25C8DFEDDAC}"/>
                </a:ext>
              </a:extLst>
            </p:cNvPr>
            <p:cNvSpPr/>
            <p:nvPr/>
          </p:nvSpPr>
          <p:spPr>
            <a:xfrm rot="6300000">
              <a:off x="3543696" y="2361865"/>
              <a:ext cx="239691" cy="7242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8226922C-0B0B-E12A-9D2E-AB1A9E0AB3D7}"/>
                </a:ext>
              </a:extLst>
            </p:cNvPr>
            <p:cNvSpPr/>
            <p:nvPr/>
          </p:nvSpPr>
          <p:spPr>
            <a:xfrm rot="13500000">
              <a:off x="2591367" y="2165530"/>
              <a:ext cx="239691" cy="110452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4E120BC-4C61-5194-8DED-F8E33244EF45}"/>
              </a:ext>
            </a:extLst>
          </p:cNvPr>
          <p:cNvSpPr txBox="1"/>
          <p:nvPr/>
        </p:nvSpPr>
        <p:spPr>
          <a:xfrm>
            <a:off x="374884" y="5671075"/>
            <a:ext cx="141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" panose="020B0604020202020204" charset="0"/>
                <a:ea typeface="Inter" panose="020B0604020202020204" charset="0"/>
              </a:rPr>
              <a:t>Define action’s objectives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Inter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944C08-89F0-5141-6F8D-8A61B43396D0}"/>
              </a:ext>
            </a:extLst>
          </p:cNvPr>
          <p:cNvSpPr txBox="1"/>
          <p:nvPr/>
        </p:nvSpPr>
        <p:spPr>
          <a:xfrm>
            <a:off x="1557878" y="5161180"/>
            <a:ext cx="141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" panose="020B0604020202020204" charset="0"/>
                <a:ea typeface="Inter" panose="020B0604020202020204" charset="0"/>
              </a:rPr>
              <a:t>Elaborate a stakeholders’ analysis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Inter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DA18C1-963C-84E8-E7B8-ADB9E88AC92C}"/>
              </a:ext>
            </a:extLst>
          </p:cNvPr>
          <p:cNvSpPr txBox="1"/>
          <p:nvPr/>
        </p:nvSpPr>
        <p:spPr>
          <a:xfrm>
            <a:off x="2740870" y="4694338"/>
            <a:ext cx="1272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" panose="020B0604020202020204" charset="0"/>
                <a:ea typeface="Inter" panose="020B0604020202020204" charset="0"/>
              </a:rPr>
              <a:t>Inform the group of participants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Inter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6D9C94-3614-30FC-BD40-A4AB5A4F52EC}"/>
              </a:ext>
            </a:extLst>
          </p:cNvPr>
          <p:cNvSpPr txBox="1"/>
          <p:nvPr/>
        </p:nvSpPr>
        <p:spPr>
          <a:xfrm>
            <a:off x="3923863" y="4239618"/>
            <a:ext cx="1192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" panose="020B0604020202020204" charset="0"/>
                <a:ea typeface="Inter" panose="020B0604020202020204" charset="0"/>
              </a:rPr>
              <a:t>Set the Agenda and find the right space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Inter" panose="020B060402020202020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968628-D463-3ED5-8910-FB262538BA9B}"/>
              </a:ext>
            </a:extLst>
          </p:cNvPr>
          <p:cNvSpPr txBox="1"/>
          <p:nvPr/>
        </p:nvSpPr>
        <p:spPr>
          <a:xfrm>
            <a:off x="5106858" y="3724610"/>
            <a:ext cx="1103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" panose="020B0604020202020204" charset="0"/>
                <a:ea typeface="Inter" panose="020B0604020202020204" charset="0"/>
              </a:rPr>
              <a:t>Choose Facilitation Techniques and tools.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Inter" panose="020B0604020202020204" charset="0"/>
            </a:endParaRPr>
          </a:p>
        </p:txBody>
      </p:sp>
      <p:sp>
        <p:nvSpPr>
          <p:cNvPr id="25" name="L-Shape 46">
            <a:extLst>
              <a:ext uri="{FF2B5EF4-FFF2-40B4-BE49-F238E27FC236}">
                <a16:creationId xmlns:a16="http://schemas.microsoft.com/office/drawing/2014/main" id="{DC4B60A4-4D8E-7E4F-E96F-5E69DBAC1DD1}"/>
              </a:ext>
            </a:extLst>
          </p:cNvPr>
          <p:cNvSpPr/>
          <p:nvPr/>
        </p:nvSpPr>
        <p:spPr>
          <a:xfrm rot="5400000">
            <a:off x="7499191" y="2276546"/>
            <a:ext cx="714954" cy="1164928"/>
          </a:xfrm>
          <a:prstGeom prst="corner">
            <a:avLst>
              <a:gd name="adj1" fmla="val 7692"/>
              <a:gd name="adj2" fmla="val 2968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-Shape 47">
            <a:extLst>
              <a:ext uri="{FF2B5EF4-FFF2-40B4-BE49-F238E27FC236}">
                <a16:creationId xmlns:a16="http://schemas.microsoft.com/office/drawing/2014/main" id="{89009E7D-BF6C-C36F-DFDA-D6831370DBDC}"/>
              </a:ext>
            </a:extLst>
          </p:cNvPr>
          <p:cNvSpPr/>
          <p:nvPr/>
        </p:nvSpPr>
        <p:spPr>
          <a:xfrm rot="5400000">
            <a:off x="8664980" y="1797164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-Shape 48">
            <a:extLst>
              <a:ext uri="{FF2B5EF4-FFF2-40B4-BE49-F238E27FC236}">
                <a16:creationId xmlns:a16="http://schemas.microsoft.com/office/drawing/2014/main" id="{82CA14A2-866F-02A9-5FB4-14EB2888F92F}"/>
              </a:ext>
            </a:extLst>
          </p:cNvPr>
          <p:cNvSpPr/>
          <p:nvPr/>
        </p:nvSpPr>
        <p:spPr>
          <a:xfrm rot="5400000">
            <a:off x="9829908" y="1307848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L-Shape 49">
            <a:extLst>
              <a:ext uri="{FF2B5EF4-FFF2-40B4-BE49-F238E27FC236}">
                <a16:creationId xmlns:a16="http://schemas.microsoft.com/office/drawing/2014/main" id="{9B7128CE-1B83-7B06-DDF3-5D5F29258C7E}"/>
              </a:ext>
            </a:extLst>
          </p:cNvPr>
          <p:cNvSpPr/>
          <p:nvPr/>
        </p:nvSpPr>
        <p:spPr>
          <a:xfrm rot="5400000">
            <a:off x="10994790" y="868851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-Shape 8">
            <a:extLst>
              <a:ext uri="{FF2B5EF4-FFF2-40B4-BE49-F238E27FC236}">
                <a16:creationId xmlns:a16="http://schemas.microsoft.com/office/drawing/2014/main" id="{FB9EBFF4-9D2D-57FA-1C85-4AE9D346F663}"/>
              </a:ext>
            </a:extLst>
          </p:cNvPr>
          <p:cNvSpPr/>
          <p:nvPr/>
        </p:nvSpPr>
        <p:spPr>
          <a:xfrm rot="5400000">
            <a:off x="6374581" y="2734758"/>
            <a:ext cx="634411" cy="1164928"/>
          </a:xfrm>
          <a:prstGeom prst="corner">
            <a:avLst>
              <a:gd name="adj1" fmla="val 7692"/>
              <a:gd name="adj2" fmla="val 2968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96DB28-D7B9-DD30-38A3-85F88527DAAD}"/>
              </a:ext>
            </a:extLst>
          </p:cNvPr>
          <p:cNvSpPr txBox="1"/>
          <p:nvPr/>
        </p:nvSpPr>
        <p:spPr>
          <a:xfrm>
            <a:off x="6187992" y="3266982"/>
            <a:ext cx="1272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" panose="020B0604020202020204" charset="0"/>
                <a:ea typeface="Inter" panose="020B0604020202020204" charset="0"/>
              </a:rPr>
              <a:t>Foster Idea and Dialogue Generation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Inter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193E34-B2A3-FE04-A80B-0280BB6CE124}"/>
              </a:ext>
            </a:extLst>
          </p:cNvPr>
          <p:cNvSpPr txBox="1"/>
          <p:nvPr/>
        </p:nvSpPr>
        <p:spPr>
          <a:xfrm>
            <a:off x="7370984" y="2684287"/>
            <a:ext cx="150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" panose="020B0604020202020204" charset="0"/>
                <a:ea typeface="Inter" panose="020B0604020202020204" charset="0"/>
              </a:rPr>
              <a:t>Concept Synthesis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Inter" panose="020B060402020202020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590E1D-E46F-2803-2ED4-1702CFD1B867}"/>
              </a:ext>
            </a:extLst>
          </p:cNvPr>
          <p:cNvSpPr txBox="1"/>
          <p:nvPr/>
        </p:nvSpPr>
        <p:spPr>
          <a:xfrm>
            <a:off x="8553977" y="2267111"/>
            <a:ext cx="1392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l-G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" panose="020B0604020202020204" charset="0"/>
                <a:ea typeface="Inter" panose="020B0604020202020204" charset="0"/>
              </a:rPr>
              <a:t>Define Next Steps</a:t>
            </a:r>
            <a:endParaRPr lang="el-GR" altLang="el-GR" sz="1200" b="1" dirty="0">
              <a:solidFill>
                <a:schemeClr val="tx1">
                  <a:lumMod val="75000"/>
                  <a:lumOff val="25000"/>
                </a:schemeClr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B24890-F0DC-04B8-9FFC-B69A96D99DDC}"/>
              </a:ext>
            </a:extLst>
          </p:cNvPr>
          <p:cNvSpPr txBox="1"/>
          <p:nvPr/>
        </p:nvSpPr>
        <p:spPr>
          <a:xfrm>
            <a:off x="9736971" y="1819343"/>
            <a:ext cx="139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" panose="020B0604020202020204" charset="0"/>
                <a:ea typeface="Inter" panose="020B0604020202020204" charset="0"/>
              </a:rPr>
              <a:t>Document and Share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Inter" panose="020B060402020202020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5B202B-3257-3092-EEB1-69BE39C9CF59}"/>
              </a:ext>
            </a:extLst>
          </p:cNvPr>
          <p:cNvSpPr txBox="1"/>
          <p:nvPr/>
        </p:nvSpPr>
        <p:spPr>
          <a:xfrm>
            <a:off x="10919966" y="1371575"/>
            <a:ext cx="127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" panose="020B0604020202020204" charset="0"/>
                <a:ea typeface="Inter" panose="020B0604020202020204" charset="0"/>
              </a:rPr>
              <a:t>Ask for feedback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Inter" panose="020B060402020202020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D85667-DFA5-87F8-A7D8-2EABDE362176}"/>
              </a:ext>
            </a:extLst>
          </p:cNvPr>
          <p:cNvSpPr txBox="1"/>
          <p:nvPr/>
        </p:nvSpPr>
        <p:spPr>
          <a:xfrm>
            <a:off x="201509" y="3875917"/>
            <a:ext cx="2712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Inter" panose="020B0604020202020204" charset="0"/>
                <a:ea typeface="Inter" panose="020B0604020202020204" charset="0"/>
              </a:rPr>
              <a:t>[A. Preliminary stage]</a:t>
            </a:r>
            <a:endParaRPr lang="el-GR" sz="1800" b="1" dirty="0">
              <a:solidFill>
                <a:schemeClr val="accent1">
                  <a:lumMod val="75000"/>
                </a:schemeClr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7762EC-098A-C9C7-26CC-67804FE8ABF3}"/>
              </a:ext>
            </a:extLst>
          </p:cNvPr>
          <p:cNvSpPr txBox="1"/>
          <p:nvPr/>
        </p:nvSpPr>
        <p:spPr>
          <a:xfrm>
            <a:off x="5854591" y="1408539"/>
            <a:ext cx="3673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Inter" panose="020B0604020202020204" charset="0"/>
                <a:ea typeface="Inter" panose="020B0604020202020204" charset="0"/>
              </a:rPr>
              <a:t>[B. Implementation of the participatory design activity]</a:t>
            </a:r>
            <a:endParaRPr lang="el-GR" sz="1800" b="1" dirty="0">
              <a:solidFill>
                <a:schemeClr val="accent3">
                  <a:lumMod val="75000"/>
                </a:schemeClr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733470-5C7C-DEA6-D033-0564D1560499}"/>
              </a:ext>
            </a:extLst>
          </p:cNvPr>
          <p:cNvSpPr txBox="1"/>
          <p:nvPr/>
        </p:nvSpPr>
        <p:spPr>
          <a:xfrm>
            <a:off x="9614151" y="2533154"/>
            <a:ext cx="2420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Inter" panose="020B0604020202020204" charset="0"/>
                <a:ea typeface="Inter" panose="020B0604020202020204" charset="0"/>
              </a:rPr>
              <a:t>[C. Evaluation of the process] </a:t>
            </a:r>
            <a:endParaRPr lang="el-GR" sz="1800" dirty="0">
              <a:solidFill>
                <a:schemeClr val="accent4">
                  <a:lumMod val="75000"/>
                </a:schemeClr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5" name="Google Shape;122;p2">
            <a:extLst>
              <a:ext uri="{FF2B5EF4-FFF2-40B4-BE49-F238E27FC236}">
                <a16:creationId xmlns:a16="http://schemas.microsoft.com/office/drawing/2014/main" id="{B736EC32-058E-5000-3FFF-8F0B58B500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722"/>
            <a:ext cx="12192000" cy="38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01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C1C03F-0C25-525A-B17B-16F1863F1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636" y="1658459"/>
            <a:ext cx="6291364" cy="4430937"/>
          </a:xfrm>
          <a:prstGeom prst="rect">
            <a:avLst/>
          </a:prstGeom>
        </p:spPr>
      </p:pic>
      <p:pic>
        <p:nvPicPr>
          <p:cNvPr id="2" name="Google Shape;122;p2">
            <a:extLst>
              <a:ext uri="{FF2B5EF4-FFF2-40B4-BE49-F238E27FC236}">
                <a16:creationId xmlns:a16="http://schemas.microsoft.com/office/drawing/2014/main" id="{36094971-B173-1AB1-70A9-7F59E5DA22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75722"/>
            <a:ext cx="12192000" cy="3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6;p10">
            <a:extLst>
              <a:ext uri="{FF2B5EF4-FFF2-40B4-BE49-F238E27FC236}">
                <a16:creationId xmlns:a16="http://schemas.microsoft.com/office/drawing/2014/main" id="{8AC5F143-1E2D-FD4F-C4E7-8DDFC10C82FF}"/>
              </a:ext>
            </a:extLst>
          </p:cNvPr>
          <p:cNvSpPr txBox="1"/>
          <p:nvPr/>
        </p:nvSpPr>
        <p:spPr>
          <a:xfrm>
            <a:off x="268080" y="1011415"/>
            <a:ext cx="6291364" cy="332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Inter" panose="020B0604020202020204"/>
                <a:sym typeface="Trebuchet MS"/>
              </a:rPr>
              <a:t>Which method should we use?</a:t>
            </a:r>
            <a:endParaRPr lang="el-GR" sz="3200" b="1" dirty="0">
              <a:solidFill>
                <a:srgbClr val="0070C0"/>
              </a:solidFill>
              <a:latin typeface="Inria Sans"/>
              <a:sym typeface="Trebuchet MS"/>
            </a:endParaRPr>
          </a:p>
          <a:p>
            <a:endParaRPr lang="el-GR" sz="2933" dirty="0">
              <a:solidFill>
                <a:schemeClr val="dk1"/>
              </a:solidFill>
              <a:latin typeface="Inria Sans" panose="020B0604020202020204" charset="0"/>
              <a:ea typeface="Trebuchet MS"/>
              <a:cs typeface="Trebuchet MS"/>
              <a:sym typeface="Trebuchet MS"/>
            </a:endParaRPr>
          </a:p>
          <a:p>
            <a:pPr>
              <a:spcAft>
                <a:spcPts val="1600"/>
              </a:spcAft>
            </a:pPr>
            <a:r>
              <a:rPr lang="en-US" sz="1600" b="1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Objectives</a:t>
            </a:r>
            <a:r>
              <a:rPr lang="en-US" sz="1600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: Reasons for involvement and expected outcomes</a:t>
            </a:r>
          </a:p>
          <a:p>
            <a:pPr>
              <a:spcAft>
                <a:spcPts val="1600"/>
              </a:spcAft>
            </a:pPr>
            <a:r>
              <a:rPr lang="en-US" sz="1600" b="1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Topic</a:t>
            </a:r>
            <a:r>
              <a:rPr lang="en-US" sz="1600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: The nature and scope of the issue</a:t>
            </a:r>
          </a:p>
          <a:p>
            <a:pPr>
              <a:spcAft>
                <a:spcPts val="1600"/>
              </a:spcAft>
            </a:pPr>
            <a:r>
              <a:rPr lang="en-US" sz="1600" b="1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Participants</a:t>
            </a:r>
            <a:r>
              <a:rPr lang="en-US" sz="1600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: Who is affected, interested or can contribute to solutions</a:t>
            </a:r>
          </a:p>
          <a:p>
            <a:pPr>
              <a:spcAft>
                <a:spcPts val="1600"/>
              </a:spcAft>
            </a:pPr>
            <a:r>
              <a:rPr lang="en-US" sz="1600" b="1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Time</a:t>
            </a:r>
            <a:r>
              <a:rPr lang="en-US" sz="1600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: Amount of time available</a:t>
            </a:r>
          </a:p>
          <a:p>
            <a:pPr>
              <a:spcAft>
                <a:spcPts val="1600"/>
              </a:spcAft>
            </a:pPr>
            <a:r>
              <a:rPr lang="en-US" sz="1600" b="1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Budget</a:t>
            </a:r>
            <a:r>
              <a:rPr lang="en-US" sz="1600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: Availability of resources</a:t>
            </a:r>
          </a:p>
        </p:txBody>
      </p:sp>
      <p:pic>
        <p:nvPicPr>
          <p:cNvPr id="6" name="Picture 5" descr="A cartoon of a person with question marks above her head&#10;&#10;Description automatically generated">
            <a:extLst>
              <a:ext uri="{FF2B5EF4-FFF2-40B4-BE49-F238E27FC236}">
                <a16:creationId xmlns:a16="http://schemas.microsoft.com/office/drawing/2014/main" id="{A96096BB-B5FF-E45A-AF0E-F54E7AED877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1493676" y="4689366"/>
            <a:ext cx="1570633" cy="157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2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2;g2d9b491803d_2_31">
            <a:extLst>
              <a:ext uri="{FF2B5EF4-FFF2-40B4-BE49-F238E27FC236}">
                <a16:creationId xmlns:a16="http://schemas.microsoft.com/office/drawing/2014/main" id="{110EC575-2434-9C9E-67AA-885CCE1C8BE9}"/>
              </a:ext>
            </a:extLst>
          </p:cNvPr>
          <p:cNvSpPr txBox="1"/>
          <p:nvPr/>
        </p:nvSpPr>
        <p:spPr>
          <a:xfrm>
            <a:off x="853861" y="805373"/>
            <a:ext cx="4531955" cy="68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accent1"/>
                </a:solidFill>
                <a:latin typeface="Inter" panose="020B0604020202020204"/>
                <a:ea typeface="Inter" panose="020B0604020202020204"/>
                <a:cs typeface="Inter" panose="020B0604020202020204"/>
                <a:sym typeface="Inter"/>
              </a:rPr>
              <a:t>Participatory Methods</a:t>
            </a:r>
            <a:endParaRPr sz="2400" b="0" i="0" u="none" strike="noStrike" cap="none" dirty="0">
              <a:solidFill>
                <a:srgbClr val="000000"/>
              </a:solidFill>
              <a:latin typeface="Inter" panose="020B0604020202020204"/>
              <a:ea typeface="Inter" panose="020B0604020202020204"/>
              <a:cs typeface="Inter" panose="020B0604020202020204"/>
              <a:sym typeface="Inter"/>
            </a:endParaRPr>
          </a:p>
        </p:txBody>
      </p:sp>
      <p:pic>
        <p:nvPicPr>
          <p:cNvPr id="2" name="Google Shape;122;p2">
            <a:extLst>
              <a:ext uri="{FF2B5EF4-FFF2-40B4-BE49-F238E27FC236}">
                <a16:creationId xmlns:a16="http://schemas.microsoft.com/office/drawing/2014/main" id="{D7672F60-A360-FD19-C176-5A2DAC6570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722"/>
            <a:ext cx="12192000" cy="3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676DEA-FDE1-CEAF-BAE1-CDCEAD26DC03}"/>
              </a:ext>
            </a:extLst>
          </p:cNvPr>
          <p:cNvSpPr txBox="1"/>
          <p:nvPr/>
        </p:nvSpPr>
        <p:spPr>
          <a:xfrm>
            <a:off x="853861" y="1488553"/>
            <a:ext cx="83358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Inter" panose="020B0604020202020204"/>
              </a:rPr>
              <a:t>These are overarching </a:t>
            </a:r>
            <a:r>
              <a:rPr lang="en-US" b="1" i="1" dirty="0">
                <a:latin typeface="Inter" panose="020B0604020202020204"/>
              </a:rPr>
              <a:t>approaches or strategies</a:t>
            </a:r>
            <a:r>
              <a:rPr lang="en-US" i="1" dirty="0">
                <a:latin typeface="Inter" panose="020B0604020202020204"/>
              </a:rPr>
              <a:t> used to engage stakeholders (such as community members) in decision-making, planning, or data collection. </a:t>
            </a:r>
          </a:p>
          <a:p>
            <a:endParaRPr lang="en-US" i="1" dirty="0">
              <a:latin typeface="Inter" panose="020B0604020202020204"/>
            </a:endParaRPr>
          </a:p>
          <a:p>
            <a:r>
              <a:rPr lang="en-US" i="1" dirty="0">
                <a:latin typeface="Inter" panose="020B0604020202020204"/>
              </a:rPr>
              <a:t>They guide </a:t>
            </a:r>
            <a:r>
              <a:rPr lang="en-US" b="1" i="1" dirty="0">
                <a:latin typeface="Inter" panose="020B0604020202020204"/>
              </a:rPr>
              <a:t>how</a:t>
            </a:r>
            <a:r>
              <a:rPr lang="en-US" i="1" dirty="0">
                <a:latin typeface="Inter" panose="020B0604020202020204"/>
              </a:rPr>
              <a:t> participation happens.</a:t>
            </a:r>
            <a:endParaRPr lang="el-GR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13E5D-FC8A-4700-984C-688EDF2A7B40}"/>
              </a:ext>
            </a:extLst>
          </p:cNvPr>
          <p:cNvSpPr txBox="1"/>
          <p:nvPr/>
        </p:nvSpPr>
        <p:spPr>
          <a:xfrm>
            <a:off x="5519928" y="5172647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Inter" panose="020B0604020202020204"/>
              </a:rPr>
              <a:t>These are </a:t>
            </a:r>
            <a:r>
              <a:rPr lang="en-US" b="1" i="1" dirty="0">
                <a:latin typeface="Inter" panose="020B0604020202020204"/>
              </a:rPr>
              <a:t>specific instruments or techniques</a:t>
            </a:r>
            <a:r>
              <a:rPr lang="en-US" i="1" dirty="0">
                <a:latin typeface="Inter" panose="020B0604020202020204"/>
              </a:rPr>
              <a:t> used </a:t>
            </a:r>
            <a:r>
              <a:rPr lang="en-US" b="1" i="1" dirty="0">
                <a:latin typeface="Inter" panose="020B0604020202020204"/>
              </a:rPr>
              <a:t>within participatory methods</a:t>
            </a:r>
            <a:r>
              <a:rPr lang="en-US" i="1" dirty="0">
                <a:latin typeface="Inter" panose="020B0604020202020204"/>
              </a:rPr>
              <a:t> to facilitate engagement or gather data.</a:t>
            </a:r>
            <a:endParaRPr lang="el-GR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4CC84-FA6F-C05E-ECC6-818B2C489777}"/>
              </a:ext>
            </a:extLst>
          </p:cNvPr>
          <p:cNvSpPr txBox="1"/>
          <p:nvPr/>
        </p:nvSpPr>
        <p:spPr>
          <a:xfrm>
            <a:off x="4662677" y="2882639"/>
            <a:ext cx="14462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i="0" u="none" strike="noStrike" cap="none" dirty="0">
                <a:solidFill>
                  <a:schemeClr val="accent1"/>
                </a:solidFill>
                <a:latin typeface="Inter" panose="020B0604020202020204"/>
                <a:ea typeface="Inter" panose="020B0604020202020204"/>
                <a:cs typeface="Inter" panose="020B0604020202020204"/>
                <a:sym typeface="Inter"/>
              </a:rPr>
              <a:t>vs</a:t>
            </a:r>
            <a:endParaRPr lang="el-GR" sz="8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A8228E-27D2-83FD-E09F-27024DF26079}"/>
              </a:ext>
            </a:extLst>
          </p:cNvPr>
          <p:cNvSpPr txBox="1"/>
          <p:nvPr/>
        </p:nvSpPr>
        <p:spPr>
          <a:xfrm>
            <a:off x="5519928" y="4562947"/>
            <a:ext cx="4094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Inter" panose="020B0604020202020204"/>
                <a:sym typeface="Inter"/>
              </a:rPr>
              <a:t>Participatory Tools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pic>
        <p:nvPicPr>
          <p:cNvPr id="13" name="Picture 12" descr="A pen and pencil on a color wheel&#10;&#10;Description automatically generated">
            <a:extLst>
              <a:ext uri="{FF2B5EF4-FFF2-40B4-BE49-F238E27FC236}">
                <a16:creationId xmlns:a16="http://schemas.microsoft.com/office/drawing/2014/main" id="{FEA549B0-3C78-3165-2A13-0CFA7E617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47" y="2204191"/>
            <a:ext cx="2361895" cy="2361895"/>
          </a:xfrm>
          <a:prstGeom prst="rect">
            <a:avLst/>
          </a:prstGeom>
        </p:spPr>
      </p:pic>
      <p:pic>
        <p:nvPicPr>
          <p:cNvPr id="15" name="Picture 14" descr="A light bulb with arrows around it&#10;&#10;Description automatically generated">
            <a:extLst>
              <a:ext uri="{FF2B5EF4-FFF2-40B4-BE49-F238E27FC236}">
                <a16:creationId xmlns:a16="http://schemas.microsoft.com/office/drawing/2014/main" id="{084BCA2E-D8E9-0520-C5BF-29AE4B707A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83" y="3098992"/>
            <a:ext cx="2361895" cy="236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1" y="365125"/>
            <a:ext cx="1038650" cy="8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22;p2">
            <a:extLst>
              <a:ext uri="{FF2B5EF4-FFF2-40B4-BE49-F238E27FC236}">
                <a16:creationId xmlns:a16="http://schemas.microsoft.com/office/drawing/2014/main" id="{BB068DB7-2733-9EE4-4630-358F87AB7E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75722"/>
            <a:ext cx="12192000" cy="3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0211B49-CB9A-1627-06FC-2559BA66EE87}"/>
              </a:ext>
            </a:extLst>
          </p:cNvPr>
          <p:cNvSpPr txBox="1">
            <a:spLocks/>
          </p:cNvSpPr>
          <p:nvPr/>
        </p:nvSpPr>
        <p:spPr>
          <a:xfrm>
            <a:off x="728902" y="730971"/>
            <a:ext cx="9969578" cy="8368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Inter" panose="020B0604020202020204"/>
                <a:ea typeface="+mn-ea"/>
                <a:cs typeface="+mn-cs"/>
              </a:rPr>
              <a:t>Purpose(s) of community engagement in each level of public participation</a:t>
            </a:r>
            <a:endParaRPr lang="el-GR" sz="2400" b="1" dirty="0">
              <a:solidFill>
                <a:srgbClr val="0070C0"/>
              </a:solidFill>
              <a:latin typeface="Inria Sans"/>
              <a:ea typeface="+mn-ea"/>
              <a:cs typeface="+mn-cs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23ECB8E-10B9-412D-B80E-B9E81A91EA65}"/>
              </a:ext>
            </a:extLst>
          </p:cNvPr>
          <p:cNvSpPr txBox="1">
            <a:spLocks/>
          </p:cNvSpPr>
          <p:nvPr/>
        </p:nvSpPr>
        <p:spPr>
          <a:xfrm>
            <a:off x="569549" y="5957413"/>
            <a:ext cx="3819571" cy="361607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indent="0">
              <a:buFont typeface="Arial" panose="020B0604020202020204" pitchFamily="34" charset="0"/>
              <a:buNone/>
            </a:pPr>
            <a:r>
              <a:rPr lang="en-US" sz="1800" dirty="0">
                <a:latin typeface="Inter"/>
              </a:rPr>
              <a:t>Source: </a:t>
            </a:r>
            <a:r>
              <a:rPr lang="en-US" sz="1800" dirty="0" err="1">
                <a:latin typeface="Inter"/>
              </a:rPr>
              <a:t>Geekiyanage</a:t>
            </a:r>
            <a:r>
              <a:rPr lang="en-US" sz="1800" dirty="0">
                <a:latin typeface="Inter"/>
              </a:rPr>
              <a:t> et al. (2021)</a:t>
            </a:r>
            <a:endParaRPr lang="el-GR" sz="1800" dirty="0">
              <a:latin typeface="Inte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7C2B6A-EDAA-44EE-0880-03321A893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36" y="1405982"/>
            <a:ext cx="10057444" cy="439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9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2;g2d9b491803d_2_31">
            <a:extLst>
              <a:ext uri="{FF2B5EF4-FFF2-40B4-BE49-F238E27FC236}">
                <a16:creationId xmlns:a16="http://schemas.microsoft.com/office/drawing/2014/main" id="{110EC575-2434-9C9E-67AA-885CCE1C8BE9}"/>
              </a:ext>
            </a:extLst>
          </p:cNvPr>
          <p:cNvSpPr txBox="1"/>
          <p:nvPr/>
        </p:nvSpPr>
        <p:spPr>
          <a:xfrm>
            <a:off x="378373" y="372282"/>
            <a:ext cx="8454729" cy="68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Participatory Methods and Tools</a:t>
            </a:r>
            <a:endParaRPr sz="2400" b="0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" name="Google Shape;122;p2">
            <a:extLst>
              <a:ext uri="{FF2B5EF4-FFF2-40B4-BE49-F238E27FC236}">
                <a16:creationId xmlns:a16="http://schemas.microsoft.com/office/drawing/2014/main" id="{D7672F60-A360-FD19-C176-5A2DAC6570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722"/>
            <a:ext cx="12192000" cy="3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96;p10">
            <a:extLst>
              <a:ext uri="{FF2B5EF4-FFF2-40B4-BE49-F238E27FC236}">
                <a16:creationId xmlns:a16="http://schemas.microsoft.com/office/drawing/2014/main" id="{63979C25-2AFA-4BD6-FECB-3A9B7318D5D8}"/>
              </a:ext>
            </a:extLst>
          </p:cNvPr>
          <p:cNvSpPr txBox="1"/>
          <p:nvPr/>
        </p:nvSpPr>
        <p:spPr>
          <a:xfrm>
            <a:off x="6450259" y="1333057"/>
            <a:ext cx="4846353" cy="213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b="1" u="sng" kern="0" dirty="0">
                <a:solidFill>
                  <a:srgbClr val="000000"/>
                </a:solidFill>
                <a:latin typeface="Inter" panose="020B0604020202020204"/>
                <a:cs typeface="Arial"/>
                <a:sym typeface="Trebuchet MS"/>
              </a:rPr>
              <a:t>Strengths</a:t>
            </a:r>
          </a:p>
          <a:p>
            <a:pPr defTabSz="1219170">
              <a:buClr>
                <a:srgbClr val="000000"/>
              </a:buClr>
            </a:pPr>
            <a:endParaRPr lang="en-US" sz="1867" b="1" u="sng" kern="0" dirty="0">
              <a:solidFill>
                <a:srgbClr val="000000"/>
              </a:solidFill>
              <a:latin typeface="Inter" panose="020B0604020202020204"/>
              <a:cs typeface="Arial"/>
              <a:sym typeface="Trebuchet MS"/>
            </a:endParaRPr>
          </a:p>
          <a:p>
            <a:pPr marL="228594" indent="-228594" defTabSz="1219170"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Relatively easy to convene, familiar procedures can involve a wide range of stakeholders</a:t>
            </a:r>
          </a:p>
          <a:p>
            <a:pPr marL="228594" indent="-228594" defTabSz="1219170"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Provides an opportunity to relay information, explain processes and gather feedback with a large group of people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317E33B-368A-327D-2508-02807BDE60AB}"/>
              </a:ext>
            </a:extLst>
          </p:cNvPr>
          <p:cNvSpPr txBox="1">
            <a:spLocks/>
          </p:cNvSpPr>
          <p:nvPr/>
        </p:nvSpPr>
        <p:spPr>
          <a:xfrm>
            <a:off x="378373" y="762159"/>
            <a:ext cx="9903133" cy="129501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>
                <a:srgbClr val="000000"/>
              </a:buClr>
            </a:pPr>
            <a:r>
              <a:rPr lang="en-US" sz="2800" b="1" i="1" dirty="0">
                <a:solidFill>
                  <a:schemeClr val="accent1"/>
                </a:solidFill>
                <a:latin typeface="Inter"/>
                <a:sym typeface="Inria Sans"/>
              </a:rPr>
              <a:t>Public awareness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82455-E4AE-77A0-CB77-DC61207A4963}"/>
              </a:ext>
            </a:extLst>
          </p:cNvPr>
          <p:cNvSpPr txBox="1"/>
          <p:nvPr/>
        </p:nvSpPr>
        <p:spPr>
          <a:xfrm>
            <a:off x="664819" y="2553722"/>
            <a:ext cx="2577483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b="1" u="sng" kern="0" dirty="0">
                <a:solidFill>
                  <a:srgbClr val="000000"/>
                </a:solidFill>
                <a:latin typeface="Inter" panose="020B0604020202020204"/>
                <a:cs typeface="Arial"/>
                <a:sym typeface="Arial"/>
              </a:rPr>
              <a:t>Participatory Method</a:t>
            </a:r>
          </a:p>
          <a:p>
            <a:pPr defTabSz="1219170">
              <a:buClr>
                <a:srgbClr val="000000"/>
              </a:buClr>
            </a:pPr>
            <a:endParaRPr lang="en-US" sz="1867" b="1" u="sng" kern="0" dirty="0">
              <a:solidFill>
                <a:srgbClr val="000000"/>
              </a:solidFill>
              <a:latin typeface="Inter" panose="020B0604020202020204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Inter" panose="020B0604020202020204"/>
                <a:cs typeface="Arial"/>
                <a:sym typeface="Arial"/>
              </a:rPr>
              <a:t>Public meetings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8680C8-4FE3-56D3-6519-DB56A7C58354}"/>
              </a:ext>
            </a:extLst>
          </p:cNvPr>
          <p:cNvSpPr txBox="1"/>
          <p:nvPr/>
        </p:nvSpPr>
        <p:spPr>
          <a:xfrm>
            <a:off x="3872775" y="2539128"/>
            <a:ext cx="2577483" cy="220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b="1" u="sng" kern="0" dirty="0">
                <a:solidFill>
                  <a:srgbClr val="000000"/>
                </a:solidFill>
                <a:latin typeface="Inter" panose="020B0604020202020204"/>
                <a:cs typeface="Arial"/>
                <a:sym typeface="Arial"/>
              </a:rPr>
              <a:t>Tools</a:t>
            </a:r>
          </a:p>
          <a:p>
            <a:pPr defTabSz="1219170">
              <a:buClr>
                <a:srgbClr val="000000"/>
              </a:buClr>
            </a:pPr>
            <a:endParaRPr lang="en-US" sz="1867" b="1" u="sng" kern="0" dirty="0">
              <a:solidFill>
                <a:srgbClr val="000000"/>
              </a:solidFill>
              <a:latin typeface="Inter" panose="020B0604020202020204"/>
              <a:cs typeface="Arial"/>
              <a:sym typeface="Arial"/>
            </a:endParaRPr>
          </a:p>
          <a:p>
            <a:pPr marL="228594" indent="-228594" defTabSz="1219170"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Inter" panose="020B0604020202020204"/>
                <a:cs typeface="Arial"/>
                <a:sym typeface="Arial"/>
              </a:rPr>
              <a:t>Presentation followed by questions and answers</a:t>
            </a:r>
          </a:p>
          <a:p>
            <a:pPr marL="228594" indent="-228594" defTabSz="1219170"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Inter" panose="020B0604020202020204"/>
                <a:cs typeface="Arial"/>
                <a:sym typeface="Arial"/>
              </a:rPr>
              <a:t>Town-hall meeting</a:t>
            </a:r>
          </a:p>
          <a:p>
            <a:pPr marL="228594" indent="-228594" defTabSz="1219170"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Inter" panose="020B0604020202020204"/>
                <a:cs typeface="Arial"/>
                <a:sym typeface="Arial"/>
              </a:rPr>
              <a:t>Panel/roundtable</a:t>
            </a:r>
          </a:p>
          <a:p>
            <a:pPr marL="228594" indent="-228594" defTabSz="1219170"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Inter" panose="020B0604020202020204"/>
                <a:cs typeface="Arial"/>
                <a:sym typeface="Arial"/>
              </a:rPr>
              <a:t>Large group/small group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4E1FC7-9785-952E-64BC-AD7559F1551A}"/>
              </a:ext>
            </a:extLst>
          </p:cNvPr>
          <p:cNvCxnSpPr>
            <a:cxnSpLocks/>
          </p:cNvCxnSpPr>
          <p:nvPr/>
        </p:nvCxnSpPr>
        <p:spPr>
          <a:xfrm>
            <a:off x="2258982" y="3314435"/>
            <a:ext cx="15269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Google Shape;196;p10">
            <a:extLst>
              <a:ext uri="{FF2B5EF4-FFF2-40B4-BE49-F238E27FC236}">
                <a16:creationId xmlns:a16="http://schemas.microsoft.com/office/drawing/2014/main" id="{1D962B62-7E8A-0B19-6FC8-7D5C0EA94650}"/>
              </a:ext>
            </a:extLst>
          </p:cNvPr>
          <p:cNvSpPr txBox="1"/>
          <p:nvPr/>
        </p:nvSpPr>
        <p:spPr>
          <a:xfrm>
            <a:off x="6450258" y="3466921"/>
            <a:ext cx="5351504" cy="289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b="1" u="sng" kern="0" dirty="0">
                <a:solidFill>
                  <a:srgbClr val="000000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Limitations</a:t>
            </a:r>
          </a:p>
          <a:p>
            <a:pPr defTabSz="1219170">
              <a:buClr>
                <a:srgbClr val="000000"/>
              </a:buClr>
            </a:pPr>
            <a:endParaRPr lang="en-US" sz="1600" u="sng" kern="0" dirty="0">
              <a:solidFill>
                <a:srgbClr val="000000"/>
              </a:solidFill>
              <a:latin typeface="Inter" panose="020B0604020202020204"/>
              <a:ea typeface="Trebuchet MS"/>
              <a:cs typeface="Trebuchet MS"/>
              <a:sym typeface="Trebuchet MS"/>
            </a:endParaRPr>
          </a:p>
          <a:p>
            <a:pPr marL="228594" indent="-228594" defTabSz="1219170"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Discourages those not used to speaking in larger groups</a:t>
            </a:r>
          </a:p>
          <a:p>
            <a:pPr marL="228594" indent="-228594" defTabSz="1219170"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Can be difficult to control</a:t>
            </a:r>
          </a:p>
          <a:p>
            <a:pPr marL="228594" indent="-228594" defTabSz="1219170"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The audience is not likely to be representative</a:t>
            </a:r>
          </a:p>
          <a:p>
            <a:pPr marL="228594" indent="-228594" defTabSz="1219170"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Attendance levels can be low unless people feel deeply connected to the issue and/or make the time to attend</a:t>
            </a:r>
          </a:p>
          <a:p>
            <a:pPr marL="228594" indent="-228594" defTabSz="1219170"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Ensure the meeting place is accessible</a:t>
            </a:r>
          </a:p>
          <a:p>
            <a:pPr defTabSz="1219170">
              <a:buClr>
                <a:srgbClr val="000000"/>
              </a:buClr>
            </a:pPr>
            <a:endParaRPr lang="en-US" sz="1600" kern="0" dirty="0">
              <a:solidFill>
                <a:srgbClr val="000000"/>
              </a:solidFill>
              <a:latin typeface="Inter" panose="020B0604020202020204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3337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2;g2d9b491803d_2_31">
            <a:extLst>
              <a:ext uri="{FF2B5EF4-FFF2-40B4-BE49-F238E27FC236}">
                <a16:creationId xmlns:a16="http://schemas.microsoft.com/office/drawing/2014/main" id="{110EC575-2434-9C9E-67AA-885CCE1C8BE9}"/>
              </a:ext>
            </a:extLst>
          </p:cNvPr>
          <p:cNvSpPr txBox="1"/>
          <p:nvPr/>
        </p:nvSpPr>
        <p:spPr>
          <a:xfrm>
            <a:off x="378373" y="372282"/>
            <a:ext cx="8454729" cy="68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Participatory Methods and Tools</a:t>
            </a:r>
            <a:endParaRPr sz="2400" b="0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" name="Google Shape;122;p2">
            <a:extLst>
              <a:ext uri="{FF2B5EF4-FFF2-40B4-BE49-F238E27FC236}">
                <a16:creationId xmlns:a16="http://schemas.microsoft.com/office/drawing/2014/main" id="{D7672F60-A360-FD19-C176-5A2DAC6570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722"/>
            <a:ext cx="12192000" cy="3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32DF70D-EDE2-3787-B24A-A067B009447B}"/>
              </a:ext>
            </a:extLst>
          </p:cNvPr>
          <p:cNvSpPr txBox="1">
            <a:spLocks/>
          </p:cNvSpPr>
          <p:nvPr/>
        </p:nvSpPr>
        <p:spPr>
          <a:xfrm>
            <a:off x="378373" y="1234457"/>
            <a:ext cx="8520600" cy="572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i="1" dirty="0">
                <a:solidFill>
                  <a:schemeClr val="accent1"/>
                </a:solidFill>
                <a:latin typeface="Inter"/>
              </a:rPr>
              <a:t>Opinion collection from a large body of the general public</a:t>
            </a:r>
            <a:endParaRPr lang="el-GR" sz="2700" b="1" i="1" dirty="0">
              <a:solidFill>
                <a:schemeClr val="accent1"/>
              </a:solidFill>
              <a:latin typeface="Inter"/>
            </a:endParaRPr>
          </a:p>
        </p:txBody>
      </p:sp>
      <p:sp>
        <p:nvSpPr>
          <p:cNvPr id="5" name="Google Shape;196;p10">
            <a:extLst>
              <a:ext uri="{FF2B5EF4-FFF2-40B4-BE49-F238E27FC236}">
                <a16:creationId xmlns:a16="http://schemas.microsoft.com/office/drawing/2014/main" id="{A745E39A-716E-486B-746C-1F0A8E94C40E}"/>
              </a:ext>
            </a:extLst>
          </p:cNvPr>
          <p:cNvSpPr txBox="1"/>
          <p:nvPr/>
        </p:nvSpPr>
        <p:spPr>
          <a:xfrm>
            <a:off x="6096000" y="2951097"/>
            <a:ext cx="4265213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chemeClr val="dk1"/>
                </a:solidFill>
                <a:latin typeface="Inter" panose="020B0604020202020204"/>
                <a:sym typeface="Trebuchet MS"/>
              </a:rPr>
              <a:t>Strengths</a:t>
            </a:r>
            <a:r>
              <a:rPr lang="en-US" sz="2000" u="sng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-</a:t>
            </a:r>
            <a:r>
              <a:rPr lang="en-US" sz="2000" b="1" u="sng" dirty="0">
                <a:solidFill>
                  <a:schemeClr val="dk1"/>
                </a:solidFill>
                <a:latin typeface="Inter" panose="020B0604020202020204"/>
                <a:sym typeface="Trebuchet MS"/>
              </a:rPr>
              <a:t>Limitations</a:t>
            </a:r>
            <a:endParaRPr lang="en-US" sz="2000" u="sng" dirty="0">
              <a:solidFill>
                <a:schemeClr val="dk1"/>
              </a:solidFill>
              <a:latin typeface="Inter" panose="020B0604020202020204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solidFill>
                <a:schemeClr val="dk1"/>
              </a:solidFill>
              <a:latin typeface="Inter" panose="020B0604020202020204"/>
              <a:ea typeface="Trebuchet MS"/>
              <a:cs typeface="Trebuchet MS"/>
              <a:sym typeface="Trebuchet MS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Can explore different perspectives of a small group of people of a common issue/goal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dk1"/>
              </a:solidFill>
              <a:latin typeface="Inter" panose="020B0604020202020204"/>
              <a:ea typeface="Trebuchet MS"/>
              <a:cs typeface="Trebuchet MS"/>
              <a:sym typeface="Trebuchet MS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Not effective for providing information to the public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017F3-EB53-EDD8-3ED4-A7C01F22E536}"/>
              </a:ext>
            </a:extLst>
          </p:cNvPr>
          <p:cNvSpPr txBox="1"/>
          <p:nvPr/>
        </p:nvSpPr>
        <p:spPr>
          <a:xfrm>
            <a:off x="899581" y="2304766"/>
            <a:ext cx="193311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dk1"/>
                </a:solidFill>
                <a:latin typeface="Inter" panose="020B0604020202020204"/>
              </a:rPr>
              <a:t>Participatory Method</a:t>
            </a:r>
          </a:p>
          <a:p>
            <a:endParaRPr lang="en-US" sz="2000" b="1" u="sng" dirty="0">
              <a:solidFill>
                <a:schemeClr val="dk1"/>
              </a:solidFill>
              <a:latin typeface="Inter" panose="020B0604020202020204"/>
            </a:endParaRPr>
          </a:p>
          <a:p>
            <a:r>
              <a:rPr lang="en-US" dirty="0">
                <a:solidFill>
                  <a:schemeClr val="dk1"/>
                </a:solidFill>
                <a:latin typeface="Inter" panose="020B0604020202020204"/>
              </a:rPr>
              <a:t>Focus 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E0D51-D9E4-A3AD-5118-DF897721E35C}"/>
              </a:ext>
            </a:extLst>
          </p:cNvPr>
          <p:cNvSpPr txBox="1"/>
          <p:nvPr/>
        </p:nvSpPr>
        <p:spPr>
          <a:xfrm>
            <a:off x="3134217" y="2317635"/>
            <a:ext cx="24418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dk1"/>
                </a:solidFill>
                <a:latin typeface="Inter" panose="020B0604020202020204"/>
              </a:rPr>
              <a:t>Tools</a:t>
            </a:r>
          </a:p>
          <a:p>
            <a:endParaRPr lang="en-US" sz="2000" b="1" u="sng" dirty="0">
              <a:solidFill>
                <a:schemeClr val="dk1"/>
              </a:solidFill>
              <a:latin typeface="Inter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Inter" panose="020B0604020202020204"/>
              </a:rPr>
              <a:t>Face to 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Inter" panose="020B0604020202020204"/>
              </a:rPr>
              <a:t>Virtual tools: Microsoft Teams, Zoom, Skype, Mural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B92D4-89F8-90CA-B887-DCC1D61D8BA4}"/>
              </a:ext>
            </a:extLst>
          </p:cNvPr>
          <p:cNvCxnSpPr>
            <a:cxnSpLocks/>
          </p:cNvCxnSpPr>
          <p:nvPr/>
        </p:nvCxnSpPr>
        <p:spPr>
          <a:xfrm>
            <a:off x="2351995" y="2811504"/>
            <a:ext cx="653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908ED2EC-50EB-EC06-83F9-1EC56970F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1" y="3933810"/>
            <a:ext cx="2352201" cy="235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2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2;g2d9b491803d_2_31">
            <a:extLst>
              <a:ext uri="{FF2B5EF4-FFF2-40B4-BE49-F238E27FC236}">
                <a16:creationId xmlns:a16="http://schemas.microsoft.com/office/drawing/2014/main" id="{110EC575-2434-9C9E-67AA-885CCE1C8BE9}"/>
              </a:ext>
            </a:extLst>
          </p:cNvPr>
          <p:cNvSpPr txBox="1"/>
          <p:nvPr/>
        </p:nvSpPr>
        <p:spPr>
          <a:xfrm>
            <a:off x="378373" y="372282"/>
            <a:ext cx="8454729" cy="68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Participatory Methods and Tools</a:t>
            </a:r>
            <a:endParaRPr sz="2400" b="0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" name="Google Shape;122;p2">
            <a:extLst>
              <a:ext uri="{FF2B5EF4-FFF2-40B4-BE49-F238E27FC236}">
                <a16:creationId xmlns:a16="http://schemas.microsoft.com/office/drawing/2014/main" id="{D7672F60-A360-FD19-C176-5A2DAC6570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722"/>
            <a:ext cx="12192000" cy="3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226D3B-39AF-C498-2663-65E0FCE8FC91}"/>
              </a:ext>
            </a:extLst>
          </p:cNvPr>
          <p:cNvSpPr txBox="1">
            <a:spLocks/>
          </p:cNvSpPr>
          <p:nvPr/>
        </p:nvSpPr>
        <p:spPr>
          <a:xfrm>
            <a:off x="378373" y="1043086"/>
            <a:ext cx="8520600" cy="572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i="1" dirty="0">
                <a:solidFill>
                  <a:schemeClr val="accent1"/>
                </a:solidFill>
                <a:latin typeface="Inter"/>
              </a:rPr>
              <a:t>Mapping ideas</a:t>
            </a:r>
            <a:endParaRPr lang="el-GR" sz="2700" b="1" i="1" dirty="0">
              <a:solidFill>
                <a:schemeClr val="accent1"/>
              </a:solidFill>
            </a:endParaRPr>
          </a:p>
        </p:txBody>
      </p:sp>
      <p:sp>
        <p:nvSpPr>
          <p:cNvPr id="5" name="Google Shape;196;p10">
            <a:extLst>
              <a:ext uri="{FF2B5EF4-FFF2-40B4-BE49-F238E27FC236}">
                <a16:creationId xmlns:a16="http://schemas.microsoft.com/office/drawing/2014/main" id="{3BB8AD07-66E9-68A1-3FD8-5314CBEED588}"/>
              </a:ext>
            </a:extLst>
          </p:cNvPr>
          <p:cNvSpPr txBox="1"/>
          <p:nvPr/>
        </p:nvSpPr>
        <p:spPr>
          <a:xfrm>
            <a:off x="6574270" y="1898364"/>
            <a:ext cx="4848361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chemeClr val="dk1"/>
                </a:solidFill>
                <a:latin typeface="Inter" panose="020B0604020202020204"/>
                <a:sym typeface="Trebuchet MS"/>
              </a:rPr>
              <a:t>Strengths</a:t>
            </a:r>
            <a:r>
              <a:rPr lang="en-US" sz="2400" u="sng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-</a:t>
            </a:r>
            <a:r>
              <a:rPr lang="en-US" sz="2400" b="1" u="sng" dirty="0">
                <a:solidFill>
                  <a:schemeClr val="dk1"/>
                </a:solidFill>
                <a:latin typeface="Inter" panose="020B0604020202020204"/>
                <a:sym typeface="Trebuchet MS"/>
              </a:rPr>
              <a:t>Limitations</a:t>
            </a:r>
            <a:endParaRPr lang="en-US" sz="2400" u="sng" dirty="0">
              <a:solidFill>
                <a:schemeClr val="dk1"/>
              </a:solidFill>
              <a:latin typeface="Inter" panose="020B0604020202020204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u="sng" dirty="0">
              <a:solidFill>
                <a:schemeClr val="dk1"/>
              </a:solidFill>
              <a:latin typeface="Inter" panose="020B0604020202020204"/>
              <a:ea typeface="Trebuchet MS"/>
              <a:cs typeface="Trebuchet MS"/>
              <a:sym typeface="Trebuchet MS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Enable citizens to map the social, ecological and economic assets, along with historical events of their community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A useful way for initiating dialogue and planning in a community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The method can be used to document certain aspects, strengths or weaknesses, or locations of services within a community, neighborhood, or municipality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dk1"/>
              </a:solidFill>
              <a:latin typeface="Inter" panose="020B0604020202020204"/>
              <a:ea typeface="Trebuchet MS"/>
              <a:cs typeface="Trebuchet MS"/>
              <a:sym typeface="Trebuchet MS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Time-consuming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Inter" panose="020B0604020202020204"/>
                <a:ea typeface="Trebuchet MS"/>
                <a:cs typeface="Trebuchet MS"/>
                <a:sym typeface="Trebuchet MS"/>
              </a:rPr>
              <a:t>Expensive in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0CF9C-B938-D6F7-44FF-321D087E0A0B}"/>
              </a:ext>
            </a:extLst>
          </p:cNvPr>
          <p:cNvSpPr txBox="1"/>
          <p:nvPr/>
        </p:nvSpPr>
        <p:spPr>
          <a:xfrm>
            <a:off x="597012" y="2006066"/>
            <a:ext cx="224677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dk1"/>
                </a:solidFill>
                <a:latin typeface="Inter" panose="020B0604020202020204"/>
              </a:rPr>
              <a:t>Participatory Method</a:t>
            </a:r>
          </a:p>
          <a:p>
            <a:endParaRPr lang="en-US" sz="1600" b="1" u="sng" dirty="0">
              <a:solidFill>
                <a:schemeClr val="dk1"/>
              </a:solidFill>
              <a:latin typeface="Inter" panose="020B0604020202020204"/>
            </a:endParaRPr>
          </a:p>
          <a:p>
            <a:r>
              <a:rPr lang="en-US" sz="1600" dirty="0">
                <a:solidFill>
                  <a:schemeClr val="dk1"/>
                </a:solidFill>
                <a:latin typeface="Inter" panose="020B0604020202020204"/>
              </a:rPr>
              <a:t>Community</a:t>
            </a:r>
          </a:p>
          <a:p>
            <a:r>
              <a:rPr lang="en-US" sz="1600" dirty="0">
                <a:solidFill>
                  <a:schemeClr val="dk1"/>
                </a:solidFill>
                <a:latin typeface="Inter" panose="020B0604020202020204"/>
              </a:rPr>
              <a:t>mapping/Mind mapping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3DC8F-A889-42FE-FEFC-C0C9513F7008}"/>
              </a:ext>
            </a:extLst>
          </p:cNvPr>
          <p:cNvSpPr txBox="1"/>
          <p:nvPr/>
        </p:nvSpPr>
        <p:spPr>
          <a:xfrm>
            <a:off x="3736856" y="2006066"/>
            <a:ext cx="283741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dk1"/>
                </a:solidFill>
                <a:latin typeface="Inter" panose="020B0604020202020204"/>
              </a:rPr>
              <a:t>Tools</a:t>
            </a:r>
          </a:p>
          <a:p>
            <a:endParaRPr lang="en-US" sz="1100" b="1" u="sng" dirty="0">
              <a:solidFill>
                <a:schemeClr val="dk1"/>
              </a:solidFill>
              <a:latin typeface="Inter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Inter" panose="020B0604020202020204"/>
              </a:rPr>
              <a:t>Round tables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Inter" panose="020B0604020202020204"/>
              </a:rPr>
              <a:t>Public participatory geographic information system (PPGIS)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Inter" panose="020B0604020202020204"/>
              </a:rPr>
              <a:t>Virtual mapping tools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588596-3D86-53FB-36DA-20AE67881F0D}"/>
              </a:ext>
            </a:extLst>
          </p:cNvPr>
          <p:cNvCxnSpPr>
            <a:cxnSpLocks/>
          </p:cNvCxnSpPr>
          <p:nvPr/>
        </p:nvCxnSpPr>
        <p:spPr>
          <a:xfrm>
            <a:off x="2461723" y="2498255"/>
            <a:ext cx="653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Εικόνα 4">
            <a:extLst>
              <a:ext uri="{FF2B5EF4-FFF2-40B4-BE49-F238E27FC236}">
                <a16:creationId xmlns:a16="http://schemas.microsoft.com/office/drawing/2014/main" id="{315A323D-A95F-D7E0-8688-8EB398FD2E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17"/>
          <a:stretch/>
        </p:blipFill>
        <p:spPr>
          <a:xfrm>
            <a:off x="240941" y="3902579"/>
            <a:ext cx="5264745" cy="268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08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2;g2d9b491803d_2_31">
            <a:extLst>
              <a:ext uri="{FF2B5EF4-FFF2-40B4-BE49-F238E27FC236}">
                <a16:creationId xmlns:a16="http://schemas.microsoft.com/office/drawing/2014/main" id="{110EC575-2434-9C9E-67AA-885CCE1C8BE9}"/>
              </a:ext>
            </a:extLst>
          </p:cNvPr>
          <p:cNvSpPr txBox="1"/>
          <p:nvPr/>
        </p:nvSpPr>
        <p:spPr>
          <a:xfrm>
            <a:off x="378373" y="372282"/>
            <a:ext cx="8454729" cy="68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Participatory Methods and Tools</a:t>
            </a:r>
            <a:endParaRPr sz="2400" b="0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" name="Google Shape;122;p2">
            <a:extLst>
              <a:ext uri="{FF2B5EF4-FFF2-40B4-BE49-F238E27FC236}">
                <a16:creationId xmlns:a16="http://schemas.microsoft.com/office/drawing/2014/main" id="{D7672F60-A360-FD19-C176-5A2DAC6570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722"/>
            <a:ext cx="12192000" cy="3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32DF70D-EDE2-3787-B24A-A067B009447B}"/>
              </a:ext>
            </a:extLst>
          </p:cNvPr>
          <p:cNvSpPr txBox="1">
            <a:spLocks/>
          </p:cNvSpPr>
          <p:nvPr/>
        </p:nvSpPr>
        <p:spPr>
          <a:xfrm>
            <a:off x="378373" y="1234457"/>
            <a:ext cx="8520600" cy="572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i="1" dirty="0">
                <a:solidFill>
                  <a:schemeClr val="accent1"/>
                </a:solidFill>
                <a:latin typeface="Inter"/>
              </a:rPr>
              <a:t>Opinion collection from a large body of the general public</a:t>
            </a:r>
            <a:endParaRPr lang="el-GR" sz="2700" b="1" i="1" dirty="0">
              <a:solidFill>
                <a:schemeClr val="accent1"/>
              </a:solidFill>
              <a:latin typeface="Inter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53971C-AA26-853B-C092-46C58A39E418}"/>
              </a:ext>
            </a:extLst>
          </p:cNvPr>
          <p:cNvSpPr txBox="1">
            <a:spLocks/>
          </p:cNvSpPr>
          <p:nvPr/>
        </p:nvSpPr>
        <p:spPr>
          <a:xfrm>
            <a:off x="378373" y="1928446"/>
            <a:ext cx="8723275" cy="57270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Bring deliberation and public participation into public policy decisions</a:t>
            </a:r>
            <a:endParaRPr lang="el-GR" dirty="0"/>
          </a:p>
        </p:txBody>
      </p:sp>
      <p:sp>
        <p:nvSpPr>
          <p:cNvPr id="6" name="Google Shape;196;p10">
            <a:extLst>
              <a:ext uri="{FF2B5EF4-FFF2-40B4-BE49-F238E27FC236}">
                <a16:creationId xmlns:a16="http://schemas.microsoft.com/office/drawing/2014/main" id="{1B75B538-9EB9-217C-0989-ED45173996C3}"/>
              </a:ext>
            </a:extLst>
          </p:cNvPr>
          <p:cNvSpPr txBox="1"/>
          <p:nvPr/>
        </p:nvSpPr>
        <p:spPr>
          <a:xfrm>
            <a:off x="4838843" y="2677850"/>
            <a:ext cx="4553743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dk1"/>
                </a:solidFill>
                <a:latin typeface="Trebuchet MS"/>
                <a:sym typeface="Trebuchet MS"/>
              </a:rPr>
              <a:t>Strengths</a:t>
            </a:r>
            <a:r>
              <a:rPr lang="en-US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-US" b="1" u="sng" dirty="0">
                <a:solidFill>
                  <a:schemeClr val="dk1"/>
                </a:solidFill>
                <a:latin typeface="Trebuchet MS"/>
                <a:sym typeface="Trebuchet MS"/>
              </a:rPr>
              <a:t>Limitations</a:t>
            </a:r>
            <a:endParaRPr lang="en-US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Brings citizens and stakeholders together to assist a group of stakeholders in developing a shared vision of the future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Require long-term commitment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 may be challenging to give a healthy balance of attention to each of the areas determined to be important in the community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E0D92-C676-D728-36C5-B415E9E437B6}"/>
              </a:ext>
            </a:extLst>
          </p:cNvPr>
          <p:cNvSpPr txBox="1"/>
          <p:nvPr/>
        </p:nvSpPr>
        <p:spPr>
          <a:xfrm>
            <a:off x="514717" y="2622436"/>
            <a:ext cx="193311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dk1"/>
                </a:solidFill>
                <a:latin typeface="Trebuchet MS"/>
              </a:rPr>
              <a:t>Participatory Method</a:t>
            </a:r>
          </a:p>
          <a:p>
            <a:endParaRPr lang="en-US" b="1" u="sng" dirty="0">
              <a:solidFill>
                <a:schemeClr val="dk1"/>
              </a:solidFill>
              <a:latin typeface="Trebuchet MS"/>
            </a:endParaRPr>
          </a:p>
          <a:p>
            <a:r>
              <a:rPr lang="en-US" sz="1600" dirty="0">
                <a:solidFill>
                  <a:schemeClr val="dk1"/>
                </a:solidFill>
                <a:latin typeface="Trebuchet MS"/>
              </a:rPr>
              <a:t>Visioning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5F8A3-B12A-DC8D-B7AB-0AC73B7BF692}"/>
              </a:ext>
            </a:extLst>
          </p:cNvPr>
          <p:cNvSpPr txBox="1"/>
          <p:nvPr/>
        </p:nvSpPr>
        <p:spPr>
          <a:xfrm>
            <a:off x="2760767" y="2615703"/>
            <a:ext cx="19331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dk1"/>
                </a:solidFill>
                <a:latin typeface="Trebuchet MS"/>
              </a:rPr>
              <a:t>Tools</a:t>
            </a:r>
          </a:p>
          <a:p>
            <a:endParaRPr lang="en-US" b="1" u="sng" dirty="0">
              <a:solidFill>
                <a:schemeClr val="dk1"/>
              </a:solidFill>
              <a:latin typeface="Trebuchet M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Trebuchet MS"/>
              </a:rPr>
              <a:t>Facilitated idea-sharing and recording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Trebuchet MS"/>
              </a:rPr>
              <a:t>Notecard/flip chart brainstorming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Trebuchet MS"/>
              </a:rPr>
              <a:t>Graphic facilitation (e.g., PATHTM)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2F82E5-42ED-CE93-F3EF-817E75A4EEBA}"/>
              </a:ext>
            </a:extLst>
          </p:cNvPr>
          <p:cNvCxnSpPr>
            <a:cxnSpLocks/>
          </p:cNvCxnSpPr>
          <p:nvPr/>
        </p:nvCxnSpPr>
        <p:spPr>
          <a:xfrm>
            <a:off x="1794211" y="3622967"/>
            <a:ext cx="653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806</Words>
  <Application>Microsoft Office PowerPoint</Application>
  <PresentationFormat>Widescreen</PresentationFormat>
  <Paragraphs>149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Inria Sans</vt:lpstr>
      <vt:lpstr>Inter</vt:lpstr>
      <vt:lpstr>Roboto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koutsidionisia</dc:creator>
  <cp:lastModifiedBy>koutsidionisia</cp:lastModifiedBy>
  <cp:revision>96</cp:revision>
  <dcterms:created xsi:type="dcterms:W3CDTF">2025-04-23T12:45:47Z</dcterms:created>
  <dcterms:modified xsi:type="dcterms:W3CDTF">2025-07-14T15:27:19Z</dcterms:modified>
</cp:coreProperties>
</file>