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99" r:id="rId4"/>
    <p:sldId id="300" r:id="rId5"/>
    <p:sldId id="304" r:id="rId6"/>
    <p:sldId id="301" r:id="rId7"/>
    <p:sldId id="288" r:id="rId8"/>
    <p:sldId id="302" r:id="rId9"/>
    <p:sldId id="303" r:id="rId10"/>
    <p:sldId id="305" r:id="rId11"/>
    <p:sldId id="308" r:id="rId12"/>
    <p:sldId id="306" r:id="rId13"/>
    <p:sldId id="307" r:id="rId14"/>
    <p:sldId id="269" r:id="rId15"/>
    <p:sldId id="270" r:id="rId16"/>
  </p:sldIdLst>
  <p:sldSz cx="12192000" cy="6858000"/>
  <p:notesSz cx="6858000" cy="9144000"/>
  <p:embeddedFontLst>
    <p:embeddedFont>
      <p:font typeface="Inter" panose="020B0604020202020204" charset="0"/>
      <p:regular r:id="rId18"/>
      <p:bold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iQEWucJ7LvqV+HELmDn4WhCKi4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A64"/>
    <a:srgbClr val="05726A"/>
    <a:srgbClr val="08B0A4"/>
    <a:srgbClr val="09D5C6"/>
    <a:srgbClr val="0AECDC"/>
    <a:srgbClr val="056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B024DB-142A-4BDD-A429-D4FCAFFE40C6}">
  <a:tblStyle styleId="{92B024DB-142A-4BDD-A429-D4FCAFFE40C6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CEA"/>
          </a:solidFill>
        </a:fill>
      </a:tcStyle>
    </a:wholeTbl>
    <a:band1H>
      <a:tcTxStyle b="off" i="off"/>
      <a:tcStyle>
        <a:tcBdr/>
        <a:fill>
          <a:solidFill>
            <a:srgbClr val="CAD6D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6D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765" autoAdjust="0"/>
  </p:normalViewPr>
  <p:slideViewPr>
    <p:cSldViewPr snapToGrid="0">
      <p:cViewPr varScale="1">
        <p:scale>
          <a:sx n="88" d="100"/>
          <a:sy n="88" d="100"/>
        </p:scale>
        <p:origin x="17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5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0AD5275C-B2D2-89F6-1D1C-68847362E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355EAEA3-15F1-32DD-9CAA-6FBFA21FBE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5287C5D6-DE34-13DD-10E6-D585B6F12D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4296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18FD11C4-8677-7F01-6C3A-5BE9B68CC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44A0BC6E-D82D-D693-2132-0D772924BB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3D7E65D4-A12D-AB21-22B4-AD8D0BC476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2830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11D4244F-6BED-BAB5-6376-0A1574D49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DB754881-2850-9CA8-7125-20C39B2DB7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82B4DDDB-C5E3-948A-CCDA-311BA9522F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2083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B782A1F6-003A-75E6-518E-2A37AAD1E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397078CF-46F4-1589-4CEE-6FD21E7B78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C1BDD833-DEAC-E1A1-4FEB-72C6947E23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8632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D74DC50F-E251-08F8-474A-B64FBC43A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72353BC6-CC2A-C151-DD0C-F0AE4BD332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92D319E7-6C24-9354-5602-4271BA6AD5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992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520AD795-F864-F83C-66C0-58B33A259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5B1DC960-9469-64A3-EFA1-1BCD6F9D1D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F90C3393-B199-0C23-3DAA-A4D43B94C1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072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E312B563-3D6F-433E-3CF3-277829CEA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5A8858A2-C617-9695-536D-0390EB5357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EB58A962-E3AD-F9BD-EFA5-DCD3E8E89A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776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A17AFBD0-CEAF-1031-C402-1FA0A793B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CAAA3A58-467B-0C77-B301-6242881002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858446C0-8ADD-B783-605E-3F865D080A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1992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8517BFDE-61E5-66F0-7AD4-4AD69305A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14227205-1AA7-86A8-12E6-1A75DC58E3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55DD0EA2-E94F-9722-5F47-0A05DA3C08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5033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69491DDB-3D45-7811-A008-5FE25DFED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D7EC1BF2-79E9-5AFD-B267-8008B14308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EEDB7D5E-057D-06FA-FE18-45290E77C4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0615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26D30FB5-944A-CABF-2E33-29ED2A9E6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>
            <a:extLst>
              <a:ext uri="{FF2B5EF4-FFF2-40B4-BE49-F238E27FC236}">
                <a16:creationId xmlns:a16="http://schemas.microsoft.com/office/drawing/2014/main" id="{E8B34243-DAF6-ADF2-47C3-A2291CF9D4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:notes">
            <a:extLst>
              <a:ext uri="{FF2B5EF4-FFF2-40B4-BE49-F238E27FC236}">
                <a16:creationId xmlns:a16="http://schemas.microsoft.com/office/drawing/2014/main" id="{B7C99106-BDF2-4579-B69E-5263D18AC8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231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1"/>
          </p:nvPr>
        </p:nvSpPr>
        <p:spPr>
          <a:xfrm rot="5400000">
            <a:off x="4213200" y="-1549375"/>
            <a:ext cx="37656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075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83801" y="365125"/>
            <a:ext cx="1038650" cy="8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83801" y="365125"/>
            <a:ext cx="1038650" cy="8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title"/>
          </p:nvPr>
        </p:nvSpPr>
        <p:spPr>
          <a:xfrm>
            <a:off x="6276182" y="233388"/>
            <a:ext cx="457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7"/>
          <p:cNvSpPr>
            <a:spLocks noGrp="1"/>
          </p:cNvSpPr>
          <p:nvPr>
            <p:ph type="pic" idx="2"/>
          </p:nvPr>
        </p:nvSpPr>
        <p:spPr>
          <a:xfrm>
            <a:off x="0" y="1"/>
            <a:ext cx="5915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7"/>
          <p:cNvSpPr/>
          <p:nvPr/>
        </p:nvSpPr>
        <p:spPr>
          <a:xfrm>
            <a:off x="6276182" y="0"/>
            <a:ext cx="9897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4400"/>
              <a:buFont typeface="Trebuchet MS"/>
              <a:buNone/>
              <a:defRPr sz="4400" b="1" i="0" u="none" strike="noStrike" cap="none">
                <a:solidFill>
                  <a:srgbClr val="30766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12" name="Google Shape;12;p2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6147717"/>
            <a:ext cx="12192000" cy="71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385456" y="6333893"/>
            <a:ext cx="1545432" cy="34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3"/>
          <p:cNvPicPr preferRelativeResize="0"/>
          <p:nvPr/>
        </p:nvPicPr>
        <p:blipFill rotWithShape="1">
          <a:blip r:embed="rId18">
            <a:alphaModFix/>
          </a:blip>
          <a:srcRect l="25715" t="33261" r="26634" b="32028"/>
          <a:stretch/>
        </p:blipFill>
        <p:spPr>
          <a:xfrm>
            <a:off x="489125" y="6239662"/>
            <a:ext cx="1387418" cy="5285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4.png"/><Relationship Id="rId3" Type="http://schemas.openxmlformats.org/officeDocument/2006/relationships/image" Target="../media/image4.jpg"/><Relationship Id="rId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20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1.pn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26825" y="0"/>
            <a:ext cx="13263252" cy="69359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206230" y="5878395"/>
            <a:ext cx="295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Erasmus+ 2023-1-EL01-KA220-HED-000160477</a:t>
            </a:r>
            <a:endParaRPr sz="6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Co-funded by the European Union. Views and opinions expressed are however those of the author(s) only and do not necessarily reflect those of the European Union.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Neither the European Union nor the granting authority can be held responsible for them.</a:t>
            </a:r>
            <a:endParaRPr sz="6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826" y="5878394"/>
            <a:ext cx="697390" cy="46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0975" y="473900"/>
            <a:ext cx="3810049" cy="17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7792" y="5742300"/>
            <a:ext cx="842631" cy="659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"/>
          <p:cNvGrpSpPr/>
          <p:nvPr/>
        </p:nvGrpSpPr>
        <p:grpSpPr>
          <a:xfrm>
            <a:off x="5778337" y="5742288"/>
            <a:ext cx="5763088" cy="733425"/>
            <a:chOff x="5778337" y="5742288"/>
            <a:chExt cx="5763088" cy="733425"/>
          </a:xfrm>
        </p:grpSpPr>
        <p:grpSp>
          <p:nvGrpSpPr>
            <p:cNvPr id="97" name="Google Shape;97;p1"/>
            <p:cNvGrpSpPr/>
            <p:nvPr/>
          </p:nvGrpSpPr>
          <p:grpSpPr>
            <a:xfrm>
              <a:off x="5778337" y="5878393"/>
              <a:ext cx="3465249" cy="461665"/>
              <a:chOff x="4590234" y="5806283"/>
              <a:chExt cx="4115808" cy="548337"/>
            </a:xfrm>
          </p:grpSpPr>
          <p:pic>
            <p:nvPicPr>
              <p:cNvPr id="98" name="Google Shape;98;p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353492" y="5821476"/>
                <a:ext cx="1352550" cy="517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9" name="Google Shape;99;p1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590234" y="5806283"/>
                <a:ext cx="548337" cy="5483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444903" y="5909919"/>
                <a:ext cx="1676400" cy="3495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" name="Google Shape;101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505575" y="5742288"/>
              <a:ext cx="733425" cy="733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0446050" y="5975650"/>
              <a:ext cx="1095375" cy="266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6475722"/>
            <a:ext cx="12192000" cy="3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78AA6665-933F-D787-9ED6-63847660D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80E93CFB-B4E9-C1CE-F4FB-6DECEA4220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0FA5F7-083A-C064-6CFA-504419C8F2AA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Integrated planning needs integrated methods!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162FF29-1098-DD43-081E-3832D04D2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43" y="1088418"/>
            <a:ext cx="7458438" cy="468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7A2473-0479-9802-0092-C9ECDA3B3CC2}"/>
              </a:ext>
            </a:extLst>
          </p:cNvPr>
          <p:cNvSpPr txBox="1"/>
          <p:nvPr/>
        </p:nvSpPr>
        <p:spPr>
          <a:xfrm>
            <a:off x="149212" y="5789723"/>
            <a:ext cx="118935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Source: </a:t>
            </a:r>
            <a:r>
              <a:rPr lang="en-US" sz="1100" dirty="0">
                <a:latin typeface="Inter" panose="02000503000000020004"/>
                <a:ea typeface="Inter" panose="02000503000000020004"/>
                <a:cs typeface="Inter" panose="02000503000000020004"/>
              </a:rPr>
              <a:t>Heider et al., 2022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9180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1BC5655B-3D76-400C-5D1F-CD4F05E43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8F17D4AC-F8E3-04D4-6545-CFC636B637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83F922-C302-363A-3A64-9687840360AD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Integrated planning needs integrated methods!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F1733-DC8F-5C3F-0342-D53E6115B80F}"/>
              </a:ext>
            </a:extLst>
          </p:cNvPr>
          <p:cNvSpPr txBox="1"/>
          <p:nvPr/>
        </p:nvSpPr>
        <p:spPr>
          <a:xfrm>
            <a:off x="149212" y="5789723"/>
            <a:ext cx="118935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Source: </a:t>
            </a:r>
            <a:r>
              <a:rPr lang="en-US" sz="1100" dirty="0">
                <a:latin typeface="Inter" panose="02000503000000020004"/>
                <a:ea typeface="Inter" panose="02000503000000020004"/>
                <a:cs typeface="Inter" panose="02000503000000020004"/>
              </a:rPr>
              <a:t>https://urbact.eu/articles/urbact-another-paradigm-european-cities</a:t>
            </a:r>
            <a:endParaRPr lang="en-US" sz="1100" dirty="0"/>
          </a:p>
        </p:txBody>
      </p:sp>
      <p:pic>
        <p:nvPicPr>
          <p:cNvPr id="7170" name="Picture 2" descr="URBACT, another paradigm for European cities | urbact.eu">
            <a:extLst>
              <a:ext uri="{FF2B5EF4-FFF2-40B4-BE49-F238E27FC236}">
                <a16:creationId xmlns:a16="http://schemas.microsoft.com/office/drawing/2014/main" id="{D1F732C8-433C-32DB-E6C1-AB6BDB1E3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66" y="1064340"/>
            <a:ext cx="8257926" cy="458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29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2FA89105-B93A-E110-D54D-0A8A43FED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801A74AA-FA6A-0794-1E7C-0B39955189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BAAEAA-9642-1C7C-CE0B-E37F17D452B3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Integrated planning needs integrated methods!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827886DD-37F1-CAC9-E308-33FDB3E1E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12" y="2394556"/>
            <a:ext cx="391886" cy="391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902333-D6E2-8F78-CCED-1F8212011AD8}"/>
              </a:ext>
            </a:extLst>
          </p:cNvPr>
          <p:cNvSpPr txBox="1"/>
          <p:nvPr/>
        </p:nvSpPr>
        <p:spPr>
          <a:xfrm>
            <a:off x="697555" y="2447887"/>
            <a:ext cx="32892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City Y: Strategic vision for 2025 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BEF05-1209-218B-7353-4AFE14ADAB50}"/>
              </a:ext>
            </a:extLst>
          </p:cNvPr>
          <p:cNvSpPr txBox="1"/>
          <p:nvPr/>
        </p:nvSpPr>
        <p:spPr>
          <a:xfrm>
            <a:off x="261112" y="1439780"/>
            <a:ext cx="83690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latin typeface="Inter" panose="020B0604020202020204" charset="0"/>
                <a:ea typeface="Inter" panose="020B0604020202020204" charset="0"/>
              </a:rPr>
              <a:t>Planning a city taking the integrated (methods) path!</a:t>
            </a:r>
            <a:endParaRPr lang="en-US" sz="2000" i="1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FC4C101D-6716-037D-0FCB-8D0B5382F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94" y="3287001"/>
            <a:ext cx="797450" cy="797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BC4718-EB4A-AF70-8F59-BCEEF4A12C95}"/>
              </a:ext>
            </a:extLst>
          </p:cNvPr>
          <p:cNvSpPr txBox="1"/>
          <p:nvPr/>
        </p:nvSpPr>
        <p:spPr>
          <a:xfrm>
            <a:off x="378678" y="4213762"/>
            <a:ext cx="16939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Focus group for building the scenarios</a:t>
            </a:r>
            <a:endParaRPr lang="en-US" dirty="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A212222-D363-2AE9-60C7-E4FF370855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334" y="3437840"/>
            <a:ext cx="646611" cy="6466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CCED799-7BF7-772D-018B-83EB4E23A186}"/>
              </a:ext>
            </a:extLst>
          </p:cNvPr>
          <p:cNvSpPr txBox="1"/>
          <p:nvPr/>
        </p:nvSpPr>
        <p:spPr>
          <a:xfrm>
            <a:off x="2542182" y="4219140"/>
            <a:ext cx="16939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Participatory workshop for choosing the best scenario</a:t>
            </a:r>
            <a:endParaRPr lang="en-US" dirty="0"/>
          </a:p>
        </p:txBody>
      </p: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D4BD669C-D186-92CE-39CD-99871B64B7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6766" y="3251772"/>
            <a:ext cx="797450" cy="7974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FC3750E-23E0-C4E8-F87F-1E98597A40C8}"/>
              </a:ext>
            </a:extLst>
          </p:cNvPr>
          <p:cNvSpPr txBox="1"/>
          <p:nvPr/>
        </p:nvSpPr>
        <p:spPr>
          <a:xfrm>
            <a:off x="5515531" y="2421222"/>
            <a:ext cx="24266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Planning the measures</a:t>
            </a:r>
            <a:endParaRPr lang="en-US" sz="1600" dirty="0"/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01DFB010-9917-1CCD-BC61-F527BACD01E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81549" y="2179895"/>
            <a:ext cx="829948" cy="829948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9B995584-788C-5540-9C28-281488C4BD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2242" y="2454902"/>
            <a:ext cx="293289" cy="293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4BDBE9A-5191-49D5-8974-FB880A6ABB7C}"/>
              </a:ext>
            </a:extLst>
          </p:cNvPr>
          <p:cNvSpPr txBox="1"/>
          <p:nvPr/>
        </p:nvSpPr>
        <p:spPr>
          <a:xfrm>
            <a:off x="9414088" y="2394556"/>
            <a:ext cx="38449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Evaluati</a:t>
            </a:r>
            <a:r>
              <a:rPr lang="en-US" sz="1600" dirty="0">
                <a:latin typeface="Inter" panose="02000503000000020004"/>
                <a:ea typeface="Inter" panose="02000503000000020004"/>
                <a:cs typeface="Inter" panose="02000503000000020004"/>
              </a:rPr>
              <a:t>ng the measures</a:t>
            </a:r>
            <a:endParaRPr lang="en-US" sz="1600" dirty="0"/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042D04AD-58EE-9EA7-AC6B-8242362F431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47872" y="2148859"/>
            <a:ext cx="829948" cy="829948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EA7CD6D3-4484-17E2-8C53-5335EA06E9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0505" y="2412041"/>
            <a:ext cx="303583" cy="30358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99F007E-688C-4A53-CC1E-062795D2100F}"/>
              </a:ext>
            </a:extLst>
          </p:cNvPr>
          <p:cNvSpPr txBox="1"/>
          <p:nvPr/>
        </p:nvSpPr>
        <p:spPr>
          <a:xfrm>
            <a:off x="4430180" y="4213762"/>
            <a:ext cx="16939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Connectivity planning for </a:t>
            </a:r>
            <a:r>
              <a:rPr lang="en-US" sz="1400" dirty="0" err="1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neighbourhoods</a:t>
            </a:r>
            <a:endParaRPr lang="en-US" dirty="0"/>
          </a:p>
        </p:txBody>
      </p:sp>
      <p:pic>
        <p:nvPicPr>
          <p:cNvPr id="129" name="Εικόνα 128">
            <a:extLst>
              <a:ext uri="{FF2B5EF4-FFF2-40B4-BE49-F238E27FC236}">
                <a16:creationId xmlns:a16="http://schemas.microsoft.com/office/drawing/2014/main" id="{400B0752-E0EC-DC3B-72B4-17594A9B26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6460" y="3168542"/>
            <a:ext cx="1048086" cy="1048086"/>
          </a:xfrm>
          <a:prstGeom prst="rect">
            <a:avLst/>
          </a:prstGeom>
        </p:spPr>
      </p:pic>
      <p:pic>
        <p:nvPicPr>
          <p:cNvPr id="130" name="Εικόνα 129">
            <a:extLst>
              <a:ext uri="{FF2B5EF4-FFF2-40B4-BE49-F238E27FC236}">
                <a16:creationId xmlns:a16="http://schemas.microsoft.com/office/drawing/2014/main" id="{68E06A4A-9341-EBA3-D5C8-5383530BC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213" y="3362420"/>
            <a:ext cx="646611" cy="646611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85F18E71-36B3-1BAE-06A6-DAC818683419}"/>
              </a:ext>
            </a:extLst>
          </p:cNvPr>
          <p:cNvSpPr txBox="1"/>
          <p:nvPr/>
        </p:nvSpPr>
        <p:spPr>
          <a:xfrm>
            <a:off x="6310172" y="4213762"/>
            <a:ext cx="1987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GIS planning for actual connections</a:t>
            </a:r>
            <a:endParaRPr lang="en-US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6F9DD44-E12B-7F76-B7E0-C830FF4CED8C}"/>
              </a:ext>
            </a:extLst>
          </p:cNvPr>
          <p:cNvSpPr txBox="1"/>
          <p:nvPr/>
        </p:nvSpPr>
        <p:spPr>
          <a:xfrm>
            <a:off x="8575180" y="4213762"/>
            <a:ext cx="16939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Inter" panose="02000503000000020004"/>
                <a:ea typeface="Inter" panose="02000503000000020004"/>
              </a:rPr>
              <a:t>Focus group for identifying the impacts</a:t>
            </a:r>
            <a:endParaRPr lang="en-US" dirty="0"/>
          </a:p>
        </p:txBody>
      </p:sp>
      <p:pic>
        <p:nvPicPr>
          <p:cNvPr id="136" name="Εικόνα 135">
            <a:extLst>
              <a:ext uri="{FF2B5EF4-FFF2-40B4-BE49-F238E27FC236}">
                <a16:creationId xmlns:a16="http://schemas.microsoft.com/office/drawing/2014/main" id="{468EEF3F-0BE3-9111-BFF5-2678E5AD67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64337" y="3168542"/>
            <a:ext cx="946368" cy="946368"/>
          </a:xfrm>
          <a:prstGeom prst="rect">
            <a:avLst/>
          </a:prstGeom>
        </p:spPr>
      </p:pic>
      <p:pic>
        <p:nvPicPr>
          <p:cNvPr id="137" name="Εικόνα 136">
            <a:extLst>
              <a:ext uri="{FF2B5EF4-FFF2-40B4-BE49-F238E27FC236}">
                <a16:creationId xmlns:a16="http://schemas.microsoft.com/office/drawing/2014/main" id="{033072C2-36F0-D45C-2186-A69D7470F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5836" y="3351345"/>
            <a:ext cx="646611" cy="646611"/>
          </a:xfrm>
          <a:prstGeom prst="rect">
            <a:avLst/>
          </a:prstGeom>
        </p:spPr>
      </p:pic>
      <p:pic>
        <p:nvPicPr>
          <p:cNvPr id="139" name="Εικόνα 138">
            <a:extLst>
              <a:ext uri="{FF2B5EF4-FFF2-40B4-BE49-F238E27FC236}">
                <a16:creationId xmlns:a16="http://schemas.microsoft.com/office/drawing/2014/main" id="{21D2D692-D6C9-54BD-553D-AEB612FE95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90948" y="3168542"/>
            <a:ext cx="902329" cy="902329"/>
          </a:xfrm>
          <a:prstGeom prst="rect">
            <a:avLst/>
          </a:prstGeom>
        </p:spPr>
      </p:pic>
      <p:pic>
        <p:nvPicPr>
          <p:cNvPr id="141" name="Εικόνα 140">
            <a:extLst>
              <a:ext uri="{FF2B5EF4-FFF2-40B4-BE49-F238E27FC236}">
                <a16:creationId xmlns:a16="http://schemas.microsoft.com/office/drawing/2014/main" id="{9F912F66-9558-788C-4BA6-90359799CD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99497" y="3179083"/>
            <a:ext cx="829948" cy="829948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58394F49-BD29-E489-116F-584557643D9D}"/>
              </a:ext>
            </a:extLst>
          </p:cNvPr>
          <p:cNvSpPr txBox="1"/>
          <p:nvPr/>
        </p:nvSpPr>
        <p:spPr>
          <a:xfrm>
            <a:off x="10454364" y="4213762"/>
            <a:ext cx="14162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Inter" panose="02000503000000020004"/>
                <a:ea typeface="Inter" panose="02000503000000020004"/>
              </a:rPr>
              <a:t>Spatial indicators for measuring the impacts</a:t>
            </a:r>
            <a:endParaRPr lang="en-US" dirty="0"/>
          </a:p>
        </p:txBody>
      </p:sp>
      <p:sp>
        <p:nvSpPr>
          <p:cNvPr id="143" name="Ορθογώνιο: Στρογγύλεμα γωνιών 142">
            <a:extLst>
              <a:ext uri="{FF2B5EF4-FFF2-40B4-BE49-F238E27FC236}">
                <a16:creationId xmlns:a16="http://schemas.microsoft.com/office/drawing/2014/main" id="{118AC82B-5003-DD27-EBD1-DAA3633EB4C0}"/>
              </a:ext>
            </a:extLst>
          </p:cNvPr>
          <p:cNvSpPr/>
          <p:nvPr/>
        </p:nvSpPr>
        <p:spPr>
          <a:xfrm>
            <a:off x="115496" y="3009843"/>
            <a:ext cx="3941368" cy="2408377"/>
          </a:xfrm>
          <a:custGeom>
            <a:avLst/>
            <a:gdLst>
              <a:gd name="connsiteX0" fmla="*/ 0 w 3941368"/>
              <a:gd name="connsiteY0" fmla="*/ 401404 h 2408377"/>
              <a:gd name="connsiteX1" fmla="*/ 401404 w 3941368"/>
              <a:gd name="connsiteY1" fmla="*/ 0 h 2408377"/>
              <a:gd name="connsiteX2" fmla="*/ 3539964 w 3941368"/>
              <a:gd name="connsiteY2" fmla="*/ 0 h 2408377"/>
              <a:gd name="connsiteX3" fmla="*/ 3941368 w 3941368"/>
              <a:gd name="connsiteY3" fmla="*/ 401404 h 2408377"/>
              <a:gd name="connsiteX4" fmla="*/ 3941368 w 3941368"/>
              <a:gd name="connsiteY4" fmla="*/ 2006973 h 2408377"/>
              <a:gd name="connsiteX5" fmla="*/ 3539964 w 3941368"/>
              <a:gd name="connsiteY5" fmla="*/ 2408377 h 2408377"/>
              <a:gd name="connsiteX6" fmla="*/ 401404 w 3941368"/>
              <a:gd name="connsiteY6" fmla="*/ 2408377 h 2408377"/>
              <a:gd name="connsiteX7" fmla="*/ 0 w 3941368"/>
              <a:gd name="connsiteY7" fmla="*/ 2006973 h 2408377"/>
              <a:gd name="connsiteX8" fmla="*/ 0 w 3941368"/>
              <a:gd name="connsiteY8" fmla="*/ 401404 h 240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368" h="2408377" extrusionOk="0">
                <a:moveTo>
                  <a:pt x="0" y="401404"/>
                </a:moveTo>
                <a:cubicBezTo>
                  <a:pt x="-16193" y="208124"/>
                  <a:pt x="165449" y="-5891"/>
                  <a:pt x="401404" y="0"/>
                </a:cubicBezTo>
                <a:cubicBezTo>
                  <a:pt x="1153305" y="-60713"/>
                  <a:pt x="3195052" y="61072"/>
                  <a:pt x="3539964" y="0"/>
                </a:cubicBezTo>
                <a:cubicBezTo>
                  <a:pt x="3734334" y="9131"/>
                  <a:pt x="3939027" y="182483"/>
                  <a:pt x="3941368" y="401404"/>
                </a:cubicBezTo>
                <a:cubicBezTo>
                  <a:pt x="3973518" y="1122676"/>
                  <a:pt x="3932739" y="1493922"/>
                  <a:pt x="3941368" y="2006973"/>
                </a:cubicBezTo>
                <a:cubicBezTo>
                  <a:pt x="3958641" y="2212245"/>
                  <a:pt x="3801868" y="2411031"/>
                  <a:pt x="3539964" y="2408377"/>
                </a:cubicBezTo>
                <a:cubicBezTo>
                  <a:pt x="3153310" y="2334606"/>
                  <a:pt x="771902" y="2252494"/>
                  <a:pt x="401404" y="2408377"/>
                </a:cubicBezTo>
                <a:cubicBezTo>
                  <a:pt x="185102" y="2409158"/>
                  <a:pt x="-4464" y="2226625"/>
                  <a:pt x="0" y="2006973"/>
                </a:cubicBezTo>
                <a:cubicBezTo>
                  <a:pt x="-61749" y="1692404"/>
                  <a:pt x="-18219" y="840918"/>
                  <a:pt x="0" y="401404"/>
                </a:cubicBezTo>
                <a:close/>
              </a:path>
            </a:pathLst>
          </a:custGeom>
          <a:noFill/>
          <a:ln w="6350">
            <a:solidFill>
              <a:srgbClr val="057A64">
                <a:alpha val="45098"/>
              </a:srgb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Ορθογώνιο: Στρογγύλεμα γωνιών 144">
            <a:extLst>
              <a:ext uri="{FF2B5EF4-FFF2-40B4-BE49-F238E27FC236}">
                <a16:creationId xmlns:a16="http://schemas.microsoft.com/office/drawing/2014/main" id="{D9ECC5BD-14F9-0BD8-0EC1-CD604FCF4CD2}"/>
              </a:ext>
            </a:extLst>
          </p:cNvPr>
          <p:cNvSpPr/>
          <p:nvPr/>
        </p:nvSpPr>
        <p:spPr>
          <a:xfrm>
            <a:off x="4236144" y="3009842"/>
            <a:ext cx="3969096" cy="2408377"/>
          </a:xfrm>
          <a:custGeom>
            <a:avLst/>
            <a:gdLst>
              <a:gd name="connsiteX0" fmla="*/ 0 w 3969096"/>
              <a:gd name="connsiteY0" fmla="*/ 401404 h 2408377"/>
              <a:gd name="connsiteX1" fmla="*/ 401404 w 3969096"/>
              <a:gd name="connsiteY1" fmla="*/ 0 h 2408377"/>
              <a:gd name="connsiteX2" fmla="*/ 3567692 w 3969096"/>
              <a:gd name="connsiteY2" fmla="*/ 0 h 2408377"/>
              <a:gd name="connsiteX3" fmla="*/ 3969096 w 3969096"/>
              <a:gd name="connsiteY3" fmla="*/ 401404 h 2408377"/>
              <a:gd name="connsiteX4" fmla="*/ 3969096 w 3969096"/>
              <a:gd name="connsiteY4" fmla="*/ 2006973 h 2408377"/>
              <a:gd name="connsiteX5" fmla="*/ 3567692 w 3969096"/>
              <a:gd name="connsiteY5" fmla="*/ 2408377 h 2408377"/>
              <a:gd name="connsiteX6" fmla="*/ 401404 w 3969096"/>
              <a:gd name="connsiteY6" fmla="*/ 2408377 h 2408377"/>
              <a:gd name="connsiteX7" fmla="*/ 0 w 3969096"/>
              <a:gd name="connsiteY7" fmla="*/ 2006973 h 2408377"/>
              <a:gd name="connsiteX8" fmla="*/ 0 w 3969096"/>
              <a:gd name="connsiteY8" fmla="*/ 401404 h 240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9096" h="2408377" extrusionOk="0">
                <a:moveTo>
                  <a:pt x="0" y="401404"/>
                </a:moveTo>
                <a:cubicBezTo>
                  <a:pt x="-16193" y="208124"/>
                  <a:pt x="165449" y="-5891"/>
                  <a:pt x="401404" y="0"/>
                </a:cubicBezTo>
                <a:cubicBezTo>
                  <a:pt x="1032592" y="-60713"/>
                  <a:pt x="2898999" y="61072"/>
                  <a:pt x="3567692" y="0"/>
                </a:cubicBezTo>
                <a:cubicBezTo>
                  <a:pt x="3762062" y="9131"/>
                  <a:pt x="3966755" y="182483"/>
                  <a:pt x="3969096" y="401404"/>
                </a:cubicBezTo>
                <a:cubicBezTo>
                  <a:pt x="4001246" y="1122676"/>
                  <a:pt x="3960467" y="1493922"/>
                  <a:pt x="3969096" y="2006973"/>
                </a:cubicBezTo>
                <a:cubicBezTo>
                  <a:pt x="3986369" y="2212245"/>
                  <a:pt x="3829596" y="2411031"/>
                  <a:pt x="3567692" y="2408377"/>
                </a:cubicBezTo>
                <a:cubicBezTo>
                  <a:pt x="2752561" y="2334606"/>
                  <a:pt x="1736359" y="2252494"/>
                  <a:pt x="401404" y="2408377"/>
                </a:cubicBezTo>
                <a:cubicBezTo>
                  <a:pt x="185102" y="2409158"/>
                  <a:pt x="-4464" y="2226625"/>
                  <a:pt x="0" y="2006973"/>
                </a:cubicBezTo>
                <a:cubicBezTo>
                  <a:pt x="-61749" y="1692404"/>
                  <a:pt x="-18219" y="840918"/>
                  <a:pt x="0" y="401404"/>
                </a:cubicBezTo>
                <a:close/>
              </a:path>
            </a:pathLst>
          </a:custGeom>
          <a:noFill/>
          <a:ln w="6350">
            <a:solidFill>
              <a:srgbClr val="057A64">
                <a:alpha val="45098"/>
              </a:srgb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Ορθογώνιο: Στρογγύλεμα γωνιών 145">
            <a:extLst>
              <a:ext uri="{FF2B5EF4-FFF2-40B4-BE49-F238E27FC236}">
                <a16:creationId xmlns:a16="http://schemas.microsoft.com/office/drawing/2014/main" id="{79C426BA-108E-6C44-26AF-F3D8795E62D7}"/>
              </a:ext>
            </a:extLst>
          </p:cNvPr>
          <p:cNvSpPr/>
          <p:nvPr/>
        </p:nvSpPr>
        <p:spPr>
          <a:xfrm>
            <a:off x="8359834" y="3009842"/>
            <a:ext cx="3716669" cy="2408377"/>
          </a:xfrm>
          <a:custGeom>
            <a:avLst/>
            <a:gdLst>
              <a:gd name="connsiteX0" fmla="*/ 0 w 3716669"/>
              <a:gd name="connsiteY0" fmla="*/ 401404 h 2408377"/>
              <a:gd name="connsiteX1" fmla="*/ 401404 w 3716669"/>
              <a:gd name="connsiteY1" fmla="*/ 0 h 2408377"/>
              <a:gd name="connsiteX2" fmla="*/ 3315265 w 3716669"/>
              <a:gd name="connsiteY2" fmla="*/ 0 h 2408377"/>
              <a:gd name="connsiteX3" fmla="*/ 3716669 w 3716669"/>
              <a:gd name="connsiteY3" fmla="*/ 401404 h 2408377"/>
              <a:gd name="connsiteX4" fmla="*/ 3716669 w 3716669"/>
              <a:gd name="connsiteY4" fmla="*/ 2006973 h 2408377"/>
              <a:gd name="connsiteX5" fmla="*/ 3315265 w 3716669"/>
              <a:gd name="connsiteY5" fmla="*/ 2408377 h 2408377"/>
              <a:gd name="connsiteX6" fmla="*/ 401404 w 3716669"/>
              <a:gd name="connsiteY6" fmla="*/ 2408377 h 2408377"/>
              <a:gd name="connsiteX7" fmla="*/ 0 w 3716669"/>
              <a:gd name="connsiteY7" fmla="*/ 2006973 h 2408377"/>
              <a:gd name="connsiteX8" fmla="*/ 0 w 3716669"/>
              <a:gd name="connsiteY8" fmla="*/ 401404 h 240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6669" h="2408377" extrusionOk="0">
                <a:moveTo>
                  <a:pt x="0" y="401404"/>
                </a:moveTo>
                <a:cubicBezTo>
                  <a:pt x="-16193" y="208124"/>
                  <a:pt x="165449" y="-5891"/>
                  <a:pt x="401404" y="0"/>
                </a:cubicBezTo>
                <a:cubicBezTo>
                  <a:pt x="1065727" y="-60713"/>
                  <a:pt x="1970823" y="61072"/>
                  <a:pt x="3315265" y="0"/>
                </a:cubicBezTo>
                <a:cubicBezTo>
                  <a:pt x="3509635" y="9131"/>
                  <a:pt x="3714328" y="182483"/>
                  <a:pt x="3716669" y="401404"/>
                </a:cubicBezTo>
                <a:cubicBezTo>
                  <a:pt x="3748819" y="1122676"/>
                  <a:pt x="3708040" y="1493922"/>
                  <a:pt x="3716669" y="2006973"/>
                </a:cubicBezTo>
                <a:cubicBezTo>
                  <a:pt x="3733942" y="2212245"/>
                  <a:pt x="3577169" y="2411031"/>
                  <a:pt x="3315265" y="2408377"/>
                </a:cubicBezTo>
                <a:cubicBezTo>
                  <a:pt x="2191592" y="2334606"/>
                  <a:pt x="1501485" y="2252494"/>
                  <a:pt x="401404" y="2408377"/>
                </a:cubicBezTo>
                <a:cubicBezTo>
                  <a:pt x="185102" y="2409158"/>
                  <a:pt x="-4464" y="2226625"/>
                  <a:pt x="0" y="2006973"/>
                </a:cubicBezTo>
                <a:cubicBezTo>
                  <a:pt x="-61749" y="1692404"/>
                  <a:pt x="-18219" y="840918"/>
                  <a:pt x="0" y="401404"/>
                </a:cubicBezTo>
                <a:close/>
              </a:path>
            </a:pathLst>
          </a:custGeom>
          <a:noFill/>
          <a:ln w="6350">
            <a:solidFill>
              <a:srgbClr val="057A64">
                <a:alpha val="45098"/>
              </a:srgb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3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AA6105A6-B2BF-CBE9-A93F-FC3944BCB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DEF190A2-5917-59DB-2EDA-B4969C7C90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55E126-400C-67DB-E475-58DDCCB1F8CC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Integrated planning needs integrated methods!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3806D-1CA5-6239-1AEF-2F3242A21E69}"/>
              </a:ext>
            </a:extLst>
          </p:cNvPr>
          <p:cNvSpPr txBox="1"/>
          <p:nvPr/>
        </p:nvSpPr>
        <p:spPr>
          <a:xfrm>
            <a:off x="522514" y="3660465"/>
            <a:ext cx="83690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latin typeface="Inter" panose="020B0604020202020204" charset="0"/>
                <a:ea typeface="Inter" panose="020B0604020202020204" charset="0"/>
              </a:rPr>
              <a:t>Choose your methods and tools wisely!</a:t>
            </a:r>
            <a:endParaRPr lang="en-US" sz="2000" i="1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FE7B3D18-D0E5-E926-480D-9758EE09C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4" y="3037115"/>
            <a:ext cx="623350" cy="623350"/>
          </a:xfrm>
          <a:prstGeom prst="rect">
            <a:avLst/>
          </a:prstGeom>
        </p:spPr>
      </p:pic>
      <p:sp>
        <p:nvSpPr>
          <p:cNvPr id="12" name="Οβάλ 11">
            <a:extLst>
              <a:ext uri="{FF2B5EF4-FFF2-40B4-BE49-F238E27FC236}">
                <a16:creationId xmlns:a16="http://schemas.microsoft.com/office/drawing/2014/main" id="{98455EEF-83F8-0C94-E19E-6CEFBEA0695A}"/>
              </a:ext>
            </a:extLst>
          </p:cNvPr>
          <p:cNvSpPr/>
          <p:nvPr/>
        </p:nvSpPr>
        <p:spPr>
          <a:xfrm>
            <a:off x="6627223" y="2854691"/>
            <a:ext cx="374468" cy="400110"/>
          </a:xfrm>
          <a:prstGeom prst="ellipse">
            <a:avLst/>
          </a:prstGeom>
          <a:solidFill>
            <a:srgbClr val="057A64">
              <a:alpha val="1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FFEF9583-9E46-840B-6C1F-5384D9BA33FA}"/>
              </a:ext>
            </a:extLst>
          </p:cNvPr>
          <p:cNvSpPr/>
          <p:nvPr/>
        </p:nvSpPr>
        <p:spPr>
          <a:xfrm>
            <a:off x="7363098" y="2900151"/>
            <a:ext cx="374468" cy="400110"/>
          </a:xfrm>
          <a:prstGeom prst="ellipse">
            <a:avLst/>
          </a:prstGeom>
          <a:solidFill>
            <a:srgbClr val="057A64">
              <a:alpha val="1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08D63D3D-0313-8B8D-38F4-242E040B348D}"/>
              </a:ext>
            </a:extLst>
          </p:cNvPr>
          <p:cNvSpPr/>
          <p:nvPr/>
        </p:nvSpPr>
        <p:spPr>
          <a:xfrm>
            <a:off x="6627223" y="3545776"/>
            <a:ext cx="374468" cy="400110"/>
          </a:xfrm>
          <a:prstGeom prst="ellipse">
            <a:avLst/>
          </a:prstGeom>
          <a:solidFill>
            <a:srgbClr val="057A64">
              <a:alpha val="1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56C9B6DA-9CAB-BF3A-95BD-446CFFF29BB6}"/>
              </a:ext>
            </a:extLst>
          </p:cNvPr>
          <p:cNvSpPr/>
          <p:nvPr/>
        </p:nvSpPr>
        <p:spPr>
          <a:xfrm>
            <a:off x="7737566" y="3653945"/>
            <a:ext cx="374468" cy="400110"/>
          </a:xfrm>
          <a:prstGeom prst="ellipse">
            <a:avLst/>
          </a:prstGeom>
          <a:solidFill>
            <a:srgbClr val="057A64">
              <a:alpha val="1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FB70426A-8AA7-7C25-A41F-251D443D0237}"/>
              </a:ext>
            </a:extLst>
          </p:cNvPr>
          <p:cNvSpPr/>
          <p:nvPr/>
        </p:nvSpPr>
        <p:spPr>
          <a:xfrm>
            <a:off x="7110404" y="3399806"/>
            <a:ext cx="374468" cy="400110"/>
          </a:xfrm>
          <a:prstGeom prst="ellipse">
            <a:avLst/>
          </a:prstGeom>
          <a:solidFill>
            <a:srgbClr val="057A64">
              <a:alpha val="1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Οβάλ 19">
            <a:extLst>
              <a:ext uri="{FF2B5EF4-FFF2-40B4-BE49-F238E27FC236}">
                <a16:creationId xmlns:a16="http://schemas.microsoft.com/office/drawing/2014/main" id="{9DBD6D17-DF4F-0539-5F58-7FFBA790543D}"/>
              </a:ext>
            </a:extLst>
          </p:cNvPr>
          <p:cNvSpPr/>
          <p:nvPr/>
        </p:nvSpPr>
        <p:spPr>
          <a:xfrm>
            <a:off x="7911739" y="3099723"/>
            <a:ext cx="374468" cy="400110"/>
          </a:xfrm>
          <a:prstGeom prst="ellipse">
            <a:avLst/>
          </a:prstGeom>
          <a:solidFill>
            <a:srgbClr val="057A64">
              <a:alpha val="1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3D146330-7F03-F6AE-2EED-C51A11E4F225}"/>
              </a:ext>
            </a:extLst>
          </p:cNvPr>
          <p:cNvSpPr/>
          <p:nvPr/>
        </p:nvSpPr>
        <p:spPr>
          <a:xfrm>
            <a:off x="7110404" y="4090891"/>
            <a:ext cx="374468" cy="400110"/>
          </a:xfrm>
          <a:prstGeom prst="ellipse">
            <a:avLst/>
          </a:prstGeom>
          <a:solidFill>
            <a:srgbClr val="057A64">
              <a:alpha val="1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00D52187-ED35-6A82-D9C1-C9CC6209F50A}"/>
              </a:ext>
            </a:extLst>
          </p:cNvPr>
          <p:cNvSpPr/>
          <p:nvPr/>
        </p:nvSpPr>
        <p:spPr>
          <a:xfrm>
            <a:off x="8473441" y="3653945"/>
            <a:ext cx="374468" cy="400110"/>
          </a:xfrm>
          <a:prstGeom prst="ellipse">
            <a:avLst/>
          </a:prstGeom>
          <a:solidFill>
            <a:srgbClr val="057A64">
              <a:alpha val="1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B9794066-548A-789A-7A08-DF3BEC55FC4A}"/>
              </a:ext>
            </a:extLst>
          </p:cNvPr>
          <p:cNvSpPr/>
          <p:nvPr/>
        </p:nvSpPr>
        <p:spPr>
          <a:xfrm>
            <a:off x="6235336" y="2541643"/>
            <a:ext cx="2917371" cy="2237644"/>
          </a:xfrm>
          <a:custGeom>
            <a:avLst/>
            <a:gdLst>
              <a:gd name="connsiteX0" fmla="*/ 0 w 2917371"/>
              <a:gd name="connsiteY0" fmla="*/ 372948 h 2237644"/>
              <a:gd name="connsiteX1" fmla="*/ 372948 w 2917371"/>
              <a:gd name="connsiteY1" fmla="*/ 0 h 2237644"/>
              <a:gd name="connsiteX2" fmla="*/ 2544423 w 2917371"/>
              <a:gd name="connsiteY2" fmla="*/ 0 h 2237644"/>
              <a:gd name="connsiteX3" fmla="*/ 2917371 w 2917371"/>
              <a:gd name="connsiteY3" fmla="*/ 372948 h 2237644"/>
              <a:gd name="connsiteX4" fmla="*/ 2917371 w 2917371"/>
              <a:gd name="connsiteY4" fmla="*/ 1864696 h 2237644"/>
              <a:gd name="connsiteX5" fmla="*/ 2544423 w 2917371"/>
              <a:gd name="connsiteY5" fmla="*/ 2237644 h 2237644"/>
              <a:gd name="connsiteX6" fmla="*/ 372948 w 2917371"/>
              <a:gd name="connsiteY6" fmla="*/ 2237644 h 2237644"/>
              <a:gd name="connsiteX7" fmla="*/ 0 w 2917371"/>
              <a:gd name="connsiteY7" fmla="*/ 1864696 h 2237644"/>
              <a:gd name="connsiteX8" fmla="*/ 0 w 2917371"/>
              <a:gd name="connsiteY8" fmla="*/ 372948 h 223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371" h="2237644" extrusionOk="0">
                <a:moveTo>
                  <a:pt x="0" y="372948"/>
                </a:moveTo>
                <a:cubicBezTo>
                  <a:pt x="-20075" y="202196"/>
                  <a:pt x="140539" y="-10917"/>
                  <a:pt x="372948" y="0"/>
                </a:cubicBezTo>
                <a:cubicBezTo>
                  <a:pt x="852069" y="-60713"/>
                  <a:pt x="1935367" y="61072"/>
                  <a:pt x="2544423" y="0"/>
                </a:cubicBezTo>
                <a:cubicBezTo>
                  <a:pt x="2740128" y="3432"/>
                  <a:pt x="2899096" y="188585"/>
                  <a:pt x="2917371" y="372948"/>
                </a:cubicBezTo>
                <a:cubicBezTo>
                  <a:pt x="3025547" y="794586"/>
                  <a:pt x="3031024" y="1366978"/>
                  <a:pt x="2917371" y="1864696"/>
                </a:cubicBezTo>
                <a:cubicBezTo>
                  <a:pt x="2937089" y="2051928"/>
                  <a:pt x="2786023" y="2239995"/>
                  <a:pt x="2544423" y="2237644"/>
                </a:cubicBezTo>
                <a:cubicBezTo>
                  <a:pt x="1717662" y="2163873"/>
                  <a:pt x="745159" y="2081761"/>
                  <a:pt x="372948" y="2237644"/>
                </a:cubicBezTo>
                <a:cubicBezTo>
                  <a:pt x="181951" y="2239816"/>
                  <a:pt x="-32344" y="2055908"/>
                  <a:pt x="0" y="1864696"/>
                </a:cubicBezTo>
                <a:cubicBezTo>
                  <a:pt x="2183" y="1413069"/>
                  <a:pt x="95448" y="679720"/>
                  <a:pt x="0" y="372948"/>
                </a:cubicBezTo>
                <a:close/>
              </a:path>
            </a:pathLst>
          </a:custGeom>
          <a:noFill/>
          <a:ln w="6350">
            <a:solidFill>
              <a:srgbClr val="057A64">
                <a:alpha val="45098"/>
              </a:srgb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" name="TextBox 6144">
            <a:extLst>
              <a:ext uri="{FF2B5EF4-FFF2-40B4-BE49-F238E27FC236}">
                <a16:creationId xmlns:a16="http://schemas.microsoft.com/office/drawing/2014/main" id="{A93E4731-3A80-40F6-6F49-30B3CEF023F0}"/>
              </a:ext>
            </a:extLst>
          </p:cNvPr>
          <p:cNvSpPr txBox="1"/>
          <p:nvPr/>
        </p:nvSpPr>
        <p:spPr>
          <a:xfrm>
            <a:off x="5982788" y="2187958"/>
            <a:ext cx="3169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Inter" panose="020B0604020202020204" charset="0"/>
                <a:ea typeface="Inter" panose="020B0604020202020204" charset="0"/>
              </a:rPr>
              <a:t>Available tools and methods </a:t>
            </a:r>
            <a:endParaRPr lang="en-US" dirty="0"/>
          </a:p>
        </p:txBody>
      </p:sp>
      <p:sp>
        <p:nvSpPr>
          <p:cNvPr id="6150" name="Ορθογώνιο: Στρογγύλεμα γωνιών 6149">
            <a:extLst>
              <a:ext uri="{FF2B5EF4-FFF2-40B4-BE49-F238E27FC236}">
                <a16:creationId xmlns:a16="http://schemas.microsoft.com/office/drawing/2014/main" id="{01389296-339D-3FDB-CCBF-9B1A5F20DDDC}"/>
              </a:ext>
            </a:extLst>
          </p:cNvPr>
          <p:cNvSpPr/>
          <p:nvPr/>
        </p:nvSpPr>
        <p:spPr>
          <a:xfrm>
            <a:off x="9514114" y="2541643"/>
            <a:ext cx="1998618" cy="2160985"/>
          </a:xfrm>
          <a:custGeom>
            <a:avLst/>
            <a:gdLst>
              <a:gd name="connsiteX0" fmla="*/ 0 w 1998618"/>
              <a:gd name="connsiteY0" fmla="*/ 333110 h 2160985"/>
              <a:gd name="connsiteX1" fmla="*/ 333110 w 1998618"/>
              <a:gd name="connsiteY1" fmla="*/ 0 h 2160985"/>
              <a:gd name="connsiteX2" fmla="*/ 1665508 w 1998618"/>
              <a:gd name="connsiteY2" fmla="*/ 0 h 2160985"/>
              <a:gd name="connsiteX3" fmla="*/ 1998618 w 1998618"/>
              <a:gd name="connsiteY3" fmla="*/ 333110 h 2160985"/>
              <a:gd name="connsiteX4" fmla="*/ 1998618 w 1998618"/>
              <a:gd name="connsiteY4" fmla="*/ 1827875 h 2160985"/>
              <a:gd name="connsiteX5" fmla="*/ 1665508 w 1998618"/>
              <a:gd name="connsiteY5" fmla="*/ 2160985 h 2160985"/>
              <a:gd name="connsiteX6" fmla="*/ 333110 w 1998618"/>
              <a:gd name="connsiteY6" fmla="*/ 2160985 h 2160985"/>
              <a:gd name="connsiteX7" fmla="*/ 0 w 1998618"/>
              <a:gd name="connsiteY7" fmla="*/ 1827875 h 2160985"/>
              <a:gd name="connsiteX8" fmla="*/ 0 w 1998618"/>
              <a:gd name="connsiteY8" fmla="*/ 333110 h 21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8618" h="2160985" extrusionOk="0">
                <a:moveTo>
                  <a:pt x="0" y="333110"/>
                </a:moveTo>
                <a:cubicBezTo>
                  <a:pt x="-2675" y="153832"/>
                  <a:pt x="140923" y="-3392"/>
                  <a:pt x="333110" y="0"/>
                </a:cubicBezTo>
                <a:cubicBezTo>
                  <a:pt x="905723" y="35892"/>
                  <a:pt x="1468018" y="89409"/>
                  <a:pt x="1665508" y="0"/>
                </a:cubicBezTo>
                <a:cubicBezTo>
                  <a:pt x="1834928" y="4864"/>
                  <a:pt x="1989724" y="159655"/>
                  <a:pt x="1998618" y="333110"/>
                </a:cubicBezTo>
                <a:cubicBezTo>
                  <a:pt x="1983404" y="1000738"/>
                  <a:pt x="2033869" y="1095612"/>
                  <a:pt x="1998618" y="1827875"/>
                </a:cubicBezTo>
                <a:cubicBezTo>
                  <a:pt x="2002836" y="2007838"/>
                  <a:pt x="1883296" y="2163216"/>
                  <a:pt x="1665508" y="2160985"/>
                </a:cubicBezTo>
                <a:cubicBezTo>
                  <a:pt x="1161930" y="2185239"/>
                  <a:pt x="488173" y="2107801"/>
                  <a:pt x="333110" y="2160985"/>
                </a:cubicBezTo>
                <a:cubicBezTo>
                  <a:pt x="176747" y="2164989"/>
                  <a:pt x="-25032" y="2000423"/>
                  <a:pt x="0" y="1827875"/>
                </a:cubicBezTo>
                <a:cubicBezTo>
                  <a:pt x="70123" y="1484392"/>
                  <a:pt x="27824" y="1017913"/>
                  <a:pt x="0" y="333110"/>
                </a:cubicBezTo>
                <a:close/>
              </a:path>
            </a:pathLst>
          </a:custGeom>
          <a:noFill/>
          <a:ln w="6350">
            <a:solidFill>
              <a:srgbClr val="057A64">
                <a:alpha val="45098"/>
              </a:srgb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1" name="Οβάλ 6150">
            <a:extLst>
              <a:ext uri="{FF2B5EF4-FFF2-40B4-BE49-F238E27FC236}">
                <a16:creationId xmlns:a16="http://schemas.microsoft.com/office/drawing/2014/main" id="{6A46A4E9-553E-797E-3C1B-AF5D29AFDBF0}"/>
              </a:ext>
            </a:extLst>
          </p:cNvPr>
          <p:cNvSpPr/>
          <p:nvPr/>
        </p:nvSpPr>
        <p:spPr>
          <a:xfrm>
            <a:off x="9888582" y="2817855"/>
            <a:ext cx="374468" cy="400110"/>
          </a:xfrm>
          <a:prstGeom prst="ellipse">
            <a:avLst/>
          </a:prstGeom>
          <a:solidFill>
            <a:srgbClr val="057A64">
              <a:alpha val="1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2" name="Οβάλ 6151">
            <a:extLst>
              <a:ext uri="{FF2B5EF4-FFF2-40B4-BE49-F238E27FC236}">
                <a16:creationId xmlns:a16="http://schemas.microsoft.com/office/drawing/2014/main" id="{A17C9E59-DDCF-90DD-7861-523A4403EA08}"/>
              </a:ext>
            </a:extLst>
          </p:cNvPr>
          <p:cNvSpPr/>
          <p:nvPr/>
        </p:nvSpPr>
        <p:spPr>
          <a:xfrm>
            <a:off x="10624457" y="2863315"/>
            <a:ext cx="374468" cy="400110"/>
          </a:xfrm>
          <a:prstGeom prst="ellipse">
            <a:avLst/>
          </a:prstGeom>
          <a:solidFill>
            <a:srgbClr val="057A64">
              <a:alpha val="1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Οβάλ 6152">
            <a:extLst>
              <a:ext uri="{FF2B5EF4-FFF2-40B4-BE49-F238E27FC236}">
                <a16:creationId xmlns:a16="http://schemas.microsoft.com/office/drawing/2014/main" id="{E2D8D27E-A8FD-EEA7-2C86-85738BA178B5}"/>
              </a:ext>
            </a:extLst>
          </p:cNvPr>
          <p:cNvSpPr/>
          <p:nvPr/>
        </p:nvSpPr>
        <p:spPr>
          <a:xfrm>
            <a:off x="10998925" y="3617109"/>
            <a:ext cx="374468" cy="400110"/>
          </a:xfrm>
          <a:prstGeom prst="ellipse">
            <a:avLst/>
          </a:prstGeom>
          <a:solidFill>
            <a:srgbClr val="057A64">
              <a:alpha val="1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4" name="Οβάλ 6153">
            <a:extLst>
              <a:ext uri="{FF2B5EF4-FFF2-40B4-BE49-F238E27FC236}">
                <a16:creationId xmlns:a16="http://schemas.microsoft.com/office/drawing/2014/main" id="{27A8AE97-1824-F55C-3198-F9D98A5DA0FF}"/>
              </a:ext>
            </a:extLst>
          </p:cNvPr>
          <p:cNvSpPr/>
          <p:nvPr/>
        </p:nvSpPr>
        <p:spPr>
          <a:xfrm>
            <a:off x="10371763" y="4054055"/>
            <a:ext cx="374468" cy="400110"/>
          </a:xfrm>
          <a:prstGeom prst="ellipse">
            <a:avLst/>
          </a:prstGeom>
          <a:solidFill>
            <a:srgbClr val="057A64">
              <a:alpha val="1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TextBox 6154">
            <a:extLst>
              <a:ext uri="{FF2B5EF4-FFF2-40B4-BE49-F238E27FC236}">
                <a16:creationId xmlns:a16="http://schemas.microsoft.com/office/drawing/2014/main" id="{A193E81A-FDBC-61CA-0CEC-F3BD25B30466}"/>
              </a:ext>
            </a:extLst>
          </p:cNvPr>
          <p:cNvSpPr txBox="1"/>
          <p:nvPr/>
        </p:nvSpPr>
        <p:spPr>
          <a:xfrm>
            <a:off x="9161271" y="2140483"/>
            <a:ext cx="30307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Inter" panose="020B0604020202020204" charset="0"/>
                <a:ea typeface="Inter" panose="020B0604020202020204" charset="0"/>
              </a:rPr>
              <a:t>Selected </a:t>
            </a:r>
            <a:r>
              <a:rPr lang="en-US" sz="1400" i="1" dirty="0">
                <a:latin typeface="Inter" panose="020B0604020202020204" charset="0"/>
                <a:ea typeface="Inter" panose="020B0604020202020204" charset="0"/>
              </a:rPr>
              <a:t>tools and methods </a:t>
            </a:r>
            <a:endParaRPr lang="en-US" dirty="0"/>
          </a:p>
        </p:txBody>
      </p:sp>
      <p:cxnSp>
        <p:nvCxnSpPr>
          <p:cNvPr id="6157" name="Ευθύγραμμο βέλος σύνδεσης 6156">
            <a:extLst>
              <a:ext uri="{FF2B5EF4-FFF2-40B4-BE49-F238E27FC236}">
                <a16:creationId xmlns:a16="http://schemas.microsoft.com/office/drawing/2014/main" id="{D240E985-F3C4-B0E2-2995-1F1A018CBC15}"/>
              </a:ext>
            </a:extLst>
          </p:cNvPr>
          <p:cNvCxnSpPr/>
          <p:nvPr/>
        </p:nvCxnSpPr>
        <p:spPr>
          <a:xfrm flipV="1">
            <a:off x="7550332" y="4254110"/>
            <a:ext cx="2712718" cy="117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8" name="Ευθύγραμμο βέλος σύνδεσης 6157">
            <a:extLst>
              <a:ext uri="{FF2B5EF4-FFF2-40B4-BE49-F238E27FC236}">
                <a16:creationId xmlns:a16="http://schemas.microsoft.com/office/drawing/2014/main" id="{C082606F-A869-9EED-5BCE-059564ACC431}"/>
              </a:ext>
            </a:extLst>
          </p:cNvPr>
          <p:cNvCxnSpPr>
            <a:cxnSpLocks/>
          </p:cNvCxnSpPr>
          <p:nvPr/>
        </p:nvCxnSpPr>
        <p:spPr>
          <a:xfrm flipV="1">
            <a:off x="8112034" y="3860520"/>
            <a:ext cx="2699657" cy="43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2" name="Ευθύγραμμο βέλος σύνδεσης 6161">
            <a:extLst>
              <a:ext uri="{FF2B5EF4-FFF2-40B4-BE49-F238E27FC236}">
                <a16:creationId xmlns:a16="http://schemas.microsoft.com/office/drawing/2014/main" id="{F1E62FFA-02CA-63AD-EC45-B9E9CB9BF527}"/>
              </a:ext>
            </a:extLst>
          </p:cNvPr>
          <p:cNvCxnSpPr>
            <a:cxnSpLocks/>
          </p:cNvCxnSpPr>
          <p:nvPr/>
        </p:nvCxnSpPr>
        <p:spPr>
          <a:xfrm flipV="1">
            <a:off x="7110404" y="3005391"/>
            <a:ext cx="2651904" cy="70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5" name="Ευθύγραμμο βέλος σύνδεσης 6164">
            <a:extLst>
              <a:ext uri="{FF2B5EF4-FFF2-40B4-BE49-F238E27FC236}">
                <a16:creationId xmlns:a16="http://schemas.microsoft.com/office/drawing/2014/main" id="{708C0B55-59B3-553A-6C23-F84780F936B7}"/>
              </a:ext>
            </a:extLst>
          </p:cNvPr>
          <p:cNvCxnSpPr>
            <a:cxnSpLocks/>
            <a:stCxn id="14" idx="5"/>
          </p:cNvCxnSpPr>
          <p:nvPr/>
        </p:nvCxnSpPr>
        <p:spPr>
          <a:xfrm flipV="1">
            <a:off x="7682726" y="3187881"/>
            <a:ext cx="2876271" cy="53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9" name="TextBox 6168">
            <a:extLst>
              <a:ext uri="{FF2B5EF4-FFF2-40B4-BE49-F238E27FC236}">
                <a16:creationId xmlns:a16="http://schemas.microsoft.com/office/drawing/2014/main" id="{72BE27FB-1A73-EDA1-C6A3-48A68C6C38A2}"/>
              </a:ext>
            </a:extLst>
          </p:cNvPr>
          <p:cNvSpPr txBox="1"/>
          <p:nvPr/>
        </p:nvSpPr>
        <p:spPr>
          <a:xfrm rot="21427075">
            <a:off x="8553906" y="4318145"/>
            <a:ext cx="1998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Inter" panose="020B0604020202020204" charset="0"/>
                <a:ea typeface="Inter" panose="020B0604020202020204" charset="0"/>
              </a:rPr>
              <a:t>Objective</a:t>
            </a:r>
            <a:endParaRPr lang="en-US" sz="1200" dirty="0"/>
          </a:p>
        </p:txBody>
      </p:sp>
      <p:sp>
        <p:nvSpPr>
          <p:cNvPr id="6170" name="TextBox 6169">
            <a:extLst>
              <a:ext uri="{FF2B5EF4-FFF2-40B4-BE49-F238E27FC236}">
                <a16:creationId xmlns:a16="http://schemas.microsoft.com/office/drawing/2014/main" id="{39CC2511-5D60-DA40-6A3A-FD7DA8614F07}"/>
              </a:ext>
            </a:extLst>
          </p:cNvPr>
          <p:cNvSpPr txBox="1"/>
          <p:nvPr/>
        </p:nvSpPr>
        <p:spPr>
          <a:xfrm>
            <a:off x="9091893" y="3563567"/>
            <a:ext cx="1998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Inter" panose="020B0604020202020204" charset="0"/>
                <a:ea typeface="Inter" panose="020B0604020202020204" charset="0"/>
              </a:rPr>
              <a:t>Objective</a:t>
            </a:r>
            <a:endParaRPr lang="en-US" sz="1200" dirty="0"/>
          </a:p>
        </p:txBody>
      </p:sp>
      <p:sp>
        <p:nvSpPr>
          <p:cNvPr id="6171" name="TextBox 6170">
            <a:extLst>
              <a:ext uri="{FF2B5EF4-FFF2-40B4-BE49-F238E27FC236}">
                <a16:creationId xmlns:a16="http://schemas.microsoft.com/office/drawing/2014/main" id="{47C16FF6-F1D6-02E3-8984-D86055BC6970}"/>
              </a:ext>
            </a:extLst>
          </p:cNvPr>
          <p:cNvSpPr txBox="1"/>
          <p:nvPr/>
        </p:nvSpPr>
        <p:spPr>
          <a:xfrm rot="21427075">
            <a:off x="8438661" y="2637103"/>
            <a:ext cx="1998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Inter" panose="020B0604020202020204" charset="0"/>
                <a:ea typeface="Inter" panose="020B0604020202020204" charset="0"/>
              </a:rPr>
              <a:t>Objective</a:t>
            </a:r>
            <a:endParaRPr lang="en-US" sz="1200" dirty="0"/>
          </a:p>
        </p:txBody>
      </p:sp>
      <p:sp>
        <p:nvSpPr>
          <p:cNvPr id="6172" name="TextBox 6171">
            <a:extLst>
              <a:ext uri="{FF2B5EF4-FFF2-40B4-BE49-F238E27FC236}">
                <a16:creationId xmlns:a16="http://schemas.microsoft.com/office/drawing/2014/main" id="{D378EAE8-9990-9831-15A3-41450A39E6A0}"/>
              </a:ext>
            </a:extLst>
          </p:cNvPr>
          <p:cNvSpPr txBox="1"/>
          <p:nvPr/>
        </p:nvSpPr>
        <p:spPr>
          <a:xfrm rot="21427075">
            <a:off x="8699088" y="3190589"/>
            <a:ext cx="1998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Inter" panose="020B0604020202020204" charset="0"/>
                <a:ea typeface="Inter" panose="020B0604020202020204" charset="0"/>
              </a:rPr>
              <a:t>Objective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7389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0"/>
          <p:cNvPicPr preferRelativeResize="0"/>
          <p:nvPr/>
        </p:nvPicPr>
        <p:blipFill rotWithShape="1">
          <a:blip r:embed="rId3">
            <a:alphaModFix/>
          </a:blip>
          <a:srcRect t="69415" r="81" b="4465"/>
          <a:stretch/>
        </p:blipFill>
        <p:spPr>
          <a:xfrm>
            <a:off x="1" y="4889332"/>
            <a:ext cx="12192000" cy="196866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0"/>
          <p:cNvSpPr txBox="1">
            <a:spLocks noGrp="1"/>
          </p:cNvSpPr>
          <p:nvPr>
            <p:ph type="ctrTitle"/>
          </p:nvPr>
        </p:nvSpPr>
        <p:spPr>
          <a:xfrm>
            <a:off x="1524000" y="2701810"/>
            <a:ext cx="9144000" cy="1168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668"/>
              </a:buClr>
              <a:buSzPts val="6000"/>
              <a:buFont typeface="Trebuchet MS"/>
              <a:buNone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thank you!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60" name="Google Shape;36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111" y="5650047"/>
            <a:ext cx="2353920" cy="49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588369"/>
            <a:ext cx="12192000" cy="27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9872" y="1266825"/>
            <a:ext cx="1392275" cy="10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52425" y="4363662"/>
            <a:ext cx="3810049" cy="17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476;p28">
            <a:extLst>
              <a:ext uri="{FF2B5EF4-FFF2-40B4-BE49-F238E27FC236}">
                <a16:creationId xmlns:a16="http://schemas.microsoft.com/office/drawing/2014/main" id="{E7E73BE7-9034-59D6-09F8-C64B3FCEE6A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61171" y="5374712"/>
            <a:ext cx="848638" cy="848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21"/>
          <p:cNvGrpSpPr/>
          <p:nvPr/>
        </p:nvGrpSpPr>
        <p:grpSpPr>
          <a:xfrm>
            <a:off x="2010133" y="2778045"/>
            <a:ext cx="8171720" cy="969881"/>
            <a:chOff x="5778170" y="5742288"/>
            <a:chExt cx="5763255" cy="733425"/>
          </a:xfrm>
        </p:grpSpPr>
        <p:grpSp>
          <p:nvGrpSpPr>
            <p:cNvPr id="370" name="Google Shape;370;p21"/>
            <p:cNvGrpSpPr/>
            <p:nvPr/>
          </p:nvGrpSpPr>
          <p:grpSpPr>
            <a:xfrm>
              <a:off x="5778170" y="5878180"/>
              <a:ext cx="3465099" cy="461645"/>
              <a:chOff x="4590234" y="5806283"/>
              <a:chExt cx="4115808" cy="548338"/>
            </a:xfrm>
          </p:grpSpPr>
          <p:pic>
            <p:nvPicPr>
              <p:cNvPr id="371" name="Google Shape;371;p2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353492" y="5821476"/>
                <a:ext cx="1352550" cy="517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2" name="Google Shape;372;p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90234" y="5806283"/>
                <a:ext cx="548338" cy="5483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3" name="Google Shape;373;p2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444903" y="5909919"/>
                <a:ext cx="1676400" cy="3495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74" name="Google Shape;374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505575" y="5742288"/>
              <a:ext cx="733425" cy="733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446050" y="5975650"/>
              <a:ext cx="1095375" cy="266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 t="69415" r="81" b="4465"/>
          <a:stretch/>
        </p:blipFill>
        <p:spPr>
          <a:xfrm>
            <a:off x="0" y="4894060"/>
            <a:ext cx="12192000" cy="196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6593097"/>
            <a:ext cx="12192000" cy="27176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538179" y="510858"/>
            <a:ext cx="51366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i="0" u="none" strike="noStrike" cap="none">
                <a:solidFill>
                  <a:srgbClr val="808080"/>
                </a:solidFill>
                <a:latin typeface="Inter"/>
                <a:ea typeface="Inter"/>
                <a:cs typeface="Inter"/>
                <a:sym typeface="Inter"/>
              </a:rPr>
              <a:t>Transnational Network of Integrated Planning Labs: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i="0" u="none" strike="noStrike" cap="none">
                <a:solidFill>
                  <a:srgbClr val="808080"/>
                </a:solidFill>
                <a:latin typeface="Inter"/>
                <a:ea typeface="Inter"/>
                <a:cs typeface="Inter"/>
                <a:sym typeface="Inter"/>
              </a:rPr>
              <a:t>Co-creating knowledge on forward-looking transdisciplinary planning perspectives addressing climate change and urban life in the post-pandemic city</a:t>
            </a:r>
            <a:endParaRPr sz="1400" b="1" i="0" u="none" strike="noStrike" cap="none">
              <a:solidFill>
                <a:srgbClr val="80808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07668"/>
              </a:buClr>
              <a:buSzPts val="1400"/>
              <a:buFont typeface="Trebuchet MS"/>
              <a:buNone/>
            </a:pPr>
            <a:r>
              <a:rPr lang="en-US" sz="1200" b="1" i="0" u="none" strike="noStrike" cap="none">
                <a:solidFill>
                  <a:srgbClr val="307668"/>
                </a:solidFill>
                <a:latin typeface="Inter"/>
                <a:ea typeface="Inter"/>
                <a:cs typeface="Inter"/>
                <a:sym typeface="Inter"/>
              </a:rPr>
              <a:t>Project number: 2023-1-EL01-KA220-HED-000160477 Erasmus+</a:t>
            </a:r>
            <a:endParaRPr sz="12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826" y="5878394"/>
            <a:ext cx="697390" cy="46166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1206230" y="5878395"/>
            <a:ext cx="2953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6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Erasmus+ 2023-1-EL01-KA220-HED-000160477</a:t>
            </a:r>
            <a:endParaRPr sz="6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Co-funded by the European Union. Views and opinions expressed are however those of the author(s) only and do not necessarily reflect those of the European Union.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Neither the European Union nor the granting authority can be held responsible for them.</a:t>
            </a:r>
            <a:endParaRPr sz="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824400" y="1764125"/>
            <a:ext cx="3838326" cy="2986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2"/>
          <p:cNvGrpSpPr/>
          <p:nvPr/>
        </p:nvGrpSpPr>
        <p:grpSpPr>
          <a:xfrm>
            <a:off x="5778170" y="5742288"/>
            <a:ext cx="5763255" cy="733425"/>
            <a:chOff x="5778170" y="5742288"/>
            <a:chExt cx="5763255" cy="733425"/>
          </a:xfrm>
        </p:grpSpPr>
        <p:grpSp>
          <p:nvGrpSpPr>
            <p:cNvPr id="116" name="Google Shape;116;p2"/>
            <p:cNvGrpSpPr/>
            <p:nvPr/>
          </p:nvGrpSpPr>
          <p:grpSpPr>
            <a:xfrm>
              <a:off x="5778170" y="5878180"/>
              <a:ext cx="3465099" cy="461645"/>
              <a:chOff x="4590234" y="5806283"/>
              <a:chExt cx="4115808" cy="548338"/>
            </a:xfrm>
          </p:grpSpPr>
          <p:pic>
            <p:nvPicPr>
              <p:cNvPr id="117" name="Google Shape;117;p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353492" y="5821476"/>
                <a:ext cx="1352550" cy="517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2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590234" y="5806283"/>
                <a:ext cx="548338" cy="5483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" name="Google Shape;119;p2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444903" y="5909919"/>
                <a:ext cx="1676400" cy="3495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0" name="Google Shape;120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505575" y="5742288"/>
              <a:ext cx="733425" cy="733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0446050" y="5975650"/>
              <a:ext cx="1095375" cy="266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2" name="Google Shape;12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75722"/>
            <a:ext cx="12192000" cy="3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0;p2">
            <a:extLst>
              <a:ext uri="{FF2B5EF4-FFF2-40B4-BE49-F238E27FC236}">
                <a16:creationId xmlns:a16="http://schemas.microsoft.com/office/drawing/2014/main" id="{E6D6BB13-C43B-819C-FB45-CF49526DA078}"/>
              </a:ext>
            </a:extLst>
          </p:cNvPr>
          <p:cNvSpPr txBox="1"/>
          <p:nvPr/>
        </p:nvSpPr>
        <p:spPr>
          <a:xfrm>
            <a:off x="449826" y="2230317"/>
            <a:ext cx="7815300" cy="3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en-US" sz="2400" b="1" dirty="0" err="1">
                <a:solidFill>
                  <a:srgbClr val="035948"/>
                </a:solidFill>
                <a:latin typeface="Inter"/>
                <a:ea typeface="Inter"/>
                <a:cs typeface="Inter"/>
                <a:sym typeface="Inter"/>
              </a:rPr>
              <a:t>InPlaLabs</a:t>
            </a:r>
            <a:r>
              <a:rPr lang="en-US" sz="2400" b="1" dirty="0">
                <a:solidFill>
                  <a:srgbClr val="035948"/>
                </a:solidFill>
                <a:latin typeface="Inter"/>
                <a:ea typeface="Inter"/>
                <a:cs typeface="Inter"/>
                <a:sym typeface="Inter"/>
              </a:rPr>
              <a:t> Methodological Resources</a:t>
            </a:r>
            <a:endParaRPr lang="el-GR" sz="2400" b="1" dirty="0">
              <a:solidFill>
                <a:srgbClr val="035948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>
              <a:buSzPts val="2400"/>
            </a:pPr>
            <a:r>
              <a:rPr lang="en-US" sz="2400" b="0" i="0" u="none" strike="noStrike" cap="none" dirty="0">
                <a:solidFill>
                  <a:srgbClr val="035948"/>
                </a:solidFill>
                <a:latin typeface="Inter"/>
                <a:ea typeface="Inter"/>
                <a:cs typeface="Inter"/>
                <a:sym typeface="Inter"/>
              </a:rPr>
              <a:t>Knowledge Sharing Workshop, 5</a:t>
            </a:r>
            <a:r>
              <a:rPr lang="en-US" sz="2400" b="0" i="0" u="none" strike="noStrike" cap="none" baseline="30000" dirty="0">
                <a:solidFill>
                  <a:srgbClr val="035948"/>
                </a:solidFill>
                <a:latin typeface="Inter"/>
                <a:ea typeface="Inter"/>
                <a:cs typeface="Inter"/>
                <a:sym typeface="Inter"/>
              </a:rPr>
              <a:t>th</a:t>
            </a:r>
            <a:r>
              <a:rPr lang="en-US" sz="2400" b="0" i="0" u="none" strike="noStrike" cap="none" dirty="0">
                <a:solidFill>
                  <a:srgbClr val="035948"/>
                </a:solidFill>
                <a:latin typeface="Inter"/>
                <a:ea typeface="Inter"/>
                <a:cs typeface="Inter"/>
                <a:sym typeface="Inter"/>
              </a:rPr>
              <a:t> June 2025</a:t>
            </a:r>
            <a:endParaRPr lang="el-GR" sz="2400" b="0" i="0" u="none" strike="noStrike" cap="none" dirty="0">
              <a:solidFill>
                <a:srgbClr val="03594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l-GR" sz="2400" dirty="0">
              <a:solidFill>
                <a:srgbClr val="035948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buSzPts val="2400"/>
            </a:pPr>
            <a:r>
              <a:rPr lang="en-US" sz="2400" b="1" i="1" dirty="0">
                <a:solidFill>
                  <a:srgbClr val="035948"/>
                </a:solidFill>
                <a:latin typeface="Inter"/>
                <a:ea typeface="Inter"/>
                <a:cs typeface="Inter"/>
                <a:sym typeface="Inter"/>
              </a:rPr>
              <a:t>The crucial mixed-methods approaches  for climate-resilient integrated planning of the contemporary European city</a:t>
            </a:r>
          </a:p>
          <a:p>
            <a:pPr>
              <a:buSzPts val="2400"/>
            </a:pPr>
            <a:endParaRPr lang="en-US" sz="1800" dirty="0">
              <a:solidFill>
                <a:srgbClr val="035948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dirty="0">
                <a:solidFill>
                  <a:srgbClr val="035948"/>
                </a:solidFill>
                <a:latin typeface="Inter"/>
                <a:ea typeface="Inter"/>
                <a:cs typeface="Inter"/>
                <a:sym typeface="Inter"/>
              </a:rPr>
              <a:t>Stefanos Tsigdinos, Yannis Paraskevopoulos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35948"/>
                </a:solidFill>
                <a:latin typeface="Inter"/>
                <a:ea typeface="Inter"/>
                <a:cs typeface="Inter"/>
                <a:sym typeface="Inter"/>
              </a:rPr>
              <a:t>Department of Geography and Regio</a:t>
            </a:r>
            <a:r>
              <a:rPr lang="en-US" sz="2000" dirty="0">
                <a:solidFill>
                  <a:srgbClr val="035948"/>
                </a:solidFill>
                <a:latin typeface="Inter"/>
                <a:ea typeface="Inter"/>
                <a:cs typeface="Inter"/>
                <a:sym typeface="Inter"/>
              </a:rPr>
              <a:t>nal Planning, NTUA</a:t>
            </a:r>
            <a:endParaRPr sz="1200" b="0" i="0" u="none" strike="noStrike" cap="none" dirty="0">
              <a:solidFill>
                <a:srgbClr val="03594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C5E10A33-4B52-C079-35B2-AC1C42139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654B964C-9545-5753-2FD8-0CF3B44526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FB4662-4FB6-6A38-4F37-9A9DA60195AF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What methods we need for integrated planning?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849E1-20EE-7223-F8C4-B1F47A63345B}"/>
              </a:ext>
            </a:extLst>
          </p:cNvPr>
          <p:cNvSpPr txBox="1"/>
          <p:nvPr/>
        </p:nvSpPr>
        <p:spPr>
          <a:xfrm>
            <a:off x="2760616" y="1561700"/>
            <a:ext cx="2360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Inter" panose="020B0604020202020204" charset="0"/>
                <a:ea typeface="Inter" panose="020B0604020202020204" charset="0"/>
              </a:rPr>
              <a:t>Qualitative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33C1C-7061-B9B6-159F-07F5F4928727}"/>
              </a:ext>
            </a:extLst>
          </p:cNvPr>
          <p:cNvSpPr txBox="1"/>
          <p:nvPr/>
        </p:nvSpPr>
        <p:spPr>
          <a:xfrm>
            <a:off x="7075923" y="1561700"/>
            <a:ext cx="2360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Inter" panose="020B0604020202020204" charset="0"/>
                <a:ea typeface="Inter" panose="020B0604020202020204" charset="0"/>
              </a:rPr>
              <a:t>Quantitative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C7ABC-9778-513D-3673-FC7DE9C0E90B}"/>
              </a:ext>
            </a:extLst>
          </p:cNvPr>
          <p:cNvSpPr txBox="1"/>
          <p:nvPr/>
        </p:nvSpPr>
        <p:spPr>
          <a:xfrm>
            <a:off x="5643548" y="1561700"/>
            <a:ext cx="909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5726A"/>
                </a:solidFill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OR</a:t>
            </a:r>
            <a:endParaRPr lang="en-US" sz="2800" b="1" dirty="0">
              <a:solidFill>
                <a:srgbClr val="05726A"/>
              </a:solidFill>
            </a:endParaRPr>
          </a:p>
        </p:txBody>
      </p:sp>
      <p:pic>
        <p:nvPicPr>
          <p:cNvPr id="2" name="Picture 2" descr="Quantitative vs. Qualitative">
            <a:extLst>
              <a:ext uri="{FF2B5EF4-FFF2-40B4-BE49-F238E27FC236}">
                <a16:creationId xmlns:a16="http://schemas.microsoft.com/office/drawing/2014/main" id="{F34AC58A-BECF-0840-F1C5-BA7E73FC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34" y="2314303"/>
            <a:ext cx="5939391" cy="334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7FD52F-A0D0-FB69-644A-117D2B42F513}"/>
              </a:ext>
            </a:extLst>
          </p:cNvPr>
          <p:cNvSpPr txBox="1"/>
          <p:nvPr/>
        </p:nvSpPr>
        <p:spPr>
          <a:xfrm>
            <a:off x="149212" y="5789723"/>
            <a:ext cx="118935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Source: </a:t>
            </a:r>
            <a:r>
              <a:rPr lang="en-US" sz="1100" dirty="0">
                <a:latin typeface="Inter" panose="02000503000000020004"/>
                <a:ea typeface="Inter" panose="02000503000000020004"/>
                <a:cs typeface="Inter" panose="02000503000000020004"/>
              </a:rPr>
              <a:t>https://www.linkedin.com/pulse/unveiling-philosophical-layers-quantitative-vs-prabath-mudalige-wmjvc/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9529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46E1CAD5-817E-10B7-B6BD-BD8459A4B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C6BE0598-AE09-7769-0D3E-C3587DDC03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DA5AB6-962C-8AD4-881A-B295F379119A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Going beyond the traditional “dipole”</a:t>
            </a:r>
          </a:p>
        </p:txBody>
      </p:sp>
      <p:pic>
        <p:nvPicPr>
          <p:cNvPr id="2050" name="Picture 2" descr="Mixed Methods Research ~ Different Types &amp; Examples">
            <a:extLst>
              <a:ext uri="{FF2B5EF4-FFF2-40B4-BE49-F238E27FC236}">
                <a16:creationId xmlns:a16="http://schemas.microsoft.com/office/drawing/2014/main" id="{E2A9B1B4-7C64-4EA3-24EA-F7140A83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49" y="1568980"/>
            <a:ext cx="7858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2F8BF5-3CCE-B0CA-16B6-371647D9E790}"/>
              </a:ext>
            </a:extLst>
          </p:cNvPr>
          <p:cNvSpPr txBox="1"/>
          <p:nvPr/>
        </p:nvSpPr>
        <p:spPr>
          <a:xfrm>
            <a:off x="0" y="3950229"/>
            <a:ext cx="1219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Source: </a:t>
            </a:r>
            <a:r>
              <a:rPr lang="en-US" sz="1100" dirty="0">
                <a:latin typeface="Inter" panose="02000503000000020004"/>
                <a:ea typeface="Inter" panose="02000503000000020004"/>
                <a:cs typeface="Inter" panose="02000503000000020004"/>
              </a:rPr>
              <a:t>https://urbanland.uli.org/planning-design/de-infrastructuring-in-the-era-of-the-15-minute-city</a:t>
            </a:r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CD28C2-FA8D-401A-F5D5-E67E50F6A230}"/>
              </a:ext>
            </a:extLst>
          </p:cNvPr>
          <p:cNvSpPr txBox="1"/>
          <p:nvPr/>
        </p:nvSpPr>
        <p:spPr>
          <a:xfrm>
            <a:off x="1724504" y="5176558"/>
            <a:ext cx="9500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Inter" panose="020B0604020202020204" charset="0"/>
                <a:ea typeface="Inter" panose="020B0604020202020204" charset="0"/>
              </a:rPr>
              <a:t>Integrated planning needs integrated methods!</a:t>
            </a:r>
            <a:endParaRPr lang="en-US" sz="2800" b="1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7E4F88D-3135-197B-E7FE-CC7636E86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170" y="4747661"/>
            <a:ext cx="428897" cy="4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3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D0AE564B-9A0A-1901-5A1B-AB0EB206B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582CE10C-13D7-7876-178A-93C40C051D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0DED54-8012-2451-54DC-DDB2AEA5C53D}"/>
              </a:ext>
            </a:extLst>
          </p:cNvPr>
          <p:cNvSpPr txBox="1"/>
          <p:nvPr/>
        </p:nvSpPr>
        <p:spPr>
          <a:xfrm>
            <a:off x="149212" y="5789723"/>
            <a:ext cx="118935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Source: </a:t>
            </a:r>
            <a:r>
              <a:rPr lang="en-US" sz="1100" dirty="0">
                <a:latin typeface="Inter" panose="02000503000000020004"/>
                <a:ea typeface="Inter" panose="02000503000000020004"/>
                <a:cs typeface="Inter" panose="02000503000000020004"/>
              </a:rPr>
              <a:t>https://open.library.okstate.edu/gognresearchmethods/chapter/mixed-methods-triangulation-2/</a:t>
            </a:r>
            <a:endParaRPr lang="en-US" sz="1100" dirty="0"/>
          </a:p>
        </p:txBody>
      </p:sp>
      <p:pic>
        <p:nvPicPr>
          <p:cNvPr id="4098" name="Picture 2" descr="Mixed Methods &amp; Triangulation – Research Methods Handbook">
            <a:extLst>
              <a:ext uri="{FF2B5EF4-FFF2-40B4-BE49-F238E27FC236}">
                <a16:creationId xmlns:a16="http://schemas.microsoft.com/office/drawing/2014/main" id="{F5EA8A3C-38F5-D73C-FEF4-FC3FF255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74" y="1247643"/>
            <a:ext cx="8241766" cy="409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E487F5-9674-BEF4-07C1-3B8A1784D86C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Integrated planning needs integrated methods!</a:t>
            </a:r>
          </a:p>
        </p:txBody>
      </p:sp>
    </p:spTree>
    <p:extLst>
      <p:ext uri="{BB962C8B-B14F-4D97-AF65-F5344CB8AC3E}">
        <p14:creationId xmlns:p14="http://schemas.microsoft.com/office/powerpoint/2010/main" val="192835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B5D6CF41-0FD8-3CD7-F101-6ECDE484D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B7DA8CA8-9600-DB9D-165A-0E307446D7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2080C7-2D01-C377-3AF6-E1BC93239EF5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Integrated planning needs integrated methods!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C3F9631-F7F3-C3FE-BF22-CA944C2A8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45" y="1125791"/>
            <a:ext cx="7055710" cy="46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2684C6-3F20-EF4B-37AB-2A0585877306}"/>
              </a:ext>
            </a:extLst>
          </p:cNvPr>
          <p:cNvSpPr txBox="1"/>
          <p:nvPr/>
        </p:nvSpPr>
        <p:spPr>
          <a:xfrm>
            <a:off x="149212" y="5789723"/>
            <a:ext cx="118935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Source: </a:t>
            </a:r>
            <a:r>
              <a:rPr lang="en-US" sz="1100" dirty="0">
                <a:latin typeface="Inter" panose="02000503000000020004"/>
                <a:ea typeface="Inter" panose="02000503000000020004"/>
                <a:cs typeface="Inter" panose="02000503000000020004"/>
              </a:rPr>
              <a:t>https://catalyst.harvard.edu/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3991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715C4952-081E-D022-D032-7C4AF5EA6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97CAED81-5A0D-9229-D35C-5AD3DD4447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E02BB5-312B-5475-A371-AA35937B7810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Integrated planning needs integrated methods!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E003F-2CDE-7994-74BD-01E4E458155F}"/>
              </a:ext>
            </a:extLst>
          </p:cNvPr>
          <p:cNvSpPr txBox="1"/>
          <p:nvPr/>
        </p:nvSpPr>
        <p:spPr>
          <a:xfrm>
            <a:off x="261112" y="143978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latin typeface="Inter" panose="020B0604020202020204" charset="0"/>
                <a:ea typeface="Inter" panose="020B0604020202020204" charset="0"/>
              </a:rPr>
              <a:t>Delineating ways of thinking: Strand 1</a:t>
            </a:r>
            <a:endParaRPr lang="en-US" sz="2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74ED01-4391-5D2F-0CCC-69B8DB9A34AE}"/>
              </a:ext>
            </a:extLst>
          </p:cNvPr>
          <p:cNvSpPr txBox="1"/>
          <p:nvPr/>
        </p:nvSpPr>
        <p:spPr>
          <a:xfrm>
            <a:off x="609599" y="239841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Strategic vision || scenarios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A8140C-A739-29BA-0E03-C86DECCD66DD}"/>
              </a:ext>
            </a:extLst>
          </p:cNvPr>
          <p:cNvSpPr txBox="1"/>
          <p:nvPr/>
        </p:nvSpPr>
        <p:spPr>
          <a:xfrm>
            <a:off x="348342" y="5287591"/>
            <a:ext cx="6357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Participation + In-depth qualitative techniques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2C4875-B5B0-1649-9617-8A71CFA32957}"/>
              </a:ext>
            </a:extLst>
          </p:cNvPr>
          <p:cNvSpPr txBox="1"/>
          <p:nvPr/>
        </p:nvSpPr>
        <p:spPr>
          <a:xfrm>
            <a:off x="8085908" y="2429582"/>
            <a:ext cx="38449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Implementation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B0DC79-707B-658F-D6F2-8598825BA444}"/>
              </a:ext>
            </a:extLst>
          </p:cNvPr>
          <p:cNvSpPr txBox="1"/>
          <p:nvPr/>
        </p:nvSpPr>
        <p:spPr>
          <a:xfrm>
            <a:off x="6705599" y="5318761"/>
            <a:ext cx="5486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Inter" panose="02000503000000020004"/>
                <a:ea typeface="Inter" panose="02000503000000020004"/>
              </a:rPr>
              <a:t>Connectivity vs Proximity + GIS/Spatial analysis</a:t>
            </a:r>
            <a:endParaRPr lang="en-US" sz="1800" dirty="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568A4ED6-7790-2458-926D-F153F40E715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57250" y="2107623"/>
            <a:ext cx="981687" cy="98168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CBA1A1EE-5E58-B871-CBA8-EAE12EF40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05" y="3536965"/>
            <a:ext cx="1148247" cy="114824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AB4211C2-3306-7562-9058-7BB4D78A0E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112" y="2383313"/>
            <a:ext cx="391886" cy="391886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9456639C-C5C8-2A2C-FE76-79FA885E65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2619" y="2481910"/>
            <a:ext cx="293289" cy="293289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45513716-AC55-7139-C0E5-02E3C57DBD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2297" y="3376843"/>
            <a:ext cx="1273629" cy="1273629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646741D9-5200-61B2-99F7-C5E88F29FE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016" y="3613315"/>
            <a:ext cx="1148247" cy="1148247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FFFFAEF1-0E3B-99B1-8DFF-47E169D39D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7112" y="3696596"/>
            <a:ext cx="981687" cy="981687"/>
          </a:xfrm>
          <a:prstGeom prst="rect">
            <a:avLst/>
          </a:prstGeom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5220A397-5348-3C72-F172-16D6141B40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20966" y="3576722"/>
            <a:ext cx="1148247" cy="11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C16B1C04-4538-8D80-755F-68ED391B3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5F0439B5-CF94-DE93-3C07-4A57B165D3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367824-27F6-1DFA-00E7-A10205EA3703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Integrated planning needs integrated methods!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812AF-596E-DA23-FE0E-53368F8B50AA}"/>
              </a:ext>
            </a:extLst>
          </p:cNvPr>
          <p:cNvSpPr txBox="1"/>
          <p:nvPr/>
        </p:nvSpPr>
        <p:spPr>
          <a:xfrm>
            <a:off x="261112" y="143978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latin typeface="Inter" panose="020B0604020202020204" charset="0"/>
                <a:ea typeface="Inter" panose="020B0604020202020204" charset="0"/>
              </a:rPr>
              <a:t>Delineating ways of thinking: Strand 2</a:t>
            </a:r>
            <a:endParaRPr lang="en-US" sz="2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C57C2-74C0-5519-5AF9-1720B64B0FF1}"/>
              </a:ext>
            </a:extLst>
          </p:cNvPr>
          <p:cNvSpPr txBox="1"/>
          <p:nvPr/>
        </p:nvSpPr>
        <p:spPr>
          <a:xfrm>
            <a:off x="609599" y="239841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Inter" panose="02000503000000020004"/>
                <a:ea typeface="Inter" panose="02000503000000020004"/>
              </a:rPr>
              <a:t>Planning alternatives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7566B8-5F14-DC3C-A377-0885AA2FE73E}"/>
              </a:ext>
            </a:extLst>
          </p:cNvPr>
          <p:cNvSpPr txBox="1"/>
          <p:nvPr/>
        </p:nvSpPr>
        <p:spPr>
          <a:xfrm>
            <a:off x="6776578" y="5048888"/>
            <a:ext cx="6357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Participation + In-depth qualitative techniques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FA075-F3EB-D7B6-C98D-F6E7F543D261}"/>
              </a:ext>
            </a:extLst>
          </p:cNvPr>
          <p:cNvSpPr txBox="1"/>
          <p:nvPr/>
        </p:nvSpPr>
        <p:spPr>
          <a:xfrm>
            <a:off x="8085908" y="2429582"/>
            <a:ext cx="41060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Evaluation of planning process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B43601-060B-4688-5D8A-A6A8A9B8168F}"/>
              </a:ext>
            </a:extLst>
          </p:cNvPr>
          <p:cNvSpPr txBox="1"/>
          <p:nvPr/>
        </p:nvSpPr>
        <p:spPr>
          <a:xfrm>
            <a:off x="418010" y="5048888"/>
            <a:ext cx="5486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Inter" panose="02000503000000020004"/>
                <a:ea typeface="Inter" panose="02000503000000020004"/>
              </a:rPr>
              <a:t>Connectivity vs Proximity + GIS/Spatial analysis</a:t>
            </a:r>
            <a:endParaRPr lang="en-US" sz="1800" dirty="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37D8DD69-3C0C-0180-699B-3DAB43C228A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57250" y="2107623"/>
            <a:ext cx="981687" cy="98168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58B3E24F-1460-8686-916D-9225C0DB7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041" y="3298262"/>
            <a:ext cx="1148247" cy="114824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A0823D3F-A959-D19C-94C6-41D34A27F6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112" y="2383313"/>
            <a:ext cx="391886" cy="391886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296D2B07-80AF-0DF3-ACAF-09B53E39CE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2619" y="2481910"/>
            <a:ext cx="293289" cy="293289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A216CC2F-696D-8953-E17D-8ACE1AE38F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0533" y="3138140"/>
            <a:ext cx="1273629" cy="1273629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4D61ED3F-6694-074A-E5BC-B120CD6EE5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427" y="3343442"/>
            <a:ext cx="1148247" cy="1148247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43284575-DAAF-566E-061F-BA12D4A5F6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9523" y="3426723"/>
            <a:ext cx="981687" cy="981687"/>
          </a:xfrm>
          <a:prstGeom prst="rect">
            <a:avLst/>
          </a:prstGeom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DDCC77C3-76AA-7BAC-341B-D63CF9A363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3377" y="3306849"/>
            <a:ext cx="1148247" cy="11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4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>
          <a:extLst>
            <a:ext uri="{FF2B5EF4-FFF2-40B4-BE49-F238E27FC236}">
              <a16:creationId xmlns:a16="http://schemas.microsoft.com/office/drawing/2014/main" id="{C5CC4585-639D-6A15-CA7A-D580A97F7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>
            <a:extLst>
              <a:ext uri="{FF2B5EF4-FFF2-40B4-BE49-F238E27FC236}">
                <a16:creationId xmlns:a16="http://schemas.microsoft.com/office/drawing/2014/main" id="{CDA5A4F8-125A-1CFF-7793-11827D718C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800" y="123741"/>
            <a:ext cx="1347087" cy="105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52375A-E20C-5BD8-891A-17C65CA82A5F}"/>
              </a:ext>
            </a:extLst>
          </p:cNvPr>
          <p:cNvSpPr txBox="1"/>
          <p:nvPr/>
        </p:nvSpPr>
        <p:spPr>
          <a:xfrm>
            <a:off x="261112" y="509940"/>
            <a:ext cx="995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57A64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Integrated planning needs integrated methods!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D73EC-D8DD-BC4D-9654-2CB03ACF9266}"/>
              </a:ext>
            </a:extLst>
          </p:cNvPr>
          <p:cNvSpPr txBox="1"/>
          <p:nvPr/>
        </p:nvSpPr>
        <p:spPr>
          <a:xfrm>
            <a:off x="261112" y="143978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latin typeface="Inter" panose="020B0604020202020204" charset="0"/>
                <a:ea typeface="Inter" panose="020B0604020202020204" charset="0"/>
              </a:rPr>
              <a:t>Delineating ways of thinking: Strand 3</a:t>
            </a:r>
            <a:endParaRPr lang="en-US" sz="2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0665E-5EC4-D47E-62D8-9F6B03BBC91D}"/>
              </a:ext>
            </a:extLst>
          </p:cNvPr>
          <p:cNvSpPr txBox="1"/>
          <p:nvPr/>
        </p:nvSpPr>
        <p:spPr>
          <a:xfrm>
            <a:off x="609599" y="239841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Strategic vision || scenarios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725EDE-F264-2234-2921-E44B3ED8DD68}"/>
              </a:ext>
            </a:extLst>
          </p:cNvPr>
          <p:cNvSpPr txBox="1"/>
          <p:nvPr/>
        </p:nvSpPr>
        <p:spPr>
          <a:xfrm>
            <a:off x="161703" y="4704227"/>
            <a:ext cx="46889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Participation + In-depth qualitative techniques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A6BCE-0230-0D77-2CBD-93F170E6F826}"/>
              </a:ext>
            </a:extLst>
          </p:cNvPr>
          <p:cNvSpPr txBox="1"/>
          <p:nvPr/>
        </p:nvSpPr>
        <p:spPr>
          <a:xfrm>
            <a:off x="5485115" y="2356378"/>
            <a:ext cx="38449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Implementation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3048FC-DE38-90E3-261B-568CE7EDF950}"/>
              </a:ext>
            </a:extLst>
          </p:cNvPr>
          <p:cNvSpPr txBox="1"/>
          <p:nvPr/>
        </p:nvSpPr>
        <p:spPr>
          <a:xfrm>
            <a:off x="4990882" y="4156271"/>
            <a:ext cx="35934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Inter" panose="02000503000000020004"/>
                <a:ea typeface="Inter" panose="02000503000000020004"/>
              </a:rPr>
              <a:t>Accessibility+ GIS/Spatial analysis</a:t>
            </a:r>
            <a:endParaRPr lang="en-US" sz="1600" dirty="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0B69FE8-0E0D-3227-1FE9-1CC0BA4944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78351" y="2167138"/>
            <a:ext cx="829948" cy="829948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EB4836D7-EC4E-2ADC-225F-1FD594C18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383" y="3524260"/>
            <a:ext cx="991466" cy="991466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54687554-6DE5-499F-83A5-58F0C9A4DC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112" y="2383313"/>
            <a:ext cx="391886" cy="391886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D2B24CA9-B6F4-9E77-9928-F9336A18B2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1826" y="2408706"/>
            <a:ext cx="293289" cy="293289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7292000B-5746-AAD3-3C58-F7B5FE4B5E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3607" y="3562326"/>
            <a:ext cx="865218" cy="865218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3EFD8DA6-2C27-B976-3DB8-9234E6D1A1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0997" y="3265056"/>
            <a:ext cx="680011" cy="680011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5A487895-5AC3-A592-C851-17E752ECCC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8951" y="3274457"/>
            <a:ext cx="588021" cy="588021"/>
          </a:xfrm>
          <a:prstGeom prst="rect">
            <a:avLst/>
          </a:prstGeom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9B9F73A3-72EA-47DA-74FE-4C700E3EE8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4915" y="3163108"/>
            <a:ext cx="769705" cy="769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765468-BC20-5C12-4A6A-F9D4DFFCD0B5}"/>
              </a:ext>
            </a:extLst>
          </p:cNvPr>
          <p:cNvSpPr txBox="1"/>
          <p:nvPr/>
        </p:nvSpPr>
        <p:spPr>
          <a:xfrm>
            <a:off x="9857978" y="2356378"/>
            <a:ext cx="38449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Evaluation</a:t>
            </a:r>
            <a:endParaRPr lang="en-US" sz="20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84344C79-D3A3-1FBE-99E5-19B3D937757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5061" y="2170209"/>
            <a:ext cx="829948" cy="8299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243DFE-11BE-E277-C6DF-555EACC591B7}"/>
              </a:ext>
            </a:extLst>
          </p:cNvPr>
          <p:cNvSpPr txBox="1"/>
          <p:nvPr/>
        </p:nvSpPr>
        <p:spPr>
          <a:xfrm>
            <a:off x="8384183" y="4704227"/>
            <a:ext cx="46889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Inter" panose="02000503000000020004"/>
                <a:ea typeface="Inter" panose="02000503000000020004"/>
                <a:cs typeface="Inter" panose="02000503000000020004"/>
              </a:rPr>
              <a:t>Participation + qualitative techniques</a:t>
            </a:r>
            <a:endParaRPr lang="en-US" sz="1600" dirty="0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42F4C0C6-14A8-A09B-C92B-BC33AB890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2407" y="3557274"/>
            <a:ext cx="991466" cy="991466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2C21A67B-C200-BB3E-710B-5CDBB84A98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5631" y="3595340"/>
            <a:ext cx="865218" cy="865218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180D9B04-579D-BB52-1D04-6AE4DDA261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2862" y="2408706"/>
            <a:ext cx="303583" cy="30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26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82E81"/>
      </a:dk2>
      <a:lt2>
        <a:srgbClr val="E7E6E6"/>
      </a:lt2>
      <a:accent1>
        <a:srgbClr val="057A64"/>
      </a:accent1>
      <a:accent2>
        <a:srgbClr val="0070C0"/>
      </a:accent2>
      <a:accent3>
        <a:srgbClr val="382E81"/>
      </a:accent3>
      <a:accent4>
        <a:srgbClr val="92D050"/>
      </a:accent4>
      <a:accent5>
        <a:srgbClr val="5B9BD5"/>
      </a:accent5>
      <a:accent6>
        <a:srgbClr val="FFFFFF"/>
      </a:accent6>
      <a:hlink>
        <a:srgbClr val="0070C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479</Words>
  <Application>Microsoft Office PowerPoint</Application>
  <PresentationFormat>Ευρεία οθόνη</PresentationFormat>
  <Paragraphs>73</Paragraphs>
  <Slides>15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Inter</vt:lpstr>
      <vt:lpstr>Roboto</vt:lpstr>
      <vt:lpstr>Calibri</vt:lpstr>
      <vt:lpstr>Arial</vt:lpstr>
      <vt:lpstr>Trebuchet MS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thank you!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Yannis Paraskevopoulos</dc:creator>
  <cp:lastModifiedBy>stefanos t</cp:lastModifiedBy>
  <cp:revision>56</cp:revision>
  <dcterms:created xsi:type="dcterms:W3CDTF">2024-04-29T09:16:50Z</dcterms:created>
  <dcterms:modified xsi:type="dcterms:W3CDTF">2025-06-04T22:08:31Z</dcterms:modified>
</cp:coreProperties>
</file>