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390" r:id="rId3"/>
    <p:sldId id="361" r:id="rId4"/>
    <p:sldId id="382" r:id="rId5"/>
    <p:sldId id="362" r:id="rId6"/>
    <p:sldId id="383" r:id="rId7"/>
    <p:sldId id="384" r:id="rId8"/>
    <p:sldId id="385" r:id="rId9"/>
    <p:sldId id="386" r:id="rId10"/>
    <p:sldId id="388" r:id="rId11"/>
    <p:sldId id="389" r:id="rId12"/>
    <p:sldId id="269" r:id="rId13"/>
  </p:sldIdLst>
  <p:sldSz cx="12192000" cy="6858000"/>
  <p:notesSz cx="6858000" cy="9144000"/>
  <p:embeddedFontLst>
    <p:embeddedFont>
      <p:font typeface="Inter" panose="02000503000000020004" pitchFamily="2" charset="0"/>
      <p:regular r:id="rId15"/>
      <p:bold r:id="rId16"/>
    </p:embeddedFont>
    <p:embeddedFont>
      <p:font typeface="Montserrat" panose="00000500000000000000" pitchFamily="2" charset="0"/>
      <p:regular r:id="rId17"/>
      <p:bold r:id="rId18"/>
      <p:italic r:id="rId19"/>
      <p:boldItalic r:id="rId20"/>
    </p:embeddedFont>
    <p:embeddedFont>
      <p:font typeface="Poppins Bold" panose="020B0604020202020204" charset="0"/>
      <p:regular r:id="rId21"/>
      <p:bold r:id="rId22"/>
      <p:italic r:id="rId23"/>
      <p:boldItalic r:id="rId24"/>
    </p:embeddedFont>
    <p:embeddedFont>
      <p:font typeface="Poppins Light" panose="00000400000000000000" pitchFamily="2" charset="0"/>
      <p:regular r:id="rId25"/>
      <p:italic r:id="rId26"/>
    </p:embeddedFont>
    <p:embeddedFont>
      <p:font typeface="Roboto" panose="02000000000000000000" pitchFamily="2"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QEWucJ7LvqV+HELmDn4WhCKi47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B024DB-142A-4BDD-A429-D4FCAFFE40C6}">
  <a:tblStyle styleId="{92B024DB-142A-4BDD-A429-D4FCAFFE40C6}"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6D2"/>
          </a:solidFill>
        </a:fill>
      </a:tcStyle>
    </a:band1H>
    <a:band2H>
      <a:tcTxStyle b="off" i="off"/>
      <a:tcStyle>
        <a:tcBdr/>
      </a:tcStyle>
    </a:band2H>
    <a:band1V>
      <a:tcTxStyle b="off" i="off"/>
      <a:tcStyle>
        <a:tcBdr/>
        <a:fill>
          <a:solidFill>
            <a:srgbClr val="CAD6D2"/>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8"/>
    <p:restoredTop sz="88295"/>
  </p:normalViewPr>
  <p:slideViewPr>
    <p:cSldViewPr snapToGrid="0">
      <p:cViewPr varScale="1">
        <p:scale>
          <a:sx n="97" d="100"/>
          <a:sy n="97"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2B0B96EF-0DBF-4F97-AAF1-307427FD37BB}"/>
            </a:ext>
          </a:extLst>
        </p:cNvPr>
        <p:cNvGrpSpPr/>
        <p:nvPr/>
      </p:nvGrpSpPr>
      <p:grpSpPr>
        <a:xfrm>
          <a:off x="0" y="0"/>
          <a:ext cx="0" cy="0"/>
          <a:chOff x="0" y="0"/>
          <a:chExt cx="0" cy="0"/>
        </a:xfrm>
      </p:grpSpPr>
      <p:sp>
        <p:nvSpPr>
          <p:cNvPr id="124" name="Google Shape;124;p3:notes">
            <a:extLst>
              <a:ext uri="{FF2B5EF4-FFF2-40B4-BE49-F238E27FC236}">
                <a16:creationId xmlns:a16="http://schemas.microsoft.com/office/drawing/2014/main" id="{BD2A1095-8326-754D-E3C0-F8B90084A3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3:notes">
            <a:extLst>
              <a:ext uri="{FF2B5EF4-FFF2-40B4-BE49-F238E27FC236}">
                <a16:creationId xmlns:a16="http://schemas.microsoft.com/office/drawing/2014/main" id="{4BAB18F5-FD9E-A7ED-9F70-F0887AE8FC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591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3B2CEE82-2F2D-4F73-C197-0D72F29822B2}"/>
            </a:ext>
          </a:extLst>
        </p:cNvPr>
        <p:cNvGrpSpPr/>
        <p:nvPr/>
      </p:nvGrpSpPr>
      <p:grpSpPr>
        <a:xfrm>
          <a:off x="0" y="0"/>
          <a:ext cx="0" cy="0"/>
          <a:chOff x="0" y="0"/>
          <a:chExt cx="0" cy="0"/>
        </a:xfrm>
      </p:grpSpPr>
      <p:sp>
        <p:nvSpPr>
          <p:cNvPr id="124" name="Google Shape;124;p3:notes">
            <a:extLst>
              <a:ext uri="{FF2B5EF4-FFF2-40B4-BE49-F238E27FC236}">
                <a16:creationId xmlns:a16="http://schemas.microsoft.com/office/drawing/2014/main" id="{52DB7444-3A78-3D83-88AD-9556DD8A391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buNone/>
            </a:pPr>
            <a:r>
              <a:rPr lang="en-US" sz="1200" b="0" i="0" u="none" strike="noStrike" dirty="0">
                <a:solidFill>
                  <a:srgbClr val="333333"/>
                </a:solidFill>
                <a:effectLst/>
                <a:latin typeface="Noto Sans KR"/>
              </a:rPr>
              <a:t>In conclusion, green skills are indispensable tools in the battle against climate change and building of a sustainable future. </a:t>
            </a:r>
            <a:br>
              <a:rPr lang="en-US" dirty="0"/>
            </a:br>
            <a:endParaRPr lang="en-US" dirty="0"/>
          </a:p>
        </p:txBody>
      </p:sp>
      <p:sp>
        <p:nvSpPr>
          <p:cNvPr id="125" name="Google Shape;125;p3:notes">
            <a:extLst>
              <a:ext uri="{FF2B5EF4-FFF2-40B4-BE49-F238E27FC236}">
                <a16:creationId xmlns:a16="http://schemas.microsoft.com/office/drawing/2014/main" id="{6F6BD929-5B4A-E163-9FE0-637022C8ED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8509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09BA504-82A6-C3FC-EEB1-4A82D681CAF4}"/>
            </a:ext>
          </a:extLst>
        </p:cNvPr>
        <p:cNvGrpSpPr/>
        <p:nvPr/>
      </p:nvGrpSpPr>
      <p:grpSpPr>
        <a:xfrm>
          <a:off x="0" y="0"/>
          <a:ext cx="0" cy="0"/>
          <a:chOff x="0" y="0"/>
          <a:chExt cx="0" cy="0"/>
        </a:xfrm>
      </p:grpSpPr>
      <p:sp>
        <p:nvSpPr>
          <p:cNvPr id="105" name="Google Shape;105;p2:notes">
            <a:extLst>
              <a:ext uri="{FF2B5EF4-FFF2-40B4-BE49-F238E27FC236}">
                <a16:creationId xmlns:a16="http://schemas.microsoft.com/office/drawing/2014/main" id="{71752981-5285-EEFD-224A-2EA6C136CBE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a:extLst>
              <a:ext uri="{FF2B5EF4-FFF2-40B4-BE49-F238E27FC236}">
                <a16:creationId xmlns:a16="http://schemas.microsoft.com/office/drawing/2014/main" id="{0A80B3E0-5CED-C983-2BCB-B4DA963194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115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90954532-7FED-7D80-BD6A-C6EC799B2DF9}"/>
            </a:ext>
          </a:extLst>
        </p:cNvPr>
        <p:cNvGrpSpPr/>
        <p:nvPr/>
      </p:nvGrpSpPr>
      <p:grpSpPr>
        <a:xfrm>
          <a:off x="0" y="0"/>
          <a:ext cx="0" cy="0"/>
          <a:chOff x="0" y="0"/>
          <a:chExt cx="0" cy="0"/>
        </a:xfrm>
      </p:grpSpPr>
      <p:sp>
        <p:nvSpPr>
          <p:cNvPr id="124" name="Google Shape;124;p3:notes">
            <a:extLst>
              <a:ext uri="{FF2B5EF4-FFF2-40B4-BE49-F238E27FC236}">
                <a16:creationId xmlns:a16="http://schemas.microsoft.com/office/drawing/2014/main" id="{3294CEC1-E461-9372-E79C-BEC6909764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n-US" dirty="0">
                <a:effectLst/>
                <a:latin typeface="Calibri" panose="020F0502020204030204" pitchFamily="34" charset="0"/>
              </a:rPr>
              <a:t>What is EBDP and how it distinguishes from RID (Research Informed Design) and DDD (Data Driven Design). </a:t>
            </a:r>
            <a:endParaRPr dirty="0"/>
          </a:p>
        </p:txBody>
      </p:sp>
      <p:sp>
        <p:nvSpPr>
          <p:cNvPr id="125" name="Google Shape;125;p3:notes">
            <a:extLst>
              <a:ext uri="{FF2B5EF4-FFF2-40B4-BE49-F238E27FC236}">
                <a16:creationId xmlns:a16="http://schemas.microsoft.com/office/drawing/2014/main" id="{03167E0A-2D9E-7B96-71E6-DD3A4FC180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696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521FBC6-D884-9C73-8037-FB9919531F07}"/>
            </a:ext>
          </a:extLst>
        </p:cNvPr>
        <p:cNvGrpSpPr/>
        <p:nvPr/>
      </p:nvGrpSpPr>
      <p:grpSpPr>
        <a:xfrm>
          <a:off x="0" y="0"/>
          <a:ext cx="0" cy="0"/>
          <a:chOff x="0" y="0"/>
          <a:chExt cx="0" cy="0"/>
        </a:xfrm>
      </p:grpSpPr>
      <p:sp>
        <p:nvSpPr>
          <p:cNvPr id="124" name="Google Shape;124;p3:notes">
            <a:extLst>
              <a:ext uri="{FF2B5EF4-FFF2-40B4-BE49-F238E27FC236}">
                <a16:creationId xmlns:a16="http://schemas.microsoft.com/office/drawing/2014/main" id="{B4876BB3-1C1D-58E2-1199-42C8A2BE0CF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endParaRPr dirty="0"/>
          </a:p>
        </p:txBody>
      </p:sp>
      <p:sp>
        <p:nvSpPr>
          <p:cNvPr id="125" name="Google Shape;125;p3:notes">
            <a:extLst>
              <a:ext uri="{FF2B5EF4-FFF2-40B4-BE49-F238E27FC236}">
                <a16:creationId xmlns:a16="http://schemas.microsoft.com/office/drawing/2014/main" id="{53F984BC-6E97-0290-24E5-9FCF13C0FC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36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B83B56A8-F303-EE91-FD5E-90141711D9A0}"/>
            </a:ext>
          </a:extLst>
        </p:cNvPr>
        <p:cNvGrpSpPr/>
        <p:nvPr/>
      </p:nvGrpSpPr>
      <p:grpSpPr>
        <a:xfrm>
          <a:off x="0" y="0"/>
          <a:ext cx="0" cy="0"/>
          <a:chOff x="0" y="0"/>
          <a:chExt cx="0" cy="0"/>
        </a:xfrm>
      </p:grpSpPr>
      <p:sp>
        <p:nvSpPr>
          <p:cNvPr id="124" name="Google Shape;124;p3:notes">
            <a:extLst>
              <a:ext uri="{FF2B5EF4-FFF2-40B4-BE49-F238E27FC236}">
                <a16:creationId xmlns:a16="http://schemas.microsoft.com/office/drawing/2014/main" id="{BDBE21F9-E3A8-B574-FC32-F8FD3E16282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3:notes">
            <a:extLst>
              <a:ext uri="{FF2B5EF4-FFF2-40B4-BE49-F238E27FC236}">
                <a16:creationId xmlns:a16="http://schemas.microsoft.com/office/drawing/2014/main" id="{442AD2FD-9D8D-D359-F221-0275D59F3C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960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0D9EB494-B6E3-9637-7F34-524DB75D78BF}"/>
            </a:ext>
          </a:extLst>
        </p:cNvPr>
        <p:cNvGrpSpPr/>
        <p:nvPr/>
      </p:nvGrpSpPr>
      <p:grpSpPr>
        <a:xfrm>
          <a:off x="0" y="0"/>
          <a:ext cx="0" cy="0"/>
          <a:chOff x="0" y="0"/>
          <a:chExt cx="0" cy="0"/>
        </a:xfrm>
      </p:grpSpPr>
      <p:sp>
        <p:nvSpPr>
          <p:cNvPr id="124" name="Google Shape;124;p3:notes">
            <a:extLst>
              <a:ext uri="{FF2B5EF4-FFF2-40B4-BE49-F238E27FC236}">
                <a16:creationId xmlns:a16="http://schemas.microsoft.com/office/drawing/2014/main" id="{5CC384FF-185E-C8B7-4A53-5D69E2D754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3:notes">
            <a:extLst>
              <a:ext uri="{FF2B5EF4-FFF2-40B4-BE49-F238E27FC236}">
                <a16:creationId xmlns:a16="http://schemas.microsoft.com/office/drawing/2014/main" id="{EE7B6512-8AB6-E44A-891A-2BC9DE10BD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183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516D-D86B-33B2-C967-86D261AA7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8F42C-7698-8B1A-8B3C-31FFCB4FE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DDA64-65CB-A9DA-1303-324BD0A4749F}"/>
              </a:ext>
            </a:extLst>
          </p:cNvPr>
          <p:cNvSpPr>
            <a:spLocks noGrp="1"/>
          </p:cNvSpPr>
          <p:nvPr>
            <p:ph type="body" idx="1"/>
          </p:nvPr>
        </p:nvSpPr>
        <p:spPr/>
        <p:txBody>
          <a:bodyPr/>
          <a:lstStyle/>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US" sz="2800" b="0" i="0" u="none" strike="noStrike" dirty="0">
                <a:solidFill>
                  <a:srgbClr val="333333"/>
                </a:solidFill>
                <a:effectLst/>
                <a:latin typeface="Noto Sans KR"/>
              </a:rPr>
              <a:t>green skills are also emphasized in the UN’s Sustainable Development Goals.</a:t>
            </a:r>
            <a:endParaRPr lang="en-US" sz="2800" b="0" i="0" u="none" strike="noStrike" dirty="0">
              <a:solidFill>
                <a:srgbClr val="333333"/>
              </a:solidFill>
              <a:effectLst/>
              <a:latin typeface="Montserrat" pitchFamily="2" charset="77"/>
            </a:endParaRPr>
          </a:p>
          <a:p>
            <a:pPr algn="l" rtl="0" fontAlgn="base"/>
            <a:r>
              <a:rPr lang="en-US" sz="2800" b="1" i="0" u="none" strike="noStrike" dirty="0">
                <a:solidFill>
                  <a:srgbClr val="009989"/>
                </a:solidFill>
                <a:effectLst/>
                <a:latin typeface="scg"/>
              </a:rPr>
              <a:t>It has become essential for both developed and developing countries to shift towards more environmentally sustainable ways of producing and consuming, as mentioned in the 17 Sustainable Development Goals (SDGs).</a:t>
            </a:r>
          </a:p>
          <a:p>
            <a:pPr>
              <a:buNone/>
            </a:pPr>
            <a:br>
              <a:rPr lang="en-US" dirty="0"/>
            </a:br>
            <a:endParaRPr lang="en-US" dirty="0"/>
          </a:p>
        </p:txBody>
      </p:sp>
      <p:sp>
        <p:nvSpPr>
          <p:cNvPr id="4" name="Slide Number Placeholder 3">
            <a:extLst>
              <a:ext uri="{FF2B5EF4-FFF2-40B4-BE49-F238E27FC236}">
                <a16:creationId xmlns:a16="http://schemas.microsoft.com/office/drawing/2014/main" id="{DDE206DF-8065-BBDF-87DA-7810D0F21AD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286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DB132-94E1-CA75-3400-0A060C8AB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3C5DC-0485-DCB2-5FE3-96AADACDB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1F8C9-5B62-A4CB-5506-1D11D56BAE0F}"/>
              </a:ext>
            </a:extLst>
          </p:cNvPr>
          <p:cNvSpPr>
            <a:spLocks noGrp="1"/>
          </p:cNvSpPr>
          <p:nvPr>
            <p:ph type="body" idx="1"/>
          </p:nvPr>
        </p:nvSpPr>
        <p:spPr/>
        <p:txBody>
          <a:bodyPr/>
          <a:lstStyle/>
          <a:p>
            <a:pPr algn="l">
              <a:buNone/>
            </a:pPr>
            <a:r>
              <a:rPr lang="en-US" sz="1800" b="0" i="0" u="none" strike="noStrike" dirty="0">
                <a:solidFill>
                  <a:srgbClr val="333333"/>
                </a:solidFill>
                <a:effectLst/>
                <a:latin typeface="Noto Sans KR"/>
              </a:rPr>
              <a:t>We can find the reasons for why we need green skills in the UN’s Sustainable Development Goals.</a:t>
            </a:r>
            <a:endParaRPr lang="en-US" b="0" i="0" u="none" strike="noStrike" dirty="0">
              <a:solidFill>
                <a:srgbClr val="333333"/>
              </a:solidFill>
              <a:effectLst/>
              <a:latin typeface="Montserrat" pitchFamily="2" charset="77"/>
            </a:endParaRPr>
          </a:p>
          <a:p>
            <a:pPr>
              <a:buNone/>
            </a:pPr>
            <a:br>
              <a:rPr lang="en-US" dirty="0"/>
            </a:br>
            <a:endParaRPr lang="en-US" dirty="0"/>
          </a:p>
        </p:txBody>
      </p:sp>
      <p:sp>
        <p:nvSpPr>
          <p:cNvPr id="4" name="Slide Number Placeholder 3">
            <a:extLst>
              <a:ext uri="{FF2B5EF4-FFF2-40B4-BE49-F238E27FC236}">
                <a16:creationId xmlns:a16="http://schemas.microsoft.com/office/drawing/2014/main" id="{9A5B619E-B896-0B8A-9AAE-45788175226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872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89BE-F7DA-86B3-A382-F85841DF3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332D6-BC8B-F952-92DA-2552D561D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F26B4-6208-0B85-066C-8B2A3FC81DDF}"/>
              </a:ext>
            </a:extLst>
          </p:cNvPr>
          <p:cNvSpPr>
            <a:spLocks noGrp="1"/>
          </p:cNvSpPr>
          <p:nvPr>
            <p:ph type="body" idx="1"/>
          </p:nvPr>
        </p:nvSpPr>
        <p:spPr/>
        <p:txBody>
          <a:bodyPr/>
          <a:lstStyle/>
          <a:p>
            <a:pPr algn="l">
              <a:buNone/>
            </a:pPr>
            <a:endParaRPr lang="en-US" dirty="0"/>
          </a:p>
        </p:txBody>
      </p:sp>
      <p:sp>
        <p:nvSpPr>
          <p:cNvPr id="4" name="Slide Number Placeholder 3">
            <a:extLst>
              <a:ext uri="{FF2B5EF4-FFF2-40B4-BE49-F238E27FC236}">
                <a16:creationId xmlns:a16="http://schemas.microsoft.com/office/drawing/2014/main" id="{B50A654C-2C79-2BAC-090F-248DBFC2DE2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366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5"/>
        <p:cNvGrpSpPr/>
        <p:nvPr/>
      </p:nvGrpSpPr>
      <p:grpSpPr>
        <a:xfrm>
          <a:off x="0" y="0"/>
          <a:ext cx="0" cy="0"/>
          <a:chOff x="0" y="0"/>
          <a:chExt cx="0" cy="0"/>
        </a:xfrm>
      </p:grpSpPr>
      <p:sp>
        <p:nvSpPr>
          <p:cNvPr id="16" name="Google Shape;16;p24"/>
          <p:cNvSpPr>
            <a:spLocks noGrp="1"/>
          </p:cNvSpPr>
          <p:nvPr>
            <p:ph type="pic" idx="2"/>
          </p:nvPr>
        </p:nvSpPr>
        <p:spPr>
          <a:xfrm>
            <a:off x="0" y="0"/>
            <a:ext cx="12192000" cy="6858000"/>
          </a:xfrm>
          <a:prstGeom prst="rect">
            <a:avLst/>
          </a:prstGeom>
          <a:noFill/>
          <a:ln>
            <a:noFill/>
          </a:ln>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4213200" y="-1549375"/>
            <a:ext cx="37656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0" name="Google Shape;80;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Google Shape;85;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08521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25"/>
          <p:cNvSpPr txBox="1">
            <a:spLocks noGrp="1"/>
          </p:cNvSpPr>
          <p:nvPr>
            <p:ph type="body" idx="1"/>
          </p:nvPr>
        </p:nvSpPr>
        <p:spPr>
          <a:xfrm>
            <a:off x="838200" y="1825625"/>
            <a:ext cx="100755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Roboto"/>
              <a:buChar char="•"/>
              <a:defRPr>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2pPr>
            <a:lvl3pPr marL="1371600" lvl="2"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3pPr>
            <a:lvl4pPr marL="1828800" lvl="3"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4pPr>
            <a:lvl5pPr marL="2286000" lvl="4"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6pPr>
            <a:lvl7pPr marL="3200400" lvl="6"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marL="3657600" lvl="7"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marL="4114800" lvl="8"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a:endParaRPr/>
          </a:p>
        </p:txBody>
      </p:sp>
      <p:sp>
        <p:nvSpPr>
          <p:cNvPr id="19" name="Google Shape;19;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25"/>
          <p:cNvPicPr preferRelativeResize="0"/>
          <p:nvPr/>
        </p:nvPicPr>
        <p:blipFill rotWithShape="1">
          <a:blip r:embed="rId2">
            <a:alphaModFix/>
          </a:blip>
          <a:srcRect/>
          <a:stretch/>
        </p:blipFill>
        <p:spPr>
          <a:xfrm>
            <a:off x="10583801" y="365125"/>
            <a:ext cx="1038650" cy="812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3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07668"/>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3" name="Google Shape;33;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6276182" y="233388"/>
            <a:ext cx="4575300" cy="55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27"/>
          <p:cNvSpPr>
            <a:spLocks noGrp="1"/>
          </p:cNvSpPr>
          <p:nvPr>
            <p:ph type="pic" idx="2"/>
          </p:nvPr>
        </p:nvSpPr>
        <p:spPr>
          <a:xfrm>
            <a:off x="0" y="1"/>
            <a:ext cx="5915700" cy="6858000"/>
          </a:xfrm>
          <a:prstGeom prst="rect">
            <a:avLst/>
          </a:prstGeom>
          <a:noFill/>
          <a:ln>
            <a:noFill/>
          </a:ln>
        </p:spPr>
      </p:sp>
      <p:sp>
        <p:nvSpPr>
          <p:cNvPr id="38" name="Google Shape;38;p27"/>
          <p:cNvSpPr/>
          <p:nvPr/>
        </p:nvSpPr>
        <p:spPr>
          <a:xfrm>
            <a:off x="6276182" y="0"/>
            <a:ext cx="989700" cy="5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07668"/>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Google Shape;56;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766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0" name="Google Shape;60;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07668"/>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9" name="Google Shape;69;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07668"/>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a:spLocks noGrp="1"/>
          </p:cNvSpPr>
          <p:nvPr>
            <p:ph type="pic" idx="2"/>
          </p:nvPr>
        </p:nvSpPr>
        <p:spPr>
          <a:xfrm>
            <a:off x="5183188" y="987425"/>
            <a:ext cx="6172200" cy="4873500"/>
          </a:xfrm>
          <a:prstGeom prst="rect">
            <a:avLst/>
          </a:prstGeom>
          <a:noFill/>
          <a:ln>
            <a:noFill/>
          </a:ln>
        </p:spPr>
      </p:sp>
      <p:sp>
        <p:nvSpPr>
          <p:cNvPr id="73" name="Google Shape;73;p3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Google Shape;75;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07668"/>
              </a:buClr>
              <a:buSzPts val="4400"/>
              <a:buFont typeface="Trebuchet MS"/>
              <a:buNone/>
              <a:defRPr sz="4400" b="1" i="0" u="none" strike="noStrike" cap="none">
                <a:solidFill>
                  <a:srgbClr val="30766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3765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12" name="Google Shape;12;p23"/>
          <p:cNvPicPr preferRelativeResize="0"/>
          <p:nvPr/>
        </p:nvPicPr>
        <p:blipFill rotWithShape="1">
          <a:blip r:embed="rId14">
            <a:alphaModFix/>
          </a:blip>
          <a:srcRect/>
          <a:stretch/>
        </p:blipFill>
        <p:spPr>
          <a:xfrm>
            <a:off x="0" y="6147717"/>
            <a:ext cx="12192000" cy="712416"/>
          </a:xfrm>
          <a:prstGeom prst="rect">
            <a:avLst/>
          </a:prstGeom>
          <a:noFill/>
          <a:ln>
            <a:noFill/>
          </a:ln>
        </p:spPr>
      </p:pic>
      <p:pic>
        <p:nvPicPr>
          <p:cNvPr id="13" name="Google Shape;13;p23"/>
          <p:cNvPicPr preferRelativeResize="0"/>
          <p:nvPr/>
        </p:nvPicPr>
        <p:blipFill rotWithShape="1">
          <a:blip r:embed="rId15">
            <a:alphaModFix/>
          </a:blip>
          <a:srcRect/>
          <a:stretch/>
        </p:blipFill>
        <p:spPr>
          <a:xfrm>
            <a:off x="10385456" y="6333893"/>
            <a:ext cx="1545432" cy="344665"/>
          </a:xfrm>
          <a:prstGeom prst="rect">
            <a:avLst/>
          </a:prstGeom>
          <a:noFill/>
          <a:ln>
            <a:noFill/>
          </a:ln>
        </p:spPr>
      </p:pic>
      <p:pic>
        <p:nvPicPr>
          <p:cNvPr id="14" name="Google Shape;14;p23"/>
          <p:cNvPicPr preferRelativeResize="0"/>
          <p:nvPr/>
        </p:nvPicPr>
        <p:blipFill rotWithShape="1">
          <a:blip r:embed="rId16">
            <a:alphaModFix/>
          </a:blip>
          <a:srcRect l="25715" t="33261" r="26634" b="32028"/>
          <a:stretch/>
        </p:blipFill>
        <p:spPr>
          <a:xfrm>
            <a:off x="489125" y="6239662"/>
            <a:ext cx="1387418" cy="5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12.png"/><Relationship Id="rId5" Type="http://schemas.openxmlformats.org/officeDocument/2006/relationships/image" Target="../media/image7.jp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1.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626825" y="0"/>
            <a:ext cx="13263252" cy="6935999"/>
          </a:xfrm>
          <a:prstGeom prst="rect">
            <a:avLst/>
          </a:prstGeom>
          <a:noFill/>
          <a:ln>
            <a:noFill/>
          </a:ln>
        </p:spPr>
      </p:pic>
      <p:sp>
        <p:nvSpPr>
          <p:cNvPr id="92" name="Google Shape;92;p1"/>
          <p:cNvSpPr txBox="1"/>
          <p:nvPr/>
        </p:nvSpPr>
        <p:spPr>
          <a:xfrm>
            <a:off x="1206230" y="5878395"/>
            <a:ext cx="2953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1" u="none" strike="noStrike" cap="none">
                <a:solidFill>
                  <a:schemeClr val="dk1"/>
                </a:solidFill>
                <a:latin typeface="Calibri"/>
                <a:ea typeface="Calibri"/>
                <a:cs typeface="Calibri"/>
                <a:sym typeface="Calibri"/>
              </a:rPr>
              <a:t>Project: Erasmus+ 2023-1-EL01-KA220-HED-000160477</a:t>
            </a:r>
            <a:endParaRPr sz="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chemeClr val="dk1"/>
                </a:solidFill>
                <a:latin typeface="Calibri"/>
                <a:ea typeface="Calibri"/>
                <a:cs typeface="Calibri"/>
                <a:sym typeface="Calibri"/>
              </a:rPr>
              <a:t>Co-funded by the European Union. Views and opinions expressed are however those of the author(s) only and do not necessarily reflect those of the European Union.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1" u="none" strike="noStrike" cap="none">
                <a:solidFill>
                  <a:schemeClr val="dk1"/>
                </a:solidFill>
                <a:latin typeface="Calibri"/>
                <a:ea typeface="Calibri"/>
                <a:cs typeface="Calibri"/>
                <a:sym typeface="Calibri"/>
              </a:rPr>
              <a:t>Neither the European Union nor the granting authority can be held responsible for them.</a:t>
            </a:r>
            <a:endParaRPr sz="600" b="0" i="0" u="none" strike="noStrike" cap="none">
              <a:solidFill>
                <a:schemeClr val="dk1"/>
              </a:solidFill>
              <a:latin typeface="Trebuchet MS"/>
              <a:ea typeface="Trebuchet MS"/>
              <a:cs typeface="Trebuchet MS"/>
              <a:sym typeface="Trebuchet MS"/>
            </a:endParaRPr>
          </a:p>
        </p:txBody>
      </p:sp>
      <p:pic>
        <p:nvPicPr>
          <p:cNvPr id="93" name="Google Shape;93;p1"/>
          <p:cNvPicPr preferRelativeResize="0"/>
          <p:nvPr/>
        </p:nvPicPr>
        <p:blipFill rotWithShape="1">
          <a:blip r:embed="rId4">
            <a:alphaModFix/>
          </a:blip>
          <a:srcRect/>
          <a:stretch/>
        </p:blipFill>
        <p:spPr>
          <a:xfrm>
            <a:off x="449826" y="5878394"/>
            <a:ext cx="697390" cy="461665"/>
          </a:xfrm>
          <a:prstGeom prst="rect">
            <a:avLst/>
          </a:prstGeom>
          <a:noFill/>
          <a:ln>
            <a:noFill/>
          </a:ln>
        </p:spPr>
      </p:pic>
      <p:pic>
        <p:nvPicPr>
          <p:cNvPr id="94" name="Google Shape;94;p1"/>
          <p:cNvPicPr preferRelativeResize="0"/>
          <p:nvPr/>
        </p:nvPicPr>
        <p:blipFill rotWithShape="1">
          <a:blip r:embed="rId5">
            <a:alphaModFix/>
          </a:blip>
          <a:srcRect/>
          <a:stretch/>
        </p:blipFill>
        <p:spPr>
          <a:xfrm>
            <a:off x="4190975" y="473900"/>
            <a:ext cx="3810049" cy="1731500"/>
          </a:xfrm>
          <a:prstGeom prst="rect">
            <a:avLst/>
          </a:prstGeom>
          <a:noFill/>
          <a:ln>
            <a:noFill/>
          </a:ln>
        </p:spPr>
      </p:pic>
      <p:pic>
        <p:nvPicPr>
          <p:cNvPr id="95" name="Google Shape;95;p1"/>
          <p:cNvPicPr preferRelativeResize="0"/>
          <p:nvPr/>
        </p:nvPicPr>
        <p:blipFill rotWithShape="1">
          <a:blip r:embed="rId6">
            <a:alphaModFix/>
          </a:blip>
          <a:srcRect/>
          <a:stretch/>
        </p:blipFill>
        <p:spPr>
          <a:xfrm>
            <a:off x="4547792" y="5742300"/>
            <a:ext cx="842631" cy="659450"/>
          </a:xfrm>
          <a:prstGeom prst="rect">
            <a:avLst/>
          </a:prstGeom>
          <a:noFill/>
          <a:ln>
            <a:noFill/>
          </a:ln>
        </p:spPr>
      </p:pic>
      <p:grpSp>
        <p:nvGrpSpPr>
          <p:cNvPr id="96" name="Google Shape;96;p1"/>
          <p:cNvGrpSpPr/>
          <p:nvPr/>
        </p:nvGrpSpPr>
        <p:grpSpPr>
          <a:xfrm>
            <a:off x="5778337" y="5742288"/>
            <a:ext cx="5763088" cy="733425"/>
            <a:chOff x="5778337" y="5742288"/>
            <a:chExt cx="5763088" cy="733425"/>
          </a:xfrm>
        </p:grpSpPr>
        <p:grpSp>
          <p:nvGrpSpPr>
            <p:cNvPr id="97" name="Google Shape;97;p1"/>
            <p:cNvGrpSpPr/>
            <p:nvPr/>
          </p:nvGrpSpPr>
          <p:grpSpPr>
            <a:xfrm>
              <a:off x="5778337" y="5878393"/>
              <a:ext cx="3465249" cy="461665"/>
              <a:chOff x="4590234" y="5806283"/>
              <a:chExt cx="4115808" cy="548337"/>
            </a:xfrm>
          </p:grpSpPr>
          <p:pic>
            <p:nvPicPr>
              <p:cNvPr id="98" name="Google Shape;98;p1"/>
              <p:cNvPicPr preferRelativeResize="0"/>
              <p:nvPr/>
            </p:nvPicPr>
            <p:blipFill rotWithShape="1">
              <a:blip r:embed="rId7">
                <a:alphaModFix/>
              </a:blip>
              <a:srcRect/>
              <a:stretch/>
            </p:blipFill>
            <p:spPr>
              <a:xfrm>
                <a:off x="7353492" y="5821476"/>
                <a:ext cx="1352550" cy="517950"/>
              </a:xfrm>
              <a:prstGeom prst="rect">
                <a:avLst/>
              </a:prstGeom>
              <a:noFill/>
              <a:ln>
                <a:noFill/>
              </a:ln>
            </p:spPr>
          </p:pic>
          <p:pic>
            <p:nvPicPr>
              <p:cNvPr id="99" name="Google Shape;99;p1"/>
              <p:cNvPicPr preferRelativeResize="0"/>
              <p:nvPr/>
            </p:nvPicPr>
            <p:blipFill rotWithShape="1">
              <a:blip r:embed="rId8">
                <a:alphaModFix/>
              </a:blip>
              <a:srcRect/>
              <a:stretch/>
            </p:blipFill>
            <p:spPr>
              <a:xfrm>
                <a:off x="4590234" y="5806283"/>
                <a:ext cx="548337" cy="548337"/>
              </a:xfrm>
              <a:prstGeom prst="rect">
                <a:avLst/>
              </a:prstGeom>
              <a:noFill/>
              <a:ln>
                <a:noFill/>
              </a:ln>
            </p:spPr>
          </p:pic>
          <p:pic>
            <p:nvPicPr>
              <p:cNvPr id="100" name="Google Shape;100;p1"/>
              <p:cNvPicPr preferRelativeResize="0"/>
              <p:nvPr/>
            </p:nvPicPr>
            <p:blipFill rotWithShape="1">
              <a:blip r:embed="rId9">
                <a:alphaModFix/>
              </a:blip>
              <a:srcRect/>
              <a:stretch/>
            </p:blipFill>
            <p:spPr>
              <a:xfrm>
                <a:off x="5444903" y="5909919"/>
                <a:ext cx="1676400" cy="349594"/>
              </a:xfrm>
              <a:prstGeom prst="rect">
                <a:avLst/>
              </a:prstGeom>
              <a:noFill/>
              <a:ln>
                <a:noFill/>
              </a:ln>
            </p:spPr>
          </p:pic>
        </p:grpSp>
        <p:pic>
          <p:nvPicPr>
            <p:cNvPr id="101" name="Google Shape;101;p1"/>
            <p:cNvPicPr preferRelativeResize="0"/>
            <p:nvPr/>
          </p:nvPicPr>
          <p:blipFill rotWithShape="1">
            <a:blip r:embed="rId10">
              <a:alphaModFix/>
            </a:blip>
            <a:srcRect/>
            <a:stretch/>
          </p:blipFill>
          <p:spPr>
            <a:xfrm>
              <a:off x="9505575" y="5742288"/>
              <a:ext cx="733425" cy="733425"/>
            </a:xfrm>
            <a:prstGeom prst="rect">
              <a:avLst/>
            </a:prstGeom>
            <a:noFill/>
            <a:ln>
              <a:noFill/>
            </a:ln>
          </p:spPr>
        </p:pic>
        <p:pic>
          <p:nvPicPr>
            <p:cNvPr id="102" name="Google Shape;102;p1"/>
            <p:cNvPicPr preferRelativeResize="0"/>
            <p:nvPr/>
          </p:nvPicPr>
          <p:blipFill rotWithShape="1">
            <a:blip r:embed="rId11">
              <a:alphaModFix/>
            </a:blip>
            <a:srcRect/>
            <a:stretch/>
          </p:blipFill>
          <p:spPr>
            <a:xfrm>
              <a:off x="10446050" y="5975650"/>
              <a:ext cx="1095375" cy="266700"/>
            </a:xfrm>
            <a:prstGeom prst="rect">
              <a:avLst/>
            </a:prstGeom>
            <a:noFill/>
            <a:ln>
              <a:noFill/>
            </a:ln>
          </p:spPr>
        </p:pic>
      </p:grpSp>
      <p:pic>
        <p:nvPicPr>
          <p:cNvPr id="103" name="Google Shape;103;p1"/>
          <p:cNvPicPr preferRelativeResize="0"/>
          <p:nvPr/>
        </p:nvPicPr>
        <p:blipFill rotWithShape="1">
          <a:blip r:embed="rId12">
            <a:alphaModFix/>
          </a:blip>
          <a:srcRect/>
          <a:stretch/>
        </p:blipFill>
        <p:spPr>
          <a:xfrm>
            <a:off x="0" y="6475722"/>
            <a:ext cx="12192000" cy="38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6B02915B-D545-8074-93EB-01961C9630A1}"/>
            </a:ext>
          </a:extLst>
        </p:cNvPr>
        <p:cNvGrpSpPr/>
        <p:nvPr/>
      </p:nvGrpSpPr>
      <p:grpSpPr>
        <a:xfrm>
          <a:off x="0" y="0"/>
          <a:ext cx="0" cy="0"/>
          <a:chOff x="0" y="0"/>
          <a:chExt cx="0" cy="0"/>
        </a:xfrm>
      </p:grpSpPr>
      <p:pic>
        <p:nvPicPr>
          <p:cNvPr id="128" name="Google Shape;128;p3">
            <a:extLst>
              <a:ext uri="{FF2B5EF4-FFF2-40B4-BE49-F238E27FC236}">
                <a16:creationId xmlns:a16="http://schemas.microsoft.com/office/drawing/2014/main" id="{842550BE-AE6B-D557-3005-76BEA4750084}"/>
              </a:ext>
            </a:extLst>
          </p:cNvPr>
          <p:cNvPicPr preferRelativeResize="0"/>
          <p:nvPr/>
        </p:nvPicPr>
        <p:blipFill rotWithShape="1">
          <a:blip r:embed="rId3">
            <a:alphaModFix/>
          </a:blip>
          <a:srcRect/>
          <a:stretch/>
        </p:blipFill>
        <p:spPr>
          <a:xfrm>
            <a:off x="10583801" y="365125"/>
            <a:ext cx="1038650" cy="812850"/>
          </a:xfrm>
          <a:prstGeom prst="rect">
            <a:avLst/>
          </a:prstGeom>
          <a:noFill/>
          <a:ln>
            <a:noFill/>
          </a:ln>
        </p:spPr>
      </p:pic>
      <p:sp>
        <p:nvSpPr>
          <p:cNvPr id="5" name="Key reading for Cities for People">
            <a:extLst>
              <a:ext uri="{FF2B5EF4-FFF2-40B4-BE49-F238E27FC236}">
                <a16:creationId xmlns:a16="http://schemas.microsoft.com/office/drawing/2014/main" id="{F053F020-8C8F-1164-650B-2F0F23E4C4C6}"/>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r>
              <a:rPr lang="en-GB" sz="3200" dirty="0">
                <a:latin typeface="Trebuchet MS" panose="020B0603020202020204" pitchFamily="34" charset="0"/>
              </a:rPr>
              <a:t>Summary</a:t>
            </a:r>
          </a:p>
        </p:txBody>
      </p:sp>
      <p:grpSp>
        <p:nvGrpSpPr>
          <p:cNvPr id="14" name="Group 2">
            <a:extLst>
              <a:ext uri="{FF2B5EF4-FFF2-40B4-BE49-F238E27FC236}">
                <a16:creationId xmlns:a16="http://schemas.microsoft.com/office/drawing/2014/main" id="{B11D588F-5D5B-3147-6792-6BDCC65493CD}"/>
              </a:ext>
            </a:extLst>
          </p:cNvPr>
          <p:cNvGrpSpPr/>
          <p:nvPr/>
        </p:nvGrpSpPr>
        <p:grpSpPr>
          <a:xfrm>
            <a:off x="7293549" y="1959020"/>
            <a:ext cx="3740052" cy="2627421"/>
            <a:chOff x="0" y="-57149"/>
            <a:chExt cx="6854065" cy="5254845"/>
          </a:xfrm>
        </p:grpSpPr>
        <p:sp>
          <p:nvSpPr>
            <p:cNvPr id="15" name="TextBox 3">
              <a:extLst>
                <a:ext uri="{FF2B5EF4-FFF2-40B4-BE49-F238E27FC236}">
                  <a16:creationId xmlns:a16="http://schemas.microsoft.com/office/drawing/2014/main" id="{CFC5320B-CBA4-C76F-0C75-CF05EF859C8E}"/>
                </a:ext>
              </a:extLst>
            </p:cNvPr>
            <p:cNvSpPr txBox="1"/>
            <p:nvPr/>
          </p:nvSpPr>
          <p:spPr>
            <a:xfrm>
              <a:off x="0" y="-57149"/>
              <a:ext cx="6854065" cy="674030"/>
            </a:xfrm>
            <a:prstGeom prst="rect">
              <a:avLst/>
            </a:prstGeom>
          </p:spPr>
          <p:txBody>
            <a:bodyPr lIns="0" tIns="0" rIns="0" bIns="0" rtlCol="0" anchor="t">
              <a:spAutoFit/>
            </a:bodyPr>
            <a:lstStyle/>
            <a:p>
              <a:pPr algn="ctr">
                <a:lnSpc>
                  <a:spcPts val="2799"/>
                </a:lnSpc>
              </a:pPr>
              <a:r>
                <a:rPr lang="en-US" sz="1999" b="1" dirty="0">
                  <a:solidFill>
                    <a:srgbClr val="141414"/>
                  </a:solidFill>
                  <a:latin typeface="Poppins Bold"/>
                  <a:ea typeface="Poppins Bold"/>
                  <a:cs typeface="Poppins Bold"/>
                  <a:sym typeface="Poppins Bold"/>
                </a:rPr>
                <a:t>Digital Skills</a:t>
              </a:r>
            </a:p>
          </p:txBody>
        </p:sp>
        <p:sp>
          <p:nvSpPr>
            <p:cNvPr id="16" name="TextBox 4">
              <a:extLst>
                <a:ext uri="{FF2B5EF4-FFF2-40B4-BE49-F238E27FC236}">
                  <a16:creationId xmlns:a16="http://schemas.microsoft.com/office/drawing/2014/main" id="{630B898B-35ED-EF4D-1936-9779A3EA5354}"/>
                </a:ext>
              </a:extLst>
            </p:cNvPr>
            <p:cNvSpPr txBox="1"/>
            <p:nvPr/>
          </p:nvSpPr>
          <p:spPr>
            <a:xfrm>
              <a:off x="0" y="1535152"/>
              <a:ext cx="6854065" cy="3662544"/>
            </a:xfrm>
            <a:prstGeom prst="rect">
              <a:avLst/>
            </a:prstGeom>
          </p:spPr>
          <p:txBody>
            <a:bodyPr lIns="0" tIns="0" rIns="0" bIns="0" rtlCol="0" anchor="t">
              <a:spAutoFit/>
            </a:bodyPr>
            <a:lstStyle/>
            <a:p>
              <a:pPr algn="ctr">
                <a:lnSpc>
                  <a:spcPts val="2400"/>
                </a:lnSpc>
              </a:pPr>
              <a:r>
                <a:rPr lang="en-US" sz="1600" dirty="0">
                  <a:solidFill>
                    <a:srgbClr val="141414"/>
                  </a:solidFill>
                  <a:latin typeface="Poppins Light"/>
                  <a:cs typeface="Poppins Light"/>
                </a:rPr>
                <a:t>Competences to collect, model &amp; exploit </a:t>
              </a:r>
              <a:r>
                <a:rPr lang="en-US" sz="1600" dirty="0" err="1">
                  <a:solidFill>
                    <a:srgbClr val="141414"/>
                  </a:solidFill>
                  <a:latin typeface="Poppins Light"/>
                  <a:cs typeface="Poppins Light"/>
                </a:rPr>
                <a:t>spatio</a:t>
              </a:r>
              <a:r>
                <a:rPr lang="en-US" sz="1600" dirty="0">
                  <a:solidFill>
                    <a:srgbClr val="141414"/>
                  </a:solidFill>
                  <a:latin typeface="Poppins Light"/>
                  <a:cs typeface="Poppins Light"/>
                </a:rPr>
                <a:t>‑temporal data</a:t>
              </a:r>
            </a:p>
            <a:p>
              <a:pPr algn="ctr">
                <a:lnSpc>
                  <a:spcPts val="2400"/>
                </a:lnSpc>
              </a:pPr>
              <a:endParaRPr lang="en-US" sz="2000" dirty="0">
                <a:latin typeface="-webkit-standard"/>
                <a:ea typeface="Poppins Light"/>
                <a:cs typeface="Poppins Light"/>
                <a:sym typeface="Poppins Light"/>
              </a:endParaRPr>
            </a:p>
            <a:p>
              <a:pPr algn="ctr">
                <a:lnSpc>
                  <a:spcPts val="2400"/>
                </a:lnSpc>
              </a:pPr>
              <a:r>
                <a:rPr lang="en-US" sz="1600" dirty="0">
                  <a:solidFill>
                    <a:srgbClr val="141414"/>
                  </a:solidFill>
                  <a:latin typeface="Poppins Light"/>
                  <a:ea typeface="Poppins Light"/>
                  <a:cs typeface="Poppins Light"/>
                  <a:sym typeface="Poppins Light"/>
                </a:rPr>
                <a:t>GIS, remote sensing, BIM/3D city models, IoT, AI/ML analytics, Urban Digital Twins</a:t>
              </a:r>
            </a:p>
          </p:txBody>
        </p:sp>
      </p:grpSp>
      <p:grpSp>
        <p:nvGrpSpPr>
          <p:cNvPr id="17" name="Group 5">
            <a:extLst>
              <a:ext uri="{FF2B5EF4-FFF2-40B4-BE49-F238E27FC236}">
                <a16:creationId xmlns:a16="http://schemas.microsoft.com/office/drawing/2014/main" id="{529F8528-AFE4-DC2B-2860-D8B3189A666D}"/>
              </a:ext>
            </a:extLst>
          </p:cNvPr>
          <p:cNvGrpSpPr/>
          <p:nvPr/>
        </p:nvGrpSpPr>
        <p:grpSpPr>
          <a:xfrm>
            <a:off x="901888" y="1959020"/>
            <a:ext cx="4143449" cy="2939960"/>
            <a:chOff x="-231884" y="-66675"/>
            <a:chExt cx="7354637" cy="5879920"/>
          </a:xfrm>
        </p:grpSpPr>
        <p:sp>
          <p:nvSpPr>
            <p:cNvPr id="18" name="TextBox 6">
              <a:extLst>
                <a:ext uri="{FF2B5EF4-FFF2-40B4-BE49-F238E27FC236}">
                  <a16:creationId xmlns:a16="http://schemas.microsoft.com/office/drawing/2014/main" id="{08109AE4-9954-071A-3382-63B7A0E4D108}"/>
                </a:ext>
              </a:extLst>
            </p:cNvPr>
            <p:cNvSpPr txBox="1"/>
            <p:nvPr/>
          </p:nvSpPr>
          <p:spPr>
            <a:xfrm>
              <a:off x="0" y="-66675"/>
              <a:ext cx="6854065" cy="674030"/>
            </a:xfrm>
            <a:prstGeom prst="rect">
              <a:avLst/>
            </a:prstGeom>
          </p:spPr>
          <p:txBody>
            <a:bodyPr lIns="0" tIns="0" rIns="0" bIns="0" rtlCol="0" anchor="t">
              <a:spAutoFit/>
            </a:bodyPr>
            <a:lstStyle/>
            <a:p>
              <a:pPr algn="ctr">
                <a:lnSpc>
                  <a:spcPts val="2800"/>
                </a:lnSpc>
              </a:pPr>
              <a:r>
                <a:rPr lang="en-US" sz="2000" b="1" dirty="0">
                  <a:solidFill>
                    <a:srgbClr val="141414"/>
                  </a:solidFill>
                  <a:latin typeface="Poppins Bold"/>
                  <a:ea typeface="Poppins Bold"/>
                  <a:cs typeface="Poppins Bold"/>
                  <a:sym typeface="Poppins Bold"/>
                </a:rPr>
                <a:t>Green Skills</a:t>
              </a:r>
              <a:endParaRPr lang="en-US" sz="2000" b="1" dirty="0">
                <a:solidFill>
                  <a:srgbClr val="DD211D"/>
                </a:solidFill>
                <a:latin typeface="Poppins Bold"/>
                <a:ea typeface="Poppins Bold"/>
                <a:cs typeface="Poppins Bold"/>
                <a:sym typeface="Poppins Bold"/>
              </a:endParaRPr>
            </a:p>
          </p:txBody>
        </p:sp>
        <p:sp>
          <p:nvSpPr>
            <p:cNvPr id="19" name="TextBox 7">
              <a:extLst>
                <a:ext uri="{FF2B5EF4-FFF2-40B4-BE49-F238E27FC236}">
                  <a16:creationId xmlns:a16="http://schemas.microsoft.com/office/drawing/2014/main" id="{2AE34B9F-37FB-BBA5-2C20-5826FA062B20}"/>
                </a:ext>
              </a:extLst>
            </p:cNvPr>
            <p:cNvSpPr txBox="1"/>
            <p:nvPr/>
          </p:nvSpPr>
          <p:spPr>
            <a:xfrm>
              <a:off x="-231884" y="1535151"/>
              <a:ext cx="7354637" cy="427809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algn="ctr">
                <a:lnSpc>
                  <a:spcPts val="2400"/>
                </a:lnSpc>
                <a:defRPr sz="1600">
                  <a:solidFill>
                    <a:srgbClr val="141414"/>
                  </a:solidFill>
                  <a:latin typeface="Poppins Light"/>
                  <a:cs typeface="Poppins Light"/>
                </a:defRPr>
              </a:lvl1pPr>
            </a:lstStyle>
            <a:p>
              <a:r>
                <a:rPr lang="en-US" dirty="0">
                  <a:sym typeface="Poppins Light"/>
                </a:rPr>
                <a:t>Competences enabling low‑carbon, circular &amp; nature‑positive solutions</a:t>
              </a:r>
            </a:p>
            <a:p>
              <a:endParaRPr lang="en-US" dirty="0">
                <a:sym typeface="Poppins Light"/>
              </a:endParaRPr>
            </a:p>
            <a:p>
              <a:r>
                <a:rPr lang="en-US" dirty="0">
                  <a:sym typeface="Poppins Light"/>
                </a:rPr>
                <a:t>Covering: climate‑risk analysis, nature‑based solutions (NBS), renewable‑energy planning, circular materials, stakeholder co‑creation</a:t>
              </a:r>
            </a:p>
          </p:txBody>
        </p:sp>
      </p:grpSp>
      <p:cxnSp>
        <p:nvCxnSpPr>
          <p:cNvPr id="23" name="Straight Connector 22">
            <a:extLst>
              <a:ext uri="{FF2B5EF4-FFF2-40B4-BE49-F238E27FC236}">
                <a16:creationId xmlns:a16="http://schemas.microsoft.com/office/drawing/2014/main" id="{273773EE-770F-41EB-C140-A2C508327F60}"/>
              </a:ext>
            </a:extLst>
          </p:cNvPr>
          <p:cNvCxnSpPr>
            <a:cxnSpLocks/>
          </p:cNvCxnSpPr>
          <p:nvPr/>
        </p:nvCxnSpPr>
        <p:spPr>
          <a:xfrm flipH="1">
            <a:off x="6096000" y="0"/>
            <a:ext cx="3175" cy="61357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49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037C626E-FFA2-F331-74F6-F92D6774BD83}"/>
            </a:ext>
          </a:extLst>
        </p:cNvPr>
        <p:cNvGrpSpPr/>
        <p:nvPr/>
      </p:nvGrpSpPr>
      <p:grpSpPr>
        <a:xfrm>
          <a:off x="0" y="0"/>
          <a:ext cx="0" cy="0"/>
          <a:chOff x="0" y="0"/>
          <a:chExt cx="0" cy="0"/>
        </a:xfrm>
      </p:grpSpPr>
      <p:pic>
        <p:nvPicPr>
          <p:cNvPr id="128" name="Google Shape;128;p3">
            <a:extLst>
              <a:ext uri="{FF2B5EF4-FFF2-40B4-BE49-F238E27FC236}">
                <a16:creationId xmlns:a16="http://schemas.microsoft.com/office/drawing/2014/main" id="{76550A7F-4ADE-CA47-EF28-B6E512EA5251}"/>
              </a:ext>
            </a:extLst>
          </p:cNvPr>
          <p:cNvPicPr preferRelativeResize="0"/>
          <p:nvPr/>
        </p:nvPicPr>
        <p:blipFill rotWithShape="1">
          <a:blip r:embed="rId3">
            <a:alphaModFix/>
          </a:blip>
          <a:srcRect/>
          <a:stretch/>
        </p:blipFill>
        <p:spPr>
          <a:xfrm>
            <a:off x="10583801" y="365125"/>
            <a:ext cx="1038650" cy="812850"/>
          </a:xfrm>
          <a:prstGeom prst="rect">
            <a:avLst/>
          </a:prstGeom>
          <a:noFill/>
          <a:ln>
            <a:noFill/>
          </a:ln>
        </p:spPr>
      </p:pic>
      <p:sp>
        <p:nvSpPr>
          <p:cNvPr id="5" name="Key reading for Cities for People">
            <a:extLst>
              <a:ext uri="{FF2B5EF4-FFF2-40B4-BE49-F238E27FC236}">
                <a16:creationId xmlns:a16="http://schemas.microsoft.com/office/drawing/2014/main" id="{C29B2FC4-AEBD-180B-C7B7-2D040DCFA930}"/>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r>
              <a:rPr lang="en-GB" sz="3200" dirty="0">
                <a:latin typeface="Trebuchet MS" panose="020B0603020202020204" pitchFamily="34" charset="0"/>
              </a:rPr>
              <a:t>Summary</a:t>
            </a:r>
          </a:p>
        </p:txBody>
      </p:sp>
      <p:sp>
        <p:nvSpPr>
          <p:cNvPr id="15" name="TextBox 3">
            <a:extLst>
              <a:ext uri="{FF2B5EF4-FFF2-40B4-BE49-F238E27FC236}">
                <a16:creationId xmlns:a16="http://schemas.microsoft.com/office/drawing/2014/main" id="{AAD10BEB-676E-2F97-07EB-591903CA9943}"/>
              </a:ext>
            </a:extLst>
          </p:cNvPr>
          <p:cNvSpPr txBox="1"/>
          <p:nvPr/>
        </p:nvSpPr>
        <p:spPr>
          <a:xfrm>
            <a:off x="7293549" y="1959020"/>
            <a:ext cx="3740052" cy="337015"/>
          </a:xfrm>
          <a:prstGeom prst="rect">
            <a:avLst/>
          </a:prstGeom>
        </p:spPr>
        <p:txBody>
          <a:bodyPr lIns="0" tIns="0" rIns="0" bIns="0" rtlCol="0" anchor="t">
            <a:spAutoFit/>
          </a:bodyPr>
          <a:lstStyle/>
          <a:p>
            <a:pPr algn="ctr">
              <a:lnSpc>
                <a:spcPts val="2799"/>
              </a:lnSpc>
            </a:pPr>
            <a:r>
              <a:rPr lang="en-US" sz="1999" b="1" dirty="0">
                <a:solidFill>
                  <a:srgbClr val="141414"/>
                </a:solidFill>
                <a:latin typeface="Poppins Bold"/>
                <a:ea typeface="Poppins Bold"/>
                <a:cs typeface="Poppins Bold"/>
                <a:sym typeface="Poppins Bold"/>
              </a:rPr>
              <a:t>Key Digital Skills</a:t>
            </a:r>
          </a:p>
        </p:txBody>
      </p:sp>
      <p:sp>
        <p:nvSpPr>
          <p:cNvPr id="18" name="TextBox 6">
            <a:extLst>
              <a:ext uri="{FF2B5EF4-FFF2-40B4-BE49-F238E27FC236}">
                <a16:creationId xmlns:a16="http://schemas.microsoft.com/office/drawing/2014/main" id="{17D9219B-2B93-4D07-D6B4-62B69010CD7A}"/>
              </a:ext>
            </a:extLst>
          </p:cNvPr>
          <p:cNvSpPr txBox="1"/>
          <p:nvPr/>
        </p:nvSpPr>
        <p:spPr>
          <a:xfrm>
            <a:off x="1158399" y="1959020"/>
            <a:ext cx="3861437" cy="337015"/>
          </a:xfrm>
          <a:prstGeom prst="rect">
            <a:avLst/>
          </a:prstGeom>
        </p:spPr>
        <p:txBody>
          <a:bodyPr lIns="0" tIns="0" rIns="0" bIns="0" rtlCol="0" anchor="t">
            <a:spAutoFit/>
          </a:bodyPr>
          <a:lstStyle/>
          <a:p>
            <a:pPr algn="ctr">
              <a:lnSpc>
                <a:spcPts val="2800"/>
              </a:lnSpc>
            </a:pPr>
            <a:r>
              <a:rPr lang="en-US" sz="2000" b="1" dirty="0">
                <a:solidFill>
                  <a:srgbClr val="141414"/>
                </a:solidFill>
                <a:latin typeface="Poppins Bold"/>
                <a:ea typeface="Poppins Bold"/>
                <a:cs typeface="Poppins Bold"/>
                <a:sym typeface="Poppins Bold"/>
              </a:rPr>
              <a:t>Key Green Skills</a:t>
            </a:r>
            <a:endParaRPr lang="en-US" sz="2000" b="1" dirty="0">
              <a:solidFill>
                <a:srgbClr val="DD211D"/>
              </a:solidFill>
              <a:latin typeface="Poppins Bold"/>
              <a:ea typeface="Poppins Bold"/>
              <a:cs typeface="Poppins Bold"/>
              <a:sym typeface="Poppins Bold"/>
            </a:endParaRPr>
          </a:p>
        </p:txBody>
      </p:sp>
      <p:graphicFrame>
        <p:nvGraphicFramePr>
          <p:cNvPr id="2" name="Table 1">
            <a:extLst>
              <a:ext uri="{FF2B5EF4-FFF2-40B4-BE49-F238E27FC236}">
                <a16:creationId xmlns:a16="http://schemas.microsoft.com/office/drawing/2014/main" id="{3E0902FD-FF66-AC38-6A99-5CC7D45AAEB0}"/>
              </a:ext>
            </a:extLst>
          </p:cNvPr>
          <p:cNvGraphicFramePr>
            <a:graphicFrameLocks noGrp="1"/>
          </p:cNvGraphicFramePr>
          <p:nvPr>
            <p:extLst>
              <p:ext uri="{D42A27DB-BD31-4B8C-83A1-F6EECF244321}">
                <p14:modId xmlns:p14="http://schemas.microsoft.com/office/powerpoint/2010/main" val="570639095"/>
              </p:ext>
            </p:extLst>
          </p:nvPr>
        </p:nvGraphicFramePr>
        <p:xfrm>
          <a:off x="550320" y="2750661"/>
          <a:ext cx="5194112" cy="2682240"/>
        </p:xfrm>
        <a:graphic>
          <a:graphicData uri="http://schemas.openxmlformats.org/drawingml/2006/table">
            <a:tbl>
              <a:tblPr/>
              <a:tblGrid>
                <a:gridCol w="2009401">
                  <a:extLst>
                    <a:ext uri="{9D8B030D-6E8A-4147-A177-3AD203B41FA5}">
                      <a16:colId xmlns:a16="http://schemas.microsoft.com/office/drawing/2014/main" val="4123228697"/>
                    </a:ext>
                  </a:extLst>
                </a:gridCol>
                <a:gridCol w="3184711">
                  <a:extLst>
                    <a:ext uri="{9D8B030D-6E8A-4147-A177-3AD203B41FA5}">
                      <a16:colId xmlns:a16="http://schemas.microsoft.com/office/drawing/2014/main" val="307807751"/>
                    </a:ext>
                  </a:extLst>
                </a:gridCol>
              </a:tblGrid>
              <a:tr h="0">
                <a:tc>
                  <a:txBody>
                    <a:bodyPr/>
                    <a:lstStyle/>
                    <a:p>
                      <a:r>
                        <a:rPr lang="en-US"/>
                        <a:t>Cluster</a:t>
                      </a:r>
                      <a:endParaRPr lang="en-US" dirty="0"/>
                    </a:p>
                  </a:txBody>
                  <a:tcPr anchor="ctr">
                    <a:lnL>
                      <a:noFill/>
                    </a:lnL>
                    <a:lnR>
                      <a:noFill/>
                    </a:lnR>
                    <a:lnT>
                      <a:noFill/>
                    </a:lnT>
                    <a:lnB>
                      <a:noFill/>
                    </a:lnB>
                    <a:noFill/>
                  </a:tcPr>
                </a:tc>
                <a:tc>
                  <a:txBody>
                    <a:bodyPr/>
                    <a:lstStyle/>
                    <a:p>
                      <a:r>
                        <a:rPr lang="en-US" dirty="0"/>
                        <a:t>Typical competences</a:t>
                      </a:r>
                    </a:p>
                  </a:txBody>
                  <a:tcPr anchor="ctr">
                    <a:lnL>
                      <a:noFill/>
                    </a:lnL>
                    <a:lnR>
                      <a:noFill/>
                    </a:lnR>
                    <a:lnT>
                      <a:noFill/>
                    </a:lnT>
                    <a:lnB>
                      <a:noFill/>
                    </a:lnB>
                    <a:noFill/>
                  </a:tcPr>
                </a:tc>
                <a:extLst>
                  <a:ext uri="{0D108BD9-81ED-4DB2-BD59-A6C34878D82A}">
                    <a16:rowId xmlns:a16="http://schemas.microsoft.com/office/drawing/2014/main" val="2852507023"/>
                  </a:ext>
                </a:extLst>
              </a:tr>
              <a:tr h="0">
                <a:tc>
                  <a:txBody>
                    <a:bodyPr/>
                    <a:lstStyle/>
                    <a:p>
                      <a:r>
                        <a:rPr lang="en-US" b="1" dirty="0">
                          <a:solidFill>
                            <a:srgbClr val="307567"/>
                          </a:solidFill>
                        </a:rPr>
                        <a:t>Climate‑Risk</a:t>
                      </a:r>
                      <a:endParaRPr lang="en-US" dirty="0">
                        <a:solidFill>
                          <a:srgbClr val="307567"/>
                        </a:solidFill>
                      </a:endParaRPr>
                    </a:p>
                  </a:txBody>
                  <a:tcPr anchor="ctr">
                    <a:lnL>
                      <a:noFill/>
                    </a:lnL>
                    <a:lnR>
                      <a:noFill/>
                    </a:lnR>
                    <a:lnT>
                      <a:noFill/>
                    </a:lnT>
                    <a:lnB>
                      <a:noFill/>
                    </a:lnB>
                    <a:noFill/>
                  </a:tcPr>
                </a:tc>
                <a:tc>
                  <a:txBody>
                    <a:bodyPr/>
                    <a:lstStyle/>
                    <a:p>
                      <a:r>
                        <a:rPr lang="en-US"/>
                        <a:t>downscaled hazard mapping, vulnerability indexing</a:t>
                      </a:r>
                    </a:p>
                  </a:txBody>
                  <a:tcPr anchor="ctr">
                    <a:lnL>
                      <a:noFill/>
                    </a:lnL>
                    <a:lnR>
                      <a:noFill/>
                    </a:lnR>
                    <a:lnT>
                      <a:noFill/>
                    </a:lnT>
                    <a:lnB>
                      <a:noFill/>
                    </a:lnB>
                    <a:noFill/>
                  </a:tcPr>
                </a:tc>
                <a:extLst>
                  <a:ext uri="{0D108BD9-81ED-4DB2-BD59-A6C34878D82A}">
                    <a16:rowId xmlns:a16="http://schemas.microsoft.com/office/drawing/2014/main" val="2670694352"/>
                  </a:ext>
                </a:extLst>
              </a:tr>
              <a:tr h="0">
                <a:tc>
                  <a:txBody>
                    <a:bodyPr/>
                    <a:lstStyle/>
                    <a:p>
                      <a:r>
                        <a:rPr lang="en-US" b="1" dirty="0">
                          <a:solidFill>
                            <a:srgbClr val="307567"/>
                          </a:solidFill>
                        </a:rPr>
                        <a:t>Nature‑Based Solutions</a:t>
                      </a:r>
                      <a:endParaRPr lang="en-US" dirty="0">
                        <a:solidFill>
                          <a:srgbClr val="307567"/>
                        </a:solidFill>
                      </a:endParaRPr>
                    </a:p>
                  </a:txBody>
                  <a:tcPr anchor="ctr">
                    <a:lnL>
                      <a:noFill/>
                    </a:lnL>
                    <a:lnR>
                      <a:noFill/>
                    </a:lnR>
                    <a:lnT>
                      <a:noFill/>
                    </a:lnT>
                    <a:lnB>
                      <a:noFill/>
                    </a:lnB>
                    <a:noFill/>
                  </a:tcPr>
                </a:tc>
                <a:tc>
                  <a:txBody>
                    <a:bodyPr/>
                    <a:lstStyle/>
                    <a:p>
                      <a:r>
                        <a:rPr lang="en-US"/>
                        <a:t>ecosystem‑service valuation, green‑infrastructure design</a:t>
                      </a:r>
                    </a:p>
                  </a:txBody>
                  <a:tcPr anchor="ctr">
                    <a:lnL>
                      <a:noFill/>
                    </a:lnL>
                    <a:lnR>
                      <a:noFill/>
                    </a:lnR>
                    <a:lnT>
                      <a:noFill/>
                    </a:lnT>
                    <a:lnB>
                      <a:noFill/>
                    </a:lnB>
                    <a:noFill/>
                  </a:tcPr>
                </a:tc>
                <a:extLst>
                  <a:ext uri="{0D108BD9-81ED-4DB2-BD59-A6C34878D82A}">
                    <a16:rowId xmlns:a16="http://schemas.microsoft.com/office/drawing/2014/main" val="1285968705"/>
                  </a:ext>
                </a:extLst>
              </a:tr>
              <a:tr h="0">
                <a:tc>
                  <a:txBody>
                    <a:bodyPr/>
                    <a:lstStyle/>
                    <a:p>
                      <a:r>
                        <a:rPr lang="en-US" b="1" dirty="0">
                          <a:solidFill>
                            <a:srgbClr val="307567"/>
                          </a:solidFill>
                        </a:rPr>
                        <a:t>Energy &amp; Mobility</a:t>
                      </a:r>
                      <a:endParaRPr lang="en-US" dirty="0">
                        <a:solidFill>
                          <a:srgbClr val="307567"/>
                        </a:solidFill>
                      </a:endParaRPr>
                    </a:p>
                  </a:txBody>
                  <a:tcPr anchor="ctr">
                    <a:lnL>
                      <a:noFill/>
                    </a:lnL>
                    <a:lnR>
                      <a:noFill/>
                    </a:lnR>
                    <a:lnT>
                      <a:noFill/>
                    </a:lnT>
                    <a:lnB>
                      <a:noFill/>
                    </a:lnB>
                    <a:noFill/>
                  </a:tcPr>
                </a:tc>
                <a:tc>
                  <a:txBody>
                    <a:bodyPr/>
                    <a:lstStyle/>
                    <a:p>
                      <a:r>
                        <a:rPr lang="en-US"/>
                        <a:t>district energy modelling, SUMP &amp; multimodal planning</a:t>
                      </a:r>
                    </a:p>
                  </a:txBody>
                  <a:tcPr anchor="ctr">
                    <a:lnL>
                      <a:noFill/>
                    </a:lnL>
                    <a:lnR>
                      <a:noFill/>
                    </a:lnR>
                    <a:lnT>
                      <a:noFill/>
                    </a:lnT>
                    <a:lnB>
                      <a:noFill/>
                    </a:lnB>
                    <a:noFill/>
                  </a:tcPr>
                </a:tc>
                <a:extLst>
                  <a:ext uri="{0D108BD9-81ED-4DB2-BD59-A6C34878D82A}">
                    <a16:rowId xmlns:a16="http://schemas.microsoft.com/office/drawing/2014/main" val="3394983109"/>
                  </a:ext>
                </a:extLst>
              </a:tr>
              <a:tr h="0">
                <a:tc>
                  <a:txBody>
                    <a:bodyPr/>
                    <a:lstStyle/>
                    <a:p>
                      <a:r>
                        <a:rPr lang="en-US" b="1" dirty="0">
                          <a:solidFill>
                            <a:srgbClr val="307567"/>
                          </a:solidFill>
                        </a:rPr>
                        <a:t>Circularity</a:t>
                      </a:r>
                      <a:endParaRPr lang="en-US" dirty="0">
                        <a:solidFill>
                          <a:srgbClr val="307567"/>
                        </a:solidFill>
                      </a:endParaRPr>
                    </a:p>
                  </a:txBody>
                  <a:tcPr anchor="ctr">
                    <a:lnL>
                      <a:noFill/>
                    </a:lnL>
                    <a:lnR>
                      <a:noFill/>
                    </a:lnR>
                    <a:lnT>
                      <a:noFill/>
                    </a:lnT>
                    <a:lnB>
                      <a:noFill/>
                    </a:lnB>
                    <a:noFill/>
                  </a:tcPr>
                </a:tc>
                <a:tc>
                  <a:txBody>
                    <a:bodyPr/>
                    <a:lstStyle/>
                    <a:p>
                      <a:r>
                        <a:rPr lang="en-US"/>
                        <a:t>material‑flow analysis, LCA</a:t>
                      </a:r>
                    </a:p>
                  </a:txBody>
                  <a:tcPr anchor="ctr">
                    <a:lnL>
                      <a:noFill/>
                    </a:lnL>
                    <a:lnR>
                      <a:noFill/>
                    </a:lnR>
                    <a:lnT>
                      <a:noFill/>
                    </a:lnT>
                    <a:lnB>
                      <a:noFill/>
                    </a:lnB>
                    <a:noFill/>
                  </a:tcPr>
                </a:tc>
                <a:extLst>
                  <a:ext uri="{0D108BD9-81ED-4DB2-BD59-A6C34878D82A}">
                    <a16:rowId xmlns:a16="http://schemas.microsoft.com/office/drawing/2014/main" val="697651356"/>
                  </a:ext>
                </a:extLst>
              </a:tr>
              <a:tr h="0">
                <a:tc>
                  <a:txBody>
                    <a:bodyPr/>
                    <a:lstStyle/>
                    <a:p>
                      <a:r>
                        <a:rPr lang="en-US" b="1" dirty="0">
                          <a:solidFill>
                            <a:srgbClr val="307567"/>
                          </a:solidFill>
                        </a:rPr>
                        <a:t>Social &amp; Equity</a:t>
                      </a:r>
                      <a:endParaRPr lang="en-US" dirty="0">
                        <a:solidFill>
                          <a:srgbClr val="307567"/>
                        </a:solidFill>
                      </a:endParaRPr>
                    </a:p>
                  </a:txBody>
                  <a:tcPr anchor="ctr">
                    <a:lnL>
                      <a:noFill/>
                    </a:lnL>
                    <a:lnR>
                      <a:noFill/>
                    </a:lnR>
                    <a:lnT>
                      <a:noFill/>
                    </a:lnT>
                    <a:lnB>
                      <a:noFill/>
                    </a:lnB>
                    <a:noFill/>
                  </a:tcPr>
                </a:tc>
                <a:tc>
                  <a:txBody>
                    <a:bodyPr/>
                    <a:lstStyle/>
                    <a:p>
                      <a:r>
                        <a:rPr lang="en-US" dirty="0"/>
                        <a:t>participatory facilitation, just‑transition finance</a:t>
                      </a:r>
                    </a:p>
                  </a:txBody>
                  <a:tcPr anchor="ctr">
                    <a:lnL>
                      <a:noFill/>
                    </a:lnL>
                    <a:lnR>
                      <a:noFill/>
                    </a:lnR>
                    <a:lnT>
                      <a:noFill/>
                    </a:lnT>
                    <a:lnB>
                      <a:noFill/>
                    </a:lnB>
                    <a:noFill/>
                  </a:tcPr>
                </a:tc>
                <a:extLst>
                  <a:ext uri="{0D108BD9-81ED-4DB2-BD59-A6C34878D82A}">
                    <a16:rowId xmlns:a16="http://schemas.microsoft.com/office/drawing/2014/main" val="3374161952"/>
                  </a:ext>
                </a:extLst>
              </a:tr>
            </a:tbl>
          </a:graphicData>
        </a:graphic>
      </p:graphicFrame>
      <p:graphicFrame>
        <p:nvGraphicFramePr>
          <p:cNvPr id="4" name="Table 3">
            <a:extLst>
              <a:ext uri="{FF2B5EF4-FFF2-40B4-BE49-F238E27FC236}">
                <a16:creationId xmlns:a16="http://schemas.microsoft.com/office/drawing/2014/main" id="{1AFF7109-6972-D4A2-5061-49B3BBA44D6F}"/>
              </a:ext>
            </a:extLst>
          </p:cNvPr>
          <p:cNvGraphicFramePr>
            <a:graphicFrameLocks noGrp="1"/>
          </p:cNvGraphicFramePr>
          <p:nvPr>
            <p:extLst>
              <p:ext uri="{D42A27DB-BD31-4B8C-83A1-F6EECF244321}">
                <p14:modId xmlns:p14="http://schemas.microsoft.com/office/powerpoint/2010/main" val="1078056281"/>
              </p:ext>
            </p:extLst>
          </p:nvPr>
        </p:nvGraphicFramePr>
        <p:xfrm>
          <a:off x="6509443" y="2750661"/>
          <a:ext cx="5308264" cy="2682240"/>
        </p:xfrm>
        <a:graphic>
          <a:graphicData uri="http://schemas.openxmlformats.org/drawingml/2006/table">
            <a:tbl>
              <a:tblPr/>
              <a:tblGrid>
                <a:gridCol w="2032439">
                  <a:extLst>
                    <a:ext uri="{9D8B030D-6E8A-4147-A177-3AD203B41FA5}">
                      <a16:colId xmlns:a16="http://schemas.microsoft.com/office/drawing/2014/main" val="1998491700"/>
                    </a:ext>
                  </a:extLst>
                </a:gridCol>
                <a:gridCol w="3275825">
                  <a:extLst>
                    <a:ext uri="{9D8B030D-6E8A-4147-A177-3AD203B41FA5}">
                      <a16:colId xmlns:a16="http://schemas.microsoft.com/office/drawing/2014/main" val="3784765728"/>
                    </a:ext>
                  </a:extLst>
                </a:gridCol>
              </a:tblGrid>
              <a:tr h="0">
                <a:tc>
                  <a:txBody>
                    <a:bodyPr/>
                    <a:lstStyle/>
                    <a:p>
                      <a:r>
                        <a:rPr lang="en-US"/>
                        <a:t>Cluster</a:t>
                      </a:r>
                    </a:p>
                  </a:txBody>
                  <a:tcPr anchor="ctr">
                    <a:lnL>
                      <a:noFill/>
                    </a:lnL>
                    <a:lnR>
                      <a:noFill/>
                    </a:lnR>
                    <a:lnT>
                      <a:noFill/>
                    </a:lnT>
                    <a:lnB>
                      <a:noFill/>
                    </a:lnB>
                    <a:noFill/>
                  </a:tcPr>
                </a:tc>
                <a:tc>
                  <a:txBody>
                    <a:bodyPr/>
                    <a:lstStyle/>
                    <a:p>
                      <a:r>
                        <a:rPr lang="en-US"/>
                        <a:t>Typical competences</a:t>
                      </a:r>
                    </a:p>
                  </a:txBody>
                  <a:tcPr anchor="ctr">
                    <a:lnL>
                      <a:noFill/>
                    </a:lnL>
                    <a:lnR>
                      <a:noFill/>
                    </a:lnR>
                    <a:lnT>
                      <a:noFill/>
                    </a:lnT>
                    <a:lnB>
                      <a:noFill/>
                    </a:lnB>
                    <a:noFill/>
                  </a:tcPr>
                </a:tc>
                <a:extLst>
                  <a:ext uri="{0D108BD9-81ED-4DB2-BD59-A6C34878D82A}">
                    <a16:rowId xmlns:a16="http://schemas.microsoft.com/office/drawing/2014/main" val="3227072906"/>
                  </a:ext>
                </a:extLst>
              </a:tr>
              <a:tr h="0">
                <a:tc>
                  <a:txBody>
                    <a:bodyPr/>
                    <a:lstStyle/>
                    <a:p>
                      <a:r>
                        <a:rPr lang="en-US" b="1" dirty="0">
                          <a:solidFill>
                            <a:srgbClr val="307567"/>
                          </a:solidFill>
                        </a:rPr>
                        <a:t>Geospatial</a:t>
                      </a:r>
                      <a:endParaRPr lang="en-US" dirty="0">
                        <a:solidFill>
                          <a:srgbClr val="307567"/>
                        </a:solidFill>
                      </a:endParaRPr>
                    </a:p>
                  </a:txBody>
                  <a:tcPr anchor="ctr">
                    <a:lnL>
                      <a:noFill/>
                    </a:lnL>
                    <a:lnR>
                      <a:noFill/>
                    </a:lnR>
                    <a:lnT>
                      <a:noFill/>
                    </a:lnT>
                    <a:lnB>
                      <a:noFill/>
                    </a:lnB>
                    <a:noFill/>
                  </a:tcPr>
                </a:tc>
                <a:tc>
                  <a:txBody>
                    <a:bodyPr/>
                    <a:lstStyle/>
                    <a:p>
                      <a:r>
                        <a:rPr lang="en-US"/>
                        <a:t>advanced GIS, EO/Copernicus data exploitation</a:t>
                      </a:r>
                    </a:p>
                  </a:txBody>
                  <a:tcPr anchor="ctr">
                    <a:lnL>
                      <a:noFill/>
                    </a:lnL>
                    <a:lnR>
                      <a:noFill/>
                    </a:lnR>
                    <a:lnT>
                      <a:noFill/>
                    </a:lnT>
                    <a:lnB>
                      <a:noFill/>
                    </a:lnB>
                    <a:noFill/>
                  </a:tcPr>
                </a:tc>
                <a:extLst>
                  <a:ext uri="{0D108BD9-81ED-4DB2-BD59-A6C34878D82A}">
                    <a16:rowId xmlns:a16="http://schemas.microsoft.com/office/drawing/2014/main" val="71073802"/>
                  </a:ext>
                </a:extLst>
              </a:tr>
              <a:tr h="0">
                <a:tc>
                  <a:txBody>
                    <a:bodyPr/>
                    <a:lstStyle/>
                    <a:p>
                      <a:r>
                        <a:rPr lang="en-US" b="1" dirty="0">
                          <a:solidFill>
                            <a:srgbClr val="307567"/>
                          </a:solidFill>
                        </a:rPr>
                        <a:t>Modelling</a:t>
                      </a:r>
                      <a:endParaRPr lang="en-US" dirty="0">
                        <a:solidFill>
                          <a:srgbClr val="307567"/>
                        </a:solidFill>
                      </a:endParaRPr>
                    </a:p>
                  </a:txBody>
                  <a:tcPr anchor="ctr">
                    <a:lnL>
                      <a:noFill/>
                    </a:lnL>
                    <a:lnR>
                      <a:noFill/>
                    </a:lnR>
                    <a:lnT>
                      <a:noFill/>
                    </a:lnT>
                    <a:lnB>
                      <a:noFill/>
                    </a:lnB>
                    <a:noFill/>
                  </a:tcPr>
                </a:tc>
                <a:tc>
                  <a:txBody>
                    <a:bodyPr/>
                    <a:lstStyle/>
                    <a:p>
                      <a:r>
                        <a:rPr lang="en-US"/>
                        <a:t>Digital‑twin building, scenario testing, CFD/heat‑island sims</a:t>
                      </a:r>
                    </a:p>
                  </a:txBody>
                  <a:tcPr anchor="ctr">
                    <a:lnL>
                      <a:noFill/>
                    </a:lnL>
                    <a:lnR>
                      <a:noFill/>
                    </a:lnR>
                    <a:lnT>
                      <a:noFill/>
                    </a:lnT>
                    <a:lnB>
                      <a:noFill/>
                    </a:lnB>
                    <a:noFill/>
                  </a:tcPr>
                </a:tc>
                <a:extLst>
                  <a:ext uri="{0D108BD9-81ED-4DB2-BD59-A6C34878D82A}">
                    <a16:rowId xmlns:a16="http://schemas.microsoft.com/office/drawing/2014/main" val="2160521219"/>
                  </a:ext>
                </a:extLst>
              </a:tr>
              <a:tr h="0">
                <a:tc>
                  <a:txBody>
                    <a:bodyPr/>
                    <a:lstStyle/>
                    <a:p>
                      <a:r>
                        <a:rPr lang="en-US" b="1" dirty="0">
                          <a:solidFill>
                            <a:srgbClr val="307567"/>
                          </a:solidFill>
                        </a:rPr>
                        <a:t>Information Models</a:t>
                      </a:r>
                      <a:endParaRPr lang="en-US" dirty="0">
                        <a:solidFill>
                          <a:srgbClr val="307567"/>
                        </a:solidFill>
                      </a:endParaRPr>
                    </a:p>
                  </a:txBody>
                  <a:tcPr anchor="ctr">
                    <a:lnL>
                      <a:noFill/>
                    </a:lnL>
                    <a:lnR>
                      <a:noFill/>
                    </a:lnR>
                    <a:lnT>
                      <a:noFill/>
                    </a:lnT>
                    <a:lnB>
                      <a:noFill/>
                    </a:lnB>
                    <a:noFill/>
                  </a:tcPr>
                </a:tc>
                <a:tc>
                  <a:txBody>
                    <a:bodyPr/>
                    <a:lstStyle/>
                    <a:p>
                      <a:r>
                        <a:rPr lang="en-US" dirty="0"/>
                        <a:t>BIM ↔ GIS integration, open standards</a:t>
                      </a:r>
                    </a:p>
                  </a:txBody>
                  <a:tcPr anchor="ctr">
                    <a:lnL>
                      <a:noFill/>
                    </a:lnL>
                    <a:lnR>
                      <a:noFill/>
                    </a:lnR>
                    <a:lnT>
                      <a:noFill/>
                    </a:lnT>
                    <a:lnB>
                      <a:noFill/>
                    </a:lnB>
                    <a:noFill/>
                  </a:tcPr>
                </a:tc>
                <a:extLst>
                  <a:ext uri="{0D108BD9-81ED-4DB2-BD59-A6C34878D82A}">
                    <a16:rowId xmlns:a16="http://schemas.microsoft.com/office/drawing/2014/main" val="2823078312"/>
                  </a:ext>
                </a:extLst>
              </a:tr>
              <a:tr h="0">
                <a:tc>
                  <a:txBody>
                    <a:bodyPr/>
                    <a:lstStyle/>
                    <a:p>
                      <a:r>
                        <a:rPr lang="en-US" b="1" dirty="0">
                          <a:solidFill>
                            <a:srgbClr val="307567"/>
                          </a:solidFill>
                        </a:rPr>
                        <a:t>Data &amp; AI</a:t>
                      </a:r>
                      <a:endParaRPr lang="en-US" dirty="0">
                        <a:solidFill>
                          <a:srgbClr val="307567"/>
                        </a:solidFill>
                      </a:endParaRPr>
                    </a:p>
                  </a:txBody>
                  <a:tcPr anchor="ctr">
                    <a:lnL>
                      <a:noFill/>
                    </a:lnL>
                    <a:lnR>
                      <a:noFill/>
                    </a:lnR>
                    <a:lnT>
                      <a:noFill/>
                    </a:lnT>
                    <a:lnB>
                      <a:noFill/>
                    </a:lnB>
                    <a:noFill/>
                  </a:tcPr>
                </a:tc>
                <a:tc>
                  <a:txBody>
                    <a:bodyPr/>
                    <a:lstStyle/>
                    <a:p>
                      <a:r>
                        <a:rPr lang="en-US"/>
                        <a:t>Python/R, machine learning, dashboarding</a:t>
                      </a:r>
                    </a:p>
                  </a:txBody>
                  <a:tcPr anchor="ctr">
                    <a:lnL>
                      <a:noFill/>
                    </a:lnL>
                    <a:lnR>
                      <a:noFill/>
                    </a:lnR>
                    <a:lnT>
                      <a:noFill/>
                    </a:lnT>
                    <a:lnB>
                      <a:noFill/>
                    </a:lnB>
                    <a:noFill/>
                  </a:tcPr>
                </a:tc>
                <a:extLst>
                  <a:ext uri="{0D108BD9-81ED-4DB2-BD59-A6C34878D82A}">
                    <a16:rowId xmlns:a16="http://schemas.microsoft.com/office/drawing/2014/main" val="4202690178"/>
                  </a:ext>
                </a:extLst>
              </a:tr>
              <a:tr h="0">
                <a:tc>
                  <a:txBody>
                    <a:bodyPr/>
                    <a:lstStyle/>
                    <a:p>
                      <a:r>
                        <a:rPr lang="en-US" b="1" dirty="0">
                          <a:solidFill>
                            <a:srgbClr val="307567"/>
                          </a:solidFill>
                        </a:rPr>
                        <a:t>Governance</a:t>
                      </a:r>
                      <a:endParaRPr lang="en-US" dirty="0">
                        <a:solidFill>
                          <a:srgbClr val="307567"/>
                        </a:solidFill>
                      </a:endParaRPr>
                    </a:p>
                  </a:txBody>
                  <a:tcPr anchor="ctr">
                    <a:lnL>
                      <a:noFill/>
                    </a:lnL>
                    <a:lnR>
                      <a:noFill/>
                    </a:lnR>
                    <a:lnT>
                      <a:noFill/>
                    </a:lnT>
                    <a:lnB>
                      <a:noFill/>
                    </a:lnB>
                    <a:noFill/>
                  </a:tcPr>
                </a:tc>
                <a:tc>
                  <a:txBody>
                    <a:bodyPr/>
                    <a:lstStyle/>
                    <a:p>
                      <a:r>
                        <a:rPr lang="en-US" dirty="0"/>
                        <a:t>open‑data policy, GDPR, cyber‑security</a:t>
                      </a:r>
                    </a:p>
                  </a:txBody>
                  <a:tcPr anchor="ctr">
                    <a:lnL>
                      <a:noFill/>
                    </a:lnL>
                    <a:lnR>
                      <a:noFill/>
                    </a:lnR>
                    <a:lnT>
                      <a:noFill/>
                    </a:lnT>
                    <a:lnB>
                      <a:noFill/>
                    </a:lnB>
                    <a:noFill/>
                  </a:tcPr>
                </a:tc>
                <a:extLst>
                  <a:ext uri="{0D108BD9-81ED-4DB2-BD59-A6C34878D82A}">
                    <a16:rowId xmlns:a16="http://schemas.microsoft.com/office/drawing/2014/main" val="3213229501"/>
                  </a:ext>
                </a:extLst>
              </a:tr>
            </a:tbl>
          </a:graphicData>
        </a:graphic>
      </p:graphicFrame>
      <p:cxnSp>
        <p:nvCxnSpPr>
          <p:cNvPr id="6" name="Straight Connector 5">
            <a:extLst>
              <a:ext uri="{FF2B5EF4-FFF2-40B4-BE49-F238E27FC236}">
                <a16:creationId xmlns:a16="http://schemas.microsoft.com/office/drawing/2014/main" id="{064B6D28-3352-AA78-E75A-26A3FD2CE3CD}"/>
              </a:ext>
            </a:extLst>
          </p:cNvPr>
          <p:cNvCxnSpPr>
            <a:cxnSpLocks/>
          </p:cNvCxnSpPr>
          <p:nvPr/>
        </p:nvCxnSpPr>
        <p:spPr>
          <a:xfrm flipH="1">
            <a:off x="6096000" y="0"/>
            <a:ext cx="3175" cy="61357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45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20"/>
          <p:cNvPicPr preferRelativeResize="0"/>
          <p:nvPr/>
        </p:nvPicPr>
        <p:blipFill rotWithShape="1">
          <a:blip r:embed="rId3">
            <a:alphaModFix/>
          </a:blip>
          <a:srcRect t="69415" r="81" b="4465"/>
          <a:stretch/>
        </p:blipFill>
        <p:spPr>
          <a:xfrm>
            <a:off x="1" y="4889332"/>
            <a:ext cx="12192000" cy="1968667"/>
          </a:xfrm>
          <a:prstGeom prst="rect">
            <a:avLst/>
          </a:prstGeom>
          <a:noFill/>
          <a:ln>
            <a:noFill/>
          </a:ln>
        </p:spPr>
      </p:pic>
      <p:sp>
        <p:nvSpPr>
          <p:cNvPr id="359" name="Google Shape;359;p20"/>
          <p:cNvSpPr txBox="1">
            <a:spLocks noGrp="1"/>
          </p:cNvSpPr>
          <p:nvPr>
            <p:ph type="ctrTitle"/>
          </p:nvPr>
        </p:nvSpPr>
        <p:spPr>
          <a:xfrm>
            <a:off x="1524000" y="2701810"/>
            <a:ext cx="9144000" cy="116862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07668"/>
              </a:buClr>
              <a:buSzPts val="6000"/>
              <a:buFont typeface="Trebuchet MS"/>
              <a:buNone/>
            </a:pPr>
            <a:r>
              <a:rPr lang="en-US">
                <a:latin typeface="Inter"/>
                <a:ea typeface="Inter"/>
                <a:cs typeface="Inter"/>
                <a:sym typeface="Inter"/>
              </a:rPr>
              <a:t>thank you!</a:t>
            </a:r>
            <a:endParaRPr>
              <a:latin typeface="Inter"/>
              <a:ea typeface="Inter"/>
              <a:cs typeface="Inter"/>
              <a:sym typeface="Inter"/>
            </a:endParaRPr>
          </a:p>
        </p:txBody>
      </p:sp>
      <p:pic>
        <p:nvPicPr>
          <p:cNvPr id="360" name="Google Shape;360;p20"/>
          <p:cNvPicPr preferRelativeResize="0"/>
          <p:nvPr/>
        </p:nvPicPr>
        <p:blipFill rotWithShape="1">
          <a:blip r:embed="rId4">
            <a:alphaModFix/>
          </a:blip>
          <a:srcRect/>
          <a:stretch/>
        </p:blipFill>
        <p:spPr>
          <a:xfrm>
            <a:off x="598111" y="5650047"/>
            <a:ext cx="2353920" cy="494062"/>
          </a:xfrm>
          <a:prstGeom prst="rect">
            <a:avLst/>
          </a:prstGeom>
          <a:noFill/>
          <a:ln>
            <a:noFill/>
          </a:ln>
        </p:spPr>
      </p:pic>
      <p:pic>
        <p:nvPicPr>
          <p:cNvPr id="362" name="Google Shape;362;p20"/>
          <p:cNvPicPr preferRelativeResize="0"/>
          <p:nvPr/>
        </p:nvPicPr>
        <p:blipFill rotWithShape="1">
          <a:blip r:embed="rId5">
            <a:alphaModFix/>
          </a:blip>
          <a:srcRect/>
          <a:stretch/>
        </p:blipFill>
        <p:spPr>
          <a:xfrm>
            <a:off x="0" y="6588369"/>
            <a:ext cx="12192000" cy="271763"/>
          </a:xfrm>
          <a:prstGeom prst="rect">
            <a:avLst/>
          </a:prstGeom>
          <a:noFill/>
          <a:ln>
            <a:noFill/>
          </a:ln>
        </p:spPr>
      </p:pic>
      <p:pic>
        <p:nvPicPr>
          <p:cNvPr id="363" name="Google Shape;363;p20"/>
          <p:cNvPicPr preferRelativeResize="0"/>
          <p:nvPr/>
        </p:nvPicPr>
        <p:blipFill rotWithShape="1">
          <a:blip r:embed="rId6">
            <a:alphaModFix/>
          </a:blip>
          <a:srcRect/>
          <a:stretch/>
        </p:blipFill>
        <p:spPr>
          <a:xfrm>
            <a:off x="5399872" y="1266825"/>
            <a:ext cx="1392275" cy="1089600"/>
          </a:xfrm>
          <a:prstGeom prst="rect">
            <a:avLst/>
          </a:prstGeom>
          <a:noFill/>
          <a:ln>
            <a:noFill/>
          </a:ln>
        </p:spPr>
      </p:pic>
      <p:pic>
        <p:nvPicPr>
          <p:cNvPr id="364" name="Google Shape;364;p20"/>
          <p:cNvPicPr preferRelativeResize="0"/>
          <p:nvPr/>
        </p:nvPicPr>
        <p:blipFill rotWithShape="1">
          <a:blip r:embed="rId7">
            <a:alphaModFix/>
          </a:blip>
          <a:srcRect/>
          <a:stretch/>
        </p:blipFill>
        <p:spPr>
          <a:xfrm>
            <a:off x="4052425" y="4363662"/>
            <a:ext cx="3810049" cy="1731500"/>
          </a:xfrm>
          <a:prstGeom prst="rect">
            <a:avLst/>
          </a:prstGeom>
          <a:noFill/>
          <a:ln>
            <a:noFill/>
          </a:ln>
        </p:spPr>
      </p:pic>
      <p:pic>
        <p:nvPicPr>
          <p:cNvPr id="2" name="Google Shape;371;p21">
            <a:extLst>
              <a:ext uri="{FF2B5EF4-FFF2-40B4-BE49-F238E27FC236}">
                <a16:creationId xmlns:a16="http://schemas.microsoft.com/office/drawing/2014/main" id="{6121228C-482B-C5B2-1814-AE495C9FD3C6}"/>
              </a:ext>
            </a:extLst>
          </p:cNvPr>
          <p:cNvPicPr preferRelativeResize="0"/>
          <p:nvPr/>
        </p:nvPicPr>
        <p:blipFill rotWithShape="1">
          <a:blip r:embed="rId8">
            <a:alphaModFix/>
          </a:blip>
          <a:srcRect/>
          <a:stretch/>
        </p:blipFill>
        <p:spPr>
          <a:xfrm>
            <a:off x="9979309" y="5610202"/>
            <a:ext cx="1614580" cy="5766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945F7D1-BE4A-2090-E78F-A3B1D9FE59F7}"/>
            </a:ext>
          </a:extLst>
        </p:cNvPr>
        <p:cNvGrpSpPr/>
        <p:nvPr/>
      </p:nvGrpSpPr>
      <p:grpSpPr>
        <a:xfrm>
          <a:off x="0" y="0"/>
          <a:ext cx="0" cy="0"/>
          <a:chOff x="0" y="0"/>
          <a:chExt cx="0" cy="0"/>
        </a:xfrm>
      </p:grpSpPr>
      <p:pic>
        <p:nvPicPr>
          <p:cNvPr id="114" name="Google Shape;114;p2">
            <a:extLst>
              <a:ext uri="{FF2B5EF4-FFF2-40B4-BE49-F238E27FC236}">
                <a16:creationId xmlns:a16="http://schemas.microsoft.com/office/drawing/2014/main" id="{59585512-8D19-AB89-366D-0377ADB8BAAC}"/>
              </a:ext>
            </a:extLst>
          </p:cNvPr>
          <p:cNvPicPr preferRelativeResize="0"/>
          <p:nvPr/>
        </p:nvPicPr>
        <p:blipFill rotWithShape="1">
          <a:blip r:embed="rId3">
            <a:alphaModFix/>
          </a:blip>
          <a:srcRect/>
          <a:stretch/>
        </p:blipFill>
        <p:spPr>
          <a:xfrm>
            <a:off x="7824400" y="1764125"/>
            <a:ext cx="3838326" cy="2986150"/>
          </a:xfrm>
          <a:prstGeom prst="rect">
            <a:avLst/>
          </a:prstGeom>
          <a:noFill/>
          <a:ln>
            <a:noFill/>
          </a:ln>
        </p:spPr>
      </p:pic>
      <p:pic>
        <p:nvPicPr>
          <p:cNvPr id="108" name="Google Shape;108;p2">
            <a:extLst>
              <a:ext uri="{FF2B5EF4-FFF2-40B4-BE49-F238E27FC236}">
                <a16:creationId xmlns:a16="http://schemas.microsoft.com/office/drawing/2014/main" id="{ADD7D188-F90F-F29C-B9DB-2B9E82FCAFE7}"/>
              </a:ext>
            </a:extLst>
          </p:cNvPr>
          <p:cNvPicPr preferRelativeResize="0"/>
          <p:nvPr/>
        </p:nvPicPr>
        <p:blipFill rotWithShape="1">
          <a:blip r:embed="rId4">
            <a:alphaModFix/>
          </a:blip>
          <a:srcRect t="69415" r="81" b="4465"/>
          <a:stretch/>
        </p:blipFill>
        <p:spPr>
          <a:xfrm>
            <a:off x="0" y="4894060"/>
            <a:ext cx="12192000" cy="1968667"/>
          </a:xfrm>
          <a:prstGeom prst="rect">
            <a:avLst/>
          </a:prstGeom>
          <a:noFill/>
          <a:ln>
            <a:noFill/>
          </a:ln>
        </p:spPr>
      </p:pic>
      <p:pic>
        <p:nvPicPr>
          <p:cNvPr id="109" name="Google Shape;109;p2">
            <a:extLst>
              <a:ext uri="{FF2B5EF4-FFF2-40B4-BE49-F238E27FC236}">
                <a16:creationId xmlns:a16="http://schemas.microsoft.com/office/drawing/2014/main" id="{0ECD0F64-6D35-5207-4A3D-38E5A6ECA7EB}"/>
              </a:ext>
            </a:extLst>
          </p:cNvPr>
          <p:cNvPicPr preferRelativeResize="0"/>
          <p:nvPr/>
        </p:nvPicPr>
        <p:blipFill rotWithShape="1">
          <a:blip r:embed="rId5">
            <a:alphaModFix/>
          </a:blip>
          <a:srcRect/>
          <a:stretch/>
        </p:blipFill>
        <p:spPr>
          <a:xfrm>
            <a:off x="-1" y="6593097"/>
            <a:ext cx="12192000" cy="271763"/>
          </a:xfrm>
          <a:prstGeom prst="rect">
            <a:avLst/>
          </a:prstGeom>
          <a:noFill/>
          <a:ln>
            <a:noFill/>
          </a:ln>
        </p:spPr>
      </p:pic>
      <p:sp>
        <p:nvSpPr>
          <p:cNvPr id="110" name="Google Shape;110;p2">
            <a:extLst>
              <a:ext uri="{FF2B5EF4-FFF2-40B4-BE49-F238E27FC236}">
                <a16:creationId xmlns:a16="http://schemas.microsoft.com/office/drawing/2014/main" id="{0BBBD7A9-F053-57BB-9512-7BA7ED221C89}"/>
              </a:ext>
            </a:extLst>
          </p:cNvPr>
          <p:cNvSpPr txBox="1"/>
          <p:nvPr/>
        </p:nvSpPr>
        <p:spPr>
          <a:xfrm>
            <a:off x="538179" y="2545631"/>
            <a:ext cx="7575283"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dirty="0">
                <a:solidFill>
                  <a:srgbClr val="035948"/>
                </a:solidFill>
                <a:latin typeface="Inter"/>
                <a:ea typeface="Inter"/>
                <a:cs typeface="Inter"/>
                <a:sym typeface="Inter"/>
              </a:rPr>
              <a:t>The crucial green and digital skills for climate-resilient integrated planning of the contemporary European city</a:t>
            </a:r>
            <a:endParaRPr lang="en-US" sz="2600" i="0" u="none" strike="noStrike" cap="none" dirty="0">
              <a:solidFill>
                <a:srgbClr val="035948"/>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400"/>
              <a:buFont typeface="Arial"/>
              <a:buNone/>
            </a:pPr>
            <a:endParaRPr lang="en-US" sz="2600" i="0" u="none" strike="noStrike" cap="none" dirty="0">
              <a:solidFill>
                <a:srgbClr val="035948"/>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2400"/>
              <a:buFont typeface="Arial"/>
              <a:buNone/>
            </a:pPr>
            <a:r>
              <a:rPr lang="en-US" sz="2600" b="0" i="0" u="none" strike="noStrike" cap="none" dirty="0">
                <a:solidFill>
                  <a:srgbClr val="035948"/>
                </a:solidFill>
                <a:latin typeface="Inter"/>
                <a:ea typeface="Inter"/>
                <a:cs typeface="Inter"/>
                <a:sym typeface="Inter"/>
              </a:rPr>
              <a:t>05/06/2025</a:t>
            </a:r>
            <a:endParaRPr sz="1600" b="0" i="0" u="none" strike="noStrike" cap="none" dirty="0">
              <a:solidFill>
                <a:srgbClr val="035948"/>
              </a:solidFill>
              <a:latin typeface="Inter"/>
              <a:ea typeface="Inter"/>
              <a:cs typeface="Inter"/>
              <a:sym typeface="Inter"/>
            </a:endParaRPr>
          </a:p>
        </p:txBody>
      </p:sp>
      <p:sp>
        <p:nvSpPr>
          <p:cNvPr id="111" name="Google Shape;111;p2">
            <a:extLst>
              <a:ext uri="{FF2B5EF4-FFF2-40B4-BE49-F238E27FC236}">
                <a16:creationId xmlns:a16="http://schemas.microsoft.com/office/drawing/2014/main" id="{29760B1D-61CD-9133-4455-4A75D8559758}"/>
              </a:ext>
            </a:extLst>
          </p:cNvPr>
          <p:cNvSpPr txBox="1"/>
          <p:nvPr/>
        </p:nvSpPr>
        <p:spPr>
          <a:xfrm>
            <a:off x="538179" y="510858"/>
            <a:ext cx="5136600" cy="114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300" b="1" i="0" u="none" strike="noStrike" cap="none">
                <a:solidFill>
                  <a:srgbClr val="808080"/>
                </a:solidFill>
                <a:latin typeface="Inter"/>
                <a:ea typeface="Inter"/>
                <a:cs typeface="Inter"/>
                <a:sym typeface="Inter"/>
              </a:rPr>
              <a:t>Transnational Network of Integrated Planning Labs: </a:t>
            </a:r>
            <a:endParaRPr/>
          </a:p>
          <a:p>
            <a:pPr marL="0" marR="0" lvl="0" indent="0" algn="l" rtl="0">
              <a:lnSpc>
                <a:spcPct val="100000"/>
              </a:lnSpc>
              <a:spcBef>
                <a:spcPts val="0"/>
              </a:spcBef>
              <a:spcAft>
                <a:spcPts val="0"/>
              </a:spcAft>
              <a:buClr>
                <a:schemeClr val="dk1"/>
              </a:buClr>
              <a:buSzPts val="1100"/>
              <a:buFont typeface="Arial"/>
              <a:buNone/>
            </a:pPr>
            <a:r>
              <a:rPr lang="en-US" sz="1300" b="1" i="0" u="none" strike="noStrike" cap="none">
                <a:solidFill>
                  <a:srgbClr val="808080"/>
                </a:solidFill>
                <a:latin typeface="Inter"/>
                <a:ea typeface="Inter"/>
                <a:cs typeface="Inter"/>
                <a:sym typeface="Inter"/>
              </a:rPr>
              <a:t>Co-creating knowledge on forward-looking transdisciplinary planning perspectives addressing climate change and urban life in the post-pandemic city</a:t>
            </a:r>
            <a:endParaRPr sz="1400" b="1" i="0" u="none" strike="noStrike" cap="none">
              <a:solidFill>
                <a:srgbClr val="808080"/>
              </a:solidFill>
              <a:latin typeface="Inter"/>
              <a:ea typeface="Inter"/>
              <a:cs typeface="Inter"/>
              <a:sym typeface="Inter"/>
            </a:endParaRPr>
          </a:p>
          <a:p>
            <a:pPr marL="0" marR="0" lvl="0" indent="0" algn="l" rtl="0">
              <a:lnSpc>
                <a:spcPct val="100000"/>
              </a:lnSpc>
              <a:spcBef>
                <a:spcPts val="500"/>
              </a:spcBef>
              <a:spcAft>
                <a:spcPts val="0"/>
              </a:spcAft>
              <a:buClr>
                <a:srgbClr val="307668"/>
              </a:buClr>
              <a:buSzPts val="1400"/>
              <a:buFont typeface="Trebuchet MS"/>
              <a:buNone/>
            </a:pPr>
            <a:r>
              <a:rPr lang="en-US" sz="1200" b="1" i="0" u="none" strike="noStrike" cap="none">
                <a:solidFill>
                  <a:srgbClr val="307668"/>
                </a:solidFill>
                <a:latin typeface="Inter"/>
                <a:ea typeface="Inter"/>
                <a:cs typeface="Inter"/>
                <a:sym typeface="Inter"/>
              </a:rPr>
              <a:t>Project number: 2023-1-EL01-KA220-HED-000160477 Erasmus+</a:t>
            </a:r>
            <a:endParaRPr sz="1200" b="0" i="0" u="none" strike="noStrike" cap="none">
              <a:solidFill>
                <a:srgbClr val="000000"/>
              </a:solidFill>
              <a:latin typeface="Inter"/>
              <a:ea typeface="Inter"/>
              <a:cs typeface="Inter"/>
              <a:sym typeface="Inter"/>
            </a:endParaRPr>
          </a:p>
        </p:txBody>
      </p:sp>
      <p:pic>
        <p:nvPicPr>
          <p:cNvPr id="112" name="Google Shape;112;p2">
            <a:extLst>
              <a:ext uri="{FF2B5EF4-FFF2-40B4-BE49-F238E27FC236}">
                <a16:creationId xmlns:a16="http://schemas.microsoft.com/office/drawing/2014/main" id="{A9CCE1C5-40AE-908E-4AEB-4C1AECD6C312}"/>
              </a:ext>
            </a:extLst>
          </p:cNvPr>
          <p:cNvPicPr preferRelativeResize="0"/>
          <p:nvPr/>
        </p:nvPicPr>
        <p:blipFill rotWithShape="1">
          <a:blip r:embed="rId6">
            <a:alphaModFix/>
          </a:blip>
          <a:srcRect/>
          <a:stretch/>
        </p:blipFill>
        <p:spPr>
          <a:xfrm>
            <a:off x="449826" y="5878394"/>
            <a:ext cx="697390" cy="461665"/>
          </a:xfrm>
          <a:prstGeom prst="rect">
            <a:avLst/>
          </a:prstGeom>
          <a:noFill/>
          <a:ln>
            <a:noFill/>
          </a:ln>
        </p:spPr>
      </p:pic>
      <p:sp>
        <p:nvSpPr>
          <p:cNvPr id="113" name="Google Shape;113;p2">
            <a:extLst>
              <a:ext uri="{FF2B5EF4-FFF2-40B4-BE49-F238E27FC236}">
                <a16:creationId xmlns:a16="http://schemas.microsoft.com/office/drawing/2014/main" id="{BC16F892-6CCC-E02F-8B96-1B08D0AE5618}"/>
              </a:ext>
            </a:extLst>
          </p:cNvPr>
          <p:cNvSpPr txBox="1"/>
          <p:nvPr/>
        </p:nvSpPr>
        <p:spPr>
          <a:xfrm>
            <a:off x="1206230" y="5878395"/>
            <a:ext cx="2953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
              <a:buFont typeface="Arial"/>
              <a:buNone/>
            </a:pPr>
            <a:r>
              <a:rPr lang="en-US" sz="600" b="1" i="1" u="none" strike="noStrike" cap="none">
                <a:solidFill>
                  <a:schemeClr val="dk1"/>
                </a:solidFill>
                <a:latin typeface="Calibri"/>
                <a:ea typeface="Calibri"/>
                <a:cs typeface="Calibri"/>
                <a:sym typeface="Calibri"/>
              </a:rPr>
              <a:t>Project: Erasmus+ 2023-1-EL01-KA220-HED-000160477</a:t>
            </a:r>
            <a:endParaRPr sz="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Arial"/>
              <a:buNone/>
            </a:pPr>
            <a:r>
              <a:rPr lang="en-US" sz="600" b="0" i="1" u="none" strike="noStrike" cap="none">
                <a:solidFill>
                  <a:schemeClr val="dk1"/>
                </a:solidFill>
                <a:latin typeface="Calibri"/>
                <a:ea typeface="Calibri"/>
                <a:cs typeface="Calibri"/>
                <a:sym typeface="Calibri"/>
              </a:rPr>
              <a:t>Co-funded by the European Union. Views and opinions expressed are however those of the author(s) only and do not necessarily reflect those of the European Union.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
              <a:buFont typeface="Arial"/>
              <a:buNone/>
            </a:pPr>
            <a:r>
              <a:rPr lang="en-US" sz="600" b="0" i="1" u="none" strike="noStrike" cap="none">
                <a:solidFill>
                  <a:schemeClr val="dk1"/>
                </a:solidFill>
                <a:latin typeface="Calibri"/>
                <a:ea typeface="Calibri"/>
                <a:cs typeface="Calibri"/>
                <a:sym typeface="Calibri"/>
              </a:rPr>
              <a:t>Neither the European Union nor the granting authority can be held responsible for them.</a:t>
            </a:r>
            <a:endParaRPr sz="6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600"/>
              <a:buFont typeface="Arial"/>
              <a:buNone/>
            </a:pPr>
            <a:endParaRPr sz="600" b="1" i="1" u="none" strike="noStrike" cap="none">
              <a:solidFill>
                <a:schemeClr val="dk1"/>
              </a:solidFill>
              <a:latin typeface="Calibri"/>
              <a:ea typeface="Calibri"/>
              <a:cs typeface="Calibri"/>
              <a:sym typeface="Calibri"/>
            </a:endParaRPr>
          </a:p>
        </p:txBody>
      </p:sp>
      <p:grpSp>
        <p:nvGrpSpPr>
          <p:cNvPr id="115" name="Google Shape;115;p2">
            <a:extLst>
              <a:ext uri="{FF2B5EF4-FFF2-40B4-BE49-F238E27FC236}">
                <a16:creationId xmlns:a16="http://schemas.microsoft.com/office/drawing/2014/main" id="{87AE155D-6EDE-2BFB-B3CF-0221AAA55466}"/>
              </a:ext>
            </a:extLst>
          </p:cNvPr>
          <p:cNvGrpSpPr/>
          <p:nvPr/>
        </p:nvGrpSpPr>
        <p:grpSpPr>
          <a:xfrm>
            <a:off x="5778170" y="5742288"/>
            <a:ext cx="5763255" cy="733425"/>
            <a:chOff x="5778170" y="5742288"/>
            <a:chExt cx="5763255" cy="733425"/>
          </a:xfrm>
        </p:grpSpPr>
        <p:grpSp>
          <p:nvGrpSpPr>
            <p:cNvPr id="116" name="Google Shape;116;p2">
              <a:extLst>
                <a:ext uri="{FF2B5EF4-FFF2-40B4-BE49-F238E27FC236}">
                  <a16:creationId xmlns:a16="http://schemas.microsoft.com/office/drawing/2014/main" id="{72E1452F-878B-6D80-B997-0986F61BB679}"/>
                </a:ext>
              </a:extLst>
            </p:cNvPr>
            <p:cNvGrpSpPr/>
            <p:nvPr/>
          </p:nvGrpSpPr>
          <p:grpSpPr>
            <a:xfrm>
              <a:off x="5778170" y="5878180"/>
              <a:ext cx="3465099" cy="461645"/>
              <a:chOff x="4590234" y="5806283"/>
              <a:chExt cx="4115808" cy="548338"/>
            </a:xfrm>
          </p:grpSpPr>
          <p:pic>
            <p:nvPicPr>
              <p:cNvPr id="117" name="Google Shape;117;p2">
                <a:extLst>
                  <a:ext uri="{FF2B5EF4-FFF2-40B4-BE49-F238E27FC236}">
                    <a16:creationId xmlns:a16="http://schemas.microsoft.com/office/drawing/2014/main" id="{E79B371F-957C-2599-295D-EE5D9705856F}"/>
                  </a:ext>
                </a:extLst>
              </p:cNvPr>
              <p:cNvPicPr preferRelativeResize="0"/>
              <p:nvPr/>
            </p:nvPicPr>
            <p:blipFill rotWithShape="1">
              <a:blip r:embed="rId7">
                <a:alphaModFix/>
              </a:blip>
              <a:srcRect/>
              <a:stretch/>
            </p:blipFill>
            <p:spPr>
              <a:xfrm>
                <a:off x="7353492" y="5821476"/>
                <a:ext cx="1352550" cy="517950"/>
              </a:xfrm>
              <a:prstGeom prst="rect">
                <a:avLst/>
              </a:prstGeom>
              <a:noFill/>
              <a:ln>
                <a:noFill/>
              </a:ln>
            </p:spPr>
          </p:pic>
          <p:pic>
            <p:nvPicPr>
              <p:cNvPr id="118" name="Google Shape;118;p2">
                <a:extLst>
                  <a:ext uri="{FF2B5EF4-FFF2-40B4-BE49-F238E27FC236}">
                    <a16:creationId xmlns:a16="http://schemas.microsoft.com/office/drawing/2014/main" id="{2EB03FD3-15F1-16F8-CD87-7D147B28E058}"/>
                  </a:ext>
                </a:extLst>
              </p:cNvPr>
              <p:cNvPicPr preferRelativeResize="0"/>
              <p:nvPr/>
            </p:nvPicPr>
            <p:blipFill rotWithShape="1">
              <a:blip r:embed="rId8">
                <a:alphaModFix/>
              </a:blip>
              <a:srcRect/>
              <a:stretch/>
            </p:blipFill>
            <p:spPr>
              <a:xfrm>
                <a:off x="4590234" y="5806283"/>
                <a:ext cx="548338" cy="548338"/>
              </a:xfrm>
              <a:prstGeom prst="rect">
                <a:avLst/>
              </a:prstGeom>
              <a:noFill/>
              <a:ln>
                <a:noFill/>
              </a:ln>
            </p:spPr>
          </p:pic>
          <p:pic>
            <p:nvPicPr>
              <p:cNvPr id="119" name="Google Shape;119;p2">
                <a:extLst>
                  <a:ext uri="{FF2B5EF4-FFF2-40B4-BE49-F238E27FC236}">
                    <a16:creationId xmlns:a16="http://schemas.microsoft.com/office/drawing/2014/main" id="{CD024AB6-91E6-46ED-93AB-B73128068A24}"/>
                  </a:ext>
                </a:extLst>
              </p:cNvPr>
              <p:cNvPicPr preferRelativeResize="0"/>
              <p:nvPr/>
            </p:nvPicPr>
            <p:blipFill rotWithShape="1">
              <a:blip r:embed="rId9">
                <a:alphaModFix/>
              </a:blip>
              <a:srcRect/>
              <a:stretch/>
            </p:blipFill>
            <p:spPr>
              <a:xfrm>
                <a:off x="5444903" y="5909919"/>
                <a:ext cx="1676400" cy="349594"/>
              </a:xfrm>
              <a:prstGeom prst="rect">
                <a:avLst/>
              </a:prstGeom>
              <a:noFill/>
              <a:ln>
                <a:noFill/>
              </a:ln>
            </p:spPr>
          </p:pic>
        </p:grpSp>
        <p:pic>
          <p:nvPicPr>
            <p:cNvPr id="120" name="Google Shape;120;p2">
              <a:extLst>
                <a:ext uri="{FF2B5EF4-FFF2-40B4-BE49-F238E27FC236}">
                  <a16:creationId xmlns:a16="http://schemas.microsoft.com/office/drawing/2014/main" id="{3A27CCC7-A0E6-9BA4-AB39-191D205B98CF}"/>
                </a:ext>
              </a:extLst>
            </p:cNvPr>
            <p:cNvPicPr preferRelativeResize="0"/>
            <p:nvPr/>
          </p:nvPicPr>
          <p:blipFill rotWithShape="1">
            <a:blip r:embed="rId10">
              <a:alphaModFix/>
            </a:blip>
            <a:srcRect/>
            <a:stretch/>
          </p:blipFill>
          <p:spPr>
            <a:xfrm>
              <a:off x="9505575" y="5742288"/>
              <a:ext cx="733425" cy="733425"/>
            </a:xfrm>
            <a:prstGeom prst="rect">
              <a:avLst/>
            </a:prstGeom>
            <a:noFill/>
            <a:ln>
              <a:noFill/>
            </a:ln>
          </p:spPr>
        </p:pic>
        <p:pic>
          <p:nvPicPr>
            <p:cNvPr id="121" name="Google Shape;121;p2">
              <a:extLst>
                <a:ext uri="{FF2B5EF4-FFF2-40B4-BE49-F238E27FC236}">
                  <a16:creationId xmlns:a16="http://schemas.microsoft.com/office/drawing/2014/main" id="{1C1967F1-B088-63EE-8DC3-FC66AB2A7A45}"/>
                </a:ext>
              </a:extLst>
            </p:cNvPr>
            <p:cNvPicPr preferRelativeResize="0"/>
            <p:nvPr/>
          </p:nvPicPr>
          <p:blipFill rotWithShape="1">
            <a:blip r:embed="rId11">
              <a:alphaModFix/>
            </a:blip>
            <a:srcRect/>
            <a:stretch/>
          </p:blipFill>
          <p:spPr>
            <a:xfrm>
              <a:off x="10446050" y="5975650"/>
              <a:ext cx="1095375" cy="266700"/>
            </a:xfrm>
            <a:prstGeom prst="rect">
              <a:avLst/>
            </a:prstGeom>
            <a:noFill/>
            <a:ln>
              <a:noFill/>
            </a:ln>
          </p:spPr>
        </p:pic>
      </p:grpSp>
      <p:pic>
        <p:nvPicPr>
          <p:cNvPr id="122" name="Google Shape;122;p2">
            <a:extLst>
              <a:ext uri="{FF2B5EF4-FFF2-40B4-BE49-F238E27FC236}">
                <a16:creationId xmlns:a16="http://schemas.microsoft.com/office/drawing/2014/main" id="{635BBE05-8B40-F1B7-C466-AEBD42265043}"/>
              </a:ext>
            </a:extLst>
          </p:cNvPr>
          <p:cNvPicPr preferRelativeResize="0"/>
          <p:nvPr/>
        </p:nvPicPr>
        <p:blipFill rotWithShape="1">
          <a:blip r:embed="rId5">
            <a:alphaModFix/>
          </a:blip>
          <a:srcRect/>
          <a:stretch/>
        </p:blipFill>
        <p:spPr>
          <a:xfrm>
            <a:off x="0" y="6475722"/>
            <a:ext cx="12192000" cy="389125"/>
          </a:xfrm>
          <a:prstGeom prst="rect">
            <a:avLst/>
          </a:prstGeom>
          <a:noFill/>
          <a:ln>
            <a:noFill/>
          </a:ln>
        </p:spPr>
      </p:pic>
    </p:spTree>
    <p:extLst>
      <p:ext uri="{BB962C8B-B14F-4D97-AF65-F5344CB8AC3E}">
        <p14:creationId xmlns:p14="http://schemas.microsoft.com/office/powerpoint/2010/main" val="39217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0A0BA66A-710A-915E-7CB0-A62E4F9CFF71}"/>
            </a:ext>
          </a:extLst>
        </p:cNvPr>
        <p:cNvGrpSpPr/>
        <p:nvPr/>
      </p:nvGrpSpPr>
      <p:grpSpPr>
        <a:xfrm>
          <a:off x="0" y="0"/>
          <a:ext cx="0" cy="0"/>
          <a:chOff x="0" y="0"/>
          <a:chExt cx="0" cy="0"/>
        </a:xfrm>
      </p:grpSpPr>
      <p:pic>
        <p:nvPicPr>
          <p:cNvPr id="128" name="Google Shape;128;p3">
            <a:extLst>
              <a:ext uri="{FF2B5EF4-FFF2-40B4-BE49-F238E27FC236}">
                <a16:creationId xmlns:a16="http://schemas.microsoft.com/office/drawing/2014/main" id="{F75EEF3F-E39A-9F69-6337-65B465F27385}"/>
              </a:ext>
            </a:extLst>
          </p:cNvPr>
          <p:cNvPicPr preferRelativeResize="0"/>
          <p:nvPr/>
        </p:nvPicPr>
        <p:blipFill rotWithShape="1">
          <a:blip r:embed="rId3">
            <a:alphaModFix/>
          </a:blip>
          <a:srcRect/>
          <a:stretch/>
        </p:blipFill>
        <p:spPr>
          <a:xfrm>
            <a:off x="10583801" y="365125"/>
            <a:ext cx="1038650" cy="812850"/>
          </a:xfrm>
          <a:prstGeom prst="rect">
            <a:avLst/>
          </a:prstGeom>
          <a:noFill/>
          <a:ln>
            <a:noFill/>
          </a:ln>
        </p:spPr>
      </p:pic>
      <p:sp>
        <p:nvSpPr>
          <p:cNvPr id="4" name="Key reading for Cities for People">
            <a:extLst>
              <a:ext uri="{FF2B5EF4-FFF2-40B4-BE49-F238E27FC236}">
                <a16:creationId xmlns:a16="http://schemas.microsoft.com/office/drawing/2014/main" id="{07DD6BFF-2E83-9635-71FB-B2584A8DE7AC}"/>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Green and Digital skills</a:t>
            </a:r>
          </a:p>
          <a:p>
            <a:endParaRPr lang="en-GB" sz="3200" dirty="0">
              <a:latin typeface="Trebuchet MS" panose="020B0603020202020204" pitchFamily="34" charset="0"/>
            </a:endParaRPr>
          </a:p>
        </p:txBody>
      </p:sp>
      <p:pic>
        <p:nvPicPr>
          <p:cNvPr id="5" name="Picture 4" descr="A city with cars and buildings&#10;&#10;AI-generated content may be incorrect.">
            <a:extLst>
              <a:ext uri="{FF2B5EF4-FFF2-40B4-BE49-F238E27FC236}">
                <a16:creationId xmlns:a16="http://schemas.microsoft.com/office/drawing/2014/main" id="{8E705586-AD6C-0743-52D5-6B619AAA274C}"/>
              </a:ext>
            </a:extLst>
          </p:cNvPr>
          <p:cNvPicPr>
            <a:picLocks noChangeAspect="1"/>
          </p:cNvPicPr>
          <p:nvPr/>
        </p:nvPicPr>
        <p:blipFill>
          <a:blip r:embed="rId4"/>
          <a:stretch>
            <a:fillRect/>
          </a:stretch>
        </p:blipFill>
        <p:spPr>
          <a:xfrm>
            <a:off x="4937760" y="1690688"/>
            <a:ext cx="6830995" cy="3826199"/>
          </a:xfrm>
          <a:prstGeom prst="rect">
            <a:avLst/>
          </a:prstGeom>
        </p:spPr>
      </p:pic>
      <p:sp>
        <p:nvSpPr>
          <p:cNvPr id="6" name="Google Shape;165;p7">
            <a:extLst>
              <a:ext uri="{FF2B5EF4-FFF2-40B4-BE49-F238E27FC236}">
                <a16:creationId xmlns:a16="http://schemas.microsoft.com/office/drawing/2014/main" id="{109A8909-FCFB-A74F-59F9-99246A5DB641}"/>
              </a:ext>
            </a:extLst>
          </p:cNvPr>
          <p:cNvSpPr txBox="1"/>
          <p:nvPr/>
        </p:nvSpPr>
        <p:spPr>
          <a:xfrm>
            <a:off x="368381" y="1780231"/>
            <a:ext cx="4569379" cy="27545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00" dirty="0">
              <a:solidFill>
                <a:schemeClr val="dk1"/>
              </a:solidFill>
              <a:latin typeface="Trebuchet MS"/>
              <a:ea typeface="Trebuchet MS"/>
              <a:cs typeface="Trebuchet MS"/>
              <a:sym typeface="Trebuchet MS"/>
            </a:endParaRPr>
          </a:p>
          <a:p>
            <a:pPr marR="0" lvl="0" algn="l" rtl="0">
              <a:spcBef>
                <a:spcPts val="0"/>
              </a:spcBef>
              <a:spcAft>
                <a:spcPts val="0"/>
              </a:spcAft>
            </a:pPr>
            <a:r>
              <a:rPr lang="en-US" sz="1800" dirty="0">
                <a:solidFill>
                  <a:schemeClr val="dk1"/>
                </a:solidFill>
                <a:latin typeface="Trebuchet MS"/>
                <a:ea typeface="Trebuchet MS"/>
                <a:cs typeface="Trebuchet MS"/>
                <a:sym typeface="Trebuchet MS"/>
              </a:rPr>
              <a:t>Green technology is a key factor to foster more sustainable urban development. It includes all aspects of city planning, including transportation, infrastructure, telecommunications and energy.</a:t>
            </a:r>
            <a:br>
              <a:rPr lang="en-US" sz="1800" dirty="0">
                <a:solidFill>
                  <a:schemeClr val="dk1"/>
                </a:solidFill>
                <a:latin typeface="Trebuchet MS"/>
                <a:ea typeface="Trebuchet MS"/>
                <a:cs typeface="Trebuchet MS"/>
                <a:sym typeface="Trebuchet MS"/>
              </a:rPr>
            </a:b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Green tech also supports green living practices, including recycling and use of energy and renewable resources.</a:t>
            </a:r>
          </a:p>
        </p:txBody>
      </p:sp>
    </p:spTree>
    <p:extLst>
      <p:ext uri="{BB962C8B-B14F-4D97-AF65-F5344CB8AC3E}">
        <p14:creationId xmlns:p14="http://schemas.microsoft.com/office/powerpoint/2010/main" val="77454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B847053E-747A-D726-ED8E-4F8A58E519C7}"/>
            </a:ext>
          </a:extLst>
        </p:cNvPr>
        <p:cNvGrpSpPr/>
        <p:nvPr/>
      </p:nvGrpSpPr>
      <p:grpSpPr>
        <a:xfrm>
          <a:off x="0" y="0"/>
          <a:ext cx="0" cy="0"/>
          <a:chOff x="0" y="0"/>
          <a:chExt cx="0" cy="0"/>
        </a:xfrm>
      </p:grpSpPr>
      <p:pic>
        <p:nvPicPr>
          <p:cNvPr id="128" name="Google Shape;128;p3">
            <a:extLst>
              <a:ext uri="{FF2B5EF4-FFF2-40B4-BE49-F238E27FC236}">
                <a16:creationId xmlns:a16="http://schemas.microsoft.com/office/drawing/2014/main" id="{8DCB0432-C7C0-003C-3526-71A52F5FEB28}"/>
              </a:ext>
            </a:extLst>
          </p:cNvPr>
          <p:cNvPicPr preferRelativeResize="0"/>
          <p:nvPr/>
        </p:nvPicPr>
        <p:blipFill rotWithShape="1">
          <a:blip r:embed="rId3">
            <a:alphaModFix/>
          </a:blip>
          <a:srcRect/>
          <a:stretch/>
        </p:blipFill>
        <p:spPr>
          <a:xfrm>
            <a:off x="10583801" y="365125"/>
            <a:ext cx="1038650" cy="812850"/>
          </a:xfrm>
          <a:prstGeom prst="rect">
            <a:avLst/>
          </a:prstGeom>
          <a:noFill/>
          <a:ln>
            <a:noFill/>
          </a:ln>
        </p:spPr>
      </p:pic>
      <p:sp>
        <p:nvSpPr>
          <p:cNvPr id="4" name="Key reading for Cities for People">
            <a:extLst>
              <a:ext uri="{FF2B5EF4-FFF2-40B4-BE49-F238E27FC236}">
                <a16:creationId xmlns:a16="http://schemas.microsoft.com/office/drawing/2014/main" id="{86B19852-20CF-E93D-3FCF-624359E0C10D}"/>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What are Green skills?</a:t>
            </a:r>
          </a:p>
          <a:p>
            <a:endParaRPr lang="en-GB" sz="3200" dirty="0">
              <a:latin typeface="Trebuchet MS" panose="020B0603020202020204" pitchFamily="34" charset="0"/>
            </a:endParaRPr>
          </a:p>
        </p:txBody>
      </p:sp>
      <p:sp>
        <p:nvSpPr>
          <p:cNvPr id="6" name="Google Shape;165;p7">
            <a:extLst>
              <a:ext uri="{FF2B5EF4-FFF2-40B4-BE49-F238E27FC236}">
                <a16:creationId xmlns:a16="http://schemas.microsoft.com/office/drawing/2014/main" id="{58C47F07-9477-1D50-D90B-BCE32652C250}"/>
              </a:ext>
            </a:extLst>
          </p:cNvPr>
          <p:cNvSpPr txBox="1"/>
          <p:nvPr/>
        </p:nvSpPr>
        <p:spPr>
          <a:xfrm>
            <a:off x="569549" y="1443861"/>
            <a:ext cx="5026579" cy="3970277"/>
          </a:xfrm>
          <a:prstGeom prst="rect">
            <a:avLst/>
          </a:prstGeom>
          <a:noFill/>
          <a:ln>
            <a:noFill/>
          </a:ln>
        </p:spPr>
        <p:txBody>
          <a:bodyPr spcFirstLastPara="1" wrap="square" lIns="91425" tIns="45700" rIns="91425" bIns="45700" anchor="t" anchorCtr="0">
            <a:spAutoFit/>
          </a:bodyPr>
          <a:lstStyle/>
          <a:p>
            <a:pPr algn="l">
              <a:buNone/>
            </a:pPr>
            <a:r>
              <a:rPr lang="en-US" sz="1800" b="1" dirty="0">
                <a:solidFill>
                  <a:schemeClr val="dk1"/>
                </a:solidFill>
                <a:latin typeface="Trebuchet MS"/>
              </a:rPr>
              <a:t>Green skills are skills that promote economic growth while protecting the environment. The United Nations define green skills as: </a:t>
            </a:r>
          </a:p>
          <a:p>
            <a:pPr algn="l">
              <a:buNone/>
            </a:pPr>
            <a:endParaRPr lang="en-US" sz="1800" dirty="0">
              <a:solidFill>
                <a:schemeClr val="dk1"/>
              </a:solidFill>
              <a:latin typeface="Trebuchet MS"/>
            </a:endParaRPr>
          </a:p>
          <a:p>
            <a:pPr algn="ctr"/>
            <a:r>
              <a:rPr lang="en-US" sz="1800" dirty="0">
                <a:solidFill>
                  <a:schemeClr val="dk1"/>
                </a:solidFill>
                <a:latin typeface="Trebuchet MS"/>
              </a:rPr>
              <a:t>“</a:t>
            </a:r>
            <a:r>
              <a:rPr lang="en-US" sz="1800" i="1" dirty="0">
                <a:solidFill>
                  <a:schemeClr val="dk1"/>
                </a:solidFill>
                <a:latin typeface="Trebuchet MS"/>
              </a:rPr>
              <a:t>Green skills are the knowledge, abilities, values, and attitudes needed to live in, develop and support a sustainable and resource-efficient society</a:t>
            </a:r>
            <a:r>
              <a:rPr lang="en-US" sz="1800" dirty="0">
                <a:solidFill>
                  <a:schemeClr val="dk1"/>
                </a:solidFill>
                <a:latin typeface="Trebuchet MS"/>
              </a:rPr>
              <a:t>.”</a:t>
            </a:r>
            <a:endParaRPr lang="en-US" sz="1800" dirty="0">
              <a:solidFill>
                <a:schemeClr val="dk1"/>
              </a:solidFill>
              <a:latin typeface="Trebuchet MS"/>
              <a:ea typeface="Trebuchet MS"/>
              <a:cs typeface="Trebuchet MS"/>
              <a:sym typeface="Trebuchet MS"/>
            </a:endParaRPr>
          </a:p>
          <a:p>
            <a:pPr marR="0" lvl="0" algn="l" rtl="0">
              <a:spcBef>
                <a:spcPts val="0"/>
              </a:spcBef>
              <a:spcAft>
                <a:spcPts val="0"/>
              </a:spcAft>
            </a:pPr>
            <a:br>
              <a:rPr lang="en-US" sz="1800" dirty="0">
                <a:solidFill>
                  <a:schemeClr val="dk1"/>
                </a:solidFill>
                <a:latin typeface="Trebuchet MS"/>
                <a:ea typeface="Trebuchet MS"/>
                <a:cs typeface="Trebuchet MS"/>
                <a:sym typeface="Trebuchet MS"/>
              </a:rPr>
            </a:br>
            <a:r>
              <a:rPr lang="en-US" sz="1800" dirty="0">
                <a:solidFill>
                  <a:schemeClr val="dk1"/>
                </a:solidFill>
                <a:latin typeface="Trebuchet MS"/>
                <a:ea typeface="Trebuchet MS"/>
                <a:cs typeface="Trebuchet MS"/>
                <a:sym typeface="Trebuchet MS"/>
              </a:rPr>
              <a:t>Green technology is the key to a sustainable future. To adopt greener practices and build healthier cities, we need </a:t>
            </a:r>
            <a:r>
              <a:rPr lang="en-US" sz="1800" b="1" dirty="0">
                <a:solidFill>
                  <a:schemeClr val="dk1"/>
                </a:solidFill>
                <a:latin typeface="Trebuchet MS"/>
                <a:ea typeface="Trebuchet MS"/>
                <a:cs typeface="Trebuchet MS"/>
                <a:sym typeface="Trebuchet MS"/>
              </a:rPr>
              <a:t>digital skills</a:t>
            </a:r>
            <a:r>
              <a:rPr lang="en-US" sz="1800" dirty="0">
                <a:solidFill>
                  <a:schemeClr val="dk1"/>
                </a:solidFill>
                <a:latin typeface="Trebuchet MS"/>
                <a:ea typeface="Trebuchet MS"/>
                <a:cs typeface="Trebuchet MS"/>
                <a:sym typeface="Trebuchet MS"/>
              </a:rPr>
              <a:t>, smart connectivity, technology-driven efficiency, and data insights.</a:t>
            </a:r>
            <a:endParaRPr lang="en-US" sz="1100" dirty="0">
              <a:solidFill>
                <a:schemeClr val="dk1"/>
              </a:solidFill>
              <a:latin typeface="Trebuchet MS"/>
              <a:ea typeface="Trebuchet MS"/>
              <a:cs typeface="Trebuchet MS"/>
              <a:sym typeface="Trebuchet MS"/>
            </a:endParaRPr>
          </a:p>
        </p:txBody>
      </p:sp>
      <p:pic>
        <p:nvPicPr>
          <p:cNvPr id="4098" name="Picture 2">
            <a:extLst>
              <a:ext uri="{FF2B5EF4-FFF2-40B4-BE49-F238E27FC236}">
                <a16:creationId xmlns:a16="http://schemas.microsoft.com/office/drawing/2014/main" id="{FE400EB1-72F5-4294-C673-BE6FBCF8D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824" y="1543100"/>
            <a:ext cx="6172627" cy="353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6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DB1B5A4A-BCF3-415F-F293-D7763566AE48}"/>
            </a:ext>
          </a:extLst>
        </p:cNvPr>
        <p:cNvGrpSpPr/>
        <p:nvPr/>
      </p:nvGrpSpPr>
      <p:grpSpPr>
        <a:xfrm>
          <a:off x="0" y="0"/>
          <a:ext cx="0" cy="0"/>
          <a:chOff x="0" y="0"/>
          <a:chExt cx="0" cy="0"/>
        </a:xfrm>
      </p:grpSpPr>
      <p:pic>
        <p:nvPicPr>
          <p:cNvPr id="128" name="Google Shape;128;p3">
            <a:extLst>
              <a:ext uri="{FF2B5EF4-FFF2-40B4-BE49-F238E27FC236}">
                <a16:creationId xmlns:a16="http://schemas.microsoft.com/office/drawing/2014/main" id="{C7A2CE12-A976-EDD5-4C40-71161FD8D4E6}"/>
              </a:ext>
            </a:extLst>
          </p:cNvPr>
          <p:cNvPicPr preferRelativeResize="0"/>
          <p:nvPr/>
        </p:nvPicPr>
        <p:blipFill rotWithShape="1">
          <a:blip r:embed="rId3">
            <a:alphaModFix/>
          </a:blip>
          <a:srcRect/>
          <a:stretch/>
        </p:blipFill>
        <p:spPr>
          <a:xfrm>
            <a:off x="10583801" y="365125"/>
            <a:ext cx="1038650" cy="812850"/>
          </a:xfrm>
          <a:prstGeom prst="rect">
            <a:avLst/>
          </a:prstGeom>
          <a:noFill/>
          <a:ln>
            <a:noFill/>
          </a:ln>
        </p:spPr>
      </p:pic>
      <p:sp>
        <p:nvSpPr>
          <p:cNvPr id="3" name="TextBox 2">
            <a:extLst>
              <a:ext uri="{FF2B5EF4-FFF2-40B4-BE49-F238E27FC236}">
                <a16:creationId xmlns:a16="http://schemas.microsoft.com/office/drawing/2014/main" id="{12814FB1-350E-2B6B-8117-EC9D57F9B771}"/>
              </a:ext>
            </a:extLst>
          </p:cNvPr>
          <p:cNvSpPr txBox="1"/>
          <p:nvPr/>
        </p:nvSpPr>
        <p:spPr>
          <a:xfrm>
            <a:off x="3991772" y="2490281"/>
            <a:ext cx="7362028" cy="1877437"/>
          </a:xfrm>
          <a:prstGeom prst="rect">
            <a:avLst/>
          </a:prstGeom>
          <a:noFill/>
        </p:spPr>
        <p:txBody>
          <a:bodyPr wrap="square" rtlCol="0">
            <a:spAutoFit/>
          </a:bodyPr>
          <a:lstStyle/>
          <a:p>
            <a:r>
              <a:rPr lang="en-GB" sz="2200" b="1" dirty="0">
                <a:latin typeface="Trebuchet MS" panose="020B0603020202020204" pitchFamily="34" charset="0"/>
              </a:rPr>
              <a:t>What is it important?</a:t>
            </a:r>
          </a:p>
          <a:p>
            <a:endParaRPr lang="en-GB" sz="2200" dirty="0">
              <a:latin typeface="Trebuchet MS" panose="020B0603020202020204" pitchFamily="34" charset="0"/>
            </a:endParaRPr>
          </a:p>
          <a:p>
            <a:r>
              <a:rPr lang="en-US" sz="1800" dirty="0">
                <a:solidFill>
                  <a:schemeClr val="dk1"/>
                </a:solidFill>
                <a:latin typeface="Trebuchet MS"/>
              </a:rPr>
              <a:t>Green digital transformation is important to help cities and regions use digital technologies to advance climate goals while ensuring equity, privacy, and resilience. This aligns with the EU Green Deal’s aim to leverage digital tools for a carbon-neutral, sustainable future. </a:t>
            </a:r>
          </a:p>
        </p:txBody>
      </p:sp>
      <p:pic>
        <p:nvPicPr>
          <p:cNvPr id="4" name="Picture 3">
            <a:extLst>
              <a:ext uri="{FF2B5EF4-FFF2-40B4-BE49-F238E27FC236}">
                <a16:creationId xmlns:a16="http://schemas.microsoft.com/office/drawing/2014/main" id="{72E36C78-83FE-4639-4FF8-74C584EB3F59}"/>
              </a:ext>
            </a:extLst>
          </p:cNvPr>
          <p:cNvPicPr>
            <a:picLocks noChangeAspect="1"/>
          </p:cNvPicPr>
          <p:nvPr/>
        </p:nvPicPr>
        <p:blipFill>
          <a:blip r:embed="rId4"/>
          <a:stretch>
            <a:fillRect/>
          </a:stretch>
        </p:blipFill>
        <p:spPr>
          <a:xfrm>
            <a:off x="528735" y="2008909"/>
            <a:ext cx="2840182" cy="2840182"/>
          </a:xfrm>
          <a:prstGeom prst="rect">
            <a:avLst/>
          </a:prstGeom>
        </p:spPr>
      </p:pic>
      <p:sp>
        <p:nvSpPr>
          <p:cNvPr id="5" name="Key reading for Cities for People">
            <a:extLst>
              <a:ext uri="{FF2B5EF4-FFF2-40B4-BE49-F238E27FC236}">
                <a16:creationId xmlns:a16="http://schemas.microsoft.com/office/drawing/2014/main" id="{066746CE-F707-D8C1-7DB5-9BDD1E583EAA}"/>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Green Digital Transformation</a:t>
            </a:r>
          </a:p>
          <a:p>
            <a:endParaRPr lang="en-GB" sz="3200" dirty="0">
              <a:latin typeface="Trebuchet MS" panose="020B0603020202020204" pitchFamily="34" charset="0"/>
            </a:endParaRPr>
          </a:p>
        </p:txBody>
      </p:sp>
    </p:spTree>
    <p:extLst>
      <p:ext uri="{BB962C8B-B14F-4D97-AF65-F5344CB8AC3E}">
        <p14:creationId xmlns:p14="http://schemas.microsoft.com/office/powerpoint/2010/main" val="207765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94706991-333C-1898-0A4C-1CE4A14DD1ED}"/>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CCCC595B-FEC2-696D-9FEE-8AA169D78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00" t="33534" r="12020" b="17173"/>
          <a:stretch/>
        </p:blipFill>
        <p:spPr bwMode="auto">
          <a:xfrm>
            <a:off x="6396154" y="2433557"/>
            <a:ext cx="4744372" cy="3380510"/>
          </a:xfrm>
          <a:prstGeom prst="rect">
            <a:avLst/>
          </a:prstGeom>
          <a:noFill/>
          <a:extLst>
            <a:ext uri="{909E8E84-426E-40DD-AFC4-6F175D3DCCD1}">
              <a14:hiddenFill xmlns:a14="http://schemas.microsoft.com/office/drawing/2010/main">
                <a:solidFill>
                  <a:srgbClr val="FFFFFF"/>
                </a:solidFill>
              </a14:hiddenFill>
            </a:ext>
          </a:extLst>
        </p:spPr>
      </p:pic>
      <p:pic>
        <p:nvPicPr>
          <p:cNvPr id="128" name="Google Shape;128;p3">
            <a:extLst>
              <a:ext uri="{FF2B5EF4-FFF2-40B4-BE49-F238E27FC236}">
                <a16:creationId xmlns:a16="http://schemas.microsoft.com/office/drawing/2014/main" id="{0D54B889-1F05-4C51-217B-87A4188CEBDE}"/>
              </a:ext>
            </a:extLst>
          </p:cNvPr>
          <p:cNvPicPr preferRelativeResize="0"/>
          <p:nvPr/>
        </p:nvPicPr>
        <p:blipFill rotWithShape="1">
          <a:blip r:embed="rId4">
            <a:alphaModFix/>
          </a:blip>
          <a:srcRect/>
          <a:stretch/>
        </p:blipFill>
        <p:spPr>
          <a:xfrm>
            <a:off x="10583801" y="365125"/>
            <a:ext cx="1038650" cy="812850"/>
          </a:xfrm>
          <a:prstGeom prst="rect">
            <a:avLst/>
          </a:prstGeom>
          <a:noFill/>
          <a:ln>
            <a:noFill/>
          </a:ln>
        </p:spPr>
      </p:pic>
      <p:sp>
        <p:nvSpPr>
          <p:cNvPr id="3" name="TextBox 2">
            <a:extLst>
              <a:ext uri="{FF2B5EF4-FFF2-40B4-BE49-F238E27FC236}">
                <a16:creationId xmlns:a16="http://schemas.microsoft.com/office/drawing/2014/main" id="{C0987327-2D58-A1D2-BA34-EAF6C5DDA3D3}"/>
              </a:ext>
            </a:extLst>
          </p:cNvPr>
          <p:cNvSpPr txBox="1"/>
          <p:nvPr/>
        </p:nvSpPr>
        <p:spPr>
          <a:xfrm>
            <a:off x="901888" y="1325563"/>
            <a:ext cx="10451912" cy="769441"/>
          </a:xfrm>
          <a:prstGeom prst="rect">
            <a:avLst/>
          </a:prstGeom>
          <a:noFill/>
        </p:spPr>
        <p:txBody>
          <a:bodyPr wrap="square" rtlCol="0">
            <a:spAutoFit/>
          </a:bodyPr>
          <a:lstStyle/>
          <a:p>
            <a:r>
              <a:rPr lang="en-GB" sz="2200" b="1" dirty="0">
                <a:latin typeface="Trebuchet MS" panose="020B0603020202020204" pitchFamily="34" charset="0"/>
              </a:rPr>
              <a:t>As we combat climate change and aim for carbon neutrality, innovation in science and technology is essential.</a:t>
            </a:r>
            <a:endParaRPr lang="en-GB" sz="2200" dirty="0">
              <a:latin typeface="Trebuchet MS" panose="020B0603020202020204" pitchFamily="34" charset="0"/>
            </a:endParaRPr>
          </a:p>
        </p:txBody>
      </p:sp>
      <p:sp>
        <p:nvSpPr>
          <p:cNvPr id="5" name="Key reading for Cities for People">
            <a:extLst>
              <a:ext uri="{FF2B5EF4-FFF2-40B4-BE49-F238E27FC236}">
                <a16:creationId xmlns:a16="http://schemas.microsoft.com/office/drawing/2014/main" id="{0E403B81-68A0-268C-3291-B63D1F501D14}"/>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Why do we need green and digital skills</a:t>
            </a:r>
          </a:p>
          <a:p>
            <a:endParaRPr lang="en-GB" sz="3200" dirty="0">
              <a:latin typeface="Trebuchet MS" panose="020B0603020202020204" pitchFamily="34" charset="0"/>
            </a:endParaRPr>
          </a:p>
        </p:txBody>
      </p:sp>
      <p:grpSp>
        <p:nvGrpSpPr>
          <p:cNvPr id="17" name="Group 16">
            <a:extLst>
              <a:ext uri="{FF2B5EF4-FFF2-40B4-BE49-F238E27FC236}">
                <a16:creationId xmlns:a16="http://schemas.microsoft.com/office/drawing/2014/main" id="{7803693A-68CC-07C6-47A4-05B30A17A7E5}"/>
              </a:ext>
            </a:extLst>
          </p:cNvPr>
          <p:cNvGrpSpPr/>
          <p:nvPr/>
        </p:nvGrpSpPr>
        <p:grpSpPr>
          <a:xfrm>
            <a:off x="901888" y="2433557"/>
            <a:ext cx="5194112" cy="3380512"/>
            <a:chOff x="1836121" y="4126747"/>
            <a:chExt cx="7444094" cy="5131553"/>
          </a:xfrm>
        </p:grpSpPr>
        <p:grpSp>
          <p:nvGrpSpPr>
            <p:cNvPr id="7" name="Group 5">
              <a:extLst>
                <a:ext uri="{FF2B5EF4-FFF2-40B4-BE49-F238E27FC236}">
                  <a16:creationId xmlns:a16="http://schemas.microsoft.com/office/drawing/2014/main" id="{028880F4-6B08-D97B-18F4-FCF8C71B6D44}"/>
                </a:ext>
              </a:extLst>
            </p:cNvPr>
            <p:cNvGrpSpPr/>
            <p:nvPr/>
          </p:nvGrpSpPr>
          <p:grpSpPr>
            <a:xfrm>
              <a:off x="1836121" y="4126747"/>
              <a:ext cx="3506960" cy="5131553"/>
              <a:chOff x="0" y="0"/>
              <a:chExt cx="17916156" cy="26215779"/>
            </a:xfrm>
          </p:grpSpPr>
          <p:sp>
            <p:nvSpPr>
              <p:cNvPr id="8" name="Freeform 6">
                <a:extLst>
                  <a:ext uri="{FF2B5EF4-FFF2-40B4-BE49-F238E27FC236}">
                    <a16:creationId xmlns:a16="http://schemas.microsoft.com/office/drawing/2014/main" id="{884EEEEB-86C5-23F2-C348-9ED92591BE49}"/>
                  </a:ext>
                </a:extLst>
              </p:cNvPr>
              <p:cNvSpPr/>
              <p:nvPr/>
            </p:nvSpPr>
            <p:spPr>
              <a:xfrm>
                <a:off x="0" y="0"/>
                <a:ext cx="17916156" cy="26215780"/>
              </a:xfrm>
              <a:custGeom>
                <a:avLst/>
                <a:gdLst/>
                <a:ahLst/>
                <a:cxnLst/>
                <a:rect l="l" t="t" r="r" b="b"/>
                <a:pathLst>
                  <a:path w="17916156" h="26215780">
                    <a:moveTo>
                      <a:pt x="0" y="0"/>
                    </a:moveTo>
                    <a:lnTo>
                      <a:pt x="0" y="26215780"/>
                    </a:lnTo>
                    <a:lnTo>
                      <a:pt x="17916156" y="26215780"/>
                    </a:lnTo>
                    <a:lnTo>
                      <a:pt x="17916156" y="0"/>
                    </a:lnTo>
                    <a:lnTo>
                      <a:pt x="0" y="0"/>
                    </a:lnTo>
                    <a:close/>
                    <a:moveTo>
                      <a:pt x="17855197" y="26154819"/>
                    </a:moveTo>
                    <a:lnTo>
                      <a:pt x="59690" y="26154819"/>
                    </a:lnTo>
                    <a:lnTo>
                      <a:pt x="59690" y="59690"/>
                    </a:lnTo>
                    <a:lnTo>
                      <a:pt x="17855197" y="59690"/>
                    </a:lnTo>
                    <a:lnTo>
                      <a:pt x="17855197" y="26154819"/>
                    </a:lnTo>
                    <a:close/>
                  </a:path>
                </a:pathLst>
              </a:custGeom>
              <a:solidFill>
                <a:srgbClr val="141414"/>
              </a:solidFill>
            </p:spPr>
            <p:txBody>
              <a:bodyPr/>
              <a:lstStyle/>
              <a:p>
                <a:endParaRPr lang="en-EG"/>
              </a:p>
            </p:txBody>
          </p:sp>
        </p:grpSp>
        <p:grpSp>
          <p:nvGrpSpPr>
            <p:cNvPr id="9" name="Group 7">
              <a:extLst>
                <a:ext uri="{FF2B5EF4-FFF2-40B4-BE49-F238E27FC236}">
                  <a16:creationId xmlns:a16="http://schemas.microsoft.com/office/drawing/2014/main" id="{3032ADFA-6D69-3F7C-CEDC-4713635A5B70}"/>
                </a:ext>
              </a:extLst>
            </p:cNvPr>
            <p:cNvGrpSpPr/>
            <p:nvPr/>
          </p:nvGrpSpPr>
          <p:grpSpPr>
            <a:xfrm>
              <a:off x="5773255" y="4126747"/>
              <a:ext cx="3506960" cy="5131553"/>
              <a:chOff x="0" y="0"/>
              <a:chExt cx="17916156" cy="26215779"/>
            </a:xfrm>
          </p:grpSpPr>
          <p:sp>
            <p:nvSpPr>
              <p:cNvPr id="10" name="Freeform 8">
                <a:extLst>
                  <a:ext uri="{FF2B5EF4-FFF2-40B4-BE49-F238E27FC236}">
                    <a16:creationId xmlns:a16="http://schemas.microsoft.com/office/drawing/2014/main" id="{D820ED9D-60DD-896E-1A81-B01707456F95}"/>
                  </a:ext>
                </a:extLst>
              </p:cNvPr>
              <p:cNvSpPr/>
              <p:nvPr/>
            </p:nvSpPr>
            <p:spPr>
              <a:xfrm>
                <a:off x="0" y="0"/>
                <a:ext cx="17916156" cy="26215780"/>
              </a:xfrm>
              <a:custGeom>
                <a:avLst/>
                <a:gdLst/>
                <a:ahLst/>
                <a:cxnLst/>
                <a:rect l="l" t="t" r="r" b="b"/>
                <a:pathLst>
                  <a:path w="17916156" h="26215780">
                    <a:moveTo>
                      <a:pt x="0" y="0"/>
                    </a:moveTo>
                    <a:lnTo>
                      <a:pt x="0" y="26215780"/>
                    </a:lnTo>
                    <a:lnTo>
                      <a:pt x="17916156" y="26215780"/>
                    </a:lnTo>
                    <a:lnTo>
                      <a:pt x="17916156" y="0"/>
                    </a:lnTo>
                    <a:lnTo>
                      <a:pt x="0" y="0"/>
                    </a:lnTo>
                    <a:close/>
                    <a:moveTo>
                      <a:pt x="17855197" y="26154819"/>
                    </a:moveTo>
                    <a:lnTo>
                      <a:pt x="59690" y="26154819"/>
                    </a:lnTo>
                    <a:lnTo>
                      <a:pt x="59690" y="59690"/>
                    </a:lnTo>
                    <a:lnTo>
                      <a:pt x="17855197" y="59690"/>
                    </a:lnTo>
                    <a:lnTo>
                      <a:pt x="17855197" y="26154819"/>
                    </a:lnTo>
                    <a:close/>
                  </a:path>
                </a:pathLst>
              </a:custGeom>
              <a:solidFill>
                <a:srgbClr val="141414"/>
              </a:solidFill>
            </p:spPr>
            <p:txBody>
              <a:bodyPr/>
              <a:lstStyle/>
              <a:p>
                <a:endParaRPr lang="en-EG"/>
              </a:p>
            </p:txBody>
          </p:sp>
        </p:grpSp>
        <p:sp>
          <p:nvSpPr>
            <p:cNvPr id="11" name="AutoShape 14">
              <a:extLst>
                <a:ext uri="{FF2B5EF4-FFF2-40B4-BE49-F238E27FC236}">
                  <a16:creationId xmlns:a16="http://schemas.microsoft.com/office/drawing/2014/main" id="{D1759DE3-97C8-ED8F-4141-D67F05A54057}"/>
                </a:ext>
              </a:extLst>
            </p:cNvPr>
            <p:cNvSpPr/>
            <p:nvPr/>
          </p:nvSpPr>
          <p:spPr>
            <a:xfrm>
              <a:off x="1836121" y="4126747"/>
              <a:ext cx="3506960" cy="1766921"/>
            </a:xfrm>
            <a:prstGeom prst="rect">
              <a:avLst/>
            </a:prstGeom>
            <a:solidFill>
              <a:srgbClr val="307567"/>
            </a:solidFill>
            <a:ln>
              <a:solidFill>
                <a:srgbClr val="307567"/>
              </a:solidFill>
            </a:ln>
          </p:spPr>
          <p:txBody>
            <a:bodyPr/>
            <a:lstStyle/>
            <a:p>
              <a:endParaRPr lang="en-EG"/>
            </a:p>
          </p:txBody>
        </p:sp>
        <p:sp>
          <p:nvSpPr>
            <p:cNvPr id="12" name="TextBox 16">
              <a:extLst>
                <a:ext uri="{FF2B5EF4-FFF2-40B4-BE49-F238E27FC236}">
                  <a16:creationId xmlns:a16="http://schemas.microsoft.com/office/drawing/2014/main" id="{809D720D-5FCB-5B68-A274-5DB05B73E6AD}"/>
                </a:ext>
              </a:extLst>
            </p:cNvPr>
            <p:cNvSpPr txBox="1"/>
            <p:nvPr/>
          </p:nvSpPr>
          <p:spPr>
            <a:xfrm>
              <a:off x="2323550" y="4493021"/>
              <a:ext cx="2532103" cy="1261438"/>
            </a:xfrm>
            <a:prstGeom prst="rect">
              <a:avLst/>
            </a:prstGeom>
          </p:spPr>
          <p:txBody>
            <a:bodyPr wrap="square" lIns="0" tIns="0" rIns="0" bIns="0" rtlCol="0" anchor="t">
              <a:spAutoFit/>
            </a:bodyPr>
            <a:lstStyle/>
            <a:p>
              <a:pPr algn="ctr"/>
              <a:r>
                <a:rPr kumimoji="0" lang="en-US" sz="1800" b="1" i="0" u="none" strike="noStrike" kern="0" cap="none" spc="0" normalizeH="0" baseline="0" noProof="0" dirty="0">
                  <a:ln>
                    <a:noFill/>
                  </a:ln>
                  <a:solidFill>
                    <a:schemeClr val="bg1"/>
                  </a:solidFill>
                  <a:effectLst/>
                  <a:uLnTx/>
                  <a:uFillTx/>
                  <a:latin typeface="Trebuchet MS"/>
                  <a:cs typeface="Arial"/>
                  <a:sym typeface="Arial"/>
                </a:rPr>
                <a:t>Addressing Environmental Crises</a:t>
              </a:r>
              <a:endParaRPr lang="en-US" sz="2799" dirty="0">
                <a:solidFill>
                  <a:schemeClr val="bg1"/>
                </a:solidFill>
                <a:latin typeface="Poppins Light"/>
                <a:ea typeface="Poppins Light"/>
                <a:cs typeface="Poppins Light"/>
                <a:sym typeface="Poppins Light"/>
              </a:endParaRPr>
            </a:p>
          </p:txBody>
        </p:sp>
        <p:sp>
          <p:nvSpPr>
            <p:cNvPr id="13" name="TextBox 17">
              <a:extLst>
                <a:ext uri="{FF2B5EF4-FFF2-40B4-BE49-F238E27FC236}">
                  <a16:creationId xmlns:a16="http://schemas.microsoft.com/office/drawing/2014/main" id="{9381999E-00D5-09EF-6413-727ACE3F5F8F}"/>
                </a:ext>
              </a:extLst>
            </p:cNvPr>
            <p:cNvSpPr txBox="1"/>
            <p:nvPr/>
          </p:nvSpPr>
          <p:spPr>
            <a:xfrm>
              <a:off x="2022401" y="6259941"/>
              <a:ext cx="3134400" cy="2616315"/>
            </a:xfrm>
            <a:prstGeom prst="rect">
              <a:avLst/>
            </a:prstGeom>
          </p:spPr>
          <p:txBody>
            <a:bodyPr wrap="square" lIns="0" tIns="0" rIns="0" bIns="0" rtlCol="0" anchor="t">
              <a:spAutoFit/>
            </a:bodyPr>
            <a:lstStyle/>
            <a:p>
              <a:pPr algn="ctr"/>
              <a:r>
                <a:rPr kumimoji="0" lang="en-US" sz="1600" b="0" i="0" u="none" strike="noStrike" kern="0" cap="none" spc="0" normalizeH="0" baseline="0" noProof="0" dirty="0">
                  <a:ln>
                    <a:noFill/>
                  </a:ln>
                  <a:solidFill>
                    <a:srgbClr val="000000"/>
                  </a:solidFill>
                  <a:effectLst/>
                  <a:uLnTx/>
                  <a:uFillTx/>
                  <a:latin typeface="Trebuchet MS"/>
                  <a:cs typeface="Arial"/>
                  <a:sym typeface="Arial"/>
                </a:rPr>
                <a:t>Green skills will help to effectively combat the challenges confronting modern society, such as climate change, pollution, and resource depletion.</a:t>
              </a:r>
              <a:endParaRPr lang="en-US" sz="2000" dirty="0">
                <a:solidFill>
                  <a:srgbClr val="141414"/>
                </a:solidFill>
                <a:latin typeface="Poppins Light"/>
                <a:ea typeface="Poppins Light"/>
                <a:cs typeface="Poppins Light"/>
                <a:sym typeface="Poppins Light"/>
              </a:endParaRPr>
            </a:p>
          </p:txBody>
        </p:sp>
        <p:sp>
          <p:nvSpPr>
            <p:cNvPr id="14" name="AutoShape 18">
              <a:extLst>
                <a:ext uri="{FF2B5EF4-FFF2-40B4-BE49-F238E27FC236}">
                  <a16:creationId xmlns:a16="http://schemas.microsoft.com/office/drawing/2014/main" id="{BC8962E3-FA45-DC7F-C705-91160C7A1749}"/>
                </a:ext>
              </a:extLst>
            </p:cNvPr>
            <p:cNvSpPr/>
            <p:nvPr/>
          </p:nvSpPr>
          <p:spPr>
            <a:xfrm>
              <a:off x="5773255" y="4126747"/>
              <a:ext cx="3506960" cy="1766921"/>
            </a:xfrm>
            <a:prstGeom prst="rect">
              <a:avLst/>
            </a:prstGeom>
            <a:solidFill>
              <a:srgbClr val="307567"/>
            </a:solidFill>
          </p:spPr>
          <p:txBody>
            <a:bodyPr/>
            <a:lstStyle/>
            <a:p>
              <a:endParaRPr lang="en-EG"/>
            </a:p>
          </p:txBody>
        </p:sp>
        <p:sp>
          <p:nvSpPr>
            <p:cNvPr id="15" name="TextBox 19">
              <a:extLst>
                <a:ext uri="{FF2B5EF4-FFF2-40B4-BE49-F238E27FC236}">
                  <a16:creationId xmlns:a16="http://schemas.microsoft.com/office/drawing/2014/main" id="{409AA67F-303C-73C2-39D9-645E78173BFE}"/>
                </a:ext>
              </a:extLst>
            </p:cNvPr>
            <p:cNvSpPr txBox="1"/>
            <p:nvPr/>
          </p:nvSpPr>
          <p:spPr>
            <a:xfrm>
              <a:off x="6260685" y="4493021"/>
              <a:ext cx="2532103" cy="1261438"/>
            </a:xfrm>
            <a:prstGeom prst="rect">
              <a:avLst/>
            </a:prstGeom>
          </p:spPr>
          <p:txBody>
            <a:bodyPr wrap="square" lIns="0" tIns="0" rIns="0" bIns="0" rtlCol="0" anchor="t">
              <a:spAutoFit/>
            </a:bodyPr>
            <a:lstStyle/>
            <a:p>
              <a:pPr algn="ctr"/>
              <a:r>
                <a:rPr kumimoji="0" lang="en-US" sz="1800" b="1" i="0" u="none" strike="noStrike" kern="0" cap="none" spc="0" normalizeH="0" baseline="0" noProof="0" dirty="0">
                  <a:ln>
                    <a:noFill/>
                  </a:ln>
                  <a:solidFill>
                    <a:schemeClr val="bg1"/>
                  </a:solidFill>
                  <a:effectLst/>
                  <a:uLnTx/>
                  <a:uFillTx/>
                  <a:latin typeface="Trebuchet MS"/>
                  <a:cs typeface="Arial"/>
                  <a:sym typeface="Arial"/>
                </a:rPr>
                <a:t>Fostering Economic Growth</a:t>
              </a:r>
              <a:endParaRPr lang="en-US" sz="2799" dirty="0">
                <a:solidFill>
                  <a:schemeClr val="bg1"/>
                </a:solidFill>
                <a:latin typeface="Poppins Light"/>
                <a:ea typeface="Poppins Light"/>
                <a:cs typeface="Poppins Light"/>
                <a:sym typeface="Poppins Light"/>
              </a:endParaRPr>
            </a:p>
          </p:txBody>
        </p:sp>
        <p:sp>
          <p:nvSpPr>
            <p:cNvPr id="16" name="TextBox 20">
              <a:extLst>
                <a:ext uri="{FF2B5EF4-FFF2-40B4-BE49-F238E27FC236}">
                  <a16:creationId xmlns:a16="http://schemas.microsoft.com/office/drawing/2014/main" id="{950C7038-6385-153B-7686-FFCCE8DF0899}"/>
                </a:ext>
              </a:extLst>
            </p:cNvPr>
            <p:cNvSpPr txBox="1"/>
            <p:nvPr/>
          </p:nvSpPr>
          <p:spPr>
            <a:xfrm>
              <a:off x="5746018" y="6080947"/>
              <a:ext cx="3489687" cy="2990073"/>
            </a:xfrm>
            <a:prstGeom prst="rect">
              <a:avLst/>
            </a:prstGeom>
          </p:spPr>
          <p:txBody>
            <a:bodyPr wrap="square" lIns="0" tIns="0" rIns="0" bIns="0" rtlCol="0" anchor="t">
              <a:spAutoFit/>
            </a:bodyPr>
            <a:lstStyle/>
            <a:p>
              <a:pPr algn="ctr"/>
              <a:r>
                <a:rPr lang="en-US" sz="1600" dirty="0">
                  <a:solidFill>
                    <a:schemeClr val="dk1"/>
                  </a:solidFill>
                  <a:latin typeface="Trebuchet MS"/>
                </a:rPr>
                <a:t>Green technology industries, such as renewable energy and sustainable product development, offer avenues for generating new jobs and driving economic growth.</a:t>
              </a:r>
              <a:endParaRPr lang="en-US" sz="1600" dirty="0">
                <a:solidFill>
                  <a:srgbClr val="141414"/>
                </a:solidFill>
                <a:latin typeface="Poppins Light"/>
                <a:ea typeface="Poppins Light"/>
                <a:cs typeface="Poppins Light"/>
                <a:sym typeface="Poppins Light"/>
              </a:endParaRPr>
            </a:p>
          </p:txBody>
        </p:sp>
      </p:grpSp>
    </p:spTree>
    <p:extLst>
      <p:ext uri="{BB962C8B-B14F-4D97-AF65-F5344CB8AC3E}">
        <p14:creationId xmlns:p14="http://schemas.microsoft.com/office/powerpoint/2010/main" val="117026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B64D4-715F-5777-AA18-C2E51D6476D7}"/>
            </a:ext>
          </a:extLst>
        </p:cNvPr>
        <p:cNvGrpSpPr/>
        <p:nvPr/>
      </p:nvGrpSpPr>
      <p:grpSpPr>
        <a:xfrm>
          <a:off x="0" y="0"/>
          <a:ext cx="0" cy="0"/>
          <a:chOff x="0" y="0"/>
          <a:chExt cx="0" cy="0"/>
        </a:xfrm>
      </p:grpSpPr>
      <p:pic>
        <p:nvPicPr>
          <p:cNvPr id="5" name="Google Shape;128;p3">
            <a:extLst>
              <a:ext uri="{FF2B5EF4-FFF2-40B4-BE49-F238E27FC236}">
                <a16:creationId xmlns:a16="http://schemas.microsoft.com/office/drawing/2014/main" id="{57671EFA-E6CB-AF84-53AF-2B063EFACEA5}"/>
              </a:ext>
            </a:extLst>
          </p:cNvPr>
          <p:cNvPicPr preferRelativeResize="0"/>
          <p:nvPr/>
        </p:nvPicPr>
        <p:blipFill rotWithShape="1">
          <a:blip r:embed="rId3">
            <a:alphaModFix/>
          </a:blip>
          <a:srcRect/>
          <a:stretch/>
        </p:blipFill>
        <p:spPr>
          <a:xfrm>
            <a:off x="10583801" y="365125"/>
            <a:ext cx="1038650" cy="812850"/>
          </a:xfrm>
          <a:prstGeom prst="rect">
            <a:avLst/>
          </a:prstGeom>
          <a:noFill/>
          <a:ln>
            <a:noFill/>
          </a:ln>
        </p:spPr>
      </p:pic>
      <p:sp>
        <p:nvSpPr>
          <p:cNvPr id="6" name="Key reading for Cities for People">
            <a:extLst>
              <a:ext uri="{FF2B5EF4-FFF2-40B4-BE49-F238E27FC236}">
                <a16:creationId xmlns:a16="http://schemas.microsoft.com/office/drawing/2014/main" id="{BD69569F-0639-C9B9-D795-C77168AC8DDC}"/>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SDG 9</a:t>
            </a:r>
          </a:p>
          <a:p>
            <a:endParaRPr lang="en-GB" sz="3200" dirty="0">
              <a:latin typeface="Trebuchet MS" panose="020B0603020202020204" pitchFamily="34" charset="0"/>
            </a:endParaRPr>
          </a:p>
        </p:txBody>
      </p:sp>
      <p:sp>
        <p:nvSpPr>
          <p:cNvPr id="4" name="Google Shape;165;p7">
            <a:extLst>
              <a:ext uri="{FF2B5EF4-FFF2-40B4-BE49-F238E27FC236}">
                <a16:creationId xmlns:a16="http://schemas.microsoft.com/office/drawing/2014/main" id="{49A62F0E-8D54-BD38-7D21-B95B957186C4}"/>
              </a:ext>
            </a:extLst>
          </p:cNvPr>
          <p:cNvSpPr txBox="1"/>
          <p:nvPr/>
        </p:nvSpPr>
        <p:spPr>
          <a:xfrm>
            <a:off x="335755" y="2084461"/>
            <a:ext cx="4528853"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Trebuchet MS"/>
                <a:ea typeface="Trebuchet MS"/>
                <a:cs typeface="Trebuchet MS"/>
                <a:sym typeface="Trebuchet MS"/>
              </a:rPr>
              <a:t>SDG 9 includes the target of upgrading infrastructure and retrofitting industries to make them sustainable, with increased resource-use efficiency and greater adoption of clean and environmentally sound technologies and industrial processes by 2030.</a:t>
            </a:r>
            <a:endParaRPr sz="1800" dirty="0">
              <a:solidFill>
                <a:schemeClr val="dk1"/>
              </a:solidFill>
              <a:latin typeface="Trebuchet MS"/>
              <a:ea typeface="Trebuchet MS"/>
              <a:cs typeface="Trebuchet MS"/>
              <a:sym typeface="Trebuchet MS"/>
            </a:endParaRPr>
          </a:p>
        </p:txBody>
      </p:sp>
      <p:sp>
        <p:nvSpPr>
          <p:cNvPr id="7" name="Google Shape;166;p7">
            <a:extLst>
              <a:ext uri="{FF2B5EF4-FFF2-40B4-BE49-F238E27FC236}">
                <a16:creationId xmlns:a16="http://schemas.microsoft.com/office/drawing/2014/main" id="{1D490983-F0FE-91E1-D37A-E3B487D3916E}"/>
              </a:ext>
            </a:extLst>
          </p:cNvPr>
          <p:cNvSpPr txBox="1"/>
          <p:nvPr/>
        </p:nvSpPr>
        <p:spPr>
          <a:xfrm>
            <a:off x="335757" y="550019"/>
            <a:ext cx="8890000" cy="1325563"/>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057A64"/>
              </a:buClr>
              <a:buSzPct val="100000"/>
              <a:buFont typeface="Trebuchet MS"/>
              <a:buNone/>
            </a:pPr>
            <a:br>
              <a:rPr lang="en-US" sz="4400" dirty="0">
                <a:solidFill>
                  <a:srgbClr val="057A64"/>
                </a:solidFill>
                <a:latin typeface="Trebuchet MS"/>
                <a:ea typeface="Trebuchet MS"/>
                <a:cs typeface="Trebuchet MS"/>
                <a:sym typeface="Trebuchet MS"/>
              </a:rPr>
            </a:br>
            <a:r>
              <a:rPr lang="en-US" sz="2200" dirty="0">
                <a:solidFill>
                  <a:srgbClr val="057A64"/>
                </a:solidFill>
                <a:latin typeface="Trebuchet MS"/>
                <a:ea typeface="Trebuchet MS"/>
                <a:cs typeface="Trebuchet MS"/>
                <a:sym typeface="Trebuchet MS"/>
              </a:rPr>
              <a:t>Industry, innovation and infrastructure</a:t>
            </a:r>
            <a:endParaRPr sz="3100" dirty="0">
              <a:solidFill>
                <a:srgbClr val="057A64"/>
              </a:solidFill>
              <a:latin typeface="Trebuchet MS"/>
              <a:ea typeface="Trebuchet MS"/>
              <a:cs typeface="Trebuchet MS"/>
              <a:sym typeface="Trebuchet MS"/>
            </a:endParaRPr>
          </a:p>
        </p:txBody>
      </p:sp>
      <p:pic>
        <p:nvPicPr>
          <p:cNvPr id="6150" name="Picture 6" descr="SDG Goal 9: Industry, Innovation and Infrastructure-Product - 教育資源網 |  聯合國兒童基金香港委員會 UNICEF HK Education Web Portal">
            <a:extLst>
              <a:ext uri="{FF2B5EF4-FFF2-40B4-BE49-F238E27FC236}">
                <a16:creationId xmlns:a16="http://schemas.microsoft.com/office/drawing/2014/main" id="{A41DEDFF-55A2-E3DF-52EA-9608EB3F6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067" y="0"/>
            <a:ext cx="6137564" cy="613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791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E1D66-74F5-44D8-D8E2-54DC4CAC064C}"/>
            </a:ext>
          </a:extLst>
        </p:cNvPr>
        <p:cNvGrpSpPr/>
        <p:nvPr/>
      </p:nvGrpSpPr>
      <p:grpSpPr>
        <a:xfrm>
          <a:off x="0" y="0"/>
          <a:ext cx="0" cy="0"/>
          <a:chOff x="0" y="0"/>
          <a:chExt cx="0" cy="0"/>
        </a:xfrm>
      </p:grpSpPr>
      <p:pic>
        <p:nvPicPr>
          <p:cNvPr id="7170" name="Picture 2" descr="BforPlanet on X: &quot;📢 Introducing Sustainable Development Goal 12:  Responsible consumption and production. 👜 Ensure sustainable consumption  and production patterns. #BforPlanet20 supports the #SDGs created by the  @UN @Fira_Barcelona #SDG12 #Agenda2030 ...">
            <a:extLst>
              <a:ext uri="{FF2B5EF4-FFF2-40B4-BE49-F238E27FC236}">
                <a16:creationId xmlns:a16="http://schemas.microsoft.com/office/drawing/2014/main" id="{98F7E197-E878-E14C-7063-690DC40E7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333" b="2298"/>
          <a:stretch/>
        </p:blipFill>
        <p:spPr bwMode="auto">
          <a:xfrm>
            <a:off x="6049066" y="0"/>
            <a:ext cx="6142933" cy="6138127"/>
          </a:xfrm>
          <a:prstGeom prst="rect">
            <a:avLst/>
          </a:prstGeom>
          <a:noFill/>
          <a:extLst>
            <a:ext uri="{909E8E84-426E-40DD-AFC4-6F175D3DCCD1}">
              <a14:hiddenFill xmlns:a14="http://schemas.microsoft.com/office/drawing/2010/main">
                <a:solidFill>
                  <a:srgbClr val="FFFFFF"/>
                </a:solidFill>
              </a14:hiddenFill>
            </a:ext>
          </a:extLst>
        </p:spPr>
      </p:pic>
      <p:sp>
        <p:nvSpPr>
          <p:cNvPr id="6" name="Key reading for Cities for People">
            <a:extLst>
              <a:ext uri="{FF2B5EF4-FFF2-40B4-BE49-F238E27FC236}">
                <a16:creationId xmlns:a16="http://schemas.microsoft.com/office/drawing/2014/main" id="{D07167CC-1C2B-833D-72BF-51F2212C365D}"/>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SDG 12</a:t>
            </a:r>
          </a:p>
          <a:p>
            <a:endParaRPr lang="en-GB" sz="3200" dirty="0">
              <a:latin typeface="Trebuchet MS" panose="020B0603020202020204" pitchFamily="34" charset="0"/>
            </a:endParaRPr>
          </a:p>
        </p:txBody>
      </p:sp>
      <p:sp>
        <p:nvSpPr>
          <p:cNvPr id="4" name="Google Shape;165;p7">
            <a:extLst>
              <a:ext uri="{FF2B5EF4-FFF2-40B4-BE49-F238E27FC236}">
                <a16:creationId xmlns:a16="http://schemas.microsoft.com/office/drawing/2014/main" id="{A1DF488A-B3D0-7B29-FA9E-6AF919616BC3}"/>
              </a:ext>
            </a:extLst>
          </p:cNvPr>
          <p:cNvSpPr txBox="1"/>
          <p:nvPr/>
        </p:nvSpPr>
        <p:spPr>
          <a:xfrm>
            <a:off x="335755" y="2084461"/>
            <a:ext cx="4638581" cy="21082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Trebuchet MS"/>
                <a:ea typeface="Trebuchet MS"/>
                <a:cs typeface="Trebuchet MS"/>
                <a:sym typeface="Trebuchet MS"/>
              </a:rPr>
              <a:t>SDG 12 includes the target of achieving the sustainable management and efficient use of natural resources by 2030.</a:t>
            </a:r>
            <a:endParaRPr sz="11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1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1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100" dirty="0">
              <a:solidFill>
                <a:schemeClr val="dk1"/>
              </a:solidFill>
              <a:latin typeface="Trebuchet MS"/>
              <a:ea typeface="Trebuchet MS"/>
              <a:cs typeface="Trebuchet MS"/>
              <a:sym typeface="Trebuchet MS"/>
            </a:endParaRPr>
          </a:p>
        </p:txBody>
      </p:sp>
      <p:sp>
        <p:nvSpPr>
          <p:cNvPr id="7" name="Google Shape;166;p7">
            <a:extLst>
              <a:ext uri="{FF2B5EF4-FFF2-40B4-BE49-F238E27FC236}">
                <a16:creationId xmlns:a16="http://schemas.microsoft.com/office/drawing/2014/main" id="{E4DEB728-2596-3DC7-1225-2B486C32822A}"/>
              </a:ext>
            </a:extLst>
          </p:cNvPr>
          <p:cNvSpPr txBox="1"/>
          <p:nvPr/>
        </p:nvSpPr>
        <p:spPr>
          <a:xfrm>
            <a:off x="335757" y="550019"/>
            <a:ext cx="8890000" cy="1325563"/>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057A64"/>
              </a:buClr>
              <a:buSzPct val="100000"/>
              <a:buFont typeface="Trebuchet MS"/>
              <a:buNone/>
            </a:pPr>
            <a:br>
              <a:rPr lang="en-US" sz="4400" dirty="0">
                <a:solidFill>
                  <a:srgbClr val="057A64"/>
                </a:solidFill>
                <a:latin typeface="Trebuchet MS"/>
                <a:ea typeface="Trebuchet MS"/>
                <a:cs typeface="Trebuchet MS"/>
                <a:sym typeface="Trebuchet MS"/>
              </a:rPr>
            </a:br>
            <a:r>
              <a:rPr lang="en-US" sz="2200" dirty="0">
                <a:solidFill>
                  <a:srgbClr val="057A64"/>
                </a:solidFill>
                <a:latin typeface="Trebuchet MS"/>
                <a:ea typeface="Trebuchet MS"/>
                <a:cs typeface="Trebuchet MS"/>
                <a:sym typeface="Trebuchet MS"/>
              </a:rPr>
              <a:t>Industry, innovation and infrastructure</a:t>
            </a:r>
            <a:endParaRPr sz="3100" dirty="0">
              <a:solidFill>
                <a:srgbClr val="057A64"/>
              </a:solidFill>
              <a:latin typeface="Trebuchet MS"/>
              <a:ea typeface="Trebuchet MS"/>
              <a:cs typeface="Trebuchet MS"/>
              <a:sym typeface="Trebuchet MS"/>
            </a:endParaRPr>
          </a:p>
        </p:txBody>
      </p:sp>
    </p:spTree>
    <p:extLst>
      <p:ext uri="{BB962C8B-B14F-4D97-AF65-F5344CB8AC3E}">
        <p14:creationId xmlns:p14="http://schemas.microsoft.com/office/powerpoint/2010/main" val="30563486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ED3B6-F693-1D14-6E33-AFFE3DF1D635}"/>
            </a:ext>
          </a:extLst>
        </p:cNvPr>
        <p:cNvGrpSpPr/>
        <p:nvPr/>
      </p:nvGrpSpPr>
      <p:grpSpPr>
        <a:xfrm>
          <a:off x="0" y="0"/>
          <a:ext cx="0" cy="0"/>
          <a:chOff x="0" y="0"/>
          <a:chExt cx="0" cy="0"/>
        </a:xfrm>
      </p:grpSpPr>
      <p:pic>
        <p:nvPicPr>
          <p:cNvPr id="9220" name="Picture 4">
            <a:extLst>
              <a:ext uri="{FF2B5EF4-FFF2-40B4-BE49-F238E27FC236}">
                <a16:creationId xmlns:a16="http://schemas.microsoft.com/office/drawing/2014/main" id="{FBE86AE8-CE5E-0704-62F4-2FC4870D2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74" r="10871"/>
          <a:stretch/>
        </p:blipFill>
        <p:spPr bwMode="auto">
          <a:xfrm>
            <a:off x="6236209" y="1251768"/>
            <a:ext cx="5051288" cy="4735583"/>
          </a:xfrm>
          <a:prstGeom prst="rect">
            <a:avLst/>
          </a:prstGeom>
          <a:noFill/>
          <a:extLst>
            <a:ext uri="{909E8E84-426E-40DD-AFC4-6F175D3DCCD1}">
              <a14:hiddenFill xmlns:a14="http://schemas.microsoft.com/office/drawing/2010/main">
                <a:solidFill>
                  <a:srgbClr val="FFFFFF"/>
                </a:solidFill>
              </a14:hiddenFill>
            </a:ext>
          </a:extLst>
        </p:spPr>
      </p:pic>
      <p:sp>
        <p:nvSpPr>
          <p:cNvPr id="6" name="Key reading for Cities for People">
            <a:extLst>
              <a:ext uri="{FF2B5EF4-FFF2-40B4-BE49-F238E27FC236}">
                <a16:creationId xmlns:a16="http://schemas.microsoft.com/office/drawing/2014/main" id="{D7933559-2ABA-D2D3-970A-A28F334D9312}"/>
              </a:ext>
            </a:extLst>
          </p:cNvPr>
          <p:cNvSpPr txBox="1">
            <a:spLocks/>
          </p:cNvSpPr>
          <p:nvPr/>
        </p:nvSpPr>
        <p:spPr>
          <a:xfrm>
            <a:off x="901888" y="0"/>
            <a:ext cx="104519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307668"/>
                </a:solidFill>
                <a:latin typeface="+mj-lt"/>
                <a:ea typeface="+mj-ea"/>
                <a:cs typeface="+mj-cs"/>
              </a:defRPr>
            </a:lvl1pPr>
          </a:lstStyle>
          <a:p>
            <a:endParaRPr lang="en-GB" sz="3200" dirty="0">
              <a:latin typeface="Trebuchet MS" panose="020B0603020202020204" pitchFamily="34" charset="0"/>
            </a:endParaRPr>
          </a:p>
          <a:p>
            <a:r>
              <a:rPr lang="en-GB" sz="3200" dirty="0">
                <a:latin typeface="Trebuchet MS" panose="020B0603020202020204" pitchFamily="34" charset="0"/>
              </a:rPr>
              <a:t>Types of green skills</a:t>
            </a:r>
          </a:p>
          <a:p>
            <a:endParaRPr lang="en-GB" sz="3200" dirty="0">
              <a:latin typeface="Trebuchet MS" panose="020B0603020202020204" pitchFamily="34" charset="0"/>
            </a:endParaRPr>
          </a:p>
        </p:txBody>
      </p:sp>
      <p:sp>
        <p:nvSpPr>
          <p:cNvPr id="4" name="Google Shape;165;p7">
            <a:extLst>
              <a:ext uri="{FF2B5EF4-FFF2-40B4-BE49-F238E27FC236}">
                <a16:creationId xmlns:a16="http://schemas.microsoft.com/office/drawing/2014/main" id="{CA7211CC-F123-2615-258F-C2E44981B81D}"/>
              </a:ext>
            </a:extLst>
          </p:cNvPr>
          <p:cNvSpPr txBox="1"/>
          <p:nvPr/>
        </p:nvSpPr>
        <p:spPr>
          <a:xfrm>
            <a:off x="549116" y="1880643"/>
            <a:ext cx="5406677"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Trebuchet MS"/>
                <a:ea typeface="Trebuchet MS"/>
                <a:cs typeface="Trebuchet MS"/>
                <a:sym typeface="Trebuchet MS"/>
              </a:rPr>
              <a:t>They can be divided into three main categories. </a:t>
            </a:r>
          </a:p>
          <a:p>
            <a:pPr marL="0" marR="0" lvl="0" indent="0" algn="l" rtl="0">
              <a:spcBef>
                <a:spcPts val="0"/>
              </a:spcBef>
              <a:spcAft>
                <a:spcPts val="0"/>
              </a:spcAft>
              <a:buNone/>
            </a:pPr>
            <a:endParaRPr lang="en-US" sz="20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000" dirty="0">
                <a:solidFill>
                  <a:schemeClr val="dk1"/>
                </a:solidFill>
                <a:latin typeface="Trebuchet MS"/>
                <a:ea typeface="Trebuchet MS"/>
                <a:cs typeface="Trebuchet MS"/>
                <a:sym typeface="Trebuchet MS"/>
              </a:rPr>
              <a:t>Technical Skills, Operation Management Skills and Communication and Education Skills.</a:t>
            </a:r>
          </a:p>
          <a:p>
            <a:pPr marL="0" marR="0" lvl="0" indent="0" algn="l" rtl="0">
              <a:spcBef>
                <a:spcPts val="0"/>
              </a:spcBef>
              <a:spcAft>
                <a:spcPts val="0"/>
              </a:spcAft>
              <a:buNone/>
            </a:pPr>
            <a:endParaRPr lang="en-US" sz="20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000" dirty="0">
                <a:solidFill>
                  <a:schemeClr val="dk1"/>
                </a:solidFill>
                <a:latin typeface="Trebuchet MS"/>
                <a:ea typeface="Trebuchet MS"/>
                <a:cs typeface="Trebuchet MS"/>
                <a:sym typeface="Trebuchet MS"/>
              </a:rPr>
              <a:t>Different countries and regions focus on different green skills, and the scope and content of green technologies are constantly changing as technology advances in environmental and sustainability. </a:t>
            </a:r>
            <a:endParaRPr sz="1100" dirty="0">
              <a:solidFill>
                <a:schemeClr val="dk1"/>
              </a:solidFill>
              <a:latin typeface="Trebuchet MS"/>
              <a:ea typeface="Trebuchet MS"/>
              <a:cs typeface="Trebuchet MS"/>
              <a:sym typeface="Trebuchet MS"/>
            </a:endParaRPr>
          </a:p>
        </p:txBody>
      </p:sp>
      <p:pic>
        <p:nvPicPr>
          <p:cNvPr id="3" name="Google Shape;128;p3">
            <a:extLst>
              <a:ext uri="{FF2B5EF4-FFF2-40B4-BE49-F238E27FC236}">
                <a16:creationId xmlns:a16="http://schemas.microsoft.com/office/drawing/2014/main" id="{4F4842BA-49AF-BB77-6F84-244AF575E2E8}"/>
              </a:ext>
            </a:extLst>
          </p:cNvPr>
          <p:cNvPicPr preferRelativeResize="0"/>
          <p:nvPr/>
        </p:nvPicPr>
        <p:blipFill rotWithShape="1">
          <a:blip r:embed="rId4">
            <a:alphaModFix/>
          </a:blip>
          <a:srcRect/>
          <a:stretch/>
        </p:blipFill>
        <p:spPr>
          <a:xfrm>
            <a:off x="10583801" y="365125"/>
            <a:ext cx="1038650" cy="812850"/>
          </a:xfrm>
          <a:prstGeom prst="rect">
            <a:avLst/>
          </a:prstGeom>
          <a:noFill/>
          <a:ln>
            <a:noFill/>
          </a:ln>
        </p:spPr>
      </p:pic>
    </p:spTree>
    <p:extLst>
      <p:ext uri="{BB962C8B-B14F-4D97-AF65-F5344CB8AC3E}">
        <p14:creationId xmlns:p14="http://schemas.microsoft.com/office/powerpoint/2010/main" val="1915442661"/>
      </p:ext>
    </p:extLst>
  </p:cSld>
  <p:clrMapOvr>
    <a:masterClrMapping/>
  </p:clrMapOvr>
  <p:transition spd="med"/>
</p:sld>
</file>

<file path=ppt/theme/theme1.xml><?xml version="1.0" encoding="utf-8"?>
<a:theme xmlns:a="http://schemas.openxmlformats.org/drawingml/2006/main" name="Office Theme">
  <a:themeElements>
    <a:clrScheme name="Custom 1">
      <a:dk1>
        <a:srgbClr val="000000"/>
      </a:dk1>
      <a:lt1>
        <a:srgbClr val="FFFFFF"/>
      </a:lt1>
      <a:dk2>
        <a:srgbClr val="382E81"/>
      </a:dk2>
      <a:lt2>
        <a:srgbClr val="E7E6E6"/>
      </a:lt2>
      <a:accent1>
        <a:srgbClr val="057A64"/>
      </a:accent1>
      <a:accent2>
        <a:srgbClr val="0070C0"/>
      </a:accent2>
      <a:accent3>
        <a:srgbClr val="382E81"/>
      </a:accent3>
      <a:accent4>
        <a:srgbClr val="92D050"/>
      </a:accent4>
      <a:accent5>
        <a:srgbClr val="5B9BD5"/>
      </a:accent5>
      <a:accent6>
        <a:srgbClr val="FFFFFF"/>
      </a:accent6>
      <a:hlink>
        <a:srgbClr val="0070C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856</Words>
  <Application>Microsoft Office PowerPoint</Application>
  <PresentationFormat>Widescreen</PresentationFormat>
  <Paragraphs>99</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Montserrat</vt:lpstr>
      <vt:lpstr>Inter</vt:lpstr>
      <vt:lpstr>Roboto</vt:lpstr>
      <vt:lpstr>Noto Sans KR</vt:lpstr>
      <vt:lpstr>Poppins Bold</vt:lpstr>
      <vt:lpstr>-webkit-standard</vt:lpstr>
      <vt:lpstr>Trebuchet MS</vt:lpstr>
      <vt:lpstr>scg</vt:lpstr>
      <vt:lpstr>Calibri</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Common</dc:creator>
  <cp:lastModifiedBy>Ιωαννης Παρασκευοπουλος</cp:lastModifiedBy>
  <cp:revision>16</cp:revision>
  <dcterms:created xsi:type="dcterms:W3CDTF">2024-04-29T09:16:50Z</dcterms:created>
  <dcterms:modified xsi:type="dcterms:W3CDTF">2025-09-09T09:08:23Z</dcterms:modified>
</cp:coreProperties>
</file>