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1514" r:id="rId2"/>
    <p:sldId id="258" r:id="rId3"/>
    <p:sldId id="265" r:id="rId4"/>
    <p:sldId id="276" r:id="rId5"/>
    <p:sldId id="273" r:id="rId6"/>
    <p:sldId id="279" r:id="rId7"/>
    <p:sldId id="261" r:id="rId8"/>
    <p:sldId id="274" r:id="rId9"/>
    <p:sldId id="262" r:id="rId10"/>
    <p:sldId id="278" r:id="rId11"/>
    <p:sldId id="281" r:id="rId12"/>
    <p:sldId id="282" r:id="rId13"/>
    <p:sldId id="283" r:id="rId14"/>
    <p:sldId id="285" r:id="rId15"/>
    <p:sldId id="286" r:id="rId16"/>
    <p:sldId id="263" r:id="rId17"/>
    <p:sldId id="268" r:id="rId18"/>
    <p:sldId id="1516" r:id="rId19"/>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92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588E4-E784-B042-8FA4-D6AA338FBB2C}" v="26" dt="2025-06-05T08:19:06.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p:restoredTop sz="93197"/>
  </p:normalViewPr>
  <p:slideViewPr>
    <p:cSldViewPr snapToGrid="0" showGuides="1">
      <p:cViewPr varScale="1">
        <p:scale>
          <a:sx n="119" d="100"/>
          <a:sy n="119" d="100"/>
        </p:scale>
        <p:origin x="928" y="184"/>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oanna Stavroulaki" userId="b4d78482-77c8-4e5f-a063-3b94cb0664ef" providerId="ADAL" clId="{39F588E4-E784-B042-8FA4-D6AA338FBB2C}"/>
    <pc:docChg chg="undo redo custSel delSld modSld sldOrd">
      <pc:chgData name="Ioanna Stavroulaki" userId="b4d78482-77c8-4e5f-a063-3b94cb0664ef" providerId="ADAL" clId="{39F588E4-E784-B042-8FA4-D6AA338FBB2C}" dt="2025-06-16T09:31:44.275" v="102" actId="2696"/>
      <pc:docMkLst>
        <pc:docMk/>
      </pc:docMkLst>
      <pc:sldChg chg="del">
        <pc:chgData name="Ioanna Stavroulaki" userId="b4d78482-77c8-4e5f-a063-3b94cb0664ef" providerId="ADAL" clId="{39F588E4-E784-B042-8FA4-D6AA338FBB2C}" dt="2025-06-05T07:22:25.801" v="21" actId="2696"/>
        <pc:sldMkLst>
          <pc:docMk/>
          <pc:sldMk cId="160663300" sldId="256"/>
        </pc:sldMkLst>
      </pc:sldChg>
      <pc:sldChg chg="del">
        <pc:chgData name="Ioanna Stavroulaki" userId="b4d78482-77c8-4e5f-a063-3b94cb0664ef" providerId="ADAL" clId="{39F588E4-E784-B042-8FA4-D6AA338FBB2C}" dt="2025-06-05T07:42:55.401" v="26" actId="2696"/>
        <pc:sldMkLst>
          <pc:docMk/>
          <pc:sldMk cId="901869893" sldId="257"/>
        </pc:sldMkLst>
      </pc:sldChg>
      <pc:sldChg chg="addSp modSp mod">
        <pc:chgData name="Ioanna Stavroulaki" userId="b4d78482-77c8-4e5f-a063-3b94cb0664ef" providerId="ADAL" clId="{39F588E4-E784-B042-8FA4-D6AA338FBB2C}" dt="2025-06-05T08:09:04.043" v="28" actId="14100"/>
        <pc:sldMkLst>
          <pc:docMk/>
          <pc:sldMk cId="1149245747" sldId="258"/>
        </pc:sldMkLst>
        <pc:picChg chg="add mod">
          <ac:chgData name="Ioanna Stavroulaki" userId="b4d78482-77c8-4e5f-a063-3b94cb0664ef" providerId="ADAL" clId="{39F588E4-E784-B042-8FA4-D6AA338FBB2C}" dt="2025-06-05T08:08:55.254" v="27"/>
          <ac:picMkLst>
            <pc:docMk/>
            <pc:sldMk cId="1149245747" sldId="258"/>
            <ac:picMk id="2" creationId="{489082AB-C82D-2781-6761-D5232172073B}"/>
          </ac:picMkLst>
        </pc:picChg>
        <pc:picChg chg="mod">
          <ac:chgData name="Ioanna Stavroulaki" userId="b4d78482-77c8-4e5f-a063-3b94cb0664ef" providerId="ADAL" clId="{39F588E4-E784-B042-8FA4-D6AA338FBB2C}" dt="2025-06-05T08:09:04.043" v="28" actId="14100"/>
          <ac:picMkLst>
            <pc:docMk/>
            <pc:sldMk cId="1149245747" sldId="258"/>
            <ac:picMk id="8" creationId="{6E919FC6-465E-5FF0-1967-8FDADE4CC052}"/>
          </ac:picMkLst>
        </pc:picChg>
      </pc:sldChg>
      <pc:sldChg chg="del">
        <pc:chgData name="Ioanna Stavroulaki" userId="b4d78482-77c8-4e5f-a063-3b94cb0664ef" providerId="ADAL" clId="{39F588E4-E784-B042-8FA4-D6AA338FBB2C}" dt="2025-06-05T07:03:20.340" v="0" actId="2696"/>
        <pc:sldMkLst>
          <pc:docMk/>
          <pc:sldMk cId="1116591507" sldId="259"/>
        </pc:sldMkLst>
      </pc:sldChg>
      <pc:sldChg chg="addSp delSp modSp mod ord">
        <pc:chgData name="Ioanna Stavroulaki" userId="b4d78482-77c8-4e5f-a063-3b94cb0664ef" providerId="ADAL" clId="{39F588E4-E784-B042-8FA4-D6AA338FBB2C}" dt="2025-06-05T08:09:43.855" v="36"/>
        <pc:sldMkLst>
          <pc:docMk/>
          <pc:sldMk cId="788785262" sldId="261"/>
        </pc:sldMkLst>
        <pc:picChg chg="add mod">
          <ac:chgData name="Ioanna Stavroulaki" userId="b4d78482-77c8-4e5f-a063-3b94cb0664ef" providerId="ADAL" clId="{39F588E4-E784-B042-8FA4-D6AA338FBB2C}" dt="2025-06-05T08:09:43.855" v="36"/>
          <ac:picMkLst>
            <pc:docMk/>
            <pc:sldMk cId="788785262" sldId="261"/>
            <ac:picMk id="4" creationId="{A5BFD42F-64BC-F57D-DFFC-40ED35360992}"/>
          </ac:picMkLst>
        </pc:picChg>
      </pc:sldChg>
      <pc:sldChg chg="addSp modSp">
        <pc:chgData name="Ioanna Stavroulaki" userId="b4d78482-77c8-4e5f-a063-3b94cb0664ef" providerId="ADAL" clId="{39F588E4-E784-B042-8FA4-D6AA338FBB2C}" dt="2025-06-05T08:09:54.879" v="38"/>
        <pc:sldMkLst>
          <pc:docMk/>
          <pc:sldMk cId="13437046" sldId="262"/>
        </pc:sldMkLst>
        <pc:picChg chg="add mod">
          <ac:chgData name="Ioanna Stavroulaki" userId="b4d78482-77c8-4e5f-a063-3b94cb0664ef" providerId="ADAL" clId="{39F588E4-E784-B042-8FA4-D6AA338FBB2C}" dt="2025-06-05T08:09:54.879" v="38"/>
          <ac:picMkLst>
            <pc:docMk/>
            <pc:sldMk cId="13437046" sldId="262"/>
            <ac:picMk id="2" creationId="{EADEFAD8-E6AF-ECE3-48AC-A5D8B6E92330}"/>
          </ac:picMkLst>
        </pc:picChg>
      </pc:sldChg>
      <pc:sldChg chg="addSp delSp modSp mod">
        <pc:chgData name="Ioanna Stavroulaki" userId="b4d78482-77c8-4e5f-a063-3b94cb0664ef" providerId="ADAL" clId="{39F588E4-E784-B042-8FA4-D6AA338FBB2C}" dt="2025-06-05T08:10:59.901" v="51" actId="478"/>
        <pc:sldMkLst>
          <pc:docMk/>
          <pc:sldMk cId="1426303940" sldId="263"/>
        </pc:sldMkLst>
        <pc:picChg chg="add mod">
          <ac:chgData name="Ioanna Stavroulaki" userId="b4d78482-77c8-4e5f-a063-3b94cb0664ef" providerId="ADAL" clId="{39F588E4-E784-B042-8FA4-D6AA338FBB2C}" dt="2025-06-05T08:10:54.959" v="50"/>
          <ac:picMkLst>
            <pc:docMk/>
            <pc:sldMk cId="1426303940" sldId="263"/>
            <ac:picMk id="3" creationId="{7DF82C5B-7A0D-128E-B31F-B5F28FD923D0}"/>
          </ac:picMkLst>
        </pc:picChg>
      </pc:sldChg>
      <pc:sldChg chg="addSp delSp modSp mod">
        <pc:chgData name="Ioanna Stavroulaki" userId="b4d78482-77c8-4e5f-a063-3b94cb0664ef" providerId="ADAL" clId="{39F588E4-E784-B042-8FA4-D6AA338FBB2C}" dt="2025-06-05T08:19:07.046" v="67" actId="478"/>
        <pc:sldMkLst>
          <pc:docMk/>
          <pc:sldMk cId="871121801" sldId="265"/>
        </pc:sldMkLst>
        <pc:spChg chg="add del">
          <ac:chgData name="Ioanna Stavroulaki" userId="b4d78482-77c8-4e5f-a063-3b94cb0664ef" providerId="ADAL" clId="{39F588E4-E784-B042-8FA4-D6AA338FBB2C}" dt="2025-06-05T08:19:07.046" v="67" actId="478"/>
          <ac:spMkLst>
            <pc:docMk/>
            <pc:sldMk cId="871121801" sldId="265"/>
            <ac:spMk id="25" creationId="{8921B92B-DF7F-96F0-2C40-9AB73FB84B57}"/>
          </ac:spMkLst>
        </pc:spChg>
        <pc:picChg chg="add mod">
          <ac:chgData name="Ioanna Stavroulaki" userId="b4d78482-77c8-4e5f-a063-3b94cb0664ef" providerId="ADAL" clId="{39F588E4-E784-B042-8FA4-D6AA338FBB2C}" dt="2025-06-05T08:09:09.019" v="29"/>
          <ac:picMkLst>
            <pc:docMk/>
            <pc:sldMk cId="871121801" sldId="265"/>
            <ac:picMk id="2" creationId="{D567D674-1FE5-A9EA-C161-837B8760A834}"/>
          </ac:picMkLst>
        </pc:picChg>
      </pc:sldChg>
      <pc:sldChg chg="addSp delSp modSp mod">
        <pc:chgData name="Ioanna Stavroulaki" userId="b4d78482-77c8-4e5f-a063-3b94cb0664ef" providerId="ADAL" clId="{39F588E4-E784-B042-8FA4-D6AA338FBB2C}" dt="2025-06-05T08:19:09.752" v="70" actId="1076"/>
        <pc:sldMkLst>
          <pc:docMk/>
          <pc:sldMk cId="521073867" sldId="268"/>
        </pc:sldMkLst>
        <pc:picChg chg="add mod">
          <ac:chgData name="Ioanna Stavroulaki" userId="b4d78482-77c8-4e5f-a063-3b94cb0664ef" providerId="ADAL" clId="{39F588E4-E784-B042-8FA4-D6AA338FBB2C}" dt="2025-06-05T08:11:05.434" v="52"/>
          <ac:picMkLst>
            <pc:docMk/>
            <pc:sldMk cId="521073867" sldId="268"/>
            <ac:picMk id="3" creationId="{38D2AA94-EBB8-B466-1A1E-242F6879DF12}"/>
          </ac:picMkLst>
        </pc:picChg>
        <pc:picChg chg="mod">
          <ac:chgData name="Ioanna Stavroulaki" userId="b4d78482-77c8-4e5f-a063-3b94cb0664ef" providerId="ADAL" clId="{39F588E4-E784-B042-8FA4-D6AA338FBB2C}" dt="2025-06-05T08:19:09.752" v="70" actId="1076"/>
          <ac:picMkLst>
            <pc:docMk/>
            <pc:sldMk cId="521073867" sldId="268"/>
            <ac:picMk id="5" creationId="{B1E839DC-7C8D-FB2C-9C9A-0A2F0E11CE73}"/>
          </ac:picMkLst>
        </pc:picChg>
        <pc:picChg chg="mod">
          <ac:chgData name="Ioanna Stavroulaki" userId="b4d78482-77c8-4e5f-a063-3b94cb0664ef" providerId="ADAL" clId="{39F588E4-E784-B042-8FA4-D6AA338FBB2C}" dt="2025-06-05T08:11:15.145" v="54" actId="1076"/>
          <ac:picMkLst>
            <pc:docMk/>
            <pc:sldMk cId="521073867" sldId="268"/>
            <ac:picMk id="7" creationId="{FE2C7396-8EDB-62AC-C379-903E8BE4FA8A}"/>
          </ac:picMkLst>
        </pc:picChg>
      </pc:sldChg>
      <pc:sldChg chg="addSp delSp modSp mod ord">
        <pc:chgData name="Ioanna Stavroulaki" userId="b4d78482-77c8-4e5f-a063-3b94cb0664ef" providerId="ADAL" clId="{39F588E4-E784-B042-8FA4-D6AA338FBB2C}" dt="2025-06-05T08:19:05.786" v="66" actId="478"/>
        <pc:sldMkLst>
          <pc:docMk/>
          <pc:sldMk cId="3556624513" sldId="273"/>
        </pc:sldMkLst>
        <pc:spChg chg="add del">
          <ac:chgData name="Ioanna Stavroulaki" userId="b4d78482-77c8-4e5f-a063-3b94cb0664ef" providerId="ADAL" clId="{39F588E4-E784-B042-8FA4-D6AA338FBB2C}" dt="2025-06-05T08:19:05.786" v="66" actId="478"/>
          <ac:spMkLst>
            <pc:docMk/>
            <pc:sldMk cId="3556624513" sldId="273"/>
            <ac:spMk id="6" creationId="{AA6300CA-C59F-8AA1-6B54-5BFF27B3794F}"/>
          </ac:spMkLst>
        </pc:spChg>
        <pc:picChg chg="add mod">
          <ac:chgData name="Ioanna Stavroulaki" userId="b4d78482-77c8-4e5f-a063-3b94cb0664ef" providerId="ADAL" clId="{39F588E4-E784-B042-8FA4-D6AA338FBB2C}" dt="2025-06-05T08:09:20.599" v="31"/>
          <ac:picMkLst>
            <pc:docMk/>
            <pc:sldMk cId="3556624513" sldId="273"/>
            <ac:picMk id="2" creationId="{B32AB4A0-804F-E247-776D-6852653F4965}"/>
          </ac:picMkLst>
        </pc:picChg>
      </pc:sldChg>
      <pc:sldChg chg="addSp delSp modSp mod">
        <pc:chgData name="Ioanna Stavroulaki" userId="b4d78482-77c8-4e5f-a063-3b94cb0664ef" providerId="ADAL" clId="{39F588E4-E784-B042-8FA4-D6AA338FBB2C}" dt="2025-06-05T08:09:50.600" v="37"/>
        <pc:sldMkLst>
          <pc:docMk/>
          <pc:sldMk cId="832810003" sldId="274"/>
        </pc:sldMkLst>
        <pc:picChg chg="add mod">
          <ac:chgData name="Ioanna Stavroulaki" userId="b4d78482-77c8-4e5f-a063-3b94cb0664ef" providerId="ADAL" clId="{39F588E4-E784-B042-8FA4-D6AA338FBB2C}" dt="2025-06-05T08:09:50.600" v="37"/>
          <ac:picMkLst>
            <pc:docMk/>
            <pc:sldMk cId="832810003" sldId="274"/>
            <ac:picMk id="8" creationId="{AD14BA61-E3E8-63F9-0C06-A345CFE91469}"/>
          </ac:picMkLst>
        </pc:picChg>
      </pc:sldChg>
      <pc:sldChg chg="addSp delSp modSp mod ord">
        <pc:chgData name="Ioanna Stavroulaki" userId="b4d78482-77c8-4e5f-a063-3b94cb0664ef" providerId="ADAL" clId="{39F588E4-E784-B042-8FA4-D6AA338FBB2C}" dt="2025-06-05T08:19:13.465" v="72" actId="108"/>
        <pc:sldMkLst>
          <pc:docMk/>
          <pc:sldMk cId="3491561793" sldId="276"/>
        </pc:sldMkLst>
        <pc:spChg chg="mod">
          <ac:chgData name="Ioanna Stavroulaki" userId="b4d78482-77c8-4e5f-a063-3b94cb0664ef" providerId="ADAL" clId="{39F588E4-E784-B042-8FA4-D6AA338FBB2C}" dt="2025-06-05T07:08:53.245" v="8" actId="1076"/>
          <ac:spMkLst>
            <pc:docMk/>
            <pc:sldMk cId="3491561793" sldId="276"/>
            <ac:spMk id="2" creationId="{0D19F940-8AEF-7979-71FE-701AC6FD8462}"/>
          </ac:spMkLst>
        </pc:spChg>
        <pc:spChg chg="mod">
          <ac:chgData name="Ioanna Stavroulaki" userId="b4d78482-77c8-4e5f-a063-3b94cb0664ef" providerId="ADAL" clId="{39F588E4-E784-B042-8FA4-D6AA338FBB2C}" dt="2025-06-05T07:08:48.998" v="7"/>
          <ac:spMkLst>
            <pc:docMk/>
            <pc:sldMk cId="3491561793" sldId="276"/>
            <ac:spMk id="7" creationId="{534E2726-93E2-1117-C9BE-48823BA892E0}"/>
          </ac:spMkLst>
        </pc:spChg>
        <pc:spChg chg="mod">
          <ac:chgData name="Ioanna Stavroulaki" userId="b4d78482-77c8-4e5f-a063-3b94cb0664ef" providerId="ADAL" clId="{39F588E4-E784-B042-8FA4-D6AA338FBB2C}" dt="2025-06-05T08:19:13.465" v="72" actId="108"/>
          <ac:spMkLst>
            <pc:docMk/>
            <pc:sldMk cId="3491561793" sldId="276"/>
            <ac:spMk id="25" creationId="{54F460AF-E01A-3B0C-EB67-63580C9D9B21}"/>
          </ac:spMkLst>
        </pc:spChg>
        <pc:grpChg chg="add mod">
          <ac:chgData name="Ioanna Stavroulaki" userId="b4d78482-77c8-4e5f-a063-3b94cb0664ef" providerId="ADAL" clId="{39F588E4-E784-B042-8FA4-D6AA338FBB2C}" dt="2025-06-05T07:08:48.998" v="7"/>
          <ac:grpSpMkLst>
            <pc:docMk/>
            <pc:sldMk cId="3491561793" sldId="276"/>
            <ac:grpSpMk id="3" creationId="{548144E7-24BF-8CB9-6592-1EDB91BC0A97}"/>
          </ac:grpSpMkLst>
        </pc:grpChg>
        <pc:picChg chg="mod">
          <ac:chgData name="Ioanna Stavroulaki" userId="b4d78482-77c8-4e5f-a063-3b94cb0664ef" providerId="ADAL" clId="{39F588E4-E784-B042-8FA4-D6AA338FBB2C}" dt="2025-06-05T07:08:48.998" v="7"/>
          <ac:picMkLst>
            <pc:docMk/>
            <pc:sldMk cId="3491561793" sldId="276"/>
            <ac:picMk id="6" creationId="{2DDD088E-9BC1-80DD-ED2D-9A597F8C5822}"/>
          </ac:picMkLst>
        </pc:picChg>
        <pc:picChg chg="add mod">
          <ac:chgData name="Ioanna Stavroulaki" userId="b4d78482-77c8-4e5f-a063-3b94cb0664ef" providerId="ADAL" clId="{39F588E4-E784-B042-8FA4-D6AA338FBB2C}" dt="2025-06-05T08:09:13.312" v="30"/>
          <ac:picMkLst>
            <pc:docMk/>
            <pc:sldMk cId="3491561793" sldId="276"/>
            <ac:picMk id="8" creationId="{3367EFCD-3197-C71E-50ED-F2D0C3584CCF}"/>
          </ac:picMkLst>
        </pc:picChg>
      </pc:sldChg>
      <pc:sldChg chg="addSp modSp">
        <pc:chgData name="Ioanna Stavroulaki" userId="b4d78482-77c8-4e5f-a063-3b94cb0664ef" providerId="ADAL" clId="{39F588E4-E784-B042-8FA4-D6AA338FBB2C}" dt="2025-06-05T08:09:59.563" v="39"/>
        <pc:sldMkLst>
          <pc:docMk/>
          <pc:sldMk cId="3829384548" sldId="278"/>
        </pc:sldMkLst>
        <pc:picChg chg="add mod">
          <ac:chgData name="Ioanna Stavroulaki" userId="b4d78482-77c8-4e5f-a063-3b94cb0664ef" providerId="ADAL" clId="{39F588E4-E784-B042-8FA4-D6AA338FBB2C}" dt="2025-06-05T08:09:59.563" v="39"/>
          <ac:picMkLst>
            <pc:docMk/>
            <pc:sldMk cId="3829384548" sldId="278"/>
            <ac:picMk id="2" creationId="{200CB246-3FD7-F9F2-197D-4BD44732B98C}"/>
          </ac:picMkLst>
        </pc:picChg>
      </pc:sldChg>
      <pc:sldChg chg="addSp modSp mod ord">
        <pc:chgData name="Ioanna Stavroulaki" userId="b4d78482-77c8-4e5f-a063-3b94cb0664ef" providerId="ADAL" clId="{39F588E4-E784-B042-8FA4-D6AA338FBB2C}" dt="2025-06-05T08:09:34.089" v="34"/>
        <pc:sldMkLst>
          <pc:docMk/>
          <pc:sldMk cId="1358126436" sldId="279"/>
        </pc:sldMkLst>
        <pc:picChg chg="add mod">
          <ac:chgData name="Ioanna Stavroulaki" userId="b4d78482-77c8-4e5f-a063-3b94cb0664ef" providerId="ADAL" clId="{39F588E4-E784-B042-8FA4-D6AA338FBB2C}" dt="2025-06-05T08:09:34.089" v="34"/>
          <ac:picMkLst>
            <pc:docMk/>
            <pc:sldMk cId="1358126436" sldId="279"/>
            <ac:picMk id="4" creationId="{5FD5F3E3-0C72-2ABC-E1C7-0B2CB598458C}"/>
          </ac:picMkLst>
        </pc:picChg>
        <pc:picChg chg="mod">
          <ac:chgData name="Ioanna Stavroulaki" userId="b4d78482-77c8-4e5f-a063-3b94cb0664ef" providerId="ADAL" clId="{39F588E4-E784-B042-8FA4-D6AA338FBB2C}" dt="2025-06-05T08:09:31.699" v="33" actId="1076"/>
          <ac:picMkLst>
            <pc:docMk/>
            <pc:sldMk cId="1358126436" sldId="279"/>
            <ac:picMk id="15" creationId="{89B1BC37-7ABA-975C-78FC-1E4E3A7EE5AA}"/>
          </ac:picMkLst>
        </pc:picChg>
      </pc:sldChg>
      <pc:sldChg chg="del">
        <pc:chgData name="Ioanna Stavroulaki" userId="b4d78482-77c8-4e5f-a063-3b94cb0664ef" providerId="ADAL" clId="{39F588E4-E784-B042-8FA4-D6AA338FBB2C}" dt="2025-06-05T07:12:16.169" v="9" actId="2696"/>
        <pc:sldMkLst>
          <pc:docMk/>
          <pc:sldMk cId="3694157755" sldId="280"/>
        </pc:sldMkLst>
      </pc:sldChg>
      <pc:sldChg chg="addSp modSp">
        <pc:chgData name="Ioanna Stavroulaki" userId="b4d78482-77c8-4e5f-a063-3b94cb0664ef" providerId="ADAL" clId="{39F588E4-E784-B042-8FA4-D6AA338FBB2C}" dt="2025-06-05T08:10:03.238" v="40"/>
        <pc:sldMkLst>
          <pc:docMk/>
          <pc:sldMk cId="797378316" sldId="281"/>
        </pc:sldMkLst>
        <pc:picChg chg="add mod">
          <ac:chgData name="Ioanna Stavroulaki" userId="b4d78482-77c8-4e5f-a063-3b94cb0664ef" providerId="ADAL" clId="{39F588E4-E784-B042-8FA4-D6AA338FBB2C}" dt="2025-06-05T08:10:03.238" v="40"/>
          <ac:picMkLst>
            <pc:docMk/>
            <pc:sldMk cId="797378316" sldId="281"/>
            <ac:picMk id="2" creationId="{BEE99126-41C3-BCC3-0946-D28AE2255F32}"/>
          </ac:picMkLst>
        </pc:picChg>
      </pc:sldChg>
      <pc:sldChg chg="addSp delSp modSp mod setBg">
        <pc:chgData name="Ioanna Stavroulaki" userId="b4d78482-77c8-4e5f-a063-3b94cb0664ef" providerId="ADAL" clId="{39F588E4-E784-B042-8FA4-D6AA338FBB2C}" dt="2025-06-05T08:10:08.601" v="41"/>
        <pc:sldMkLst>
          <pc:docMk/>
          <pc:sldMk cId="610854844" sldId="282"/>
        </pc:sldMkLst>
        <pc:spChg chg="mod">
          <ac:chgData name="Ioanna Stavroulaki" userId="b4d78482-77c8-4e5f-a063-3b94cb0664ef" providerId="ADAL" clId="{39F588E4-E784-B042-8FA4-D6AA338FBB2C}" dt="2025-06-05T07:15:18.105" v="17" actId="26606"/>
          <ac:spMkLst>
            <pc:docMk/>
            <pc:sldMk cId="610854844" sldId="282"/>
            <ac:spMk id="4" creationId="{5126F83E-B5C0-3064-767F-D634B8DE3C3B}"/>
          </ac:spMkLst>
        </pc:spChg>
        <pc:picChg chg="mod ord">
          <ac:chgData name="Ioanna Stavroulaki" userId="b4d78482-77c8-4e5f-a063-3b94cb0664ef" providerId="ADAL" clId="{39F588E4-E784-B042-8FA4-D6AA338FBB2C}" dt="2025-06-05T07:15:41.241" v="20" actId="1076"/>
          <ac:picMkLst>
            <pc:docMk/>
            <pc:sldMk cId="610854844" sldId="282"/>
            <ac:picMk id="2" creationId="{6F6872BD-823F-2C23-462C-A5215DA3CEBA}"/>
          </ac:picMkLst>
        </pc:picChg>
        <pc:picChg chg="add mod">
          <ac:chgData name="Ioanna Stavroulaki" userId="b4d78482-77c8-4e5f-a063-3b94cb0664ef" providerId="ADAL" clId="{39F588E4-E784-B042-8FA4-D6AA338FBB2C}" dt="2025-06-05T07:15:29.862" v="19" actId="1076"/>
          <ac:picMkLst>
            <pc:docMk/>
            <pc:sldMk cId="610854844" sldId="282"/>
            <ac:picMk id="3" creationId="{0B836DED-A8C5-098F-F241-22A35783523C}"/>
          </ac:picMkLst>
        </pc:picChg>
        <pc:picChg chg="add mod">
          <ac:chgData name="Ioanna Stavroulaki" userId="b4d78482-77c8-4e5f-a063-3b94cb0664ef" providerId="ADAL" clId="{39F588E4-E784-B042-8FA4-D6AA338FBB2C}" dt="2025-06-05T08:10:08.601" v="41"/>
          <ac:picMkLst>
            <pc:docMk/>
            <pc:sldMk cId="610854844" sldId="282"/>
            <ac:picMk id="5" creationId="{5BF9631B-1847-F25E-E24D-5DC911D001B4}"/>
          </ac:picMkLst>
        </pc:picChg>
        <pc:picChg chg="mod">
          <ac:chgData name="Ioanna Stavroulaki" userId="b4d78482-77c8-4e5f-a063-3b94cb0664ef" providerId="ADAL" clId="{39F588E4-E784-B042-8FA4-D6AA338FBB2C}" dt="2025-06-05T07:15:18.105" v="17" actId="26606"/>
          <ac:picMkLst>
            <pc:docMk/>
            <pc:sldMk cId="610854844" sldId="282"/>
            <ac:picMk id="7" creationId="{2F50F2FF-9610-0F98-D1BA-0B049637EB81}"/>
          </ac:picMkLst>
        </pc:picChg>
        <pc:picChg chg="ord">
          <ac:chgData name="Ioanna Stavroulaki" userId="b4d78482-77c8-4e5f-a063-3b94cb0664ef" providerId="ADAL" clId="{39F588E4-E784-B042-8FA4-D6AA338FBB2C}" dt="2025-06-05T07:15:18.105" v="17" actId="26606"/>
          <ac:picMkLst>
            <pc:docMk/>
            <pc:sldMk cId="610854844" sldId="282"/>
            <ac:picMk id="9" creationId="{D7B30239-3D00-FB23-BA25-0D144416E9D9}"/>
          </ac:picMkLst>
        </pc:picChg>
        <pc:picChg chg="ord">
          <ac:chgData name="Ioanna Stavroulaki" userId="b4d78482-77c8-4e5f-a063-3b94cb0664ef" providerId="ADAL" clId="{39F588E4-E784-B042-8FA4-D6AA338FBB2C}" dt="2025-06-05T07:15:18.105" v="17" actId="26606"/>
          <ac:picMkLst>
            <pc:docMk/>
            <pc:sldMk cId="610854844" sldId="282"/>
            <ac:picMk id="10" creationId="{440ECD7C-E565-9B66-120A-DA203EA71523}"/>
          </ac:picMkLst>
        </pc:picChg>
      </pc:sldChg>
      <pc:sldChg chg="addSp delSp modSp mod">
        <pc:chgData name="Ioanna Stavroulaki" userId="b4d78482-77c8-4e5f-a063-3b94cb0664ef" providerId="ADAL" clId="{39F588E4-E784-B042-8FA4-D6AA338FBB2C}" dt="2025-06-05T08:10:29.079" v="45" actId="1076"/>
        <pc:sldMkLst>
          <pc:docMk/>
          <pc:sldMk cId="573703453" sldId="283"/>
        </pc:sldMkLst>
        <pc:spChg chg="mod">
          <ac:chgData name="Ioanna Stavroulaki" userId="b4d78482-77c8-4e5f-a063-3b94cb0664ef" providerId="ADAL" clId="{39F588E4-E784-B042-8FA4-D6AA338FBB2C}" dt="2025-06-05T08:10:29.079" v="45" actId="1076"/>
          <ac:spMkLst>
            <pc:docMk/>
            <pc:sldMk cId="573703453" sldId="283"/>
            <ac:spMk id="37" creationId="{461FE897-EBC6-4FFA-C553-2EED2CE52D21}"/>
          </ac:spMkLst>
        </pc:spChg>
        <pc:picChg chg="add mod">
          <ac:chgData name="Ioanna Stavroulaki" userId="b4d78482-77c8-4e5f-a063-3b94cb0664ef" providerId="ADAL" clId="{39F588E4-E784-B042-8FA4-D6AA338FBB2C}" dt="2025-06-05T08:10:25.690" v="44"/>
          <ac:picMkLst>
            <pc:docMk/>
            <pc:sldMk cId="573703453" sldId="283"/>
            <ac:picMk id="2" creationId="{CEFB02BF-7E08-ACCF-C8B8-4D9CBA55B9D6}"/>
          </ac:picMkLst>
        </pc:picChg>
      </pc:sldChg>
      <pc:sldChg chg="addSp delSp modSp mod">
        <pc:chgData name="Ioanna Stavroulaki" userId="b4d78482-77c8-4e5f-a063-3b94cb0664ef" providerId="ADAL" clId="{39F588E4-E784-B042-8FA4-D6AA338FBB2C}" dt="2025-06-05T08:10:39.624" v="47"/>
        <pc:sldMkLst>
          <pc:docMk/>
          <pc:sldMk cId="3034021673" sldId="285"/>
        </pc:sldMkLst>
        <pc:spChg chg="add mod">
          <ac:chgData name="Ioanna Stavroulaki" userId="b4d78482-77c8-4e5f-a063-3b94cb0664ef" providerId="ADAL" clId="{39F588E4-E784-B042-8FA4-D6AA338FBB2C}" dt="2025-06-05T08:10:39.624" v="47"/>
          <ac:spMkLst>
            <pc:docMk/>
            <pc:sldMk cId="3034021673" sldId="285"/>
            <ac:spMk id="2" creationId="{3A0FD690-CF2E-E863-33EE-E38922FCC737}"/>
          </ac:spMkLst>
        </pc:spChg>
        <pc:picChg chg="add mod">
          <ac:chgData name="Ioanna Stavroulaki" userId="b4d78482-77c8-4e5f-a063-3b94cb0664ef" providerId="ADAL" clId="{39F588E4-E784-B042-8FA4-D6AA338FBB2C}" dt="2025-06-05T08:10:39.624" v="47"/>
          <ac:picMkLst>
            <pc:docMk/>
            <pc:sldMk cId="3034021673" sldId="285"/>
            <ac:picMk id="3" creationId="{F41901C7-D4F5-7813-6241-14A10F42359B}"/>
          </ac:picMkLst>
        </pc:picChg>
      </pc:sldChg>
      <pc:sldChg chg="addSp delSp modSp mod">
        <pc:chgData name="Ioanna Stavroulaki" userId="b4d78482-77c8-4e5f-a063-3b94cb0664ef" providerId="ADAL" clId="{39F588E4-E784-B042-8FA4-D6AA338FBB2C}" dt="2025-06-05T08:10:48.719" v="49"/>
        <pc:sldMkLst>
          <pc:docMk/>
          <pc:sldMk cId="288306683" sldId="286"/>
        </pc:sldMkLst>
        <pc:spChg chg="add mod">
          <ac:chgData name="Ioanna Stavroulaki" userId="b4d78482-77c8-4e5f-a063-3b94cb0664ef" providerId="ADAL" clId="{39F588E4-E784-B042-8FA4-D6AA338FBB2C}" dt="2025-06-05T08:10:48.719" v="49"/>
          <ac:spMkLst>
            <pc:docMk/>
            <pc:sldMk cId="288306683" sldId="286"/>
            <ac:spMk id="2" creationId="{F38DE25D-CE48-7E58-1702-ACCBC0F07322}"/>
          </ac:spMkLst>
        </pc:spChg>
        <pc:picChg chg="add mod">
          <ac:chgData name="Ioanna Stavroulaki" userId="b4d78482-77c8-4e5f-a063-3b94cb0664ef" providerId="ADAL" clId="{39F588E4-E784-B042-8FA4-D6AA338FBB2C}" dt="2025-06-05T08:10:48.719" v="49"/>
          <ac:picMkLst>
            <pc:docMk/>
            <pc:sldMk cId="288306683" sldId="286"/>
            <ac:picMk id="3" creationId="{46C0C9EF-3087-0119-D0DF-A0D166E6480F}"/>
          </ac:picMkLst>
        </pc:picChg>
      </pc:sldChg>
      <pc:sldChg chg="del">
        <pc:chgData name="Ioanna Stavroulaki" userId="b4d78482-77c8-4e5f-a063-3b94cb0664ef" providerId="ADAL" clId="{39F588E4-E784-B042-8FA4-D6AA338FBB2C}" dt="2025-06-16T09:31:44.267" v="99" actId="2696"/>
        <pc:sldMkLst>
          <pc:docMk/>
          <pc:sldMk cId="3056092998" sldId="287"/>
        </pc:sldMkLst>
      </pc:sldChg>
      <pc:sldChg chg="del">
        <pc:chgData name="Ioanna Stavroulaki" userId="b4d78482-77c8-4e5f-a063-3b94cb0664ef" providerId="ADAL" clId="{39F588E4-E784-B042-8FA4-D6AA338FBB2C}" dt="2025-06-16T09:31:44.272" v="101" actId="2696"/>
        <pc:sldMkLst>
          <pc:docMk/>
          <pc:sldMk cId="2338901904" sldId="288"/>
        </pc:sldMkLst>
      </pc:sldChg>
      <pc:sldChg chg="del">
        <pc:chgData name="Ioanna Stavroulaki" userId="b4d78482-77c8-4e5f-a063-3b94cb0664ef" providerId="ADAL" clId="{39F588E4-E784-B042-8FA4-D6AA338FBB2C}" dt="2025-06-16T09:31:44.270" v="100" actId="2696"/>
        <pc:sldMkLst>
          <pc:docMk/>
          <pc:sldMk cId="310419226" sldId="289"/>
        </pc:sldMkLst>
      </pc:sldChg>
      <pc:sldChg chg="del">
        <pc:chgData name="Ioanna Stavroulaki" userId="b4d78482-77c8-4e5f-a063-3b94cb0664ef" providerId="ADAL" clId="{39F588E4-E784-B042-8FA4-D6AA338FBB2C}" dt="2025-06-16T09:31:44.275" v="102" actId="2696"/>
        <pc:sldMkLst>
          <pc:docMk/>
          <pc:sldMk cId="819052323" sldId="293"/>
        </pc:sldMkLst>
      </pc:sldChg>
      <pc:sldChg chg="del">
        <pc:chgData name="Ioanna Stavroulaki" userId="b4d78482-77c8-4e5f-a063-3b94cb0664ef" providerId="ADAL" clId="{39F588E4-E784-B042-8FA4-D6AA338FBB2C}" dt="2025-06-05T07:06:53.407" v="1" actId="2696"/>
        <pc:sldMkLst>
          <pc:docMk/>
          <pc:sldMk cId="714628247" sldId="294"/>
        </pc:sldMkLst>
      </pc:sldChg>
      <pc:sldChg chg="addSp delSp modSp mod">
        <pc:chgData name="Ioanna Stavroulaki" userId="b4d78482-77c8-4e5f-a063-3b94cb0664ef" providerId="ADAL" clId="{39F588E4-E784-B042-8FA4-D6AA338FBB2C}" dt="2025-06-05T08:20:12.445" v="98" actId="20577"/>
        <pc:sldMkLst>
          <pc:docMk/>
          <pc:sldMk cId="3278994170" sldId="1514"/>
        </pc:sldMkLst>
        <pc:spChg chg="mod">
          <ac:chgData name="Ioanna Stavroulaki" userId="b4d78482-77c8-4e5f-a063-3b94cb0664ef" providerId="ADAL" clId="{39F588E4-E784-B042-8FA4-D6AA338FBB2C}" dt="2025-06-05T08:20:12.445" v="98" actId="20577"/>
          <ac:spMkLst>
            <pc:docMk/>
            <pc:sldMk cId="3278994170" sldId="1514"/>
            <ac:spMk id="4" creationId="{B27353DC-41F7-4D4D-D322-95F5F83AC1D1}"/>
          </ac:spMkLst>
        </pc:spChg>
        <pc:picChg chg="add mod">
          <ac:chgData name="Ioanna Stavroulaki" userId="b4d78482-77c8-4e5f-a063-3b94cb0664ef" providerId="ADAL" clId="{39F588E4-E784-B042-8FA4-D6AA338FBB2C}" dt="2025-06-05T07:23:10.250" v="24"/>
          <ac:picMkLst>
            <pc:docMk/>
            <pc:sldMk cId="3278994170" sldId="1514"/>
            <ac:picMk id="2" creationId="{3A8BAE81-F713-5694-B335-4C117BE9A58C}"/>
          </ac:picMkLst>
        </pc:picChg>
      </pc:sldChg>
      <pc:sldChg chg="delSp del mod">
        <pc:chgData name="Ioanna Stavroulaki" userId="b4d78482-77c8-4e5f-a063-3b94cb0664ef" providerId="ADAL" clId="{39F588E4-E784-B042-8FA4-D6AA338FBB2C}" dt="2025-06-05T07:12:47.325" v="11" actId="2696"/>
        <pc:sldMkLst>
          <pc:docMk/>
          <pc:sldMk cId="2328756390" sldId="15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DD974-0E90-EA43-B3E8-3482BBC538E9}" type="datetimeFigureOut">
              <a:rPr lang="en-SE" smtClean="0"/>
              <a:t>2025-06-16</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98A85-583F-1A4D-AEE4-086F2B6DE411}" type="slidenum">
              <a:rPr lang="en-SE" smtClean="0"/>
              <a:t>‹#›</a:t>
            </a:fld>
            <a:endParaRPr lang="en-SE"/>
          </a:p>
        </p:txBody>
      </p:sp>
    </p:spTree>
    <p:extLst>
      <p:ext uri="{BB962C8B-B14F-4D97-AF65-F5344CB8AC3E}">
        <p14:creationId xmlns:p14="http://schemas.microsoft.com/office/powerpoint/2010/main" val="1730602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C7098A85-583F-1A4D-AEE4-086F2B6DE411}" type="slidenum">
              <a:rPr lang="en-SE" smtClean="0"/>
              <a:t>8</a:t>
            </a:fld>
            <a:endParaRPr lang="en-SE"/>
          </a:p>
        </p:txBody>
      </p:sp>
    </p:spTree>
    <p:extLst>
      <p:ext uri="{BB962C8B-B14F-4D97-AF65-F5344CB8AC3E}">
        <p14:creationId xmlns:p14="http://schemas.microsoft.com/office/powerpoint/2010/main" val="262745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C7098A85-583F-1A4D-AEE4-086F2B6DE411}" type="slidenum">
              <a:rPr lang="en-SE" smtClean="0"/>
              <a:t>12</a:t>
            </a:fld>
            <a:endParaRPr lang="en-SE"/>
          </a:p>
        </p:txBody>
      </p:sp>
    </p:spTree>
    <p:extLst>
      <p:ext uri="{BB962C8B-B14F-4D97-AF65-F5344CB8AC3E}">
        <p14:creationId xmlns:p14="http://schemas.microsoft.com/office/powerpoint/2010/main" val="412591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6C6C-2EB9-7C8B-5959-ADE39A1360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6159BF87-377C-3CB2-A88D-0E92C896E8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8B0A1839-DFD5-F0BB-BB05-7ABF3398F85F}"/>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5" name="Footer Placeholder 4">
            <a:extLst>
              <a:ext uri="{FF2B5EF4-FFF2-40B4-BE49-F238E27FC236}">
                <a16:creationId xmlns:a16="http://schemas.microsoft.com/office/drawing/2014/main" id="{DAA6F709-3304-E0C7-D4BF-C9BCC9C3EBCD}"/>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7D4128F6-1153-A6FA-AEFC-D64C93AF9C78}"/>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361695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332D-5A59-D5BB-A774-A0B264C20802}"/>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BB258514-0418-23CB-D566-73651FB3FFC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CC56A7C3-A422-67B0-D76D-E4E581B754EB}"/>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5" name="Footer Placeholder 4">
            <a:extLst>
              <a:ext uri="{FF2B5EF4-FFF2-40B4-BE49-F238E27FC236}">
                <a16:creationId xmlns:a16="http://schemas.microsoft.com/office/drawing/2014/main" id="{21010E13-BB0A-ADD5-BF96-2E23AC7B0E10}"/>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4393867E-AD01-33D7-32FD-ABC23CB5269C}"/>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2060503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821702-17BB-C2D8-97AE-19A710A7980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281582D1-42D2-3EA2-80FA-DB677D6DAEC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AA9BBC4-A1D7-4B7A-162D-BF76043DB174}"/>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5" name="Footer Placeholder 4">
            <a:extLst>
              <a:ext uri="{FF2B5EF4-FFF2-40B4-BE49-F238E27FC236}">
                <a16:creationId xmlns:a16="http://schemas.microsoft.com/office/drawing/2014/main" id="{75490095-D096-DB61-D306-21A293A4104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9CBB145F-888D-1361-4CA7-B14F69735F15}"/>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1069100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399269" y="602689"/>
            <a:ext cx="143992" cy="143976"/>
          </a:xfrm>
          <a:prstGeom prst="rect">
            <a:avLst/>
          </a:prstGeom>
        </p:spPr>
      </p:pic>
      <p:pic>
        <p:nvPicPr>
          <p:cNvPr id="17" name="bg object 17"/>
          <p:cNvPicPr/>
          <p:nvPr/>
        </p:nvPicPr>
        <p:blipFill>
          <a:blip r:embed="rId3" cstate="print"/>
          <a:stretch>
            <a:fillRect/>
          </a:stretch>
        </p:blipFill>
        <p:spPr>
          <a:xfrm>
            <a:off x="11399269" y="443397"/>
            <a:ext cx="143992" cy="143976"/>
          </a:xfrm>
          <a:prstGeom prst="rect">
            <a:avLst/>
          </a:prstGeom>
        </p:spPr>
      </p:pic>
      <p:pic>
        <p:nvPicPr>
          <p:cNvPr id="18" name="bg object 18"/>
          <p:cNvPicPr/>
          <p:nvPr/>
        </p:nvPicPr>
        <p:blipFill>
          <a:blip r:embed="rId3" cstate="print"/>
          <a:stretch>
            <a:fillRect/>
          </a:stretch>
        </p:blipFill>
        <p:spPr>
          <a:xfrm>
            <a:off x="11239967" y="443397"/>
            <a:ext cx="143992" cy="143976"/>
          </a:xfrm>
          <a:prstGeom prst="rect">
            <a:avLst/>
          </a:prstGeom>
        </p:spPr>
      </p:pic>
      <p:sp>
        <p:nvSpPr>
          <p:cNvPr id="19" name="bg object 19"/>
          <p:cNvSpPr/>
          <p:nvPr/>
        </p:nvSpPr>
        <p:spPr>
          <a:xfrm>
            <a:off x="9690098" y="665186"/>
            <a:ext cx="1549994" cy="160572"/>
          </a:xfrm>
          <a:custGeom>
            <a:avLst/>
            <a:gdLst/>
            <a:ahLst/>
            <a:cxnLst/>
            <a:rect l="l" t="t" r="r" b="b"/>
            <a:pathLst>
              <a:path w="2555875" h="264794">
                <a:moveTo>
                  <a:pt x="2445810" y="4460"/>
                </a:moveTo>
                <a:lnTo>
                  <a:pt x="2359708" y="4460"/>
                </a:lnTo>
                <a:lnTo>
                  <a:pt x="2359708" y="264274"/>
                </a:lnTo>
                <a:lnTo>
                  <a:pt x="2445810" y="264274"/>
                </a:lnTo>
                <a:lnTo>
                  <a:pt x="2492104" y="256264"/>
                </a:lnTo>
                <a:lnTo>
                  <a:pt x="2526632" y="233325"/>
                </a:lnTo>
                <a:lnTo>
                  <a:pt x="2531630" y="224935"/>
                </a:lnTo>
                <a:lnTo>
                  <a:pt x="2401267" y="224935"/>
                </a:lnTo>
                <a:lnTo>
                  <a:pt x="2401267" y="43799"/>
                </a:lnTo>
                <a:lnTo>
                  <a:pt x="2531632" y="43799"/>
                </a:lnTo>
                <a:lnTo>
                  <a:pt x="2526632" y="35405"/>
                </a:lnTo>
                <a:lnTo>
                  <a:pt x="2492104" y="12469"/>
                </a:lnTo>
                <a:lnTo>
                  <a:pt x="2445810" y="4460"/>
                </a:lnTo>
                <a:close/>
              </a:path>
              <a:path w="2555875" h="264794">
                <a:moveTo>
                  <a:pt x="2531632" y="43799"/>
                </a:moveTo>
                <a:lnTo>
                  <a:pt x="2445810" y="43799"/>
                </a:lnTo>
                <a:lnTo>
                  <a:pt x="2475274" y="48793"/>
                </a:lnTo>
                <a:lnTo>
                  <a:pt x="2496664" y="63427"/>
                </a:lnTo>
                <a:lnTo>
                  <a:pt x="2509703" y="87178"/>
                </a:lnTo>
                <a:lnTo>
                  <a:pt x="2514111" y="119525"/>
                </a:lnTo>
                <a:lnTo>
                  <a:pt x="2514111" y="149210"/>
                </a:lnTo>
                <a:lnTo>
                  <a:pt x="2509703" y="181556"/>
                </a:lnTo>
                <a:lnTo>
                  <a:pt x="2496664" y="205307"/>
                </a:lnTo>
                <a:lnTo>
                  <a:pt x="2475274" y="219941"/>
                </a:lnTo>
                <a:lnTo>
                  <a:pt x="2445810" y="224935"/>
                </a:lnTo>
                <a:lnTo>
                  <a:pt x="2531630" y="224935"/>
                </a:lnTo>
                <a:lnTo>
                  <a:pt x="2548214" y="197094"/>
                </a:lnTo>
                <a:lnTo>
                  <a:pt x="2555670" y="149210"/>
                </a:lnTo>
                <a:lnTo>
                  <a:pt x="2555670" y="119525"/>
                </a:lnTo>
                <a:lnTo>
                  <a:pt x="2548214" y="71636"/>
                </a:lnTo>
                <a:lnTo>
                  <a:pt x="2531632" y="43799"/>
                </a:lnTo>
                <a:close/>
              </a:path>
              <a:path w="2555875" h="264794">
                <a:moveTo>
                  <a:pt x="2181504" y="4460"/>
                </a:moveTo>
                <a:lnTo>
                  <a:pt x="2102072" y="4460"/>
                </a:lnTo>
                <a:lnTo>
                  <a:pt x="2102072" y="264274"/>
                </a:lnTo>
                <a:lnTo>
                  <a:pt x="2142542" y="264274"/>
                </a:lnTo>
                <a:lnTo>
                  <a:pt x="2142542" y="13737"/>
                </a:lnTo>
                <a:lnTo>
                  <a:pt x="2184574" y="13737"/>
                </a:lnTo>
                <a:lnTo>
                  <a:pt x="2181504" y="4460"/>
                </a:lnTo>
                <a:close/>
              </a:path>
              <a:path w="2555875" h="264794">
                <a:moveTo>
                  <a:pt x="2184574" y="13737"/>
                </a:moveTo>
                <a:lnTo>
                  <a:pt x="2142542" y="13737"/>
                </a:lnTo>
                <a:lnTo>
                  <a:pt x="2224183" y="264274"/>
                </a:lnTo>
                <a:lnTo>
                  <a:pt x="2305469" y="264274"/>
                </a:lnTo>
                <a:lnTo>
                  <a:pt x="2305469" y="256850"/>
                </a:lnTo>
                <a:lnTo>
                  <a:pt x="2265020" y="256850"/>
                </a:lnTo>
                <a:lnTo>
                  <a:pt x="2184574" y="13737"/>
                </a:lnTo>
                <a:close/>
              </a:path>
              <a:path w="2555875" h="264794">
                <a:moveTo>
                  <a:pt x="2305469" y="4460"/>
                </a:moveTo>
                <a:lnTo>
                  <a:pt x="2265020" y="4460"/>
                </a:lnTo>
                <a:lnTo>
                  <a:pt x="2265020" y="256850"/>
                </a:lnTo>
                <a:lnTo>
                  <a:pt x="2305469" y="256850"/>
                </a:lnTo>
                <a:lnTo>
                  <a:pt x="2305469" y="4460"/>
                </a:lnTo>
                <a:close/>
              </a:path>
              <a:path w="2555875" h="264794">
                <a:moveTo>
                  <a:pt x="1992881" y="4460"/>
                </a:moveTo>
                <a:lnTo>
                  <a:pt x="1914203" y="4460"/>
                </a:lnTo>
                <a:lnTo>
                  <a:pt x="1838844" y="264274"/>
                </a:lnTo>
                <a:lnTo>
                  <a:pt x="1882277" y="264274"/>
                </a:lnTo>
                <a:lnTo>
                  <a:pt x="1900099" y="200800"/>
                </a:lnTo>
                <a:lnTo>
                  <a:pt x="2049268" y="200800"/>
                </a:lnTo>
                <a:lnTo>
                  <a:pt x="2038078" y="161838"/>
                </a:lnTo>
                <a:lnTo>
                  <a:pt x="1911219" y="161838"/>
                </a:lnTo>
                <a:lnTo>
                  <a:pt x="1953165" y="13737"/>
                </a:lnTo>
                <a:lnTo>
                  <a:pt x="1995546" y="13737"/>
                </a:lnTo>
                <a:lnTo>
                  <a:pt x="1992881" y="4460"/>
                </a:lnTo>
                <a:close/>
              </a:path>
              <a:path w="2555875" h="264794">
                <a:moveTo>
                  <a:pt x="2049268" y="200800"/>
                </a:moveTo>
                <a:lnTo>
                  <a:pt x="2006242" y="200800"/>
                </a:lnTo>
                <a:lnTo>
                  <a:pt x="2024064" y="264274"/>
                </a:lnTo>
                <a:lnTo>
                  <a:pt x="2067497" y="264274"/>
                </a:lnTo>
                <a:lnTo>
                  <a:pt x="2049268" y="200800"/>
                </a:lnTo>
                <a:close/>
              </a:path>
              <a:path w="2555875" h="264794">
                <a:moveTo>
                  <a:pt x="1995546" y="13737"/>
                </a:moveTo>
                <a:lnTo>
                  <a:pt x="1953165" y="13737"/>
                </a:lnTo>
                <a:lnTo>
                  <a:pt x="1995112" y="161838"/>
                </a:lnTo>
                <a:lnTo>
                  <a:pt x="2038078" y="161838"/>
                </a:lnTo>
                <a:lnTo>
                  <a:pt x="1995546" y="13737"/>
                </a:lnTo>
                <a:close/>
              </a:path>
              <a:path w="2555875" h="264794">
                <a:moveTo>
                  <a:pt x="1757422" y="4460"/>
                </a:moveTo>
                <a:lnTo>
                  <a:pt x="1654609" y="4460"/>
                </a:lnTo>
                <a:lnTo>
                  <a:pt x="1654609" y="264274"/>
                </a:lnTo>
                <a:lnTo>
                  <a:pt x="1695801" y="264274"/>
                </a:lnTo>
                <a:lnTo>
                  <a:pt x="1695801" y="151806"/>
                </a:lnTo>
                <a:lnTo>
                  <a:pt x="1755569" y="151806"/>
                </a:lnTo>
                <a:lnTo>
                  <a:pt x="1788035" y="146837"/>
                </a:lnTo>
                <a:lnTo>
                  <a:pt x="1813508" y="132370"/>
                </a:lnTo>
                <a:lnTo>
                  <a:pt x="1826923" y="113577"/>
                </a:lnTo>
                <a:lnTo>
                  <a:pt x="1695801" y="113577"/>
                </a:lnTo>
                <a:lnTo>
                  <a:pt x="1695801" y="42312"/>
                </a:lnTo>
                <a:lnTo>
                  <a:pt x="1827041" y="42312"/>
                </a:lnTo>
                <a:lnTo>
                  <a:pt x="1814855" y="24453"/>
                </a:lnTo>
                <a:lnTo>
                  <a:pt x="1790071" y="9672"/>
                </a:lnTo>
                <a:lnTo>
                  <a:pt x="1757422" y="4460"/>
                </a:lnTo>
                <a:close/>
              </a:path>
              <a:path w="2555875" h="264794">
                <a:moveTo>
                  <a:pt x="1827041" y="42312"/>
                </a:moveTo>
                <a:lnTo>
                  <a:pt x="1751852" y="42312"/>
                </a:lnTo>
                <a:lnTo>
                  <a:pt x="1769307" y="44175"/>
                </a:lnTo>
                <a:lnTo>
                  <a:pt x="1782378" y="50249"/>
                </a:lnTo>
                <a:lnTo>
                  <a:pt x="1790579" y="61263"/>
                </a:lnTo>
                <a:lnTo>
                  <a:pt x="1793421" y="77945"/>
                </a:lnTo>
                <a:lnTo>
                  <a:pt x="1790579" y="94790"/>
                </a:lnTo>
                <a:lnTo>
                  <a:pt x="1782378" y="105786"/>
                </a:lnTo>
                <a:lnTo>
                  <a:pt x="1769307" y="111769"/>
                </a:lnTo>
                <a:lnTo>
                  <a:pt x="1751852" y="113577"/>
                </a:lnTo>
                <a:lnTo>
                  <a:pt x="1826923" y="113577"/>
                </a:lnTo>
                <a:lnTo>
                  <a:pt x="1830145" y="109064"/>
                </a:lnTo>
                <a:lnTo>
                  <a:pt x="1836101" y="77578"/>
                </a:lnTo>
                <a:lnTo>
                  <a:pt x="1830592" y="47517"/>
                </a:lnTo>
                <a:lnTo>
                  <a:pt x="1827041" y="42312"/>
                </a:lnTo>
                <a:close/>
              </a:path>
              <a:path w="2555875" h="264794">
                <a:moveTo>
                  <a:pt x="1460740" y="4460"/>
                </a:moveTo>
                <a:lnTo>
                  <a:pt x="1413988" y="4460"/>
                </a:lnTo>
                <a:lnTo>
                  <a:pt x="1493033" y="133252"/>
                </a:lnTo>
                <a:lnTo>
                  <a:pt x="1411747" y="264274"/>
                </a:lnTo>
                <a:lnTo>
                  <a:pt x="1458521" y="264274"/>
                </a:lnTo>
                <a:lnTo>
                  <a:pt x="1516801" y="168507"/>
                </a:lnTo>
                <a:lnTo>
                  <a:pt x="1563995" y="168507"/>
                </a:lnTo>
                <a:lnTo>
                  <a:pt x="1542026" y="132132"/>
                </a:lnTo>
                <a:lnTo>
                  <a:pt x="1562542" y="98363"/>
                </a:lnTo>
                <a:lnTo>
                  <a:pt x="1516801" y="98363"/>
                </a:lnTo>
                <a:lnTo>
                  <a:pt x="1460740" y="4460"/>
                </a:lnTo>
                <a:close/>
              </a:path>
              <a:path w="2555875" h="264794">
                <a:moveTo>
                  <a:pt x="1563995" y="168507"/>
                </a:moveTo>
                <a:lnTo>
                  <a:pt x="1516801" y="168507"/>
                </a:lnTo>
                <a:lnTo>
                  <a:pt x="1575061" y="264274"/>
                </a:lnTo>
                <a:lnTo>
                  <a:pt x="1621835" y="264274"/>
                </a:lnTo>
                <a:lnTo>
                  <a:pt x="1563995" y="168507"/>
                </a:lnTo>
                <a:close/>
              </a:path>
              <a:path w="2555875" h="264794">
                <a:moveTo>
                  <a:pt x="1619594" y="4460"/>
                </a:moveTo>
                <a:lnTo>
                  <a:pt x="1572842" y="4460"/>
                </a:lnTo>
                <a:lnTo>
                  <a:pt x="1516801" y="98363"/>
                </a:lnTo>
                <a:lnTo>
                  <a:pt x="1562542" y="98363"/>
                </a:lnTo>
                <a:lnTo>
                  <a:pt x="1619594" y="4460"/>
                </a:lnTo>
                <a:close/>
              </a:path>
              <a:path w="2555875" h="264794">
                <a:moveTo>
                  <a:pt x="1385811" y="4460"/>
                </a:moveTo>
                <a:lnTo>
                  <a:pt x="1218779" y="4460"/>
                </a:lnTo>
                <a:lnTo>
                  <a:pt x="1218779" y="264274"/>
                </a:lnTo>
                <a:lnTo>
                  <a:pt x="1385811" y="264274"/>
                </a:lnTo>
                <a:lnTo>
                  <a:pt x="1385811" y="225678"/>
                </a:lnTo>
                <a:lnTo>
                  <a:pt x="1260726" y="225678"/>
                </a:lnTo>
                <a:lnTo>
                  <a:pt x="1260726" y="149210"/>
                </a:lnTo>
                <a:lnTo>
                  <a:pt x="1374303" y="149210"/>
                </a:lnTo>
                <a:lnTo>
                  <a:pt x="1374303" y="111357"/>
                </a:lnTo>
                <a:lnTo>
                  <a:pt x="1260726" y="111357"/>
                </a:lnTo>
                <a:lnTo>
                  <a:pt x="1260726" y="42689"/>
                </a:lnTo>
                <a:lnTo>
                  <a:pt x="1385811" y="42689"/>
                </a:lnTo>
                <a:lnTo>
                  <a:pt x="1385811" y="4460"/>
                </a:lnTo>
                <a:close/>
              </a:path>
              <a:path w="2555875" h="264794">
                <a:moveTo>
                  <a:pt x="1161109" y="38239"/>
                </a:moveTo>
                <a:lnTo>
                  <a:pt x="1087349" y="38239"/>
                </a:lnTo>
                <a:lnTo>
                  <a:pt x="1107377" y="41753"/>
                </a:lnTo>
                <a:lnTo>
                  <a:pt x="1121365" y="50995"/>
                </a:lnTo>
                <a:lnTo>
                  <a:pt x="1129583" y="64072"/>
                </a:lnTo>
                <a:lnTo>
                  <a:pt x="1132269" y="79065"/>
                </a:lnTo>
                <a:lnTo>
                  <a:pt x="1130151" y="94133"/>
                </a:lnTo>
                <a:lnTo>
                  <a:pt x="1123683" y="107179"/>
                </a:lnTo>
                <a:lnTo>
                  <a:pt x="1112691" y="119252"/>
                </a:lnTo>
                <a:lnTo>
                  <a:pt x="1097003" y="131399"/>
                </a:lnTo>
                <a:lnTo>
                  <a:pt x="1008304" y="188936"/>
                </a:lnTo>
                <a:lnTo>
                  <a:pt x="1008304" y="264274"/>
                </a:lnTo>
                <a:lnTo>
                  <a:pt x="1177922" y="264274"/>
                </a:lnTo>
                <a:lnTo>
                  <a:pt x="1177922" y="224935"/>
                </a:lnTo>
                <a:lnTo>
                  <a:pt x="1017571" y="224935"/>
                </a:lnTo>
                <a:lnTo>
                  <a:pt x="1119641" y="161094"/>
                </a:lnTo>
                <a:lnTo>
                  <a:pt x="1145649" y="141697"/>
                </a:lnTo>
                <a:lnTo>
                  <a:pt x="1162327" y="122023"/>
                </a:lnTo>
                <a:lnTo>
                  <a:pt x="1171208" y="101378"/>
                </a:lnTo>
                <a:lnTo>
                  <a:pt x="1173828" y="79065"/>
                </a:lnTo>
                <a:lnTo>
                  <a:pt x="1168199" y="49015"/>
                </a:lnTo>
                <a:lnTo>
                  <a:pt x="1161109" y="38239"/>
                </a:lnTo>
                <a:close/>
              </a:path>
              <a:path w="2555875" h="264794">
                <a:moveTo>
                  <a:pt x="1087349" y="0"/>
                </a:moveTo>
                <a:lnTo>
                  <a:pt x="1052850" y="5782"/>
                </a:lnTo>
                <a:lnTo>
                  <a:pt x="1026528" y="22318"/>
                </a:lnTo>
                <a:lnTo>
                  <a:pt x="1009741" y="48388"/>
                </a:lnTo>
                <a:lnTo>
                  <a:pt x="1003843" y="82772"/>
                </a:lnTo>
                <a:lnTo>
                  <a:pt x="1042816" y="82772"/>
                </a:lnTo>
                <a:lnTo>
                  <a:pt x="1045495" y="65481"/>
                </a:lnTo>
                <a:lnTo>
                  <a:pt x="1053672" y="51321"/>
                </a:lnTo>
                <a:lnTo>
                  <a:pt x="1067553" y="41753"/>
                </a:lnTo>
                <a:lnTo>
                  <a:pt x="1087349" y="38239"/>
                </a:lnTo>
                <a:lnTo>
                  <a:pt x="1161109" y="38239"/>
                </a:lnTo>
                <a:lnTo>
                  <a:pt x="1151611" y="23802"/>
                </a:lnTo>
                <a:lnTo>
                  <a:pt x="1124512" y="6455"/>
                </a:lnTo>
                <a:lnTo>
                  <a:pt x="1087349" y="0"/>
                </a:lnTo>
                <a:close/>
              </a:path>
              <a:path w="2555875" h="264794">
                <a:moveTo>
                  <a:pt x="837492" y="4460"/>
                </a:moveTo>
                <a:lnTo>
                  <a:pt x="758060" y="4460"/>
                </a:lnTo>
                <a:lnTo>
                  <a:pt x="758060" y="264274"/>
                </a:lnTo>
                <a:lnTo>
                  <a:pt x="798520" y="264274"/>
                </a:lnTo>
                <a:lnTo>
                  <a:pt x="798520" y="13737"/>
                </a:lnTo>
                <a:lnTo>
                  <a:pt x="840562" y="13737"/>
                </a:lnTo>
                <a:lnTo>
                  <a:pt x="837492" y="4460"/>
                </a:lnTo>
                <a:close/>
              </a:path>
              <a:path w="2555875" h="264794">
                <a:moveTo>
                  <a:pt x="840562" y="13737"/>
                </a:moveTo>
                <a:lnTo>
                  <a:pt x="798520" y="13737"/>
                </a:lnTo>
                <a:lnTo>
                  <a:pt x="880172" y="264274"/>
                </a:lnTo>
                <a:lnTo>
                  <a:pt x="961457" y="264274"/>
                </a:lnTo>
                <a:lnTo>
                  <a:pt x="961457" y="256850"/>
                </a:lnTo>
                <a:lnTo>
                  <a:pt x="920998" y="256850"/>
                </a:lnTo>
                <a:lnTo>
                  <a:pt x="840562" y="13737"/>
                </a:lnTo>
                <a:close/>
              </a:path>
              <a:path w="2555875" h="264794">
                <a:moveTo>
                  <a:pt x="961457" y="4460"/>
                </a:moveTo>
                <a:lnTo>
                  <a:pt x="920998" y="4460"/>
                </a:lnTo>
                <a:lnTo>
                  <a:pt x="920998" y="256850"/>
                </a:lnTo>
                <a:lnTo>
                  <a:pt x="961457" y="256850"/>
                </a:lnTo>
                <a:lnTo>
                  <a:pt x="961457" y="4460"/>
                </a:lnTo>
                <a:close/>
              </a:path>
              <a:path w="2555875" h="264794">
                <a:moveTo>
                  <a:pt x="716313" y="225678"/>
                </a:moveTo>
                <a:lnTo>
                  <a:pt x="567092" y="225678"/>
                </a:lnTo>
                <a:lnTo>
                  <a:pt x="567092" y="264274"/>
                </a:lnTo>
                <a:lnTo>
                  <a:pt x="716313" y="264274"/>
                </a:lnTo>
                <a:lnTo>
                  <a:pt x="716313" y="225678"/>
                </a:lnTo>
                <a:close/>
              </a:path>
              <a:path w="2555875" h="264794">
                <a:moveTo>
                  <a:pt x="662492" y="43056"/>
                </a:moveTo>
                <a:lnTo>
                  <a:pt x="620546" y="43056"/>
                </a:lnTo>
                <a:lnTo>
                  <a:pt x="620546" y="225678"/>
                </a:lnTo>
                <a:lnTo>
                  <a:pt x="662492" y="225678"/>
                </a:lnTo>
                <a:lnTo>
                  <a:pt x="662492" y="43056"/>
                </a:lnTo>
                <a:close/>
              </a:path>
              <a:path w="2555875" h="264794">
                <a:moveTo>
                  <a:pt x="716313" y="4460"/>
                </a:moveTo>
                <a:lnTo>
                  <a:pt x="567092" y="4460"/>
                </a:lnTo>
                <a:lnTo>
                  <a:pt x="567092" y="43056"/>
                </a:lnTo>
                <a:lnTo>
                  <a:pt x="716313" y="43056"/>
                </a:lnTo>
                <a:lnTo>
                  <a:pt x="716313" y="4460"/>
                </a:lnTo>
                <a:close/>
              </a:path>
              <a:path w="2555875" h="264794">
                <a:moveTo>
                  <a:pt x="258505" y="4460"/>
                </a:moveTo>
                <a:lnTo>
                  <a:pt x="216202" y="4460"/>
                </a:lnTo>
                <a:lnTo>
                  <a:pt x="263342" y="264274"/>
                </a:lnTo>
                <a:lnTo>
                  <a:pt x="341654" y="264274"/>
                </a:lnTo>
                <a:lnTo>
                  <a:pt x="342961" y="254987"/>
                </a:lnTo>
                <a:lnTo>
                  <a:pt x="302681" y="254987"/>
                </a:lnTo>
                <a:lnTo>
                  <a:pt x="258505" y="4460"/>
                </a:lnTo>
                <a:close/>
              </a:path>
              <a:path w="2555875" h="264794">
                <a:moveTo>
                  <a:pt x="417198" y="13737"/>
                </a:moveTo>
                <a:lnTo>
                  <a:pt x="376909" y="13737"/>
                </a:lnTo>
                <a:lnTo>
                  <a:pt x="412175" y="264274"/>
                </a:lnTo>
                <a:lnTo>
                  <a:pt x="490487" y="264274"/>
                </a:lnTo>
                <a:lnTo>
                  <a:pt x="492173" y="254987"/>
                </a:lnTo>
                <a:lnTo>
                  <a:pt x="451148" y="254987"/>
                </a:lnTo>
                <a:lnTo>
                  <a:pt x="417198" y="13737"/>
                </a:lnTo>
                <a:close/>
              </a:path>
              <a:path w="2555875" h="264794">
                <a:moveTo>
                  <a:pt x="415893" y="4460"/>
                </a:moveTo>
                <a:lnTo>
                  <a:pt x="337947" y="4460"/>
                </a:lnTo>
                <a:lnTo>
                  <a:pt x="302681" y="254987"/>
                </a:lnTo>
                <a:lnTo>
                  <a:pt x="342961" y="254987"/>
                </a:lnTo>
                <a:lnTo>
                  <a:pt x="376909" y="13737"/>
                </a:lnTo>
                <a:lnTo>
                  <a:pt x="417198" y="13737"/>
                </a:lnTo>
                <a:lnTo>
                  <a:pt x="415893" y="4460"/>
                </a:lnTo>
                <a:close/>
              </a:path>
              <a:path w="2555875" h="264794">
                <a:moveTo>
                  <a:pt x="537638" y="4460"/>
                </a:moveTo>
                <a:lnTo>
                  <a:pt x="495681" y="4460"/>
                </a:lnTo>
                <a:lnTo>
                  <a:pt x="451148" y="254987"/>
                </a:lnTo>
                <a:lnTo>
                  <a:pt x="492173" y="254987"/>
                </a:lnTo>
                <a:lnTo>
                  <a:pt x="537638" y="4460"/>
                </a:lnTo>
                <a:close/>
              </a:path>
              <a:path w="2555875" h="264794">
                <a:moveTo>
                  <a:pt x="117661" y="43056"/>
                </a:moveTo>
                <a:lnTo>
                  <a:pt x="76091" y="43056"/>
                </a:lnTo>
                <a:lnTo>
                  <a:pt x="76091" y="264274"/>
                </a:lnTo>
                <a:lnTo>
                  <a:pt x="117661" y="264274"/>
                </a:lnTo>
                <a:lnTo>
                  <a:pt x="117661" y="43056"/>
                </a:lnTo>
                <a:close/>
              </a:path>
              <a:path w="2555875" h="264794">
                <a:moveTo>
                  <a:pt x="193753" y="4460"/>
                </a:moveTo>
                <a:lnTo>
                  <a:pt x="0" y="4460"/>
                </a:lnTo>
                <a:lnTo>
                  <a:pt x="0" y="43056"/>
                </a:lnTo>
                <a:lnTo>
                  <a:pt x="193753" y="43056"/>
                </a:lnTo>
                <a:lnTo>
                  <a:pt x="193753" y="4460"/>
                </a:lnTo>
                <a:close/>
              </a:path>
            </a:pathLst>
          </a:custGeom>
          <a:solidFill>
            <a:srgbClr val="231F20"/>
          </a:solidFill>
        </p:spPr>
        <p:txBody>
          <a:bodyPr wrap="square" lIns="0" tIns="0" rIns="0" bIns="0" rtlCol="0"/>
          <a:lstStyle/>
          <a:p>
            <a:endParaRPr sz="1092"/>
          </a:p>
        </p:txBody>
      </p:sp>
      <p:sp>
        <p:nvSpPr>
          <p:cNvPr id="2" name="Holder 2"/>
          <p:cNvSpPr>
            <a:spLocks noGrp="1"/>
          </p:cNvSpPr>
          <p:nvPr>
            <p:ph type="ctrTitle"/>
          </p:nvPr>
        </p:nvSpPr>
        <p:spPr>
          <a:xfrm>
            <a:off x="944798" y="2110356"/>
            <a:ext cx="10302403" cy="61330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903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8307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5F52-E907-922C-7D3F-BAF59A8BA807}"/>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E7DDA86E-4042-385B-197F-9D7134D4F98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B17D33C-D7CA-8B95-D8E7-1A269FE81640}"/>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5" name="Footer Placeholder 4">
            <a:extLst>
              <a:ext uri="{FF2B5EF4-FFF2-40B4-BE49-F238E27FC236}">
                <a16:creationId xmlns:a16="http://schemas.microsoft.com/office/drawing/2014/main" id="{01E41A14-FA63-A095-A12E-6A0971E869FD}"/>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B9875154-B2BC-F6F7-5CC0-1B4D8908F528}"/>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360375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B089-7ADF-7104-87A6-1174121199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A7D31812-3D10-D800-52BD-0E0E015D72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2301321-ED3D-521E-EE05-3CCB292ACEC2}"/>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5" name="Footer Placeholder 4">
            <a:extLst>
              <a:ext uri="{FF2B5EF4-FFF2-40B4-BE49-F238E27FC236}">
                <a16:creationId xmlns:a16="http://schemas.microsoft.com/office/drawing/2014/main" id="{56FE0A52-7672-B309-24E8-2275AD1E2C2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9C645F8-E311-61D8-5FD1-1DC72BAA340F}"/>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3187851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73D5-2C86-3D91-765A-72C24305CF56}"/>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4377B2CD-B8E6-F67C-2D88-3F44E5D140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7FFEBD6F-69CD-F2D5-236F-E29AC79E52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38411966-C874-5EB0-794A-415303786D04}"/>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6" name="Footer Placeholder 5">
            <a:extLst>
              <a:ext uri="{FF2B5EF4-FFF2-40B4-BE49-F238E27FC236}">
                <a16:creationId xmlns:a16="http://schemas.microsoft.com/office/drawing/2014/main" id="{71485FCE-70D6-6F47-9460-4950F360DB5B}"/>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971BD58-CF5F-65B9-2A05-9B66E31F82CE}"/>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285503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8E2F9-4BB2-F584-A03E-FFE1EE8BB2FF}"/>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E7EF6FBB-C40B-FFE8-74D6-FEBB0CADE7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608380-1A6C-12B7-8A9A-B3784A1F6C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4A3DA23D-5CD3-F6DE-9440-30ECEE7E9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A9DAE2-2502-BB2A-54A0-FED573EF5E2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F94E4591-147C-74A7-8737-E03B7DFE32E8}"/>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8" name="Footer Placeholder 7">
            <a:extLst>
              <a:ext uri="{FF2B5EF4-FFF2-40B4-BE49-F238E27FC236}">
                <a16:creationId xmlns:a16="http://schemas.microsoft.com/office/drawing/2014/main" id="{AFD78EF0-E420-013B-4A83-DB5A4E059243}"/>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29B0C6FA-2C9F-5236-376E-8F59553914BC}"/>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53655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C2FA-D60F-DF4C-E7B8-14F919E7F5F5}"/>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44C4D22E-D86F-C997-BFC5-7057B81955FA}"/>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4" name="Footer Placeholder 3">
            <a:extLst>
              <a:ext uri="{FF2B5EF4-FFF2-40B4-BE49-F238E27FC236}">
                <a16:creationId xmlns:a16="http://schemas.microsoft.com/office/drawing/2014/main" id="{DD828FFA-0334-624F-8184-A18D83A97A76}"/>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D8C019DD-FC44-E2A4-25E5-38167FBA8BC9}"/>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267473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B40EF-7A2F-CBA6-52AA-0D141E8B66AF}"/>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3" name="Footer Placeholder 2">
            <a:extLst>
              <a:ext uri="{FF2B5EF4-FFF2-40B4-BE49-F238E27FC236}">
                <a16:creationId xmlns:a16="http://schemas.microsoft.com/office/drawing/2014/main" id="{DDCA4489-C97E-D285-66FF-1D61EA2D2C52}"/>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675B3792-7B01-25F1-B563-AB6800A59177}"/>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3731295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872C-302F-0B06-3A97-3B4301CDCB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02C7C476-502C-A97B-B241-AB0A86AD2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19E22100-B19E-375C-94DD-E12F44B5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70A9A36-9DE1-9C14-EE09-AAA7987246D5}"/>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6" name="Footer Placeholder 5">
            <a:extLst>
              <a:ext uri="{FF2B5EF4-FFF2-40B4-BE49-F238E27FC236}">
                <a16:creationId xmlns:a16="http://schemas.microsoft.com/office/drawing/2014/main" id="{FB61D575-2848-5225-DDDB-041AF974CE0C}"/>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639CF90D-AA46-A4D5-36DE-5E5DE5934EE0}"/>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21445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61F8-804D-DA62-210B-F017F64DAE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0A5909DA-060F-9F08-7A49-8FEC2B6E39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09060438-3508-48F6-DB5C-A5CC54CE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100FDE-02F4-FA1F-F14C-379B739EE0B5}"/>
              </a:ext>
            </a:extLst>
          </p:cNvPr>
          <p:cNvSpPr>
            <a:spLocks noGrp="1"/>
          </p:cNvSpPr>
          <p:nvPr>
            <p:ph type="dt" sz="half" idx="10"/>
          </p:nvPr>
        </p:nvSpPr>
        <p:spPr/>
        <p:txBody>
          <a:bodyPr/>
          <a:lstStyle/>
          <a:p>
            <a:fld id="{80258135-068F-3046-95DE-6BF9FE9F61F6}" type="datetimeFigureOut">
              <a:rPr lang="en-SE" smtClean="0"/>
              <a:t>2025-06-16</a:t>
            </a:fld>
            <a:endParaRPr lang="en-SE"/>
          </a:p>
        </p:txBody>
      </p:sp>
      <p:sp>
        <p:nvSpPr>
          <p:cNvPr id="6" name="Footer Placeholder 5">
            <a:extLst>
              <a:ext uri="{FF2B5EF4-FFF2-40B4-BE49-F238E27FC236}">
                <a16:creationId xmlns:a16="http://schemas.microsoft.com/office/drawing/2014/main" id="{F89790B6-7897-6DB8-EF62-FBE0F3E01D3D}"/>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1A88B1C-C41A-D680-2DCB-2CF4A24C5484}"/>
              </a:ext>
            </a:extLst>
          </p:cNvPr>
          <p:cNvSpPr>
            <a:spLocks noGrp="1"/>
          </p:cNvSpPr>
          <p:nvPr>
            <p:ph type="sldNum" sz="quarter" idx="12"/>
          </p:nvPr>
        </p:nvSpPr>
        <p:spPr/>
        <p:txBody>
          <a:bodyPr/>
          <a:lstStyle/>
          <a:p>
            <a:fld id="{46632F67-C441-7246-9D27-5D7EDF8E9695}" type="slidenum">
              <a:rPr lang="en-SE" smtClean="0"/>
              <a:t>‹#›</a:t>
            </a:fld>
            <a:endParaRPr lang="en-SE"/>
          </a:p>
        </p:txBody>
      </p:sp>
    </p:spTree>
    <p:extLst>
      <p:ext uri="{BB962C8B-B14F-4D97-AF65-F5344CB8AC3E}">
        <p14:creationId xmlns:p14="http://schemas.microsoft.com/office/powerpoint/2010/main" val="72964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644876-E273-E743-D82D-1B6DC3179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956945B9-98C4-BBAC-4A0D-FCF3FF7459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672A31D2-ECE3-8E79-107F-F95F68E12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258135-068F-3046-95DE-6BF9FE9F61F6}" type="datetimeFigureOut">
              <a:rPr lang="en-SE" smtClean="0"/>
              <a:t>2025-06-16</a:t>
            </a:fld>
            <a:endParaRPr lang="en-SE"/>
          </a:p>
        </p:txBody>
      </p:sp>
      <p:sp>
        <p:nvSpPr>
          <p:cNvPr id="5" name="Footer Placeholder 4">
            <a:extLst>
              <a:ext uri="{FF2B5EF4-FFF2-40B4-BE49-F238E27FC236}">
                <a16:creationId xmlns:a16="http://schemas.microsoft.com/office/drawing/2014/main" id="{DFCCEB56-3A1D-3946-5E2D-DB9BB5744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E"/>
          </a:p>
        </p:txBody>
      </p:sp>
      <p:sp>
        <p:nvSpPr>
          <p:cNvPr id="6" name="Slide Number Placeholder 5">
            <a:extLst>
              <a:ext uri="{FF2B5EF4-FFF2-40B4-BE49-F238E27FC236}">
                <a16:creationId xmlns:a16="http://schemas.microsoft.com/office/drawing/2014/main" id="{2F38A33E-EC85-B78D-76D9-752008572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632F67-C441-7246-9D27-5D7EDF8E9695}" type="slidenum">
              <a:rPr lang="en-SE" smtClean="0"/>
              <a:t>‹#›</a:t>
            </a:fld>
            <a:endParaRPr lang="en-SE"/>
          </a:p>
        </p:txBody>
      </p:sp>
    </p:spTree>
    <p:extLst>
      <p:ext uri="{BB962C8B-B14F-4D97-AF65-F5344CB8AC3E}">
        <p14:creationId xmlns:p14="http://schemas.microsoft.com/office/powerpoint/2010/main" val="4265463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hyperlink" Target="http://doi.org/10.5334/bc.12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doi.org/10.5334/bc.125" TargetMode="External"/><Relationship Id="rId5" Type="http://schemas.openxmlformats.org/officeDocument/2006/relationships/image" Target="../media/image2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doi.org/10.5334/bc.125" TargetMode="External"/><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emf"/><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emf"/><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10.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p2">
            <a:extLst>
              <a:ext uri="{FF2B5EF4-FFF2-40B4-BE49-F238E27FC236}">
                <a16:creationId xmlns:a16="http://schemas.microsoft.com/office/drawing/2014/main" id="{B27353DC-41F7-4D4D-D322-95F5F83AC1D1}"/>
              </a:ext>
            </a:extLst>
          </p:cNvPr>
          <p:cNvSpPr txBox="1"/>
          <p:nvPr/>
        </p:nvSpPr>
        <p:spPr>
          <a:xfrm>
            <a:off x="597278" y="2379464"/>
            <a:ext cx="5594122" cy="2594419"/>
          </a:xfrm>
          <a:prstGeom prst="rect">
            <a:avLst/>
          </a:prstGeom>
          <a:noFill/>
          <a:ln>
            <a:noFill/>
          </a:ln>
        </p:spPr>
        <p:txBody>
          <a:bodyPr spcFirstLastPara="1" wrap="square" lIns="55440" tIns="27713" rIns="55440" bIns="27713" anchor="t" anchorCtr="0">
            <a:spAutoFit/>
          </a:bodyPr>
          <a:lstStyle/>
          <a:p>
            <a:r>
              <a:rPr lang="en-GB" sz="1940" b="1" dirty="0">
                <a:solidFill>
                  <a:srgbClr val="035948"/>
                </a:solidFill>
                <a:latin typeface="Inter"/>
                <a:ea typeface="Inter"/>
              </a:rPr>
              <a:t>Evidence-based design and planning </a:t>
            </a:r>
          </a:p>
          <a:p>
            <a:r>
              <a:rPr lang="en-GB" sz="1940" b="1" dirty="0">
                <a:solidFill>
                  <a:srgbClr val="035948"/>
                </a:solidFill>
                <a:latin typeface="Inter"/>
                <a:ea typeface="Inter"/>
              </a:rPr>
              <a:t>for addressing climate change and contemporary urban life</a:t>
            </a:r>
            <a:endParaRPr lang="en-US" sz="1637" b="1" dirty="0">
              <a:solidFill>
                <a:srgbClr val="035948"/>
              </a:solidFill>
              <a:latin typeface="Inter"/>
              <a:ea typeface="Inter"/>
              <a:sym typeface="Inter"/>
            </a:endParaRPr>
          </a:p>
          <a:p>
            <a:pPr>
              <a:buClr>
                <a:srgbClr val="000000"/>
              </a:buClr>
              <a:buSzPts val="2400"/>
            </a:pPr>
            <a:endParaRPr lang="sv-SE" sz="1577" dirty="0">
              <a:solidFill>
                <a:srgbClr val="035948"/>
              </a:solidFill>
              <a:latin typeface="Inter"/>
              <a:ea typeface="Inter"/>
              <a:cs typeface="Inter"/>
              <a:sym typeface="Inter"/>
            </a:endParaRPr>
          </a:p>
          <a:p>
            <a:pPr>
              <a:buClr>
                <a:srgbClr val="000000"/>
              </a:buClr>
              <a:buSzPts val="2400"/>
            </a:pPr>
            <a:r>
              <a:rPr lang="en-SE" sz="1577" dirty="0">
                <a:solidFill>
                  <a:srgbClr val="035948"/>
                </a:solidFill>
                <a:latin typeface="Inter"/>
                <a:ea typeface="Inter"/>
                <a:cs typeface="Inter"/>
                <a:sym typeface="Inter"/>
              </a:rPr>
              <a:t>Ioanna Stavroulaki, </a:t>
            </a:r>
          </a:p>
          <a:p>
            <a:pPr>
              <a:buClr>
                <a:srgbClr val="000000"/>
              </a:buClr>
              <a:buSzPts val="2400"/>
            </a:pPr>
            <a:r>
              <a:rPr lang="en-SE" sz="1577" dirty="0">
                <a:solidFill>
                  <a:srgbClr val="035948"/>
                </a:solidFill>
                <a:latin typeface="Inter"/>
                <a:ea typeface="Inter"/>
                <a:cs typeface="Inter"/>
                <a:sym typeface="Inter"/>
              </a:rPr>
              <a:t>Co-founder, Urban Calculator /</a:t>
            </a:r>
          </a:p>
          <a:p>
            <a:pPr>
              <a:buClr>
                <a:srgbClr val="000000"/>
              </a:buClr>
              <a:buSzPts val="2400"/>
            </a:pPr>
            <a:r>
              <a:rPr lang="en-SE" sz="1577" dirty="0">
                <a:solidFill>
                  <a:srgbClr val="035948"/>
                </a:solidFill>
                <a:latin typeface="Inter"/>
                <a:ea typeface="Inter"/>
                <a:cs typeface="Inter"/>
                <a:sym typeface="Inter"/>
              </a:rPr>
              <a:t>Associate professor, Spatial Morphology Group_SMoG, </a:t>
            </a:r>
          </a:p>
          <a:p>
            <a:pPr>
              <a:buClr>
                <a:srgbClr val="000000"/>
              </a:buClr>
              <a:buSzPts val="2400"/>
            </a:pPr>
            <a:r>
              <a:rPr lang="en-SE" sz="1577" dirty="0">
                <a:solidFill>
                  <a:srgbClr val="035948"/>
                </a:solidFill>
                <a:latin typeface="Inter"/>
                <a:ea typeface="Inter"/>
                <a:cs typeface="Inter"/>
                <a:sym typeface="Inter"/>
              </a:rPr>
              <a:t>Chalmers university of Technology</a:t>
            </a:r>
          </a:p>
          <a:p>
            <a:pPr>
              <a:buClr>
                <a:srgbClr val="000000"/>
              </a:buClr>
              <a:buSzPts val="2400"/>
            </a:pPr>
            <a:endParaRPr sz="1577" dirty="0">
              <a:solidFill>
                <a:srgbClr val="035948"/>
              </a:solidFill>
              <a:latin typeface="Inter"/>
              <a:ea typeface="Inter"/>
              <a:cs typeface="Inter"/>
              <a:sym typeface="Inter"/>
            </a:endParaRPr>
          </a:p>
          <a:p>
            <a:pPr>
              <a:buClr>
                <a:srgbClr val="000000"/>
              </a:buClr>
              <a:buSzPts val="2400"/>
            </a:pPr>
            <a:r>
              <a:rPr lang="en-US" sz="1213" i="1" dirty="0">
                <a:solidFill>
                  <a:srgbClr val="035948"/>
                </a:solidFill>
                <a:latin typeface="Inter"/>
                <a:ea typeface="Inter"/>
                <a:cs typeface="Inter"/>
                <a:sym typeface="Inter"/>
              </a:rPr>
              <a:t>05/6/2025</a:t>
            </a:r>
            <a:endParaRPr sz="1213" i="1" dirty="0">
              <a:solidFill>
                <a:srgbClr val="035948"/>
              </a:solidFill>
              <a:latin typeface="Inter"/>
              <a:ea typeface="Inter"/>
              <a:cs typeface="Inter"/>
              <a:sym typeface="Inter"/>
            </a:endParaRPr>
          </a:p>
        </p:txBody>
      </p:sp>
      <p:sp>
        <p:nvSpPr>
          <p:cNvPr id="5" name="Google Shape;107;p2">
            <a:extLst>
              <a:ext uri="{FF2B5EF4-FFF2-40B4-BE49-F238E27FC236}">
                <a16:creationId xmlns:a16="http://schemas.microsoft.com/office/drawing/2014/main" id="{7C96E7F5-4AF3-FE2E-75F1-02DE41128338}"/>
              </a:ext>
            </a:extLst>
          </p:cNvPr>
          <p:cNvSpPr txBox="1"/>
          <p:nvPr/>
        </p:nvSpPr>
        <p:spPr>
          <a:xfrm>
            <a:off x="597278" y="630599"/>
            <a:ext cx="4048710" cy="1214361"/>
          </a:xfrm>
          <a:prstGeom prst="rect">
            <a:avLst/>
          </a:prstGeom>
          <a:noFill/>
          <a:ln>
            <a:noFill/>
          </a:ln>
        </p:spPr>
        <p:txBody>
          <a:bodyPr spcFirstLastPara="1" wrap="square" lIns="55440" tIns="27713" rIns="55440" bIns="27713" anchor="t" anchorCtr="0">
            <a:spAutoFit/>
          </a:bodyPr>
          <a:lstStyle/>
          <a:p>
            <a:pPr>
              <a:buClr>
                <a:schemeClr val="dk1"/>
              </a:buClr>
              <a:buSzPts val="1100"/>
            </a:pPr>
            <a:r>
              <a:rPr lang="en-US" sz="1213" b="1" dirty="0">
                <a:solidFill>
                  <a:srgbClr val="808080"/>
                </a:solidFill>
                <a:latin typeface="Inter"/>
                <a:ea typeface="Inter"/>
                <a:cs typeface="Inter"/>
                <a:sym typeface="Inter"/>
              </a:rPr>
              <a:t>Transnational Network of Integrated Planning Labs: </a:t>
            </a:r>
            <a:endParaRPr sz="1213" dirty="0">
              <a:solidFill>
                <a:srgbClr val="000000"/>
              </a:solidFill>
              <a:latin typeface="Arial"/>
              <a:ea typeface="Arial"/>
              <a:cs typeface="Arial"/>
              <a:sym typeface="Arial"/>
            </a:endParaRPr>
          </a:p>
          <a:p>
            <a:pPr>
              <a:buClr>
                <a:schemeClr val="dk1"/>
              </a:buClr>
              <a:buSzPts val="1100"/>
            </a:pPr>
            <a:r>
              <a:rPr lang="en-US" sz="1213" b="1" dirty="0">
                <a:solidFill>
                  <a:srgbClr val="808080"/>
                </a:solidFill>
                <a:latin typeface="Inter"/>
                <a:ea typeface="Inter"/>
                <a:cs typeface="Inter"/>
                <a:sym typeface="Inter"/>
              </a:rPr>
              <a:t>Co-creating knowledge on forward-looking transdisciplinary planning perspectives addressing climate change and urban life in the post-pandemic city</a:t>
            </a:r>
            <a:endParaRPr sz="1213" b="1" dirty="0">
              <a:solidFill>
                <a:srgbClr val="808080"/>
              </a:solidFill>
              <a:latin typeface="Inter"/>
              <a:ea typeface="Inter"/>
              <a:cs typeface="Inter"/>
              <a:sym typeface="Inter"/>
            </a:endParaRPr>
          </a:p>
          <a:p>
            <a:pPr>
              <a:spcBef>
                <a:spcPts val="303"/>
              </a:spcBef>
              <a:buClr>
                <a:srgbClr val="307668"/>
              </a:buClr>
              <a:buSzPts val="1400"/>
            </a:pPr>
            <a:r>
              <a:rPr lang="en-US" sz="1213" b="1" dirty="0">
                <a:solidFill>
                  <a:srgbClr val="307668"/>
                </a:solidFill>
                <a:latin typeface="Inter"/>
                <a:ea typeface="Inter"/>
                <a:cs typeface="Inter"/>
                <a:sym typeface="Inter"/>
              </a:rPr>
              <a:t>Project number: 2023-1-EL01-KA220-HED-000160477 Erasmus+</a:t>
            </a:r>
            <a:endParaRPr sz="1213" dirty="0">
              <a:solidFill>
                <a:srgbClr val="000000"/>
              </a:solidFill>
              <a:latin typeface="Inter"/>
              <a:ea typeface="Inter"/>
              <a:cs typeface="Inter"/>
              <a:sym typeface="Inter"/>
            </a:endParaRPr>
          </a:p>
        </p:txBody>
      </p:sp>
      <p:pic>
        <p:nvPicPr>
          <p:cNvPr id="6" name="Google Shape;108;p2">
            <a:extLst>
              <a:ext uri="{FF2B5EF4-FFF2-40B4-BE49-F238E27FC236}">
                <a16:creationId xmlns:a16="http://schemas.microsoft.com/office/drawing/2014/main" id="{3A0281EC-ABA4-216A-5A3F-F6836D592156}"/>
              </a:ext>
            </a:extLst>
          </p:cNvPr>
          <p:cNvPicPr preferRelativeResize="0"/>
          <p:nvPr/>
        </p:nvPicPr>
        <p:blipFill rotWithShape="1">
          <a:blip r:embed="rId2">
            <a:alphaModFix/>
          </a:blip>
          <a:srcRect/>
          <a:stretch/>
        </p:blipFill>
        <p:spPr>
          <a:xfrm>
            <a:off x="701960" y="5853957"/>
            <a:ext cx="738767" cy="457311"/>
          </a:xfrm>
          <a:prstGeom prst="rect">
            <a:avLst/>
          </a:prstGeom>
          <a:noFill/>
          <a:ln>
            <a:noFill/>
          </a:ln>
        </p:spPr>
      </p:pic>
      <p:sp>
        <p:nvSpPr>
          <p:cNvPr id="7" name="Google Shape;109;p2">
            <a:extLst>
              <a:ext uri="{FF2B5EF4-FFF2-40B4-BE49-F238E27FC236}">
                <a16:creationId xmlns:a16="http://schemas.microsoft.com/office/drawing/2014/main" id="{D193A14D-71BC-DF1C-A8D8-582361102E22}"/>
              </a:ext>
            </a:extLst>
          </p:cNvPr>
          <p:cNvSpPr txBox="1"/>
          <p:nvPr/>
        </p:nvSpPr>
        <p:spPr>
          <a:xfrm>
            <a:off x="1477702" y="5853957"/>
            <a:ext cx="2779356" cy="578162"/>
          </a:xfrm>
          <a:prstGeom prst="rect">
            <a:avLst/>
          </a:prstGeom>
          <a:noFill/>
          <a:ln>
            <a:noFill/>
          </a:ln>
        </p:spPr>
        <p:txBody>
          <a:bodyPr spcFirstLastPara="1" wrap="square" lIns="55440" tIns="27713" rIns="55440" bIns="27713" anchor="t" anchorCtr="0">
            <a:spAutoFit/>
          </a:bodyPr>
          <a:lstStyle/>
          <a:p>
            <a:pPr>
              <a:buClr>
                <a:schemeClr val="dk1"/>
              </a:buClr>
              <a:buSzPts val="600"/>
            </a:pPr>
            <a:r>
              <a:rPr lang="en-US" sz="606" b="1" i="1" dirty="0">
                <a:solidFill>
                  <a:schemeClr val="dk1"/>
                </a:solidFill>
                <a:latin typeface="Calibri"/>
                <a:ea typeface="Calibri"/>
                <a:cs typeface="Calibri"/>
                <a:sym typeface="Calibri"/>
              </a:rPr>
              <a:t>Project: Erasmus+ 2023-1-EL01-KA220-HED-000160477</a:t>
            </a:r>
            <a:endParaRPr sz="606" b="1" i="1" dirty="0">
              <a:solidFill>
                <a:schemeClr val="dk1"/>
              </a:solidFill>
              <a:latin typeface="Calibri"/>
              <a:ea typeface="Calibri"/>
              <a:cs typeface="Calibri"/>
              <a:sym typeface="Calibri"/>
            </a:endParaRPr>
          </a:p>
          <a:p>
            <a:pPr>
              <a:buClr>
                <a:schemeClr val="dk1"/>
              </a:buClr>
              <a:buSzPts val="600"/>
            </a:pPr>
            <a:r>
              <a:rPr lang="en-US" sz="606" i="1" dirty="0">
                <a:solidFill>
                  <a:schemeClr val="dk1"/>
                </a:solidFill>
                <a:latin typeface="Calibri"/>
                <a:ea typeface="Calibri"/>
                <a:cs typeface="Calibri"/>
                <a:sym typeface="Calibri"/>
              </a:rPr>
              <a:t>Co-funded by the European Union. Views and opinions expressed are however those of the author(s) only and do not necessarily reflect those of the European Union. </a:t>
            </a:r>
            <a:endParaRPr sz="606" dirty="0">
              <a:solidFill>
                <a:schemeClr val="dk1"/>
              </a:solidFill>
              <a:latin typeface="Arial"/>
              <a:ea typeface="Arial"/>
              <a:cs typeface="Arial"/>
              <a:sym typeface="Arial"/>
            </a:endParaRPr>
          </a:p>
          <a:p>
            <a:pPr>
              <a:buClr>
                <a:schemeClr val="dk1"/>
              </a:buClr>
              <a:buSzPts val="600"/>
            </a:pPr>
            <a:r>
              <a:rPr lang="en-US" sz="606" i="1" dirty="0">
                <a:solidFill>
                  <a:schemeClr val="dk1"/>
                </a:solidFill>
                <a:latin typeface="Calibri"/>
                <a:ea typeface="Calibri"/>
                <a:cs typeface="Calibri"/>
                <a:sym typeface="Calibri"/>
              </a:rPr>
              <a:t>Neither the European Union nor the granting authority can be held responsible for them</a:t>
            </a:r>
            <a:r>
              <a:rPr lang="en-US" sz="364" i="1" dirty="0">
                <a:solidFill>
                  <a:schemeClr val="dk1"/>
                </a:solidFill>
                <a:latin typeface="Calibri"/>
                <a:ea typeface="Calibri"/>
                <a:cs typeface="Calibri"/>
                <a:sym typeface="Calibri"/>
              </a:rPr>
              <a:t>.</a:t>
            </a:r>
            <a:endParaRPr sz="364" dirty="0">
              <a:solidFill>
                <a:schemeClr val="dk1"/>
              </a:solidFill>
              <a:latin typeface="Trebuchet MS"/>
              <a:ea typeface="Trebuchet MS"/>
              <a:cs typeface="Trebuchet MS"/>
              <a:sym typeface="Trebuchet MS"/>
            </a:endParaRPr>
          </a:p>
          <a:p>
            <a:pPr>
              <a:buClr>
                <a:srgbClr val="000000"/>
              </a:buClr>
              <a:buSzPts val="600"/>
            </a:pPr>
            <a:endParaRPr sz="364" b="1" i="1" dirty="0">
              <a:solidFill>
                <a:schemeClr val="dk1"/>
              </a:solidFill>
              <a:latin typeface="Calibri"/>
              <a:ea typeface="Calibri"/>
              <a:cs typeface="Calibri"/>
              <a:sym typeface="Calibri"/>
            </a:endParaRPr>
          </a:p>
        </p:txBody>
      </p:sp>
      <p:pic>
        <p:nvPicPr>
          <p:cNvPr id="8" name="Google Shape;110;p2">
            <a:extLst>
              <a:ext uri="{FF2B5EF4-FFF2-40B4-BE49-F238E27FC236}">
                <a16:creationId xmlns:a16="http://schemas.microsoft.com/office/drawing/2014/main" id="{9789E862-5476-EB86-8BB8-DAD3A47EB114}"/>
              </a:ext>
            </a:extLst>
          </p:cNvPr>
          <p:cNvPicPr preferRelativeResize="0"/>
          <p:nvPr/>
        </p:nvPicPr>
        <p:blipFill rotWithShape="1">
          <a:blip r:embed="rId3">
            <a:alphaModFix/>
          </a:blip>
          <a:srcRect/>
          <a:stretch/>
        </p:blipFill>
        <p:spPr>
          <a:xfrm>
            <a:off x="7990517" y="2042768"/>
            <a:ext cx="3136791" cy="2291634"/>
          </a:xfrm>
          <a:prstGeom prst="rect">
            <a:avLst/>
          </a:prstGeom>
          <a:noFill/>
          <a:ln>
            <a:noFill/>
          </a:ln>
        </p:spPr>
      </p:pic>
      <p:grpSp>
        <p:nvGrpSpPr>
          <p:cNvPr id="9" name="Google Shape;111;p2">
            <a:extLst>
              <a:ext uri="{FF2B5EF4-FFF2-40B4-BE49-F238E27FC236}">
                <a16:creationId xmlns:a16="http://schemas.microsoft.com/office/drawing/2014/main" id="{F3E4B7B3-E1BB-77C5-C97C-D63844F009A0}"/>
              </a:ext>
            </a:extLst>
          </p:cNvPr>
          <p:cNvGrpSpPr/>
          <p:nvPr/>
        </p:nvGrpSpPr>
        <p:grpSpPr>
          <a:xfrm>
            <a:off x="6208974" y="5646139"/>
            <a:ext cx="5805230" cy="725525"/>
            <a:chOff x="5778170" y="5742288"/>
            <a:chExt cx="5763255" cy="733425"/>
          </a:xfrm>
        </p:grpSpPr>
        <p:grpSp>
          <p:nvGrpSpPr>
            <p:cNvPr id="10" name="Google Shape;112;p2">
              <a:extLst>
                <a:ext uri="{FF2B5EF4-FFF2-40B4-BE49-F238E27FC236}">
                  <a16:creationId xmlns:a16="http://schemas.microsoft.com/office/drawing/2014/main" id="{70694C9E-D2A7-870D-DF88-6C56631FFD4D}"/>
                </a:ext>
              </a:extLst>
            </p:cNvPr>
            <p:cNvGrpSpPr/>
            <p:nvPr/>
          </p:nvGrpSpPr>
          <p:grpSpPr>
            <a:xfrm>
              <a:off x="5778170" y="5878180"/>
              <a:ext cx="3465099" cy="461645"/>
              <a:chOff x="4590234" y="5806283"/>
              <a:chExt cx="4115808" cy="548338"/>
            </a:xfrm>
          </p:grpSpPr>
          <p:pic>
            <p:nvPicPr>
              <p:cNvPr id="13" name="Google Shape;113;p2">
                <a:extLst>
                  <a:ext uri="{FF2B5EF4-FFF2-40B4-BE49-F238E27FC236}">
                    <a16:creationId xmlns:a16="http://schemas.microsoft.com/office/drawing/2014/main" id="{1209A297-AEA3-48C9-9AA5-ABBD6F77B4F7}"/>
                  </a:ext>
                </a:extLst>
              </p:cNvPr>
              <p:cNvPicPr preferRelativeResize="0"/>
              <p:nvPr/>
            </p:nvPicPr>
            <p:blipFill rotWithShape="1">
              <a:blip r:embed="rId4">
                <a:alphaModFix/>
              </a:blip>
              <a:srcRect/>
              <a:stretch/>
            </p:blipFill>
            <p:spPr>
              <a:xfrm>
                <a:off x="7353492" y="5821476"/>
                <a:ext cx="1352550" cy="517950"/>
              </a:xfrm>
              <a:prstGeom prst="rect">
                <a:avLst/>
              </a:prstGeom>
              <a:noFill/>
              <a:ln>
                <a:noFill/>
              </a:ln>
            </p:spPr>
          </p:pic>
          <p:pic>
            <p:nvPicPr>
              <p:cNvPr id="14" name="Google Shape;114;p2">
                <a:extLst>
                  <a:ext uri="{FF2B5EF4-FFF2-40B4-BE49-F238E27FC236}">
                    <a16:creationId xmlns:a16="http://schemas.microsoft.com/office/drawing/2014/main" id="{24E11461-9132-1D4F-D18A-000DB14C1C19}"/>
                  </a:ext>
                </a:extLst>
              </p:cNvPr>
              <p:cNvPicPr preferRelativeResize="0"/>
              <p:nvPr/>
            </p:nvPicPr>
            <p:blipFill rotWithShape="1">
              <a:blip r:embed="rId5">
                <a:alphaModFix/>
              </a:blip>
              <a:srcRect/>
              <a:stretch/>
            </p:blipFill>
            <p:spPr>
              <a:xfrm>
                <a:off x="4590234" y="5806283"/>
                <a:ext cx="548338" cy="548338"/>
              </a:xfrm>
              <a:prstGeom prst="rect">
                <a:avLst/>
              </a:prstGeom>
              <a:noFill/>
              <a:ln>
                <a:noFill/>
              </a:ln>
            </p:spPr>
          </p:pic>
          <p:pic>
            <p:nvPicPr>
              <p:cNvPr id="15" name="Google Shape;115;p2">
                <a:extLst>
                  <a:ext uri="{FF2B5EF4-FFF2-40B4-BE49-F238E27FC236}">
                    <a16:creationId xmlns:a16="http://schemas.microsoft.com/office/drawing/2014/main" id="{8B89D0E3-219F-4835-CD36-916BF468A16F}"/>
                  </a:ext>
                </a:extLst>
              </p:cNvPr>
              <p:cNvPicPr preferRelativeResize="0"/>
              <p:nvPr/>
            </p:nvPicPr>
            <p:blipFill rotWithShape="1">
              <a:blip r:embed="rId6">
                <a:alphaModFix/>
              </a:blip>
              <a:srcRect/>
              <a:stretch/>
            </p:blipFill>
            <p:spPr>
              <a:xfrm>
                <a:off x="5444903" y="5909919"/>
                <a:ext cx="1676400" cy="349594"/>
              </a:xfrm>
              <a:prstGeom prst="rect">
                <a:avLst/>
              </a:prstGeom>
              <a:noFill/>
              <a:ln>
                <a:noFill/>
              </a:ln>
            </p:spPr>
          </p:pic>
        </p:grpSp>
        <p:pic>
          <p:nvPicPr>
            <p:cNvPr id="11" name="Google Shape;116;p2">
              <a:extLst>
                <a:ext uri="{FF2B5EF4-FFF2-40B4-BE49-F238E27FC236}">
                  <a16:creationId xmlns:a16="http://schemas.microsoft.com/office/drawing/2014/main" id="{2D1F2E54-49ED-0570-74D6-62201463E908}"/>
                </a:ext>
              </a:extLst>
            </p:cNvPr>
            <p:cNvPicPr preferRelativeResize="0"/>
            <p:nvPr/>
          </p:nvPicPr>
          <p:blipFill rotWithShape="1">
            <a:blip r:embed="rId7">
              <a:alphaModFix/>
            </a:blip>
            <a:srcRect/>
            <a:stretch/>
          </p:blipFill>
          <p:spPr>
            <a:xfrm>
              <a:off x="9505575" y="5742288"/>
              <a:ext cx="733425" cy="733425"/>
            </a:xfrm>
            <a:prstGeom prst="rect">
              <a:avLst/>
            </a:prstGeom>
            <a:noFill/>
            <a:ln>
              <a:noFill/>
            </a:ln>
          </p:spPr>
        </p:pic>
        <p:pic>
          <p:nvPicPr>
            <p:cNvPr id="12" name="Google Shape;117;p2">
              <a:extLst>
                <a:ext uri="{FF2B5EF4-FFF2-40B4-BE49-F238E27FC236}">
                  <a16:creationId xmlns:a16="http://schemas.microsoft.com/office/drawing/2014/main" id="{C63617BA-64D3-D623-821A-0D5861C826CE}"/>
                </a:ext>
              </a:extLst>
            </p:cNvPr>
            <p:cNvPicPr preferRelativeResize="0"/>
            <p:nvPr/>
          </p:nvPicPr>
          <p:blipFill rotWithShape="1">
            <a:blip r:embed="rId8">
              <a:alphaModFix/>
            </a:blip>
            <a:srcRect/>
            <a:stretch/>
          </p:blipFill>
          <p:spPr>
            <a:xfrm>
              <a:off x="10446050" y="5975650"/>
              <a:ext cx="1095375" cy="266700"/>
            </a:xfrm>
            <a:prstGeom prst="rect">
              <a:avLst/>
            </a:prstGeom>
            <a:noFill/>
            <a:ln>
              <a:noFill/>
            </a:ln>
          </p:spPr>
        </p:pic>
      </p:grpSp>
      <p:sp>
        <p:nvSpPr>
          <p:cNvPr id="17" name="Rectangle 16">
            <a:extLst>
              <a:ext uri="{FF2B5EF4-FFF2-40B4-BE49-F238E27FC236}">
                <a16:creationId xmlns:a16="http://schemas.microsoft.com/office/drawing/2014/main" id="{D7FEE3D7-0B28-1F7C-A330-C2C5570EECE0}"/>
              </a:ext>
            </a:extLst>
          </p:cNvPr>
          <p:cNvSpPr/>
          <p:nvPr/>
        </p:nvSpPr>
        <p:spPr>
          <a:xfrm>
            <a:off x="9138509" y="281704"/>
            <a:ext cx="2868492" cy="10979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sz="1092"/>
          </a:p>
        </p:txBody>
      </p:sp>
      <p:pic>
        <p:nvPicPr>
          <p:cNvPr id="2" name="Google Shape;356;p20">
            <a:extLst>
              <a:ext uri="{FF2B5EF4-FFF2-40B4-BE49-F238E27FC236}">
                <a16:creationId xmlns:a16="http://schemas.microsoft.com/office/drawing/2014/main" id="{3A8BAE81-F713-5694-B335-4C117BE9A58C}"/>
              </a:ext>
            </a:extLst>
          </p:cNvPr>
          <p:cNvPicPr preferRelativeResize="0"/>
          <p:nvPr/>
        </p:nvPicPr>
        <p:blipFill rotWithShape="1">
          <a:blip r:embed="rId9">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3278994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15E84-6D76-1F1C-6591-FF0BEAE67885}"/>
            </a:ext>
          </a:extLst>
        </p:cNvPr>
        <p:cNvGrpSpPr/>
        <p:nvPr/>
      </p:nvGrpSpPr>
      <p:grpSpPr>
        <a:xfrm>
          <a:off x="0" y="0"/>
          <a:ext cx="0" cy="0"/>
          <a:chOff x="0" y="0"/>
          <a:chExt cx="0" cy="0"/>
        </a:xfrm>
      </p:grpSpPr>
      <p:pic>
        <p:nvPicPr>
          <p:cNvPr id="9" name="Picture 8" descr="A logo with text and green lines&#10;&#10;AI-generated content may be incorrect.">
            <a:extLst>
              <a:ext uri="{FF2B5EF4-FFF2-40B4-BE49-F238E27FC236}">
                <a16:creationId xmlns:a16="http://schemas.microsoft.com/office/drawing/2014/main" id="{AEBE3D7B-4374-D823-67BF-5BD70F0913B4}"/>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10" name="Picture 9">
            <a:extLst>
              <a:ext uri="{FF2B5EF4-FFF2-40B4-BE49-F238E27FC236}">
                <a16:creationId xmlns:a16="http://schemas.microsoft.com/office/drawing/2014/main" id="{2563EE50-9177-EC50-5B2A-BABDD30D8132}"/>
              </a:ext>
            </a:extLst>
          </p:cNvPr>
          <p:cNvPicPr>
            <a:picLocks noChangeAspect="1"/>
          </p:cNvPicPr>
          <p:nvPr/>
        </p:nvPicPr>
        <p:blipFill>
          <a:blip r:embed="rId3"/>
          <a:stretch>
            <a:fillRect/>
          </a:stretch>
        </p:blipFill>
        <p:spPr>
          <a:xfrm>
            <a:off x="329888" y="293874"/>
            <a:ext cx="1914924" cy="466545"/>
          </a:xfrm>
          <a:prstGeom prst="rect">
            <a:avLst/>
          </a:prstGeom>
        </p:spPr>
      </p:pic>
      <p:pic>
        <p:nvPicPr>
          <p:cNvPr id="3" name="Picture 2" descr="A close-up of a white page&#10;&#10;AI-generated content may be incorrect.">
            <a:extLst>
              <a:ext uri="{FF2B5EF4-FFF2-40B4-BE49-F238E27FC236}">
                <a16:creationId xmlns:a16="http://schemas.microsoft.com/office/drawing/2014/main" id="{EBECE307-B8A7-2837-5351-034131259B8D}"/>
              </a:ext>
            </a:extLst>
          </p:cNvPr>
          <p:cNvPicPr>
            <a:picLocks noChangeAspect="1"/>
          </p:cNvPicPr>
          <p:nvPr/>
        </p:nvPicPr>
        <p:blipFill>
          <a:blip r:embed="rId4"/>
          <a:srcRect t="23764" r="35838" b="39025"/>
          <a:stretch/>
        </p:blipFill>
        <p:spPr>
          <a:xfrm>
            <a:off x="1" y="2885607"/>
            <a:ext cx="6121414" cy="2662577"/>
          </a:xfrm>
          <a:prstGeom prst="rect">
            <a:avLst/>
          </a:prstGeom>
        </p:spPr>
      </p:pic>
      <p:sp>
        <p:nvSpPr>
          <p:cNvPr id="4" name="TextBox 3">
            <a:extLst>
              <a:ext uri="{FF2B5EF4-FFF2-40B4-BE49-F238E27FC236}">
                <a16:creationId xmlns:a16="http://schemas.microsoft.com/office/drawing/2014/main" id="{FBB6FA54-26F0-907A-E09D-72527DAA8C66}"/>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 is the cornerstone of EBD</a:t>
            </a:r>
          </a:p>
          <a:p>
            <a:r>
              <a:rPr lang="en-SE" b="1" dirty="0">
                <a:solidFill>
                  <a:schemeClr val="bg1">
                    <a:lumMod val="50000"/>
                  </a:schemeClr>
                </a:solidFill>
                <a:latin typeface="Avenir Book" panose="02000503020000020003" pitchFamily="2" charset="0"/>
              </a:rPr>
              <a:t>Use of evidence for context-specific designs</a:t>
            </a:r>
          </a:p>
        </p:txBody>
      </p:sp>
      <p:pic>
        <p:nvPicPr>
          <p:cNvPr id="7" name="Picture 6" descr="A close-up of a white page&#10;&#10;AI-generated content may be incorrect.">
            <a:extLst>
              <a:ext uri="{FF2B5EF4-FFF2-40B4-BE49-F238E27FC236}">
                <a16:creationId xmlns:a16="http://schemas.microsoft.com/office/drawing/2014/main" id="{2032FC09-8D18-037E-3564-1686EC8C52B8}"/>
              </a:ext>
            </a:extLst>
          </p:cNvPr>
          <p:cNvPicPr>
            <a:picLocks noChangeAspect="1"/>
          </p:cNvPicPr>
          <p:nvPr/>
        </p:nvPicPr>
        <p:blipFill>
          <a:blip r:embed="rId4"/>
          <a:srcRect l="34392" t="69275" r="8415" b="21031"/>
          <a:stretch/>
        </p:blipFill>
        <p:spPr>
          <a:xfrm>
            <a:off x="385119" y="1714198"/>
            <a:ext cx="8785655" cy="1116818"/>
          </a:xfrm>
          <a:prstGeom prst="rect">
            <a:avLst/>
          </a:prstGeom>
        </p:spPr>
      </p:pic>
      <p:pic>
        <p:nvPicPr>
          <p:cNvPr id="2" name="Google Shape;356;p20">
            <a:extLst>
              <a:ext uri="{FF2B5EF4-FFF2-40B4-BE49-F238E27FC236}">
                <a16:creationId xmlns:a16="http://schemas.microsoft.com/office/drawing/2014/main" id="{200CB246-3FD7-F9F2-197D-4BD44732B98C}"/>
              </a:ext>
            </a:extLst>
          </p:cNvPr>
          <p:cNvPicPr preferRelativeResize="0"/>
          <p:nvPr/>
        </p:nvPicPr>
        <p:blipFill rotWithShape="1">
          <a:blip r:embed="rId5">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382938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46F24-456C-C947-9BFD-A7D21142B869}"/>
            </a:ext>
          </a:extLst>
        </p:cNvPr>
        <p:cNvGrpSpPr/>
        <p:nvPr/>
      </p:nvGrpSpPr>
      <p:grpSpPr>
        <a:xfrm>
          <a:off x="0" y="0"/>
          <a:ext cx="0" cy="0"/>
          <a:chOff x="0" y="0"/>
          <a:chExt cx="0" cy="0"/>
        </a:xfrm>
      </p:grpSpPr>
      <p:pic>
        <p:nvPicPr>
          <p:cNvPr id="9" name="Picture 8" descr="A logo with text and green lines&#10;&#10;AI-generated content may be incorrect.">
            <a:extLst>
              <a:ext uri="{FF2B5EF4-FFF2-40B4-BE49-F238E27FC236}">
                <a16:creationId xmlns:a16="http://schemas.microsoft.com/office/drawing/2014/main" id="{1052108D-D9CE-C73C-21F1-04066C847C77}"/>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10" name="Picture 9">
            <a:extLst>
              <a:ext uri="{FF2B5EF4-FFF2-40B4-BE49-F238E27FC236}">
                <a16:creationId xmlns:a16="http://schemas.microsoft.com/office/drawing/2014/main" id="{69847D11-CA27-3215-77D9-FA5E329F5107}"/>
              </a:ext>
            </a:extLst>
          </p:cNvPr>
          <p:cNvPicPr>
            <a:picLocks noChangeAspect="1"/>
          </p:cNvPicPr>
          <p:nvPr/>
        </p:nvPicPr>
        <p:blipFill>
          <a:blip r:embed="rId3"/>
          <a:stretch>
            <a:fillRect/>
          </a:stretch>
        </p:blipFill>
        <p:spPr>
          <a:xfrm>
            <a:off x="329888" y="293874"/>
            <a:ext cx="1914924" cy="466545"/>
          </a:xfrm>
          <a:prstGeom prst="rect">
            <a:avLst/>
          </a:prstGeom>
        </p:spPr>
      </p:pic>
      <p:pic>
        <p:nvPicPr>
          <p:cNvPr id="3" name="Picture 2" descr="A close-up of a white page&#10;&#10;AI-generated content may be incorrect.">
            <a:extLst>
              <a:ext uri="{FF2B5EF4-FFF2-40B4-BE49-F238E27FC236}">
                <a16:creationId xmlns:a16="http://schemas.microsoft.com/office/drawing/2014/main" id="{859B59CD-5284-AAF1-F5E9-5A7465EAB80F}"/>
              </a:ext>
            </a:extLst>
          </p:cNvPr>
          <p:cNvPicPr>
            <a:picLocks noChangeAspect="1"/>
          </p:cNvPicPr>
          <p:nvPr/>
        </p:nvPicPr>
        <p:blipFill>
          <a:blip r:embed="rId4"/>
          <a:srcRect t="23764" r="35838" b="39025"/>
          <a:stretch/>
        </p:blipFill>
        <p:spPr>
          <a:xfrm>
            <a:off x="1" y="2885607"/>
            <a:ext cx="6121414" cy="2662577"/>
          </a:xfrm>
          <a:prstGeom prst="rect">
            <a:avLst/>
          </a:prstGeom>
        </p:spPr>
      </p:pic>
      <p:sp>
        <p:nvSpPr>
          <p:cNvPr id="4" name="TextBox 3">
            <a:extLst>
              <a:ext uri="{FF2B5EF4-FFF2-40B4-BE49-F238E27FC236}">
                <a16:creationId xmlns:a16="http://schemas.microsoft.com/office/drawing/2014/main" id="{B698E2DF-AF36-2489-2562-2A7065F41F1C}"/>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 is the cornerstone of EBD</a:t>
            </a:r>
          </a:p>
          <a:p>
            <a:r>
              <a:rPr lang="en-SE" b="1" dirty="0">
                <a:solidFill>
                  <a:schemeClr val="bg1">
                    <a:lumMod val="50000"/>
                  </a:schemeClr>
                </a:solidFill>
                <a:latin typeface="Avenir Book" panose="02000503020000020003" pitchFamily="2" charset="0"/>
              </a:rPr>
              <a:t>Use of evidence for context-specific designs</a:t>
            </a:r>
          </a:p>
        </p:txBody>
      </p:sp>
      <p:pic>
        <p:nvPicPr>
          <p:cNvPr id="7" name="Picture 6" descr="A close-up of a white page&#10;&#10;AI-generated content may be incorrect.">
            <a:extLst>
              <a:ext uri="{FF2B5EF4-FFF2-40B4-BE49-F238E27FC236}">
                <a16:creationId xmlns:a16="http://schemas.microsoft.com/office/drawing/2014/main" id="{D86F9743-EC0D-EF4F-4F42-6BFBA8A2A774}"/>
              </a:ext>
            </a:extLst>
          </p:cNvPr>
          <p:cNvPicPr>
            <a:picLocks noChangeAspect="1"/>
          </p:cNvPicPr>
          <p:nvPr/>
        </p:nvPicPr>
        <p:blipFill>
          <a:blip r:embed="rId4"/>
          <a:srcRect l="34392" t="69275" r="8415" b="21031"/>
          <a:stretch/>
        </p:blipFill>
        <p:spPr>
          <a:xfrm>
            <a:off x="385119" y="1714198"/>
            <a:ext cx="8785655" cy="1116818"/>
          </a:xfrm>
          <a:prstGeom prst="rect">
            <a:avLst/>
          </a:prstGeom>
        </p:spPr>
      </p:pic>
      <p:pic>
        <p:nvPicPr>
          <p:cNvPr id="12" name="Picture 11" descr="A close-up of a white page&#10;&#10;AI-generated content may be incorrect.">
            <a:extLst>
              <a:ext uri="{FF2B5EF4-FFF2-40B4-BE49-F238E27FC236}">
                <a16:creationId xmlns:a16="http://schemas.microsoft.com/office/drawing/2014/main" id="{DA7EA7A2-2A59-8A5E-BB29-0FCD07E5A633}"/>
              </a:ext>
            </a:extLst>
          </p:cNvPr>
          <p:cNvPicPr>
            <a:picLocks noChangeAspect="1"/>
          </p:cNvPicPr>
          <p:nvPr/>
        </p:nvPicPr>
        <p:blipFill>
          <a:blip r:embed="rId5"/>
          <a:srcRect t="23530" r="32572" b="34711"/>
          <a:stretch/>
        </p:blipFill>
        <p:spPr>
          <a:xfrm>
            <a:off x="5972981" y="2857208"/>
            <a:ext cx="6219019" cy="2888685"/>
          </a:xfrm>
          <a:prstGeom prst="rect">
            <a:avLst/>
          </a:prstGeom>
        </p:spPr>
      </p:pic>
      <p:pic>
        <p:nvPicPr>
          <p:cNvPr id="2" name="Google Shape;356;p20">
            <a:extLst>
              <a:ext uri="{FF2B5EF4-FFF2-40B4-BE49-F238E27FC236}">
                <a16:creationId xmlns:a16="http://schemas.microsoft.com/office/drawing/2014/main" id="{BEE99126-41C3-BCC3-0946-D28AE2255F32}"/>
              </a:ext>
            </a:extLst>
          </p:cNvPr>
          <p:cNvPicPr preferRelativeResize="0"/>
          <p:nvPr/>
        </p:nvPicPr>
        <p:blipFill rotWithShape="1">
          <a:blip r:embed="rId6">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79737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E5B2C-BE39-F06A-1FD1-C858E67A9F6C}"/>
            </a:ext>
          </a:extLst>
        </p:cNvPr>
        <p:cNvGrpSpPr/>
        <p:nvPr/>
      </p:nvGrpSpPr>
      <p:grpSpPr>
        <a:xfrm>
          <a:off x="0" y="0"/>
          <a:ext cx="0" cy="0"/>
          <a:chOff x="0" y="0"/>
          <a:chExt cx="0" cy="0"/>
        </a:xfrm>
      </p:grpSpPr>
      <p:pic>
        <p:nvPicPr>
          <p:cNvPr id="9" name="Picture 8" descr="A logo with text and green lines&#10;&#10;AI-generated content may be incorrect.">
            <a:extLst>
              <a:ext uri="{FF2B5EF4-FFF2-40B4-BE49-F238E27FC236}">
                <a16:creationId xmlns:a16="http://schemas.microsoft.com/office/drawing/2014/main" id="{D7B30239-3D00-FB23-BA25-0D144416E9D9}"/>
              </a:ext>
            </a:extLst>
          </p:cNvPr>
          <p:cNvPicPr>
            <a:picLocks noChangeAspect="1"/>
          </p:cNvPicPr>
          <p:nvPr/>
        </p:nvPicPr>
        <p:blipFill>
          <a:blip r:embed="rId3"/>
          <a:stretch>
            <a:fillRect/>
          </a:stretch>
        </p:blipFill>
        <p:spPr>
          <a:xfrm>
            <a:off x="10801885" y="24730"/>
            <a:ext cx="1103288" cy="856670"/>
          </a:xfrm>
          <a:prstGeom prst="rect">
            <a:avLst/>
          </a:prstGeom>
        </p:spPr>
      </p:pic>
      <p:pic>
        <p:nvPicPr>
          <p:cNvPr id="10" name="Picture 9">
            <a:extLst>
              <a:ext uri="{FF2B5EF4-FFF2-40B4-BE49-F238E27FC236}">
                <a16:creationId xmlns:a16="http://schemas.microsoft.com/office/drawing/2014/main" id="{440ECD7C-E565-9B66-120A-DA203EA71523}"/>
              </a:ext>
            </a:extLst>
          </p:cNvPr>
          <p:cNvPicPr>
            <a:picLocks noChangeAspect="1"/>
          </p:cNvPicPr>
          <p:nvPr/>
        </p:nvPicPr>
        <p:blipFill>
          <a:blip r:embed="rId4"/>
          <a:stretch>
            <a:fillRect/>
          </a:stretch>
        </p:blipFill>
        <p:spPr>
          <a:xfrm>
            <a:off x="329888" y="293874"/>
            <a:ext cx="1914924" cy="466545"/>
          </a:xfrm>
          <a:prstGeom prst="rect">
            <a:avLst/>
          </a:prstGeom>
        </p:spPr>
      </p:pic>
      <p:sp>
        <p:nvSpPr>
          <p:cNvPr id="4" name="TextBox 3">
            <a:extLst>
              <a:ext uri="{FF2B5EF4-FFF2-40B4-BE49-F238E27FC236}">
                <a16:creationId xmlns:a16="http://schemas.microsoft.com/office/drawing/2014/main" id="{5126F83E-B5C0-3064-767F-D634B8DE3C3B}"/>
              </a:ext>
            </a:extLst>
          </p:cNvPr>
          <p:cNvSpPr txBox="1"/>
          <p:nvPr/>
        </p:nvSpPr>
        <p:spPr>
          <a:xfrm>
            <a:off x="269630" y="1013276"/>
            <a:ext cx="5334001" cy="646331"/>
          </a:xfrm>
          <a:prstGeom prst="rect">
            <a:avLst/>
          </a:prstGeom>
          <a:noFill/>
        </p:spPr>
        <p:txBody>
          <a:bodyPr wrap="square" rtlCol="0">
            <a:spAutoFit/>
          </a:bodyPr>
          <a:lstStyle/>
          <a:p>
            <a:r>
              <a:rPr lang="en-SE" b="1">
                <a:latin typeface="Avenir Book" panose="02000503020000020003" pitchFamily="2" charset="0"/>
              </a:rPr>
              <a:t>Evidence is the cornerstone of EBD</a:t>
            </a:r>
          </a:p>
          <a:p>
            <a:r>
              <a:rPr lang="en-SE" b="1">
                <a:solidFill>
                  <a:schemeClr val="bg1">
                    <a:lumMod val="50000"/>
                  </a:schemeClr>
                </a:solidFill>
                <a:latin typeface="Avenir Book" panose="02000503020000020003" pitchFamily="2" charset="0"/>
              </a:rPr>
              <a:t>Use of evidence for context-specific designs</a:t>
            </a:r>
            <a:endParaRPr lang="en-SE" b="1" dirty="0">
              <a:solidFill>
                <a:schemeClr val="bg1">
                  <a:lumMod val="50000"/>
                </a:schemeClr>
              </a:solidFill>
              <a:latin typeface="Avenir Book" panose="02000503020000020003" pitchFamily="2" charset="0"/>
            </a:endParaRPr>
          </a:p>
        </p:txBody>
      </p:sp>
      <p:pic>
        <p:nvPicPr>
          <p:cNvPr id="7" name="Picture 6" descr="A close-up of a white page&#10;&#10;AI-generated content may be incorrect.">
            <a:extLst>
              <a:ext uri="{FF2B5EF4-FFF2-40B4-BE49-F238E27FC236}">
                <a16:creationId xmlns:a16="http://schemas.microsoft.com/office/drawing/2014/main" id="{2F50F2FF-9610-0F98-D1BA-0B049637EB81}"/>
              </a:ext>
            </a:extLst>
          </p:cNvPr>
          <p:cNvPicPr>
            <a:picLocks noChangeAspect="1"/>
          </p:cNvPicPr>
          <p:nvPr/>
        </p:nvPicPr>
        <p:blipFill>
          <a:blip r:embed="rId5"/>
          <a:srcRect l="34392" t="69275" r="8415" b="21031"/>
          <a:stretch/>
        </p:blipFill>
        <p:spPr>
          <a:xfrm>
            <a:off x="385119" y="1714198"/>
            <a:ext cx="8785655" cy="1116818"/>
          </a:xfrm>
          <a:prstGeom prst="rect">
            <a:avLst/>
          </a:prstGeom>
        </p:spPr>
      </p:pic>
      <p:pic>
        <p:nvPicPr>
          <p:cNvPr id="2" name="Picture 1" descr="A white paper with black text&#10;&#10;AI-generated content may be incorrect.">
            <a:extLst>
              <a:ext uri="{FF2B5EF4-FFF2-40B4-BE49-F238E27FC236}">
                <a16:creationId xmlns:a16="http://schemas.microsoft.com/office/drawing/2014/main" id="{6F6872BD-823F-2C23-462C-A5215DA3CEBA}"/>
              </a:ext>
            </a:extLst>
          </p:cNvPr>
          <p:cNvPicPr>
            <a:picLocks noChangeAspect="1"/>
          </p:cNvPicPr>
          <p:nvPr/>
        </p:nvPicPr>
        <p:blipFill>
          <a:blip r:embed="rId6"/>
          <a:srcRect l="24755" t="65351" r="12369" b="16942"/>
          <a:stretch/>
        </p:blipFill>
        <p:spPr>
          <a:xfrm>
            <a:off x="109986" y="3546390"/>
            <a:ext cx="9633405" cy="2034720"/>
          </a:xfrm>
          <a:prstGeom prst="rect">
            <a:avLst/>
          </a:prstGeom>
        </p:spPr>
      </p:pic>
      <p:pic>
        <p:nvPicPr>
          <p:cNvPr id="3" name="Picture 2" descr="A diagram of a diagram&#10;&#10;AI-generated content may be incorrect.">
            <a:extLst>
              <a:ext uri="{FF2B5EF4-FFF2-40B4-BE49-F238E27FC236}">
                <a16:creationId xmlns:a16="http://schemas.microsoft.com/office/drawing/2014/main" id="{0B836DED-A8C5-098F-F241-22A35783523C}"/>
              </a:ext>
            </a:extLst>
          </p:cNvPr>
          <p:cNvPicPr>
            <a:picLocks noChangeAspect="1"/>
          </p:cNvPicPr>
          <p:nvPr/>
        </p:nvPicPr>
        <p:blipFill>
          <a:blip r:embed="rId7"/>
          <a:srcRect l="68654" t="33587" r="3483" b="49235"/>
          <a:stretch>
            <a:fillRect/>
          </a:stretch>
        </p:blipFill>
        <p:spPr>
          <a:xfrm>
            <a:off x="9170774" y="2036255"/>
            <a:ext cx="2758275" cy="1275356"/>
          </a:xfrm>
          <a:prstGeom prst="rect">
            <a:avLst/>
          </a:prstGeom>
        </p:spPr>
      </p:pic>
      <p:pic>
        <p:nvPicPr>
          <p:cNvPr id="5" name="Google Shape;356;p20">
            <a:extLst>
              <a:ext uri="{FF2B5EF4-FFF2-40B4-BE49-F238E27FC236}">
                <a16:creationId xmlns:a16="http://schemas.microsoft.com/office/drawing/2014/main" id="{5BF9631B-1847-F25E-E24D-5DC911D001B4}"/>
              </a:ext>
            </a:extLst>
          </p:cNvPr>
          <p:cNvPicPr preferRelativeResize="0"/>
          <p:nvPr/>
        </p:nvPicPr>
        <p:blipFill rotWithShape="1">
          <a:blip r:embed="rId8">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610854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8B27-7BB2-29D8-28C3-57ED10905390}"/>
            </a:ext>
          </a:extLst>
        </p:cNvPr>
        <p:cNvGrpSpPr/>
        <p:nvPr/>
      </p:nvGrpSpPr>
      <p:grpSpPr>
        <a:xfrm>
          <a:off x="0" y="0"/>
          <a:ext cx="0" cy="0"/>
          <a:chOff x="0" y="0"/>
          <a:chExt cx="0" cy="0"/>
        </a:xfrm>
      </p:grpSpPr>
      <p:pic>
        <p:nvPicPr>
          <p:cNvPr id="9" name="Picture 8" descr="A logo with text and green lines&#10;&#10;AI-generated content may be incorrect.">
            <a:extLst>
              <a:ext uri="{FF2B5EF4-FFF2-40B4-BE49-F238E27FC236}">
                <a16:creationId xmlns:a16="http://schemas.microsoft.com/office/drawing/2014/main" id="{655E3D29-1CA2-5B0B-902B-96DC3E8B2F39}"/>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10" name="Picture 9">
            <a:extLst>
              <a:ext uri="{FF2B5EF4-FFF2-40B4-BE49-F238E27FC236}">
                <a16:creationId xmlns:a16="http://schemas.microsoft.com/office/drawing/2014/main" id="{2D5861DB-E2C7-6134-0AE8-ECE1AA0AFC89}"/>
              </a:ext>
            </a:extLst>
          </p:cNvPr>
          <p:cNvPicPr>
            <a:picLocks noChangeAspect="1"/>
          </p:cNvPicPr>
          <p:nvPr/>
        </p:nvPicPr>
        <p:blipFill>
          <a:blip r:embed="rId3"/>
          <a:stretch>
            <a:fillRect/>
          </a:stretch>
        </p:blipFill>
        <p:spPr>
          <a:xfrm>
            <a:off x="329888" y="293874"/>
            <a:ext cx="1914924" cy="466545"/>
          </a:xfrm>
          <a:prstGeom prst="rect">
            <a:avLst/>
          </a:prstGeom>
        </p:spPr>
      </p:pic>
      <p:sp>
        <p:nvSpPr>
          <p:cNvPr id="4" name="TextBox 3">
            <a:extLst>
              <a:ext uri="{FF2B5EF4-FFF2-40B4-BE49-F238E27FC236}">
                <a16:creationId xmlns:a16="http://schemas.microsoft.com/office/drawing/2014/main" id="{7E57B57B-8A65-2DF5-D6C6-312054BAECE6}"/>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 is the cornerstone of EBD</a:t>
            </a:r>
          </a:p>
          <a:p>
            <a:r>
              <a:rPr lang="en-SE" b="1" dirty="0">
                <a:solidFill>
                  <a:schemeClr val="bg1">
                    <a:lumMod val="50000"/>
                  </a:schemeClr>
                </a:solidFill>
                <a:latin typeface="Avenir Book" panose="02000503020000020003" pitchFamily="2" charset="0"/>
              </a:rPr>
              <a:t>Use of evidence for context-specific designs</a:t>
            </a:r>
          </a:p>
        </p:txBody>
      </p:sp>
      <p:sp>
        <p:nvSpPr>
          <p:cNvPr id="37" name="TextBox 36">
            <a:extLst>
              <a:ext uri="{FF2B5EF4-FFF2-40B4-BE49-F238E27FC236}">
                <a16:creationId xmlns:a16="http://schemas.microsoft.com/office/drawing/2014/main" id="{461FE897-EBC6-4FFA-C553-2EED2CE52D21}"/>
              </a:ext>
            </a:extLst>
          </p:cNvPr>
          <p:cNvSpPr txBox="1"/>
          <p:nvPr/>
        </p:nvSpPr>
        <p:spPr>
          <a:xfrm>
            <a:off x="1772159" y="6016818"/>
            <a:ext cx="10318626" cy="481799"/>
          </a:xfrm>
          <a:prstGeom prst="rect">
            <a:avLst/>
          </a:prstGeom>
          <a:noFill/>
        </p:spPr>
        <p:txBody>
          <a:bodyPr wrap="square">
            <a:spAutoFit/>
          </a:bodyPr>
          <a:lstStyle/>
          <a:p>
            <a:pPr algn="r">
              <a:lnSpc>
                <a:spcPts val="1500"/>
              </a:lnSpc>
            </a:pPr>
            <a:r>
              <a:rPr lang="sv-SE" sz="1000" i="1" dirty="0">
                <a:effectLst/>
                <a:latin typeface="Avenir Book" panose="02000503020000020003" pitchFamily="2" charset="0"/>
                <a:ea typeface="Calibri" panose="020F0502020204030204" pitchFamily="34" charset="0"/>
              </a:rPr>
              <a:t>Berghauser Pont, M., Haupt, P., Berg, P., </a:t>
            </a:r>
            <a:r>
              <a:rPr lang="sv-SE" sz="1000" i="1" dirty="0" err="1">
                <a:effectLst/>
                <a:latin typeface="Avenir Book" panose="02000503020000020003" pitchFamily="2" charset="0"/>
                <a:ea typeface="Calibri" panose="020F0502020204030204" pitchFamily="34" charset="0"/>
              </a:rPr>
              <a:t>Alstäde</a:t>
            </a:r>
            <a:r>
              <a:rPr lang="sv-SE" sz="1000" i="1" dirty="0">
                <a:effectLst/>
                <a:latin typeface="Avenir Book" panose="02000503020000020003" pitchFamily="2" charset="0"/>
                <a:ea typeface="Calibri" panose="020F0502020204030204" pitchFamily="34" charset="0"/>
              </a:rPr>
              <a:t>, V., &amp; Heyman, A. (2021). </a:t>
            </a:r>
            <a:r>
              <a:rPr lang="en-US" sz="1000" i="1" dirty="0">
                <a:effectLst/>
                <a:latin typeface="Avenir Book" panose="02000503020000020003" pitchFamily="2" charset="0"/>
                <a:ea typeface="Calibri" panose="020F0502020204030204" pitchFamily="34" charset="0"/>
              </a:rPr>
              <a:t>Systematic review and comparison of </a:t>
            </a:r>
          </a:p>
          <a:p>
            <a:pPr algn="r">
              <a:lnSpc>
                <a:spcPts val="1500"/>
              </a:lnSpc>
            </a:pPr>
            <a:r>
              <a:rPr lang="en-US" sz="1000" i="1" dirty="0">
                <a:effectLst/>
                <a:latin typeface="Avenir Book" panose="02000503020000020003" pitchFamily="2" charset="0"/>
                <a:ea typeface="Calibri" panose="020F0502020204030204" pitchFamily="34" charset="0"/>
              </a:rPr>
              <a:t>densification effects and planning motivations. Buildings and Cities, 2(1), 378–401. DOI: </a:t>
            </a:r>
            <a:r>
              <a:rPr lang="en-US" sz="1000" i="1" u="sng" dirty="0">
                <a:effectLst/>
                <a:latin typeface="Avenir Book" panose="02000503020000020003" pitchFamily="2" charset="0"/>
                <a:ea typeface="Calibri" panose="020F0502020204030204" pitchFamily="34" charset="0"/>
                <a:hlinkClick r:id="rId4">
                  <a:extLst>
                    <a:ext uri="{A12FA001-AC4F-418D-AE19-62706E023703}">
                      <ahyp:hlinkClr xmlns:ahyp="http://schemas.microsoft.com/office/drawing/2018/hyperlinkcolor" val="tx"/>
                    </a:ext>
                  </a:extLst>
                </a:hlinkClick>
              </a:rPr>
              <a:t>http://doi.org/10.5334/bc.125</a:t>
            </a:r>
            <a:r>
              <a:rPr lang="en-US" sz="1000" i="1" dirty="0">
                <a:effectLst/>
                <a:latin typeface="Avenir Book" panose="02000503020000020003" pitchFamily="2" charset="0"/>
                <a:ea typeface="Calibri" panose="020F0502020204030204" pitchFamily="34" charset="0"/>
              </a:rPr>
              <a:t> </a:t>
            </a:r>
            <a:endParaRPr lang="sv-SE" sz="1000" i="1" dirty="0">
              <a:effectLst/>
              <a:latin typeface="Avenir Book" panose="02000503020000020003" pitchFamily="2" charset="0"/>
              <a:ea typeface="Calibri" panose="020F0502020204030204" pitchFamily="34" charset="0"/>
            </a:endParaRPr>
          </a:p>
        </p:txBody>
      </p:sp>
      <p:sp>
        <p:nvSpPr>
          <p:cNvPr id="51" name="TextBox 50">
            <a:extLst>
              <a:ext uri="{FF2B5EF4-FFF2-40B4-BE49-F238E27FC236}">
                <a16:creationId xmlns:a16="http://schemas.microsoft.com/office/drawing/2014/main" id="{3A86A7F4-650E-A253-40CC-9574A765A97F}"/>
              </a:ext>
            </a:extLst>
          </p:cNvPr>
          <p:cNvSpPr txBox="1"/>
          <p:nvPr/>
        </p:nvSpPr>
        <p:spPr>
          <a:xfrm>
            <a:off x="297231" y="2199501"/>
            <a:ext cx="4764625" cy="815608"/>
          </a:xfrm>
          <a:prstGeom prst="rect">
            <a:avLst/>
          </a:prstGeom>
          <a:noFill/>
        </p:spPr>
        <p:txBody>
          <a:bodyPr wrap="square" rtlCol="0">
            <a:spAutoFit/>
          </a:bodyPr>
          <a:lstStyle/>
          <a:p>
            <a:r>
              <a:rPr lang="en-SE" sz="1400" b="1" dirty="0">
                <a:latin typeface="Avenir Black" panose="02000503020000020003" pitchFamily="2" charset="0"/>
              </a:rPr>
              <a:t>Oftentimes the evidence is conflicting</a:t>
            </a:r>
          </a:p>
          <a:p>
            <a:endParaRPr lang="en-SE" sz="1500" dirty="0">
              <a:latin typeface="Avenir Book" panose="02000503020000020003" pitchFamily="2" charset="0"/>
            </a:endParaRPr>
          </a:p>
          <a:p>
            <a:endParaRPr lang="en-SE" dirty="0"/>
          </a:p>
        </p:txBody>
      </p:sp>
      <p:sp>
        <p:nvSpPr>
          <p:cNvPr id="52" name="TextBox 51">
            <a:extLst>
              <a:ext uri="{FF2B5EF4-FFF2-40B4-BE49-F238E27FC236}">
                <a16:creationId xmlns:a16="http://schemas.microsoft.com/office/drawing/2014/main" id="{6B5BF858-40AF-A8C8-B29A-B6D122BC65C5}"/>
              </a:ext>
            </a:extLst>
          </p:cNvPr>
          <p:cNvSpPr txBox="1"/>
          <p:nvPr/>
        </p:nvSpPr>
        <p:spPr>
          <a:xfrm>
            <a:off x="297231" y="2199501"/>
            <a:ext cx="4764625" cy="2970044"/>
          </a:xfrm>
          <a:prstGeom prst="rect">
            <a:avLst/>
          </a:prstGeom>
          <a:noFill/>
        </p:spPr>
        <p:txBody>
          <a:bodyPr wrap="square" rtlCol="0">
            <a:spAutoFit/>
          </a:bodyPr>
          <a:lstStyle/>
          <a:p>
            <a:r>
              <a:rPr lang="en-SE" sz="1400" b="1" dirty="0">
                <a:latin typeface="Avenir Black" panose="02000503020000020003" pitchFamily="2" charset="0"/>
              </a:rPr>
              <a:t>Oftentimes the evidence is conflicting</a:t>
            </a:r>
          </a:p>
          <a:p>
            <a:endParaRPr lang="en-SE" sz="1500" dirty="0">
              <a:latin typeface="Avenir Book" panose="02000503020000020003" pitchFamily="2" charset="0"/>
            </a:endParaRPr>
          </a:p>
          <a:p>
            <a:r>
              <a:rPr lang="en-SE" sz="1400" dirty="0">
                <a:latin typeface="Avenir Book" panose="02000503020000020003" pitchFamily="2" charset="0"/>
              </a:rPr>
              <a:t>Need for,</a:t>
            </a:r>
          </a:p>
          <a:p>
            <a:endParaRPr lang="en-SE" sz="1400" dirty="0">
              <a:latin typeface="Avenir Book" panose="02000503020000020003" pitchFamily="2" charset="0"/>
            </a:endParaRPr>
          </a:p>
          <a:p>
            <a:r>
              <a:rPr lang="en-GB" sz="1400" dirty="0">
                <a:latin typeface="Avenir Book" panose="02000503020000020003" pitchFamily="2" charset="0"/>
              </a:rPr>
              <a:t>i</a:t>
            </a:r>
            <a:r>
              <a:rPr lang="en-SE" sz="1400" dirty="0">
                <a:latin typeface="Avenir Book" panose="02000503020000020003" pitchFamily="2" charset="0"/>
              </a:rPr>
              <a:t>nterdisciplinary teams and expertises, </a:t>
            </a:r>
          </a:p>
          <a:p>
            <a:r>
              <a:rPr lang="en-SE" sz="1400" dirty="0">
                <a:latin typeface="Avenir Book" panose="02000503020000020003" pitchFamily="2" charset="0"/>
              </a:rPr>
              <a:t>multiple evidence-sources and </a:t>
            </a:r>
            <a:endParaRPr lang="en-GB" sz="1400" dirty="0">
              <a:latin typeface="Avenir Book" panose="02000503020000020003" pitchFamily="2" charset="0"/>
            </a:endParaRPr>
          </a:p>
          <a:p>
            <a:r>
              <a:rPr lang="en-GB" sz="1400" dirty="0" err="1">
                <a:latin typeface="Avenir Book" panose="02000503020000020003" pitchFamily="2" charset="0"/>
              </a:rPr>
              <a:t>i</a:t>
            </a:r>
            <a:r>
              <a:rPr lang="en-SE" sz="1400" dirty="0">
                <a:latin typeface="Avenir Book" panose="02000503020000020003" pitchFamily="2" charset="0"/>
              </a:rPr>
              <a:t>ntegrated assesments of design solutions </a:t>
            </a:r>
          </a:p>
          <a:p>
            <a:r>
              <a:rPr lang="en-SE" sz="1400" dirty="0">
                <a:latin typeface="Avenir Book" panose="02000503020000020003" pitchFamily="2" charset="0"/>
              </a:rPr>
              <a:t>to </a:t>
            </a:r>
          </a:p>
          <a:p>
            <a:r>
              <a:rPr lang="en-GB" sz="1400" dirty="0">
                <a:latin typeface="Avenir Book" panose="02000503020000020003" pitchFamily="2" charset="0"/>
              </a:rPr>
              <a:t>a</a:t>
            </a:r>
            <a:r>
              <a:rPr lang="en-SE" sz="1400" dirty="0">
                <a:latin typeface="Avenir Book" panose="02000503020000020003" pitchFamily="2" charset="0"/>
              </a:rPr>
              <a:t>ddress the complex socio-economic and environmental challenges of contemporary cities,</a:t>
            </a:r>
          </a:p>
          <a:p>
            <a:r>
              <a:rPr lang="en-SE" sz="1400" dirty="0">
                <a:latin typeface="Avenir Book" panose="02000503020000020003" pitchFamily="2" charset="0"/>
              </a:rPr>
              <a:t>create synergetic impacts and benefits, </a:t>
            </a:r>
          </a:p>
          <a:p>
            <a:r>
              <a:rPr lang="en-SE" sz="1400" dirty="0">
                <a:latin typeface="Avenir Book" panose="02000503020000020003" pitchFamily="2" charset="0"/>
              </a:rPr>
              <a:t>address conflicts and prioritise actions. </a:t>
            </a:r>
          </a:p>
          <a:p>
            <a:endParaRPr lang="en-SE" dirty="0"/>
          </a:p>
        </p:txBody>
      </p:sp>
      <p:grpSp>
        <p:nvGrpSpPr>
          <p:cNvPr id="53" name="Group 52">
            <a:extLst>
              <a:ext uri="{FF2B5EF4-FFF2-40B4-BE49-F238E27FC236}">
                <a16:creationId xmlns:a16="http://schemas.microsoft.com/office/drawing/2014/main" id="{27DB39F8-DFC6-668E-6B5B-CCFCD7B5E896}"/>
              </a:ext>
            </a:extLst>
          </p:cNvPr>
          <p:cNvGrpSpPr>
            <a:grpSpLocks noChangeAspect="1"/>
          </p:cNvGrpSpPr>
          <p:nvPr/>
        </p:nvGrpSpPr>
        <p:grpSpPr>
          <a:xfrm>
            <a:off x="5351186" y="1836262"/>
            <a:ext cx="6341425" cy="3195526"/>
            <a:chOff x="405001" y="1621653"/>
            <a:chExt cx="5187678" cy="2614138"/>
          </a:xfrm>
        </p:grpSpPr>
        <p:pic>
          <p:nvPicPr>
            <p:cNvPr id="54" name="Picture 53" descr="A screenshot of a cell phone&amp;#xA;&amp;#xA;Description automatically generated">
              <a:extLst>
                <a:ext uri="{FF2B5EF4-FFF2-40B4-BE49-F238E27FC236}">
                  <a16:creationId xmlns:a16="http://schemas.microsoft.com/office/drawing/2014/main" id="{006E2BCB-C98F-526E-6968-BFAD4708921B}"/>
                </a:ext>
              </a:extLst>
            </p:cNvPr>
            <p:cNvPicPr>
              <a:picLocks noChangeAspect="1"/>
            </p:cNvPicPr>
            <p:nvPr/>
          </p:nvPicPr>
          <p:blipFill rotWithShape="1">
            <a:blip r:embed="rId5">
              <a:grayscl/>
            </a:blip>
            <a:srcRect l="50000" t="14156" r="29023" b="72182"/>
            <a:stretch/>
          </p:blipFill>
          <p:spPr>
            <a:xfrm>
              <a:off x="4716501" y="1644992"/>
              <a:ext cx="719668" cy="702735"/>
            </a:xfrm>
            <a:prstGeom prst="rect">
              <a:avLst/>
            </a:prstGeom>
          </p:spPr>
        </p:pic>
        <p:pic>
          <p:nvPicPr>
            <p:cNvPr id="55" name="Picture 54" descr="A screenshot of a cell phone&amp;#xA;&amp;#xA;Description automatically generated">
              <a:extLst>
                <a:ext uri="{FF2B5EF4-FFF2-40B4-BE49-F238E27FC236}">
                  <a16:creationId xmlns:a16="http://schemas.microsoft.com/office/drawing/2014/main" id="{766EF7D3-84E2-F3F7-6A36-A952051E97F8}"/>
                </a:ext>
              </a:extLst>
            </p:cNvPr>
            <p:cNvPicPr>
              <a:picLocks noChangeAspect="1"/>
            </p:cNvPicPr>
            <p:nvPr/>
          </p:nvPicPr>
          <p:blipFill rotWithShape="1">
            <a:blip r:embed="rId5">
              <a:grayscl/>
            </a:blip>
            <a:srcRect l="72458" t="43290" r="6565" b="43048"/>
            <a:stretch/>
          </p:blipFill>
          <p:spPr>
            <a:xfrm>
              <a:off x="2997916" y="1644992"/>
              <a:ext cx="719668" cy="702735"/>
            </a:xfrm>
            <a:prstGeom prst="rect">
              <a:avLst/>
            </a:prstGeom>
          </p:spPr>
        </p:pic>
        <p:pic>
          <p:nvPicPr>
            <p:cNvPr id="56" name="Picture 55" descr="A screenshot of a cell phone&amp;#xA;&amp;#xA;Description automatically generated">
              <a:extLst>
                <a:ext uri="{FF2B5EF4-FFF2-40B4-BE49-F238E27FC236}">
                  <a16:creationId xmlns:a16="http://schemas.microsoft.com/office/drawing/2014/main" id="{7EB5D238-FDD6-8B30-3356-48EE9395442B}"/>
                </a:ext>
              </a:extLst>
            </p:cNvPr>
            <p:cNvPicPr>
              <a:picLocks noChangeAspect="1"/>
            </p:cNvPicPr>
            <p:nvPr/>
          </p:nvPicPr>
          <p:blipFill rotWithShape="1">
            <a:blip r:embed="rId5">
              <a:grayscl/>
            </a:blip>
            <a:srcRect l="6269" t="57288" r="72754" b="29050"/>
            <a:stretch/>
          </p:blipFill>
          <p:spPr>
            <a:xfrm>
              <a:off x="2138624" y="1621653"/>
              <a:ext cx="719668" cy="702735"/>
            </a:xfrm>
            <a:prstGeom prst="rect">
              <a:avLst/>
            </a:prstGeom>
          </p:spPr>
        </p:pic>
        <p:pic>
          <p:nvPicPr>
            <p:cNvPr id="57" name="Picture 56" descr="A screenshot of a cell phone&amp;#xA;&amp;#xA;Description automatically generated">
              <a:extLst>
                <a:ext uri="{FF2B5EF4-FFF2-40B4-BE49-F238E27FC236}">
                  <a16:creationId xmlns:a16="http://schemas.microsoft.com/office/drawing/2014/main" id="{E50B77B7-3918-883C-65BF-34EBE6967516}"/>
                </a:ext>
              </a:extLst>
            </p:cNvPr>
            <p:cNvPicPr>
              <a:picLocks noChangeAspect="1"/>
            </p:cNvPicPr>
            <p:nvPr/>
          </p:nvPicPr>
          <p:blipFill rotWithShape="1">
            <a:blip r:embed="rId5">
              <a:grayscl/>
            </a:blip>
            <a:srcRect l="27888" t="71707" r="51135" b="14631"/>
            <a:stretch/>
          </p:blipFill>
          <p:spPr>
            <a:xfrm>
              <a:off x="3857208" y="1644992"/>
              <a:ext cx="719668" cy="702735"/>
            </a:xfrm>
            <a:prstGeom prst="rect">
              <a:avLst/>
            </a:prstGeom>
          </p:spPr>
        </p:pic>
        <p:pic>
          <p:nvPicPr>
            <p:cNvPr id="58" name="Picture 57" descr="A screenshot of a cell phone&amp;#xA;&amp;#xA;Description automatically generated">
              <a:extLst>
                <a:ext uri="{FF2B5EF4-FFF2-40B4-BE49-F238E27FC236}">
                  <a16:creationId xmlns:a16="http://schemas.microsoft.com/office/drawing/2014/main" id="{85600675-A0E6-6A88-FBED-3AD832AACF4F}"/>
                </a:ext>
              </a:extLst>
            </p:cNvPr>
            <p:cNvPicPr>
              <a:picLocks noChangeAspect="1"/>
            </p:cNvPicPr>
            <p:nvPr/>
          </p:nvPicPr>
          <p:blipFill rotWithShape="1">
            <a:blip r:embed="rId5">
              <a:grayscl/>
            </a:blip>
            <a:srcRect l="28344" t="28660" r="28974" b="42502"/>
            <a:stretch/>
          </p:blipFill>
          <p:spPr>
            <a:xfrm>
              <a:off x="405001" y="1644992"/>
              <a:ext cx="1175282" cy="1190571"/>
            </a:xfrm>
            <a:prstGeom prst="rect">
              <a:avLst/>
            </a:prstGeom>
          </p:spPr>
        </p:pic>
        <p:pic>
          <p:nvPicPr>
            <p:cNvPr id="59" name="Picture 58" descr="Chart, waterfall chart&amp;#xA;&amp;#xA;Description automatically generated">
              <a:extLst>
                <a:ext uri="{FF2B5EF4-FFF2-40B4-BE49-F238E27FC236}">
                  <a16:creationId xmlns:a16="http://schemas.microsoft.com/office/drawing/2014/main" id="{36E23ADC-5326-E201-B33B-5EC1AC5AE68A}"/>
                </a:ext>
              </a:extLst>
            </p:cNvPr>
            <p:cNvPicPr>
              <a:picLocks noChangeAspect="1"/>
            </p:cNvPicPr>
            <p:nvPr/>
          </p:nvPicPr>
          <p:blipFill rotWithShape="1">
            <a:blip r:embed="rId6"/>
            <a:srcRect l="9458" t="28692" r="7239" b="32298"/>
            <a:stretch/>
          </p:blipFill>
          <p:spPr>
            <a:xfrm>
              <a:off x="1697773" y="2832526"/>
              <a:ext cx="3878020" cy="1403265"/>
            </a:xfrm>
            <a:prstGeom prst="rect">
              <a:avLst/>
            </a:prstGeom>
          </p:spPr>
        </p:pic>
        <p:grpSp>
          <p:nvGrpSpPr>
            <p:cNvPr id="60" name="Group 59">
              <a:extLst>
                <a:ext uri="{FF2B5EF4-FFF2-40B4-BE49-F238E27FC236}">
                  <a16:creationId xmlns:a16="http://schemas.microsoft.com/office/drawing/2014/main" id="{1E887CE9-9FD2-A96D-366D-2F0877545278}"/>
                </a:ext>
              </a:extLst>
            </p:cNvPr>
            <p:cNvGrpSpPr/>
            <p:nvPr/>
          </p:nvGrpSpPr>
          <p:grpSpPr>
            <a:xfrm>
              <a:off x="1714500" y="2336083"/>
              <a:ext cx="3878179" cy="473104"/>
              <a:chOff x="2285999" y="3800301"/>
              <a:chExt cx="5170905" cy="630805"/>
            </a:xfrm>
          </p:grpSpPr>
          <p:pic>
            <p:nvPicPr>
              <p:cNvPr id="63" name="Picture 62" descr="Chart, waterfall chart&amp;#xA;&amp;#xA;Description automatically generated">
                <a:extLst>
                  <a:ext uri="{FF2B5EF4-FFF2-40B4-BE49-F238E27FC236}">
                    <a16:creationId xmlns:a16="http://schemas.microsoft.com/office/drawing/2014/main" id="{D51FC122-AA8F-FBA1-752B-B550DE1FD666}"/>
                  </a:ext>
                </a:extLst>
              </p:cNvPr>
              <p:cNvPicPr>
                <a:picLocks noChangeAspect="1"/>
              </p:cNvPicPr>
              <p:nvPr/>
            </p:nvPicPr>
            <p:blipFill rotWithShape="1">
              <a:blip r:embed="rId6"/>
              <a:srcRect l="9458" t="75254" r="7239" b="11593"/>
              <a:stretch/>
            </p:blipFill>
            <p:spPr>
              <a:xfrm>
                <a:off x="2286211" y="3800301"/>
                <a:ext cx="5170693" cy="630805"/>
              </a:xfrm>
              <a:prstGeom prst="rect">
                <a:avLst/>
              </a:prstGeom>
            </p:spPr>
          </p:pic>
          <p:sp>
            <p:nvSpPr>
              <p:cNvPr id="64" name="Rectangle 63">
                <a:extLst>
                  <a:ext uri="{FF2B5EF4-FFF2-40B4-BE49-F238E27FC236}">
                    <a16:creationId xmlns:a16="http://schemas.microsoft.com/office/drawing/2014/main" id="{0ACA3A4F-99E3-072F-220F-C36302965040}"/>
                  </a:ext>
                </a:extLst>
              </p:cNvPr>
              <p:cNvSpPr/>
              <p:nvPr/>
            </p:nvSpPr>
            <p:spPr>
              <a:xfrm>
                <a:off x="2285999" y="3800301"/>
                <a:ext cx="490654" cy="225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cxnSp>
          <p:nvCxnSpPr>
            <p:cNvPr id="61" name="Straight Connector 60">
              <a:extLst>
                <a:ext uri="{FF2B5EF4-FFF2-40B4-BE49-F238E27FC236}">
                  <a16:creationId xmlns:a16="http://schemas.microsoft.com/office/drawing/2014/main" id="{5937F92D-9204-9B92-7B67-2080792F613D}"/>
                </a:ext>
              </a:extLst>
            </p:cNvPr>
            <p:cNvCxnSpPr/>
            <p:nvPr/>
          </p:nvCxnSpPr>
          <p:spPr>
            <a:xfrm>
              <a:off x="2082490" y="3632862"/>
              <a:ext cx="3437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527D9517-C459-4190-3259-9C77D6408BCA}"/>
                </a:ext>
              </a:extLst>
            </p:cNvPr>
            <p:cNvSpPr/>
            <p:nvPr/>
          </p:nvSpPr>
          <p:spPr>
            <a:xfrm rot="16200000">
              <a:off x="1151061" y="3532133"/>
              <a:ext cx="1015552" cy="142826"/>
            </a:xfrm>
            <a:prstGeom prst="rect">
              <a:avLst/>
            </a:prstGeom>
          </p:spPr>
          <p:txBody>
            <a:bodyPr wrap="none">
              <a:spAutoFit/>
            </a:bodyPr>
            <a:lstStyle/>
            <a:p>
              <a:r>
                <a:rPr lang="en-US" sz="1400" dirty="0">
                  <a:latin typeface="N27 ExtraLight" pitchFamily="50" charset="0"/>
                </a:rPr>
                <a:t>Summary</a:t>
              </a:r>
              <a:r>
                <a:rPr lang="sv-SE" sz="1400" dirty="0">
                  <a:latin typeface="N27 ExtraLight" pitchFamily="50" charset="0"/>
                </a:rPr>
                <a:t> </a:t>
              </a:r>
              <a:r>
                <a:rPr lang="sv-SE" sz="1400" dirty="0" err="1">
                  <a:latin typeface="N27 ExtraLight" pitchFamily="50" charset="0"/>
                </a:rPr>
                <a:t>of</a:t>
              </a:r>
              <a:r>
                <a:rPr lang="sv-SE" sz="1400" dirty="0">
                  <a:latin typeface="N27 ExtraLight" pitchFamily="50" charset="0"/>
                </a:rPr>
                <a:t> 229 </a:t>
              </a:r>
              <a:r>
                <a:rPr lang="en-US" sz="1400" dirty="0">
                  <a:latin typeface="N27 ExtraLight" pitchFamily="50" charset="0"/>
                </a:rPr>
                <a:t>papers</a:t>
              </a:r>
            </a:p>
          </p:txBody>
        </p:sp>
      </p:grpSp>
      <p:pic>
        <p:nvPicPr>
          <p:cNvPr id="2" name="Google Shape;356;p20">
            <a:extLst>
              <a:ext uri="{FF2B5EF4-FFF2-40B4-BE49-F238E27FC236}">
                <a16:creationId xmlns:a16="http://schemas.microsoft.com/office/drawing/2014/main" id="{CEFB02BF-7E08-ACCF-C8B8-4D9CBA55B9D6}"/>
              </a:ext>
            </a:extLst>
          </p:cNvPr>
          <p:cNvPicPr preferRelativeResize="0"/>
          <p:nvPr/>
        </p:nvPicPr>
        <p:blipFill rotWithShape="1">
          <a:blip r:embed="rId7">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573703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BF112-9C6C-B00A-9FEB-9F74EA3C40B8}"/>
            </a:ext>
          </a:extLst>
        </p:cNvPr>
        <p:cNvGrpSpPr/>
        <p:nvPr/>
      </p:nvGrpSpPr>
      <p:grpSpPr>
        <a:xfrm>
          <a:off x="0" y="0"/>
          <a:ext cx="0" cy="0"/>
          <a:chOff x="0" y="0"/>
          <a:chExt cx="0" cy="0"/>
        </a:xfrm>
      </p:grpSpPr>
      <p:pic>
        <p:nvPicPr>
          <p:cNvPr id="9" name="Picture 8" descr="A logo with text and green lines&#10;&#10;AI-generated content may be incorrect.">
            <a:extLst>
              <a:ext uri="{FF2B5EF4-FFF2-40B4-BE49-F238E27FC236}">
                <a16:creationId xmlns:a16="http://schemas.microsoft.com/office/drawing/2014/main" id="{355D749D-62AA-BDF0-E890-E4801E0084AC}"/>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10" name="Picture 9">
            <a:extLst>
              <a:ext uri="{FF2B5EF4-FFF2-40B4-BE49-F238E27FC236}">
                <a16:creationId xmlns:a16="http://schemas.microsoft.com/office/drawing/2014/main" id="{BCFF5EAC-E7B8-3770-9685-712F0A06EA1E}"/>
              </a:ext>
            </a:extLst>
          </p:cNvPr>
          <p:cNvPicPr>
            <a:picLocks noChangeAspect="1"/>
          </p:cNvPicPr>
          <p:nvPr/>
        </p:nvPicPr>
        <p:blipFill>
          <a:blip r:embed="rId3"/>
          <a:stretch>
            <a:fillRect/>
          </a:stretch>
        </p:blipFill>
        <p:spPr>
          <a:xfrm>
            <a:off x="329888" y="293874"/>
            <a:ext cx="1914924" cy="466545"/>
          </a:xfrm>
          <a:prstGeom prst="rect">
            <a:avLst/>
          </a:prstGeom>
        </p:spPr>
      </p:pic>
      <p:sp>
        <p:nvSpPr>
          <p:cNvPr id="4" name="TextBox 3">
            <a:extLst>
              <a:ext uri="{FF2B5EF4-FFF2-40B4-BE49-F238E27FC236}">
                <a16:creationId xmlns:a16="http://schemas.microsoft.com/office/drawing/2014/main" id="{B380B92C-7002-8A36-3AF4-1304E6B98038}"/>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 is the cornerstone of EBD</a:t>
            </a:r>
          </a:p>
          <a:p>
            <a:r>
              <a:rPr lang="en-SE" b="1" dirty="0">
                <a:solidFill>
                  <a:schemeClr val="bg1">
                    <a:lumMod val="50000"/>
                  </a:schemeClr>
                </a:solidFill>
                <a:latin typeface="Avenir Book" panose="02000503020000020003" pitchFamily="2" charset="0"/>
              </a:rPr>
              <a:t>Use of evidence for context-specific designs</a:t>
            </a:r>
          </a:p>
        </p:txBody>
      </p:sp>
      <p:grpSp>
        <p:nvGrpSpPr>
          <p:cNvPr id="23" name="Group 22">
            <a:extLst>
              <a:ext uri="{FF2B5EF4-FFF2-40B4-BE49-F238E27FC236}">
                <a16:creationId xmlns:a16="http://schemas.microsoft.com/office/drawing/2014/main" id="{744D4779-DEA3-1B31-B702-FD145AF5C0A1}"/>
              </a:ext>
            </a:extLst>
          </p:cNvPr>
          <p:cNvGrpSpPr>
            <a:grpSpLocks noChangeAspect="1"/>
          </p:cNvGrpSpPr>
          <p:nvPr/>
        </p:nvGrpSpPr>
        <p:grpSpPr>
          <a:xfrm>
            <a:off x="5351186" y="1836262"/>
            <a:ext cx="6341425" cy="3195526"/>
            <a:chOff x="405001" y="1621653"/>
            <a:chExt cx="5187678" cy="2614138"/>
          </a:xfrm>
        </p:grpSpPr>
        <p:pic>
          <p:nvPicPr>
            <p:cNvPr id="24" name="Picture 23" descr="A screenshot of a cell phone&amp;#xA;&amp;#xA;Description automatically generated">
              <a:extLst>
                <a:ext uri="{FF2B5EF4-FFF2-40B4-BE49-F238E27FC236}">
                  <a16:creationId xmlns:a16="http://schemas.microsoft.com/office/drawing/2014/main" id="{7FEAC009-2C8C-875E-8D0F-2A2C734959E8}"/>
                </a:ext>
              </a:extLst>
            </p:cNvPr>
            <p:cNvPicPr>
              <a:picLocks noChangeAspect="1"/>
            </p:cNvPicPr>
            <p:nvPr/>
          </p:nvPicPr>
          <p:blipFill rotWithShape="1">
            <a:blip r:embed="rId4">
              <a:grayscl/>
            </a:blip>
            <a:srcRect l="50000" t="14156" r="29023" b="72182"/>
            <a:stretch/>
          </p:blipFill>
          <p:spPr>
            <a:xfrm>
              <a:off x="4716501" y="1644992"/>
              <a:ext cx="719668" cy="702735"/>
            </a:xfrm>
            <a:prstGeom prst="rect">
              <a:avLst/>
            </a:prstGeom>
          </p:spPr>
        </p:pic>
        <p:pic>
          <p:nvPicPr>
            <p:cNvPr id="25" name="Picture 24" descr="A screenshot of a cell phone&amp;#xA;&amp;#xA;Description automatically generated">
              <a:extLst>
                <a:ext uri="{FF2B5EF4-FFF2-40B4-BE49-F238E27FC236}">
                  <a16:creationId xmlns:a16="http://schemas.microsoft.com/office/drawing/2014/main" id="{36F10A0E-AAD9-FBED-85BD-1294E17DB992}"/>
                </a:ext>
              </a:extLst>
            </p:cNvPr>
            <p:cNvPicPr>
              <a:picLocks noChangeAspect="1"/>
            </p:cNvPicPr>
            <p:nvPr/>
          </p:nvPicPr>
          <p:blipFill rotWithShape="1">
            <a:blip r:embed="rId4">
              <a:grayscl/>
            </a:blip>
            <a:srcRect l="72458" t="43290" r="6565" b="43048"/>
            <a:stretch/>
          </p:blipFill>
          <p:spPr>
            <a:xfrm>
              <a:off x="2997916" y="1644992"/>
              <a:ext cx="719668" cy="702735"/>
            </a:xfrm>
            <a:prstGeom prst="rect">
              <a:avLst/>
            </a:prstGeom>
          </p:spPr>
        </p:pic>
        <p:pic>
          <p:nvPicPr>
            <p:cNvPr id="26" name="Picture 25" descr="A screenshot of a cell phone&amp;#xA;&amp;#xA;Description automatically generated">
              <a:extLst>
                <a:ext uri="{FF2B5EF4-FFF2-40B4-BE49-F238E27FC236}">
                  <a16:creationId xmlns:a16="http://schemas.microsoft.com/office/drawing/2014/main" id="{1A434DC2-F295-B3DC-328E-4E4DF7AA95AC}"/>
                </a:ext>
              </a:extLst>
            </p:cNvPr>
            <p:cNvPicPr>
              <a:picLocks noChangeAspect="1"/>
            </p:cNvPicPr>
            <p:nvPr/>
          </p:nvPicPr>
          <p:blipFill rotWithShape="1">
            <a:blip r:embed="rId4">
              <a:grayscl/>
            </a:blip>
            <a:srcRect l="6269" t="57288" r="72754" b="29050"/>
            <a:stretch/>
          </p:blipFill>
          <p:spPr>
            <a:xfrm>
              <a:off x="2138624" y="1621653"/>
              <a:ext cx="719668" cy="702735"/>
            </a:xfrm>
            <a:prstGeom prst="rect">
              <a:avLst/>
            </a:prstGeom>
          </p:spPr>
        </p:pic>
        <p:pic>
          <p:nvPicPr>
            <p:cNvPr id="27" name="Picture 26" descr="A screenshot of a cell phone&amp;#xA;&amp;#xA;Description automatically generated">
              <a:extLst>
                <a:ext uri="{FF2B5EF4-FFF2-40B4-BE49-F238E27FC236}">
                  <a16:creationId xmlns:a16="http://schemas.microsoft.com/office/drawing/2014/main" id="{5977D55B-913C-AB00-8C41-883E78BC73D4}"/>
                </a:ext>
              </a:extLst>
            </p:cNvPr>
            <p:cNvPicPr>
              <a:picLocks noChangeAspect="1"/>
            </p:cNvPicPr>
            <p:nvPr/>
          </p:nvPicPr>
          <p:blipFill rotWithShape="1">
            <a:blip r:embed="rId4">
              <a:grayscl/>
            </a:blip>
            <a:srcRect l="27888" t="71707" r="51135" b="14631"/>
            <a:stretch/>
          </p:blipFill>
          <p:spPr>
            <a:xfrm>
              <a:off x="3857208" y="1644992"/>
              <a:ext cx="719668" cy="702735"/>
            </a:xfrm>
            <a:prstGeom prst="rect">
              <a:avLst/>
            </a:prstGeom>
          </p:spPr>
        </p:pic>
        <p:pic>
          <p:nvPicPr>
            <p:cNvPr id="28" name="Picture 27" descr="A screenshot of a cell phone&amp;#xA;&amp;#xA;Description automatically generated">
              <a:extLst>
                <a:ext uri="{FF2B5EF4-FFF2-40B4-BE49-F238E27FC236}">
                  <a16:creationId xmlns:a16="http://schemas.microsoft.com/office/drawing/2014/main" id="{BEFEDA63-69D7-C638-42B4-577804D12B9A}"/>
                </a:ext>
              </a:extLst>
            </p:cNvPr>
            <p:cNvPicPr>
              <a:picLocks noChangeAspect="1"/>
            </p:cNvPicPr>
            <p:nvPr/>
          </p:nvPicPr>
          <p:blipFill rotWithShape="1">
            <a:blip r:embed="rId4">
              <a:grayscl/>
            </a:blip>
            <a:srcRect l="28344" t="28660" r="28974" b="42502"/>
            <a:stretch/>
          </p:blipFill>
          <p:spPr>
            <a:xfrm>
              <a:off x="405001" y="1644992"/>
              <a:ext cx="1175282" cy="1190571"/>
            </a:xfrm>
            <a:prstGeom prst="rect">
              <a:avLst/>
            </a:prstGeom>
          </p:spPr>
        </p:pic>
        <p:pic>
          <p:nvPicPr>
            <p:cNvPr id="29" name="Picture 28" descr="Chart, waterfall chart&amp;#xA;&amp;#xA;Description automatically generated">
              <a:extLst>
                <a:ext uri="{FF2B5EF4-FFF2-40B4-BE49-F238E27FC236}">
                  <a16:creationId xmlns:a16="http://schemas.microsoft.com/office/drawing/2014/main" id="{CCBEF4E7-7480-AC2B-FD63-2A56D51D4CC3}"/>
                </a:ext>
              </a:extLst>
            </p:cNvPr>
            <p:cNvPicPr>
              <a:picLocks noChangeAspect="1"/>
            </p:cNvPicPr>
            <p:nvPr/>
          </p:nvPicPr>
          <p:blipFill rotWithShape="1">
            <a:blip r:embed="rId5"/>
            <a:srcRect l="9458" t="28692" r="7239" b="32298"/>
            <a:stretch/>
          </p:blipFill>
          <p:spPr>
            <a:xfrm>
              <a:off x="1697773" y="2832526"/>
              <a:ext cx="3878020" cy="1403265"/>
            </a:xfrm>
            <a:prstGeom prst="rect">
              <a:avLst/>
            </a:prstGeom>
          </p:spPr>
        </p:pic>
        <p:grpSp>
          <p:nvGrpSpPr>
            <p:cNvPr id="30" name="Group 29">
              <a:extLst>
                <a:ext uri="{FF2B5EF4-FFF2-40B4-BE49-F238E27FC236}">
                  <a16:creationId xmlns:a16="http://schemas.microsoft.com/office/drawing/2014/main" id="{A4AD4C4F-3561-DA32-FCBE-961802E1A335}"/>
                </a:ext>
              </a:extLst>
            </p:cNvPr>
            <p:cNvGrpSpPr/>
            <p:nvPr/>
          </p:nvGrpSpPr>
          <p:grpSpPr>
            <a:xfrm>
              <a:off x="1714500" y="2336083"/>
              <a:ext cx="3878179" cy="473104"/>
              <a:chOff x="2285999" y="3800301"/>
              <a:chExt cx="5170905" cy="630805"/>
            </a:xfrm>
          </p:grpSpPr>
          <p:pic>
            <p:nvPicPr>
              <p:cNvPr id="33" name="Picture 32" descr="Chart, waterfall chart&amp;#xA;&amp;#xA;Description automatically generated">
                <a:extLst>
                  <a:ext uri="{FF2B5EF4-FFF2-40B4-BE49-F238E27FC236}">
                    <a16:creationId xmlns:a16="http://schemas.microsoft.com/office/drawing/2014/main" id="{AD2EF878-7ED3-7E34-FB1B-CCC99142A5BB}"/>
                  </a:ext>
                </a:extLst>
              </p:cNvPr>
              <p:cNvPicPr>
                <a:picLocks noChangeAspect="1"/>
              </p:cNvPicPr>
              <p:nvPr/>
            </p:nvPicPr>
            <p:blipFill rotWithShape="1">
              <a:blip r:embed="rId5"/>
              <a:srcRect l="9458" t="75254" r="7239" b="11593"/>
              <a:stretch/>
            </p:blipFill>
            <p:spPr>
              <a:xfrm>
                <a:off x="2286211" y="3800301"/>
                <a:ext cx="5170693" cy="630805"/>
              </a:xfrm>
              <a:prstGeom prst="rect">
                <a:avLst/>
              </a:prstGeom>
            </p:spPr>
          </p:pic>
          <p:sp>
            <p:nvSpPr>
              <p:cNvPr id="34" name="Rectangle 33">
                <a:extLst>
                  <a:ext uri="{FF2B5EF4-FFF2-40B4-BE49-F238E27FC236}">
                    <a16:creationId xmlns:a16="http://schemas.microsoft.com/office/drawing/2014/main" id="{2FF9E114-0020-FE3A-FAC7-BE08DC55BB16}"/>
                  </a:ext>
                </a:extLst>
              </p:cNvPr>
              <p:cNvSpPr/>
              <p:nvPr/>
            </p:nvSpPr>
            <p:spPr>
              <a:xfrm>
                <a:off x="2285999" y="3800301"/>
                <a:ext cx="490654" cy="225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cxnSp>
          <p:nvCxnSpPr>
            <p:cNvPr id="31" name="Straight Connector 30">
              <a:extLst>
                <a:ext uri="{FF2B5EF4-FFF2-40B4-BE49-F238E27FC236}">
                  <a16:creationId xmlns:a16="http://schemas.microsoft.com/office/drawing/2014/main" id="{6D817866-81CD-BA5C-657A-9D8411142691}"/>
                </a:ext>
              </a:extLst>
            </p:cNvPr>
            <p:cNvCxnSpPr/>
            <p:nvPr/>
          </p:nvCxnSpPr>
          <p:spPr>
            <a:xfrm>
              <a:off x="2082490" y="3632862"/>
              <a:ext cx="3437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77243E8-2B46-CEEB-43B5-7CD7B7F1334F}"/>
                </a:ext>
              </a:extLst>
            </p:cNvPr>
            <p:cNvSpPr/>
            <p:nvPr/>
          </p:nvSpPr>
          <p:spPr>
            <a:xfrm rot="16200000">
              <a:off x="1151061" y="3532133"/>
              <a:ext cx="1015552" cy="142826"/>
            </a:xfrm>
            <a:prstGeom prst="rect">
              <a:avLst/>
            </a:prstGeom>
          </p:spPr>
          <p:txBody>
            <a:bodyPr wrap="none">
              <a:spAutoFit/>
            </a:bodyPr>
            <a:lstStyle/>
            <a:p>
              <a:r>
                <a:rPr lang="en-US" sz="1400" dirty="0">
                  <a:latin typeface="N27 ExtraLight" pitchFamily="50" charset="0"/>
                </a:rPr>
                <a:t>Summary</a:t>
              </a:r>
              <a:r>
                <a:rPr lang="sv-SE" sz="1400" dirty="0">
                  <a:latin typeface="N27 ExtraLight" pitchFamily="50" charset="0"/>
                </a:rPr>
                <a:t> </a:t>
              </a:r>
              <a:r>
                <a:rPr lang="sv-SE" sz="1400" dirty="0" err="1">
                  <a:latin typeface="N27 ExtraLight" pitchFamily="50" charset="0"/>
                </a:rPr>
                <a:t>of</a:t>
              </a:r>
              <a:r>
                <a:rPr lang="sv-SE" sz="1400" dirty="0">
                  <a:latin typeface="N27 ExtraLight" pitchFamily="50" charset="0"/>
                </a:rPr>
                <a:t> 229 </a:t>
              </a:r>
              <a:r>
                <a:rPr lang="en-US" sz="1400" dirty="0">
                  <a:latin typeface="N27 ExtraLight" pitchFamily="50" charset="0"/>
                </a:rPr>
                <a:t>papers</a:t>
              </a:r>
            </a:p>
          </p:txBody>
        </p:sp>
      </p:grpSp>
      <p:sp>
        <p:nvSpPr>
          <p:cNvPr id="35" name="object 2">
            <a:extLst>
              <a:ext uri="{FF2B5EF4-FFF2-40B4-BE49-F238E27FC236}">
                <a16:creationId xmlns:a16="http://schemas.microsoft.com/office/drawing/2014/main" id="{2730D459-FA1D-60BC-D36E-C86786967E52}"/>
              </a:ext>
            </a:extLst>
          </p:cNvPr>
          <p:cNvSpPr txBox="1"/>
          <p:nvPr/>
        </p:nvSpPr>
        <p:spPr>
          <a:xfrm>
            <a:off x="4920344" y="5136520"/>
            <a:ext cx="6941768" cy="1079142"/>
          </a:xfrm>
          <a:prstGeom prst="rect">
            <a:avLst/>
          </a:prstGeom>
        </p:spPr>
        <p:txBody>
          <a:bodyPr vert="horz" wrap="square" lIns="0" tIns="17145" rIns="0" bIns="0" rtlCol="0">
            <a:spAutoFit/>
          </a:bodyPr>
          <a:lstStyle/>
          <a:p>
            <a:pPr marL="270510" algn="r" fontAlgn="ctr">
              <a:lnSpc>
                <a:spcPct val="115000"/>
              </a:lnSpc>
              <a:spcAft>
                <a:spcPts val="0"/>
              </a:spcAft>
              <a:tabLst>
                <a:tab pos="270510" algn="l"/>
              </a:tabLst>
            </a:pPr>
            <a:r>
              <a:rPr lang="en-US" sz="1400" dirty="0">
                <a:latin typeface="Avenir Book" panose="02000503020000020003" pitchFamily="2" charset="0"/>
                <a:ea typeface="Calibri" panose="020F0502020204030204"/>
                <a:cs typeface="Times New Roman" panose="02020603050405020304" pitchFamily="18" charset="0"/>
              </a:rPr>
              <a:t>For example, there is strong dichotomy between predominantly positive impacts of urban density linked to public infrastructure, economy and transport and predominantly negative impacts linked to ecology, climate, social issues and health</a:t>
            </a:r>
            <a:r>
              <a:rPr lang="en-GB" sz="1400" dirty="0">
                <a:latin typeface="Avenir Book" panose="02000503020000020003" pitchFamily="2" charset="0"/>
                <a:ea typeface="Calibri" panose="020F0502020204030204"/>
                <a:cs typeface="Times New Roman" panose="02020603050405020304" pitchFamily="18" charset="0"/>
              </a:rPr>
              <a:t>. </a:t>
            </a:r>
          </a:p>
          <a:p>
            <a:pPr marL="270510" fontAlgn="ctr">
              <a:lnSpc>
                <a:spcPct val="115000"/>
              </a:lnSpc>
              <a:spcAft>
                <a:spcPts val="0"/>
              </a:spcAft>
              <a:tabLst>
                <a:tab pos="270510" algn="l"/>
              </a:tabLst>
            </a:pPr>
            <a:endParaRPr lang="sv-SE" b="0" i="1" dirty="0">
              <a:latin typeface="N27" pitchFamily="50" charset="0"/>
              <a:ea typeface="Calibri" panose="020F0502020204030204"/>
              <a:cs typeface="Times New Roman" panose="02020603050405020304" pitchFamily="18" charset="0"/>
            </a:endParaRPr>
          </a:p>
        </p:txBody>
      </p:sp>
      <p:sp>
        <p:nvSpPr>
          <p:cNvPr id="5" name="TextBox 4">
            <a:extLst>
              <a:ext uri="{FF2B5EF4-FFF2-40B4-BE49-F238E27FC236}">
                <a16:creationId xmlns:a16="http://schemas.microsoft.com/office/drawing/2014/main" id="{504A61FC-F46B-5F2C-674B-352285562A10}"/>
              </a:ext>
            </a:extLst>
          </p:cNvPr>
          <p:cNvSpPr txBox="1"/>
          <p:nvPr/>
        </p:nvSpPr>
        <p:spPr>
          <a:xfrm>
            <a:off x="297231" y="2199501"/>
            <a:ext cx="4764625" cy="2970044"/>
          </a:xfrm>
          <a:prstGeom prst="rect">
            <a:avLst/>
          </a:prstGeom>
          <a:noFill/>
        </p:spPr>
        <p:txBody>
          <a:bodyPr wrap="square" rtlCol="0">
            <a:spAutoFit/>
          </a:bodyPr>
          <a:lstStyle/>
          <a:p>
            <a:r>
              <a:rPr lang="en-SE" sz="1400" b="1" dirty="0">
                <a:latin typeface="Avenir Black" panose="02000503020000020003" pitchFamily="2" charset="0"/>
              </a:rPr>
              <a:t>Oftentimes the evidence is conflicting</a:t>
            </a:r>
          </a:p>
          <a:p>
            <a:endParaRPr lang="en-SE" sz="1500" dirty="0">
              <a:latin typeface="Avenir Book" panose="02000503020000020003" pitchFamily="2" charset="0"/>
            </a:endParaRPr>
          </a:p>
          <a:p>
            <a:r>
              <a:rPr lang="en-SE" sz="1400" dirty="0">
                <a:latin typeface="Avenir Book" panose="02000503020000020003" pitchFamily="2" charset="0"/>
              </a:rPr>
              <a:t>Need for,</a:t>
            </a:r>
          </a:p>
          <a:p>
            <a:endParaRPr lang="en-SE" sz="1400" dirty="0">
              <a:latin typeface="Avenir Book" panose="02000503020000020003" pitchFamily="2" charset="0"/>
            </a:endParaRPr>
          </a:p>
          <a:p>
            <a:r>
              <a:rPr lang="en-GB" sz="1400" dirty="0">
                <a:latin typeface="Avenir Book" panose="02000503020000020003" pitchFamily="2" charset="0"/>
              </a:rPr>
              <a:t>i</a:t>
            </a:r>
            <a:r>
              <a:rPr lang="en-SE" sz="1400" dirty="0">
                <a:latin typeface="Avenir Book" panose="02000503020000020003" pitchFamily="2" charset="0"/>
              </a:rPr>
              <a:t>nterdisciplinary teams and expertises, </a:t>
            </a:r>
          </a:p>
          <a:p>
            <a:r>
              <a:rPr lang="en-SE" sz="1400" dirty="0">
                <a:latin typeface="Avenir Book" panose="02000503020000020003" pitchFamily="2" charset="0"/>
              </a:rPr>
              <a:t>multiple evidence-sources and </a:t>
            </a:r>
            <a:endParaRPr lang="en-GB" sz="1400" dirty="0">
              <a:latin typeface="Avenir Book" panose="02000503020000020003" pitchFamily="2" charset="0"/>
            </a:endParaRPr>
          </a:p>
          <a:p>
            <a:r>
              <a:rPr lang="en-GB" sz="1400" dirty="0" err="1">
                <a:latin typeface="Avenir Book" panose="02000503020000020003" pitchFamily="2" charset="0"/>
              </a:rPr>
              <a:t>i</a:t>
            </a:r>
            <a:r>
              <a:rPr lang="en-SE" sz="1400" dirty="0">
                <a:latin typeface="Avenir Book" panose="02000503020000020003" pitchFamily="2" charset="0"/>
              </a:rPr>
              <a:t>ntegrated assesments of design solutions </a:t>
            </a:r>
          </a:p>
          <a:p>
            <a:r>
              <a:rPr lang="en-SE" sz="1400" dirty="0">
                <a:latin typeface="Avenir Book" panose="02000503020000020003" pitchFamily="2" charset="0"/>
              </a:rPr>
              <a:t>to </a:t>
            </a:r>
          </a:p>
          <a:p>
            <a:r>
              <a:rPr lang="en-GB" sz="1400" dirty="0">
                <a:latin typeface="Avenir Book" panose="02000503020000020003" pitchFamily="2" charset="0"/>
              </a:rPr>
              <a:t>a</a:t>
            </a:r>
            <a:r>
              <a:rPr lang="en-SE" sz="1400" dirty="0">
                <a:latin typeface="Avenir Book" panose="02000503020000020003" pitchFamily="2" charset="0"/>
              </a:rPr>
              <a:t>ddress the complex socio-economic and environmental challenges of contemporary cities,</a:t>
            </a:r>
          </a:p>
          <a:p>
            <a:r>
              <a:rPr lang="en-SE" sz="1400" dirty="0">
                <a:latin typeface="Avenir Book" panose="02000503020000020003" pitchFamily="2" charset="0"/>
              </a:rPr>
              <a:t>create synergetic impacts and benefits, </a:t>
            </a:r>
          </a:p>
          <a:p>
            <a:r>
              <a:rPr lang="en-SE" sz="1400" dirty="0">
                <a:latin typeface="Avenir Book" panose="02000503020000020003" pitchFamily="2" charset="0"/>
              </a:rPr>
              <a:t>address conflicts and prioritise actions. </a:t>
            </a:r>
          </a:p>
          <a:p>
            <a:endParaRPr lang="en-SE" dirty="0"/>
          </a:p>
        </p:txBody>
      </p:sp>
      <p:sp>
        <p:nvSpPr>
          <p:cNvPr id="2" name="TextBox 1">
            <a:extLst>
              <a:ext uri="{FF2B5EF4-FFF2-40B4-BE49-F238E27FC236}">
                <a16:creationId xmlns:a16="http://schemas.microsoft.com/office/drawing/2014/main" id="{3A0FD690-CF2E-E863-33EE-E38922FCC737}"/>
              </a:ext>
            </a:extLst>
          </p:cNvPr>
          <p:cNvSpPr txBox="1"/>
          <p:nvPr/>
        </p:nvSpPr>
        <p:spPr>
          <a:xfrm>
            <a:off x="1772159" y="6016818"/>
            <a:ext cx="10318626" cy="481799"/>
          </a:xfrm>
          <a:prstGeom prst="rect">
            <a:avLst/>
          </a:prstGeom>
          <a:noFill/>
        </p:spPr>
        <p:txBody>
          <a:bodyPr wrap="square">
            <a:spAutoFit/>
          </a:bodyPr>
          <a:lstStyle/>
          <a:p>
            <a:pPr algn="r">
              <a:lnSpc>
                <a:spcPts val="1500"/>
              </a:lnSpc>
            </a:pPr>
            <a:r>
              <a:rPr lang="sv-SE" sz="1000" i="1" dirty="0">
                <a:effectLst/>
                <a:latin typeface="Avenir Book" panose="02000503020000020003" pitchFamily="2" charset="0"/>
                <a:ea typeface="Calibri" panose="020F0502020204030204" pitchFamily="34" charset="0"/>
              </a:rPr>
              <a:t>Berghauser Pont, M., Haupt, P., Berg, P., </a:t>
            </a:r>
            <a:r>
              <a:rPr lang="sv-SE" sz="1000" i="1" dirty="0" err="1">
                <a:effectLst/>
                <a:latin typeface="Avenir Book" panose="02000503020000020003" pitchFamily="2" charset="0"/>
                <a:ea typeface="Calibri" panose="020F0502020204030204" pitchFamily="34" charset="0"/>
              </a:rPr>
              <a:t>Alstäde</a:t>
            </a:r>
            <a:r>
              <a:rPr lang="sv-SE" sz="1000" i="1" dirty="0">
                <a:effectLst/>
                <a:latin typeface="Avenir Book" panose="02000503020000020003" pitchFamily="2" charset="0"/>
                <a:ea typeface="Calibri" panose="020F0502020204030204" pitchFamily="34" charset="0"/>
              </a:rPr>
              <a:t>, V., &amp; Heyman, A. (2021). </a:t>
            </a:r>
            <a:r>
              <a:rPr lang="en-US" sz="1000" i="1" dirty="0">
                <a:effectLst/>
                <a:latin typeface="Avenir Book" panose="02000503020000020003" pitchFamily="2" charset="0"/>
                <a:ea typeface="Calibri" panose="020F0502020204030204" pitchFamily="34" charset="0"/>
              </a:rPr>
              <a:t>Systematic review and comparison of </a:t>
            </a:r>
          </a:p>
          <a:p>
            <a:pPr algn="r">
              <a:lnSpc>
                <a:spcPts val="1500"/>
              </a:lnSpc>
            </a:pPr>
            <a:r>
              <a:rPr lang="en-US" sz="1000" i="1" dirty="0">
                <a:effectLst/>
                <a:latin typeface="Avenir Book" panose="02000503020000020003" pitchFamily="2" charset="0"/>
                <a:ea typeface="Calibri" panose="020F0502020204030204" pitchFamily="34" charset="0"/>
              </a:rPr>
              <a:t>densification effects and planning motivations. Buildings and Cities, 2(1), 378–401. DOI: </a:t>
            </a:r>
            <a:r>
              <a:rPr lang="en-US" sz="1000" i="1" u="sng" dirty="0">
                <a:effectLst/>
                <a:latin typeface="Avenir Book" panose="02000503020000020003" pitchFamily="2" charset="0"/>
                <a:ea typeface="Calibri" panose="020F0502020204030204" pitchFamily="34" charset="0"/>
                <a:hlinkClick r:id="rId6">
                  <a:extLst>
                    <a:ext uri="{A12FA001-AC4F-418D-AE19-62706E023703}">
                      <ahyp:hlinkClr xmlns:ahyp="http://schemas.microsoft.com/office/drawing/2018/hyperlinkcolor" val="tx"/>
                    </a:ext>
                  </a:extLst>
                </a:hlinkClick>
              </a:rPr>
              <a:t>http://doi.org/10.5334/bc.125</a:t>
            </a:r>
            <a:r>
              <a:rPr lang="en-US" sz="1000" i="1" dirty="0">
                <a:effectLst/>
                <a:latin typeface="Avenir Book" panose="02000503020000020003" pitchFamily="2" charset="0"/>
                <a:ea typeface="Calibri" panose="020F0502020204030204" pitchFamily="34" charset="0"/>
              </a:rPr>
              <a:t> </a:t>
            </a:r>
            <a:endParaRPr lang="sv-SE" sz="1000" i="1" dirty="0">
              <a:effectLst/>
              <a:latin typeface="Avenir Book" panose="02000503020000020003" pitchFamily="2" charset="0"/>
              <a:ea typeface="Calibri" panose="020F0502020204030204" pitchFamily="34" charset="0"/>
            </a:endParaRPr>
          </a:p>
        </p:txBody>
      </p:sp>
      <p:pic>
        <p:nvPicPr>
          <p:cNvPr id="3" name="Google Shape;356;p20">
            <a:extLst>
              <a:ext uri="{FF2B5EF4-FFF2-40B4-BE49-F238E27FC236}">
                <a16:creationId xmlns:a16="http://schemas.microsoft.com/office/drawing/2014/main" id="{F41901C7-D4F5-7813-6241-14A10F42359B}"/>
              </a:ext>
            </a:extLst>
          </p:cNvPr>
          <p:cNvPicPr preferRelativeResize="0"/>
          <p:nvPr/>
        </p:nvPicPr>
        <p:blipFill rotWithShape="1">
          <a:blip r:embed="rId7">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3034021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10F0-7021-A524-766F-401A040EB9AF}"/>
            </a:ext>
          </a:extLst>
        </p:cNvPr>
        <p:cNvGrpSpPr/>
        <p:nvPr/>
      </p:nvGrpSpPr>
      <p:grpSpPr>
        <a:xfrm>
          <a:off x="0" y="0"/>
          <a:ext cx="0" cy="0"/>
          <a:chOff x="0" y="0"/>
          <a:chExt cx="0" cy="0"/>
        </a:xfrm>
      </p:grpSpPr>
      <p:pic>
        <p:nvPicPr>
          <p:cNvPr id="9" name="Picture 8" descr="A logo with text and green lines&#10;&#10;AI-generated content may be incorrect.">
            <a:extLst>
              <a:ext uri="{FF2B5EF4-FFF2-40B4-BE49-F238E27FC236}">
                <a16:creationId xmlns:a16="http://schemas.microsoft.com/office/drawing/2014/main" id="{C498FDA7-C71C-B11C-9A7E-6E206C1B81C5}"/>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10" name="Picture 9">
            <a:extLst>
              <a:ext uri="{FF2B5EF4-FFF2-40B4-BE49-F238E27FC236}">
                <a16:creationId xmlns:a16="http://schemas.microsoft.com/office/drawing/2014/main" id="{DF83BB05-E0A5-0145-02DC-C8B5949FD604}"/>
              </a:ext>
            </a:extLst>
          </p:cNvPr>
          <p:cNvPicPr>
            <a:picLocks noChangeAspect="1"/>
          </p:cNvPicPr>
          <p:nvPr/>
        </p:nvPicPr>
        <p:blipFill>
          <a:blip r:embed="rId3"/>
          <a:stretch>
            <a:fillRect/>
          </a:stretch>
        </p:blipFill>
        <p:spPr>
          <a:xfrm>
            <a:off x="329888" y="293874"/>
            <a:ext cx="1914924" cy="466545"/>
          </a:xfrm>
          <a:prstGeom prst="rect">
            <a:avLst/>
          </a:prstGeom>
        </p:spPr>
      </p:pic>
      <p:sp>
        <p:nvSpPr>
          <p:cNvPr id="4" name="TextBox 3">
            <a:extLst>
              <a:ext uri="{FF2B5EF4-FFF2-40B4-BE49-F238E27FC236}">
                <a16:creationId xmlns:a16="http://schemas.microsoft.com/office/drawing/2014/main" id="{D0252167-0F40-44F5-8152-662140CC23C7}"/>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 is the cornerstone of EBD</a:t>
            </a:r>
          </a:p>
          <a:p>
            <a:r>
              <a:rPr lang="en-SE" b="1" dirty="0">
                <a:solidFill>
                  <a:schemeClr val="bg1">
                    <a:lumMod val="50000"/>
                  </a:schemeClr>
                </a:solidFill>
                <a:latin typeface="Avenir Book" panose="02000503020000020003" pitchFamily="2" charset="0"/>
              </a:rPr>
              <a:t>Use of evidence for context-specific designs</a:t>
            </a:r>
          </a:p>
        </p:txBody>
      </p:sp>
      <p:grpSp>
        <p:nvGrpSpPr>
          <p:cNvPr id="23" name="Group 22">
            <a:extLst>
              <a:ext uri="{FF2B5EF4-FFF2-40B4-BE49-F238E27FC236}">
                <a16:creationId xmlns:a16="http://schemas.microsoft.com/office/drawing/2014/main" id="{531696DD-476F-3F04-97FA-C9CA5E583D81}"/>
              </a:ext>
            </a:extLst>
          </p:cNvPr>
          <p:cNvGrpSpPr>
            <a:grpSpLocks noChangeAspect="1"/>
          </p:cNvGrpSpPr>
          <p:nvPr/>
        </p:nvGrpSpPr>
        <p:grpSpPr>
          <a:xfrm>
            <a:off x="5351186" y="1836262"/>
            <a:ext cx="6341425" cy="3195526"/>
            <a:chOff x="405001" y="1621653"/>
            <a:chExt cx="5187678" cy="2614138"/>
          </a:xfrm>
        </p:grpSpPr>
        <p:pic>
          <p:nvPicPr>
            <p:cNvPr id="24" name="Picture 23" descr="A screenshot of a cell phone&amp;#xA;&amp;#xA;Description automatically generated">
              <a:extLst>
                <a:ext uri="{FF2B5EF4-FFF2-40B4-BE49-F238E27FC236}">
                  <a16:creationId xmlns:a16="http://schemas.microsoft.com/office/drawing/2014/main" id="{77D3BBD9-3977-B72F-1778-E954E2AE9ABA}"/>
                </a:ext>
              </a:extLst>
            </p:cNvPr>
            <p:cNvPicPr>
              <a:picLocks noChangeAspect="1"/>
            </p:cNvPicPr>
            <p:nvPr/>
          </p:nvPicPr>
          <p:blipFill rotWithShape="1">
            <a:blip r:embed="rId4">
              <a:grayscl/>
            </a:blip>
            <a:srcRect l="50000" t="14156" r="29023" b="72182"/>
            <a:stretch/>
          </p:blipFill>
          <p:spPr>
            <a:xfrm>
              <a:off x="4716501" y="1644992"/>
              <a:ext cx="719668" cy="702735"/>
            </a:xfrm>
            <a:prstGeom prst="rect">
              <a:avLst/>
            </a:prstGeom>
          </p:spPr>
        </p:pic>
        <p:pic>
          <p:nvPicPr>
            <p:cNvPr id="25" name="Picture 24" descr="A screenshot of a cell phone&amp;#xA;&amp;#xA;Description automatically generated">
              <a:extLst>
                <a:ext uri="{FF2B5EF4-FFF2-40B4-BE49-F238E27FC236}">
                  <a16:creationId xmlns:a16="http://schemas.microsoft.com/office/drawing/2014/main" id="{EF7FAB4C-556C-B5D6-8A81-FADF27C491DC}"/>
                </a:ext>
              </a:extLst>
            </p:cNvPr>
            <p:cNvPicPr>
              <a:picLocks noChangeAspect="1"/>
            </p:cNvPicPr>
            <p:nvPr/>
          </p:nvPicPr>
          <p:blipFill rotWithShape="1">
            <a:blip r:embed="rId4">
              <a:grayscl/>
            </a:blip>
            <a:srcRect l="72458" t="43290" r="6565" b="43048"/>
            <a:stretch/>
          </p:blipFill>
          <p:spPr>
            <a:xfrm>
              <a:off x="2997916" y="1644992"/>
              <a:ext cx="719668" cy="702735"/>
            </a:xfrm>
            <a:prstGeom prst="rect">
              <a:avLst/>
            </a:prstGeom>
          </p:spPr>
        </p:pic>
        <p:pic>
          <p:nvPicPr>
            <p:cNvPr id="26" name="Picture 25" descr="A screenshot of a cell phone&amp;#xA;&amp;#xA;Description automatically generated">
              <a:extLst>
                <a:ext uri="{FF2B5EF4-FFF2-40B4-BE49-F238E27FC236}">
                  <a16:creationId xmlns:a16="http://schemas.microsoft.com/office/drawing/2014/main" id="{6524ADDB-CEFB-73C6-0422-13E744B00318}"/>
                </a:ext>
              </a:extLst>
            </p:cNvPr>
            <p:cNvPicPr>
              <a:picLocks noChangeAspect="1"/>
            </p:cNvPicPr>
            <p:nvPr/>
          </p:nvPicPr>
          <p:blipFill rotWithShape="1">
            <a:blip r:embed="rId4">
              <a:grayscl/>
            </a:blip>
            <a:srcRect l="6269" t="57288" r="72754" b="29050"/>
            <a:stretch/>
          </p:blipFill>
          <p:spPr>
            <a:xfrm>
              <a:off x="2138624" y="1621653"/>
              <a:ext cx="719668" cy="702735"/>
            </a:xfrm>
            <a:prstGeom prst="rect">
              <a:avLst/>
            </a:prstGeom>
          </p:spPr>
        </p:pic>
        <p:pic>
          <p:nvPicPr>
            <p:cNvPr id="27" name="Picture 26" descr="A screenshot of a cell phone&amp;#xA;&amp;#xA;Description automatically generated">
              <a:extLst>
                <a:ext uri="{FF2B5EF4-FFF2-40B4-BE49-F238E27FC236}">
                  <a16:creationId xmlns:a16="http://schemas.microsoft.com/office/drawing/2014/main" id="{C57C8A8A-72DC-F22C-874C-31DE28A7A3F3}"/>
                </a:ext>
              </a:extLst>
            </p:cNvPr>
            <p:cNvPicPr>
              <a:picLocks noChangeAspect="1"/>
            </p:cNvPicPr>
            <p:nvPr/>
          </p:nvPicPr>
          <p:blipFill rotWithShape="1">
            <a:blip r:embed="rId4">
              <a:grayscl/>
            </a:blip>
            <a:srcRect l="27888" t="71707" r="51135" b="14631"/>
            <a:stretch/>
          </p:blipFill>
          <p:spPr>
            <a:xfrm>
              <a:off x="3857208" y="1644992"/>
              <a:ext cx="719668" cy="702735"/>
            </a:xfrm>
            <a:prstGeom prst="rect">
              <a:avLst/>
            </a:prstGeom>
          </p:spPr>
        </p:pic>
        <p:pic>
          <p:nvPicPr>
            <p:cNvPr id="28" name="Picture 27" descr="A screenshot of a cell phone&amp;#xA;&amp;#xA;Description automatically generated">
              <a:extLst>
                <a:ext uri="{FF2B5EF4-FFF2-40B4-BE49-F238E27FC236}">
                  <a16:creationId xmlns:a16="http://schemas.microsoft.com/office/drawing/2014/main" id="{EB49C1AA-FC69-50AF-D921-82AEDAFB526B}"/>
                </a:ext>
              </a:extLst>
            </p:cNvPr>
            <p:cNvPicPr>
              <a:picLocks noChangeAspect="1"/>
            </p:cNvPicPr>
            <p:nvPr/>
          </p:nvPicPr>
          <p:blipFill rotWithShape="1">
            <a:blip r:embed="rId4">
              <a:grayscl/>
            </a:blip>
            <a:srcRect l="28344" t="28660" r="28974" b="42502"/>
            <a:stretch/>
          </p:blipFill>
          <p:spPr>
            <a:xfrm>
              <a:off x="405001" y="1644992"/>
              <a:ext cx="1175282" cy="1190571"/>
            </a:xfrm>
            <a:prstGeom prst="rect">
              <a:avLst/>
            </a:prstGeom>
          </p:spPr>
        </p:pic>
        <p:pic>
          <p:nvPicPr>
            <p:cNvPr id="29" name="Picture 28" descr="Chart, waterfall chart&amp;#xA;&amp;#xA;Description automatically generated">
              <a:extLst>
                <a:ext uri="{FF2B5EF4-FFF2-40B4-BE49-F238E27FC236}">
                  <a16:creationId xmlns:a16="http://schemas.microsoft.com/office/drawing/2014/main" id="{64A01C26-DC26-787F-697D-EC5313EDB39D}"/>
                </a:ext>
              </a:extLst>
            </p:cNvPr>
            <p:cNvPicPr>
              <a:picLocks noChangeAspect="1"/>
            </p:cNvPicPr>
            <p:nvPr/>
          </p:nvPicPr>
          <p:blipFill rotWithShape="1">
            <a:blip r:embed="rId5"/>
            <a:srcRect l="9458" t="28692" r="7239" b="32298"/>
            <a:stretch/>
          </p:blipFill>
          <p:spPr>
            <a:xfrm>
              <a:off x="1697773" y="2832526"/>
              <a:ext cx="3878020" cy="1403265"/>
            </a:xfrm>
            <a:prstGeom prst="rect">
              <a:avLst/>
            </a:prstGeom>
          </p:spPr>
        </p:pic>
        <p:grpSp>
          <p:nvGrpSpPr>
            <p:cNvPr id="30" name="Group 29">
              <a:extLst>
                <a:ext uri="{FF2B5EF4-FFF2-40B4-BE49-F238E27FC236}">
                  <a16:creationId xmlns:a16="http://schemas.microsoft.com/office/drawing/2014/main" id="{E2F542FF-4129-972E-CB52-D8CA6EF572E1}"/>
                </a:ext>
              </a:extLst>
            </p:cNvPr>
            <p:cNvGrpSpPr/>
            <p:nvPr/>
          </p:nvGrpSpPr>
          <p:grpSpPr>
            <a:xfrm>
              <a:off x="1714500" y="2336083"/>
              <a:ext cx="3878179" cy="473104"/>
              <a:chOff x="2285999" y="3800301"/>
              <a:chExt cx="5170905" cy="630805"/>
            </a:xfrm>
          </p:grpSpPr>
          <p:pic>
            <p:nvPicPr>
              <p:cNvPr id="33" name="Picture 32" descr="Chart, waterfall chart&amp;#xA;&amp;#xA;Description automatically generated">
                <a:extLst>
                  <a:ext uri="{FF2B5EF4-FFF2-40B4-BE49-F238E27FC236}">
                    <a16:creationId xmlns:a16="http://schemas.microsoft.com/office/drawing/2014/main" id="{EFA60D62-7C71-C033-CCE7-348D8492F88C}"/>
                  </a:ext>
                </a:extLst>
              </p:cNvPr>
              <p:cNvPicPr>
                <a:picLocks noChangeAspect="1"/>
              </p:cNvPicPr>
              <p:nvPr/>
            </p:nvPicPr>
            <p:blipFill rotWithShape="1">
              <a:blip r:embed="rId5"/>
              <a:srcRect l="9458" t="75254" r="7239" b="11593"/>
              <a:stretch/>
            </p:blipFill>
            <p:spPr>
              <a:xfrm>
                <a:off x="2286211" y="3800301"/>
                <a:ext cx="5170693" cy="630805"/>
              </a:xfrm>
              <a:prstGeom prst="rect">
                <a:avLst/>
              </a:prstGeom>
            </p:spPr>
          </p:pic>
          <p:sp>
            <p:nvSpPr>
              <p:cNvPr id="34" name="Rectangle 33">
                <a:extLst>
                  <a:ext uri="{FF2B5EF4-FFF2-40B4-BE49-F238E27FC236}">
                    <a16:creationId xmlns:a16="http://schemas.microsoft.com/office/drawing/2014/main" id="{5E3AD5D7-DD8F-5A8E-EFD8-1BCDFCA56309}"/>
                  </a:ext>
                </a:extLst>
              </p:cNvPr>
              <p:cNvSpPr/>
              <p:nvPr/>
            </p:nvSpPr>
            <p:spPr>
              <a:xfrm>
                <a:off x="2285999" y="3800301"/>
                <a:ext cx="490654" cy="225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cxnSp>
          <p:nvCxnSpPr>
            <p:cNvPr id="31" name="Straight Connector 30">
              <a:extLst>
                <a:ext uri="{FF2B5EF4-FFF2-40B4-BE49-F238E27FC236}">
                  <a16:creationId xmlns:a16="http://schemas.microsoft.com/office/drawing/2014/main" id="{66E45A56-17D2-B09E-0B63-E3F1CEB28D55}"/>
                </a:ext>
              </a:extLst>
            </p:cNvPr>
            <p:cNvCxnSpPr/>
            <p:nvPr/>
          </p:nvCxnSpPr>
          <p:spPr>
            <a:xfrm>
              <a:off x="2082490" y="3632862"/>
              <a:ext cx="3437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B3B209C-AF8D-EC20-A122-D1C2BF61E6D4}"/>
                </a:ext>
              </a:extLst>
            </p:cNvPr>
            <p:cNvSpPr/>
            <p:nvPr/>
          </p:nvSpPr>
          <p:spPr>
            <a:xfrm rot="16200000">
              <a:off x="1151061" y="3532133"/>
              <a:ext cx="1015552" cy="142826"/>
            </a:xfrm>
            <a:prstGeom prst="rect">
              <a:avLst/>
            </a:prstGeom>
          </p:spPr>
          <p:txBody>
            <a:bodyPr wrap="none">
              <a:spAutoFit/>
            </a:bodyPr>
            <a:lstStyle/>
            <a:p>
              <a:r>
                <a:rPr lang="en-US" sz="1400" dirty="0">
                  <a:latin typeface="N27 ExtraLight" pitchFamily="50" charset="0"/>
                </a:rPr>
                <a:t>Summary</a:t>
              </a:r>
              <a:r>
                <a:rPr lang="sv-SE" sz="1400" dirty="0">
                  <a:latin typeface="N27 ExtraLight" pitchFamily="50" charset="0"/>
                </a:rPr>
                <a:t> </a:t>
              </a:r>
              <a:r>
                <a:rPr lang="sv-SE" sz="1400" dirty="0" err="1">
                  <a:latin typeface="N27 ExtraLight" pitchFamily="50" charset="0"/>
                </a:rPr>
                <a:t>of</a:t>
              </a:r>
              <a:r>
                <a:rPr lang="sv-SE" sz="1400" dirty="0">
                  <a:latin typeface="N27 ExtraLight" pitchFamily="50" charset="0"/>
                </a:rPr>
                <a:t> 229 </a:t>
              </a:r>
              <a:r>
                <a:rPr lang="en-US" sz="1400" dirty="0">
                  <a:latin typeface="N27 ExtraLight" pitchFamily="50" charset="0"/>
                </a:rPr>
                <a:t>papers</a:t>
              </a:r>
            </a:p>
          </p:txBody>
        </p:sp>
      </p:grpSp>
      <p:sp>
        <p:nvSpPr>
          <p:cNvPr id="35" name="object 2">
            <a:extLst>
              <a:ext uri="{FF2B5EF4-FFF2-40B4-BE49-F238E27FC236}">
                <a16:creationId xmlns:a16="http://schemas.microsoft.com/office/drawing/2014/main" id="{A2005D43-118A-D9B4-2DC7-8BB9D843E290}"/>
              </a:ext>
            </a:extLst>
          </p:cNvPr>
          <p:cNvSpPr txBox="1"/>
          <p:nvPr/>
        </p:nvSpPr>
        <p:spPr>
          <a:xfrm>
            <a:off x="5351186" y="5136520"/>
            <a:ext cx="6510926" cy="1079142"/>
          </a:xfrm>
          <a:prstGeom prst="rect">
            <a:avLst/>
          </a:prstGeom>
        </p:spPr>
        <p:txBody>
          <a:bodyPr vert="horz" wrap="square" lIns="0" tIns="17145" rIns="0" bIns="0" rtlCol="0">
            <a:spAutoFit/>
          </a:bodyPr>
          <a:lstStyle/>
          <a:p>
            <a:pPr marL="270510" algn="r" fontAlgn="ctr">
              <a:lnSpc>
                <a:spcPct val="115000"/>
              </a:lnSpc>
              <a:spcAft>
                <a:spcPts val="0"/>
              </a:spcAft>
              <a:tabLst>
                <a:tab pos="270510" algn="l"/>
              </a:tabLst>
            </a:pPr>
            <a:r>
              <a:rPr lang="sv-SE" sz="1400" dirty="0" err="1">
                <a:latin typeface="Avenir Book" panose="02000503020000020003" pitchFamily="2" charset="0"/>
                <a:ea typeface="Calibri" panose="020F0502020204030204"/>
                <a:cs typeface="Times New Roman" panose="02020603050405020304" pitchFamily="18" charset="0"/>
              </a:rPr>
              <a:t>But</a:t>
            </a:r>
            <a:r>
              <a:rPr lang="sv-SE" sz="1400" dirty="0">
                <a:latin typeface="Avenir Book" panose="02000503020000020003" pitchFamily="2" charset="0"/>
                <a:ea typeface="Calibri" panose="020F0502020204030204"/>
                <a:cs typeface="Times New Roman" panose="02020603050405020304" pitchFamily="18" charset="0"/>
              </a:rPr>
              <a:t> recent studies (</a:t>
            </a:r>
            <a:r>
              <a:rPr lang="sv-SE" sz="1400" dirty="0" err="1">
                <a:latin typeface="Avenir Book" panose="02000503020000020003" pitchFamily="2" charset="0"/>
                <a:ea typeface="Calibri" panose="020F0502020204030204"/>
                <a:cs typeface="Times New Roman" panose="02020603050405020304" pitchFamily="18" charset="0"/>
              </a:rPr>
              <a:t>Eldesoky</a:t>
            </a:r>
            <a:r>
              <a:rPr lang="sv-SE" sz="1400" dirty="0">
                <a:latin typeface="Avenir Book" panose="02000503020000020003" pitchFamily="2" charset="0"/>
                <a:ea typeface="Calibri" panose="020F0502020204030204"/>
                <a:cs typeface="Times New Roman" panose="02020603050405020304" pitchFamily="18" charset="0"/>
              </a:rPr>
              <a:t> et al., </a:t>
            </a:r>
            <a:r>
              <a:rPr lang="sv-SE" sz="1400" dirty="0" err="1">
                <a:latin typeface="Avenir Book" panose="02000503020000020003" pitchFamily="2" charset="0"/>
                <a:ea typeface="Calibri" panose="020F0502020204030204"/>
                <a:cs typeface="Times New Roman" panose="02020603050405020304" pitchFamily="18" charset="0"/>
              </a:rPr>
              <a:t>forthcoming</a:t>
            </a:r>
            <a:r>
              <a:rPr lang="sv-SE" sz="1400" dirty="0">
                <a:latin typeface="Avenir Book" panose="02000503020000020003" pitchFamily="2" charset="0"/>
                <a:ea typeface="Calibri" panose="020F0502020204030204"/>
                <a:cs typeface="Times New Roman" panose="02020603050405020304" pitchFamily="18" charset="0"/>
              </a:rPr>
              <a:t>) </a:t>
            </a:r>
            <a:r>
              <a:rPr lang="sv-SE" sz="1400" dirty="0" err="1">
                <a:latin typeface="Avenir Book" panose="02000503020000020003" pitchFamily="2" charset="0"/>
                <a:ea typeface="Calibri" panose="020F0502020204030204"/>
                <a:cs typeface="Times New Roman" panose="02020603050405020304" pitchFamily="18" charset="0"/>
              </a:rPr>
              <a:t>find</a:t>
            </a:r>
            <a:r>
              <a:rPr lang="sv-SE" sz="1400" dirty="0">
                <a:latin typeface="Avenir Book" panose="02000503020000020003" pitchFamily="2" charset="0"/>
                <a:ea typeface="Calibri" panose="020F0502020204030204"/>
                <a:cs typeface="Times New Roman" panose="02020603050405020304" pitchFamily="18" charset="0"/>
              </a:rPr>
              <a:t> </a:t>
            </a:r>
            <a:r>
              <a:rPr lang="sv-SE" sz="1400" dirty="0" err="1">
                <a:latin typeface="Avenir Book" panose="02000503020000020003" pitchFamily="2" charset="0"/>
                <a:ea typeface="Calibri" panose="020F0502020204030204"/>
                <a:cs typeface="Times New Roman" panose="02020603050405020304" pitchFamily="18" charset="0"/>
              </a:rPr>
              <a:t>that</a:t>
            </a:r>
            <a:r>
              <a:rPr lang="sv-SE" sz="1400" dirty="0">
                <a:latin typeface="Avenir Book" panose="02000503020000020003" pitchFamily="2" charset="0"/>
                <a:ea typeface="Calibri" panose="020F0502020204030204"/>
                <a:cs typeface="Times New Roman" panose="02020603050405020304" pitchFamily="18" charset="0"/>
              </a:rPr>
              <a:t> </a:t>
            </a:r>
            <a:r>
              <a:rPr lang="sv-SE" sz="1400" dirty="0" err="1">
                <a:latin typeface="Avenir Book" panose="02000503020000020003" pitchFamily="2" charset="0"/>
                <a:ea typeface="Calibri" panose="020F0502020204030204"/>
                <a:cs typeface="Times New Roman" panose="02020603050405020304" pitchFamily="18" charset="0"/>
              </a:rPr>
              <a:t>biodiversity</a:t>
            </a:r>
            <a:r>
              <a:rPr lang="sv-SE" sz="1400" dirty="0">
                <a:latin typeface="Avenir Book" panose="02000503020000020003" pitchFamily="2" charset="0"/>
                <a:ea typeface="Calibri" panose="020F0502020204030204"/>
                <a:cs typeface="Times New Roman" panose="02020603050405020304" pitchFamily="18" charset="0"/>
              </a:rPr>
              <a:t> </a:t>
            </a:r>
            <a:r>
              <a:rPr lang="sv-SE" sz="1400" dirty="0" err="1">
                <a:latin typeface="Avenir Book" panose="02000503020000020003" pitchFamily="2" charset="0"/>
                <a:ea typeface="Calibri" panose="020F0502020204030204"/>
                <a:cs typeface="Times New Roman" panose="02020603050405020304" pitchFamily="18" charset="0"/>
              </a:rPr>
              <a:t>can</a:t>
            </a:r>
            <a:r>
              <a:rPr lang="sv-SE" sz="1400" dirty="0">
                <a:latin typeface="Avenir Book" panose="02000503020000020003" pitchFamily="2" charset="0"/>
                <a:ea typeface="Calibri" panose="020F0502020204030204"/>
                <a:cs typeface="Times New Roman" panose="02020603050405020304" pitchFamily="18" charset="0"/>
              </a:rPr>
              <a:t> still be </a:t>
            </a:r>
            <a:r>
              <a:rPr lang="sv-SE" sz="1400" dirty="0" err="1">
                <a:latin typeface="Avenir Book" panose="02000503020000020003" pitchFamily="2" charset="0"/>
                <a:ea typeface="Calibri" panose="020F0502020204030204"/>
                <a:cs typeface="Times New Roman" panose="02020603050405020304" pitchFamily="18" charset="0"/>
              </a:rPr>
              <a:t>high</a:t>
            </a:r>
            <a:r>
              <a:rPr lang="sv-SE" sz="1400" dirty="0">
                <a:latin typeface="Avenir Book" panose="02000503020000020003" pitchFamily="2" charset="0"/>
                <a:ea typeface="Calibri" panose="020F0502020204030204"/>
                <a:cs typeface="Times New Roman" panose="02020603050405020304" pitchFamily="18" charset="0"/>
              </a:rPr>
              <a:t> </a:t>
            </a:r>
            <a:r>
              <a:rPr lang="sv-SE" sz="1400" dirty="0" err="1">
                <a:latin typeface="Avenir Book" panose="02000503020000020003" pitchFamily="2" charset="0"/>
                <a:ea typeface="Calibri" panose="020F0502020204030204"/>
                <a:cs typeface="Times New Roman" panose="02020603050405020304" pitchFamily="18" charset="0"/>
              </a:rPr>
              <a:t>within</a:t>
            </a:r>
            <a:r>
              <a:rPr lang="sv-SE" sz="1400" dirty="0">
                <a:latin typeface="Avenir Book" panose="02000503020000020003" pitchFamily="2" charset="0"/>
                <a:ea typeface="Calibri" panose="020F0502020204030204"/>
                <a:cs typeface="Times New Roman" panose="02020603050405020304" pitchFamily="18" charset="0"/>
              </a:rPr>
              <a:t> </a:t>
            </a:r>
            <a:r>
              <a:rPr lang="sv-SE" sz="1400" dirty="0" err="1">
                <a:latin typeface="Avenir Book" panose="02000503020000020003" pitchFamily="2" charset="0"/>
                <a:ea typeface="Calibri" panose="020F0502020204030204"/>
                <a:cs typeface="Times New Roman" panose="02020603050405020304" pitchFamily="18" charset="0"/>
              </a:rPr>
              <a:t>dense</a:t>
            </a:r>
            <a:r>
              <a:rPr lang="sv-SE" sz="1400" dirty="0">
                <a:latin typeface="Avenir Book" panose="02000503020000020003" pitchFamily="2" charset="0"/>
                <a:ea typeface="Calibri" panose="020F0502020204030204"/>
                <a:cs typeface="Times New Roman" panose="02020603050405020304" pitchFamily="18" charset="0"/>
              </a:rPr>
              <a:t> urban </a:t>
            </a:r>
            <a:r>
              <a:rPr lang="sv-SE" sz="1400" dirty="0" err="1">
                <a:latin typeface="Avenir Book" panose="02000503020000020003" pitchFamily="2" charset="0"/>
                <a:ea typeface="Calibri" panose="020F0502020204030204"/>
                <a:cs typeface="Times New Roman" panose="02020603050405020304" pitchFamily="18" charset="0"/>
              </a:rPr>
              <a:t>environments</a:t>
            </a:r>
            <a:r>
              <a:rPr lang="sv-SE" sz="1400" dirty="0">
                <a:latin typeface="Avenir Book" panose="02000503020000020003" pitchFamily="2" charset="0"/>
                <a:ea typeface="Calibri" panose="020F0502020204030204"/>
                <a:cs typeface="Times New Roman" panose="02020603050405020304" pitchFamily="18" charset="0"/>
              </a:rPr>
              <a:t> </a:t>
            </a:r>
            <a:r>
              <a:rPr lang="sv-SE" sz="1400" dirty="0" err="1">
                <a:latin typeface="Avenir Book" panose="02000503020000020003" pitchFamily="2" charset="0"/>
                <a:ea typeface="Calibri" panose="020F0502020204030204"/>
                <a:cs typeface="Times New Roman" panose="02020603050405020304" pitchFamily="18" charset="0"/>
              </a:rPr>
              <a:t>depending</a:t>
            </a:r>
            <a:r>
              <a:rPr lang="sv-SE" sz="1400" dirty="0">
                <a:latin typeface="Avenir Book" panose="02000503020000020003" pitchFamily="2" charset="0"/>
                <a:ea typeface="Calibri" panose="020F0502020204030204"/>
                <a:cs typeface="Times New Roman" panose="02020603050405020304" pitchFamily="18" charset="0"/>
              </a:rPr>
              <a:t> on the </a:t>
            </a:r>
            <a:r>
              <a:rPr lang="sv-SE" sz="1400" dirty="0" err="1">
                <a:latin typeface="Avenir Book" panose="02000503020000020003" pitchFamily="2" charset="0"/>
                <a:ea typeface="Calibri" panose="020F0502020204030204"/>
                <a:cs typeface="Times New Roman" panose="02020603050405020304" pitchFamily="18" charset="0"/>
              </a:rPr>
              <a:t>building</a:t>
            </a:r>
            <a:r>
              <a:rPr lang="sv-SE" sz="1400" dirty="0">
                <a:latin typeface="Avenir Book" panose="02000503020000020003" pitchFamily="2" charset="0"/>
                <a:ea typeface="Calibri" panose="020F0502020204030204"/>
                <a:cs typeface="Times New Roman" panose="02020603050405020304" pitchFamily="18" charset="0"/>
              </a:rPr>
              <a:t> </a:t>
            </a:r>
            <a:r>
              <a:rPr lang="sv-SE" sz="1400" dirty="0" err="1">
                <a:latin typeface="Avenir Book" panose="02000503020000020003" pitchFamily="2" charset="0"/>
                <a:ea typeface="Calibri" panose="020F0502020204030204"/>
                <a:cs typeface="Times New Roman" panose="02020603050405020304" pitchFamily="18" charset="0"/>
              </a:rPr>
              <a:t>typologies</a:t>
            </a:r>
            <a:r>
              <a:rPr lang="sv-SE" sz="1400" dirty="0">
                <a:latin typeface="Avenir Book" panose="02000503020000020003" pitchFamily="2" charset="0"/>
                <a:ea typeface="Calibri" panose="020F0502020204030204"/>
                <a:cs typeface="Times New Roman" panose="02020603050405020304" pitchFamily="18" charset="0"/>
              </a:rPr>
              <a:t> </a:t>
            </a:r>
            <a:r>
              <a:rPr lang="sv-SE" sz="1400" dirty="0" err="1">
                <a:latin typeface="Avenir Book" panose="02000503020000020003" pitchFamily="2" charset="0"/>
                <a:ea typeface="Calibri" panose="020F0502020204030204"/>
                <a:cs typeface="Times New Roman" panose="02020603050405020304" pitchFamily="18" charset="0"/>
              </a:rPr>
              <a:t>neighboring</a:t>
            </a:r>
            <a:r>
              <a:rPr lang="sv-SE" sz="1400" dirty="0">
                <a:latin typeface="Avenir Book" panose="02000503020000020003" pitchFamily="2" charset="0"/>
                <a:ea typeface="Calibri" panose="020F0502020204030204"/>
                <a:cs typeface="Times New Roman" panose="02020603050405020304" pitchFamily="18" charset="0"/>
              </a:rPr>
              <a:t> green areas. </a:t>
            </a:r>
            <a:endParaRPr lang="en-GB" sz="1400" dirty="0">
              <a:latin typeface="Avenir Book" panose="02000503020000020003" pitchFamily="2" charset="0"/>
              <a:ea typeface="Calibri" panose="020F0502020204030204"/>
              <a:cs typeface="Times New Roman" panose="02020603050405020304" pitchFamily="18" charset="0"/>
            </a:endParaRPr>
          </a:p>
          <a:p>
            <a:pPr marL="270510" fontAlgn="ctr">
              <a:lnSpc>
                <a:spcPct val="115000"/>
              </a:lnSpc>
              <a:spcAft>
                <a:spcPts val="0"/>
              </a:spcAft>
              <a:tabLst>
                <a:tab pos="270510" algn="l"/>
              </a:tabLst>
            </a:pPr>
            <a:endParaRPr lang="sv-SE" b="0" i="1" dirty="0">
              <a:latin typeface="N27" pitchFamily="50" charset="0"/>
              <a:ea typeface="Calibri" panose="020F0502020204030204"/>
              <a:cs typeface="Times New Roman" panose="02020603050405020304" pitchFamily="18" charset="0"/>
            </a:endParaRPr>
          </a:p>
        </p:txBody>
      </p:sp>
      <p:sp>
        <p:nvSpPr>
          <p:cNvPr id="6" name="TextBox 5">
            <a:extLst>
              <a:ext uri="{FF2B5EF4-FFF2-40B4-BE49-F238E27FC236}">
                <a16:creationId xmlns:a16="http://schemas.microsoft.com/office/drawing/2014/main" id="{08BB38F8-BC88-A0E8-C5BA-244012B08389}"/>
              </a:ext>
            </a:extLst>
          </p:cNvPr>
          <p:cNvSpPr txBox="1"/>
          <p:nvPr/>
        </p:nvSpPr>
        <p:spPr>
          <a:xfrm>
            <a:off x="297231" y="2199501"/>
            <a:ext cx="4764625" cy="2970044"/>
          </a:xfrm>
          <a:prstGeom prst="rect">
            <a:avLst/>
          </a:prstGeom>
          <a:noFill/>
        </p:spPr>
        <p:txBody>
          <a:bodyPr wrap="square" rtlCol="0">
            <a:spAutoFit/>
          </a:bodyPr>
          <a:lstStyle/>
          <a:p>
            <a:r>
              <a:rPr lang="en-SE" sz="1400" b="1" dirty="0">
                <a:latin typeface="Avenir Black" panose="02000503020000020003" pitchFamily="2" charset="0"/>
              </a:rPr>
              <a:t>Oftentimes the evidence is conflicting</a:t>
            </a:r>
          </a:p>
          <a:p>
            <a:endParaRPr lang="en-SE" sz="1500" dirty="0">
              <a:latin typeface="Avenir Book" panose="02000503020000020003" pitchFamily="2" charset="0"/>
            </a:endParaRPr>
          </a:p>
          <a:p>
            <a:r>
              <a:rPr lang="en-SE" sz="1400" dirty="0">
                <a:latin typeface="Avenir Book" panose="02000503020000020003" pitchFamily="2" charset="0"/>
              </a:rPr>
              <a:t>Need for,</a:t>
            </a:r>
          </a:p>
          <a:p>
            <a:endParaRPr lang="en-SE" sz="1400" dirty="0">
              <a:latin typeface="Avenir Book" panose="02000503020000020003" pitchFamily="2" charset="0"/>
            </a:endParaRPr>
          </a:p>
          <a:p>
            <a:r>
              <a:rPr lang="en-GB" sz="1400" dirty="0">
                <a:latin typeface="Avenir Book" panose="02000503020000020003" pitchFamily="2" charset="0"/>
              </a:rPr>
              <a:t>i</a:t>
            </a:r>
            <a:r>
              <a:rPr lang="en-SE" sz="1400" dirty="0">
                <a:latin typeface="Avenir Book" panose="02000503020000020003" pitchFamily="2" charset="0"/>
              </a:rPr>
              <a:t>nterdisciplinary teams and expertises, </a:t>
            </a:r>
          </a:p>
          <a:p>
            <a:r>
              <a:rPr lang="en-SE" sz="1400" dirty="0">
                <a:latin typeface="Avenir Book" panose="02000503020000020003" pitchFamily="2" charset="0"/>
              </a:rPr>
              <a:t>multiple evidence-sources and </a:t>
            </a:r>
            <a:endParaRPr lang="en-GB" sz="1400" dirty="0">
              <a:latin typeface="Avenir Book" panose="02000503020000020003" pitchFamily="2" charset="0"/>
            </a:endParaRPr>
          </a:p>
          <a:p>
            <a:r>
              <a:rPr lang="en-GB" sz="1400" dirty="0" err="1">
                <a:latin typeface="Avenir Book" panose="02000503020000020003" pitchFamily="2" charset="0"/>
              </a:rPr>
              <a:t>i</a:t>
            </a:r>
            <a:r>
              <a:rPr lang="en-SE" sz="1400" dirty="0">
                <a:latin typeface="Avenir Book" panose="02000503020000020003" pitchFamily="2" charset="0"/>
              </a:rPr>
              <a:t>ntegrated assesments of design solutions </a:t>
            </a:r>
          </a:p>
          <a:p>
            <a:r>
              <a:rPr lang="en-SE" sz="1400" dirty="0">
                <a:latin typeface="Avenir Book" panose="02000503020000020003" pitchFamily="2" charset="0"/>
              </a:rPr>
              <a:t>to </a:t>
            </a:r>
          </a:p>
          <a:p>
            <a:r>
              <a:rPr lang="en-GB" sz="1400" dirty="0">
                <a:latin typeface="Avenir Book" panose="02000503020000020003" pitchFamily="2" charset="0"/>
              </a:rPr>
              <a:t>a</a:t>
            </a:r>
            <a:r>
              <a:rPr lang="en-SE" sz="1400" dirty="0">
                <a:latin typeface="Avenir Book" panose="02000503020000020003" pitchFamily="2" charset="0"/>
              </a:rPr>
              <a:t>ddress the complex socio-economic and environmental challenges of contemporary cities,</a:t>
            </a:r>
          </a:p>
          <a:p>
            <a:r>
              <a:rPr lang="en-SE" sz="1400" dirty="0">
                <a:latin typeface="Avenir Book" panose="02000503020000020003" pitchFamily="2" charset="0"/>
              </a:rPr>
              <a:t>create synergetic impacts and benefits, </a:t>
            </a:r>
          </a:p>
          <a:p>
            <a:r>
              <a:rPr lang="en-SE" sz="1400" dirty="0">
                <a:latin typeface="Avenir Book" panose="02000503020000020003" pitchFamily="2" charset="0"/>
              </a:rPr>
              <a:t>address conflicts and prioritise actions. </a:t>
            </a:r>
          </a:p>
          <a:p>
            <a:endParaRPr lang="en-SE" dirty="0"/>
          </a:p>
        </p:txBody>
      </p:sp>
      <p:sp>
        <p:nvSpPr>
          <p:cNvPr id="2" name="TextBox 1">
            <a:extLst>
              <a:ext uri="{FF2B5EF4-FFF2-40B4-BE49-F238E27FC236}">
                <a16:creationId xmlns:a16="http://schemas.microsoft.com/office/drawing/2014/main" id="{F38DE25D-CE48-7E58-1702-ACCBC0F07322}"/>
              </a:ext>
            </a:extLst>
          </p:cNvPr>
          <p:cNvSpPr txBox="1"/>
          <p:nvPr/>
        </p:nvSpPr>
        <p:spPr>
          <a:xfrm>
            <a:off x="1772159" y="6016818"/>
            <a:ext cx="10318626" cy="481799"/>
          </a:xfrm>
          <a:prstGeom prst="rect">
            <a:avLst/>
          </a:prstGeom>
          <a:noFill/>
        </p:spPr>
        <p:txBody>
          <a:bodyPr wrap="square">
            <a:spAutoFit/>
          </a:bodyPr>
          <a:lstStyle/>
          <a:p>
            <a:pPr algn="r">
              <a:lnSpc>
                <a:spcPts val="1500"/>
              </a:lnSpc>
            </a:pPr>
            <a:r>
              <a:rPr lang="sv-SE" sz="1000" i="1" dirty="0">
                <a:effectLst/>
                <a:latin typeface="Avenir Book" panose="02000503020000020003" pitchFamily="2" charset="0"/>
                <a:ea typeface="Calibri" panose="020F0502020204030204" pitchFamily="34" charset="0"/>
              </a:rPr>
              <a:t>Berghauser Pont, M., Haupt, P., Berg, P., </a:t>
            </a:r>
            <a:r>
              <a:rPr lang="sv-SE" sz="1000" i="1" dirty="0" err="1">
                <a:effectLst/>
                <a:latin typeface="Avenir Book" panose="02000503020000020003" pitchFamily="2" charset="0"/>
                <a:ea typeface="Calibri" panose="020F0502020204030204" pitchFamily="34" charset="0"/>
              </a:rPr>
              <a:t>Alstäde</a:t>
            </a:r>
            <a:r>
              <a:rPr lang="sv-SE" sz="1000" i="1" dirty="0">
                <a:effectLst/>
                <a:latin typeface="Avenir Book" panose="02000503020000020003" pitchFamily="2" charset="0"/>
                <a:ea typeface="Calibri" panose="020F0502020204030204" pitchFamily="34" charset="0"/>
              </a:rPr>
              <a:t>, V., &amp; Heyman, A. (2021). </a:t>
            </a:r>
            <a:r>
              <a:rPr lang="en-US" sz="1000" i="1" dirty="0">
                <a:effectLst/>
                <a:latin typeface="Avenir Book" panose="02000503020000020003" pitchFamily="2" charset="0"/>
                <a:ea typeface="Calibri" panose="020F0502020204030204" pitchFamily="34" charset="0"/>
              </a:rPr>
              <a:t>Systematic review and comparison of </a:t>
            </a:r>
          </a:p>
          <a:p>
            <a:pPr algn="r">
              <a:lnSpc>
                <a:spcPts val="1500"/>
              </a:lnSpc>
            </a:pPr>
            <a:r>
              <a:rPr lang="en-US" sz="1000" i="1" dirty="0">
                <a:effectLst/>
                <a:latin typeface="Avenir Book" panose="02000503020000020003" pitchFamily="2" charset="0"/>
                <a:ea typeface="Calibri" panose="020F0502020204030204" pitchFamily="34" charset="0"/>
              </a:rPr>
              <a:t>densification effects and planning motivations. Buildings and Cities, 2(1), 378–401. DOI: </a:t>
            </a:r>
            <a:r>
              <a:rPr lang="en-US" sz="1000" i="1" u="sng" dirty="0">
                <a:effectLst/>
                <a:latin typeface="Avenir Book" panose="02000503020000020003" pitchFamily="2" charset="0"/>
                <a:ea typeface="Calibri" panose="020F0502020204030204" pitchFamily="34" charset="0"/>
                <a:hlinkClick r:id="rId6">
                  <a:extLst>
                    <a:ext uri="{A12FA001-AC4F-418D-AE19-62706E023703}">
                      <ahyp:hlinkClr xmlns:ahyp="http://schemas.microsoft.com/office/drawing/2018/hyperlinkcolor" val="tx"/>
                    </a:ext>
                  </a:extLst>
                </a:hlinkClick>
              </a:rPr>
              <a:t>http://doi.org/10.5334/bc.125</a:t>
            </a:r>
            <a:r>
              <a:rPr lang="en-US" sz="1000" i="1" dirty="0">
                <a:effectLst/>
                <a:latin typeface="Avenir Book" panose="02000503020000020003" pitchFamily="2" charset="0"/>
                <a:ea typeface="Calibri" panose="020F0502020204030204" pitchFamily="34" charset="0"/>
              </a:rPr>
              <a:t> </a:t>
            </a:r>
            <a:endParaRPr lang="sv-SE" sz="1000" i="1" dirty="0">
              <a:effectLst/>
              <a:latin typeface="Avenir Book" panose="02000503020000020003" pitchFamily="2" charset="0"/>
              <a:ea typeface="Calibri" panose="020F0502020204030204" pitchFamily="34" charset="0"/>
            </a:endParaRPr>
          </a:p>
        </p:txBody>
      </p:sp>
      <p:pic>
        <p:nvPicPr>
          <p:cNvPr id="3" name="Google Shape;356;p20">
            <a:extLst>
              <a:ext uri="{FF2B5EF4-FFF2-40B4-BE49-F238E27FC236}">
                <a16:creationId xmlns:a16="http://schemas.microsoft.com/office/drawing/2014/main" id="{46C0C9EF-3087-0119-D0DF-A0D166E6480F}"/>
              </a:ext>
            </a:extLst>
          </p:cNvPr>
          <p:cNvPicPr preferRelativeResize="0"/>
          <p:nvPr/>
        </p:nvPicPr>
        <p:blipFill rotWithShape="1">
          <a:blip r:embed="rId7">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288306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36864250-CBF1-E755-92AB-A46A5F85E949}"/>
              </a:ext>
            </a:extLst>
          </p:cNvPr>
          <p:cNvPicPr>
            <a:picLocks noChangeAspect="1"/>
          </p:cNvPicPr>
          <p:nvPr/>
        </p:nvPicPr>
        <p:blipFill>
          <a:blip r:embed="rId2"/>
          <a:srcRect t="12600" b="4333"/>
          <a:stretch/>
        </p:blipFill>
        <p:spPr>
          <a:xfrm>
            <a:off x="357582" y="1735015"/>
            <a:ext cx="7772400" cy="4173415"/>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DB11935E-6982-10F0-52D8-C5B3F9EADDFC}"/>
              </a:ext>
            </a:extLst>
          </p:cNvPr>
          <p:cNvPicPr>
            <a:picLocks noChangeAspect="1"/>
          </p:cNvPicPr>
          <p:nvPr/>
        </p:nvPicPr>
        <p:blipFill>
          <a:blip r:embed="rId3"/>
          <a:srcRect l="6410" t="29400" r="7768" b="16467"/>
          <a:stretch/>
        </p:blipFill>
        <p:spPr>
          <a:xfrm>
            <a:off x="5216768" y="2731477"/>
            <a:ext cx="6670431" cy="2719754"/>
          </a:xfrm>
          <a:prstGeom prst="rect">
            <a:avLst/>
          </a:prstGeom>
        </p:spPr>
      </p:pic>
      <p:pic>
        <p:nvPicPr>
          <p:cNvPr id="11" name="Picture 10" descr="A logo with text and green lines&#10;&#10;AI-generated content may be incorrect.">
            <a:extLst>
              <a:ext uri="{FF2B5EF4-FFF2-40B4-BE49-F238E27FC236}">
                <a16:creationId xmlns:a16="http://schemas.microsoft.com/office/drawing/2014/main" id="{A0DD9B28-C63F-8A6D-0679-C1E38B569B79}"/>
              </a:ext>
            </a:extLst>
          </p:cNvPr>
          <p:cNvPicPr>
            <a:picLocks noChangeAspect="1"/>
          </p:cNvPicPr>
          <p:nvPr/>
        </p:nvPicPr>
        <p:blipFill>
          <a:blip r:embed="rId4"/>
          <a:stretch>
            <a:fillRect/>
          </a:stretch>
        </p:blipFill>
        <p:spPr>
          <a:xfrm>
            <a:off x="10801885" y="24730"/>
            <a:ext cx="1103288" cy="856670"/>
          </a:xfrm>
          <a:prstGeom prst="rect">
            <a:avLst/>
          </a:prstGeom>
        </p:spPr>
      </p:pic>
      <p:pic>
        <p:nvPicPr>
          <p:cNvPr id="12" name="Picture 11">
            <a:extLst>
              <a:ext uri="{FF2B5EF4-FFF2-40B4-BE49-F238E27FC236}">
                <a16:creationId xmlns:a16="http://schemas.microsoft.com/office/drawing/2014/main" id="{46ABC589-6929-BC06-6D5D-11458F82C561}"/>
              </a:ext>
            </a:extLst>
          </p:cNvPr>
          <p:cNvPicPr>
            <a:picLocks noChangeAspect="1"/>
          </p:cNvPicPr>
          <p:nvPr/>
        </p:nvPicPr>
        <p:blipFill>
          <a:blip r:embed="rId5"/>
          <a:stretch>
            <a:fillRect/>
          </a:stretch>
        </p:blipFill>
        <p:spPr>
          <a:xfrm>
            <a:off x="329888" y="293874"/>
            <a:ext cx="1914924" cy="466545"/>
          </a:xfrm>
          <a:prstGeom prst="rect">
            <a:avLst/>
          </a:prstGeom>
        </p:spPr>
      </p:pic>
      <p:sp>
        <p:nvSpPr>
          <p:cNvPr id="13" name="TextBox 12">
            <a:extLst>
              <a:ext uri="{FF2B5EF4-FFF2-40B4-BE49-F238E27FC236}">
                <a16:creationId xmlns:a16="http://schemas.microsoft.com/office/drawing/2014/main" id="{465A9244-1CA8-CDD8-579F-16C359576CD3}"/>
              </a:ext>
            </a:extLst>
          </p:cNvPr>
          <p:cNvSpPr txBox="1"/>
          <p:nvPr/>
        </p:nvSpPr>
        <p:spPr>
          <a:xfrm>
            <a:off x="8194430" y="2079864"/>
            <a:ext cx="4167554" cy="369332"/>
          </a:xfrm>
          <a:prstGeom prst="rect">
            <a:avLst/>
          </a:prstGeom>
          <a:noFill/>
        </p:spPr>
        <p:txBody>
          <a:bodyPr wrap="square">
            <a:spAutoFit/>
          </a:bodyPr>
          <a:lstStyle/>
          <a:p>
            <a:r>
              <a:rPr lang="en-SE" b="1" dirty="0">
                <a:latin typeface="Avenir Book" panose="02000503020000020003" pitchFamily="2" charset="0"/>
              </a:rPr>
              <a:t>https://twin2expand.surf.com.cy</a:t>
            </a:r>
          </a:p>
        </p:txBody>
      </p:sp>
      <p:pic>
        <p:nvPicPr>
          <p:cNvPr id="3" name="Google Shape;356;p20">
            <a:extLst>
              <a:ext uri="{FF2B5EF4-FFF2-40B4-BE49-F238E27FC236}">
                <a16:creationId xmlns:a16="http://schemas.microsoft.com/office/drawing/2014/main" id="{7DF82C5B-7A0D-128E-B31F-B5F28FD923D0}"/>
              </a:ext>
            </a:extLst>
          </p:cNvPr>
          <p:cNvPicPr preferRelativeResize="0"/>
          <p:nvPr/>
        </p:nvPicPr>
        <p:blipFill rotWithShape="1">
          <a:blip r:embed="rId6">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1426303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ap&#10;&#10;AI-generated content may be incorrect.">
            <a:extLst>
              <a:ext uri="{FF2B5EF4-FFF2-40B4-BE49-F238E27FC236}">
                <a16:creationId xmlns:a16="http://schemas.microsoft.com/office/drawing/2014/main" id="{FE2C7396-8EDB-62AC-C379-903E8BE4FA8A}"/>
              </a:ext>
            </a:extLst>
          </p:cNvPr>
          <p:cNvPicPr>
            <a:picLocks noChangeAspect="1"/>
          </p:cNvPicPr>
          <p:nvPr/>
        </p:nvPicPr>
        <p:blipFill>
          <a:blip r:embed="rId2"/>
          <a:stretch>
            <a:fillRect/>
          </a:stretch>
        </p:blipFill>
        <p:spPr>
          <a:xfrm>
            <a:off x="4308230" y="3513681"/>
            <a:ext cx="7772400" cy="3210339"/>
          </a:xfrm>
          <a:prstGeom prst="rect">
            <a:avLst/>
          </a:prstGeom>
        </p:spPr>
      </p:pic>
      <p:pic>
        <p:nvPicPr>
          <p:cNvPr id="5" name="Picture 4" descr="A close-up of a map&#10;&#10;AI-generated content may be incorrect.">
            <a:extLst>
              <a:ext uri="{FF2B5EF4-FFF2-40B4-BE49-F238E27FC236}">
                <a16:creationId xmlns:a16="http://schemas.microsoft.com/office/drawing/2014/main" id="{B1E839DC-7C8D-FB2C-9C9A-0A2F0E11CE73}"/>
              </a:ext>
            </a:extLst>
          </p:cNvPr>
          <p:cNvPicPr>
            <a:picLocks noChangeAspect="1"/>
          </p:cNvPicPr>
          <p:nvPr/>
        </p:nvPicPr>
        <p:blipFill>
          <a:blip r:embed="rId3"/>
          <a:stretch>
            <a:fillRect/>
          </a:stretch>
        </p:blipFill>
        <p:spPr>
          <a:xfrm>
            <a:off x="111370" y="881400"/>
            <a:ext cx="7772400" cy="3154808"/>
          </a:xfrm>
          <a:prstGeom prst="rect">
            <a:avLst/>
          </a:prstGeom>
        </p:spPr>
      </p:pic>
      <p:pic>
        <p:nvPicPr>
          <p:cNvPr id="10" name="Picture 9" descr="A logo with text and green lines&#10;&#10;AI-generated content may be incorrect.">
            <a:extLst>
              <a:ext uri="{FF2B5EF4-FFF2-40B4-BE49-F238E27FC236}">
                <a16:creationId xmlns:a16="http://schemas.microsoft.com/office/drawing/2014/main" id="{28D61E27-5E53-87F5-9DF0-829C743FE9DE}"/>
              </a:ext>
            </a:extLst>
          </p:cNvPr>
          <p:cNvPicPr>
            <a:picLocks noChangeAspect="1"/>
          </p:cNvPicPr>
          <p:nvPr/>
        </p:nvPicPr>
        <p:blipFill>
          <a:blip r:embed="rId4"/>
          <a:stretch>
            <a:fillRect/>
          </a:stretch>
        </p:blipFill>
        <p:spPr>
          <a:xfrm>
            <a:off x="10801885" y="24730"/>
            <a:ext cx="1103288" cy="856670"/>
          </a:xfrm>
          <a:prstGeom prst="rect">
            <a:avLst/>
          </a:prstGeom>
        </p:spPr>
      </p:pic>
      <p:pic>
        <p:nvPicPr>
          <p:cNvPr id="11" name="Picture 10">
            <a:extLst>
              <a:ext uri="{FF2B5EF4-FFF2-40B4-BE49-F238E27FC236}">
                <a16:creationId xmlns:a16="http://schemas.microsoft.com/office/drawing/2014/main" id="{923FA840-FFD2-2605-4F9A-D01B51864A29}"/>
              </a:ext>
            </a:extLst>
          </p:cNvPr>
          <p:cNvPicPr>
            <a:picLocks noChangeAspect="1"/>
          </p:cNvPicPr>
          <p:nvPr/>
        </p:nvPicPr>
        <p:blipFill>
          <a:blip r:embed="rId5"/>
          <a:stretch>
            <a:fillRect/>
          </a:stretch>
        </p:blipFill>
        <p:spPr>
          <a:xfrm>
            <a:off x="329888" y="293874"/>
            <a:ext cx="1914924" cy="466545"/>
          </a:xfrm>
          <a:prstGeom prst="rect">
            <a:avLst/>
          </a:prstGeom>
        </p:spPr>
      </p:pic>
      <p:sp>
        <p:nvSpPr>
          <p:cNvPr id="12" name="TextBox 11">
            <a:extLst>
              <a:ext uri="{FF2B5EF4-FFF2-40B4-BE49-F238E27FC236}">
                <a16:creationId xmlns:a16="http://schemas.microsoft.com/office/drawing/2014/main" id="{1B59DE8E-FF19-FBA6-B15C-18E35CDF2ED5}"/>
              </a:ext>
            </a:extLst>
          </p:cNvPr>
          <p:cNvSpPr txBox="1"/>
          <p:nvPr/>
        </p:nvSpPr>
        <p:spPr>
          <a:xfrm>
            <a:off x="8194430" y="2079864"/>
            <a:ext cx="4167554" cy="369332"/>
          </a:xfrm>
          <a:prstGeom prst="rect">
            <a:avLst/>
          </a:prstGeom>
          <a:noFill/>
        </p:spPr>
        <p:txBody>
          <a:bodyPr wrap="square">
            <a:spAutoFit/>
          </a:bodyPr>
          <a:lstStyle/>
          <a:p>
            <a:r>
              <a:rPr lang="en-SE" b="1" dirty="0">
                <a:latin typeface="Avenir Book" panose="02000503020000020003" pitchFamily="2" charset="0"/>
              </a:rPr>
              <a:t>https://twin2expand.surf.com.cy</a:t>
            </a:r>
          </a:p>
        </p:txBody>
      </p:sp>
      <p:pic>
        <p:nvPicPr>
          <p:cNvPr id="3" name="Google Shape;356;p20">
            <a:extLst>
              <a:ext uri="{FF2B5EF4-FFF2-40B4-BE49-F238E27FC236}">
                <a16:creationId xmlns:a16="http://schemas.microsoft.com/office/drawing/2014/main" id="{38D2AA94-EBB8-B466-1A1E-242F6879DF12}"/>
              </a:ext>
            </a:extLst>
          </p:cNvPr>
          <p:cNvPicPr preferRelativeResize="0"/>
          <p:nvPr/>
        </p:nvPicPr>
        <p:blipFill rotWithShape="1">
          <a:blip r:embed="rId6">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521073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20"/>
          <p:cNvPicPr preferRelativeResize="0"/>
          <p:nvPr/>
        </p:nvPicPr>
        <p:blipFill rotWithShape="1">
          <a:blip r:embed="rId3">
            <a:alphaModFix/>
          </a:blip>
          <a:srcRect t="69415" r="81" b="4465"/>
          <a:stretch/>
        </p:blipFill>
        <p:spPr>
          <a:xfrm>
            <a:off x="429" y="4889230"/>
            <a:ext cx="12191144" cy="1968529"/>
          </a:xfrm>
          <a:prstGeom prst="rect">
            <a:avLst/>
          </a:prstGeom>
          <a:noFill/>
          <a:ln>
            <a:noFill/>
          </a:ln>
        </p:spPr>
      </p:pic>
      <p:sp>
        <p:nvSpPr>
          <p:cNvPr id="354" name="Google Shape;354;p20"/>
          <p:cNvSpPr txBox="1">
            <a:spLocks noGrp="1"/>
          </p:cNvSpPr>
          <p:nvPr>
            <p:ph type="ctrTitle"/>
          </p:nvPr>
        </p:nvSpPr>
        <p:spPr>
          <a:xfrm>
            <a:off x="1524322" y="2701862"/>
            <a:ext cx="9143358" cy="1168547"/>
          </a:xfrm>
          <a:prstGeom prst="rect">
            <a:avLst/>
          </a:prstGeom>
          <a:noFill/>
          <a:ln>
            <a:noFill/>
          </a:ln>
        </p:spPr>
        <p:txBody>
          <a:bodyPr spcFirstLastPara="1" vert="horz" wrap="square" lIns="91419" tIns="45697" rIns="91419" bIns="45697" rtlCol="0" anchor="b" anchorCtr="0">
            <a:normAutofit/>
          </a:bodyPr>
          <a:lstStyle/>
          <a:p>
            <a:pPr rtl="0">
              <a:lnSpc>
                <a:spcPct val="90000"/>
              </a:lnSpc>
              <a:buClr>
                <a:srgbClr val="307668"/>
              </a:buClr>
              <a:buSzPts val="6000"/>
            </a:pPr>
            <a:r>
              <a:rPr lang="en-US" sz="7277" dirty="0">
                <a:latin typeface="Inter"/>
                <a:ea typeface="Inter"/>
                <a:cs typeface="Inter"/>
                <a:sym typeface="Inter"/>
              </a:rPr>
              <a:t>thank you!</a:t>
            </a:r>
            <a:endParaRPr sz="7277" dirty="0">
              <a:latin typeface="Inter"/>
              <a:ea typeface="Inter"/>
              <a:cs typeface="Inter"/>
              <a:sym typeface="Inter"/>
            </a:endParaRPr>
          </a:p>
        </p:txBody>
      </p:sp>
      <p:pic>
        <p:nvPicPr>
          <p:cNvPr id="355" name="Google Shape;355;p20"/>
          <p:cNvPicPr preferRelativeResize="0"/>
          <p:nvPr/>
        </p:nvPicPr>
        <p:blipFill rotWithShape="1">
          <a:blip r:embed="rId4">
            <a:alphaModFix/>
          </a:blip>
          <a:srcRect/>
          <a:stretch/>
        </p:blipFill>
        <p:spPr>
          <a:xfrm>
            <a:off x="598497" y="5649891"/>
            <a:ext cx="2353755" cy="494028"/>
          </a:xfrm>
          <a:prstGeom prst="rect">
            <a:avLst/>
          </a:prstGeom>
          <a:noFill/>
          <a:ln>
            <a:noFill/>
          </a:ln>
        </p:spPr>
      </p:pic>
      <p:pic>
        <p:nvPicPr>
          <p:cNvPr id="356" name="Google Shape;356;p20"/>
          <p:cNvPicPr preferRelativeResize="0"/>
          <p:nvPr/>
        </p:nvPicPr>
        <p:blipFill rotWithShape="1">
          <a:blip r:embed="rId5">
            <a:alphaModFix/>
          </a:blip>
          <a:srcRect/>
          <a:stretch/>
        </p:blipFill>
        <p:spPr>
          <a:xfrm>
            <a:off x="428" y="6588148"/>
            <a:ext cx="12191144" cy="271744"/>
          </a:xfrm>
          <a:prstGeom prst="rect">
            <a:avLst/>
          </a:prstGeom>
          <a:noFill/>
          <a:ln>
            <a:noFill/>
          </a:ln>
        </p:spPr>
      </p:pic>
      <p:pic>
        <p:nvPicPr>
          <p:cNvPr id="357" name="Google Shape;357;p20"/>
          <p:cNvPicPr preferRelativeResize="0"/>
          <p:nvPr/>
        </p:nvPicPr>
        <p:blipFill rotWithShape="1">
          <a:blip r:embed="rId6">
            <a:alphaModFix/>
          </a:blip>
          <a:srcRect/>
          <a:stretch/>
        </p:blipFill>
        <p:spPr>
          <a:xfrm>
            <a:off x="5310469" y="1266977"/>
            <a:ext cx="1392177" cy="1089524"/>
          </a:xfrm>
          <a:prstGeom prst="rect">
            <a:avLst/>
          </a:prstGeom>
          <a:noFill/>
          <a:ln>
            <a:noFill/>
          </a:ln>
        </p:spPr>
      </p:pic>
      <p:pic>
        <p:nvPicPr>
          <p:cNvPr id="358" name="Google Shape;358;p20"/>
          <p:cNvPicPr preferRelativeResize="0"/>
          <p:nvPr/>
        </p:nvPicPr>
        <p:blipFill rotWithShape="1">
          <a:blip r:embed="rId7">
            <a:alphaModFix/>
          </a:blip>
          <a:srcRect/>
          <a:stretch/>
        </p:blipFill>
        <p:spPr>
          <a:xfrm>
            <a:off x="4052569" y="4701126"/>
            <a:ext cx="3809782" cy="17313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alking on a sidewalk&#10;&#10;AI-generated content may be incorrect.">
            <a:extLst>
              <a:ext uri="{FF2B5EF4-FFF2-40B4-BE49-F238E27FC236}">
                <a16:creationId xmlns:a16="http://schemas.microsoft.com/office/drawing/2014/main" id="{6E919FC6-465E-5FF0-1967-8FDADE4CC052}"/>
              </a:ext>
            </a:extLst>
          </p:cNvPr>
          <p:cNvPicPr>
            <a:picLocks noChangeAspect="1"/>
          </p:cNvPicPr>
          <p:nvPr/>
        </p:nvPicPr>
        <p:blipFill>
          <a:blip r:embed="rId2"/>
          <a:stretch>
            <a:fillRect/>
          </a:stretch>
        </p:blipFill>
        <p:spPr>
          <a:xfrm>
            <a:off x="730735" y="987368"/>
            <a:ext cx="10750378" cy="5257021"/>
          </a:xfrm>
          <a:prstGeom prst="rect">
            <a:avLst/>
          </a:prstGeom>
        </p:spPr>
      </p:pic>
      <p:pic>
        <p:nvPicPr>
          <p:cNvPr id="5" name="Picture 4" descr="A logo with text and green lines&#10;&#10;AI-generated content may be incorrect.">
            <a:extLst>
              <a:ext uri="{FF2B5EF4-FFF2-40B4-BE49-F238E27FC236}">
                <a16:creationId xmlns:a16="http://schemas.microsoft.com/office/drawing/2014/main" id="{57DF4A1F-3B69-1946-2A7C-4E4A3F1FC1E4}"/>
              </a:ext>
            </a:extLst>
          </p:cNvPr>
          <p:cNvPicPr>
            <a:picLocks noChangeAspect="1"/>
          </p:cNvPicPr>
          <p:nvPr/>
        </p:nvPicPr>
        <p:blipFill>
          <a:blip r:embed="rId3"/>
          <a:stretch>
            <a:fillRect/>
          </a:stretch>
        </p:blipFill>
        <p:spPr>
          <a:xfrm>
            <a:off x="10801885" y="24730"/>
            <a:ext cx="1103288" cy="856670"/>
          </a:xfrm>
          <a:prstGeom prst="rect">
            <a:avLst/>
          </a:prstGeom>
        </p:spPr>
      </p:pic>
      <p:pic>
        <p:nvPicPr>
          <p:cNvPr id="6" name="Picture 5">
            <a:extLst>
              <a:ext uri="{FF2B5EF4-FFF2-40B4-BE49-F238E27FC236}">
                <a16:creationId xmlns:a16="http://schemas.microsoft.com/office/drawing/2014/main" id="{5DBFD89F-2006-57EA-8195-77C3579E3426}"/>
              </a:ext>
            </a:extLst>
          </p:cNvPr>
          <p:cNvPicPr>
            <a:picLocks noChangeAspect="1"/>
          </p:cNvPicPr>
          <p:nvPr/>
        </p:nvPicPr>
        <p:blipFill>
          <a:blip r:embed="rId4"/>
          <a:stretch>
            <a:fillRect/>
          </a:stretch>
        </p:blipFill>
        <p:spPr>
          <a:xfrm>
            <a:off x="329888" y="293874"/>
            <a:ext cx="1914924" cy="466545"/>
          </a:xfrm>
          <a:prstGeom prst="rect">
            <a:avLst/>
          </a:prstGeom>
        </p:spPr>
      </p:pic>
      <p:sp>
        <p:nvSpPr>
          <p:cNvPr id="7" name="TextBox 6">
            <a:extLst>
              <a:ext uri="{FF2B5EF4-FFF2-40B4-BE49-F238E27FC236}">
                <a16:creationId xmlns:a16="http://schemas.microsoft.com/office/drawing/2014/main" id="{4C2CB47B-1C65-5700-EDD9-2D16569F79AE}"/>
              </a:ext>
            </a:extLst>
          </p:cNvPr>
          <p:cNvSpPr txBox="1"/>
          <p:nvPr/>
        </p:nvSpPr>
        <p:spPr>
          <a:xfrm>
            <a:off x="2113454" y="2007162"/>
            <a:ext cx="8008630" cy="3416320"/>
          </a:xfrm>
          <a:prstGeom prst="rect">
            <a:avLst/>
          </a:prstGeom>
          <a:noFill/>
        </p:spPr>
        <p:txBody>
          <a:bodyPr wrap="square" rtlCol="0">
            <a:spAutoFit/>
          </a:bodyPr>
          <a:lstStyle/>
          <a:p>
            <a:pPr algn="ctr"/>
            <a:r>
              <a:rPr lang="en-GB" sz="2400" b="1" dirty="0">
                <a:solidFill>
                  <a:schemeClr val="bg1"/>
                </a:solidFill>
                <a:effectLst/>
                <a:latin typeface="Avenir Book" panose="02000503020000020003" pitchFamily="2" charset="0"/>
              </a:rPr>
              <a:t>Evidence-Based Design and Planning (EBDP) </a:t>
            </a:r>
          </a:p>
          <a:p>
            <a:pPr algn="ctr"/>
            <a:r>
              <a:rPr lang="en-GB" sz="2400" dirty="0">
                <a:solidFill>
                  <a:schemeClr val="bg1"/>
                </a:solidFill>
                <a:effectLst/>
                <a:latin typeface="Avenir Book" panose="02000503020000020003" pitchFamily="2" charset="0"/>
              </a:rPr>
              <a:t>is an approach that uses evidence from research and urban analysis to inform and improve design decisions. </a:t>
            </a:r>
          </a:p>
          <a:p>
            <a:pPr algn="ctr"/>
            <a:endParaRPr lang="en-GB" sz="2400" dirty="0">
              <a:solidFill>
                <a:schemeClr val="bg1"/>
              </a:solidFill>
              <a:effectLst/>
              <a:latin typeface="Avenir Book" panose="02000503020000020003" pitchFamily="2" charset="0"/>
            </a:endParaRPr>
          </a:p>
          <a:p>
            <a:pPr algn="ctr"/>
            <a:r>
              <a:rPr lang="en-GB" sz="2400" dirty="0">
                <a:solidFill>
                  <a:schemeClr val="bg1"/>
                </a:solidFill>
                <a:latin typeface="Avenir Book" panose="02000503020000020003" pitchFamily="2" charset="0"/>
              </a:rPr>
              <a:t>We focus on evidence and analysis that link the spatial forms and structures to urban processes of socio-economic and social-ecologic nature (e.g. movement patterns, segregation, development of local markets, microclimate, biodiversity, ecosystem services). </a:t>
            </a:r>
            <a:endParaRPr lang="en-GB" sz="2400" dirty="0">
              <a:solidFill>
                <a:schemeClr val="bg1"/>
              </a:solidFill>
              <a:effectLst/>
              <a:latin typeface="Avenir Book" panose="02000503020000020003" pitchFamily="2" charset="0"/>
            </a:endParaRPr>
          </a:p>
        </p:txBody>
      </p:sp>
      <p:pic>
        <p:nvPicPr>
          <p:cNvPr id="2" name="Google Shape;356;p20">
            <a:extLst>
              <a:ext uri="{FF2B5EF4-FFF2-40B4-BE49-F238E27FC236}">
                <a16:creationId xmlns:a16="http://schemas.microsoft.com/office/drawing/2014/main" id="{489082AB-C82D-2781-6761-D5232172073B}"/>
              </a:ext>
            </a:extLst>
          </p:cNvPr>
          <p:cNvPicPr preferRelativeResize="0"/>
          <p:nvPr/>
        </p:nvPicPr>
        <p:blipFill rotWithShape="1">
          <a:blip r:embed="rId5">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114924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text and green lines&#10;&#10;AI-generated content may be incorrect.">
            <a:extLst>
              <a:ext uri="{FF2B5EF4-FFF2-40B4-BE49-F238E27FC236}">
                <a16:creationId xmlns:a16="http://schemas.microsoft.com/office/drawing/2014/main" id="{9120DCA3-9542-8B14-7266-1241AB08DCDD}"/>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5" name="Picture 4">
            <a:extLst>
              <a:ext uri="{FF2B5EF4-FFF2-40B4-BE49-F238E27FC236}">
                <a16:creationId xmlns:a16="http://schemas.microsoft.com/office/drawing/2014/main" id="{6B9E877F-F021-41EB-2435-C5A529FA2B29}"/>
              </a:ext>
            </a:extLst>
          </p:cNvPr>
          <p:cNvPicPr>
            <a:picLocks noChangeAspect="1"/>
          </p:cNvPicPr>
          <p:nvPr/>
        </p:nvPicPr>
        <p:blipFill>
          <a:blip r:embed="rId3"/>
          <a:stretch>
            <a:fillRect/>
          </a:stretch>
        </p:blipFill>
        <p:spPr>
          <a:xfrm>
            <a:off x="329888" y="293874"/>
            <a:ext cx="1914924" cy="466545"/>
          </a:xfrm>
          <a:prstGeom prst="rect">
            <a:avLst/>
          </a:prstGeom>
        </p:spPr>
      </p:pic>
      <p:sp>
        <p:nvSpPr>
          <p:cNvPr id="11" name="Rectangle 10">
            <a:extLst>
              <a:ext uri="{FF2B5EF4-FFF2-40B4-BE49-F238E27FC236}">
                <a16:creationId xmlns:a16="http://schemas.microsoft.com/office/drawing/2014/main" id="{AB6F6DAE-794C-BFE6-474D-7900E39045AA}"/>
              </a:ext>
            </a:extLst>
          </p:cNvPr>
          <p:cNvSpPr/>
          <p:nvPr/>
        </p:nvSpPr>
        <p:spPr>
          <a:xfrm>
            <a:off x="523885" y="5749179"/>
            <a:ext cx="2758275" cy="246221"/>
          </a:xfrm>
          <a:prstGeom prst="rect">
            <a:avLst/>
          </a:prstGeom>
        </p:spPr>
        <p:txBody>
          <a:bodyPr wrap="square">
            <a:spAutoFit/>
          </a:bodyPr>
          <a:lstStyle/>
          <a:p>
            <a:r>
              <a:rPr lang="en-US" sz="1000" i="1" dirty="0">
                <a:latin typeface="Avenir Book" panose="02000503020000020003" pitchFamily="2" charset="0"/>
                <a:cs typeface="Arial" panose="020B0604020202020204" pitchFamily="34" charset="0"/>
              </a:rPr>
              <a:t>Yu Ye et al. 2017</a:t>
            </a:r>
          </a:p>
        </p:txBody>
      </p:sp>
      <p:pic>
        <p:nvPicPr>
          <p:cNvPr id="24" name="Picture 23" descr="A diagram of a design process&#10;&#10;AI-generated content may be incorrect.">
            <a:extLst>
              <a:ext uri="{FF2B5EF4-FFF2-40B4-BE49-F238E27FC236}">
                <a16:creationId xmlns:a16="http://schemas.microsoft.com/office/drawing/2014/main" id="{999E6DBC-E73F-41F1-256F-D92A090F78B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r="49038"/>
          <a:stretch/>
        </p:blipFill>
        <p:spPr>
          <a:xfrm>
            <a:off x="230808" y="2253274"/>
            <a:ext cx="3966054" cy="3293246"/>
          </a:xfrm>
          <a:prstGeom prst="rect">
            <a:avLst/>
          </a:prstGeom>
        </p:spPr>
      </p:pic>
      <p:sp>
        <p:nvSpPr>
          <p:cNvPr id="25" name="TextBox 24">
            <a:extLst>
              <a:ext uri="{FF2B5EF4-FFF2-40B4-BE49-F238E27FC236}">
                <a16:creationId xmlns:a16="http://schemas.microsoft.com/office/drawing/2014/main" id="{8921B92B-DF7F-96F0-2C40-9AB73FB84B57}"/>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Evidence-based design practice</a:t>
            </a:r>
          </a:p>
          <a:p>
            <a:r>
              <a:rPr lang="en-SE" b="1" dirty="0">
                <a:solidFill>
                  <a:schemeClr val="bg1">
                    <a:lumMod val="50000"/>
                  </a:schemeClr>
                </a:solidFill>
                <a:latin typeface="Avenir Book" panose="02000503020000020003" pitchFamily="2" charset="0"/>
              </a:rPr>
              <a:t>The role of theory, evidence and spatial analysis </a:t>
            </a:r>
          </a:p>
        </p:txBody>
      </p:sp>
      <p:sp>
        <p:nvSpPr>
          <p:cNvPr id="26" name="TextBox 25">
            <a:extLst>
              <a:ext uri="{FF2B5EF4-FFF2-40B4-BE49-F238E27FC236}">
                <a16:creationId xmlns:a16="http://schemas.microsoft.com/office/drawing/2014/main" id="{0808E67B-82E4-2B80-6026-B078D2929A33}"/>
              </a:ext>
            </a:extLst>
          </p:cNvPr>
          <p:cNvSpPr txBox="1"/>
          <p:nvPr/>
        </p:nvSpPr>
        <p:spPr>
          <a:xfrm>
            <a:off x="6059488" y="1885360"/>
            <a:ext cx="5603630" cy="4124206"/>
          </a:xfrm>
          <a:prstGeom prst="rect">
            <a:avLst/>
          </a:prstGeom>
          <a:noFill/>
        </p:spPr>
        <p:txBody>
          <a:bodyPr wrap="square">
            <a:spAutoFit/>
          </a:bodyPr>
          <a:lstStyle/>
          <a:p>
            <a:pPr>
              <a:buNone/>
            </a:pPr>
            <a:r>
              <a:rPr lang="en-GB" sz="1400" dirty="0">
                <a:latin typeface="Avenir Book" panose="02000503020000020003" pitchFamily="2" charset="0"/>
              </a:rPr>
              <a:t>Evidence-based design, which draws from the principles of evidence-based medicine (EBM), requires that design decisions are informed by the best available research. </a:t>
            </a:r>
          </a:p>
          <a:p>
            <a:pPr>
              <a:buNone/>
            </a:pPr>
            <a:endParaRPr lang="en-GB" sz="1400" dirty="0">
              <a:latin typeface="Avenir Book" panose="02000503020000020003" pitchFamily="2" charset="0"/>
            </a:endParaRPr>
          </a:p>
          <a:p>
            <a:pPr>
              <a:buNone/>
            </a:pPr>
            <a:r>
              <a:rPr lang="en-GB" sz="1400" dirty="0">
                <a:latin typeface="Avenir Book" panose="02000503020000020003" pitchFamily="2" charset="0"/>
              </a:rPr>
              <a:t>In contrast to the conventional design process that often relies on intuition, artistic inspiration, or precedent (best-practices), EBD emphasizes the use of rigorous scientific evidence to guide decision-making.</a:t>
            </a:r>
          </a:p>
          <a:p>
            <a:pPr algn="r">
              <a:buNone/>
            </a:pPr>
            <a:endParaRPr lang="en-GB" sz="1400" dirty="0">
              <a:latin typeface="Avenir Book" panose="02000503020000020003" pitchFamily="2" charset="0"/>
            </a:endParaRPr>
          </a:p>
          <a:p>
            <a:pPr>
              <a:buNone/>
            </a:pPr>
            <a:r>
              <a:rPr lang="en-GB" sz="1400" dirty="0">
                <a:latin typeface="Avenir Book" panose="02000503020000020003" pitchFamily="2" charset="0"/>
              </a:rPr>
              <a:t>Because design is considered a wicked or ill-defined problem, creative solutions are required, and this is what dominates many of the teaching curricula in architectural and urban design schools (Karimi 2020). </a:t>
            </a:r>
          </a:p>
          <a:p>
            <a:pPr>
              <a:buNone/>
            </a:pPr>
            <a:endParaRPr lang="en-GB" sz="1400" dirty="0">
              <a:latin typeface="Avenir Book" panose="02000503020000020003" pitchFamily="2" charset="0"/>
            </a:endParaRPr>
          </a:p>
          <a:p>
            <a:pPr>
              <a:buNone/>
            </a:pPr>
            <a:r>
              <a:rPr lang="en-GB" sz="1400" dirty="0">
                <a:latin typeface="Avenir Book" panose="02000503020000020003" pitchFamily="2" charset="0"/>
              </a:rPr>
              <a:t>This is not a problem per se, but the huge weight of</a:t>
            </a:r>
          </a:p>
          <a:p>
            <a:pPr>
              <a:buNone/>
            </a:pPr>
            <a:r>
              <a:rPr lang="en-GB" sz="1400" dirty="0">
                <a:latin typeface="Avenir Book" panose="02000503020000020003" pitchFamily="2" charset="0"/>
              </a:rPr>
              <a:t>generating creative ideas has put other stages of the design process, such as knowledge accumulation, design evaluation and design impact assessments to the background.</a:t>
            </a:r>
          </a:p>
          <a:p>
            <a:pPr algn="r">
              <a:buNone/>
            </a:pPr>
            <a:r>
              <a:rPr lang="en-GB" sz="1000" i="1" dirty="0" err="1">
                <a:latin typeface="Avenir Book" panose="02000503020000020003" pitchFamily="2" charset="0"/>
              </a:rPr>
              <a:t>Berghauser</a:t>
            </a:r>
            <a:r>
              <a:rPr lang="en-GB" sz="1000" i="1" dirty="0">
                <a:latin typeface="Avenir Book" panose="02000503020000020003" pitchFamily="2" charset="0"/>
              </a:rPr>
              <a:t> Pont, M., 2024</a:t>
            </a:r>
          </a:p>
        </p:txBody>
      </p:sp>
      <p:pic>
        <p:nvPicPr>
          <p:cNvPr id="2" name="Google Shape;356;p20">
            <a:extLst>
              <a:ext uri="{FF2B5EF4-FFF2-40B4-BE49-F238E27FC236}">
                <a16:creationId xmlns:a16="http://schemas.microsoft.com/office/drawing/2014/main" id="{D567D674-1FE5-A9EA-C161-837B8760A834}"/>
              </a:ext>
            </a:extLst>
          </p:cNvPr>
          <p:cNvPicPr preferRelativeResize="0"/>
          <p:nvPr/>
        </p:nvPicPr>
        <p:blipFill rotWithShape="1">
          <a:blip r:embed="rId6">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87112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2D276-8968-E6C6-D58C-8BCC14A62864}"/>
            </a:ext>
          </a:extLst>
        </p:cNvPr>
        <p:cNvGrpSpPr/>
        <p:nvPr/>
      </p:nvGrpSpPr>
      <p:grpSpPr>
        <a:xfrm>
          <a:off x="0" y="0"/>
          <a:ext cx="0" cy="0"/>
          <a:chOff x="0" y="0"/>
          <a:chExt cx="0" cy="0"/>
        </a:xfrm>
      </p:grpSpPr>
      <p:pic>
        <p:nvPicPr>
          <p:cNvPr id="4" name="Picture 3" descr="A logo with text and green lines&#10;&#10;AI-generated content may be incorrect.">
            <a:extLst>
              <a:ext uri="{FF2B5EF4-FFF2-40B4-BE49-F238E27FC236}">
                <a16:creationId xmlns:a16="http://schemas.microsoft.com/office/drawing/2014/main" id="{57568A6B-EA07-3300-09FB-46FE4A1B8421}"/>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5" name="Picture 4">
            <a:extLst>
              <a:ext uri="{FF2B5EF4-FFF2-40B4-BE49-F238E27FC236}">
                <a16:creationId xmlns:a16="http://schemas.microsoft.com/office/drawing/2014/main" id="{623F53FE-7A12-ABF6-A672-AECD729496DB}"/>
              </a:ext>
            </a:extLst>
          </p:cNvPr>
          <p:cNvPicPr>
            <a:picLocks noChangeAspect="1"/>
          </p:cNvPicPr>
          <p:nvPr/>
        </p:nvPicPr>
        <p:blipFill>
          <a:blip r:embed="rId3"/>
          <a:stretch>
            <a:fillRect/>
          </a:stretch>
        </p:blipFill>
        <p:spPr>
          <a:xfrm>
            <a:off x="329888" y="293874"/>
            <a:ext cx="1914924" cy="466545"/>
          </a:xfrm>
          <a:prstGeom prst="rect">
            <a:avLst/>
          </a:prstGeom>
        </p:spPr>
      </p:pic>
      <p:sp>
        <p:nvSpPr>
          <p:cNvPr id="11" name="Rectangle 10">
            <a:extLst>
              <a:ext uri="{FF2B5EF4-FFF2-40B4-BE49-F238E27FC236}">
                <a16:creationId xmlns:a16="http://schemas.microsoft.com/office/drawing/2014/main" id="{A946950A-D4E0-DDF7-2203-2B362423EFA0}"/>
              </a:ext>
            </a:extLst>
          </p:cNvPr>
          <p:cNvSpPr/>
          <p:nvPr/>
        </p:nvSpPr>
        <p:spPr>
          <a:xfrm>
            <a:off x="523885" y="5749179"/>
            <a:ext cx="2758275" cy="246221"/>
          </a:xfrm>
          <a:prstGeom prst="rect">
            <a:avLst/>
          </a:prstGeom>
        </p:spPr>
        <p:txBody>
          <a:bodyPr wrap="square">
            <a:spAutoFit/>
          </a:bodyPr>
          <a:lstStyle/>
          <a:p>
            <a:r>
              <a:rPr lang="en-US" sz="1000" i="1" dirty="0">
                <a:latin typeface="Avenir Book" panose="02000503020000020003" pitchFamily="2" charset="0"/>
                <a:cs typeface="Arial" panose="020B0604020202020204" pitchFamily="34" charset="0"/>
              </a:rPr>
              <a:t>Yu Ye et al. 2017</a:t>
            </a:r>
          </a:p>
        </p:txBody>
      </p:sp>
      <p:sp>
        <p:nvSpPr>
          <p:cNvPr id="25" name="TextBox 24">
            <a:extLst>
              <a:ext uri="{FF2B5EF4-FFF2-40B4-BE49-F238E27FC236}">
                <a16:creationId xmlns:a16="http://schemas.microsoft.com/office/drawing/2014/main" id="{54F460AF-E01A-3B0C-EB67-63580C9D9B21}"/>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Evidence-based design practice</a:t>
            </a:r>
          </a:p>
          <a:p>
            <a:r>
              <a:rPr lang="en-SE" b="1" dirty="0">
                <a:solidFill>
                  <a:schemeClr val="bg1">
                    <a:lumMod val="50000"/>
                  </a:schemeClr>
                </a:solidFill>
                <a:latin typeface="Avenir Book" panose="02000503020000020003" pitchFamily="2" charset="0"/>
              </a:rPr>
              <a:t>The role of theory, evidence and spatial analysis </a:t>
            </a:r>
          </a:p>
        </p:txBody>
      </p:sp>
      <p:sp>
        <p:nvSpPr>
          <p:cNvPr id="2" name="TextBox 1">
            <a:extLst>
              <a:ext uri="{FF2B5EF4-FFF2-40B4-BE49-F238E27FC236}">
                <a16:creationId xmlns:a16="http://schemas.microsoft.com/office/drawing/2014/main" id="{0D19F940-8AEF-7979-71FE-701AC6FD8462}"/>
              </a:ext>
            </a:extLst>
          </p:cNvPr>
          <p:cNvSpPr txBox="1"/>
          <p:nvPr/>
        </p:nvSpPr>
        <p:spPr>
          <a:xfrm>
            <a:off x="8498585" y="2180576"/>
            <a:ext cx="3406588" cy="3631763"/>
          </a:xfrm>
          <a:prstGeom prst="rect">
            <a:avLst/>
          </a:prstGeom>
          <a:noFill/>
        </p:spPr>
        <p:txBody>
          <a:bodyPr wrap="square" rtlCol="0">
            <a:spAutoFit/>
          </a:bodyPr>
          <a:lstStyle/>
          <a:p>
            <a:pPr>
              <a:buNone/>
            </a:pPr>
            <a:r>
              <a:rPr lang="en-SE" sz="1600" b="1" dirty="0">
                <a:latin typeface="Avenir Book" panose="02000503020000020003" pitchFamily="2" charset="0"/>
              </a:rPr>
              <a:t>It is not an either-or process. We need both!</a:t>
            </a:r>
          </a:p>
          <a:p>
            <a:pPr>
              <a:buNone/>
            </a:pPr>
            <a:endParaRPr lang="en-SE" sz="1400" dirty="0">
              <a:latin typeface="Avenir Book" panose="02000503020000020003" pitchFamily="2" charset="0"/>
            </a:endParaRPr>
          </a:p>
          <a:p>
            <a:pPr>
              <a:buNone/>
            </a:pPr>
            <a:r>
              <a:rPr lang="en-SE" sz="1400" dirty="0">
                <a:latin typeface="Avenir Book" panose="02000503020000020003" pitchFamily="2" charset="0"/>
              </a:rPr>
              <a:t>Design </a:t>
            </a:r>
            <a:r>
              <a:rPr lang="en-GB" sz="1400" dirty="0">
                <a:latin typeface="Avenir Book" panose="02000503020000020003" pitchFamily="2" charset="0"/>
              </a:rPr>
              <a:t>'includes an iterative, interconnected series of explorations which sometimes is led by logical thinking and sometimes by intuitive creations’ (Karimi 2020) </a:t>
            </a:r>
          </a:p>
          <a:p>
            <a:pPr>
              <a:buNone/>
            </a:pPr>
            <a:endParaRPr lang="en-GB" sz="1400" dirty="0">
              <a:latin typeface="Avenir Book" panose="02000503020000020003" pitchFamily="2" charset="0"/>
            </a:endParaRPr>
          </a:p>
          <a:p>
            <a:pPr>
              <a:buNone/>
            </a:pPr>
            <a:r>
              <a:rPr lang="en-GB" sz="1400" dirty="0">
                <a:latin typeface="Avenir Book" panose="02000503020000020003" pitchFamily="2" charset="0"/>
              </a:rPr>
              <a:t>In the light of great societal and environmental challenges many academics and professionals are calling for a paradigm shift in the architectural profession to be able to contribute to the solution of these challenges. </a:t>
            </a:r>
          </a:p>
          <a:p>
            <a:pPr>
              <a:buNone/>
            </a:pPr>
            <a:endParaRPr lang="en-GB" sz="1600" dirty="0">
              <a:latin typeface="Avenir Book" panose="02000503020000020003" pitchFamily="2" charset="0"/>
            </a:endParaRPr>
          </a:p>
        </p:txBody>
      </p:sp>
      <p:grpSp>
        <p:nvGrpSpPr>
          <p:cNvPr id="3" name="Group 2">
            <a:extLst>
              <a:ext uri="{FF2B5EF4-FFF2-40B4-BE49-F238E27FC236}">
                <a16:creationId xmlns:a16="http://schemas.microsoft.com/office/drawing/2014/main" id="{548144E7-24BF-8CB9-6592-1EDB91BC0A97}"/>
              </a:ext>
            </a:extLst>
          </p:cNvPr>
          <p:cNvGrpSpPr/>
          <p:nvPr/>
        </p:nvGrpSpPr>
        <p:grpSpPr>
          <a:xfrm>
            <a:off x="230808" y="2253274"/>
            <a:ext cx="7846392" cy="3447705"/>
            <a:chOff x="230808" y="2253274"/>
            <a:chExt cx="7846392" cy="3447705"/>
          </a:xfrm>
        </p:grpSpPr>
        <p:pic>
          <p:nvPicPr>
            <p:cNvPr id="6" name="Picture 5" descr="A diagram of a design process&#10;&#10;AI-generated content may be incorrect.">
              <a:extLst>
                <a:ext uri="{FF2B5EF4-FFF2-40B4-BE49-F238E27FC236}">
                  <a16:creationId xmlns:a16="http://schemas.microsoft.com/office/drawing/2014/main" id="{2DDD088E-9BC1-80DD-ED2D-9A597F8C582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r="-823"/>
            <a:stretch/>
          </p:blipFill>
          <p:spPr>
            <a:xfrm>
              <a:off x="230808" y="2253274"/>
              <a:ext cx="7846392" cy="3293246"/>
            </a:xfrm>
            <a:prstGeom prst="rect">
              <a:avLst/>
            </a:prstGeom>
          </p:spPr>
        </p:pic>
        <p:sp>
          <p:nvSpPr>
            <p:cNvPr id="7" name="Rectangle 6">
              <a:extLst>
                <a:ext uri="{FF2B5EF4-FFF2-40B4-BE49-F238E27FC236}">
                  <a16:creationId xmlns:a16="http://schemas.microsoft.com/office/drawing/2014/main" id="{534E2726-93E2-1117-C9BE-48823BA892E0}"/>
                </a:ext>
              </a:extLst>
            </p:cNvPr>
            <p:cNvSpPr/>
            <p:nvPr/>
          </p:nvSpPr>
          <p:spPr>
            <a:xfrm>
              <a:off x="5720862" y="5345723"/>
              <a:ext cx="1957753" cy="355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grpSp>
      <p:pic>
        <p:nvPicPr>
          <p:cNvPr id="8" name="Google Shape;356;p20">
            <a:extLst>
              <a:ext uri="{FF2B5EF4-FFF2-40B4-BE49-F238E27FC236}">
                <a16:creationId xmlns:a16="http://schemas.microsoft.com/office/drawing/2014/main" id="{3367EFCD-3197-C71E-50ED-F2D0C3584CCF}"/>
              </a:ext>
            </a:extLst>
          </p:cNvPr>
          <p:cNvPicPr preferRelativeResize="0"/>
          <p:nvPr/>
        </p:nvPicPr>
        <p:blipFill rotWithShape="1">
          <a:blip r:embed="rId6">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3491561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DE400-907B-E59A-BEE3-349259BC3E9D}"/>
            </a:ext>
          </a:extLst>
        </p:cNvPr>
        <p:cNvGrpSpPr/>
        <p:nvPr/>
      </p:nvGrpSpPr>
      <p:grpSpPr>
        <a:xfrm>
          <a:off x="0" y="0"/>
          <a:ext cx="0" cy="0"/>
          <a:chOff x="0" y="0"/>
          <a:chExt cx="0" cy="0"/>
        </a:xfrm>
      </p:grpSpPr>
      <p:pic>
        <p:nvPicPr>
          <p:cNvPr id="4" name="Picture 3" descr="A logo with text and green lines&#10;&#10;AI-generated content may be incorrect.">
            <a:extLst>
              <a:ext uri="{FF2B5EF4-FFF2-40B4-BE49-F238E27FC236}">
                <a16:creationId xmlns:a16="http://schemas.microsoft.com/office/drawing/2014/main" id="{93FF3BA4-C871-6C91-9BFE-1308F3958B1A}"/>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5" name="Picture 4">
            <a:extLst>
              <a:ext uri="{FF2B5EF4-FFF2-40B4-BE49-F238E27FC236}">
                <a16:creationId xmlns:a16="http://schemas.microsoft.com/office/drawing/2014/main" id="{60935C3E-F898-A855-EB7F-502123DF82F2}"/>
              </a:ext>
            </a:extLst>
          </p:cNvPr>
          <p:cNvPicPr>
            <a:picLocks noChangeAspect="1"/>
          </p:cNvPicPr>
          <p:nvPr/>
        </p:nvPicPr>
        <p:blipFill>
          <a:blip r:embed="rId3"/>
          <a:stretch>
            <a:fillRect/>
          </a:stretch>
        </p:blipFill>
        <p:spPr>
          <a:xfrm>
            <a:off x="329888" y="293874"/>
            <a:ext cx="1914924" cy="466545"/>
          </a:xfrm>
          <a:prstGeom prst="rect">
            <a:avLst/>
          </a:prstGeom>
        </p:spPr>
      </p:pic>
      <p:sp>
        <p:nvSpPr>
          <p:cNvPr id="11" name="Rectangle 10">
            <a:extLst>
              <a:ext uri="{FF2B5EF4-FFF2-40B4-BE49-F238E27FC236}">
                <a16:creationId xmlns:a16="http://schemas.microsoft.com/office/drawing/2014/main" id="{5089D794-F0D3-E323-2D11-C4E44070B8BA}"/>
              </a:ext>
            </a:extLst>
          </p:cNvPr>
          <p:cNvSpPr/>
          <p:nvPr/>
        </p:nvSpPr>
        <p:spPr>
          <a:xfrm>
            <a:off x="523885" y="5749179"/>
            <a:ext cx="2758275" cy="246221"/>
          </a:xfrm>
          <a:prstGeom prst="rect">
            <a:avLst/>
          </a:prstGeom>
        </p:spPr>
        <p:txBody>
          <a:bodyPr wrap="square">
            <a:spAutoFit/>
          </a:bodyPr>
          <a:lstStyle/>
          <a:p>
            <a:r>
              <a:rPr lang="en-US" sz="1000" i="1" dirty="0">
                <a:latin typeface="Avenir Book" panose="02000503020000020003" pitchFamily="2" charset="0"/>
                <a:cs typeface="Arial" panose="020B0604020202020204" pitchFamily="34" charset="0"/>
              </a:rPr>
              <a:t>Yu Ye et al. 2017</a:t>
            </a:r>
          </a:p>
        </p:txBody>
      </p:sp>
      <p:sp>
        <p:nvSpPr>
          <p:cNvPr id="6" name="TextBox 5">
            <a:extLst>
              <a:ext uri="{FF2B5EF4-FFF2-40B4-BE49-F238E27FC236}">
                <a16:creationId xmlns:a16="http://schemas.microsoft.com/office/drawing/2014/main" id="{AA6300CA-C59F-8AA1-6B54-5BFF27B3794F}"/>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Evidence-based design practice</a:t>
            </a:r>
          </a:p>
          <a:p>
            <a:r>
              <a:rPr lang="en-SE" b="1" dirty="0">
                <a:solidFill>
                  <a:schemeClr val="bg1">
                    <a:lumMod val="50000"/>
                  </a:schemeClr>
                </a:solidFill>
                <a:latin typeface="Avenir Book" panose="02000503020000020003" pitchFamily="2" charset="0"/>
              </a:rPr>
              <a:t>The role of theory, evidence and spatial analysis </a:t>
            </a:r>
          </a:p>
        </p:txBody>
      </p:sp>
      <p:grpSp>
        <p:nvGrpSpPr>
          <p:cNvPr id="8" name="Group 7">
            <a:extLst>
              <a:ext uri="{FF2B5EF4-FFF2-40B4-BE49-F238E27FC236}">
                <a16:creationId xmlns:a16="http://schemas.microsoft.com/office/drawing/2014/main" id="{D98E9D65-8A47-297B-FC65-4B2C299E61E1}"/>
              </a:ext>
            </a:extLst>
          </p:cNvPr>
          <p:cNvGrpSpPr/>
          <p:nvPr/>
        </p:nvGrpSpPr>
        <p:grpSpPr>
          <a:xfrm>
            <a:off x="230808" y="2253274"/>
            <a:ext cx="7846392" cy="3447705"/>
            <a:chOff x="230808" y="2253274"/>
            <a:chExt cx="7846392" cy="3447705"/>
          </a:xfrm>
        </p:grpSpPr>
        <p:pic>
          <p:nvPicPr>
            <p:cNvPr id="15" name="Picture 14" descr="A diagram of a design process&#10;&#10;AI-generated content may be incorrect.">
              <a:extLst>
                <a:ext uri="{FF2B5EF4-FFF2-40B4-BE49-F238E27FC236}">
                  <a16:creationId xmlns:a16="http://schemas.microsoft.com/office/drawing/2014/main" id="{0E51BB89-38D3-EE69-235C-13660BDBBA6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r="-823"/>
            <a:stretch/>
          </p:blipFill>
          <p:spPr>
            <a:xfrm>
              <a:off x="230808" y="2253274"/>
              <a:ext cx="7846392" cy="3293246"/>
            </a:xfrm>
            <a:prstGeom prst="rect">
              <a:avLst/>
            </a:prstGeom>
          </p:spPr>
        </p:pic>
        <p:sp>
          <p:nvSpPr>
            <p:cNvPr id="7" name="Rectangle 6">
              <a:extLst>
                <a:ext uri="{FF2B5EF4-FFF2-40B4-BE49-F238E27FC236}">
                  <a16:creationId xmlns:a16="http://schemas.microsoft.com/office/drawing/2014/main" id="{E88DFA8D-5D30-38B4-53B1-173F4B9A627F}"/>
                </a:ext>
              </a:extLst>
            </p:cNvPr>
            <p:cNvSpPr/>
            <p:nvPr/>
          </p:nvSpPr>
          <p:spPr>
            <a:xfrm>
              <a:off x="5720862" y="5345723"/>
              <a:ext cx="1957753" cy="355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grpSp>
      <p:sp>
        <p:nvSpPr>
          <p:cNvPr id="3" name="TextBox 2">
            <a:extLst>
              <a:ext uri="{FF2B5EF4-FFF2-40B4-BE49-F238E27FC236}">
                <a16:creationId xmlns:a16="http://schemas.microsoft.com/office/drawing/2014/main" id="{2DCADE78-F1F6-E1DA-5504-39460C998C87}"/>
              </a:ext>
            </a:extLst>
          </p:cNvPr>
          <p:cNvSpPr txBox="1"/>
          <p:nvPr/>
        </p:nvSpPr>
        <p:spPr>
          <a:xfrm>
            <a:off x="8467021" y="2253274"/>
            <a:ext cx="3494171" cy="2677656"/>
          </a:xfrm>
          <a:prstGeom prst="rect">
            <a:avLst/>
          </a:prstGeom>
          <a:noFill/>
        </p:spPr>
        <p:txBody>
          <a:bodyPr wrap="square">
            <a:spAutoFit/>
          </a:bodyPr>
          <a:lstStyle/>
          <a:p>
            <a:r>
              <a:rPr lang="en-GB" sz="1400" b="0" i="0" u="none" strike="noStrike" dirty="0">
                <a:effectLst/>
                <a:latin typeface="Avenir Book" panose="02000503020000020003" pitchFamily="2" charset="0"/>
              </a:rPr>
              <a:t>Evidence-based design (EBD) is a design  method that addresses this challenge by intentionally basing design decisions on the most reliable research </a:t>
            </a:r>
            <a:r>
              <a:rPr lang="en-GB" sz="1400" dirty="0">
                <a:latin typeface="Avenir Book" panose="02000503020000020003" pitchFamily="2" charset="0"/>
              </a:rPr>
              <a:t>evidence</a:t>
            </a:r>
            <a:r>
              <a:rPr lang="en-GB" sz="1400" b="0" i="0" u="none" strike="noStrike" dirty="0">
                <a:effectLst/>
                <a:latin typeface="Avenir Book" panose="02000503020000020003" pitchFamily="2" charset="0"/>
              </a:rPr>
              <a:t>. It involves the collaboration between an evidence-based designer and an informed client to make decisions informed by research and project evaluations. The goal of EBD is to achieve the best possible outcomes by incorporating credible research in the decision-making process. </a:t>
            </a:r>
            <a:endParaRPr lang="en-SE" sz="1400" dirty="0"/>
          </a:p>
        </p:txBody>
      </p:sp>
      <p:pic>
        <p:nvPicPr>
          <p:cNvPr id="2" name="Google Shape;356;p20">
            <a:extLst>
              <a:ext uri="{FF2B5EF4-FFF2-40B4-BE49-F238E27FC236}">
                <a16:creationId xmlns:a16="http://schemas.microsoft.com/office/drawing/2014/main" id="{B32AB4A0-804F-E247-776D-6852653F4965}"/>
              </a:ext>
            </a:extLst>
          </p:cNvPr>
          <p:cNvPicPr preferRelativeResize="0"/>
          <p:nvPr/>
        </p:nvPicPr>
        <p:blipFill rotWithShape="1">
          <a:blip r:embed="rId6">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3556624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35623-C849-3F8D-F337-072307FB989F}"/>
            </a:ext>
          </a:extLst>
        </p:cNvPr>
        <p:cNvGrpSpPr/>
        <p:nvPr/>
      </p:nvGrpSpPr>
      <p:grpSpPr>
        <a:xfrm>
          <a:off x="0" y="0"/>
          <a:ext cx="0" cy="0"/>
          <a:chOff x="0" y="0"/>
          <a:chExt cx="0" cy="0"/>
        </a:xfrm>
      </p:grpSpPr>
      <p:pic>
        <p:nvPicPr>
          <p:cNvPr id="6" name="Picture 5" descr="A logo with text and green lines&#10;&#10;AI-generated content may be incorrect.">
            <a:extLst>
              <a:ext uri="{FF2B5EF4-FFF2-40B4-BE49-F238E27FC236}">
                <a16:creationId xmlns:a16="http://schemas.microsoft.com/office/drawing/2014/main" id="{0076F535-885E-8433-A44B-9AFAE8C4557F}"/>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7" name="Picture 6">
            <a:extLst>
              <a:ext uri="{FF2B5EF4-FFF2-40B4-BE49-F238E27FC236}">
                <a16:creationId xmlns:a16="http://schemas.microsoft.com/office/drawing/2014/main" id="{F13FF019-B396-AAAB-BA63-64932E59D092}"/>
              </a:ext>
            </a:extLst>
          </p:cNvPr>
          <p:cNvPicPr>
            <a:picLocks noChangeAspect="1"/>
          </p:cNvPicPr>
          <p:nvPr/>
        </p:nvPicPr>
        <p:blipFill>
          <a:blip r:embed="rId3"/>
          <a:stretch>
            <a:fillRect/>
          </a:stretch>
        </p:blipFill>
        <p:spPr>
          <a:xfrm>
            <a:off x="329888" y="293874"/>
            <a:ext cx="1914924" cy="466545"/>
          </a:xfrm>
          <a:prstGeom prst="rect">
            <a:avLst/>
          </a:prstGeom>
        </p:spPr>
      </p:pic>
      <p:pic>
        <p:nvPicPr>
          <p:cNvPr id="15" name="Picture 14" descr="A close-up of a diagram&#10;&#10;AI-generated content may be incorrect.">
            <a:extLst>
              <a:ext uri="{FF2B5EF4-FFF2-40B4-BE49-F238E27FC236}">
                <a16:creationId xmlns:a16="http://schemas.microsoft.com/office/drawing/2014/main" id="{89B1BC37-7ABA-975C-78FC-1E4E3A7EE5AA}"/>
              </a:ext>
            </a:extLst>
          </p:cNvPr>
          <p:cNvPicPr>
            <a:picLocks noChangeAspect="1"/>
          </p:cNvPicPr>
          <p:nvPr/>
        </p:nvPicPr>
        <p:blipFill>
          <a:blip r:embed="rId4"/>
          <a:srcRect l="51463" t="95639"/>
          <a:stretch/>
        </p:blipFill>
        <p:spPr>
          <a:xfrm>
            <a:off x="329888" y="5920803"/>
            <a:ext cx="4334891" cy="292128"/>
          </a:xfrm>
          <a:prstGeom prst="rect">
            <a:avLst/>
          </a:prstGeom>
        </p:spPr>
      </p:pic>
      <p:sp>
        <p:nvSpPr>
          <p:cNvPr id="17" name="TextBox 16">
            <a:extLst>
              <a:ext uri="{FF2B5EF4-FFF2-40B4-BE49-F238E27FC236}">
                <a16:creationId xmlns:a16="http://schemas.microsoft.com/office/drawing/2014/main" id="{56BB58D0-5F20-057C-9511-17E99B8EE2AC}"/>
              </a:ext>
            </a:extLst>
          </p:cNvPr>
          <p:cNvSpPr txBox="1"/>
          <p:nvPr/>
        </p:nvSpPr>
        <p:spPr>
          <a:xfrm>
            <a:off x="294344" y="1890452"/>
            <a:ext cx="4232032" cy="1600438"/>
          </a:xfrm>
          <a:prstGeom prst="rect">
            <a:avLst/>
          </a:prstGeom>
          <a:noFill/>
        </p:spPr>
        <p:txBody>
          <a:bodyPr wrap="square">
            <a:spAutoFit/>
          </a:bodyPr>
          <a:lstStyle/>
          <a:p>
            <a:pPr>
              <a:buNone/>
            </a:pPr>
            <a:r>
              <a:rPr lang="en-GB" sz="1400" b="1" dirty="0">
                <a:effectLst/>
                <a:latin typeface="Avenir Black" panose="02000503020000020003" pitchFamily="2" charset="0"/>
              </a:rPr>
              <a:t>Evidence is often confused with experience or precedents, commonly referred to as ‘best practice’ </a:t>
            </a:r>
          </a:p>
          <a:p>
            <a:r>
              <a:rPr lang="en-GB" sz="1400" dirty="0">
                <a:effectLst/>
                <a:latin typeface="Avenir Book" panose="02000503020000020003" pitchFamily="2" charset="0"/>
              </a:rPr>
              <a:t>Best practice provides spatial ideas and solutions, but lacks supporting theory to understand the mechanism why something works (</a:t>
            </a:r>
            <a:r>
              <a:rPr lang="en-GB" sz="1400" dirty="0" err="1">
                <a:effectLst/>
                <a:latin typeface="Avenir Book" panose="02000503020000020003" pitchFamily="2" charset="0"/>
              </a:rPr>
              <a:t>Pilosof</a:t>
            </a:r>
            <a:r>
              <a:rPr lang="en-GB" sz="1400" dirty="0">
                <a:effectLst/>
                <a:latin typeface="Avenir Book" panose="02000503020000020003" pitchFamily="2" charset="0"/>
              </a:rPr>
              <a:t> and Grobman, 2021). </a:t>
            </a:r>
          </a:p>
        </p:txBody>
      </p:sp>
      <p:sp>
        <p:nvSpPr>
          <p:cNvPr id="18" name="TextBox 17">
            <a:extLst>
              <a:ext uri="{FF2B5EF4-FFF2-40B4-BE49-F238E27FC236}">
                <a16:creationId xmlns:a16="http://schemas.microsoft.com/office/drawing/2014/main" id="{43500A73-8BE9-E3B8-82FE-A4575F4045B4}"/>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 is the cornerstone of EBD</a:t>
            </a:r>
          </a:p>
          <a:p>
            <a:r>
              <a:rPr lang="en-SE" b="1" dirty="0">
                <a:solidFill>
                  <a:schemeClr val="bg1">
                    <a:lumMod val="50000"/>
                  </a:schemeClr>
                </a:solidFill>
                <a:latin typeface="Avenir Book" panose="02000503020000020003" pitchFamily="2" charset="0"/>
              </a:rPr>
              <a:t>Types of evidence</a:t>
            </a:r>
          </a:p>
        </p:txBody>
      </p:sp>
      <p:pic>
        <p:nvPicPr>
          <p:cNvPr id="20" name="Picture 19" descr="A diagram of a diagram&#10;&#10;AI-generated content may be incorrect.">
            <a:extLst>
              <a:ext uri="{FF2B5EF4-FFF2-40B4-BE49-F238E27FC236}">
                <a16:creationId xmlns:a16="http://schemas.microsoft.com/office/drawing/2014/main" id="{49D5C689-0588-8A48-2E8B-AC6225DC2F98}"/>
              </a:ext>
            </a:extLst>
          </p:cNvPr>
          <p:cNvPicPr>
            <a:picLocks noChangeAspect="1"/>
          </p:cNvPicPr>
          <p:nvPr/>
        </p:nvPicPr>
        <p:blipFill>
          <a:blip r:embed="rId5"/>
          <a:stretch>
            <a:fillRect/>
          </a:stretch>
        </p:blipFill>
        <p:spPr>
          <a:xfrm>
            <a:off x="269630" y="3705970"/>
            <a:ext cx="6845643" cy="2291881"/>
          </a:xfrm>
          <a:prstGeom prst="rect">
            <a:avLst/>
          </a:prstGeom>
        </p:spPr>
      </p:pic>
      <p:sp>
        <p:nvSpPr>
          <p:cNvPr id="22" name="TextBox 21">
            <a:extLst>
              <a:ext uri="{FF2B5EF4-FFF2-40B4-BE49-F238E27FC236}">
                <a16:creationId xmlns:a16="http://schemas.microsoft.com/office/drawing/2014/main" id="{C5753E22-7BCE-9E7A-64B1-1516E3F0B810}"/>
              </a:ext>
            </a:extLst>
          </p:cNvPr>
          <p:cNvSpPr txBox="1"/>
          <p:nvPr/>
        </p:nvSpPr>
        <p:spPr>
          <a:xfrm>
            <a:off x="5082151" y="1912464"/>
            <a:ext cx="4066243" cy="1384995"/>
          </a:xfrm>
          <a:prstGeom prst="rect">
            <a:avLst/>
          </a:prstGeom>
          <a:noFill/>
        </p:spPr>
        <p:txBody>
          <a:bodyPr wrap="square">
            <a:spAutoFit/>
          </a:bodyPr>
          <a:lstStyle/>
          <a:p>
            <a:pPr>
              <a:buNone/>
            </a:pPr>
            <a:r>
              <a:rPr lang="en-GB" sz="1400" b="1" dirty="0">
                <a:latin typeface="Avenir Black" panose="02000503020000020003" pitchFamily="2" charset="0"/>
              </a:rPr>
              <a:t>Evidence is often confused with proof </a:t>
            </a:r>
          </a:p>
          <a:p>
            <a:pPr>
              <a:buNone/>
            </a:pPr>
            <a:endParaRPr lang="en-GB" sz="1400" b="1" dirty="0">
              <a:latin typeface="Avenir Black" panose="02000503020000020003" pitchFamily="2" charset="0"/>
            </a:endParaRPr>
          </a:p>
          <a:p>
            <a:r>
              <a:rPr lang="en-GB" sz="1400" dirty="0">
                <a:latin typeface="Avenir Book" panose="02000503020000020003" pitchFamily="2" charset="0"/>
              </a:rPr>
              <a:t>Evidence should instead be understood as it is defined in science, where it is divided into gradients and only the highest levels consider causation. </a:t>
            </a:r>
          </a:p>
        </p:txBody>
      </p:sp>
      <p:sp>
        <p:nvSpPr>
          <p:cNvPr id="24" name="TextBox 23">
            <a:extLst>
              <a:ext uri="{FF2B5EF4-FFF2-40B4-BE49-F238E27FC236}">
                <a16:creationId xmlns:a16="http://schemas.microsoft.com/office/drawing/2014/main" id="{5A924B23-AAB2-18FD-A1B1-FB6B1CBD30AA}"/>
              </a:ext>
            </a:extLst>
          </p:cNvPr>
          <p:cNvSpPr txBox="1"/>
          <p:nvPr/>
        </p:nvSpPr>
        <p:spPr>
          <a:xfrm>
            <a:off x="7665626" y="4167391"/>
            <a:ext cx="4172304" cy="1169551"/>
          </a:xfrm>
          <a:prstGeom prst="rect">
            <a:avLst/>
          </a:prstGeom>
          <a:noFill/>
        </p:spPr>
        <p:txBody>
          <a:bodyPr wrap="square">
            <a:spAutoFit/>
          </a:bodyPr>
          <a:lstStyle/>
          <a:p>
            <a:pPr>
              <a:buNone/>
            </a:pPr>
            <a:r>
              <a:rPr lang="en-GB" sz="1400" dirty="0">
                <a:latin typeface="Avenir Book" panose="02000503020000020003" pitchFamily="2" charset="0"/>
              </a:rPr>
              <a:t>One could say that the review of precedents or ‘best practice’ covers the lowest level of evidence (is more subjective and context specific), while proven causation based on large samples covers the highest level of evidence. </a:t>
            </a:r>
          </a:p>
        </p:txBody>
      </p:sp>
      <p:sp>
        <p:nvSpPr>
          <p:cNvPr id="2" name="TextBox 1">
            <a:extLst>
              <a:ext uri="{FF2B5EF4-FFF2-40B4-BE49-F238E27FC236}">
                <a16:creationId xmlns:a16="http://schemas.microsoft.com/office/drawing/2014/main" id="{13826A4B-01C0-D0FA-E50E-0CB8658D21D3}"/>
              </a:ext>
            </a:extLst>
          </p:cNvPr>
          <p:cNvSpPr txBox="1"/>
          <p:nvPr/>
        </p:nvSpPr>
        <p:spPr>
          <a:xfrm>
            <a:off x="1065007" y="3700219"/>
            <a:ext cx="1527586" cy="276999"/>
          </a:xfrm>
          <a:prstGeom prst="rect">
            <a:avLst/>
          </a:prstGeom>
          <a:noFill/>
        </p:spPr>
        <p:txBody>
          <a:bodyPr wrap="square" rtlCol="0">
            <a:spAutoFit/>
          </a:bodyPr>
          <a:lstStyle/>
          <a:p>
            <a:r>
              <a:rPr lang="en-GB" sz="1200" dirty="0"/>
              <a:t>/ H</a:t>
            </a:r>
            <a:r>
              <a:rPr lang="en-SE" sz="1200" dirty="0"/>
              <a:t>igh uncertainty</a:t>
            </a:r>
          </a:p>
        </p:txBody>
      </p:sp>
      <p:sp>
        <p:nvSpPr>
          <p:cNvPr id="3" name="TextBox 2">
            <a:extLst>
              <a:ext uri="{FF2B5EF4-FFF2-40B4-BE49-F238E27FC236}">
                <a16:creationId xmlns:a16="http://schemas.microsoft.com/office/drawing/2014/main" id="{D79B08F6-B22D-2738-FF36-904A8B561B0C}"/>
              </a:ext>
            </a:extLst>
          </p:cNvPr>
          <p:cNvSpPr txBox="1"/>
          <p:nvPr/>
        </p:nvSpPr>
        <p:spPr>
          <a:xfrm>
            <a:off x="5240775" y="3709215"/>
            <a:ext cx="1527586" cy="276999"/>
          </a:xfrm>
          <a:prstGeom prst="rect">
            <a:avLst/>
          </a:prstGeom>
          <a:noFill/>
        </p:spPr>
        <p:txBody>
          <a:bodyPr wrap="square" rtlCol="0">
            <a:spAutoFit/>
          </a:bodyPr>
          <a:lstStyle/>
          <a:p>
            <a:r>
              <a:rPr lang="en-GB" sz="1200" dirty="0"/>
              <a:t>H</a:t>
            </a:r>
            <a:r>
              <a:rPr lang="en-SE" sz="1200" dirty="0"/>
              <a:t>igh certainty /</a:t>
            </a:r>
          </a:p>
        </p:txBody>
      </p:sp>
      <p:pic>
        <p:nvPicPr>
          <p:cNvPr id="4" name="Google Shape;356;p20">
            <a:extLst>
              <a:ext uri="{FF2B5EF4-FFF2-40B4-BE49-F238E27FC236}">
                <a16:creationId xmlns:a16="http://schemas.microsoft.com/office/drawing/2014/main" id="{5FD5F3E3-0C72-2ABC-E1C7-0B2CB598458C}"/>
              </a:ext>
            </a:extLst>
          </p:cNvPr>
          <p:cNvPicPr preferRelativeResize="0"/>
          <p:nvPr/>
        </p:nvPicPr>
        <p:blipFill rotWithShape="1">
          <a:blip r:embed="rId6">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1358126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text and green lines&#10;&#10;AI-generated content may be incorrect.">
            <a:extLst>
              <a:ext uri="{FF2B5EF4-FFF2-40B4-BE49-F238E27FC236}">
                <a16:creationId xmlns:a16="http://schemas.microsoft.com/office/drawing/2014/main" id="{12A0779D-3C14-2C9C-4799-C4F3BF137631}"/>
              </a:ext>
            </a:extLst>
          </p:cNvPr>
          <p:cNvPicPr>
            <a:picLocks noChangeAspect="1"/>
          </p:cNvPicPr>
          <p:nvPr/>
        </p:nvPicPr>
        <p:blipFill>
          <a:blip r:embed="rId2"/>
          <a:stretch>
            <a:fillRect/>
          </a:stretch>
        </p:blipFill>
        <p:spPr>
          <a:xfrm>
            <a:off x="10801885" y="24730"/>
            <a:ext cx="1103288" cy="856670"/>
          </a:xfrm>
          <a:prstGeom prst="rect">
            <a:avLst/>
          </a:prstGeom>
        </p:spPr>
      </p:pic>
      <p:pic>
        <p:nvPicPr>
          <p:cNvPr id="7" name="Picture 6">
            <a:extLst>
              <a:ext uri="{FF2B5EF4-FFF2-40B4-BE49-F238E27FC236}">
                <a16:creationId xmlns:a16="http://schemas.microsoft.com/office/drawing/2014/main" id="{B4F49B68-E0E1-10F7-B8FC-2AE9585FBE99}"/>
              </a:ext>
            </a:extLst>
          </p:cNvPr>
          <p:cNvPicPr>
            <a:picLocks noChangeAspect="1"/>
          </p:cNvPicPr>
          <p:nvPr/>
        </p:nvPicPr>
        <p:blipFill>
          <a:blip r:embed="rId3"/>
          <a:stretch>
            <a:fillRect/>
          </a:stretch>
        </p:blipFill>
        <p:spPr>
          <a:xfrm>
            <a:off x="329888" y="293874"/>
            <a:ext cx="1914924" cy="466545"/>
          </a:xfrm>
          <a:prstGeom prst="rect">
            <a:avLst/>
          </a:prstGeom>
        </p:spPr>
      </p:pic>
      <p:sp>
        <p:nvSpPr>
          <p:cNvPr id="18" name="TextBox 17">
            <a:extLst>
              <a:ext uri="{FF2B5EF4-FFF2-40B4-BE49-F238E27FC236}">
                <a16:creationId xmlns:a16="http://schemas.microsoft.com/office/drawing/2014/main" id="{029E3099-8506-CB88-DADB-3D5DFF0C0762}"/>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 is the cornerstone of EBD</a:t>
            </a:r>
          </a:p>
          <a:p>
            <a:r>
              <a:rPr lang="en-SE" b="1" dirty="0">
                <a:solidFill>
                  <a:schemeClr val="bg1">
                    <a:lumMod val="50000"/>
                  </a:schemeClr>
                </a:solidFill>
                <a:latin typeface="Avenir Book" panose="02000503020000020003" pitchFamily="2" charset="0"/>
              </a:rPr>
              <a:t>Types of evidence</a:t>
            </a:r>
          </a:p>
        </p:txBody>
      </p:sp>
      <p:pic>
        <p:nvPicPr>
          <p:cNvPr id="20" name="Picture 19" descr="A diagram of a diagram&#10;&#10;AI-generated content may be incorrect.">
            <a:extLst>
              <a:ext uri="{FF2B5EF4-FFF2-40B4-BE49-F238E27FC236}">
                <a16:creationId xmlns:a16="http://schemas.microsoft.com/office/drawing/2014/main" id="{52D4741F-59F2-40A0-4BF6-2636E3289642}"/>
              </a:ext>
            </a:extLst>
          </p:cNvPr>
          <p:cNvPicPr>
            <a:picLocks noChangeAspect="1"/>
          </p:cNvPicPr>
          <p:nvPr/>
        </p:nvPicPr>
        <p:blipFill>
          <a:blip r:embed="rId4"/>
          <a:stretch>
            <a:fillRect/>
          </a:stretch>
        </p:blipFill>
        <p:spPr>
          <a:xfrm>
            <a:off x="269630" y="3705970"/>
            <a:ext cx="6845643" cy="2291881"/>
          </a:xfrm>
          <a:prstGeom prst="rect">
            <a:avLst/>
          </a:prstGeom>
        </p:spPr>
      </p:pic>
      <p:sp>
        <p:nvSpPr>
          <p:cNvPr id="26" name="TextBox 25">
            <a:extLst>
              <a:ext uri="{FF2B5EF4-FFF2-40B4-BE49-F238E27FC236}">
                <a16:creationId xmlns:a16="http://schemas.microsoft.com/office/drawing/2014/main" id="{F58DACD4-39C7-E282-AADC-B901E6249561}"/>
              </a:ext>
            </a:extLst>
          </p:cNvPr>
          <p:cNvSpPr txBox="1"/>
          <p:nvPr/>
        </p:nvSpPr>
        <p:spPr>
          <a:xfrm>
            <a:off x="7414054" y="2831016"/>
            <a:ext cx="4481066" cy="3046988"/>
          </a:xfrm>
          <a:prstGeom prst="rect">
            <a:avLst/>
          </a:prstGeom>
          <a:noFill/>
        </p:spPr>
        <p:txBody>
          <a:bodyPr wrap="square" rtlCol="0">
            <a:spAutoFit/>
          </a:bodyPr>
          <a:lstStyle/>
          <a:p>
            <a:r>
              <a:rPr lang="en-GB" sz="1600" dirty="0">
                <a:latin typeface="Avenir Next" panose="020B0503020202020204" pitchFamily="34" charset="0"/>
              </a:rPr>
              <a:t>Quantitative spatial analysis, empirical studies, big data and urban analytics</a:t>
            </a:r>
            <a:r>
              <a:rPr lang="sv-SE" sz="1600" dirty="0">
                <a:latin typeface="Avenir Next" panose="020B0503020202020204" pitchFamily="34" charset="0"/>
              </a:rPr>
              <a:t>, </a:t>
            </a:r>
            <a:r>
              <a:rPr lang="en-SE" sz="1600" dirty="0">
                <a:latin typeface="Avenir Next" panose="020B0503020202020204" pitchFamily="34" charset="0"/>
              </a:rPr>
              <a:t>field and observation studies, qualitative analysis, interviews and surveys, scientific reviews and state-of-the-art surveys, are evidence resources for EBD. </a:t>
            </a:r>
          </a:p>
          <a:p>
            <a:endParaRPr lang="en-SE" sz="1600" dirty="0">
              <a:latin typeface="Avenir Next" panose="020B0503020202020204" pitchFamily="34" charset="0"/>
            </a:endParaRPr>
          </a:p>
          <a:p>
            <a:r>
              <a:rPr lang="en-SE" sz="1600" dirty="0">
                <a:latin typeface="Avenir Next" panose="020B0503020202020204" pitchFamily="34" charset="0"/>
              </a:rPr>
              <a:t>They fall in the middle between subjective opinions and scientific proof. They should have an adequate level of accuracy and precision that can guide decision making in a responsible manner. </a:t>
            </a:r>
          </a:p>
        </p:txBody>
      </p:sp>
      <p:sp>
        <p:nvSpPr>
          <p:cNvPr id="2" name="TextBox 1">
            <a:extLst>
              <a:ext uri="{FF2B5EF4-FFF2-40B4-BE49-F238E27FC236}">
                <a16:creationId xmlns:a16="http://schemas.microsoft.com/office/drawing/2014/main" id="{0A0EE193-9503-6110-95C0-A21582CCA2C5}"/>
              </a:ext>
            </a:extLst>
          </p:cNvPr>
          <p:cNvSpPr txBox="1"/>
          <p:nvPr/>
        </p:nvSpPr>
        <p:spPr>
          <a:xfrm>
            <a:off x="1065007" y="3700219"/>
            <a:ext cx="1527586" cy="276999"/>
          </a:xfrm>
          <a:prstGeom prst="rect">
            <a:avLst/>
          </a:prstGeom>
          <a:noFill/>
        </p:spPr>
        <p:txBody>
          <a:bodyPr wrap="square" rtlCol="0">
            <a:spAutoFit/>
          </a:bodyPr>
          <a:lstStyle/>
          <a:p>
            <a:r>
              <a:rPr lang="en-GB" sz="1200" dirty="0"/>
              <a:t>/ H</a:t>
            </a:r>
            <a:r>
              <a:rPr lang="en-SE" sz="1200" dirty="0"/>
              <a:t>igh uncertainty</a:t>
            </a:r>
          </a:p>
        </p:txBody>
      </p:sp>
      <p:sp>
        <p:nvSpPr>
          <p:cNvPr id="3" name="TextBox 2">
            <a:extLst>
              <a:ext uri="{FF2B5EF4-FFF2-40B4-BE49-F238E27FC236}">
                <a16:creationId xmlns:a16="http://schemas.microsoft.com/office/drawing/2014/main" id="{B714502A-E610-0A88-27C6-1263A3379C7B}"/>
              </a:ext>
            </a:extLst>
          </p:cNvPr>
          <p:cNvSpPr txBox="1"/>
          <p:nvPr/>
        </p:nvSpPr>
        <p:spPr>
          <a:xfrm>
            <a:off x="5240775" y="3709215"/>
            <a:ext cx="1527586" cy="276999"/>
          </a:xfrm>
          <a:prstGeom prst="rect">
            <a:avLst/>
          </a:prstGeom>
          <a:noFill/>
        </p:spPr>
        <p:txBody>
          <a:bodyPr wrap="square" rtlCol="0">
            <a:spAutoFit/>
          </a:bodyPr>
          <a:lstStyle/>
          <a:p>
            <a:r>
              <a:rPr lang="en-GB" sz="1200" dirty="0"/>
              <a:t>H</a:t>
            </a:r>
            <a:r>
              <a:rPr lang="en-SE" sz="1200" dirty="0"/>
              <a:t>igh certainty /</a:t>
            </a:r>
          </a:p>
        </p:txBody>
      </p:sp>
      <p:pic>
        <p:nvPicPr>
          <p:cNvPr id="4" name="Google Shape;356;p20">
            <a:extLst>
              <a:ext uri="{FF2B5EF4-FFF2-40B4-BE49-F238E27FC236}">
                <a16:creationId xmlns:a16="http://schemas.microsoft.com/office/drawing/2014/main" id="{A5BFD42F-64BC-F57D-DFFC-40ED35360992}"/>
              </a:ext>
            </a:extLst>
          </p:cNvPr>
          <p:cNvPicPr preferRelativeResize="0"/>
          <p:nvPr/>
        </p:nvPicPr>
        <p:blipFill rotWithShape="1">
          <a:blip r:embed="rId5">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78878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4B58-6F5D-B823-6E21-7DB64256AB0F}"/>
            </a:ext>
          </a:extLst>
        </p:cNvPr>
        <p:cNvGrpSpPr/>
        <p:nvPr/>
      </p:nvGrpSpPr>
      <p:grpSpPr>
        <a:xfrm>
          <a:off x="0" y="0"/>
          <a:ext cx="0" cy="0"/>
          <a:chOff x="0" y="0"/>
          <a:chExt cx="0" cy="0"/>
        </a:xfrm>
      </p:grpSpPr>
      <p:pic>
        <p:nvPicPr>
          <p:cNvPr id="4" name="Picture 3" descr="A logo with text and green lines&#10;&#10;AI-generated content may be incorrect.">
            <a:extLst>
              <a:ext uri="{FF2B5EF4-FFF2-40B4-BE49-F238E27FC236}">
                <a16:creationId xmlns:a16="http://schemas.microsoft.com/office/drawing/2014/main" id="{9E1A1117-C3EE-8AC0-0FBC-FBC73A152F92}"/>
              </a:ext>
            </a:extLst>
          </p:cNvPr>
          <p:cNvPicPr>
            <a:picLocks noChangeAspect="1"/>
          </p:cNvPicPr>
          <p:nvPr/>
        </p:nvPicPr>
        <p:blipFill>
          <a:blip r:embed="rId3"/>
          <a:stretch>
            <a:fillRect/>
          </a:stretch>
        </p:blipFill>
        <p:spPr>
          <a:xfrm>
            <a:off x="10801885" y="24730"/>
            <a:ext cx="1103288" cy="856670"/>
          </a:xfrm>
          <a:prstGeom prst="rect">
            <a:avLst/>
          </a:prstGeom>
        </p:spPr>
      </p:pic>
      <p:pic>
        <p:nvPicPr>
          <p:cNvPr id="5" name="Picture 4">
            <a:extLst>
              <a:ext uri="{FF2B5EF4-FFF2-40B4-BE49-F238E27FC236}">
                <a16:creationId xmlns:a16="http://schemas.microsoft.com/office/drawing/2014/main" id="{96E600C9-85B0-32C8-B559-874EB4847445}"/>
              </a:ext>
            </a:extLst>
          </p:cNvPr>
          <p:cNvPicPr>
            <a:picLocks noChangeAspect="1"/>
          </p:cNvPicPr>
          <p:nvPr/>
        </p:nvPicPr>
        <p:blipFill>
          <a:blip r:embed="rId4"/>
          <a:stretch>
            <a:fillRect/>
          </a:stretch>
        </p:blipFill>
        <p:spPr>
          <a:xfrm>
            <a:off x="329888" y="293874"/>
            <a:ext cx="1914924" cy="466545"/>
          </a:xfrm>
          <a:prstGeom prst="rect">
            <a:avLst/>
          </a:prstGeom>
        </p:spPr>
      </p:pic>
      <p:sp>
        <p:nvSpPr>
          <p:cNvPr id="11" name="Rectangle 10">
            <a:extLst>
              <a:ext uri="{FF2B5EF4-FFF2-40B4-BE49-F238E27FC236}">
                <a16:creationId xmlns:a16="http://schemas.microsoft.com/office/drawing/2014/main" id="{022C2AB6-668C-75DE-04BF-4EA862283756}"/>
              </a:ext>
            </a:extLst>
          </p:cNvPr>
          <p:cNvSpPr/>
          <p:nvPr/>
        </p:nvSpPr>
        <p:spPr>
          <a:xfrm>
            <a:off x="523885" y="5749179"/>
            <a:ext cx="2758275" cy="246221"/>
          </a:xfrm>
          <a:prstGeom prst="rect">
            <a:avLst/>
          </a:prstGeom>
        </p:spPr>
        <p:txBody>
          <a:bodyPr wrap="square">
            <a:spAutoFit/>
          </a:bodyPr>
          <a:lstStyle/>
          <a:p>
            <a:r>
              <a:rPr lang="en-US" sz="1000" i="1" dirty="0">
                <a:latin typeface="Avenir Book" panose="02000503020000020003" pitchFamily="2" charset="0"/>
                <a:cs typeface="Arial" panose="020B0604020202020204" pitchFamily="34" charset="0"/>
              </a:rPr>
              <a:t>Yu Ye et al. 2017</a:t>
            </a:r>
          </a:p>
        </p:txBody>
      </p:sp>
      <p:pic>
        <p:nvPicPr>
          <p:cNvPr id="15" name="Picture 14" descr="A diagram of a design process&#10;&#10;AI-generated content may be incorrect.">
            <a:extLst>
              <a:ext uri="{FF2B5EF4-FFF2-40B4-BE49-F238E27FC236}">
                <a16:creationId xmlns:a16="http://schemas.microsoft.com/office/drawing/2014/main" id="{AAD76899-DAB8-E2B1-B4FA-FC6CB077B788}"/>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r="-823"/>
          <a:stretch/>
        </p:blipFill>
        <p:spPr>
          <a:xfrm>
            <a:off x="230808" y="2253274"/>
            <a:ext cx="7846392" cy="3293246"/>
          </a:xfrm>
          <a:prstGeom prst="rect">
            <a:avLst/>
          </a:prstGeom>
        </p:spPr>
      </p:pic>
      <p:sp>
        <p:nvSpPr>
          <p:cNvPr id="21" name="TextBox 20">
            <a:extLst>
              <a:ext uri="{FF2B5EF4-FFF2-40B4-BE49-F238E27FC236}">
                <a16:creationId xmlns:a16="http://schemas.microsoft.com/office/drawing/2014/main" id="{8AC8B0B2-4910-A7D4-06CE-EDAF3D572705}"/>
              </a:ext>
            </a:extLst>
          </p:cNvPr>
          <p:cNvSpPr txBox="1"/>
          <p:nvPr/>
        </p:nvSpPr>
        <p:spPr>
          <a:xfrm>
            <a:off x="269630" y="1013276"/>
            <a:ext cx="5334001" cy="646331"/>
          </a:xfrm>
          <a:prstGeom prst="rect">
            <a:avLst/>
          </a:prstGeom>
          <a:noFill/>
        </p:spPr>
        <p:txBody>
          <a:bodyPr wrap="square" rtlCol="0">
            <a:spAutoFit/>
          </a:bodyPr>
          <a:lstStyle/>
          <a:p>
            <a:r>
              <a:rPr lang="en-SE" b="1" dirty="0">
                <a:latin typeface="Avenir Book" panose="02000503020000020003" pitchFamily="2" charset="0"/>
              </a:rPr>
              <a:t>Evidence-based design practice</a:t>
            </a:r>
          </a:p>
          <a:p>
            <a:r>
              <a:rPr lang="en-SE" b="1" dirty="0">
                <a:solidFill>
                  <a:schemeClr val="bg1">
                    <a:lumMod val="50000"/>
                  </a:schemeClr>
                </a:solidFill>
                <a:latin typeface="Avenir Book" panose="02000503020000020003" pitchFamily="2" charset="0"/>
              </a:rPr>
              <a:t>The role of spatial analysis </a:t>
            </a:r>
          </a:p>
        </p:txBody>
      </p:sp>
      <p:pic>
        <p:nvPicPr>
          <p:cNvPr id="3" name="Picture 2" descr="A diagram of a diagram&#10;&#10;AI-generated content may be incorrect.">
            <a:extLst>
              <a:ext uri="{FF2B5EF4-FFF2-40B4-BE49-F238E27FC236}">
                <a16:creationId xmlns:a16="http://schemas.microsoft.com/office/drawing/2014/main" id="{0EC04162-F79A-A069-FE3D-4EF4694B7E32}"/>
              </a:ext>
            </a:extLst>
          </p:cNvPr>
          <p:cNvPicPr>
            <a:picLocks noChangeAspect="1"/>
          </p:cNvPicPr>
          <p:nvPr/>
        </p:nvPicPr>
        <p:blipFill>
          <a:blip r:embed="rId7"/>
          <a:srcRect l="34563" t="29726" r="34947" b="30470"/>
          <a:stretch/>
        </p:blipFill>
        <p:spPr>
          <a:xfrm>
            <a:off x="4154004" y="1770603"/>
            <a:ext cx="4110073" cy="4024128"/>
          </a:xfrm>
          <a:prstGeom prst="rect">
            <a:avLst/>
          </a:prstGeom>
        </p:spPr>
      </p:pic>
      <p:sp>
        <p:nvSpPr>
          <p:cNvPr id="6" name="Rectangle 5">
            <a:extLst>
              <a:ext uri="{FF2B5EF4-FFF2-40B4-BE49-F238E27FC236}">
                <a16:creationId xmlns:a16="http://schemas.microsoft.com/office/drawing/2014/main" id="{5E4294FF-F4C1-7735-82B9-50CCA1F4A214}"/>
              </a:ext>
            </a:extLst>
          </p:cNvPr>
          <p:cNvSpPr/>
          <p:nvPr/>
        </p:nvSpPr>
        <p:spPr>
          <a:xfrm>
            <a:off x="5779477" y="5345723"/>
            <a:ext cx="1207477" cy="200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ectangle 8">
            <a:extLst>
              <a:ext uri="{FF2B5EF4-FFF2-40B4-BE49-F238E27FC236}">
                <a16:creationId xmlns:a16="http://schemas.microsoft.com/office/drawing/2014/main" id="{16120A64-44A9-D3D6-5559-C38D64448A3F}"/>
              </a:ext>
            </a:extLst>
          </p:cNvPr>
          <p:cNvSpPr/>
          <p:nvPr/>
        </p:nvSpPr>
        <p:spPr>
          <a:xfrm>
            <a:off x="4452257" y="2068286"/>
            <a:ext cx="729343" cy="413657"/>
          </a:xfrm>
          <a:prstGeom prst="rect">
            <a:avLst/>
          </a:prstGeom>
          <a:solidFill>
            <a:srgbClr val="6992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0" name="Rectangle 9">
            <a:extLst>
              <a:ext uri="{FF2B5EF4-FFF2-40B4-BE49-F238E27FC236}">
                <a16:creationId xmlns:a16="http://schemas.microsoft.com/office/drawing/2014/main" id="{CBAABB70-DB8F-03EB-95C4-AC9796CC9096}"/>
              </a:ext>
            </a:extLst>
          </p:cNvPr>
          <p:cNvSpPr/>
          <p:nvPr/>
        </p:nvSpPr>
        <p:spPr>
          <a:xfrm>
            <a:off x="7200062" y="4724401"/>
            <a:ext cx="729343" cy="413657"/>
          </a:xfrm>
          <a:prstGeom prst="rect">
            <a:avLst/>
          </a:prstGeom>
          <a:solidFill>
            <a:srgbClr val="6992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2" name="TextBox 1">
            <a:extLst>
              <a:ext uri="{FF2B5EF4-FFF2-40B4-BE49-F238E27FC236}">
                <a16:creationId xmlns:a16="http://schemas.microsoft.com/office/drawing/2014/main" id="{88657463-92DC-A781-D025-FF68078D020D}"/>
              </a:ext>
            </a:extLst>
          </p:cNvPr>
          <p:cNvSpPr txBox="1"/>
          <p:nvPr/>
        </p:nvSpPr>
        <p:spPr>
          <a:xfrm>
            <a:off x="8871232" y="2477632"/>
            <a:ext cx="3129164" cy="2246769"/>
          </a:xfrm>
          <a:prstGeom prst="rect">
            <a:avLst/>
          </a:prstGeom>
          <a:noFill/>
        </p:spPr>
        <p:txBody>
          <a:bodyPr wrap="square">
            <a:spAutoFit/>
          </a:bodyPr>
          <a:lstStyle/>
          <a:p>
            <a:r>
              <a:rPr lang="en-GB" sz="1400" dirty="0">
                <a:latin typeface="Avenir Book" panose="02000503020000020003" pitchFamily="2" charset="0"/>
              </a:rPr>
              <a:t>The role of </a:t>
            </a:r>
            <a:r>
              <a:rPr lang="en-GB" sz="1400" b="1" dirty="0">
                <a:latin typeface="Avenir Book" panose="02000503020000020003" pitchFamily="2" charset="0"/>
              </a:rPr>
              <a:t>spatial analysis </a:t>
            </a:r>
            <a:r>
              <a:rPr lang="en-GB" sz="1400" dirty="0">
                <a:latin typeface="Avenir Book" panose="02000503020000020003" pitchFamily="2" charset="0"/>
              </a:rPr>
              <a:t>is key in this process, both in the initial phases to help identify and locate problems and resources, and during the design iterations to help evaluate different scenarios and design alternatives, in order to reach the best possible final design proposal that answers the project aims and objectives. </a:t>
            </a:r>
            <a:endParaRPr lang="en-SE" sz="1400" dirty="0"/>
          </a:p>
        </p:txBody>
      </p:sp>
      <p:pic>
        <p:nvPicPr>
          <p:cNvPr id="8" name="Google Shape;356;p20">
            <a:extLst>
              <a:ext uri="{FF2B5EF4-FFF2-40B4-BE49-F238E27FC236}">
                <a16:creationId xmlns:a16="http://schemas.microsoft.com/office/drawing/2014/main" id="{AD14BA61-E3E8-63F9-0C06-A345CFE91469}"/>
              </a:ext>
            </a:extLst>
          </p:cNvPr>
          <p:cNvPicPr preferRelativeResize="0"/>
          <p:nvPr/>
        </p:nvPicPr>
        <p:blipFill rotWithShape="1">
          <a:blip r:embed="rId8">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83281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164999-764D-8FC9-F6C5-F3E2691DEC36}"/>
              </a:ext>
            </a:extLst>
          </p:cNvPr>
          <p:cNvPicPr>
            <a:picLocks noChangeAspect="1"/>
          </p:cNvPicPr>
          <p:nvPr/>
        </p:nvPicPr>
        <p:blipFill>
          <a:blip r:embed="rId2"/>
          <a:srcRect l="24001" b="50730"/>
          <a:stretch/>
        </p:blipFill>
        <p:spPr>
          <a:xfrm>
            <a:off x="329888" y="1912464"/>
            <a:ext cx="5906965" cy="2849196"/>
          </a:xfrm>
          <a:prstGeom prst="rect">
            <a:avLst/>
          </a:prstGeom>
        </p:spPr>
      </p:pic>
      <p:sp>
        <p:nvSpPr>
          <p:cNvPr id="8" name="TextBox 7">
            <a:extLst>
              <a:ext uri="{FF2B5EF4-FFF2-40B4-BE49-F238E27FC236}">
                <a16:creationId xmlns:a16="http://schemas.microsoft.com/office/drawing/2014/main" id="{7827E11C-25E0-4C3E-7AC1-1272CB616CF8}"/>
              </a:ext>
            </a:extLst>
          </p:cNvPr>
          <p:cNvSpPr txBox="1"/>
          <p:nvPr/>
        </p:nvSpPr>
        <p:spPr>
          <a:xfrm>
            <a:off x="7599405" y="2486658"/>
            <a:ext cx="4305768" cy="3077766"/>
          </a:xfrm>
          <a:prstGeom prst="rect">
            <a:avLst/>
          </a:prstGeom>
          <a:noFill/>
        </p:spPr>
        <p:txBody>
          <a:bodyPr wrap="square">
            <a:spAutoFit/>
          </a:bodyPr>
          <a:lstStyle/>
          <a:p>
            <a:r>
              <a:rPr lang="en-GB" sz="1400" b="0" i="0" u="none" strike="noStrike" dirty="0">
                <a:effectLst/>
                <a:latin typeface="Avenir Book" panose="02000503020000020003" pitchFamily="2" charset="0"/>
              </a:rPr>
              <a:t>Assisting planning and design with analytical methods helps achieve desired outcomes and reduces the risk of failure, which, in the built environment, has long-lasting social and environmental consequences; once something is built, it is difficult and costly to fix. </a:t>
            </a:r>
          </a:p>
          <a:p>
            <a:endParaRPr lang="en-GB" sz="1400" b="0" i="0" u="none" strike="noStrike" dirty="0">
              <a:effectLst/>
              <a:latin typeface="Avenir Book" panose="02000503020000020003" pitchFamily="2" charset="0"/>
            </a:endParaRPr>
          </a:p>
          <a:p>
            <a:r>
              <a:rPr lang="en-GB" sz="1400" b="0" i="0" u="none" strike="noStrike" dirty="0">
                <a:effectLst/>
                <a:latin typeface="Avenir Book" panose="02000503020000020003" pitchFamily="2" charset="0"/>
              </a:rPr>
              <a:t>EBDP enables the evaluation of design and planning ideas, often led by intuition, to determine empirically whether they are the right solution.</a:t>
            </a:r>
          </a:p>
          <a:p>
            <a:endParaRPr lang="en-GB" sz="1600" dirty="0">
              <a:solidFill>
                <a:srgbClr val="4B4F58"/>
              </a:solidFill>
              <a:latin typeface="Avenir Book" panose="02000503020000020003" pitchFamily="2" charset="0"/>
            </a:endParaRPr>
          </a:p>
          <a:p>
            <a:pPr algn="r"/>
            <a:r>
              <a:rPr lang="en-GB" sz="1100" i="1" dirty="0">
                <a:solidFill>
                  <a:srgbClr val="4B4F58"/>
                </a:solidFill>
                <a:latin typeface="Avenir Book" panose="02000503020000020003" pitchFamily="2" charset="0"/>
              </a:rPr>
              <a:t>Twin2Expand. Twinning towards Research Excellence in Evidence-Based Planning and Urban Design </a:t>
            </a:r>
          </a:p>
          <a:p>
            <a:pPr algn="r"/>
            <a:r>
              <a:rPr lang="en-GB" sz="1600" dirty="0">
                <a:solidFill>
                  <a:srgbClr val="4B4F58"/>
                </a:solidFill>
                <a:latin typeface="Avenir Book" panose="02000503020000020003" pitchFamily="2" charset="0"/>
              </a:rPr>
              <a:t> </a:t>
            </a:r>
            <a:endParaRPr lang="en-SE" sz="1600" dirty="0">
              <a:latin typeface="Avenir Book" panose="02000503020000020003" pitchFamily="2" charset="0"/>
            </a:endParaRPr>
          </a:p>
        </p:txBody>
      </p:sp>
      <p:pic>
        <p:nvPicPr>
          <p:cNvPr id="9" name="Picture 8" descr="A logo with text and green lines&#10;&#10;AI-generated content may be incorrect.">
            <a:extLst>
              <a:ext uri="{FF2B5EF4-FFF2-40B4-BE49-F238E27FC236}">
                <a16:creationId xmlns:a16="http://schemas.microsoft.com/office/drawing/2014/main" id="{3A84B1B0-B0C1-3D98-55C0-B1B765DBF43A}"/>
              </a:ext>
            </a:extLst>
          </p:cNvPr>
          <p:cNvPicPr>
            <a:picLocks noChangeAspect="1"/>
          </p:cNvPicPr>
          <p:nvPr/>
        </p:nvPicPr>
        <p:blipFill>
          <a:blip r:embed="rId3"/>
          <a:stretch>
            <a:fillRect/>
          </a:stretch>
        </p:blipFill>
        <p:spPr>
          <a:xfrm>
            <a:off x="10801885" y="24730"/>
            <a:ext cx="1103288" cy="856670"/>
          </a:xfrm>
          <a:prstGeom prst="rect">
            <a:avLst/>
          </a:prstGeom>
        </p:spPr>
      </p:pic>
      <p:pic>
        <p:nvPicPr>
          <p:cNvPr id="10" name="Picture 9">
            <a:extLst>
              <a:ext uri="{FF2B5EF4-FFF2-40B4-BE49-F238E27FC236}">
                <a16:creationId xmlns:a16="http://schemas.microsoft.com/office/drawing/2014/main" id="{06F7BE0F-20FE-354B-48C7-2884F7771507}"/>
              </a:ext>
            </a:extLst>
          </p:cNvPr>
          <p:cNvPicPr>
            <a:picLocks noChangeAspect="1"/>
          </p:cNvPicPr>
          <p:nvPr/>
        </p:nvPicPr>
        <p:blipFill>
          <a:blip r:embed="rId4"/>
          <a:stretch>
            <a:fillRect/>
          </a:stretch>
        </p:blipFill>
        <p:spPr>
          <a:xfrm>
            <a:off x="329888" y="293874"/>
            <a:ext cx="1914924" cy="466545"/>
          </a:xfrm>
          <a:prstGeom prst="rect">
            <a:avLst/>
          </a:prstGeom>
        </p:spPr>
      </p:pic>
      <p:sp>
        <p:nvSpPr>
          <p:cNvPr id="14" name="TextBox 13">
            <a:extLst>
              <a:ext uri="{FF2B5EF4-FFF2-40B4-BE49-F238E27FC236}">
                <a16:creationId xmlns:a16="http://schemas.microsoft.com/office/drawing/2014/main" id="{1FED3337-B7B0-310B-08A9-B0F102720E6D}"/>
              </a:ext>
            </a:extLst>
          </p:cNvPr>
          <p:cNvSpPr txBox="1"/>
          <p:nvPr/>
        </p:nvSpPr>
        <p:spPr>
          <a:xfrm>
            <a:off x="527540" y="4829851"/>
            <a:ext cx="6096000" cy="369332"/>
          </a:xfrm>
          <a:prstGeom prst="rect">
            <a:avLst/>
          </a:prstGeom>
          <a:noFill/>
        </p:spPr>
        <p:txBody>
          <a:bodyPr wrap="square">
            <a:spAutoFit/>
          </a:bodyPr>
          <a:lstStyle/>
          <a:p>
            <a:r>
              <a:rPr lang="en-GB" dirty="0">
                <a:effectLst/>
                <a:latin typeface="Avenir" panose="02000503020000020003" pitchFamily="2" charset="0"/>
              </a:rPr>
              <a:t>COST - DESIGN CYCLE (the Mac Leamy curve)</a:t>
            </a:r>
          </a:p>
        </p:txBody>
      </p:sp>
      <p:sp>
        <p:nvSpPr>
          <p:cNvPr id="15" name="TextBox 14">
            <a:extLst>
              <a:ext uri="{FF2B5EF4-FFF2-40B4-BE49-F238E27FC236}">
                <a16:creationId xmlns:a16="http://schemas.microsoft.com/office/drawing/2014/main" id="{B8B80993-B8DE-869D-51BA-B7F2C2ABC140}"/>
              </a:ext>
            </a:extLst>
          </p:cNvPr>
          <p:cNvSpPr txBox="1"/>
          <p:nvPr/>
        </p:nvSpPr>
        <p:spPr>
          <a:xfrm>
            <a:off x="269630" y="1013276"/>
            <a:ext cx="6196484" cy="646331"/>
          </a:xfrm>
          <a:prstGeom prst="rect">
            <a:avLst/>
          </a:prstGeom>
          <a:noFill/>
        </p:spPr>
        <p:txBody>
          <a:bodyPr wrap="square" rtlCol="0">
            <a:spAutoFit/>
          </a:bodyPr>
          <a:lstStyle/>
          <a:p>
            <a:r>
              <a:rPr lang="en-SE" b="1" dirty="0">
                <a:latin typeface="Avenir Book" panose="02000503020000020003" pitchFamily="2" charset="0"/>
              </a:rPr>
              <a:t>Evidence-based design practice</a:t>
            </a:r>
          </a:p>
          <a:p>
            <a:r>
              <a:rPr lang="en-SE" b="1" dirty="0">
                <a:solidFill>
                  <a:schemeClr val="bg1">
                    <a:lumMod val="50000"/>
                  </a:schemeClr>
                </a:solidFill>
                <a:latin typeface="Avenir Book" panose="02000503020000020003" pitchFamily="2" charset="0"/>
              </a:rPr>
              <a:t>The demand for early stage design scenario-assesment</a:t>
            </a:r>
          </a:p>
        </p:txBody>
      </p:sp>
      <p:pic>
        <p:nvPicPr>
          <p:cNvPr id="2" name="Google Shape;356;p20">
            <a:extLst>
              <a:ext uri="{FF2B5EF4-FFF2-40B4-BE49-F238E27FC236}">
                <a16:creationId xmlns:a16="http://schemas.microsoft.com/office/drawing/2014/main" id="{EADEFAD8-E6AF-ECE3-48AC-A5D8B6E92330}"/>
              </a:ext>
            </a:extLst>
          </p:cNvPr>
          <p:cNvPicPr preferRelativeResize="0"/>
          <p:nvPr/>
        </p:nvPicPr>
        <p:blipFill rotWithShape="1">
          <a:blip r:embed="rId5">
            <a:alphaModFix/>
          </a:blip>
          <a:srcRect/>
          <a:stretch/>
        </p:blipFill>
        <p:spPr>
          <a:xfrm>
            <a:off x="428" y="6588148"/>
            <a:ext cx="12191144" cy="271744"/>
          </a:xfrm>
          <a:prstGeom prst="rect">
            <a:avLst/>
          </a:prstGeom>
          <a:noFill/>
          <a:ln>
            <a:noFill/>
          </a:ln>
        </p:spPr>
      </p:pic>
    </p:spTree>
    <p:extLst>
      <p:ext uri="{BB962C8B-B14F-4D97-AF65-F5344CB8AC3E}">
        <p14:creationId xmlns:p14="http://schemas.microsoft.com/office/powerpoint/2010/main" val="13437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718</TotalTime>
  <Words>1403</Words>
  <Application>Microsoft Macintosh PowerPoint</Application>
  <PresentationFormat>Widescreen</PresentationFormat>
  <Paragraphs>135</Paragraphs>
  <Slides>18</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Aptos</vt:lpstr>
      <vt:lpstr>Aptos Display</vt:lpstr>
      <vt:lpstr>Arial</vt:lpstr>
      <vt:lpstr>Avenir</vt:lpstr>
      <vt:lpstr>Avenir Black</vt:lpstr>
      <vt:lpstr>Avenir Book</vt:lpstr>
      <vt:lpstr>Avenir Next</vt:lpstr>
      <vt:lpstr>Calibri</vt:lpstr>
      <vt:lpstr>Inter</vt:lpstr>
      <vt:lpstr>N27</vt:lpstr>
      <vt:lpstr>N27 ExtraLight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Ioanna Stavroulaki</dc:creator>
  <cp:lastModifiedBy>Ioanna Stavroulaki</cp:lastModifiedBy>
  <cp:revision>2</cp:revision>
  <dcterms:created xsi:type="dcterms:W3CDTF">2025-05-17T08:32:45Z</dcterms:created>
  <dcterms:modified xsi:type="dcterms:W3CDTF">2025-06-16T09:31:51Z</dcterms:modified>
</cp:coreProperties>
</file>