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3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is Panias" userId="2343758a4ce554ee" providerId="LiveId" clId="{4E8FF206-3353-44C6-B9AB-3BEA15070A30}"/>
    <pc:docChg chg="undo redo modSld">
      <pc:chgData name="Dimitris Panias" userId="2343758a4ce554ee" providerId="LiveId" clId="{4E8FF206-3353-44C6-B9AB-3BEA15070A30}" dt="2017-10-08T09:51:31.421" v="24"/>
      <pc:docMkLst>
        <pc:docMk/>
      </pc:docMkLst>
      <pc:sldChg chg="modSp">
        <pc:chgData name="Dimitris Panias" userId="2343758a4ce554ee" providerId="LiveId" clId="{4E8FF206-3353-44C6-B9AB-3BEA15070A30}" dt="2017-10-08T09:43:05.682" v="8" actId="20577"/>
        <pc:sldMkLst>
          <pc:docMk/>
          <pc:sldMk cId="0" sldId="256"/>
        </pc:sldMkLst>
        <pc:spChg chg="mod">
          <ac:chgData name="Dimitris Panias" userId="2343758a4ce554ee" providerId="LiveId" clId="{4E8FF206-3353-44C6-B9AB-3BEA15070A30}" dt="2017-10-08T09:43:05.682" v="8" actId="20577"/>
          <ac:spMkLst>
            <pc:docMk/>
            <pc:sldMk cId="0" sldId="256"/>
            <ac:spMk id="2052" creationId="{15875CB9-D49F-4455-BAAD-0AEFA082832A}"/>
          </ac:spMkLst>
        </pc:spChg>
      </pc:sldChg>
      <pc:sldChg chg="addSp modSp modAnim">
        <pc:chgData name="Dimitris Panias" userId="2343758a4ce554ee" providerId="LiveId" clId="{4E8FF206-3353-44C6-B9AB-3BEA15070A30}" dt="2017-10-08T09:51:31.421" v="24"/>
        <pc:sldMkLst>
          <pc:docMk/>
          <pc:sldMk cId="0" sldId="260"/>
        </pc:sldMkLst>
        <pc:picChg chg="add mod">
          <ac:chgData name="Dimitris Panias" userId="2343758a4ce554ee" providerId="LiveId" clId="{4E8FF206-3353-44C6-B9AB-3BEA15070A30}" dt="2017-10-08T09:46:47.381" v="21" actId="1076"/>
          <ac:picMkLst>
            <pc:docMk/>
            <pc:sldMk cId="0" sldId="260"/>
            <ac:picMk id="1026" creationId="{D7164BF7-A9C8-4381-91E7-BF066834D5B8}"/>
          </ac:picMkLst>
        </pc:picChg>
        <pc:picChg chg="add mod">
          <ac:chgData name="Dimitris Panias" userId="2343758a4ce554ee" providerId="LiveId" clId="{4E8FF206-3353-44C6-B9AB-3BEA15070A30}" dt="2017-10-08T09:51:24.182" v="23" actId="1076"/>
          <ac:picMkLst>
            <pc:docMk/>
            <pc:sldMk cId="0" sldId="260"/>
            <ac:picMk id="1028" creationId="{A547A338-C2AB-4C08-8FB1-F7C2B56042D3}"/>
          </ac:picMkLst>
        </pc:picChg>
        <pc:picChg chg="mod ord">
          <ac:chgData name="Dimitris Panias" userId="2343758a4ce554ee" providerId="LiveId" clId="{4E8FF206-3353-44C6-B9AB-3BEA15070A30}" dt="2017-10-08T09:46:42.309" v="20" actId="166"/>
          <ac:picMkLst>
            <pc:docMk/>
            <pc:sldMk cId="0" sldId="260"/>
            <ac:picMk id="2052" creationId="{96D48500-DFC8-4F4A-8E70-E9E8E40B440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57014-FB54-435A-91DA-310C3435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0D99-8A72-4B39-B050-2A7D1582945B}" type="datetimeFigureOut">
              <a:rPr lang="el-GR"/>
              <a:pPr>
                <a:defRPr/>
              </a:pPr>
              <a:t>8/10/2017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2566A-2EC1-4125-90FC-7D0C1469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62107-C505-40FA-A0BE-44877FD8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AAA54-9DEF-4DDF-8F39-DACEE13F1F1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001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8F8AC-3F10-48B4-B25F-17AE6B19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4B1E-FBCC-4E0E-9EFA-3185737FB799}" type="datetimeFigureOut">
              <a:rPr lang="el-GR"/>
              <a:pPr>
                <a:defRPr/>
              </a:pPr>
              <a:t>8/10/2017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47179-F446-453D-B7C5-159C9050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93920-C36C-479A-AF9B-5E90BA96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CAC3D-B44C-4918-A800-1DF4C57F41E0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8024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D2BD3-DEFB-4AA5-B717-C95B6D55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840FE-D0A6-4E5D-A9C3-DD97A79796CD}" type="datetimeFigureOut">
              <a:rPr lang="el-GR"/>
              <a:pPr>
                <a:defRPr/>
              </a:pPr>
              <a:t>8/10/2017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51712-A2D6-49F8-9D4D-175B2A79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BEDB1-8537-40DD-B889-3BD30879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76AD8-0A8D-40D7-A0D6-58F3D5BDC3C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4614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7604A-D60C-44F0-B64A-733AECD6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B95B8-AFA6-4EC4-AB0B-9BD9DC027FCF}" type="datetimeFigureOut">
              <a:rPr lang="el-GR"/>
              <a:pPr>
                <a:defRPr/>
              </a:pPr>
              <a:t>8/10/2017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B3F2A-3445-452E-9A6C-FA0BB41C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6857C-DD39-4395-BF1E-8132211E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B9AE8-600C-467F-B61A-FF02536F5B1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89375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B9FAB-A6AF-40B2-9BAB-A3C90C311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6B714-3D15-4712-92CB-5FE8FF099CFA}" type="datetimeFigureOut">
              <a:rPr lang="el-GR"/>
              <a:pPr>
                <a:defRPr/>
              </a:pPr>
              <a:t>8/10/2017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A388D-245C-45B7-9CA3-785F0651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65166-AF16-475B-97E8-4FE6E7C5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B4C74-6DBC-41E6-B2D6-C3CCE0CFC50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5608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33C2E9-E3C6-4502-A59F-8AD8FDC3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FE15-22C6-4BDA-8D13-340B82B58D40}" type="datetimeFigureOut">
              <a:rPr lang="el-GR"/>
              <a:pPr>
                <a:defRPr/>
              </a:pPr>
              <a:t>8/10/2017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5C379C-AFF1-4330-84C1-2062E0E7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5F1BE8-19F3-4489-9F7B-FA516D5C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BCBEF-312D-4B38-B455-868A3312B35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4257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30D5DF-93AF-4D2C-9469-C266AC0A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9CEB7-114F-4FA2-ACE6-B0063C1D9582}" type="datetimeFigureOut">
              <a:rPr lang="el-GR"/>
              <a:pPr>
                <a:defRPr/>
              </a:pPr>
              <a:t>8/10/2017</a:t>
            </a:fld>
            <a:endParaRPr lang="el-G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42336C-DA8B-4D4C-B3CD-57BFE932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8BA193-0DB5-4677-9B2D-C775E24E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0CD5E-6EB8-4380-8727-F7FC9577B2B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1284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D31AFBD-1F09-4678-B9BC-77CBAF526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4B9A-F359-4FC8-B19F-5E661E31065E}" type="datetimeFigureOut">
              <a:rPr lang="el-GR"/>
              <a:pPr>
                <a:defRPr/>
              </a:pPr>
              <a:t>8/10/2017</a:t>
            </a:fld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4F48CB-78A2-4C1F-8777-9F72CF5E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20B1E7-E351-4A58-AE21-B76A86A8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183A7-FC80-4DEC-BB1A-FBAD57D505D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26384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FF769E3-85A4-4BF7-9C52-D67C6795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9F800-BC7A-43ED-AAEB-80FB534163BF}" type="datetimeFigureOut">
              <a:rPr lang="el-GR"/>
              <a:pPr>
                <a:defRPr/>
              </a:pPr>
              <a:t>8/10/2017</a:t>
            </a:fld>
            <a:endParaRPr lang="el-G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53539F-DFA8-4534-BCC7-1FF05ECB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5AB196-EBEE-42E6-897C-CEE506F8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44756-05DC-48E1-9363-7D8B196158A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8043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EA64B2-DB9B-4C26-956E-7B7AE20F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87DF-B8CF-4123-ACBE-8B8F0BD2B123}" type="datetimeFigureOut">
              <a:rPr lang="el-GR"/>
              <a:pPr>
                <a:defRPr/>
              </a:pPr>
              <a:t>8/10/2017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AAE2E8-55BF-4BC2-A0F9-A0DC8FF8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DCCD63-2DB7-4377-9D90-A611CC9F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ED768-3AEF-4E21-8879-4AD9834B96A0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79071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5F946A-41F5-4F03-954C-D84FBC6D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04D5D-22F9-490D-B510-156FF4517BD0}" type="datetimeFigureOut">
              <a:rPr lang="el-GR"/>
              <a:pPr>
                <a:defRPr/>
              </a:pPr>
              <a:t>8/10/2017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62BCF2-E369-44EE-8E55-9EDC8811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B3E19-A27B-4BFB-830C-FC904D3C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917BC-DF44-4E8F-8637-3CA02CD5B77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0122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512E49A-189E-4C2C-B795-6B553C04F0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  <a:endParaRPr lang="el-GR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BB26D38-CDE8-4984-B950-F28C33DE89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FCFED-A1C3-417D-8ED4-B8CD75017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5D139C-1D2D-437B-B3AB-21FE93A363C2}" type="datetimeFigureOut">
              <a:rPr lang="el-GR"/>
              <a:pPr>
                <a:defRPr/>
              </a:pPr>
              <a:t>8/10/2017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DD7AC-D8C8-408E-B9F5-A21E3455E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D6DD7-1C0E-4359-99C9-A60C316D9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9836C66-BAE3-4F0F-AB86-202BC77B0CFD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hyperlink" Target="http://www.chemicalelements.com/elements/mn.html" TargetMode="External"/><Relationship Id="rId21" Type="http://schemas.openxmlformats.org/officeDocument/2006/relationships/hyperlink" Target="http://www.chemicalelements.com/elements/ca.html" TargetMode="External"/><Relationship Id="rId42" Type="http://schemas.openxmlformats.org/officeDocument/2006/relationships/hyperlink" Target="http://www.chemicalelements.com/elements/nb.html" TargetMode="External"/><Relationship Id="rId47" Type="http://schemas.openxmlformats.org/officeDocument/2006/relationships/hyperlink" Target="http://www.chemicalelements.com/elements/pd.html" TargetMode="External"/><Relationship Id="rId63" Type="http://schemas.openxmlformats.org/officeDocument/2006/relationships/hyperlink" Target="http://www.chemicalelements.com/elements/ir.html" TargetMode="External"/><Relationship Id="rId68" Type="http://schemas.openxmlformats.org/officeDocument/2006/relationships/hyperlink" Target="http://www.chemicalelements.com/elements/pb.html" TargetMode="External"/><Relationship Id="rId84" Type="http://schemas.openxmlformats.org/officeDocument/2006/relationships/hyperlink" Target="http://www.chemicalelements.com/elements/la.html" TargetMode="External"/><Relationship Id="rId89" Type="http://schemas.openxmlformats.org/officeDocument/2006/relationships/hyperlink" Target="http://www.chemicalelements.com/elements/sm.html" TargetMode="External"/><Relationship Id="rId112" Type="http://schemas.openxmlformats.org/officeDocument/2006/relationships/hyperlink" Target="http://www.chemicalelements.com/elements/no.html" TargetMode="External"/><Relationship Id="rId2" Type="http://schemas.openxmlformats.org/officeDocument/2006/relationships/hyperlink" Target="http://www.chemicalelements.com/elements/h.html" TargetMode="External"/><Relationship Id="rId16" Type="http://schemas.openxmlformats.org/officeDocument/2006/relationships/hyperlink" Target="http://www.chemicalelements.com/elements/p.html" TargetMode="External"/><Relationship Id="rId29" Type="http://schemas.openxmlformats.org/officeDocument/2006/relationships/hyperlink" Target="http://www.chemicalelements.com/elements/ni.html" TargetMode="External"/><Relationship Id="rId107" Type="http://schemas.openxmlformats.org/officeDocument/2006/relationships/hyperlink" Target="http://www.chemicalelements.com/elements/bk.html" TargetMode="External"/><Relationship Id="rId11" Type="http://schemas.openxmlformats.org/officeDocument/2006/relationships/hyperlink" Target="http://www.chemicalelements.com/elements/ne.html" TargetMode="External"/><Relationship Id="rId24" Type="http://schemas.openxmlformats.org/officeDocument/2006/relationships/hyperlink" Target="http://www.chemicalelements.com/elements/v.html" TargetMode="External"/><Relationship Id="rId32" Type="http://schemas.openxmlformats.org/officeDocument/2006/relationships/hyperlink" Target="http://www.chemicalelements.com/elements/ga.html" TargetMode="External"/><Relationship Id="rId37" Type="http://schemas.openxmlformats.org/officeDocument/2006/relationships/hyperlink" Target="http://www.chemicalelements.com/elements/kr.html" TargetMode="External"/><Relationship Id="rId40" Type="http://schemas.openxmlformats.org/officeDocument/2006/relationships/hyperlink" Target="http://www.chemicalelements.com/elements/y.html" TargetMode="External"/><Relationship Id="rId45" Type="http://schemas.openxmlformats.org/officeDocument/2006/relationships/hyperlink" Target="http://www.chemicalelements.com/elements/ru.html" TargetMode="External"/><Relationship Id="rId53" Type="http://schemas.openxmlformats.org/officeDocument/2006/relationships/hyperlink" Target="http://www.chemicalelements.com/elements/te.html" TargetMode="External"/><Relationship Id="rId58" Type="http://schemas.openxmlformats.org/officeDocument/2006/relationships/hyperlink" Target="http://www.chemicalelements.com/elements/hf.html" TargetMode="External"/><Relationship Id="rId66" Type="http://schemas.openxmlformats.org/officeDocument/2006/relationships/hyperlink" Target="http://www.chemicalelements.com/elements/hg.html" TargetMode="External"/><Relationship Id="rId74" Type="http://schemas.openxmlformats.org/officeDocument/2006/relationships/hyperlink" Target="http://www.chemicalelements.com/elements/ra.html" TargetMode="External"/><Relationship Id="rId79" Type="http://schemas.openxmlformats.org/officeDocument/2006/relationships/hyperlink" Target="http://www.chemicalelements.com/elements/hs.html" TargetMode="External"/><Relationship Id="rId87" Type="http://schemas.openxmlformats.org/officeDocument/2006/relationships/hyperlink" Target="http://www.chemicalelements.com/elements/nd.html" TargetMode="External"/><Relationship Id="rId102" Type="http://schemas.openxmlformats.org/officeDocument/2006/relationships/hyperlink" Target="http://www.chemicalelements.com/elements/u.html" TargetMode="External"/><Relationship Id="rId110" Type="http://schemas.openxmlformats.org/officeDocument/2006/relationships/hyperlink" Target="http://www.chemicalelements.com/elements/fm.html" TargetMode="External"/><Relationship Id="rId5" Type="http://schemas.openxmlformats.org/officeDocument/2006/relationships/hyperlink" Target="http://www.chemicalelements.com/elements/be.html" TargetMode="External"/><Relationship Id="rId61" Type="http://schemas.openxmlformats.org/officeDocument/2006/relationships/hyperlink" Target="http://www.chemicalelements.com/elements/re.html" TargetMode="External"/><Relationship Id="rId82" Type="http://schemas.openxmlformats.org/officeDocument/2006/relationships/hyperlink" Target="http://www.chemicalelements.com/elements/uuu.html" TargetMode="External"/><Relationship Id="rId90" Type="http://schemas.openxmlformats.org/officeDocument/2006/relationships/hyperlink" Target="http://www.chemicalelements.com/elements/eu.html" TargetMode="External"/><Relationship Id="rId95" Type="http://schemas.openxmlformats.org/officeDocument/2006/relationships/hyperlink" Target="http://www.chemicalelements.com/elements/er.html" TargetMode="External"/><Relationship Id="rId19" Type="http://schemas.openxmlformats.org/officeDocument/2006/relationships/hyperlink" Target="http://www.chemicalelements.com/elements/ar.html" TargetMode="External"/><Relationship Id="rId14" Type="http://schemas.openxmlformats.org/officeDocument/2006/relationships/hyperlink" Target="http://www.chemicalelements.com/elements/al.html" TargetMode="External"/><Relationship Id="rId22" Type="http://schemas.openxmlformats.org/officeDocument/2006/relationships/hyperlink" Target="http://www.chemicalelements.com/elements/sc.html" TargetMode="External"/><Relationship Id="rId27" Type="http://schemas.openxmlformats.org/officeDocument/2006/relationships/hyperlink" Target="http://www.chemicalelements.com/elements/fe.html" TargetMode="External"/><Relationship Id="rId30" Type="http://schemas.openxmlformats.org/officeDocument/2006/relationships/hyperlink" Target="http://www.chemicalelements.com/elements/cu.html" TargetMode="External"/><Relationship Id="rId35" Type="http://schemas.openxmlformats.org/officeDocument/2006/relationships/hyperlink" Target="http://www.chemicalelements.com/elements/se.html" TargetMode="External"/><Relationship Id="rId43" Type="http://schemas.openxmlformats.org/officeDocument/2006/relationships/hyperlink" Target="http://www.chemicalelements.com/elements/mo.html" TargetMode="External"/><Relationship Id="rId48" Type="http://schemas.openxmlformats.org/officeDocument/2006/relationships/hyperlink" Target="http://www.chemicalelements.com/elements/ag.html" TargetMode="External"/><Relationship Id="rId56" Type="http://schemas.openxmlformats.org/officeDocument/2006/relationships/hyperlink" Target="http://www.chemicalelements.com/elements/cs.html" TargetMode="External"/><Relationship Id="rId64" Type="http://schemas.openxmlformats.org/officeDocument/2006/relationships/hyperlink" Target="http://www.chemicalelements.com/elements/pt.html" TargetMode="External"/><Relationship Id="rId69" Type="http://schemas.openxmlformats.org/officeDocument/2006/relationships/hyperlink" Target="http://www.chemicalelements.com/elements/bi.html" TargetMode="External"/><Relationship Id="rId77" Type="http://schemas.openxmlformats.org/officeDocument/2006/relationships/hyperlink" Target="http://www.chemicalelements.com/elements/sg.html" TargetMode="External"/><Relationship Id="rId100" Type="http://schemas.openxmlformats.org/officeDocument/2006/relationships/hyperlink" Target="http://www.chemicalelements.com/elements/th.html" TargetMode="External"/><Relationship Id="rId105" Type="http://schemas.openxmlformats.org/officeDocument/2006/relationships/hyperlink" Target="http://www.chemicalelements.com/elements/am.html" TargetMode="External"/><Relationship Id="rId113" Type="http://schemas.openxmlformats.org/officeDocument/2006/relationships/hyperlink" Target="http://www.chemicalelements.com/elements/lr.html" TargetMode="External"/><Relationship Id="rId8" Type="http://schemas.openxmlformats.org/officeDocument/2006/relationships/hyperlink" Target="http://www.chemicalelements.com/elements/n.html" TargetMode="External"/><Relationship Id="rId51" Type="http://schemas.openxmlformats.org/officeDocument/2006/relationships/hyperlink" Target="http://www.chemicalelements.com/elements/sn.html" TargetMode="External"/><Relationship Id="rId72" Type="http://schemas.openxmlformats.org/officeDocument/2006/relationships/hyperlink" Target="http://www.chemicalelements.com/elements/rn.html" TargetMode="External"/><Relationship Id="rId80" Type="http://schemas.openxmlformats.org/officeDocument/2006/relationships/hyperlink" Target="http://www.chemicalelements.com/elements/mt.html" TargetMode="External"/><Relationship Id="rId85" Type="http://schemas.openxmlformats.org/officeDocument/2006/relationships/hyperlink" Target="http://www.chemicalelements.com/elements/ce.html" TargetMode="External"/><Relationship Id="rId93" Type="http://schemas.openxmlformats.org/officeDocument/2006/relationships/hyperlink" Target="http://www.chemicalelements.com/elements/dy.html" TargetMode="External"/><Relationship Id="rId98" Type="http://schemas.openxmlformats.org/officeDocument/2006/relationships/hyperlink" Target="http://www.chemicalelements.com/elements/lu.html" TargetMode="External"/><Relationship Id="rId3" Type="http://schemas.openxmlformats.org/officeDocument/2006/relationships/hyperlink" Target="http://www.chemicalelements.com/elements/he.html" TargetMode="External"/><Relationship Id="rId12" Type="http://schemas.openxmlformats.org/officeDocument/2006/relationships/hyperlink" Target="http://www.chemicalelements.com/elements/na.html" TargetMode="External"/><Relationship Id="rId17" Type="http://schemas.openxmlformats.org/officeDocument/2006/relationships/hyperlink" Target="http://www.chemicalelements.com/elements/s.html" TargetMode="External"/><Relationship Id="rId25" Type="http://schemas.openxmlformats.org/officeDocument/2006/relationships/hyperlink" Target="http://www.chemicalelements.com/elements/cr.html" TargetMode="External"/><Relationship Id="rId33" Type="http://schemas.openxmlformats.org/officeDocument/2006/relationships/hyperlink" Target="http://www.chemicalelements.com/elements/ge.html" TargetMode="External"/><Relationship Id="rId38" Type="http://schemas.openxmlformats.org/officeDocument/2006/relationships/hyperlink" Target="http://www.chemicalelements.com/elements/rb.html" TargetMode="External"/><Relationship Id="rId46" Type="http://schemas.openxmlformats.org/officeDocument/2006/relationships/hyperlink" Target="http://www.chemicalelements.com/elements/rh.html" TargetMode="External"/><Relationship Id="rId59" Type="http://schemas.openxmlformats.org/officeDocument/2006/relationships/hyperlink" Target="http://www.chemicalelements.com/elements/ta.html" TargetMode="External"/><Relationship Id="rId67" Type="http://schemas.openxmlformats.org/officeDocument/2006/relationships/hyperlink" Target="http://www.chemicalelements.com/elements/tl.html" TargetMode="External"/><Relationship Id="rId103" Type="http://schemas.openxmlformats.org/officeDocument/2006/relationships/hyperlink" Target="http://www.chemicalelements.com/elements/np.html" TargetMode="External"/><Relationship Id="rId108" Type="http://schemas.openxmlformats.org/officeDocument/2006/relationships/hyperlink" Target="http://www.chemicalelements.com/elements/cf.html" TargetMode="External"/><Relationship Id="rId20" Type="http://schemas.openxmlformats.org/officeDocument/2006/relationships/hyperlink" Target="http://www.chemicalelements.com/elements/k.html" TargetMode="External"/><Relationship Id="rId41" Type="http://schemas.openxmlformats.org/officeDocument/2006/relationships/hyperlink" Target="http://www.chemicalelements.com/elements/zr.html" TargetMode="External"/><Relationship Id="rId54" Type="http://schemas.openxmlformats.org/officeDocument/2006/relationships/hyperlink" Target="http://www.chemicalelements.com/elements/i.html" TargetMode="External"/><Relationship Id="rId62" Type="http://schemas.openxmlformats.org/officeDocument/2006/relationships/hyperlink" Target="http://www.chemicalelements.com/elements/os.html" TargetMode="External"/><Relationship Id="rId70" Type="http://schemas.openxmlformats.org/officeDocument/2006/relationships/hyperlink" Target="http://www.chemicalelements.com/elements/po.html" TargetMode="External"/><Relationship Id="rId75" Type="http://schemas.openxmlformats.org/officeDocument/2006/relationships/hyperlink" Target="http://www.chemicalelements.com/elements/rf.html" TargetMode="External"/><Relationship Id="rId83" Type="http://schemas.openxmlformats.org/officeDocument/2006/relationships/hyperlink" Target="http://www.chemicalelements.com/elements/uub.html" TargetMode="External"/><Relationship Id="rId88" Type="http://schemas.openxmlformats.org/officeDocument/2006/relationships/hyperlink" Target="http://www.chemicalelements.com/elements/pm.html" TargetMode="External"/><Relationship Id="rId91" Type="http://schemas.openxmlformats.org/officeDocument/2006/relationships/hyperlink" Target="http://www.chemicalelements.com/elements/gd.html" TargetMode="External"/><Relationship Id="rId96" Type="http://schemas.openxmlformats.org/officeDocument/2006/relationships/hyperlink" Target="http://www.chemicalelements.com/elements/tm.html" TargetMode="External"/><Relationship Id="rId111" Type="http://schemas.openxmlformats.org/officeDocument/2006/relationships/hyperlink" Target="http://www.chemicalelements.com/elements/md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hemicalelements.com/elements/b.html" TargetMode="External"/><Relationship Id="rId15" Type="http://schemas.openxmlformats.org/officeDocument/2006/relationships/hyperlink" Target="http://www.chemicalelements.com/elements/si.html" TargetMode="External"/><Relationship Id="rId23" Type="http://schemas.openxmlformats.org/officeDocument/2006/relationships/hyperlink" Target="http://www.chemicalelements.com/elements/ti.html" TargetMode="External"/><Relationship Id="rId28" Type="http://schemas.openxmlformats.org/officeDocument/2006/relationships/hyperlink" Target="http://www.chemicalelements.com/elements/co.html" TargetMode="External"/><Relationship Id="rId36" Type="http://schemas.openxmlformats.org/officeDocument/2006/relationships/hyperlink" Target="http://www.chemicalelements.com/elements/br.html" TargetMode="External"/><Relationship Id="rId49" Type="http://schemas.openxmlformats.org/officeDocument/2006/relationships/hyperlink" Target="http://www.chemicalelements.com/elements/cd.html" TargetMode="External"/><Relationship Id="rId57" Type="http://schemas.openxmlformats.org/officeDocument/2006/relationships/hyperlink" Target="http://www.chemicalelements.com/elements/ba.html" TargetMode="External"/><Relationship Id="rId106" Type="http://schemas.openxmlformats.org/officeDocument/2006/relationships/hyperlink" Target="http://www.chemicalelements.com/elements/cm.html" TargetMode="External"/><Relationship Id="rId114" Type="http://schemas.openxmlformats.org/officeDocument/2006/relationships/image" Target="../media/image26.emf"/><Relationship Id="rId10" Type="http://schemas.openxmlformats.org/officeDocument/2006/relationships/hyperlink" Target="http://www.chemicalelements.com/elements/f.html" TargetMode="External"/><Relationship Id="rId31" Type="http://schemas.openxmlformats.org/officeDocument/2006/relationships/hyperlink" Target="http://www.chemicalelements.com/elements/zn.html" TargetMode="External"/><Relationship Id="rId44" Type="http://schemas.openxmlformats.org/officeDocument/2006/relationships/hyperlink" Target="http://www.chemicalelements.com/elements/tc.html" TargetMode="External"/><Relationship Id="rId52" Type="http://schemas.openxmlformats.org/officeDocument/2006/relationships/hyperlink" Target="http://www.chemicalelements.com/elements/sb.html" TargetMode="External"/><Relationship Id="rId60" Type="http://schemas.openxmlformats.org/officeDocument/2006/relationships/hyperlink" Target="http://www.chemicalelements.com/elements/w.html" TargetMode="External"/><Relationship Id="rId65" Type="http://schemas.openxmlformats.org/officeDocument/2006/relationships/hyperlink" Target="http://www.chemicalelements.com/elements/au.html" TargetMode="External"/><Relationship Id="rId73" Type="http://schemas.openxmlformats.org/officeDocument/2006/relationships/hyperlink" Target="http://www.chemicalelements.com/elements/fr.html" TargetMode="External"/><Relationship Id="rId78" Type="http://schemas.openxmlformats.org/officeDocument/2006/relationships/hyperlink" Target="http://www.chemicalelements.com/elements/bh.html" TargetMode="External"/><Relationship Id="rId81" Type="http://schemas.openxmlformats.org/officeDocument/2006/relationships/hyperlink" Target="http://www.chemicalelements.com/elements/uun.html" TargetMode="External"/><Relationship Id="rId86" Type="http://schemas.openxmlformats.org/officeDocument/2006/relationships/hyperlink" Target="http://www.chemicalelements.com/elements/pr.html" TargetMode="External"/><Relationship Id="rId94" Type="http://schemas.openxmlformats.org/officeDocument/2006/relationships/hyperlink" Target="http://www.chemicalelements.com/elements/ho.html" TargetMode="External"/><Relationship Id="rId99" Type="http://schemas.openxmlformats.org/officeDocument/2006/relationships/hyperlink" Target="http://www.chemicalelements.com/elements/ac.html" TargetMode="External"/><Relationship Id="rId101" Type="http://schemas.openxmlformats.org/officeDocument/2006/relationships/hyperlink" Target="http://www.chemicalelements.com/elements/pa.html" TargetMode="External"/><Relationship Id="rId4" Type="http://schemas.openxmlformats.org/officeDocument/2006/relationships/hyperlink" Target="http://www.chemicalelements.com/elements/li.html" TargetMode="External"/><Relationship Id="rId9" Type="http://schemas.openxmlformats.org/officeDocument/2006/relationships/hyperlink" Target="http://www.chemicalelements.com/elements/o.html" TargetMode="External"/><Relationship Id="rId13" Type="http://schemas.openxmlformats.org/officeDocument/2006/relationships/hyperlink" Target="http://www.chemicalelements.com/elements/mg.html" TargetMode="External"/><Relationship Id="rId18" Type="http://schemas.openxmlformats.org/officeDocument/2006/relationships/hyperlink" Target="http://www.chemicalelements.com/elements/cl.html" TargetMode="External"/><Relationship Id="rId39" Type="http://schemas.openxmlformats.org/officeDocument/2006/relationships/hyperlink" Target="http://www.chemicalelements.com/elements/sr.html" TargetMode="External"/><Relationship Id="rId109" Type="http://schemas.openxmlformats.org/officeDocument/2006/relationships/hyperlink" Target="http://www.chemicalelements.com/elements/es.html" TargetMode="External"/><Relationship Id="rId34" Type="http://schemas.openxmlformats.org/officeDocument/2006/relationships/hyperlink" Target="http://www.chemicalelements.com/elements/as.html" TargetMode="External"/><Relationship Id="rId50" Type="http://schemas.openxmlformats.org/officeDocument/2006/relationships/hyperlink" Target="http://www.chemicalelements.com/elements/in.html" TargetMode="External"/><Relationship Id="rId55" Type="http://schemas.openxmlformats.org/officeDocument/2006/relationships/hyperlink" Target="http://www.chemicalelements.com/elements/xe.html" TargetMode="External"/><Relationship Id="rId76" Type="http://schemas.openxmlformats.org/officeDocument/2006/relationships/hyperlink" Target="http://www.chemicalelements.com/elements/db.html" TargetMode="External"/><Relationship Id="rId97" Type="http://schemas.openxmlformats.org/officeDocument/2006/relationships/hyperlink" Target="http://www.chemicalelements.com/elements/yb.html" TargetMode="External"/><Relationship Id="rId104" Type="http://schemas.openxmlformats.org/officeDocument/2006/relationships/hyperlink" Target="http://www.chemicalelements.com/elements/pu.html" TargetMode="External"/><Relationship Id="rId7" Type="http://schemas.openxmlformats.org/officeDocument/2006/relationships/hyperlink" Target="http://www.chemicalelements.com/elements/c.html" TargetMode="External"/><Relationship Id="rId71" Type="http://schemas.openxmlformats.org/officeDocument/2006/relationships/hyperlink" Target="http://www.chemicalelements.com/elements/at.html" TargetMode="External"/><Relationship Id="rId92" Type="http://schemas.openxmlformats.org/officeDocument/2006/relationships/hyperlink" Target="http://www.chemicalelements.com/elements/tb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7A8888BA-54D9-4E31-AF9A-51AD6F175E75}"/>
              </a:ext>
            </a:extLst>
          </p:cNvPr>
          <p:cNvSpPr>
            <a:spLocks/>
          </p:cNvSpPr>
          <p:nvPr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400" b="1">
                <a:solidFill>
                  <a:schemeClr val="tx2"/>
                </a:solidFill>
              </a:rPr>
              <a:t>ΕΙΣΑΓΩΓΗ ΣΕ ΑΠΛΕΣ ΧΗΜΙΚΕΣ ΕΝΝΟΙΕΣ</a:t>
            </a:r>
            <a:endParaRPr lang="en-US" altLang="el-GR" sz="6600">
              <a:solidFill>
                <a:schemeClr val="tx2"/>
              </a:solidFill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A61D4620-193D-49D0-BE80-0B98243D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48387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052" name="Text Box 4">
            <a:extLst>
              <a:ext uri="{FF2B5EF4-FFF2-40B4-BE49-F238E27FC236}">
                <a16:creationId xmlns:a16="http://schemas.microsoft.com/office/drawing/2014/main" id="{15875CB9-D49F-4455-BAAD-0AEFA0828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138" y="0"/>
            <a:ext cx="4233862" cy="6921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Πάνιας Δημήτριος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Καθηγητής  Ε.Μ.Π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 dirty="0">
              <a:latin typeface="Arial" panose="020B0604020202020204" pitchFamily="34" charset="0"/>
            </a:endParaRPr>
          </a:p>
        </p:txBody>
      </p:sp>
      <p:sp>
        <p:nvSpPr>
          <p:cNvPr id="2053" name="TextBox 1">
            <a:extLst>
              <a:ext uri="{FF2B5EF4-FFF2-40B4-BE49-F238E27FC236}">
                <a16:creationId xmlns:a16="http://schemas.microsoft.com/office/drawing/2014/main" id="{826E378B-B325-4F44-9A8C-4EDD43860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6370638"/>
            <a:ext cx="41576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000"/>
              <a:t>Οι περισσότερες εικόνες σε αυτή την παρουσίαση είναι από το βιβλίο</a:t>
            </a:r>
            <a:r>
              <a:rPr lang="en-US" altLang="el-GR" sz="1000"/>
              <a:t> </a:t>
            </a:r>
            <a:r>
              <a:rPr lang="el-GR" altLang="el-GR" sz="1000"/>
              <a:t>των </a:t>
            </a:r>
            <a:r>
              <a:rPr lang="en-US" altLang="el-GR" sz="1000"/>
              <a:t>Brown, LeMay, Bursten, Murphy and Woodward “Chemistry: The central science” Pearson Prentice Hall, 2012</a:t>
            </a:r>
            <a:r>
              <a:rPr lang="el-GR" altLang="el-GR" sz="100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06E44A9-7772-434E-A9A8-81906143F7E9}"/>
              </a:ext>
            </a:extLst>
          </p:cNvPr>
          <p:cNvSpPr txBox="1">
            <a:spLocks noChangeArrowheads="1"/>
          </p:cNvSpPr>
          <p:nvPr/>
        </p:nvSpPr>
        <p:spPr>
          <a:xfrm>
            <a:off x="4763" y="736600"/>
            <a:ext cx="9144000" cy="8207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Χημικές Αντιδράσεις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2E83E8E8-786A-4054-B0B9-E2D492839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5600700"/>
            <a:ext cx="7772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l-GR" sz="2600"/>
              <a:t>	</a:t>
            </a:r>
            <a:r>
              <a:rPr lang="el-GR" altLang="el-GR" sz="2600"/>
              <a:t>Περιγράφουν την αλλαγή στη δομή της ύλης καθώς τα αντιδρώντα σώματα μετατρέπονται σε νέες χημικές ουσίες</a:t>
            </a:r>
            <a:endParaRPr lang="en-US" altLang="el-GR" sz="2600"/>
          </a:p>
        </p:txBody>
      </p:sp>
      <p:pic>
        <p:nvPicPr>
          <p:cNvPr id="11268" name="Picture 10" descr="01_10_Figure_L">
            <a:extLst>
              <a:ext uri="{FF2B5EF4-FFF2-40B4-BE49-F238E27FC236}">
                <a16:creationId xmlns:a16="http://schemas.microsoft.com/office/drawing/2014/main" id="{6813819D-5E86-4BB7-BFC2-B7362F636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2019300"/>
            <a:ext cx="4633912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>
            <a:extLst>
              <a:ext uri="{FF2B5EF4-FFF2-40B4-BE49-F238E27FC236}">
                <a16:creationId xmlns:a16="http://schemas.microsoft.com/office/drawing/2014/main" id="{9B09938F-93B3-4251-9E79-DD1BE87A6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000"/>
              <a:t>Περιγραφή Χημικών Μετασχηματισμών</a:t>
            </a:r>
            <a:endParaRPr lang="en-US" altLang="el-GR" sz="40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898A8F8-283E-4EE5-8001-C607E5C67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/>
              <a:t>Αρχή διατήρησης της μάζας</a:t>
            </a:r>
            <a:endParaRPr lang="en-US" altLang="el-GR" sz="44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7DD43AB-C251-4E00-A454-2225438F7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906588"/>
            <a:ext cx="49688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l-GR" sz="2800"/>
              <a:t>	</a:t>
            </a:r>
            <a:r>
              <a:rPr lang="el-GR" altLang="el-GR" sz="2800"/>
              <a:t>Η συνολική μάζα των χημικών ουσιών μετά το τέλος των χημικών μετασχηματισμών (προϊόντα) παραμένει ίδια με την συνολική μάζα των ουσιών που υπήρχε πριν ο χημικός μετασχηματισμός λάβει χώρα (αντιδρώντα)</a:t>
            </a:r>
            <a:endParaRPr lang="en-US" altLang="el-GR" sz="280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C2D96E9-4891-43EC-938C-9023332F9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5705475"/>
            <a:ext cx="235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Antoine Lavoisier, 1789</a:t>
            </a:r>
            <a:endParaRPr lang="el-GR" altLang="el-GR" sz="1800"/>
          </a:p>
        </p:txBody>
      </p:sp>
      <p:pic>
        <p:nvPicPr>
          <p:cNvPr id="12293" name="Picture 7" descr="03_01_Figure_L">
            <a:extLst>
              <a:ext uri="{FF2B5EF4-FFF2-40B4-BE49-F238E27FC236}">
                <a16:creationId xmlns:a16="http://schemas.microsoft.com/office/drawing/2014/main" id="{EC2F227D-9A98-4F35-B181-D4D4F5158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00200"/>
            <a:ext cx="29527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A4F01B7-4DC2-4A2D-B609-F665DF101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/>
              <a:t>Χημικές Εξισώσεις</a:t>
            </a:r>
            <a:endParaRPr lang="en-US" altLang="el-GR" sz="440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452189F-43D1-489D-AADC-FBDACA031F2E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600200"/>
            <a:ext cx="7772400" cy="137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	</a:t>
            </a:r>
            <a:r>
              <a:rPr lang="el-GR" sz="2800" dirty="0"/>
              <a:t>Οι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χημικές εξισώσεις</a:t>
            </a:r>
            <a:r>
              <a:rPr lang="el-GR" sz="2800" dirty="0"/>
              <a:t> είναι ακριβείς περιγραφές των χημικών αντιδράσεων</a:t>
            </a:r>
            <a:r>
              <a:rPr lang="en-US" sz="2800" dirty="0"/>
              <a:t>.</a:t>
            </a:r>
          </a:p>
        </p:txBody>
      </p:sp>
      <p:pic>
        <p:nvPicPr>
          <p:cNvPr id="13316" name="Picture 10" descr="03_02_Figure_L">
            <a:extLst>
              <a:ext uri="{FF2B5EF4-FFF2-40B4-BE49-F238E27FC236}">
                <a16:creationId xmlns:a16="http://schemas.microsoft.com/office/drawing/2014/main" id="{5C281317-212E-4C9F-9449-214CEFEFC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71800"/>
            <a:ext cx="526732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ABAFF36-6048-433F-B7C7-D353BA185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/>
              <a:t>Ανάλυση Χημικής Εξίσωσης </a:t>
            </a:r>
            <a:endParaRPr lang="en-US" altLang="el-GR" sz="4400"/>
          </a:p>
        </p:txBody>
      </p:sp>
      <p:pic>
        <p:nvPicPr>
          <p:cNvPr id="14339" name="Picture 13" descr="03_05_Figure_L">
            <a:extLst>
              <a:ext uri="{FF2B5EF4-FFF2-40B4-BE49-F238E27FC236}">
                <a16:creationId xmlns:a16="http://schemas.microsoft.com/office/drawing/2014/main" id="{BEAC487A-3BFF-454C-8317-7284AF6B5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1804988"/>
            <a:ext cx="9132888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Group 6">
            <a:extLst>
              <a:ext uri="{FF2B5EF4-FFF2-40B4-BE49-F238E27FC236}">
                <a16:creationId xmlns:a16="http://schemas.microsoft.com/office/drawing/2014/main" id="{F024B591-46B7-4844-91C6-5CC51ABC670B}"/>
              </a:ext>
            </a:extLst>
          </p:cNvPr>
          <p:cNvGrpSpPr>
            <a:grpSpLocks/>
          </p:cNvGrpSpPr>
          <p:nvPr/>
        </p:nvGrpSpPr>
        <p:grpSpPr bwMode="auto">
          <a:xfrm>
            <a:off x="-30163" y="1057275"/>
            <a:ext cx="9144001" cy="1143000"/>
            <a:chOff x="6270" y="1628800"/>
            <a:chExt cx="9144000" cy="1143000"/>
          </a:xfrm>
        </p:grpSpPr>
        <p:sp>
          <p:nvSpPr>
            <p:cNvPr id="14345" name="Rectangle 4">
              <a:extLst>
                <a:ext uri="{FF2B5EF4-FFF2-40B4-BE49-F238E27FC236}">
                  <a16:creationId xmlns:a16="http://schemas.microsoft.com/office/drawing/2014/main" id="{5093BB0E-E18B-4D4B-ADF6-AF388F761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0" y="1628800"/>
              <a:ext cx="9144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l-GR" sz="3600"/>
                <a:t>CH</a:t>
              </a:r>
              <a:r>
                <a:rPr lang="en-US" altLang="el-GR" sz="3600" baseline="-25000"/>
                <a:t>4</a:t>
              </a:r>
              <a:r>
                <a:rPr lang="en-US" altLang="el-GR" sz="3600"/>
                <a:t>(</a:t>
              </a:r>
              <a:r>
                <a:rPr lang="en-US" altLang="el-GR" sz="3600" i="1"/>
                <a:t>g</a:t>
              </a:r>
              <a:r>
                <a:rPr lang="en-US" altLang="el-GR" sz="3600"/>
                <a:t>) + 2O</a:t>
              </a:r>
              <a:r>
                <a:rPr lang="en-US" altLang="el-GR" sz="3600" baseline="-25000"/>
                <a:t>2</a:t>
              </a:r>
              <a:r>
                <a:rPr lang="en-US" altLang="el-GR" sz="3600"/>
                <a:t>(</a:t>
              </a:r>
              <a:r>
                <a:rPr lang="en-US" altLang="el-GR" sz="3600" i="1"/>
                <a:t>g</a:t>
              </a:r>
              <a:r>
                <a:rPr lang="en-US" altLang="el-GR" sz="3600"/>
                <a:t>)</a:t>
              </a:r>
              <a:r>
                <a:rPr lang="en-US" altLang="el-GR" sz="3600" baseline="-25000"/>
                <a:t>               </a:t>
              </a:r>
              <a:r>
                <a:rPr lang="en-US" altLang="el-GR" sz="3600"/>
                <a:t>   CO</a:t>
              </a:r>
              <a:r>
                <a:rPr lang="en-US" altLang="el-GR" sz="3600" baseline="-25000"/>
                <a:t>2</a:t>
              </a:r>
              <a:r>
                <a:rPr lang="en-US" altLang="el-GR" sz="3600"/>
                <a:t>(</a:t>
              </a:r>
              <a:r>
                <a:rPr lang="en-US" altLang="el-GR" sz="3600" i="1"/>
                <a:t>g</a:t>
              </a:r>
              <a:r>
                <a:rPr lang="en-US" altLang="el-GR" sz="3600"/>
                <a:t>) + 2H</a:t>
              </a:r>
              <a:r>
                <a:rPr lang="en-US" altLang="el-GR" sz="3600" baseline="-25000"/>
                <a:t>2</a:t>
              </a:r>
              <a:r>
                <a:rPr lang="en-US" altLang="el-GR" sz="3600"/>
                <a:t>O(</a:t>
              </a:r>
              <a:r>
                <a:rPr lang="en-US" altLang="el-GR" sz="3600" i="1"/>
                <a:t>g</a:t>
              </a:r>
              <a:r>
                <a:rPr lang="en-US" altLang="el-GR" sz="3600"/>
                <a:t>)</a:t>
              </a:r>
            </a:p>
          </p:txBody>
        </p:sp>
        <p:sp>
          <p:nvSpPr>
            <p:cNvPr id="14346" name="Line 5">
              <a:extLst>
                <a:ext uri="{FF2B5EF4-FFF2-40B4-BE49-F238E27FC236}">
                  <a16:creationId xmlns:a16="http://schemas.microsoft.com/office/drawing/2014/main" id="{51967434-76C9-47C9-B402-882B9F1A2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0545" y="1988840"/>
              <a:ext cx="914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57A1C90-1BA7-4ECC-AF51-B9E28B65C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150" y="5580063"/>
            <a:ext cx="48879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	</a:t>
            </a:r>
            <a:r>
              <a:rPr lang="el-GR" sz="2800" dirty="0">
                <a:latin typeface="+mn-lt"/>
                <a:cs typeface="+mn-cs"/>
              </a:rPr>
              <a:t>Τα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αντιδρώντα</a:t>
            </a:r>
            <a:r>
              <a:rPr lang="el-GR" sz="2800" dirty="0">
                <a:latin typeface="+mn-lt"/>
                <a:cs typeface="+mn-cs"/>
              </a:rPr>
              <a:t> εμφανίζονται πάντα στην αριστερή μεριά της εξίσωσης</a:t>
            </a:r>
            <a:r>
              <a:rPr lang="en-US" sz="2800" dirty="0">
                <a:latin typeface="+mn-lt"/>
                <a:cs typeface="+mn-cs"/>
              </a:rPr>
              <a:t>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B78A8D-D664-4835-9AA3-5C2674803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8" y="5445125"/>
            <a:ext cx="5257801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2800" dirty="0">
                <a:solidFill>
                  <a:srgbClr val="000080"/>
                </a:solidFill>
                <a:latin typeface="+mn-lt"/>
                <a:cs typeface="+mn-cs"/>
              </a:rPr>
              <a:t>    </a:t>
            </a:r>
            <a:r>
              <a:rPr lang="el-GR" sz="2800" dirty="0">
                <a:latin typeface="+mn-lt"/>
                <a:cs typeface="+mn-cs"/>
              </a:rPr>
              <a:t>Τα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προϊόντα </a:t>
            </a:r>
            <a:r>
              <a:rPr lang="el-GR" sz="2800" dirty="0">
                <a:latin typeface="+mn-lt"/>
                <a:cs typeface="+mn-cs"/>
              </a:rPr>
              <a:t>εμφανίζονται πάντα στην δεξιά μεριά της εξίσωσης</a:t>
            </a:r>
            <a:r>
              <a:rPr lang="en-US" sz="2800" dirty="0">
                <a:latin typeface="+mn-lt"/>
                <a:cs typeface="+mn-cs"/>
              </a:rPr>
              <a:t>.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5D5B410-0FF8-42B4-A59F-675606B72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5418138"/>
            <a:ext cx="91487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	</a:t>
            </a:r>
            <a:r>
              <a:rPr lang="el-GR" sz="2800" dirty="0">
                <a:latin typeface="+mn-lt"/>
                <a:cs typeface="+mn-cs"/>
              </a:rPr>
              <a:t>Η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φυσική κατασταση</a:t>
            </a:r>
            <a:r>
              <a:rPr lang="el-GR" sz="2800" dirty="0">
                <a:latin typeface="+mn-lt"/>
                <a:cs typeface="+mn-cs"/>
              </a:rPr>
              <a:t> των ουσιών υποδηλώνεται από τις παρενθέσεις στα δεξιά κάθε ένωσης</a:t>
            </a:r>
            <a:r>
              <a:rPr lang="en-US" sz="2800" dirty="0">
                <a:latin typeface="+mn-lt"/>
                <a:cs typeface="+mn-cs"/>
              </a:rPr>
              <a:t>.</a:t>
            </a:r>
            <a:endParaRPr lang="el-GR" sz="28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2800" dirty="0">
                <a:latin typeface="+mn-lt"/>
                <a:cs typeface="+mn-cs"/>
              </a:rPr>
              <a:t>   </a:t>
            </a:r>
            <a:r>
              <a:rPr lang="en-US" sz="2800" dirty="0">
                <a:latin typeface="+mn-lt"/>
                <a:cs typeface="+mn-cs"/>
              </a:rPr>
              <a:t>g = </a:t>
            </a:r>
            <a:r>
              <a:rPr lang="el-GR" sz="2800" dirty="0">
                <a:latin typeface="+mn-lt"/>
                <a:cs typeface="+mn-cs"/>
              </a:rPr>
              <a:t>αέριο – </a:t>
            </a:r>
            <a:r>
              <a:rPr lang="en-US" sz="2800" dirty="0">
                <a:latin typeface="+mn-lt"/>
                <a:cs typeface="+mn-cs"/>
              </a:rPr>
              <a:t>l = </a:t>
            </a:r>
            <a:r>
              <a:rPr lang="el-GR" sz="2800" dirty="0">
                <a:latin typeface="+mn-lt"/>
                <a:cs typeface="+mn-cs"/>
              </a:rPr>
              <a:t>υγρό – </a:t>
            </a:r>
            <a:r>
              <a:rPr lang="en-US" sz="2800" dirty="0">
                <a:latin typeface="+mn-lt"/>
                <a:cs typeface="+mn-cs"/>
              </a:rPr>
              <a:t>s = </a:t>
            </a:r>
            <a:r>
              <a:rPr lang="el-GR" sz="2800" dirty="0">
                <a:latin typeface="+mn-lt"/>
                <a:cs typeface="+mn-cs"/>
              </a:rPr>
              <a:t>στερεό – </a:t>
            </a:r>
            <a:r>
              <a:rPr lang="en-US" sz="2800" dirty="0" err="1">
                <a:latin typeface="+mn-lt"/>
                <a:cs typeface="+mn-cs"/>
              </a:rPr>
              <a:t>aq</a:t>
            </a:r>
            <a:r>
              <a:rPr lang="en-US" sz="2800" dirty="0">
                <a:latin typeface="+mn-lt"/>
                <a:cs typeface="+mn-cs"/>
              </a:rPr>
              <a:t> = </a:t>
            </a:r>
            <a:r>
              <a:rPr lang="el-GR" sz="2800" dirty="0">
                <a:latin typeface="+mn-lt"/>
                <a:cs typeface="+mn-cs"/>
              </a:rPr>
              <a:t>σε υδατικό διάλυμα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7225AE6-6AF2-4D2E-9D59-10366B521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75" y="5527675"/>
            <a:ext cx="91757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	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Στοιχειομετρικοί συντελεστές</a:t>
            </a:r>
            <a:r>
              <a:rPr lang="el-GR" sz="2800" dirty="0">
                <a:latin typeface="+mn-lt"/>
                <a:cs typeface="+mn-cs"/>
              </a:rPr>
              <a:t> εισάγονται πάντα για να διασφαλίσουν την αρχή διατήρησης ατόμων σε κάθε αντίδραση</a:t>
            </a:r>
            <a:r>
              <a:rPr lang="en-US" sz="2800" dirty="0"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F46B63F-C3FE-481B-AFCD-95F6013C1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000"/>
              <a:t>Δείκτες και στοιχειομετρικοί συντελεστές</a:t>
            </a:r>
            <a:endParaRPr lang="en-US" altLang="el-GR" sz="400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4BC9797-AA5F-4046-91BC-F694CD36AACC}"/>
              </a:ext>
            </a:extLst>
          </p:cNvPr>
          <p:cNvSpPr txBox="1">
            <a:spLocks noChangeArrowheads="1"/>
          </p:cNvSpPr>
          <p:nvPr/>
        </p:nvSpPr>
        <p:spPr>
          <a:xfrm>
            <a:off x="65088" y="4221163"/>
            <a:ext cx="9078912" cy="1905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2800" dirty="0"/>
              <a:t>Οι</a:t>
            </a:r>
            <a:r>
              <a:rPr lang="el-GR" sz="2800" b="1" dirty="0"/>
              <a:t>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δείκτες</a:t>
            </a:r>
            <a:r>
              <a:rPr lang="en-US" sz="2800" dirty="0"/>
              <a:t> </a:t>
            </a:r>
            <a:r>
              <a:rPr lang="el-GR" sz="2800" dirty="0"/>
              <a:t>δείχνουν τον αριθμό των ατόμων κάθε στοιχείου σε κάθε μόριο</a:t>
            </a:r>
            <a:r>
              <a:rPr lang="en-US" sz="2800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800" dirty="0"/>
              <a:t>Οι</a:t>
            </a:r>
            <a:r>
              <a:rPr lang="el-GR" sz="2800" b="1" dirty="0"/>
              <a:t>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στοιχειομετρικοί συντελεστές</a:t>
            </a:r>
            <a:r>
              <a:rPr lang="el-GR" sz="2800" b="1" dirty="0"/>
              <a:t> </a:t>
            </a:r>
            <a:r>
              <a:rPr lang="el-GR" sz="2800" dirty="0"/>
              <a:t>δείχνουν των αριθμό των μορίων που συμμετέχουν στην χημική αντίδραση</a:t>
            </a:r>
            <a:r>
              <a:rPr lang="en-US" sz="2800" dirty="0"/>
              <a:t>.</a:t>
            </a:r>
          </a:p>
        </p:txBody>
      </p:sp>
      <p:pic>
        <p:nvPicPr>
          <p:cNvPr id="15364" name="Picture 8" descr="03_03_Figure_L">
            <a:extLst>
              <a:ext uri="{FF2B5EF4-FFF2-40B4-BE49-F238E27FC236}">
                <a16:creationId xmlns:a16="http://schemas.microsoft.com/office/drawing/2014/main" id="{71CAFC46-C49A-43CE-A407-6021198E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052513"/>
            <a:ext cx="9217026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7653BD7-02C5-4363-AD70-C55C47192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88" y="1255713"/>
            <a:ext cx="9144001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4400"/>
              <a:t>Avogadro’s Number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9E7A49B5-4183-47BE-8E0E-41434A25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1958975"/>
            <a:ext cx="3810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l-GR" altLang="el-GR" sz="2800"/>
              <a:t>Ν = </a:t>
            </a:r>
            <a:r>
              <a:rPr lang="en-US" altLang="el-GR" sz="2800"/>
              <a:t>6.02 x 10</a:t>
            </a:r>
            <a:r>
              <a:rPr lang="en-US" altLang="el-GR" sz="2800" baseline="30000"/>
              <a:t>23</a:t>
            </a:r>
            <a:endParaRPr lang="en-US" altLang="el-GR" sz="28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E8C8683E-95C1-48FA-A3E5-940E934D3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000"/>
              <a:t>Μέτρηση ποσότητας χημικής ουσίας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000"/>
              <a:t>Γραμμομόρια - </a:t>
            </a:r>
            <a:r>
              <a:rPr lang="en-US" altLang="el-GR" sz="4000"/>
              <a:t>moles</a:t>
            </a: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4B169499-0BE9-47A6-B6D8-4D9586970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88" y="2420938"/>
            <a:ext cx="9126538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l-GR" sz="2800"/>
              <a:t>1 mol </a:t>
            </a:r>
            <a:r>
              <a:rPr lang="el-GR" altLang="el-GR" sz="2800"/>
              <a:t>περιέχει Ν μόρια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l-GR" altLang="el-GR" sz="2800"/>
              <a:t>1 </a:t>
            </a:r>
            <a:r>
              <a:rPr lang="en-US" altLang="el-GR" sz="2800"/>
              <a:t>gr-at </a:t>
            </a:r>
            <a:r>
              <a:rPr lang="el-GR" altLang="el-GR" sz="2800"/>
              <a:t>περιέχει Ν άτομα (1 </a:t>
            </a:r>
            <a:r>
              <a:rPr lang="en-US" altLang="el-GR" sz="2800"/>
              <a:t>mol </a:t>
            </a:r>
            <a:r>
              <a:rPr lang="el-GR" altLang="el-GR" sz="2800"/>
              <a:t>ατόμων)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l-GR" altLang="el-GR" sz="2800"/>
              <a:t>1 </a:t>
            </a:r>
            <a:r>
              <a:rPr lang="en-US" altLang="el-GR" sz="2800"/>
              <a:t>gr-ion </a:t>
            </a:r>
            <a:r>
              <a:rPr lang="el-GR" altLang="el-GR" sz="2800"/>
              <a:t>περιέχει Ν ιόντα (1 </a:t>
            </a:r>
            <a:r>
              <a:rPr lang="en-US" altLang="el-GR" sz="2800"/>
              <a:t>mol </a:t>
            </a:r>
            <a:r>
              <a:rPr lang="el-GR" altLang="el-GR" sz="2800"/>
              <a:t>ιόντων)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l-GR" altLang="el-GR" sz="2800"/>
              <a:t>1 </a:t>
            </a:r>
            <a:r>
              <a:rPr lang="en-US" altLang="el-GR" sz="2800"/>
              <a:t>gr-eq </a:t>
            </a:r>
            <a:r>
              <a:rPr lang="el-GR" altLang="el-GR" sz="2800"/>
              <a:t>περιέχει Ν στοιχειώδη φορτία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l-GR" altLang="el-GR" sz="2800"/>
              <a:t>(1 </a:t>
            </a:r>
            <a:r>
              <a:rPr lang="en-US" altLang="el-GR" sz="2800"/>
              <a:t>mol </a:t>
            </a:r>
            <a:r>
              <a:rPr lang="el-GR" altLang="el-GR" sz="2800"/>
              <a:t>στοιχειωδών φορτίων)</a:t>
            </a:r>
            <a:endParaRPr lang="en-US" altLang="el-GR" sz="280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E8C3D4-F78A-4773-AEFA-8EEA6B4C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" y="5033963"/>
            <a:ext cx="9144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l-GR" altLang="el-GR" sz="2800">
                <a:solidFill>
                  <a:srgbClr val="0000CC"/>
                </a:solidFill>
              </a:rPr>
              <a:t>1 </a:t>
            </a:r>
            <a:r>
              <a:rPr lang="en-US" altLang="el-GR" sz="2800">
                <a:solidFill>
                  <a:srgbClr val="0000CC"/>
                </a:solidFill>
              </a:rPr>
              <a:t>gr-eq </a:t>
            </a:r>
            <a:r>
              <a:rPr lang="el-GR" altLang="el-GR" sz="2800">
                <a:solidFill>
                  <a:srgbClr val="0000CC"/>
                </a:solidFill>
              </a:rPr>
              <a:t>Η</a:t>
            </a:r>
            <a:r>
              <a:rPr lang="el-GR" altLang="el-GR" sz="2800" baseline="-25000">
                <a:solidFill>
                  <a:srgbClr val="0000CC"/>
                </a:solidFill>
              </a:rPr>
              <a:t>2</a:t>
            </a:r>
            <a:r>
              <a:rPr lang="en-US" altLang="el-GR" sz="2800">
                <a:solidFill>
                  <a:srgbClr val="0000CC"/>
                </a:solidFill>
              </a:rPr>
              <a:t>SO</a:t>
            </a:r>
            <a:r>
              <a:rPr lang="el-GR" altLang="el-GR" sz="2800" baseline="-25000">
                <a:solidFill>
                  <a:srgbClr val="0000CC"/>
                </a:solidFill>
              </a:rPr>
              <a:t>4</a:t>
            </a:r>
            <a:r>
              <a:rPr lang="el-GR" altLang="el-GR" sz="2800">
                <a:solidFill>
                  <a:srgbClr val="0000CC"/>
                </a:solidFill>
              </a:rPr>
              <a:t> περιέχει </a:t>
            </a:r>
            <a:r>
              <a:rPr lang="en-US" altLang="el-GR" sz="2800">
                <a:solidFill>
                  <a:srgbClr val="0000CC"/>
                </a:solidFill>
              </a:rPr>
              <a:t>6.02 x 10</a:t>
            </a:r>
            <a:r>
              <a:rPr lang="en-US" altLang="el-GR" sz="2800" baseline="30000">
                <a:solidFill>
                  <a:srgbClr val="0000CC"/>
                </a:solidFill>
              </a:rPr>
              <a:t>23</a:t>
            </a:r>
            <a:r>
              <a:rPr lang="el-GR" altLang="el-GR" sz="2800" baseline="30000">
                <a:solidFill>
                  <a:srgbClr val="0000CC"/>
                </a:solidFill>
              </a:rPr>
              <a:t> </a:t>
            </a:r>
            <a:r>
              <a:rPr lang="el-GR" altLang="el-GR" sz="2800">
                <a:solidFill>
                  <a:srgbClr val="0000CC"/>
                </a:solidFill>
              </a:rPr>
              <a:t>θετικά φορτία</a:t>
            </a:r>
            <a:endParaRPr lang="en-US" altLang="el-GR" sz="2800">
              <a:solidFill>
                <a:srgbClr val="0000CC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E2DDF53-A7F7-45A4-8B12-4766DBD20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5646738"/>
            <a:ext cx="9144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l-GR" altLang="el-GR" sz="2800">
                <a:solidFill>
                  <a:srgbClr val="0000CC"/>
                </a:solidFill>
              </a:rPr>
              <a:t>1 </a:t>
            </a:r>
            <a:r>
              <a:rPr lang="en-US" altLang="el-GR" sz="2800">
                <a:solidFill>
                  <a:srgbClr val="0000CC"/>
                </a:solidFill>
              </a:rPr>
              <a:t>mol </a:t>
            </a:r>
            <a:r>
              <a:rPr lang="el-GR" altLang="el-GR" sz="2800">
                <a:solidFill>
                  <a:srgbClr val="0000CC"/>
                </a:solidFill>
              </a:rPr>
              <a:t>Η</a:t>
            </a:r>
            <a:r>
              <a:rPr lang="el-GR" altLang="el-GR" sz="2800" baseline="-25000">
                <a:solidFill>
                  <a:srgbClr val="0000CC"/>
                </a:solidFill>
              </a:rPr>
              <a:t>2</a:t>
            </a:r>
            <a:r>
              <a:rPr lang="en-US" altLang="el-GR" sz="2800">
                <a:solidFill>
                  <a:srgbClr val="0000CC"/>
                </a:solidFill>
              </a:rPr>
              <a:t>SO</a:t>
            </a:r>
            <a:r>
              <a:rPr lang="el-GR" altLang="el-GR" sz="2800" baseline="-25000">
                <a:solidFill>
                  <a:srgbClr val="0000CC"/>
                </a:solidFill>
              </a:rPr>
              <a:t>4</a:t>
            </a:r>
            <a:r>
              <a:rPr lang="el-GR" altLang="el-GR" sz="2800">
                <a:solidFill>
                  <a:srgbClr val="0000CC"/>
                </a:solidFill>
              </a:rPr>
              <a:t> περιέχει </a:t>
            </a:r>
            <a:r>
              <a:rPr lang="en-US" altLang="el-GR" sz="2800">
                <a:solidFill>
                  <a:srgbClr val="0000CC"/>
                </a:solidFill>
              </a:rPr>
              <a:t>6.02 x 10</a:t>
            </a:r>
            <a:r>
              <a:rPr lang="en-US" altLang="el-GR" sz="2800" baseline="30000">
                <a:solidFill>
                  <a:srgbClr val="0000CC"/>
                </a:solidFill>
              </a:rPr>
              <a:t>23</a:t>
            </a:r>
            <a:r>
              <a:rPr lang="el-GR" altLang="el-GR" sz="2800" baseline="30000">
                <a:solidFill>
                  <a:srgbClr val="0000CC"/>
                </a:solidFill>
              </a:rPr>
              <a:t> </a:t>
            </a:r>
            <a:r>
              <a:rPr lang="el-GR" altLang="el-GR" sz="2800">
                <a:solidFill>
                  <a:srgbClr val="0000CC"/>
                </a:solidFill>
              </a:rPr>
              <a:t>μόρια Η</a:t>
            </a:r>
            <a:r>
              <a:rPr lang="el-GR" altLang="el-GR" sz="2800" baseline="-25000">
                <a:solidFill>
                  <a:srgbClr val="0000CC"/>
                </a:solidFill>
              </a:rPr>
              <a:t>2</a:t>
            </a:r>
            <a:r>
              <a:rPr lang="en-US" altLang="el-GR" sz="2800">
                <a:solidFill>
                  <a:srgbClr val="0000CC"/>
                </a:solidFill>
              </a:rPr>
              <a:t>SO</a:t>
            </a:r>
            <a:r>
              <a:rPr lang="el-GR" altLang="el-GR" sz="2800" baseline="-25000">
                <a:solidFill>
                  <a:srgbClr val="0000CC"/>
                </a:solidFill>
              </a:rPr>
              <a:t>4</a:t>
            </a:r>
            <a:r>
              <a:rPr lang="el-GR" altLang="el-GR" sz="2800">
                <a:solidFill>
                  <a:srgbClr val="0000CC"/>
                </a:solidFill>
              </a:rPr>
              <a:t>, δηλαδή 2Ν θετικά φορτία. Αρα, 1 </a:t>
            </a:r>
            <a:r>
              <a:rPr lang="en-US" altLang="el-GR" sz="2800">
                <a:solidFill>
                  <a:srgbClr val="0000CC"/>
                </a:solidFill>
              </a:rPr>
              <a:t>gr-eq </a:t>
            </a:r>
            <a:r>
              <a:rPr lang="el-GR" altLang="el-GR" sz="2800">
                <a:solidFill>
                  <a:srgbClr val="0000CC"/>
                </a:solidFill>
              </a:rPr>
              <a:t>Η</a:t>
            </a:r>
            <a:r>
              <a:rPr lang="el-GR" altLang="el-GR" sz="2800" baseline="-25000">
                <a:solidFill>
                  <a:srgbClr val="0000CC"/>
                </a:solidFill>
              </a:rPr>
              <a:t>2</a:t>
            </a:r>
            <a:r>
              <a:rPr lang="en-US" altLang="el-GR" sz="2800">
                <a:solidFill>
                  <a:srgbClr val="0000CC"/>
                </a:solidFill>
              </a:rPr>
              <a:t>SO</a:t>
            </a:r>
            <a:r>
              <a:rPr lang="el-GR" altLang="el-GR" sz="2800" baseline="-25000">
                <a:solidFill>
                  <a:srgbClr val="0000CC"/>
                </a:solidFill>
              </a:rPr>
              <a:t>4 </a:t>
            </a:r>
            <a:r>
              <a:rPr lang="el-GR" altLang="el-GR" sz="2800">
                <a:solidFill>
                  <a:srgbClr val="0000CC"/>
                </a:solidFill>
              </a:rPr>
              <a:t>= 1/2 </a:t>
            </a:r>
            <a:r>
              <a:rPr lang="en-US" altLang="el-GR" sz="2800">
                <a:solidFill>
                  <a:srgbClr val="0000CC"/>
                </a:solidFill>
              </a:rPr>
              <a:t>mol </a:t>
            </a:r>
            <a:r>
              <a:rPr lang="el-GR" altLang="el-GR" sz="2800">
                <a:solidFill>
                  <a:srgbClr val="0000CC"/>
                </a:solidFill>
              </a:rPr>
              <a:t>Η</a:t>
            </a:r>
            <a:r>
              <a:rPr lang="el-GR" altLang="el-GR" sz="2800" baseline="-25000">
                <a:solidFill>
                  <a:srgbClr val="0000CC"/>
                </a:solidFill>
              </a:rPr>
              <a:t>2</a:t>
            </a:r>
            <a:r>
              <a:rPr lang="en-US" altLang="el-GR" sz="2800">
                <a:solidFill>
                  <a:srgbClr val="0000CC"/>
                </a:solidFill>
              </a:rPr>
              <a:t>SO</a:t>
            </a:r>
            <a:r>
              <a:rPr lang="el-GR" altLang="el-GR" sz="2800" baseline="-25000">
                <a:solidFill>
                  <a:srgbClr val="0000CC"/>
                </a:solidFill>
              </a:rPr>
              <a:t>4</a:t>
            </a:r>
            <a:r>
              <a:rPr lang="el-GR" altLang="el-GR" sz="2800">
                <a:solidFill>
                  <a:srgbClr val="0000CC"/>
                </a:solidFill>
              </a:rPr>
              <a:t> </a:t>
            </a:r>
            <a:endParaRPr lang="en-US" altLang="el-GR" sz="2800">
              <a:solidFill>
                <a:srgbClr val="0000CC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0CEBDAF-8D3F-44C5-AEB6-BA13C2377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5099050"/>
            <a:ext cx="9144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l-GR" altLang="el-GR" sz="2800" b="1" u="sng">
                <a:solidFill>
                  <a:srgbClr val="7030A0"/>
                </a:solidFill>
              </a:rPr>
              <a:t>Το </a:t>
            </a:r>
            <a:r>
              <a:rPr lang="en-US" altLang="el-GR" sz="2800" b="1" u="sng">
                <a:solidFill>
                  <a:srgbClr val="7030A0"/>
                </a:solidFill>
              </a:rPr>
              <a:t>gr-eq </a:t>
            </a:r>
            <a:r>
              <a:rPr lang="el-GR" altLang="el-GR" sz="2800" b="1" u="sng">
                <a:solidFill>
                  <a:srgbClr val="7030A0"/>
                </a:solidFill>
              </a:rPr>
              <a:t>ορίζεται μόνο για ενώσεις που όταν διαλύονται στο νερό διϊστανται (διασπώνται) σε ιόντα</a:t>
            </a:r>
            <a:endParaRPr lang="en-US" altLang="el-GR" sz="2800" b="1" u="sng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F002C-6D07-4282-92EB-D3541EBDB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6230938"/>
            <a:ext cx="9059862" cy="40005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</a:rPr>
              <a:t>1 </a:t>
            </a:r>
            <a:r>
              <a:rPr lang="en-US" altLang="el-GR" sz="2000" b="1">
                <a:solidFill>
                  <a:schemeClr val="bg1"/>
                </a:solidFill>
              </a:rPr>
              <a:t>gr-eq = 1 mol / (</a:t>
            </a:r>
            <a:r>
              <a:rPr lang="el-GR" altLang="el-GR" sz="2000" b="1">
                <a:solidFill>
                  <a:schemeClr val="bg1"/>
                </a:solidFill>
              </a:rPr>
              <a:t>Συνολικό θετικό ή αρνητικό φορτίο στην ιοντική ένωση)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03_09_Figure_L">
            <a:extLst>
              <a:ext uri="{FF2B5EF4-FFF2-40B4-BE49-F238E27FC236}">
                <a16:creationId xmlns:a16="http://schemas.microsoft.com/office/drawing/2014/main" id="{E03D8FEB-6535-4A6D-96DE-FB3A6E784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928688"/>
            <a:ext cx="776605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3FE2584D-FE56-4939-A12D-E3F8021E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000"/>
              <a:t>Σχέση Γραμμομορίου - μάζας</a:t>
            </a:r>
            <a:endParaRPr lang="en-US" altLang="el-GR" sz="400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2EAC20-B2BA-4427-88A2-C5ED29378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5661025"/>
            <a:ext cx="9144001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l-GR" altLang="el-GR" sz="2800">
                <a:solidFill>
                  <a:srgbClr val="0000CC"/>
                </a:solidFill>
              </a:rPr>
              <a:t>1 </a:t>
            </a:r>
            <a:r>
              <a:rPr lang="en-US" altLang="el-GR" sz="2800">
                <a:solidFill>
                  <a:srgbClr val="0000CC"/>
                </a:solidFill>
              </a:rPr>
              <a:t>mol </a:t>
            </a:r>
            <a:r>
              <a:rPr lang="el-GR" altLang="el-GR" sz="2800">
                <a:solidFill>
                  <a:srgbClr val="0000CC"/>
                </a:solidFill>
              </a:rPr>
              <a:t>ειναι μάζα τόσων γραμμαρίων όσο το μοριακό βάρος της χημικής ουσίας  </a:t>
            </a:r>
            <a:r>
              <a:rPr lang="en-US" altLang="el-GR" sz="2800">
                <a:solidFill>
                  <a:srgbClr val="0000CC"/>
                </a:solidFill>
              </a:rPr>
              <a:t>n = m/MB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855B7-C9BF-429A-A848-A30C29D5B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5229225"/>
            <a:ext cx="9129712" cy="1477963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chemeClr val="bg1"/>
                </a:solidFill>
              </a:rPr>
              <a:t>1 </a:t>
            </a:r>
            <a:r>
              <a:rPr lang="en-US" altLang="el-GR" sz="1800">
                <a:solidFill>
                  <a:schemeClr val="bg1"/>
                </a:solidFill>
              </a:rPr>
              <a:t>mol = N </a:t>
            </a:r>
            <a:r>
              <a:rPr lang="el-GR" altLang="el-GR" sz="1800">
                <a:solidFill>
                  <a:schemeClr val="bg1"/>
                </a:solidFill>
              </a:rPr>
              <a:t>μόρια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chemeClr val="bg1"/>
                </a:solidFill>
              </a:rPr>
              <a:t>1 μόριο ζυγίζει = (ΜΒ) </a:t>
            </a:r>
            <a:r>
              <a:rPr lang="en-US" altLang="el-GR" sz="1800">
                <a:solidFill>
                  <a:schemeClr val="bg1"/>
                </a:solidFill>
              </a:rPr>
              <a:t>amu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chemeClr val="bg1"/>
                </a:solidFill>
              </a:rPr>
              <a:t>1 amu = (1/12) m</a:t>
            </a:r>
            <a:r>
              <a:rPr lang="en-US" altLang="el-GR" sz="1800" baseline="-50000">
                <a:solidFill>
                  <a:schemeClr val="bg1"/>
                </a:solidFill>
              </a:rPr>
              <a:t>12</a:t>
            </a:r>
            <a:r>
              <a:rPr lang="en-US" altLang="el-GR" sz="1800" baseline="-76000">
                <a:solidFill>
                  <a:schemeClr val="bg1"/>
                </a:solidFill>
              </a:rPr>
              <a:t>C</a:t>
            </a:r>
            <a:r>
              <a:rPr lang="en-US" altLang="el-GR" sz="1800">
                <a:solidFill>
                  <a:schemeClr val="bg1"/>
                </a:solidFill>
              </a:rPr>
              <a:t> ≈ 1,66 x 10</a:t>
            </a:r>
            <a:r>
              <a:rPr lang="en-US" altLang="el-GR" sz="1800" baseline="30000">
                <a:solidFill>
                  <a:schemeClr val="bg1"/>
                </a:solidFill>
              </a:rPr>
              <a:t>-24</a:t>
            </a:r>
            <a:r>
              <a:rPr lang="en-US" altLang="el-GR" sz="1800">
                <a:solidFill>
                  <a:schemeClr val="bg1"/>
                </a:solidFill>
              </a:rPr>
              <a:t>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chemeClr val="bg1"/>
                </a:solidFill>
              </a:rPr>
              <a:t>1 mol </a:t>
            </a:r>
            <a:r>
              <a:rPr lang="el-GR" altLang="el-GR" sz="1800">
                <a:solidFill>
                  <a:schemeClr val="bg1"/>
                </a:solidFill>
              </a:rPr>
              <a:t>ζυγίζει = Ν </a:t>
            </a:r>
            <a:r>
              <a:rPr lang="en-US" altLang="el-GR" sz="1800">
                <a:solidFill>
                  <a:schemeClr val="bg1"/>
                </a:solidFill>
              </a:rPr>
              <a:t>x (MB) x 1,66 x 10</a:t>
            </a:r>
            <a:r>
              <a:rPr lang="en-US" altLang="el-GR" sz="1800" baseline="30000">
                <a:solidFill>
                  <a:schemeClr val="bg1"/>
                </a:solidFill>
              </a:rPr>
              <a:t>-24</a:t>
            </a:r>
            <a:r>
              <a:rPr lang="en-US" altLang="el-GR" sz="1800">
                <a:solidFill>
                  <a:schemeClr val="bg1"/>
                </a:solidFill>
              </a:rPr>
              <a:t> g = 6,02 x 10</a:t>
            </a:r>
            <a:r>
              <a:rPr lang="en-US" altLang="el-GR" sz="1800" baseline="30000">
                <a:solidFill>
                  <a:schemeClr val="bg1"/>
                </a:solidFill>
              </a:rPr>
              <a:t>23</a:t>
            </a:r>
            <a:r>
              <a:rPr lang="en-US" altLang="el-GR" sz="1800">
                <a:solidFill>
                  <a:schemeClr val="bg1"/>
                </a:solidFill>
              </a:rPr>
              <a:t> x (MB) x 1,66 x 10</a:t>
            </a:r>
            <a:r>
              <a:rPr lang="en-US" altLang="el-GR" sz="1800" baseline="30000">
                <a:solidFill>
                  <a:schemeClr val="bg1"/>
                </a:solidFill>
              </a:rPr>
              <a:t>-24</a:t>
            </a:r>
            <a:r>
              <a:rPr lang="en-US" altLang="el-GR" sz="1800">
                <a:solidFill>
                  <a:schemeClr val="bg1"/>
                </a:solidFill>
              </a:rPr>
              <a:t> g = (MB) 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B2C3774-AD37-4B15-B5CB-B18E61AFA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/>
              <a:t>Στοιχειομετρικοί Υπολογισμοί</a:t>
            </a:r>
            <a:endParaRPr lang="en-US" altLang="el-GR" sz="440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61DF74-8ACA-4AC0-9FB6-C46739798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55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l-GR" sz="2800">
                <a:solidFill>
                  <a:srgbClr val="0000CC"/>
                </a:solidFill>
              </a:rPr>
              <a:t>	</a:t>
            </a:r>
            <a:r>
              <a:rPr lang="el-GR" altLang="el-GR" sz="2800">
                <a:solidFill>
                  <a:srgbClr val="0000CC"/>
                </a:solidFill>
              </a:rPr>
              <a:t>Οι στοιχειομετρικοί συντελεστές αποκαλύπτουν την αναλογία </a:t>
            </a:r>
            <a:r>
              <a:rPr lang="en-US" altLang="el-GR" sz="2800">
                <a:solidFill>
                  <a:srgbClr val="0000CC"/>
                </a:solidFill>
              </a:rPr>
              <a:t>moles </a:t>
            </a:r>
            <a:r>
              <a:rPr lang="el-GR" altLang="el-GR" sz="2800">
                <a:solidFill>
                  <a:srgbClr val="0000CC"/>
                </a:solidFill>
              </a:rPr>
              <a:t>μεταξύ αντιδρώντων και προϊόντων</a:t>
            </a:r>
            <a:r>
              <a:rPr lang="en-US" altLang="el-GR" sz="280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18436" name="Picture 15" descr="03_15_Figure_L">
            <a:extLst>
              <a:ext uri="{FF2B5EF4-FFF2-40B4-BE49-F238E27FC236}">
                <a16:creationId xmlns:a16="http://schemas.microsoft.com/office/drawing/2014/main" id="{13B01556-EAC2-4F17-87CA-A8CBEF184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828675"/>
            <a:ext cx="89598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DB51594-C039-4A2A-9FCB-269E5723B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-26988"/>
            <a:ext cx="91440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/>
              <a:t>Στοιχειομετρικοί Υπολογισμοί</a:t>
            </a:r>
            <a:endParaRPr lang="en-US" altLang="el-GR" sz="4400"/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568792ED-D5E2-4EBC-AA5F-56CE2A315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8863"/>
            <a:ext cx="91440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2800">
                <a:solidFill>
                  <a:srgbClr val="0000CC"/>
                </a:solidFill>
              </a:rPr>
              <a:t>	1. </a:t>
            </a:r>
            <a:r>
              <a:rPr lang="el-GR" altLang="el-GR" sz="2800">
                <a:solidFill>
                  <a:srgbClr val="0000CC"/>
                </a:solidFill>
              </a:rPr>
              <a:t>υπολογίζουμε τα</a:t>
            </a:r>
            <a:r>
              <a:rPr lang="en-US" altLang="el-GR" sz="2800">
                <a:solidFill>
                  <a:srgbClr val="0000CC"/>
                </a:solidFill>
              </a:rPr>
              <a:t> moles </a:t>
            </a:r>
            <a:r>
              <a:rPr lang="el-GR" altLang="el-GR" sz="2800">
                <a:solidFill>
                  <a:srgbClr val="0000CC"/>
                </a:solidFill>
              </a:rPr>
              <a:t>της</a:t>
            </a:r>
            <a:r>
              <a:rPr lang="en-US" altLang="el-GR" sz="2800">
                <a:solidFill>
                  <a:srgbClr val="0000CC"/>
                </a:solidFill>
              </a:rPr>
              <a:t> C</a:t>
            </a:r>
            <a:r>
              <a:rPr lang="en-US" altLang="el-GR" sz="2800" baseline="-25000">
                <a:solidFill>
                  <a:srgbClr val="0000CC"/>
                </a:solidFill>
              </a:rPr>
              <a:t>6</a:t>
            </a:r>
            <a:r>
              <a:rPr lang="en-US" altLang="el-GR" sz="2800">
                <a:solidFill>
                  <a:srgbClr val="0000CC"/>
                </a:solidFill>
              </a:rPr>
              <a:t>H</a:t>
            </a:r>
            <a:r>
              <a:rPr lang="en-US" altLang="el-GR" sz="2800" baseline="-25000">
                <a:solidFill>
                  <a:srgbClr val="0000CC"/>
                </a:solidFill>
              </a:rPr>
              <a:t>12</a:t>
            </a:r>
            <a:r>
              <a:rPr lang="en-US" altLang="el-GR" sz="2800">
                <a:solidFill>
                  <a:srgbClr val="0000CC"/>
                </a:solidFill>
              </a:rPr>
              <a:t>O</a:t>
            </a:r>
            <a:r>
              <a:rPr lang="en-US" altLang="el-GR" sz="2800" baseline="-25000">
                <a:solidFill>
                  <a:srgbClr val="0000CC"/>
                </a:solidFill>
              </a:rPr>
              <a:t>6</a:t>
            </a:r>
            <a:r>
              <a:rPr lang="el-GR" altLang="el-GR" sz="2800" baseline="-25000">
                <a:solidFill>
                  <a:srgbClr val="0000CC"/>
                </a:solidFill>
              </a:rPr>
              <a:t> </a:t>
            </a:r>
            <a:r>
              <a:rPr lang="el-GR" altLang="el-GR" sz="2800">
                <a:solidFill>
                  <a:srgbClr val="0000CC"/>
                </a:solidFill>
              </a:rPr>
              <a:t>[</a:t>
            </a:r>
            <a:r>
              <a:rPr lang="en-US" altLang="el-GR" sz="2800">
                <a:solidFill>
                  <a:srgbClr val="0000CC"/>
                </a:solidFill>
              </a:rPr>
              <a:t>n=m/MB]</a:t>
            </a:r>
            <a:r>
              <a:rPr lang="el-GR" altLang="el-GR" sz="2800">
                <a:solidFill>
                  <a:srgbClr val="0000CC"/>
                </a:solidFill>
              </a:rPr>
              <a:t>,</a:t>
            </a:r>
            <a:endParaRPr lang="en-US" altLang="el-GR" sz="280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2800">
                <a:solidFill>
                  <a:srgbClr val="0000CC"/>
                </a:solidFill>
              </a:rPr>
              <a:t>	</a:t>
            </a:r>
            <a:r>
              <a:rPr lang="el-GR" altLang="el-GR" sz="2800">
                <a:solidFill>
                  <a:srgbClr val="0000CC"/>
                </a:solidFill>
              </a:rPr>
              <a:t>2. από αναλογία στοιχειομετρικών συντελεστών βρίσκουμε      τα</a:t>
            </a:r>
            <a:r>
              <a:rPr lang="en-US" altLang="el-GR" sz="2800">
                <a:solidFill>
                  <a:srgbClr val="0000CC"/>
                </a:solidFill>
              </a:rPr>
              <a:t> moles </a:t>
            </a:r>
            <a:r>
              <a:rPr lang="el-GR" altLang="el-GR" sz="2800">
                <a:solidFill>
                  <a:srgbClr val="0000CC"/>
                </a:solidFill>
              </a:rPr>
              <a:t>του</a:t>
            </a:r>
            <a:r>
              <a:rPr lang="en-US" altLang="el-GR" sz="2800">
                <a:solidFill>
                  <a:srgbClr val="0000CC"/>
                </a:solidFill>
              </a:rPr>
              <a:t> H</a:t>
            </a:r>
            <a:r>
              <a:rPr lang="en-US" altLang="el-GR" sz="2800" baseline="-25000">
                <a:solidFill>
                  <a:srgbClr val="0000CC"/>
                </a:solidFill>
              </a:rPr>
              <a:t>2</a:t>
            </a:r>
            <a:r>
              <a:rPr lang="en-US" altLang="el-GR" sz="2800">
                <a:solidFill>
                  <a:srgbClr val="0000CC"/>
                </a:solidFill>
              </a:rPr>
              <a:t>O</a:t>
            </a:r>
            <a:r>
              <a:rPr lang="el-GR" altLang="el-GR" sz="2800">
                <a:solidFill>
                  <a:srgbClr val="0000CC"/>
                </a:solidFill>
              </a:rPr>
              <a:t>,</a:t>
            </a:r>
            <a:endParaRPr lang="en-US" altLang="el-GR" sz="280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2800">
                <a:solidFill>
                  <a:srgbClr val="0000CC"/>
                </a:solidFill>
              </a:rPr>
              <a:t>	</a:t>
            </a:r>
            <a:r>
              <a:rPr lang="el-GR" altLang="el-GR" sz="2800">
                <a:solidFill>
                  <a:srgbClr val="0000CC"/>
                </a:solidFill>
              </a:rPr>
              <a:t>3. και μετατρέπουμε τα </a:t>
            </a:r>
            <a:r>
              <a:rPr lang="en-US" altLang="el-GR" sz="2800">
                <a:solidFill>
                  <a:srgbClr val="0000CC"/>
                </a:solidFill>
              </a:rPr>
              <a:t>moles </a:t>
            </a:r>
            <a:r>
              <a:rPr lang="el-GR" altLang="el-GR" sz="2800">
                <a:solidFill>
                  <a:srgbClr val="0000CC"/>
                </a:solidFill>
              </a:rPr>
              <a:t>του</a:t>
            </a:r>
            <a:r>
              <a:rPr lang="en-US" altLang="el-GR" sz="2800">
                <a:solidFill>
                  <a:srgbClr val="0000CC"/>
                </a:solidFill>
              </a:rPr>
              <a:t> H</a:t>
            </a:r>
            <a:r>
              <a:rPr lang="en-US" altLang="el-GR" sz="2800" baseline="-25000">
                <a:solidFill>
                  <a:srgbClr val="0000CC"/>
                </a:solidFill>
              </a:rPr>
              <a:t>2</a:t>
            </a:r>
            <a:r>
              <a:rPr lang="en-US" altLang="el-GR" sz="2800">
                <a:solidFill>
                  <a:srgbClr val="0000CC"/>
                </a:solidFill>
              </a:rPr>
              <a:t>O</a:t>
            </a:r>
            <a:r>
              <a:rPr lang="el-GR" altLang="el-GR" sz="2800">
                <a:solidFill>
                  <a:srgbClr val="0000CC"/>
                </a:solidFill>
              </a:rPr>
              <a:t> σε γραμμάρια </a:t>
            </a:r>
            <a:r>
              <a:rPr lang="en-US" altLang="el-GR" sz="2800">
                <a:solidFill>
                  <a:srgbClr val="0000CC"/>
                </a:solidFill>
              </a:rPr>
              <a:t>[m=n.MB].</a:t>
            </a:r>
          </a:p>
        </p:txBody>
      </p:sp>
      <p:sp>
        <p:nvSpPr>
          <p:cNvPr id="19460" name="Rectangle 6">
            <a:extLst>
              <a:ext uri="{FF2B5EF4-FFF2-40B4-BE49-F238E27FC236}">
                <a16:creationId xmlns:a16="http://schemas.microsoft.com/office/drawing/2014/main" id="{FC21192E-339B-4685-B964-2D97295C9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1066800"/>
            <a:ext cx="5068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latin typeface="Times New Roman" panose="02020603050405020304" pitchFamily="18" charset="0"/>
              </a:rPr>
              <a:t>C</a:t>
            </a:r>
            <a:r>
              <a:rPr lang="en-US" altLang="el-GR" sz="2400" baseline="-25000">
                <a:latin typeface="Times New Roman" panose="02020603050405020304" pitchFamily="18" charset="0"/>
              </a:rPr>
              <a:t>6</a:t>
            </a:r>
            <a:r>
              <a:rPr lang="en-US" altLang="el-GR" sz="2400">
                <a:latin typeface="Times New Roman" panose="02020603050405020304" pitchFamily="18" charset="0"/>
              </a:rPr>
              <a:t>H</a:t>
            </a:r>
            <a:r>
              <a:rPr lang="en-US" altLang="el-GR" sz="2400" baseline="-25000">
                <a:latin typeface="Times New Roman" panose="02020603050405020304" pitchFamily="18" charset="0"/>
              </a:rPr>
              <a:t>12</a:t>
            </a:r>
            <a:r>
              <a:rPr lang="en-US" altLang="el-GR" sz="2400">
                <a:latin typeface="Times New Roman" panose="02020603050405020304" pitchFamily="18" charset="0"/>
              </a:rPr>
              <a:t>O</a:t>
            </a:r>
            <a:r>
              <a:rPr lang="en-US" altLang="el-GR" sz="2400" baseline="-25000">
                <a:latin typeface="Times New Roman" panose="02020603050405020304" pitchFamily="18" charset="0"/>
              </a:rPr>
              <a:t>6</a:t>
            </a:r>
            <a:r>
              <a:rPr lang="en-US" altLang="el-GR" sz="2400">
                <a:latin typeface="Times New Roman" panose="02020603050405020304" pitchFamily="18" charset="0"/>
              </a:rPr>
              <a:t> + 6 O</a:t>
            </a:r>
            <a:r>
              <a:rPr lang="en-US" altLang="el-GR" sz="2400" baseline="-25000">
                <a:latin typeface="Times New Roman" panose="02020603050405020304" pitchFamily="18" charset="0"/>
              </a:rPr>
              <a:t>2</a:t>
            </a:r>
            <a:r>
              <a:rPr lang="en-US" altLang="el-GR" sz="2400">
                <a:latin typeface="Times New Roman" panose="02020603050405020304" pitchFamily="18" charset="0"/>
              </a:rPr>
              <a:t> </a:t>
            </a:r>
            <a:r>
              <a:rPr lang="en-US" altLang="el-GR" sz="2400">
                <a:latin typeface="Times New Roman" panose="02020603050405020304" pitchFamily="18" charset="0"/>
                <a:sym typeface="Symbol" panose="05050102010706020507" pitchFamily="18" charset="2"/>
              </a:rPr>
              <a:t></a:t>
            </a:r>
            <a:r>
              <a:rPr lang="en-US" altLang="el-GR" sz="2400">
                <a:latin typeface="Times New Roman" panose="02020603050405020304" pitchFamily="18" charset="0"/>
              </a:rPr>
              <a:t> 6 CO</a:t>
            </a:r>
            <a:r>
              <a:rPr lang="en-US" altLang="el-GR" sz="2400" baseline="-25000">
                <a:latin typeface="Times New Roman" panose="02020603050405020304" pitchFamily="18" charset="0"/>
              </a:rPr>
              <a:t>2</a:t>
            </a:r>
            <a:r>
              <a:rPr lang="en-US" altLang="el-GR" sz="2400">
                <a:latin typeface="Times New Roman" panose="02020603050405020304" pitchFamily="18" charset="0"/>
              </a:rPr>
              <a:t> + 6 H</a:t>
            </a:r>
            <a:r>
              <a:rPr lang="en-US" altLang="el-GR" sz="2400" baseline="-25000">
                <a:latin typeface="Times New Roman" panose="02020603050405020304" pitchFamily="18" charset="0"/>
              </a:rPr>
              <a:t>2</a:t>
            </a:r>
            <a:r>
              <a:rPr lang="en-US" altLang="el-GR" sz="2400">
                <a:latin typeface="Times New Roman" panose="02020603050405020304" pitchFamily="18" charset="0"/>
              </a:rPr>
              <a:t>O</a:t>
            </a:r>
          </a:p>
        </p:txBody>
      </p:sp>
      <p:pic>
        <p:nvPicPr>
          <p:cNvPr id="19461" name="Picture 15" descr="03_Pg98_UnFigure_L">
            <a:extLst>
              <a:ext uri="{FF2B5EF4-FFF2-40B4-BE49-F238E27FC236}">
                <a16:creationId xmlns:a16="http://schemas.microsoft.com/office/drawing/2014/main" id="{71BB40D3-B21A-4540-A3F1-65234BCB7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76400"/>
            <a:ext cx="86201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7F6D943-DD2E-439E-A2FE-A86CF5FAE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0"/>
            <a:ext cx="9144001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/>
              <a:t>Μονάδες Μέτρησεις</a:t>
            </a:r>
            <a:endParaRPr lang="en-US" altLang="el-GR" sz="4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EA08FF0-1027-46CC-8554-167CC1929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1268413"/>
            <a:ext cx="91440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/>
              <a:t>Διεθνές Σύστημα - </a:t>
            </a:r>
            <a:r>
              <a:rPr lang="en-US" altLang="el-GR" sz="4400"/>
              <a:t>SI Units</a:t>
            </a:r>
          </a:p>
        </p:txBody>
      </p:sp>
      <p:pic>
        <p:nvPicPr>
          <p:cNvPr id="20484" name="Picture 23" descr="01_04_Table_L">
            <a:extLst>
              <a:ext uri="{FF2B5EF4-FFF2-40B4-BE49-F238E27FC236}">
                <a16:creationId xmlns:a16="http://schemas.microsoft.com/office/drawing/2014/main" id="{EB2F2CFF-6A28-426D-A431-DA3580C55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411413"/>
            <a:ext cx="91328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01_04_Figure_L">
            <a:extLst>
              <a:ext uri="{FF2B5EF4-FFF2-40B4-BE49-F238E27FC236}">
                <a16:creationId xmlns:a16="http://schemas.microsoft.com/office/drawing/2014/main" id="{04ACEA4A-A3FE-4B77-AE7D-CA27B5B46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981200"/>
            <a:ext cx="36417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661C0C7E-5C87-49AB-B2F3-2242D0868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51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/>
              <a:t>ΧΗΜΕΙΑ</a:t>
            </a:r>
            <a:endParaRPr lang="en-US" altLang="el-GR" sz="440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2EB3C68-AFBB-4E12-84A0-F294FE974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l-GR" sz="2600"/>
              <a:t>	</a:t>
            </a:r>
            <a:r>
              <a:rPr lang="el-GR" altLang="el-GR" sz="2600"/>
              <a:t>Η επιστήμη αυτή μελετά την </a:t>
            </a:r>
            <a:r>
              <a:rPr lang="el-GR" altLang="el-GR" sz="2600" b="1" u="sng"/>
              <a:t>ύλη</a:t>
            </a:r>
            <a:r>
              <a:rPr lang="el-GR" altLang="el-GR" sz="2600"/>
              <a:t>, τις </a:t>
            </a:r>
            <a:r>
              <a:rPr lang="el-GR" altLang="el-GR" sz="2600" b="1" u="sng"/>
              <a:t>ιδιότητές</a:t>
            </a:r>
            <a:r>
              <a:rPr lang="el-GR" altLang="el-GR" sz="2600"/>
              <a:t> της και την </a:t>
            </a:r>
            <a:r>
              <a:rPr lang="el-GR" altLang="el-GR" sz="2600" b="1" u="sng"/>
              <a:t>συμπεριφορά</a:t>
            </a:r>
            <a:r>
              <a:rPr lang="el-GR" altLang="el-GR" sz="2600"/>
              <a:t> της</a:t>
            </a:r>
            <a:r>
              <a:rPr lang="en-US" altLang="el-GR" sz="260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6111A96-9A59-4673-B8FE-29740B763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1111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/>
              <a:t>Μετρικό Σύστημα</a:t>
            </a:r>
            <a:endParaRPr lang="en-US" altLang="el-GR" sz="440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36EA4D3-0247-4A5D-8F46-396AE6C0C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565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l-GR" sz="2600"/>
              <a:t>	</a:t>
            </a:r>
            <a:r>
              <a:rPr lang="el-GR" altLang="el-GR" sz="2600"/>
              <a:t>Χρησιμοποιεί διάφορα προθέματα (</a:t>
            </a:r>
            <a:r>
              <a:rPr lang="en-US" altLang="el-GR" sz="2600"/>
              <a:t>Prefixes</a:t>
            </a:r>
            <a:r>
              <a:rPr lang="el-GR" altLang="el-GR" sz="2600"/>
              <a:t>)</a:t>
            </a:r>
            <a:r>
              <a:rPr lang="en-US" altLang="el-GR" sz="2600"/>
              <a:t> </a:t>
            </a:r>
            <a:r>
              <a:rPr lang="el-GR" altLang="el-GR" sz="2600"/>
              <a:t>για να μετατρέπει τις βασικές μονάδες σε τέτοια κλίμακα που να μπορούν να περιγράφουν αποτελεσματικά το μετρούμενο μέγεθος.</a:t>
            </a:r>
            <a:endParaRPr lang="en-US" altLang="el-GR" sz="2600"/>
          </a:p>
        </p:txBody>
      </p:sp>
      <p:pic>
        <p:nvPicPr>
          <p:cNvPr id="21508" name="Picture 13" descr="01_05_Table_L">
            <a:extLst>
              <a:ext uri="{FF2B5EF4-FFF2-40B4-BE49-F238E27FC236}">
                <a16:creationId xmlns:a16="http://schemas.microsoft.com/office/drawing/2014/main" id="{695E73CD-7607-44D2-AB35-29FE51505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051050"/>
            <a:ext cx="657225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18A2F52-D0A5-48C0-990C-CED24054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51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/>
              <a:t>Ογκος</a:t>
            </a:r>
            <a:endParaRPr lang="en-US" altLang="el-GR" sz="44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6D79101-75E8-49BA-B4E4-BC0870CC4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03400"/>
            <a:ext cx="434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 sz="2600"/>
              <a:t>Η συνηθέστερη μονάδα μέτρησης του όγκου στη χημεία είναι το λίτρο</a:t>
            </a:r>
            <a:r>
              <a:rPr lang="en-US" altLang="el-GR" sz="2600"/>
              <a:t> (L) </a:t>
            </a:r>
            <a:r>
              <a:rPr lang="el-GR" altLang="el-GR" sz="2600"/>
              <a:t>και</a:t>
            </a:r>
            <a:r>
              <a:rPr lang="en-US" altLang="el-GR" sz="2600"/>
              <a:t> </a:t>
            </a:r>
            <a:r>
              <a:rPr lang="el-GR" altLang="el-GR" sz="2600"/>
              <a:t>το</a:t>
            </a:r>
            <a:r>
              <a:rPr lang="en-US" altLang="el-GR" sz="2600"/>
              <a:t> </a:t>
            </a:r>
            <a:r>
              <a:rPr lang="el-GR" altLang="el-GR" sz="2600"/>
              <a:t>χιλιοστόλιτρο</a:t>
            </a:r>
            <a:r>
              <a:rPr lang="en-US" altLang="el-GR" sz="2600"/>
              <a:t> (mL).</a:t>
            </a:r>
            <a:endParaRPr lang="en-US" altLang="el-GR" sz="2600">
              <a:solidFill>
                <a:schemeClr val="accent2"/>
              </a:solidFill>
            </a:endParaRPr>
          </a:p>
          <a:p>
            <a:pPr lvl="1" eaLnBrk="1" hangingPunct="1"/>
            <a:r>
              <a:rPr lang="el-GR" altLang="el-GR" sz="2400"/>
              <a:t>Ενα </a:t>
            </a:r>
            <a:r>
              <a:rPr lang="en-US" altLang="el-GR" sz="2400"/>
              <a:t>L </a:t>
            </a:r>
            <a:r>
              <a:rPr lang="el-GR" altLang="el-GR" sz="2400"/>
              <a:t>είναι ο όγκος ενός κύβου ακμής ενός δεκατόμετρου</a:t>
            </a:r>
            <a:r>
              <a:rPr lang="en-US" altLang="el-GR" sz="2400"/>
              <a:t> (dm).</a:t>
            </a:r>
          </a:p>
          <a:p>
            <a:pPr lvl="1" eaLnBrk="1" hangingPunct="1"/>
            <a:r>
              <a:rPr lang="el-GR" altLang="el-GR" sz="2400"/>
              <a:t>Ενα χιλιοστόλιτρο είναι ο όγκος ενός κύβου ακμής</a:t>
            </a:r>
            <a:br>
              <a:rPr lang="en-US" altLang="el-GR" sz="2400"/>
            </a:br>
            <a:r>
              <a:rPr lang="en-US" altLang="el-GR" sz="2400"/>
              <a:t>1 </a:t>
            </a:r>
            <a:r>
              <a:rPr lang="el-GR" altLang="el-GR" sz="2400"/>
              <a:t>εκατοστού</a:t>
            </a:r>
            <a:r>
              <a:rPr lang="en-US" altLang="el-GR" sz="2400"/>
              <a:t> (cm)</a:t>
            </a:r>
            <a:r>
              <a:rPr lang="el-GR" altLang="el-GR" sz="2400"/>
              <a:t>.</a:t>
            </a:r>
            <a:endParaRPr lang="en-US" altLang="el-GR" sz="2400"/>
          </a:p>
        </p:txBody>
      </p:sp>
      <p:pic>
        <p:nvPicPr>
          <p:cNvPr id="22532" name="Picture 10" descr="01_18_Figure_L">
            <a:extLst>
              <a:ext uri="{FF2B5EF4-FFF2-40B4-BE49-F238E27FC236}">
                <a16:creationId xmlns:a16="http://schemas.microsoft.com/office/drawing/2014/main" id="{EA58EFDE-6182-4EBB-A950-B7BE0876D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92238"/>
            <a:ext cx="319881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310E54C-7493-4758-BF55-C953914A5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0"/>
            <a:ext cx="9144001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/>
              <a:t>Θερμοκρασία</a:t>
            </a:r>
            <a:endParaRPr lang="en-US" altLang="el-GR" sz="4400"/>
          </a:p>
        </p:txBody>
      </p:sp>
      <p:pic>
        <p:nvPicPr>
          <p:cNvPr id="23555" name="Picture 10" descr="01_17_Figure_L">
            <a:extLst>
              <a:ext uri="{FF2B5EF4-FFF2-40B4-BE49-F238E27FC236}">
                <a16:creationId xmlns:a16="http://schemas.microsoft.com/office/drawing/2014/main" id="{7E42DB91-C39C-4FBF-B23C-ABEDA20B0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700213"/>
            <a:ext cx="49498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C9C852-2645-4B5D-BB69-58924E1F5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979488"/>
            <a:ext cx="42672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 sz="2600"/>
              <a:t>Στις επιστημονικές μετρήσεις, η κλίμακες </a:t>
            </a:r>
            <a:r>
              <a:rPr lang="en-US" altLang="el-GR" sz="2600"/>
              <a:t>Celsius </a:t>
            </a:r>
            <a:r>
              <a:rPr lang="el-GR" altLang="el-GR" sz="2600"/>
              <a:t>και</a:t>
            </a:r>
            <a:r>
              <a:rPr lang="en-US" altLang="el-GR" sz="2600"/>
              <a:t> Kelvin </a:t>
            </a:r>
            <a:r>
              <a:rPr lang="el-GR" altLang="el-GR" sz="2600"/>
              <a:t>είναι οι συχνότερα χρησιμοποιούμενες</a:t>
            </a:r>
            <a:r>
              <a:rPr lang="en-US" altLang="el-GR" sz="2600"/>
              <a:t>.</a:t>
            </a:r>
          </a:p>
          <a:p>
            <a:pPr eaLnBrk="1" hangingPunct="1"/>
            <a:r>
              <a:rPr lang="el-GR" altLang="el-GR" sz="2600"/>
              <a:t>Η κλίμακα </a:t>
            </a:r>
            <a:r>
              <a:rPr lang="en-US" altLang="el-GR" sz="2600"/>
              <a:t>Celsius </a:t>
            </a:r>
            <a:r>
              <a:rPr lang="el-GR" altLang="el-GR" sz="2600"/>
              <a:t>στηρίζεται στις ιδιότητες του νερού</a:t>
            </a:r>
            <a:r>
              <a:rPr lang="en-US" altLang="el-GR" sz="2600"/>
              <a:t>.</a:t>
            </a:r>
          </a:p>
          <a:p>
            <a:pPr lvl="1" eaLnBrk="1" hangingPunct="1"/>
            <a:r>
              <a:rPr lang="en-US" altLang="el-GR" sz="2400"/>
              <a:t>0 </a:t>
            </a:r>
            <a:r>
              <a:rPr lang="en-US" altLang="el-GR" sz="2400">
                <a:sym typeface="Symbol" panose="05050102010706020507" pitchFamily="18" charset="2"/>
              </a:rPr>
              <a:t>C </a:t>
            </a:r>
            <a:r>
              <a:rPr lang="el-GR" altLang="el-GR" sz="2400">
                <a:sym typeface="Symbol" panose="05050102010706020507" pitchFamily="18" charset="2"/>
              </a:rPr>
              <a:t>είναι το σημείο πήξης του νερού</a:t>
            </a:r>
            <a:r>
              <a:rPr lang="en-US" altLang="el-GR" sz="2400">
                <a:sym typeface="Symbol" panose="05050102010706020507" pitchFamily="18" charset="2"/>
              </a:rPr>
              <a:t>.</a:t>
            </a:r>
          </a:p>
          <a:p>
            <a:pPr lvl="1" eaLnBrk="1" hangingPunct="1"/>
            <a:r>
              <a:rPr lang="en-US" altLang="el-GR" sz="2400"/>
              <a:t>100 </a:t>
            </a:r>
            <a:r>
              <a:rPr lang="en-US" altLang="el-GR" sz="2400">
                <a:sym typeface="Symbol" panose="05050102010706020507" pitchFamily="18" charset="2"/>
              </a:rPr>
              <a:t>C </a:t>
            </a:r>
            <a:r>
              <a:rPr lang="el-GR" altLang="el-GR" sz="2400">
                <a:sym typeface="Symbol" panose="05050102010706020507" pitchFamily="18" charset="2"/>
              </a:rPr>
              <a:t>είναι το σημείο βρασμού του νερού</a:t>
            </a:r>
            <a:r>
              <a:rPr lang="en-US" altLang="el-GR" sz="2400">
                <a:sym typeface="Symbol" panose="05050102010706020507" pitchFamily="18" charset="2"/>
              </a:rPr>
              <a:t>.</a:t>
            </a:r>
            <a:endParaRPr lang="en-US" altLang="el-GR" sz="2400">
              <a:solidFill>
                <a:schemeClr val="accent2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B4EDDC-154F-49D2-9F89-96962AE7D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81075"/>
            <a:ext cx="381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 sz="2600"/>
              <a:t>Η βασική μονάδα μέτρησης της θερμοκρασίας στο</a:t>
            </a:r>
            <a:r>
              <a:rPr lang="en-US" altLang="el-GR" sz="2600"/>
              <a:t> SI </a:t>
            </a:r>
            <a:r>
              <a:rPr lang="el-GR" altLang="el-GR" sz="2600"/>
              <a:t>είναι η </a:t>
            </a:r>
            <a:r>
              <a:rPr lang="en-US" altLang="el-GR" sz="2600"/>
              <a:t>kelvin.</a:t>
            </a:r>
          </a:p>
          <a:p>
            <a:pPr eaLnBrk="1" hangingPunct="1"/>
            <a:r>
              <a:rPr lang="el-GR" altLang="el-GR" sz="2600"/>
              <a:t>Η απόλυτος κλίμακα </a:t>
            </a:r>
            <a:r>
              <a:rPr lang="en-US" altLang="el-GR" sz="2600"/>
              <a:t>kelvin</a:t>
            </a:r>
            <a:r>
              <a:rPr lang="el-GR" altLang="el-GR" sz="2600"/>
              <a:t> βασίζεται στις ιδιότητες των αερίων</a:t>
            </a:r>
            <a:r>
              <a:rPr lang="en-US" altLang="el-GR" sz="2600"/>
              <a:t>.</a:t>
            </a:r>
          </a:p>
          <a:p>
            <a:pPr eaLnBrk="1" hangingPunct="1"/>
            <a:r>
              <a:rPr lang="el-GR" altLang="el-GR" sz="2600"/>
              <a:t>Δεν υπάρχει αρνητική θερμοκρασία στη κλίμακα </a:t>
            </a:r>
            <a:r>
              <a:rPr lang="en-US" altLang="el-GR" sz="2600"/>
              <a:t>Kelvin.</a:t>
            </a:r>
          </a:p>
          <a:p>
            <a:pPr eaLnBrk="1" hangingPunct="1"/>
            <a:r>
              <a:rPr lang="en-US" altLang="el-GR" sz="2600"/>
              <a:t>K = </a:t>
            </a:r>
            <a:r>
              <a:rPr lang="en-US" altLang="el-GR" sz="2600">
                <a:sym typeface="Symbol" panose="05050102010706020507" pitchFamily="18" charset="2"/>
              </a:rPr>
              <a:t>C + 273.15</a:t>
            </a:r>
            <a:endParaRPr lang="en-US" altLang="el-GR" sz="26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B47E068-FA8A-4545-BC93-240A50E51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1876425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 sz="2600"/>
              <a:t>Η κλίμακα</a:t>
            </a:r>
            <a:r>
              <a:rPr lang="en-US" altLang="el-GR" sz="2600"/>
              <a:t> Fahrenheit </a:t>
            </a:r>
            <a:r>
              <a:rPr lang="el-GR" altLang="el-GR" sz="2600"/>
              <a:t>δεν χρησιμοποιείται σε επιστημονικές μετρήσεις</a:t>
            </a:r>
            <a:r>
              <a:rPr lang="en-US" altLang="el-GR" sz="2600"/>
              <a:t>.</a:t>
            </a:r>
          </a:p>
          <a:p>
            <a:pPr eaLnBrk="1" hangingPunct="1"/>
            <a:r>
              <a:rPr lang="en-US" altLang="el-GR" sz="2600">
                <a:sym typeface="Symbol" panose="05050102010706020507" pitchFamily="18" charset="2"/>
              </a:rPr>
              <a:t>F = 9/5(C) + 32</a:t>
            </a:r>
          </a:p>
          <a:p>
            <a:pPr eaLnBrk="1" hangingPunct="1"/>
            <a:r>
              <a:rPr lang="en-US" altLang="el-GR" sz="2600">
                <a:sym typeface="Symbol" panose="05050102010706020507" pitchFamily="18" charset="2"/>
              </a:rPr>
              <a:t>C = 5/9(F − 32)</a:t>
            </a:r>
            <a:endParaRPr lang="en-US" altLang="el-GR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7C76B2A-0FED-4DE3-A0D7-362CDA02CDC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981075"/>
            <a:ext cx="3309938" cy="16859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Πίεση</a:t>
            </a:r>
            <a:r>
              <a:rPr lang="el-GR" sz="2800" b="1" dirty="0"/>
              <a:t> </a:t>
            </a:r>
            <a:r>
              <a:rPr lang="el-GR" sz="2800" dirty="0"/>
              <a:t>είναι η δύναμη ανά μονάδα επιφάνειας</a:t>
            </a:r>
            <a:r>
              <a:rPr lang="en-US" sz="2800" dirty="0"/>
              <a:t>: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0530479-917E-41EC-B172-A0C1F8D3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/>
              <a:t>Πίεση</a:t>
            </a:r>
            <a:endParaRPr lang="en-US" altLang="el-GR" sz="440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77C534A-6A0B-469F-A0B3-432ECC967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733800"/>
            <a:ext cx="3581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Ατμοσφαιρική Πίεση</a:t>
            </a:r>
            <a:r>
              <a:rPr lang="el-GR" sz="2800" b="1" dirty="0">
                <a:latin typeface="Arial" charset="0"/>
                <a:cs typeface="+mn-cs"/>
              </a:rPr>
              <a:t> </a:t>
            </a:r>
            <a:r>
              <a:rPr lang="en-US" sz="2800" dirty="0">
                <a:latin typeface="Arial" charset="0"/>
                <a:cs typeface="+mn-cs"/>
              </a:rPr>
              <a:t> </a:t>
            </a:r>
            <a:r>
              <a:rPr lang="el-GR" sz="2800" dirty="0">
                <a:latin typeface="Arial" charset="0"/>
                <a:cs typeface="+mn-cs"/>
              </a:rPr>
              <a:t>είναι το βάρος του αέρα ανά μονάδα επιφάνειας</a:t>
            </a:r>
            <a:r>
              <a:rPr lang="en-US" sz="2800" dirty="0">
                <a:latin typeface="Arial" charset="0"/>
                <a:cs typeface="+mn-cs"/>
              </a:rPr>
              <a:t>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800" dirty="0">
              <a:latin typeface="Arial" charset="0"/>
              <a:cs typeface="+mn-cs"/>
            </a:endParaRPr>
          </a:p>
        </p:txBody>
      </p:sp>
      <p:grpSp>
        <p:nvGrpSpPr>
          <p:cNvPr id="24581" name="Group 23">
            <a:extLst>
              <a:ext uri="{FF2B5EF4-FFF2-40B4-BE49-F238E27FC236}">
                <a16:creationId xmlns:a16="http://schemas.microsoft.com/office/drawing/2014/main" id="{1D38ACE2-A13D-4DA9-9FC6-4E4E194D7860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590800"/>
            <a:ext cx="1543050" cy="1190625"/>
            <a:chOff x="912" y="2016"/>
            <a:chExt cx="972" cy="750"/>
          </a:xfrm>
        </p:grpSpPr>
        <p:sp>
          <p:nvSpPr>
            <p:cNvPr id="24583" name="Rectangle 15">
              <a:extLst>
                <a:ext uri="{FF2B5EF4-FFF2-40B4-BE49-F238E27FC236}">
                  <a16:creationId xmlns:a16="http://schemas.microsoft.com/office/drawing/2014/main" id="{E3369C17-6786-4A75-890C-7D2D3610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178"/>
              <a:ext cx="5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3600" i="1">
                  <a:latin typeface="Arial" panose="020B0604020202020204" pitchFamily="34" charset="0"/>
                </a:rPr>
                <a:t>P</a:t>
              </a:r>
              <a:r>
                <a:rPr lang="en-US" altLang="el-GR" sz="3600">
                  <a:latin typeface="Arial" panose="020B0604020202020204" pitchFamily="34" charset="0"/>
                </a:rPr>
                <a:t> =</a:t>
              </a:r>
              <a:endParaRPr lang="en-US" altLang="el-GR" sz="4000">
                <a:latin typeface="Arial" panose="020B0604020202020204" pitchFamily="34" charset="0"/>
              </a:endParaRPr>
            </a:p>
          </p:txBody>
        </p:sp>
        <p:sp>
          <p:nvSpPr>
            <p:cNvPr id="24584" name="Rectangle 16">
              <a:extLst>
                <a:ext uri="{FF2B5EF4-FFF2-40B4-BE49-F238E27FC236}">
                  <a16:creationId xmlns:a16="http://schemas.microsoft.com/office/drawing/2014/main" id="{DB88DE3D-002A-450B-8BAB-F42F8A375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2016"/>
              <a:ext cx="30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3600" i="1">
                  <a:latin typeface="Arial" panose="020B0604020202020204" pitchFamily="34" charset="0"/>
                </a:rPr>
                <a:t>F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3600" i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4585" name="Line 17">
              <a:extLst>
                <a:ext uri="{FF2B5EF4-FFF2-40B4-BE49-F238E27FC236}">
                  <a16:creationId xmlns:a16="http://schemas.microsoft.com/office/drawing/2014/main" id="{FC931871-7B7A-4040-9ACF-D80A645FC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0" y="239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4582" name="Picture 26" descr="10_01_Figure_L">
            <a:extLst>
              <a:ext uri="{FF2B5EF4-FFF2-40B4-BE49-F238E27FC236}">
                <a16:creationId xmlns:a16="http://schemas.microsoft.com/office/drawing/2014/main" id="{5AD74E3D-E4F3-4F1D-BC26-05A34E39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38481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AC3CD8E-8497-469D-9EBF-B97720D96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/>
              <a:t>Μονάδες Πίεσης</a:t>
            </a:r>
            <a:endParaRPr lang="en-US" altLang="el-GR" sz="440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32ABA3D-7EA5-45C8-8F7F-E85C60121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4608513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l-GR"/>
              <a:t>Pascals</a:t>
            </a:r>
            <a:r>
              <a:rPr lang="el-GR" altLang="el-GR"/>
              <a:t> </a:t>
            </a:r>
            <a:r>
              <a:rPr lang="en-US" altLang="el-GR"/>
              <a:t>(SI)</a:t>
            </a:r>
          </a:p>
          <a:p>
            <a:pPr lvl="1" eaLnBrk="1" hangingPunct="1"/>
            <a:r>
              <a:rPr lang="en-US" altLang="el-GR"/>
              <a:t>	1 Pa = 1 N/m</a:t>
            </a:r>
            <a:r>
              <a:rPr lang="en-US" altLang="el-GR" baseline="30000"/>
              <a:t>2</a:t>
            </a:r>
            <a:endParaRPr lang="en-US" altLang="el-GR"/>
          </a:p>
          <a:p>
            <a:pPr eaLnBrk="1" hangingPunct="1"/>
            <a:r>
              <a:rPr lang="en-US" altLang="el-GR"/>
              <a:t>Bar</a:t>
            </a:r>
          </a:p>
          <a:p>
            <a:pPr lvl="1" eaLnBrk="1" hangingPunct="1"/>
            <a:r>
              <a:rPr lang="en-US" altLang="el-GR"/>
              <a:t>	1 bar = 10</a:t>
            </a:r>
            <a:r>
              <a:rPr lang="en-US" altLang="el-GR" baseline="30000"/>
              <a:t>5</a:t>
            </a:r>
            <a:r>
              <a:rPr lang="en-US" altLang="el-GR"/>
              <a:t> Pa = 100 kPa</a:t>
            </a:r>
          </a:p>
          <a:p>
            <a:pPr eaLnBrk="1" hangingPunct="1">
              <a:buFontTx/>
              <a:buNone/>
            </a:pPr>
            <a:endParaRPr lang="en-US" altLang="el-GR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8A1F2B9-73AE-43D0-A0B1-B54A39F12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3213100"/>
            <a:ext cx="41148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l-GR" sz="2800"/>
              <a:t>mmHg or torr</a:t>
            </a:r>
          </a:p>
          <a:p>
            <a:pPr eaLnBrk="1" hangingPunct="1"/>
            <a:endParaRPr lang="en-US" altLang="el-GR"/>
          </a:p>
          <a:p>
            <a:pPr eaLnBrk="1" hangingPunct="1">
              <a:lnSpc>
                <a:spcPct val="90000"/>
              </a:lnSpc>
            </a:pPr>
            <a:r>
              <a:rPr lang="en-US" altLang="el-GR" sz="2800"/>
              <a:t>Atmosphere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/>
              <a:t> 1.00 atm =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/>
              <a:t>    760 torr =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/>
              <a:t>    101.325 kPa =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/>
              <a:t>    1.01325 bar</a:t>
            </a:r>
          </a:p>
        </p:txBody>
      </p:sp>
      <p:pic>
        <p:nvPicPr>
          <p:cNvPr id="25605" name="Picture 22" descr="10_02_Figure_L">
            <a:extLst>
              <a:ext uri="{FF2B5EF4-FFF2-40B4-BE49-F238E27FC236}">
                <a16:creationId xmlns:a16="http://schemas.microsoft.com/office/drawing/2014/main" id="{9FD50C00-D9B4-46A5-9B16-A7DD5A22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19188"/>
            <a:ext cx="46259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83BD2B-251E-4E2F-8A55-81C82AA7BEA0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4925" y="115888"/>
          <a:ext cx="9001125" cy="5473700"/>
        </p:xfrm>
        <a:graphic>
          <a:graphicData uri="http://schemas.openxmlformats.org/drawingml/2006/table">
            <a:tbl>
              <a:tblPr firstRow="1" firstCol="1" bandRow="1"/>
              <a:tblGrid>
                <a:gridCol w="47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2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02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02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02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02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02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02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02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021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021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021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7525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7525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342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 rowSpan="2" gridSpan="1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1000" dirty="0">
                        <a:effectLst/>
                        <a:latin typeface="Calibri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He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4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Hydrogen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Helium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7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Li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Be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rowSpan="4"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1000">
                        <a:effectLst/>
                        <a:latin typeface="Calibri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B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C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O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F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Ne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77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Lithium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Beryllium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gridSpan="10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Boron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Carbon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Nitrogen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Oxygen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Fluorine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Neon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Na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Mg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gridSpan="10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Al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5"/>
                        </a:rPr>
                        <a:t>Si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6"/>
                        </a:rPr>
                        <a:t>P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7"/>
                        </a:rPr>
                        <a:t>S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8"/>
                        </a:rPr>
                        <a:t>Cl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9"/>
                        </a:rPr>
                        <a:t>Ar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12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Sodium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Magnesium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gridSpan="10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Aluminum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Silicon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Phosphorus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Sulfur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Chlorine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Argon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7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0"/>
                        </a:rPr>
                        <a:t>K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1"/>
                        </a:rPr>
                        <a:t>Ca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2"/>
                        </a:rPr>
                        <a:t>Sc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3"/>
                        </a:rPr>
                        <a:t>Ti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4"/>
                        </a:rPr>
                        <a:t>V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5"/>
                        </a:rPr>
                        <a:t>Cr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6"/>
                        </a:rPr>
                        <a:t>Mn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7"/>
                        </a:rPr>
                        <a:t>Fe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8"/>
                        </a:rPr>
                        <a:t>Co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9"/>
                        </a:rPr>
                        <a:t>Ni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0"/>
                        </a:rPr>
                        <a:t>Cu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1"/>
                        </a:rPr>
                        <a:t>Zn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2"/>
                        </a:rPr>
                        <a:t>Ga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3"/>
                        </a:rPr>
                        <a:t>Ge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4"/>
                        </a:rPr>
                        <a:t>As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5"/>
                        </a:rPr>
                        <a:t>Se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6"/>
                        </a:rPr>
                        <a:t>Br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7"/>
                        </a:rPr>
                        <a:t>Kr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12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Potassium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Calcium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Scandium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Titanium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Vanadium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Chromium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Manganese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Iron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Cobalt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Nickel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Copper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Zinc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Gallium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Germanium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Arsenic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Selenium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Bromine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Krypton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7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8"/>
                        </a:rPr>
                        <a:t>Rb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9"/>
                        </a:rPr>
                        <a:t>Sr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0"/>
                        </a:rPr>
                        <a:t>Y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1"/>
                        </a:rPr>
                        <a:t>Zr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2"/>
                        </a:rPr>
                        <a:t>Nb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3"/>
                        </a:rPr>
                        <a:t>Mo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4"/>
                        </a:rPr>
                        <a:t>Tc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5"/>
                        </a:rPr>
                        <a:t>Ru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6"/>
                        </a:rPr>
                        <a:t>Rh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7"/>
                        </a:rPr>
                        <a:t>Pd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8"/>
                        </a:rPr>
                        <a:t>Ag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9"/>
                        </a:rPr>
                        <a:t>Cd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0"/>
                        </a:rPr>
                        <a:t>In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1"/>
                        </a:rPr>
                        <a:t>Sn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2"/>
                        </a:rPr>
                        <a:t>Sb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3"/>
                        </a:rPr>
                        <a:t>Te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4"/>
                        </a:rPr>
                        <a:t>I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5"/>
                        </a:rPr>
                        <a:t>Xe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12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Rubidium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Strontium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Yttrium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Zirconium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Niobium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Molybdenum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Technetium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Ruthenium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Rhodium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Palladium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Silver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Cadmium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Antimony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Tellurium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Iodine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Xenon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7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6"/>
                        </a:rPr>
                        <a:t>Cs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7"/>
                        </a:rPr>
                        <a:t>Ba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8"/>
                        </a:rPr>
                        <a:t>Hf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9"/>
                        </a:rPr>
                        <a:t>Ta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0"/>
                        </a:rPr>
                        <a:t>W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1"/>
                        </a:rPr>
                        <a:t>Re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2"/>
                        </a:rPr>
                        <a:t>Os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3"/>
                        </a:rPr>
                        <a:t>Ir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4"/>
                        </a:rPr>
                        <a:t>Pt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5"/>
                        </a:rPr>
                        <a:t>Au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6"/>
                        </a:rPr>
                        <a:t>Hg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7"/>
                        </a:rPr>
                        <a:t>Tl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8"/>
                        </a:rPr>
                        <a:t>Pb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9"/>
                        </a:rPr>
                        <a:t>Bi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0"/>
                        </a:rPr>
                        <a:t>Po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1"/>
                        </a:rPr>
                        <a:t>At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2"/>
                        </a:rPr>
                        <a:t>Rn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27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Cesium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Barium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1000">
                        <a:effectLst/>
                        <a:latin typeface="Calibri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Hafnium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Tantalum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Tungsten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Rhenium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Osmium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Iridium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Platinum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Gold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Mercury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Thallium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Lead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Bismuth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Polonium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Astatine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Radon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7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3"/>
                        </a:rPr>
                        <a:t>Fr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4"/>
                        </a:rPr>
                        <a:t>Ra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5"/>
                        </a:rPr>
                        <a:t>Rf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6"/>
                        </a:rPr>
                        <a:t>Db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7"/>
                        </a:rPr>
                        <a:t>Sg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8"/>
                        </a:rPr>
                        <a:t>Bh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9"/>
                        </a:rPr>
                        <a:t>Hs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80"/>
                        </a:rPr>
                        <a:t>Mt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81"/>
                        </a:rPr>
                        <a:t>Uun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82"/>
                        </a:rPr>
                        <a:t>Uuu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83"/>
                        </a:rPr>
                        <a:t>Uub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1000">
                        <a:effectLst/>
                        <a:latin typeface="Calibri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12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Francium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Radium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1000">
                        <a:effectLst/>
                        <a:latin typeface="Calibri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Unnilquadium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Unnilpentium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Unnilhexium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Unnilseptium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Unniloctium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Unnilennium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Ununnilium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Unununium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Ununbium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273">
                <a:tc rowSpan="5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1000">
                        <a:effectLst/>
                        <a:latin typeface="Calibri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1000">
                        <a:effectLst/>
                        <a:latin typeface="Calibri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1697">
                <a:tc gridSpan="3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84"/>
                        </a:rPr>
                        <a:t>La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85"/>
                        </a:rPr>
                        <a:t>Ce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86"/>
                        </a:rPr>
                        <a:t>Pr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87"/>
                        </a:rPr>
                        <a:t>Nd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88"/>
                        </a:rPr>
                        <a:t>Pm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89"/>
                        </a:rPr>
                        <a:t>Sm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90"/>
                        </a:rPr>
                        <a:t>Eu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91"/>
                        </a:rPr>
                        <a:t>Gd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92"/>
                        </a:rPr>
                        <a:t>Tb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93"/>
                        </a:rPr>
                        <a:t>Dy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94"/>
                        </a:rPr>
                        <a:t>Ho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95"/>
                        </a:rPr>
                        <a:t>Er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96"/>
                        </a:rPr>
                        <a:t>Tm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97"/>
                        </a:rPr>
                        <a:t>Yb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98"/>
                        </a:rPr>
                        <a:t>Lu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2121">
                <a:tc gridSpan="3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1000">
                        <a:effectLst/>
                        <a:latin typeface="Calibri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Lanthanum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Cerium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Praseodymium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Neodymium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Promethium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Samarium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Europium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Gadolinium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Terbium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Dysprosium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Holmium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Erbium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Thulium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Ytterbium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Lutetium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1697">
                <a:tc gridSpan="3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99"/>
                        </a:rPr>
                        <a:t>Ac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00"/>
                        </a:rPr>
                        <a:t>Th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01"/>
                        </a:rPr>
                        <a:t>Pa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02"/>
                        </a:rPr>
                        <a:t>U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03"/>
                        </a:rPr>
                        <a:t>Np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04"/>
                        </a:rPr>
                        <a:t>Pu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05"/>
                        </a:rPr>
                        <a:t>Am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06"/>
                        </a:rPr>
                        <a:t>Cm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07"/>
                        </a:rPr>
                        <a:t>Bk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08"/>
                        </a:rPr>
                        <a:t>Cf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09"/>
                        </a:rPr>
                        <a:t>Es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10"/>
                        </a:rPr>
                        <a:t>Fm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11"/>
                        </a:rPr>
                        <a:t>Md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12"/>
                        </a:rPr>
                        <a:t>No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13"/>
                        </a:rPr>
                        <a:t>Lr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2121">
                <a:tc gridSpan="3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1000">
                        <a:effectLst/>
                        <a:latin typeface="Calibri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Actinium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Thorium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Protactinium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Uranium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Neptunium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Plutonium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Americium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Curium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Berkelium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Californium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Einsteinium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Fermium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Mendelevium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Nobelium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Lawrencium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" marR="8303" marT="8305" marB="8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26890" name="Picture 1">
            <a:extLst>
              <a:ext uri="{FF2B5EF4-FFF2-40B4-BE49-F238E27FC236}">
                <a16:creationId xmlns:a16="http://schemas.microsoft.com/office/drawing/2014/main" id="{ADB1859F-6D4B-4CF6-B488-AAF0AD3A8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171450"/>
            <a:ext cx="887730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C880ABB-BF24-473F-A76E-C1D838B29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51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/>
              <a:t>ΥΛΗ</a:t>
            </a:r>
            <a:endParaRPr lang="en-US" altLang="el-GR" sz="44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2ED92C3-CBCE-4CAE-940B-4571B09C9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l-GR" sz="2600"/>
              <a:t>	</a:t>
            </a:r>
            <a:r>
              <a:rPr lang="el-GR" altLang="el-GR" sz="2600"/>
              <a:t>Οτιδήποτε έχει </a:t>
            </a:r>
            <a:r>
              <a:rPr lang="el-GR" altLang="el-GR" sz="2600" b="1"/>
              <a:t>μάζα</a:t>
            </a:r>
            <a:r>
              <a:rPr lang="el-GR" altLang="el-GR" sz="2600"/>
              <a:t> και καταλαμβάνει </a:t>
            </a:r>
            <a:r>
              <a:rPr lang="el-GR" altLang="el-GR" sz="2600" b="1"/>
              <a:t>χώρο</a:t>
            </a:r>
            <a:r>
              <a:rPr lang="el-GR" altLang="el-GR" sz="2600"/>
              <a:t> χαρακτηρίζεται ως </a:t>
            </a:r>
            <a:r>
              <a:rPr lang="el-GR" altLang="el-GR" sz="2600" b="1" u="sng"/>
              <a:t>ύλη</a:t>
            </a:r>
            <a:endParaRPr lang="en-US" altLang="el-GR" sz="2600" b="1" u="sng"/>
          </a:p>
        </p:txBody>
      </p:sp>
      <p:pic>
        <p:nvPicPr>
          <p:cNvPr id="4100" name="Picture 16" descr="01_05_Figure_L">
            <a:extLst>
              <a:ext uri="{FF2B5EF4-FFF2-40B4-BE49-F238E27FC236}">
                <a16:creationId xmlns:a16="http://schemas.microsoft.com/office/drawing/2014/main" id="{A8BACC45-FF85-4822-822D-E1E8DFA7F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3352800"/>
            <a:ext cx="54530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ABD1B9B-B9BD-400D-89F7-D584DAD25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51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/>
              <a:t>ΥΛΗ</a:t>
            </a:r>
            <a:endParaRPr lang="en-US" altLang="el-GR" sz="44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E0FAA7B-7E3E-425C-9CA1-951D1A47C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95800"/>
            <a:ext cx="914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l-GR" sz="2600"/>
              <a:t> </a:t>
            </a:r>
            <a:r>
              <a:rPr lang="el-GR" altLang="el-GR" sz="2600"/>
              <a:t>Τα </a:t>
            </a:r>
            <a:r>
              <a:rPr lang="el-GR" altLang="el-GR" sz="2600" b="1" u="sng"/>
              <a:t>άτομα</a:t>
            </a:r>
            <a:r>
              <a:rPr lang="el-GR" altLang="el-GR" sz="2600"/>
              <a:t> είναι οι δομικές μονάδες της ύλης</a:t>
            </a:r>
            <a:r>
              <a:rPr lang="en-US" altLang="el-GR" sz="2600"/>
              <a:t>.</a:t>
            </a:r>
          </a:p>
          <a:p>
            <a:pPr eaLnBrk="1" hangingPunct="1"/>
            <a:r>
              <a:rPr lang="en-US" altLang="el-GR" sz="2600"/>
              <a:t> </a:t>
            </a:r>
            <a:r>
              <a:rPr lang="el-GR" altLang="el-GR" sz="2600"/>
              <a:t>Κάθε </a:t>
            </a:r>
            <a:r>
              <a:rPr lang="el-GR" altLang="el-GR" sz="2600" b="1" u="sng"/>
              <a:t>στοιχείο</a:t>
            </a:r>
            <a:r>
              <a:rPr lang="el-GR" altLang="el-GR" sz="2600"/>
              <a:t> είναι κατασκευασμένο από το ίδιο είδος ατόμων</a:t>
            </a:r>
            <a:r>
              <a:rPr lang="en-US" altLang="el-GR" sz="2600"/>
              <a:t>.</a:t>
            </a:r>
          </a:p>
          <a:p>
            <a:pPr eaLnBrk="1" hangingPunct="1"/>
            <a:r>
              <a:rPr lang="en-US" altLang="el-GR" sz="2600"/>
              <a:t> </a:t>
            </a:r>
            <a:r>
              <a:rPr lang="el-GR" altLang="el-GR" sz="2600"/>
              <a:t>Οι </a:t>
            </a:r>
            <a:r>
              <a:rPr lang="el-GR" altLang="el-GR" sz="2600" b="1" u="sng"/>
              <a:t>ενώσεις</a:t>
            </a:r>
            <a:r>
              <a:rPr lang="el-GR" altLang="el-GR" sz="2600"/>
              <a:t> είναι κατασκευασμένες από δύο ή και περισσότερα είδη ατόμων</a:t>
            </a:r>
            <a:r>
              <a:rPr lang="en-US" altLang="el-GR" sz="2600"/>
              <a:t>.</a:t>
            </a:r>
          </a:p>
          <a:p>
            <a:pPr eaLnBrk="1" hangingPunct="1"/>
            <a:endParaRPr lang="en-US" altLang="el-GR" sz="2600"/>
          </a:p>
        </p:txBody>
      </p:sp>
      <p:pic>
        <p:nvPicPr>
          <p:cNvPr id="5124" name="Picture 8" descr="01_01_Figure_L">
            <a:extLst>
              <a:ext uri="{FF2B5EF4-FFF2-40B4-BE49-F238E27FC236}">
                <a16:creationId xmlns:a16="http://schemas.microsoft.com/office/drawing/2014/main" id="{0557E9CF-1BBA-4AEA-BE34-E9E283066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219200"/>
            <a:ext cx="4835525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6DAC66B-212B-4EDF-A269-F6EB2420A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51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/>
              <a:t>Οι καταστάσεις της Υλης</a:t>
            </a:r>
            <a:endParaRPr lang="en-US" altLang="el-GR" sz="4400"/>
          </a:p>
        </p:txBody>
      </p:sp>
      <p:pic>
        <p:nvPicPr>
          <p:cNvPr id="6147" name="Picture 12" descr="01_04_Figure_L">
            <a:extLst>
              <a:ext uri="{FF2B5EF4-FFF2-40B4-BE49-F238E27FC236}">
                <a16:creationId xmlns:a16="http://schemas.microsoft.com/office/drawing/2014/main" id="{A110AB19-4BDB-484D-821C-16C8F75ED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052513"/>
            <a:ext cx="3438525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EBCF0DFB-763E-41D4-AB9B-49E9FA27C8BD}"/>
              </a:ext>
            </a:extLst>
          </p:cNvPr>
          <p:cNvSpPr txBox="1">
            <a:spLocks noChangeArrowheads="1"/>
          </p:cNvSpPr>
          <p:nvPr/>
        </p:nvSpPr>
        <p:spPr>
          <a:xfrm>
            <a:off x="4648200" y="1981200"/>
            <a:ext cx="3810000" cy="1808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2600" dirty="0"/>
              <a:t>Στερεή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600" dirty="0"/>
              <a:t>Υγρή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600" dirty="0"/>
              <a:t>Αέρια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/>
          </a:p>
        </p:txBody>
      </p:sp>
      <p:pic>
        <p:nvPicPr>
          <p:cNvPr id="2050" name="Picture 2" descr="Αρχείο:Lightning3.jpg">
            <a:extLst>
              <a:ext uri="{FF2B5EF4-FFF2-40B4-BE49-F238E27FC236}">
                <a16:creationId xmlns:a16="http://schemas.microsoft.com/office/drawing/2014/main" id="{BB8B1B98-73FC-4BEE-B7AF-1C4BC79C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57588"/>
            <a:ext cx="37877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9CA99F-401F-4895-9FCC-A2936366C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157788"/>
            <a:ext cx="4572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600" u="sng"/>
              <a:t>Πλάσμα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600"/>
              <a:t>είναι η κατάσταση της ύλης η οποία αποτελείται από ελεύθερα ιόντα και ηλεκτρόνια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7164BF7-A9C8-4381-91E7-BF066834D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28" y="2295525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o-fusiononline.com/welding/images/plasma.jpg">
            <a:extLst>
              <a:ext uri="{FF2B5EF4-FFF2-40B4-BE49-F238E27FC236}">
                <a16:creationId xmlns:a16="http://schemas.microsoft.com/office/drawing/2014/main" id="{96D48500-DFC8-4F4A-8E70-E9E8E40B4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68" y="3333751"/>
            <a:ext cx="3779838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A547A338-C2AB-4C08-8FB1-F7C2B5604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5DC6E6A-A75E-4713-9926-29D327328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51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/>
              <a:t>Ταξινόμηση της Υλης</a:t>
            </a:r>
            <a:endParaRPr lang="en-US" altLang="el-GR" sz="4400"/>
          </a:p>
        </p:txBody>
      </p:sp>
      <p:pic>
        <p:nvPicPr>
          <p:cNvPr id="7171" name="Picture 21" descr="01_09_Figure_L">
            <a:extLst>
              <a:ext uri="{FF2B5EF4-FFF2-40B4-BE49-F238E27FC236}">
                <a16:creationId xmlns:a16="http://schemas.microsoft.com/office/drawing/2014/main" id="{929741D7-7992-4B2B-AEF6-705C551CD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0" r="50899" b="91667"/>
          <a:stretch>
            <a:fillRect/>
          </a:stretch>
        </p:blipFill>
        <p:spPr bwMode="auto">
          <a:xfrm>
            <a:off x="4000500" y="1295400"/>
            <a:ext cx="13350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01_09_Figure_L">
            <a:extLst>
              <a:ext uri="{FF2B5EF4-FFF2-40B4-BE49-F238E27FC236}">
                <a16:creationId xmlns:a16="http://schemas.microsoft.com/office/drawing/2014/main" id="{FDB3DDAC-14FC-4D48-A5F2-D2AA795C9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r="687" b="-482"/>
          <a:stretch>
            <a:fillRect/>
          </a:stretch>
        </p:blipFill>
        <p:spPr bwMode="auto">
          <a:xfrm>
            <a:off x="1606550" y="1295400"/>
            <a:ext cx="59309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>
            <a:extLst>
              <a:ext uri="{FF2B5EF4-FFF2-40B4-BE49-F238E27FC236}">
                <a16:creationId xmlns:a16="http://schemas.microsoft.com/office/drawing/2014/main" id="{777F6B77-8600-4BD4-A693-CCDFD6F5F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97425"/>
            <a:ext cx="200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>
            <a:extLst>
              <a:ext uri="{FF2B5EF4-FFF2-40B4-BE49-F238E27FC236}">
                <a16:creationId xmlns:a16="http://schemas.microsoft.com/office/drawing/2014/main" id="{F0C28372-0FFB-4248-9A5C-5EBE79627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97425"/>
            <a:ext cx="200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4">
            <a:extLst>
              <a:ext uri="{FF2B5EF4-FFF2-40B4-BE49-F238E27FC236}">
                <a16:creationId xmlns:a16="http://schemas.microsoft.com/office/drawing/2014/main" id="{869A5850-0648-406D-ACAE-A4019E8F8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975" y="5102225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 b="1"/>
              <a:t>Solid Solution (Alloy)</a:t>
            </a:r>
            <a:endParaRPr lang="el-GR" altLang="el-GR" sz="1200" b="1"/>
          </a:p>
        </p:txBody>
      </p:sp>
      <p:sp>
        <p:nvSpPr>
          <p:cNvPr id="7176" name="TextBox 8">
            <a:extLst>
              <a:ext uri="{FF2B5EF4-FFF2-40B4-BE49-F238E27FC236}">
                <a16:creationId xmlns:a16="http://schemas.microsoft.com/office/drawing/2014/main" id="{28AF716F-A60F-48B4-B369-7445275B6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5102225"/>
            <a:ext cx="776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 b="1"/>
              <a:t>Liquid Solution </a:t>
            </a:r>
            <a:endParaRPr lang="el-GR" altLang="el-GR" sz="12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F77BE02-846B-4C8E-B796-622F922BA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000" b="1"/>
              <a:t>Ιδιότητες</a:t>
            </a:r>
            <a:r>
              <a:rPr lang="el-GR" altLang="el-GR" sz="4000"/>
              <a:t> και μετασχηματισμοί</a:t>
            </a:r>
            <a:r>
              <a:rPr lang="en-US" altLang="el-GR" sz="4000"/>
              <a:t> </a:t>
            </a:r>
            <a:r>
              <a:rPr lang="el-GR" altLang="el-GR" sz="4000"/>
              <a:t>της </a:t>
            </a:r>
            <a:r>
              <a:rPr lang="el-GR" altLang="el-GR" sz="4000" b="1"/>
              <a:t>Υλης</a:t>
            </a:r>
            <a:endParaRPr lang="en-US" altLang="el-GR" sz="4000" b="1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4C299F8-07DA-4130-BB8C-460EE1EBB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9080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 u="sng"/>
              <a:t>Είδη Ιδιοτήτων</a:t>
            </a:r>
            <a:endParaRPr lang="en-US" altLang="el-GR" sz="4400" u="sng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B23B5AE-8ED9-483C-B344-8553F0AD6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82763"/>
            <a:ext cx="8135937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/>
              <a:t>Φυσικές Ιδιότητες</a:t>
            </a:r>
            <a:endParaRPr lang="en-US" altLang="el-GR"/>
          </a:p>
          <a:p>
            <a:pPr lvl="1" algn="just" eaLnBrk="1" hangingPunct="1"/>
            <a:r>
              <a:rPr lang="el-GR" altLang="el-GR"/>
              <a:t>Παρατηρούνται χωρίς να απαιτείται ό μετασχηματισμός μιας ουσίας σε μια άλλη ουσία</a:t>
            </a:r>
            <a:r>
              <a:rPr lang="en-US" altLang="el-GR"/>
              <a:t>.</a:t>
            </a:r>
          </a:p>
          <a:p>
            <a:pPr lvl="2" eaLnBrk="1" hangingPunct="1">
              <a:buFont typeface="Arial" panose="020B0604020202020204" pitchFamily="34" charset="0"/>
              <a:buChar char="◦"/>
            </a:pPr>
            <a:r>
              <a:rPr lang="el-GR" altLang="el-GR"/>
              <a:t>Σημείο βρασμού</a:t>
            </a:r>
            <a:r>
              <a:rPr lang="en-US" altLang="el-GR"/>
              <a:t>, </a:t>
            </a:r>
            <a:r>
              <a:rPr lang="el-GR" altLang="el-GR"/>
              <a:t>πυκνότητα</a:t>
            </a:r>
            <a:r>
              <a:rPr lang="en-US" altLang="el-GR"/>
              <a:t>, </a:t>
            </a:r>
            <a:r>
              <a:rPr lang="el-GR" altLang="el-GR"/>
              <a:t>μάζα</a:t>
            </a:r>
            <a:r>
              <a:rPr lang="en-US" altLang="el-GR"/>
              <a:t>, </a:t>
            </a:r>
            <a:r>
              <a:rPr lang="el-GR" altLang="el-GR"/>
              <a:t>όγκος</a:t>
            </a:r>
            <a:r>
              <a:rPr lang="en-US" altLang="el-GR"/>
              <a:t>, </a:t>
            </a:r>
            <a:r>
              <a:rPr lang="el-GR" altLang="el-GR"/>
              <a:t>κλπ</a:t>
            </a:r>
            <a:r>
              <a:rPr lang="en-US" altLang="el-GR"/>
              <a:t>.</a:t>
            </a:r>
          </a:p>
          <a:p>
            <a:pPr eaLnBrk="1" hangingPunct="1"/>
            <a:r>
              <a:rPr lang="el-GR" altLang="el-GR"/>
              <a:t>Χημικές Ιδιότητες</a:t>
            </a:r>
            <a:endParaRPr lang="en-US" altLang="el-GR"/>
          </a:p>
          <a:p>
            <a:pPr lvl="1" algn="just" eaLnBrk="1" hangingPunct="1"/>
            <a:r>
              <a:rPr lang="el-GR" altLang="el-GR"/>
              <a:t>Παρατηρούνται μόνο όταν μια ουσία μετασχηματίζεται σε μια άλλη</a:t>
            </a:r>
            <a:r>
              <a:rPr lang="en-US" altLang="el-GR"/>
              <a:t>.</a:t>
            </a:r>
          </a:p>
          <a:p>
            <a:pPr lvl="2" eaLnBrk="1" hangingPunct="1">
              <a:buFont typeface="Arial" panose="020B0604020202020204" pitchFamily="34" charset="0"/>
              <a:buChar char="◦"/>
            </a:pPr>
            <a:r>
              <a:rPr lang="el-GR" altLang="el-GR"/>
              <a:t>Αναφλεξιμότητα</a:t>
            </a:r>
            <a:r>
              <a:rPr lang="en-US" altLang="el-GR"/>
              <a:t>, </a:t>
            </a:r>
            <a:r>
              <a:rPr lang="el-GR" altLang="el-GR"/>
              <a:t>διαβρωσιμότητα</a:t>
            </a:r>
            <a:r>
              <a:rPr lang="en-US" altLang="el-GR"/>
              <a:t>, </a:t>
            </a:r>
            <a:r>
              <a:rPr lang="el-GR" altLang="el-GR"/>
              <a:t>αντιδραστικότητα με οξέα</a:t>
            </a:r>
            <a:r>
              <a:rPr lang="en-US" altLang="el-GR"/>
              <a:t>, </a:t>
            </a:r>
            <a:r>
              <a:rPr lang="el-GR" altLang="el-GR"/>
              <a:t>κλπ</a:t>
            </a:r>
            <a:r>
              <a:rPr lang="en-US" altLang="el-GR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6745C0F-5A10-4559-9B41-AD8265CB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000" b="1"/>
              <a:t>Ιδιότητες</a:t>
            </a:r>
            <a:r>
              <a:rPr lang="el-GR" altLang="el-GR" sz="4000"/>
              <a:t> και μετασχηματισμοί</a:t>
            </a:r>
            <a:r>
              <a:rPr lang="en-US" altLang="el-GR" sz="4000"/>
              <a:t> </a:t>
            </a:r>
            <a:r>
              <a:rPr lang="el-GR" altLang="el-GR" sz="4000"/>
              <a:t>της </a:t>
            </a:r>
            <a:r>
              <a:rPr lang="el-GR" altLang="el-GR" sz="4000" b="1"/>
              <a:t>Υλης</a:t>
            </a:r>
            <a:endParaRPr lang="en-US" altLang="el-GR" sz="4000" b="1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BBE707D-1CDF-4A08-8F2B-1BC79870E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9080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 u="sng"/>
              <a:t>Είδη Ιδιοτήτων</a:t>
            </a:r>
            <a:endParaRPr lang="en-US" altLang="el-GR" sz="4400" u="sng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B384254-BDE2-4339-AF0A-81EA343D3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/>
              <a:t>Εντατικές Ιδιότητες</a:t>
            </a:r>
            <a:endParaRPr lang="en-US" altLang="el-GR"/>
          </a:p>
          <a:p>
            <a:pPr lvl="1" eaLnBrk="1" hangingPunct="1"/>
            <a:r>
              <a:rPr lang="el-GR" altLang="el-GR"/>
              <a:t>Είναι ανεξάρτητες από την ποσότητα ύλης που είναι παρούσα κατά τη μέτρησή τους</a:t>
            </a:r>
            <a:r>
              <a:rPr lang="en-US" altLang="el-GR"/>
              <a:t>.</a:t>
            </a:r>
          </a:p>
          <a:p>
            <a:pPr lvl="2" eaLnBrk="1" hangingPunct="1">
              <a:buFont typeface="Arial" panose="020B0604020202020204" pitchFamily="34" charset="0"/>
              <a:buChar char="◦"/>
            </a:pPr>
            <a:r>
              <a:rPr lang="el-GR" altLang="el-GR"/>
              <a:t>Πυκνότητα</a:t>
            </a:r>
            <a:r>
              <a:rPr lang="en-US" altLang="el-GR"/>
              <a:t>, </a:t>
            </a:r>
            <a:r>
              <a:rPr lang="el-GR" altLang="el-GR"/>
              <a:t>σημείο βρασμού</a:t>
            </a:r>
            <a:r>
              <a:rPr lang="en-US" altLang="el-GR"/>
              <a:t>, </a:t>
            </a:r>
            <a:r>
              <a:rPr lang="el-GR" altLang="el-GR"/>
              <a:t>χρώμα</a:t>
            </a:r>
            <a:r>
              <a:rPr lang="en-US" altLang="el-GR"/>
              <a:t>, </a:t>
            </a:r>
            <a:r>
              <a:rPr lang="el-GR" altLang="el-GR"/>
              <a:t>κλπ</a:t>
            </a:r>
            <a:r>
              <a:rPr lang="en-US" altLang="el-GR"/>
              <a:t>.</a:t>
            </a:r>
          </a:p>
          <a:p>
            <a:pPr eaLnBrk="1" hangingPunct="1"/>
            <a:r>
              <a:rPr lang="el-GR" altLang="el-GR"/>
              <a:t>Εκτατικές Ιδιότητες</a:t>
            </a:r>
            <a:endParaRPr lang="en-US" altLang="el-GR"/>
          </a:p>
          <a:p>
            <a:pPr lvl="1" eaLnBrk="1" hangingPunct="1"/>
            <a:r>
              <a:rPr lang="el-GR" altLang="el-GR"/>
              <a:t>Εξαρτώνται από την ποσότητα ύλης που είναι παρούσα κατά τη μέτρησή τους</a:t>
            </a:r>
            <a:r>
              <a:rPr lang="en-US" altLang="el-GR"/>
              <a:t>.</a:t>
            </a:r>
          </a:p>
          <a:p>
            <a:pPr lvl="2" eaLnBrk="1" hangingPunct="1">
              <a:buFont typeface="Arial" panose="020B0604020202020204" pitchFamily="34" charset="0"/>
              <a:buChar char="◦"/>
            </a:pPr>
            <a:r>
              <a:rPr lang="el-GR" altLang="el-GR"/>
              <a:t>Μάζα</a:t>
            </a:r>
            <a:r>
              <a:rPr lang="en-US" altLang="el-GR"/>
              <a:t>, </a:t>
            </a:r>
            <a:r>
              <a:rPr lang="el-GR" altLang="el-GR"/>
              <a:t>όγκος</a:t>
            </a:r>
            <a:r>
              <a:rPr lang="en-US" altLang="el-GR"/>
              <a:t>, </a:t>
            </a:r>
            <a:r>
              <a:rPr lang="el-GR" altLang="el-GR"/>
              <a:t>ενέργεια</a:t>
            </a:r>
            <a:r>
              <a:rPr lang="en-US" altLang="el-GR"/>
              <a:t>, </a:t>
            </a:r>
            <a:r>
              <a:rPr lang="el-GR" altLang="el-GR"/>
              <a:t>κλπ</a:t>
            </a:r>
            <a:r>
              <a:rPr lang="en-US" altLang="el-GR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A4A1057-BB19-4039-862B-51717D38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62071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 u="sng"/>
              <a:t>Ειδη μετασχηματισμών Υλης</a:t>
            </a:r>
            <a:endParaRPr lang="en-US" altLang="el-GR" sz="4400" u="sng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A2A97D4-EB10-4118-9EC6-4389DAF9C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1484313"/>
            <a:ext cx="815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/>
              <a:t>Φυσικοί μετασχηματισμοί</a:t>
            </a:r>
            <a:endParaRPr lang="en-US" altLang="el-GR"/>
          </a:p>
          <a:p>
            <a:pPr lvl="1" algn="just" eaLnBrk="1" hangingPunct="1"/>
            <a:r>
              <a:rPr lang="el-GR" altLang="el-GR"/>
              <a:t>Μεταβολές της ύλης κατά τη διάρκεια των οποίων δεν παρατηρείται αλλαγή στη σύσταση των ουσιών</a:t>
            </a:r>
            <a:r>
              <a:rPr lang="en-US" altLang="el-GR"/>
              <a:t>.</a:t>
            </a:r>
          </a:p>
          <a:p>
            <a:pPr lvl="2" eaLnBrk="1" hangingPunct="1">
              <a:buFont typeface="Arial" panose="020B0604020202020204" pitchFamily="34" charset="0"/>
              <a:buChar char="◦"/>
            </a:pPr>
            <a:r>
              <a:rPr lang="el-GR" altLang="el-GR"/>
              <a:t>Αλλαγή φυσικής κατάστασης</a:t>
            </a:r>
            <a:r>
              <a:rPr lang="en-US" altLang="el-GR"/>
              <a:t>, </a:t>
            </a:r>
            <a:r>
              <a:rPr lang="el-GR" altLang="el-GR"/>
              <a:t>θερμοκρασίας</a:t>
            </a:r>
            <a:r>
              <a:rPr lang="en-US" altLang="el-GR"/>
              <a:t>, </a:t>
            </a:r>
            <a:r>
              <a:rPr lang="el-GR" altLang="el-GR"/>
              <a:t>όγκου</a:t>
            </a:r>
            <a:r>
              <a:rPr lang="en-US" altLang="el-GR"/>
              <a:t>, </a:t>
            </a:r>
            <a:r>
              <a:rPr lang="el-GR" altLang="el-GR"/>
              <a:t>κλπ</a:t>
            </a:r>
            <a:r>
              <a:rPr lang="en-US" altLang="el-GR"/>
              <a:t>.</a:t>
            </a:r>
          </a:p>
          <a:p>
            <a:pPr eaLnBrk="1" hangingPunct="1"/>
            <a:r>
              <a:rPr lang="el-GR" altLang="el-GR"/>
              <a:t>Χημικοί μετασχηματισμοί</a:t>
            </a:r>
            <a:endParaRPr lang="en-US" altLang="el-GR"/>
          </a:p>
          <a:p>
            <a:pPr lvl="1" eaLnBrk="1" hangingPunct="1"/>
            <a:r>
              <a:rPr lang="el-GR" altLang="el-GR"/>
              <a:t>Μεταβολές της ύλης κατά τη διάρκεια των οποίων σχηματίζονται καινούργιες χημικές ουσίες</a:t>
            </a:r>
            <a:r>
              <a:rPr lang="en-US" altLang="el-GR"/>
              <a:t>.</a:t>
            </a:r>
            <a:endParaRPr lang="en-US" altLang="el-GR">
              <a:solidFill>
                <a:schemeClr val="accent2"/>
              </a:solidFill>
            </a:endParaRPr>
          </a:p>
          <a:p>
            <a:pPr lvl="2" eaLnBrk="1" hangingPunct="1">
              <a:buFont typeface="Arial" panose="020B0604020202020204" pitchFamily="34" charset="0"/>
              <a:buChar char="◦"/>
            </a:pPr>
            <a:r>
              <a:rPr lang="el-GR" altLang="el-GR"/>
              <a:t>Καύση</a:t>
            </a:r>
            <a:r>
              <a:rPr lang="en-US" altLang="el-GR"/>
              <a:t>, </a:t>
            </a:r>
            <a:r>
              <a:rPr lang="el-GR" altLang="el-GR"/>
              <a:t>οξείδωση</a:t>
            </a:r>
            <a:r>
              <a:rPr lang="en-US" altLang="el-GR"/>
              <a:t>, </a:t>
            </a:r>
            <a:r>
              <a:rPr lang="el-GR" altLang="el-GR"/>
              <a:t>διάσπαση</a:t>
            </a:r>
            <a:r>
              <a:rPr lang="en-US" altLang="el-GR"/>
              <a:t>, </a:t>
            </a:r>
            <a:r>
              <a:rPr lang="el-GR" altLang="el-GR"/>
              <a:t>κλπ</a:t>
            </a:r>
            <a:r>
              <a:rPr lang="en-US" altLang="el-GR"/>
              <a:t>.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C29AAAFA-3867-4216-B9C4-DCAD51347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000"/>
              <a:t>Ιδιότητες και </a:t>
            </a:r>
            <a:r>
              <a:rPr lang="el-GR" altLang="el-GR" sz="4000" b="1"/>
              <a:t>μετασχηματισμοί</a:t>
            </a:r>
            <a:r>
              <a:rPr lang="en-US" altLang="el-GR" sz="4000"/>
              <a:t> </a:t>
            </a:r>
            <a:r>
              <a:rPr lang="el-GR" altLang="el-GR" sz="4000"/>
              <a:t>της </a:t>
            </a:r>
            <a:r>
              <a:rPr lang="el-GR" altLang="el-GR" sz="4000" b="1"/>
              <a:t>Υλης</a:t>
            </a:r>
            <a:endParaRPr lang="en-US" altLang="el-GR" sz="4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1043</Words>
  <Application>Microsoft Office PowerPoint</Application>
  <PresentationFormat>Προβολή στην οθόνη (4:3)</PresentationFormat>
  <Paragraphs>382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panias</dc:creator>
  <cp:lastModifiedBy>Dimitris Panias</cp:lastModifiedBy>
  <cp:revision>37</cp:revision>
  <dcterms:created xsi:type="dcterms:W3CDTF">2012-10-14T07:29:46Z</dcterms:created>
  <dcterms:modified xsi:type="dcterms:W3CDTF">2017-10-08T09:51:34Z</dcterms:modified>
</cp:coreProperties>
</file>