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00FF99"/>
    <a:srgbClr val="FF99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210EA-92E6-4D31-BF8D-A217C934256B}" v="144" dt="2018-12-16T10:47:0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s Panias" userId="2343758a4ce554ee" providerId="LiveId" clId="{8CB210EA-92E6-4D31-BF8D-A217C934256B}"/>
    <pc:docChg chg="custSel modSld">
      <pc:chgData name="Dimitris Panias" userId="2343758a4ce554ee" providerId="LiveId" clId="{8CB210EA-92E6-4D31-BF8D-A217C934256B}" dt="2018-12-16T10:47:09.233" v="236"/>
      <pc:docMkLst>
        <pc:docMk/>
      </pc:docMkLst>
      <pc:sldChg chg="addSp delSp modSp modAnim">
        <pc:chgData name="Dimitris Panias" userId="2343758a4ce554ee" providerId="LiveId" clId="{8CB210EA-92E6-4D31-BF8D-A217C934256B}" dt="2018-12-16T10:47:09.233" v="236"/>
        <pc:sldMkLst>
          <pc:docMk/>
          <pc:sldMk cId="1008636851" sldId="283"/>
        </pc:sldMkLst>
        <pc:spChg chg="add del mod">
          <ac:chgData name="Dimitris Panias" userId="2343758a4ce554ee" providerId="LiveId" clId="{8CB210EA-92E6-4D31-BF8D-A217C934256B}" dt="2018-12-16T10:19:26.255" v="28"/>
          <ac:spMkLst>
            <pc:docMk/>
            <pc:sldMk cId="1008636851" sldId="283"/>
            <ac:spMk id="9" creationId="{73094780-7F8F-40F3-B91B-7C0F2D45D10F}"/>
          </ac:spMkLst>
        </pc:spChg>
        <pc:spChg chg="add del mod ord">
          <ac:chgData name="Dimitris Panias" userId="2343758a4ce554ee" providerId="LiveId" clId="{8CB210EA-92E6-4D31-BF8D-A217C934256B}" dt="2018-12-16T10:25:44.795" v="60"/>
          <ac:spMkLst>
            <pc:docMk/>
            <pc:sldMk cId="1008636851" sldId="283"/>
            <ac:spMk id="11" creationId="{A7502081-6B45-44BA-82AA-D86B603876CB}"/>
          </ac:spMkLst>
        </pc:spChg>
        <pc:spChg chg="add mod">
          <ac:chgData name="Dimitris Panias" userId="2343758a4ce554ee" providerId="LiveId" clId="{8CB210EA-92E6-4D31-BF8D-A217C934256B}" dt="2018-12-16T10:39:56.630" v="191" actId="14100"/>
          <ac:spMkLst>
            <pc:docMk/>
            <pc:sldMk cId="1008636851" sldId="283"/>
            <ac:spMk id="22" creationId="{37658EA3-FA29-45AD-BC48-984152B9BB97}"/>
          </ac:spMkLst>
        </pc:spChg>
        <pc:spChg chg="add mod">
          <ac:chgData name="Dimitris Panias" userId="2343758a4ce554ee" providerId="LiveId" clId="{8CB210EA-92E6-4D31-BF8D-A217C934256B}" dt="2018-12-16T10:38:02.709" v="160" actId="207"/>
          <ac:spMkLst>
            <pc:docMk/>
            <pc:sldMk cId="1008636851" sldId="283"/>
            <ac:spMk id="23" creationId="{2DBD6C49-8DD4-4F16-8F2B-7A5955307314}"/>
          </ac:spMkLst>
        </pc:spChg>
        <pc:spChg chg="add mod">
          <ac:chgData name="Dimitris Panias" userId="2343758a4ce554ee" providerId="LiveId" clId="{8CB210EA-92E6-4D31-BF8D-A217C934256B}" dt="2018-12-16T10:41:34.668" v="205" actId="1076"/>
          <ac:spMkLst>
            <pc:docMk/>
            <pc:sldMk cId="1008636851" sldId="283"/>
            <ac:spMk id="24" creationId="{EB6550B4-C9D5-434A-8F1C-24B104A5E131}"/>
          </ac:spMkLst>
        </pc:spChg>
        <pc:spChg chg="add mod">
          <ac:chgData name="Dimitris Panias" userId="2343758a4ce554ee" providerId="LiveId" clId="{8CB210EA-92E6-4D31-BF8D-A217C934256B}" dt="2018-12-16T10:41:03.504" v="202" actId="122"/>
          <ac:spMkLst>
            <pc:docMk/>
            <pc:sldMk cId="1008636851" sldId="283"/>
            <ac:spMk id="25" creationId="{0AFCCCAB-67F7-48BB-9487-4ADC711CC3CE}"/>
          </ac:spMkLst>
        </pc:spChg>
        <pc:spChg chg="add mod">
          <ac:chgData name="Dimitris Panias" userId="2343758a4ce554ee" providerId="LiveId" clId="{8CB210EA-92E6-4D31-BF8D-A217C934256B}" dt="2018-12-16T10:42:32.154" v="228" actId="207"/>
          <ac:spMkLst>
            <pc:docMk/>
            <pc:sldMk cId="1008636851" sldId="283"/>
            <ac:spMk id="26" creationId="{56DA6EF4-F51E-40D9-A7A6-46F8DC497613}"/>
          </ac:spMkLst>
        </pc:spChg>
        <pc:grpChg chg="add mod">
          <ac:chgData name="Dimitris Panias" userId="2343758a4ce554ee" providerId="LiveId" clId="{8CB210EA-92E6-4D31-BF8D-A217C934256B}" dt="2018-12-16T10:32:45.959" v="90" actId="164"/>
          <ac:grpSpMkLst>
            <pc:docMk/>
            <pc:sldMk cId="1008636851" sldId="283"/>
            <ac:grpSpMk id="14" creationId="{61E58320-F368-42FA-A96A-E03089F71BAC}"/>
          </ac:grpSpMkLst>
        </pc:grpChg>
        <pc:picChg chg="add mod ord">
          <ac:chgData name="Dimitris Panias" userId="2343758a4ce554ee" providerId="LiveId" clId="{8CB210EA-92E6-4D31-BF8D-A217C934256B}" dt="2018-12-16T10:14:15.561" v="7" actId="14100"/>
          <ac:picMkLst>
            <pc:docMk/>
            <pc:sldMk cId="1008636851" sldId="283"/>
            <ac:picMk id="5" creationId="{7587F0D2-1F52-4FEB-82EA-472712E1605A}"/>
          </ac:picMkLst>
        </pc:picChg>
        <pc:picChg chg="add del mod ord">
          <ac:chgData name="Dimitris Panias" userId="2343758a4ce554ee" providerId="LiveId" clId="{8CB210EA-92E6-4D31-BF8D-A217C934256B}" dt="2018-12-16T10:18:30.387" v="18" actId="478"/>
          <ac:picMkLst>
            <pc:docMk/>
            <pc:sldMk cId="1008636851" sldId="283"/>
            <ac:picMk id="6" creationId="{6BC9FE93-6F7F-4E88-80A8-18B4201D82EF}"/>
          </ac:picMkLst>
        </pc:picChg>
        <pc:picChg chg="add mod">
          <ac:chgData name="Dimitris Panias" userId="2343758a4ce554ee" providerId="LiveId" clId="{8CB210EA-92E6-4D31-BF8D-A217C934256B}" dt="2018-12-16T10:20:46.134" v="40" actId="1076"/>
          <ac:picMkLst>
            <pc:docMk/>
            <pc:sldMk cId="1008636851" sldId="283"/>
            <ac:picMk id="7" creationId="{3FC6C924-3DBA-4066-87F7-42183D2C250B}"/>
          </ac:picMkLst>
        </pc:picChg>
        <pc:picChg chg="add mod">
          <ac:chgData name="Dimitris Panias" userId="2343758a4ce554ee" providerId="LiveId" clId="{8CB210EA-92E6-4D31-BF8D-A217C934256B}" dt="2018-12-16T10:26:15.537" v="65" actId="14100"/>
          <ac:picMkLst>
            <pc:docMk/>
            <pc:sldMk cId="1008636851" sldId="283"/>
            <ac:picMk id="8" creationId="{3D96FA5E-E81F-47B6-AA4B-4B3E6A7EC9F0}"/>
          </ac:picMkLst>
        </pc:picChg>
        <pc:cxnChg chg="add mod">
          <ac:chgData name="Dimitris Panias" userId="2343758a4ce554ee" providerId="LiveId" clId="{8CB210EA-92E6-4D31-BF8D-A217C934256B}" dt="2018-12-16T10:32:45.959" v="90" actId="164"/>
          <ac:cxnSpMkLst>
            <pc:docMk/>
            <pc:sldMk cId="1008636851" sldId="283"/>
            <ac:cxnSpMk id="13" creationId="{709EC335-52E7-4D85-A0E8-63CD74D41DCF}"/>
          </ac:cxnSpMkLst>
        </pc:cxnChg>
        <pc:cxnChg chg="add mod">
          <ac:chgData name="Dimitris Panias" userId="2343758a4ce554ee" providerId="LiveId" clId="{8CB210EA-92E6-4D31-BF8D-A217C934256B}" dt="2018-12-16T10:32:45.959" v="90" actId="164"/>
          <ac:cxnSpMkLst>
            <pc:docMk/>
            <pc:sldMk cId="1008636851" sldId="283"/>
            <ac:cxnSpMk id="15" creationId="{B40EF48D-F27B-429F-B95C-D4E00EDC30D2}"/>
          </ac:cxnSpMkLst>
        </pc:cxnChg>
        <pc:cxnChg chg="add mod">
          <ac:chgData name="Dimitris Panias" userId="2343758a4ce554ee" providerId="LiveId" clId="{8CB210EA-92E6-4D31-BF8D-A217C934256B}" dt="2018-12-16T10:32:45.959" v="90" actId="164"/>
          <ac:cxnSpMkLst>
            <pc:docMk/>
            <pc:sldMk cId="1008636851" sldId="283"/>
            <ac:cxnSpMk id="16" creationId="{386C3D31-E5CE-4419-9530-0AA5833501DF}"/>
          </ac:cxnSpMkLst>
        </pc:cxnChg>
        <pc:cxnChg chg="add mod">
          <ac:chgData name="Dimitris Panias" userId="2343758a4ce554ee" providerId="LiveId" clId="{8CB210EA-92E6-4D31-BF8D-A217C934256B}" dt="2018-12-16T10:32:45.959" v="90" actId="164"/>
          <ac:cxnSpMkLst>
            <pc:docMk/>
            <pc:sldMk cId="1008636851" sldId="283"/>
            <ac:cxnSpMk id="17" creationId="{113BFC4C-EE97-44DD-BE17-164D1C1EBC80}"/>
          </ac:cxnSpMkLst>
        </pc:cxnChg>
        <pc:cxnChg chg="add mod">
          <ac:chgData name="Dimitris Panias" userId="2343758a4ce554ee" providerId="LiveId" clId="{8CB210EA-92E6-4D31-BF8D-A217C934256B}" dt="2018-12-16T10:32:45.959" v="90" actId="164"/>
          <ac:cxnSpMkLst>
            <pc:docMk/>
            <pc:sldMk cId="1008636851" sldId="283"/>
            <ac:cxnSpMk id="19" creationId="{253F5C9A-8703-48BF-AFCF-24F4EA1886A1}"/>
          </ac:cxnSpMkLst>
        </pc:cxnChg>
        <pc:cxnChg chg="add del">
          <ac:chgData name="Dimitris Panias" userId="2343758a4ce554ee" providerId="LiveId" clId="{8CB210EA-92E6-4D31-BF8D-A217C934256B}" dt="2018-12-16T10:31:51.918" v="85" actId="478"/>
          <ac:cxnSpMkLst>
            <pc:docMk/>
            <pc:sldMk cId="1008636851" sldId="283"/>
            <ac:cxnSpMk id="20" creationId="{D3362CD9-376C-4DE5-8ACE-06E553ACAD79}"/>
          </ac:cxnSpMkLst>
        </pc:cxnChg>
        <pc:cxnChg chg="add mod">
          <ac:chgData name="Dimitris Panias" userId="2343758a4ce554ee" providerId="LiveId" clId="{8CB210EA-92E6-4D31-BF8D-A217C934256B}" dt="2018-12-16T10:32:45.959" v="90" actId="164"/>
          <ac:cxnSpMkLst>
            <pc:docMk/>
            <pc:sldMk cId="1008636851" sldId="283"/>
            <ac:cxnSpMk id="21" creationId="{59B0A59A-38F4-4A6D-B255-559FE0B2456A}"/>
          </ac:cxnSpMkLst>
        </pc:cxn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4" Type="http://schemas.openxmlformats.org/officeDocument/2006/relationships/image" Target="../media/image6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12/16/2018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12/16/2018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12/16/2018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12/16/2018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8.bin"/><Relationship Id="rId4" Type="http://schemas.openxmlformats.org/officeDocument/2006/relationships/image" Target="../media/image31.emf"/><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5.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61.emf"/><Relationship Id="rId5" Type="http://schemas.openxmlformats.org/officeDocument/2006/relationships/oleObject" Target="../embeddings/oleObject12.bin"/><Relationship Id="rId4" Type="http://schemas.openxmlformats.org/officeDocument/2006/relationships/image" Target="../media/image60.emf"/></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13.bin"/><Relationship Id="rId7" Type="http://schemas.openxmlformats.org/officeDocument/2006/relationships/image" Target="../media/image65.png"/><Relationship Id="rId12" Type="http://schemas.openxmlformats.org/officeDocument/2006/relationships/image" Target="../media/image66.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oleObject" Target="../embeddings/oleObject16.bin"/><Relationship Id="rId5" Type="http://schemas.openxmlformats.org/officeDocument/2006/relationships/oleObject" Target="../embeddings/oleObject14.bin"/><Relationship Id="rId10" Type="http://schemas.openxmlformats.org/officeDocument/2006/relationships/image" Target="../media/image65.emf"/><Relationship Id="rId4" Type="http://schemas.openxmlformats.org/officeDocument/2006/relationships/image" Target="../media/image63.emf"/><Relationship Id="rId9"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7.emf"/><Relationship Id="rId3" Type="http://schemas.openxmlformats.org/officeDocument/2006/relationships/image" Target="../media/image8.emf"/><Relationship Id="rId7" Type="http://schemas.openxmlformats.org/officeDocument/2006/relationships/image" Target="../media/image5.emf"/><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4.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9A3A-51F3-4EC8-B28E-AC842CFAD6CC}"/>
              </a:ext>
            </a:extLst>
          </p:cNvPr>
          <p:cNvSpPr>
            <a:spLocks noGrp="1"/>
          </p:cNvSpPr>
          <p:nvPr>
            <p:ph type="ctrTitle"/>
          </p:nvPr>
        </p:nvSpPr>
        <p:spPr>
          <a:xfrm>
            <a:off x="1154955" y="3429000"/>
            <a:ext cx="8825658" cy="931245"/>
          </a:xfrm>
        </p:spPr>
        <p:txBody>
          <a:bodyPr/>
          <a:lstStyle/>
          <a:p>
            <a:r>
              <a:rPr lang="el-GR" sz="4000" dirty="0"/>
              <a:t>Χημεία Υδατικών Διαλυμάτων 2</a:t>
            </a:r>
            <a:endParaRPr lang="en-US" sz="4000" dirty="0"/>
          </a:p>
        </p:txBody>
      </p:sp>
      <p:sp>
        <p:nvSpPr>
          <p:cNvPr id="3" name="Subtitle 2">
            <a:extLst>
              <a:ext uri="{FF2B5EF4-FFF2-40B4-BE49-F238E27FC236}">
                <a16:creationId xmlns:a16="http://schemas.microsoft.com/office/drawing/2014/main" id="{D9C9F9FF-00B8-4E80-9D09-2AA8287C1010}"/>
              </a:ext>
            </a:extLst>
          </p:cNvPr>
          <p:cNvSpPr>
            <a:spLocks noGrp="1"/>
          </p:cNvSpPr>
          <p:nvPr>
            <p:ph type="subTitle" idx="1"/>
          </p:nvPr>
        </p:nvSpPr>
        <p:spPr>
          <a:xfrm>
            <a:off x="1230369" y="4645405"/>
            <a:ext cx="8825658" cy="861420"/>
          </a:xfrm>
        </p:spPr>
        <p:txBody>
          <a:bodyPr>
            <a:normAutofit/>
          </a:bodyPr>
          <a:lstStyle/>
          <a:p>
            <a:r>
              <a:rPr lang="el-GR" sz="2400" dirty="0" err="1"/>
              <a:t>Καθ</a:t>
            </a:r>
            <a:r>
              <a:rPr lang="el-GR" sz="2400" dirty="0"/>
              <a:t>. </a:t>
            </a:r>
            <a:r>
              <a:rPr lang="el-GR" sz="2400" dirty="0" err="1"/>
              <a:t>Πανιασ</a:t>
            </a:r>
            <a:r>
              <a:rPr lang="el-GR" sz="2400" dirty="0"/>
              <a:t> δημητριοσ</a:t>
            </a:r>
            <a:endParaRPr lang="en-US" sz="2400" dirty="0"/>
          </a:p>
        </p:txBody>
      </p:sp>
    </p:spTree>
    <p:extLst>
      <p:ext uri="{BB962C8B-B14F-4D97-AF65-F5344CB8AC3E}">
        <p14:creationId xmlns:p14="http://schemas.microsoft.com/office/powerpoint/2010/main" val="167004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7DA639-CA30-4F97-833E-933060438CAA}"/>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Στερεοϊσομέρεια </a:t>
            </a:r>
            <a:r>
              <a:rPr lang="el-GR" sz="3600" b="1" u="sng" dirty="0" err="1"/>
              <a:t>Συμπλόκων</a:t>
            </a:r>
            <a:endParaRPr lang="en-US" sz="3600" b="1" u="sng" dirty="0"/>
          </a:p>
        </p:txBody>
      </p:sp>
      <p:grpSp>
        <p:nvGrpSpPr>
          <p:cNvPr id="6" name="Group 8">
            <a:extLst>
              <a:ext uri="{FF2B5EF4-FFF2-40B4-BE49-F238E27FC236}">
                <a16:creationId xmlns:a16="http://schemas.microsoft.com/office/drawing/2014/main" id="{1435C57B-87ED-4DBC-AD15-6911FC8AA124}"/>
              </a:ext>
            </a:extLst>
          </p:cNvPr>
          <p:cNvGrpSpPr>
            <a:grpSpLocks noChangeAspect="1"/>
          </p:cNvGrpSpPr>
          <p:nvPr/>
        </p:nvGrpSpPr>
        <p:grpSpPr bwMode="auto">
          <a:xfrm>
            <a:off x="5909578" y="2047941"/>
            <a:ext cx="5768490" cy="3713466"/>
            <a:chOff x="816" y="1661"/>
            <a:chExt cx="3840" cy="2472"/>
          </a:xfrm>
        </p:grpSpPr>
        <p:graphicFrame>
          <p:nvGraphicFramePr>
            <p:cNvPr id="7" name="Object 5">
              <a:extLst>
                <a:ext uri="{FF2B5EF4-FFF2-40B4-BE49-F238E27FC236}">
                  <a16:creationId xmlns:a16="http://schemas.microsoft.com/office/drawing/2014/main" id="{C84BFB4F-712A-4131-BC6D-D1B49D7E6C29}"/>
                </a:ext>
              </a:extLst>
            </p:cNvPr>
            <p:cNvGraphicFramePr>
              <a:graphicFrameLocks noChangeAspect="1"/>
            </p:cNvGraphicFramePr>
            <p:nvPr>
              <p:extLst>
                <p:ext uri="{D42A27DB-BD31-4B8C-83A1-F6EECF244321}">
                  <p14:modId xmlns:p14="http://schemas.microsoft.com/office/powerpoint/2010/main" val="3909361463"/>
                </p:ext>
              </p:extLst>
            </p:nvPr>
          </p:nvGraphicFramePr>
          <p:xfrm>
            <a:off x="816" y="1661"/>
            <a:ext cx="3840" cy="833"/>
          </p:xfrm>
          <a:graphic>
            <a:graphicData uri="http://schemas.openxmlformats.org/presentationml/2006/ole">
              <mc:AlternateContent xmlns:mc="http://schemas.openxmlformats.org/markup-compatibility/2006">
                <mc:Choice xmlns:v="urn:schemas-microsoft-com:vml" Requires="v">
                  <p:oleObj spid="_x0000_s3074" r:id="rId3" imgW="8733333" imgH="1895238" progId="Paint.Picture">
                    <p:embed/>
                  </p:oleObj>
                </mc:Choice>
                <mc:Fallback>
                  <p:oleObj r:id="rId3" imgW="8733333" imgH="1895238" progId="Paint.Picture">
                    <p:embed/>
                    <p:pic>
                      <p:nvPicPr>
                        <p:cNvPr id="7" name="Object 5">
                          <a:extLst>
                            <a:ext uri="{FF2B5EF4-FFF2-40B4-BE49-F238E27FC236}">
                              <a16:creationId xmlns:a16="http://schemas.microsoft.com/office/drawing/2014/main" id="{C84BFB4F-712A-4131-BC6D-D1B49D7E6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661"/>
                          <a:ext cx="3840" cy="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a:extLst>
                <a:ext uri="{FF2B5EF4-FFF2-40B4-BE49-F238E27FC236}">
                  <a16:creationId xmlns:a16="http://schemas.microsoft.com/office/drawing/2014/main" id="{20932BBF-AFDF-440B-BC0D-C043A5428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448"/>
              <a:ext cx="3840" cy="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3">
            <a:extLst>
              <a:ext uri="{FF2B5EF4-FFF2-40B4-BE49-F238E27FC236}">
                <a16:creationId xmlns:a16="http://schemas.microsoft.com/office/drawing/2014/main" id="{C0707430-E763-4091-9531-1629B940A162}"/>
              </a:ext>
            </a:extLst>
          </p:cNvPr>
          <p:cNvSpPr txBox="1">
            <a:spLocks noChangeArrowheads="1"/>
          </p:cNvSpPr>
          <p:nvPr/>
        </p:nvSpPr>
        <p:spPr bwMode="auto">
          <a:xfrm>
            <a:off x="513932" y="1781016"/>
            <a:ext cx="535671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33C828"/>
              </a:buClr>
              <a:buFont typeface="Wingdings" panose="05000000000000000000" pitchFamily="2" charset="2"/>
              <a:buChar char="v"/>
            </a:pPr>
            <a:r>
              <a:rPr lang="el-GR" altLang="en-US" dirty="0">
                <a:effectLst>
                  <a:outerShdw blurRad="38100" dist="38100" dir="2700000" algn="tl">
                    <a:srgbClr val="000000"/>
                  </a:outerShdw>
                </a:effectLst>
              </a:rPr>
              <a:t>  </a:t>
            </a:r>
            <a:r>
              <a:rPr lang="el-GR" altLang="en-US" u="sng" dirty="0">
                <a:solidFill>
                  <a:srgbClr val="00FFFF"/>
                </a:solidFill>
                <a:effectLst>
                  <a:outerShdw blurRad="38100" dist="38100" dir="2700000" algn="tl">
                    <a:srgbClr val="000000"/>
                  </a:outerShdw>
                </a:effectLst>
                <a:cs typeface="Times New Roman" panose="02020603050405020304" pitchFamily="18" charset="0"/>
              </a:rPr>
              <a:t>Γεωμετρική ισομέρεια</a:t>
            </a:r>
            <a:r>
              <a:rPr lang="en-US" altLang="en-US" u="sng" dirty="0">
                <a:solidFill>
                  <a:srgbClr val="00FFFF"/>
                </a:solidFill>
                <a:effectLst>
                  <a:outerShdw blurRad="38100" dist="38100" dir="2700000" algn="tl">
                    <a:srgbClr val="000000"/>
                  </a:outerShdw>
                </a:effectLst>
                <a:cs typeface="Times New Roman" panose="02020603050405020304" pitchFamily="18" charset="0"/>
              </a:rPr>
              <a:t> (Cis-trans- Isomerism)</a:t>
            </a:r>
            <a:endParaRPr lang="el-GR" altLang="en-US" u="sng" dirty="0">
              <a:solidFill>
                <a:srgbClr val="00FFFF"/>
              </a:solidFill>
              <a:effectLst>
                <a:outerShdw blurRad="38100" dist="38100" dir="2700000" algn="tl">
                  <a:srgbClr val="000000"/>
                </a:outerShdw>
              </a:effectLst>
              <a:cs typeface="Times New Roman" panose="02020603050405020304" pitchFamily="18" charset="0"/>
            </a:endParaRPr>
          </a:p>
          <a:p>
            <a:pPr algn="just">
              <a:spcBef>
                <a:spcPct val="50000"/>
              </a:spcBef>
              <a:buFont typeface="Wingdings" panose="05000000000000000000" pitchFamily="2" charset="2"/>
              <a:buNone/>
            </a:pPr>
            <a:r>
              <a:rPr lang="en-AU" altLang="en-US" sz="2400" dirty="0">
                <a:solidFill>
                  <a:schemeClr val="bg1"/>
                </a:solidFill>
                <a:effectLst>
                  <a:outerShdw blurRad="38100" dist="38100" dir="2700000" algn="tl">
                    <a:srgbClr val="000000"/>
                  </a:outerShdw>
                </a:effectLst>
                <a:cs typeface="Times New Roman" panose="02020603050405020304" pitchFamily="18" charset="0"/>
              </a:rPr>
              <a:t>Παρα</a:t>
            </a:r>
            <a:r>
              <a:rPr lang="en-AU" altLang="en-US" sz="2400" dirty="0" err="1">
                <a:solidFill>
                  <a:schemeClr val="bg1"/>
                </a:solidFill>
                <a:effectLst>
                  <a:outerShdw blurRad="38100" dist="38100" dir="2700000" algn="tl">
                    <a:srgbClr val="000000"/>
                  </a:outerShdw>
                </a:effectLst>
                <a:cs typeface="Times New Roman" panose="02020603050405020304" pitchFamily="18" charset="0"/>
              </a:rPr>
              <a:t>τηρείτ</a:t>
            </a:r>
            <a:r>
              <a:rPr lang="en-AU" altLang="en-US" sz="2400" dirty="0">
                <a:solidFill>
                  <a:schemeClr val="bg1"/>
                </a:solidFill>
                <a:effectLst>
                  <a:outerShdw blurRad="38100" dist="38100" dir="2700000" algn="tl">
                    <a:srgbClr val="000000"/>
                  </a:outerShdw>
                </a:effectLst>
                <a:cs typeface="Times New Roman" panose="02020603050405020304" pitchFamily="18" charset="0"/>
              </a:rPr>
              <a:t>αι σε σύμπλοκα με επίπεδη τετραγωνική δομή (αριθμό μοριακής σύνταξης = 4) ή με οκταεδρική δομή  (αριθμό μοριακής σύνταξης = 6)</a:t>
            </a:r>
            <a:r>
              <a:rPr lang="el-GR" altLang="en-US" sz="2400" dirty="0">
                <a:solidFill>
                  <a:schemeClr val="bg1"/>
                </a:solidFill>
                <a:effectLst>
                  <a:outerShdw blurRad="38100" dist="38100" dir="2700000" algn="tl">
                    <a:srgbClr val="000000"/>
                  </a:outerShdw>
                </a:effectLst>
              </a:rPr>
              <a:t>.</a:t>
            </a:r>
            <a:r>
              <a:rPr lang="en-AU" altLang="en-US" sz="2400" dirty="0">
                <a:solidFill>
                  <a:schemeClr val="bg1"/>
                </a:solidFill>
                <a:effectLst>
                  <a:outerShdw blurRad="38100" dist="38100" dir="2700000" algn="tl">
                    <a:srgbClr val="000000"/>
                  </a:outerShdw>
                </a:effectLst>
                <a:cs typeface="Times New Roman" panose="02020603050405020304" pitchFamily="18" charset="0"/>
              </a:rPr>
              <a:t> Και </a:t>
            </a:r>
            <a:r>
              <a:rPr lang="en-AU" altLang="en-US" sz="2400" dirty="0" err="1">
                <a:solidFill>
                  <a:schemeClr val="bg1"/>
                </a:solidFill>
                <a:effectLst>
                  <a:outerShdw blurRad="38100" dist="38100" dir="2700000" algn="tl">
                    <a:srgbClr val="000000"/>
                  </a:outerShdw>
                </a:effectLst>
                <a:cs typeface="Times New Roman" panose="02020603050405020304" pitchFamily="18" charset="0"/>
              </a:rPr>
              <a:t>στις</a:t>
            </a:r>
            <a:r>
              <a:rPr lang="en-AU" altLang="en-US" sz="2400" dirty="0">
                <a:solidFill>
                  <a:schemeClr val="bg1"/>
                </a:solidFill>
                <a:effectLst>
                  <a:outerShdw blurRad="38100" dist="38100" dir="2700000" algn="tl">
                    <a:srgbClr val="000000"/>
                  </a:outerShdw>
                </a:effectLst>
                <a:cs typeface="Times New Roman" panose="02020603050405020304" pitchFamily="18" charset="0"/>
              </a:rPr>
              <a:t> </a:t>
            </a:r>
            <a:r>
              <a:rPr lang="en-AU" altLang="en-US" sz="2400" dirty="0" err="1">
                <a:solidFill>
                  <a:schemeClr val="bg1"/>
                </a:solidFill>
                <a:effectLst>
                  <a:outerShdw blurRad="38100" dist="38100" dir="2700000" algn="tl">
                    <a:srgbClr val="000000"/>
                  </a:outerShdw>
                </a:effectLst>
                <a:cs typeface="Times New Roman" panose="02020603050405020304" pitchFamily="18" charset="0"/>
              </a:rPr>
              <a:t>δύο</a:t>
            </a:r>
            <a:r>
              <a:rPr lang="en-AU" altLang="en-US" sz="2400" dirty="0">
                <a:solidFill>
                  <a:schemeClr val="bg1"/>
                </a:solidFill>
                <a:effectLst>
                  <a:outerShdw blurRad="38100" dist="38100" dir="2700000" algn="tl">
                    <a:srgbClr val="000000"/>
                  </a:outerShdw>
                </a:effectLst>
                <a:cs typeface="Times New Roman" panose="02020603050405020304" pitchFamily="18" charset="0"/>
              </a:rPr>
              <a:t> π</a:t>
            </a:r>
            <a:r>
              <a:rPr lang="en-AU" altLang="en-US" sz="2400" dirty="0" err="1">
                <a:solidFill>
                  <a:schemeClr val="bg1"/>
                </a:solidFill>
                <a:effectLst>
                  <a:outerShdw blurRad="38100" dist="38100" dir="2700000" algn="tl">
                    <a:srgbClr val="000000"/>
                  </a:outerShdw>
                </a:effectLst>
                <a:cs typeface="Times New Roman" panose="02020603050405020304" pitchFamily="18" charset="0"/>
              </a:rPr>
              <a:t>ερι</a:t>
            </a:r>
            <a:r>
              <a:rPr lang="en-AU" altLang="en-US" sz="2400" dirty="0">
                <a:solidFill>
                  <a:schemeClr val="bg1"/>
                </a:solidFill>
                <a:effectLst>
                  <a:outerShdw blurRad="38100" dist="38100" dir="2700000" algn="tl">
                    <a:srgbClr val="000000"/>
                  </a:outerShdw>
                </a:effectLst>
                <a:cs typeface="Times New Roman" panose="02020603050405020304" pitchFamily="18" charset="0"/>
              </a:rPr>
              <a:t>πτώσεις, δύο ίδιοι υποκαταστάτες μπορούν να καταλάβουν είτε γειτονικές είτε αντίθετες κορυφές σε μια επίπεδη τετραγωνική δομή.</a:t>
            </a:r>
            <a:endParaRPr lang="el-GR" altLang="en-US" sz="24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532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D5EC18-A1E3-4972-AB72-4CB880264632}"/>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Στερεοϊσομέρεια </a:t>
            </a:r>
            <a:r>
              <a:rPr lang="el-GR" sz="3600" b="1" u="sng" dirty="0" err="1"/>
              <a:t>Συμπλόκων</a:t>
            </a:r>
            <a:endParaRPr lang="en-US" sz="3600" b="1" u="sng" dirty="0"/>
          </a:p>
        </p:txBody>
      </p:sp>
      <p:sp>
        <p:nvSpPr>
          <p:cNvPr id="5" name="Text Box 3">
            <a:extLst>
              <a:ext uri="{FF2B5EF4-FFF2-40B4-BE49-F238E27FC236}">
                <a16:creationId xmlns:a16="http://schemas.microsoft.com/office/drawing/2014/main" id="{F7A86166-EA7A-436C-BE89-77B14DA129CF}"/>
              </a:ext>
            </a:extLst>
          </p:cNvPr>
          <p:cNvSpPr txBox="1">
            <a:spLocks noChangeArrowheads="1"/>
          </p:cNvSpPr>
          <p:nvPr/>
        </p:nvSpPr>
        <p:spPr bwMode="auto">
          <a:xfrm>
            <a:off x="513932" y="1917677"/>
            <a:ext cx="4186040"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33C828"/>
              </a:buClr>
              <a:buFont typeface="Wingdings" panose="05000000000000000000" pitchFamily="2" charset="2"/>
              <a:buChar char="v"/>
            </a:pPr>
            <a:r>
              <a:rPr lang="el-GR" altLang="en-US" sz="1600" dirty="0">
                <a:effectLst>
                  <a:outerShdw blurRad="38100" dist="38100" dir="2700000" algn="tl">
                    <a:srgbClr val="000000"/>
                  </a:outerShdw>
                </a:effectLst>
              </a:rPr>
              <a:t>  </a:t>
            </a:r>
            <a:r>
              <a:rPr lang="en-AU" altLang="en-US" sz="1600" u="sng" dirty="0">
                <a:solidFill>
                  <a:srgbClr val="00FFFF"/>
                </a:solidFill>
                <a:effectLst>
                  <a:outerShdw blurRad="38100" dist="38100" dir="2700000" algn="tl">
                    <a:srgbClr val="000000"/>
                  </a:outerShdw>
                </a:effectLst>
                <a:cs typeface="Times New Roman" panose="02020603050405020304" pitchFamily="18" charset="0"/>
              </a:rPr>
              <a:t>Οπ</a:t>
            </a:r>
            <a:r>
              <a:rPr lang="en-AU" altLang="en-US" sz="1600" u="sng" dirty="0" err="1">
                <a:solidFill>
                  <a:srgbClr val="00FFFF"/>
                </a:solidFill>
                <a:effectLst>
                  <a:outerShdw blurRad="38100" dist="38100" dir="2700000" algn="tl">
                    <a:srgbClr val="000000"/>
                  </a:outerShdw>
                </a:effectLst>
                <a:cs typeface="Times New Roman" panose="02020603050405020304" pitchFamily="18" charset="0"/>
              </a:rPr>
              <a:t>τική</a:t>
            </a:r>
            <a:r>
              <a:rPr lang="en-AU" altLang="en-US" sz="1600" u="sng" dirty="0">
                <a:solidFill>
                  <a:srgbClr val="00FFFF"/>
                </a:solidFill>
                <a:effectLst>
                  <a:outerShdw blurRad="38100" dist="38100" dir="2700000" algn="tl">
                    <a:srgbClr val="000000"/>
                  </a:outerShdw>
                </a:effectLst>
                <a:cs typeface="Times New Roman" panose="02020603050405020304" pitchFamily="18" charset="0"/>
              </a:rPr>
              <a:t> </a:t>
            </a:r>
            <a:r>
              <a:rPr lang="en-AU" altLang="en-US" sz="1600" u="sng" dirty="0" err="1">
                <a:solidFill>
                  <a:srgbClr val="00FFFF"/>
                </a:solidFill>
                <a:effectLst>
                  <a:outerShdw blurRad="38100" dist="38100" dir="2700000" algn="tl">
                    <a:srgbClr val="000000"/>
                  </a:outerShdw>
                </a:effectLst>
                <a:cs typeface="Times New Roman" panose="02020603050405020304" pitchFamily="18" charset="0"/>
              </a:rPr>
              <a:t>ισομέρει</a:t>
            </a:r>
            <a:r>
              <a:rPr lang="en-AU" altLang="en-US" sz="1600" u="sng" dirty="0">
                <a:solidFill>
                  <a:srgbClr val="00FFFF"/>
                </a:solidFill>
                <a:effectLst>
                  <a:outerShdw blurRad="38100" dist="38100" dir="2700000" algn="tl">
                    <a:srgbClr val="000000"/>
                  </a:outerShdw>
                </a:effectLst>
                <a:cs typeface="Times New Roman" panose="02020603050405020304" pitchFamily="18" charset="0"/>
              </a:rPr>
              <a:t>α (</a:t>
            </a:r>
            <a:r>
              <a:rPr lang="en-US" altLang="en-US" sz="1600" u="sng" dirty="0">
                <a:solidFill>
                  <a:srgbClr val="00FFFF"/>
                </a:solidFill>
                <a:effectLst>
                  <a:outerShdw blurRad="38100" dist="38100" dir="2700000" algn="tl">
                    <a:srgbClr val="000000"/>
                  </a:outerShdw>
                </a:effectLst>
                <a:cs typeface="Times New Roman" panose="02020603050405020304" pitchFamily="18" charset="0"/>
              </a:rPr>
              <a:t>Optical Isomerism</a:t>
            </a:r>
            <a:r>
              <a:rPr lang="en-AU" altLang="en-US" sz="1600" u="sng" dirty="0">
                <a:solidFill>
                  <a:srgbClr val="00FFFF"/>
                </a:solidFill>
                <a:effectLst>
                  <a:outerShdw blurRad="38100" dist="38100" dir="2700000" algn="tl">
                    <a:srgbClr val="000000"/>
                  </a:outerShdw>
                </a:effectLst>
                <a:cs typeface="Times New Roman" panose="02020603050405020304" pitchFamily="18" charset="0"/>
              </a:rPr>
              <a:t>)</a:t>
            </a:r>
            <a:r>
              <a:rPr lang="en-GB" altLang="en-US" sz="1600" u="sng" dirty="0">
                <a:solidFill>
                  <a:srgbClr val="00FFFF"/>
                </a:solidFill>
                <a:effectLst>
                  <a:outerShdw blurRad="38100" dist="38100" dir="2700000" algn="tl">
                    <a:srgbClr val="000000"/>
                  </a:outerShdw>
                </a:effectLst>
                <a:cs typeface="Times New Roman" panose="02020603050405020304" pitchFamily="18" charset="0"/>
              </a:rPr>
              <a:t> </a:t>
            </a:r>
            <a:endParaRPr lang="el-GR" altLang="en-US" sz="1600" u="sng" dirty="0">
              <a:solidFill>
                <a:srgbClr val="00FFFF"/>
              </a:solidFill>
              <a:effectLst>
                <a:outerShdw blurRad="38100" dist="38100" dir="2700000" algn="tl">
                  <a:srgbClr val="000000"/>
                </a:outerShdw>
              </a:effectLst>
            </a:endParaRPr>
          </a:p>
          <a:p>
            <a:pPr algn="just">
              <a:spcBef>
                <a:spcPct val="50000"/>
              </a:spcBef>
              <a:buClr>
                <a:srgbClr val="33C828"/>
              </a:buClr>
              <a:buFont typeface="Wingdings" panose="05000000000000000000" pitchFamily="2" charset="2"/>
              <a:buNone/>
            </a:pPr>
            <a:r>
              <a:rPr lang="el-GR" altLang="en-US" dirty="0">
                <a:solidFill>
                  <a:schemeClr val="bg1"/>
                </a:solidFill>
                <a:effectLst>
                  <a:outerShdw blurRad="38100" dist="38100" dir="2700000" algn="tl">
                    <a:srgbClr val="000000"/>
                  </a:outerShdw>
                </a:effectLst>
                <a:cs typeface="Times New Roman" panose="02020603050405020304" pitchFamily="18" charset="0"/>
              </a:rPr>
              <a:t>Οφείλεται στην ικανότητα κάποιων </a:t>
            </a:r>
            <a:r>
              <a:rPr lang="el-GR" altLang="en-US" dirty="0" err="1">
                <a:solidFill>
                  <a:schemeClr val="bg1"/>
                </a:solidFill>
                <a:effectLst>
                  <a:outerShdw blurRad="38100" dist="38100" dir="2700000" algn="tl">
                    <a:srgbClr val="000000"/>
                  </a:outerShdw>
                </a:effectLst>
                <a:cs typeface="Times New Roman" panose="02020603050405020304" pitchFamily="18" charset="0"/>
              </a:rPr>
              <a:t>συμπλόκων</a:t>
            </a:r>
            <a:r>
              <a:rPr lang="el-GR" altLang="en-US" dirty="0">
                <a:solidFill>
                  <a:schemeClr val="bg1"/>
                </a:solidFill>
                <a:effectLst>
                  <a:outerShdw blurRad="38100" dist="38100" dir="2700000" algn="tl">
                    <a:srgbClr val="000000"/>
                  </a:outerShdw>
                </a:effectLst>
                <a:cs typeface="Times New Roman" panose="02020603050405020304" pitchFamily="18" charset="0"/>
              </a:rPr>
              <a:t> να στρέφουν το επίπεδο του πολωμένου φωτός κατά την ίδια γωνία αλλά σε αντίθετη κατεύθυνση. Το χαρακτηριστικό αυτών των </a:t>
            </a:r>
            <a:r>
              <a:rPr lang="el-GR" altLang="en-US" dirty="0" err="1">
                <a:solidFill>
                  <a:schemeClr val="bg1"/>
                </a:solidFill>
                <a:effectLst>
                  <a:outerShdw blurRad="38100" dist="38100" dir="2700000" algn="tl">
                    <a:srgbClr val="000000"/>
                  </a:outerShdw>
                </a:effectLst>
                <a:cs typeface="Times New Roman" panose="02020603050405020304" pitchFamily="18" charset="0"/>
              </a:rPr>
              <a:t>συμπλόκων</a:t>
            </a:r>
            <a:r>
              <a:rPr lang="el-GR" altLang="en-US" dirty="0">
                <a:solidFill>
                  <a:schemeClr val="bg1"/>
                </a:solidFill>
                <a:effectLst>
                  <a:outerShdw blurRad="38100" dist="38100" dir="2700000" algn="tl">
                    <a:srgbClr val="000000"/>
                  </a:outerShdw>
                </a:effectLst>
                <a:cs typeface="Times New Roman" panose="02020603050405020304" pitchFamily="18" charset="0"/>
              </a:rPr>
              <a:t> είναι ότι έχουν την ίδια δομή και σύσταση αλλά εμφανίζουν μεταξύ τους τη σχέση ειδώλου αντικειμένου</a:t>
            </a:r>
            <a:r>
              <a:rPr lang="el-GR" altLang="en-US" dirty="0">
                <a:solidFill>
                  <a:schemeClr val="bg1"/>
                </a:solidFill>
                <a:effectLst>
                  <a:outerShdw blurRad="38100" dist="38100" dir="2700000" algn="tl">
                    <a:srgbClr val="000000"/>
                  </a:outerShdw>
                </a:effectLst>
              </a:rPr>
              <a:t>.</a:t>
            </a:r>
            <a:r>
              <a:rPr lang="el-GR" altLang="en-US" dirty="0">
                <a:solidFill>
                  <a:schemeClr val="bg1"/>
                </a:solidFill>
                <a:effectLst>
                  <a:outerShdw blurRad="38100" dist="38100" dir="2700000" algn="tl">
                    <a:srgbClr val="000000"/>
                  </a:outerShdw>
                </a:effectLst>
                <a:cs typeface="Times New Roman" panose="02020603050405020304" pitchFamily="18" charset="0"/>
              </a:rPr>
              <a:t> </a:t>
            </a:r>
            <a:r>
              <a:rPr lang="el-GR" altLang="en-US" dirty="0">
                <a:solidFill>
                  <a:schemeClr val="bg1"/>
                </a:solidFill>
                <a:effectLst>
                  <a:outerShdw blurRad="38100" dist="38100" dir="2700000" algn="tl">
                    <a:srgbClr val="000000"/>
                  </a:outerShdw>
                </a:effectLst>
              </a:rPr>
              <a:t>Τυπικό παράδειγμα αποτελεί η</a:t>
            </a:r>
            <a:r>
              <a:rPr lang="el-GR" altLang="en-US" dirty="0">
                <a:solidFill>
                  <a:schemeClr val="bg1"/>
                </a:solidFill>
                <a:effectLst>
                  <a:outerShdw blurRad="38100" dist="38100" dir="2700000" algn="tl">
                    <a:srgbClr val="000000"/>
                  </a:outerShdw>
                </a:effectLst>
                <a:cs typeface="Times New Roman" panose="02020603050405020304" pitchFamily="18" charset="0"/>
              </a:rPr>
              <a:t> περίπτωση του </a:t>
            </a:r>
            <a:r>
              <a:rPr lang="el-GR" altLang="en-US" dirty="0" err="1">
                <a:solidFill>
                  <a:schemeClr val="bg1"/>
                </a:solidFill>
                <a:effectLst>
                  <a:outerShdw blurRad="38100" dist="38100" dir="2700000" algn="tl">
                    <a:srgbClr val="000000"/>
                  </a:outerShdw>
                </a:effectLst>
                <a:cs typeface="Times New Roman" panose="02020603050405020304" pitchFamily="18" charset="0"/>
              </a:rPr>
              <a:t>οκταεδρικού</a:t>
            </a:r>
            <a:r>
              <a:rPr lang="el-GR" altLang="en-US" dirty="0">
                <a:solidFill>
                  <a:schemeClr val="bg1"/>
                </a:solidFill>
                <a:effectLst>
                  <a:outerShdw blurRad="38100" dist="38100" dir="2700000" algn="tl">
                    <a:srgbClr val="000000"/>
                  </a:outerShdw>
                </a:effectLst>
                <a:cs typeface="Times New Roman" panose="02020603050405020304" pitchFamily="18" charset="0"/>
              </a:rPr>
              <a:t> </a:t>
            </a:r>
            <a:r>
              <a:rPr lang="el-GR" altLang="en-US" dirty="0" err="1">
                <a:solidFill>
                  <a:schemeClr val="bg1"/>
                </a:solidFill>
                <a:effectLst>
                  <a:outerShdw blurRad="38100" dist="38100" dir="2700000" algn="tl">
                    <a:srgbClr val="000000"/>
                  </a:outerShdw>
                </a:effectLst>
                <a:cs typeface="Times New Roman" panose="02020603050405020304" pitchFamily="18" charset="0"/>
              </a:rPr>
              <a:t>συμπλόκου</a:t>
            </a:r>
            <a:r>
              <a:rPr lang="el-GR" altLang="en-US" dirty="0">
                <a:solidFill>
                  <a:schemeClr val="bg1"/>
                </a:solidFill>
                <a:effectLst>
                  <a:outerShdw blurRad="38100" dist="38100" dir="2700000" algn="tl">
                    <a:srgbClr val="000000"/>
                  </a:outerShdw>
                </a:effectLst>
                <a:cs typeface="Times New Roman" panose="02020603050405020304" pitchFamily="18" charset="0"/>
              </a:rPr>
              <a:t> </a:t>
            </a:r>
            <a:r>
              <a:rPr lang="el-GR" altLang="en-US" dirty="0" err="1">
                <a:solidFill>
                  <a:schemeClr val="bg1"/>
                </a:solidFill>
                <a:effectLst>
                  <a:outerShdw blurRad="38100" dist="38100" dir="2700000" algn="tl">
                    <a:srgbClr val="000000"/>
                  </a:outerShdw>
                </a:effectLst>
                <a:cs typeface="Times New Roman" panose="02020603050405020304" pitchFamily="18" charset="0"/>
              </a:rPr>
              <a:t>δι-χλωρο,δι-αίθυλοδιάμινο</a:t>
            </a:r>
            <a:r>
              <a:rPr lang="el-GR" altLang="en-US" dirty="0">
                <a:solidFill>
                  <a:schemeClr val="bg1"/>
                </a:solidFill>
                <a:effectLst>
                  <a:outerShdw blurRad="38100" dist="38100" dir="2700000" algn="tl">
                    <a:srgbClr val="000000"/>
                  </a:outerShdw>
                </a:effectLst>
                <a:cs typeface="Times New Roman" panose="02020603050405020304" pitchFamily="18" charset="0"/>
              </a:rPr>
              <a:t> κοβαλτίου.</a:t>
            </a:r>
          </a:p>
        </p:txBody>
      </p:sp>
      <p:pic>
        <p:nvPicPr>
          <p:cNvPr id="6" name="Picture 4">
            <a:extLst>
              <a:ext uri="{FF2B5EF4-FFF2-40B4-BE49-F238E27FC236}">
                <a16:creationId xmlns:a16="http://schemas.microsoft.com/office/drawing/2014/main" id="{FE25B6DD-8D98-4B3A-A519-528585438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973" y="2077722"/>
            <a:ext cx="6978095" cy="348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35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id="{4A4968EE-7CB2-4797-BBA1-D1EAA926ADCD}"/>
              </a:ext>
            </a:extLst>
          </p:cNvPr>
          <p:cNvSpPr txBox="1">
            <a:spLocks noChangeArrowheads="1"/>
          </p:cNvSpPr>
          <p:nvPr/>
        </p:nvSpPr>
        <p:spPr bwMode="auto">
          <a:xfrm>
            <a:off x="562610" y="2423207"/>
            <a:ext cx="4578768" cy="3939540"/>
          </a:xfrm>
          <a:prstGeom prst="rect">
            <a:avLst/>
          </a:prstGeom>
          <a:noFill/>
          <a:ln w="38100" cmpd="dbl">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sz="2000" b="1" dirty="0">
                <a:solidFill>
                  <a:schemeClr val="bg1"/>
                </a:solidFill>
                <a:effectLst>
                  <a:outerShdw blurRad="38100" dist="38100" dir="2700000" algn="tl">
                    <a:srgbClr val="000000"/>
                  </a:outerShdw>
                </a:effectLst>
              </a:rPr>
              <a:t>ΜΟΝΟΔΟΝΤΙΚΟΙ</a:t>
            </a:r>
          </a:p>
          <a:p>
            <a:pPr algn="just">
              <a:spcBef>
                <a:spcPct val="50000"/>
              </a:spcBef>
            </a:pP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ονομάζοντ</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αι εκείνοι οι υποκαταστάτες που μπορούν να σχηματίσουν μόνο ένα χημικό δεσμό με το κεντρικό μεταλλικό άτομο ή ιόν.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Οι</a:t>
            </a:r>
            <a:r>
              <a:rPr lang="en-AU" altLang="en-US" sz="2000" dirty="0">
                <a:solidFill>
                  <a:schemeClr val="bg1"/>
                </a:solidFill>
                <a:effectLst>
                  <a:outerShdw blurRad="38100" dist="38100" dir="2700000" algn="tl">
                    <a:srgbClr val="000000"/>
                  </a:outerShdw>
                </a:effectLst>
                <a:cs typeface="Times New Roman" panose="02020603050405020304" pitchFamily="18" charset="0"/>
              </a:rPr>
              <a:t> 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ερισσότεροι</a:t>
            </a:r>
            <a:r>
              <a:rPr lang="en-AU" altLang="en-US" sz="2000" dirty="0">
                <a:solidFill>
                  <a:schemeClr val="bg1"/>
                </a:solidFill>
                <a:effectLst>
                  <a:outerShdw blurRad="38100" dist="38100" dir="2700000" algn="tl">
                    <a:srgbClr val="000000"/>
                  </a:outerShdw>
                </a:effectLst>
                <a:cs typeface="Times New Roman" panose="02020603050405020304" pitchFamily="18" charset="0"/>
              </a:rPr>
              <a:t> υπ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οκ</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αταστάτες είναι μονοδοντικοί, κυριότεροι των οποίων είναι τα ιόντα </a:t>
            </a:r>
            <a:r>
              <a:rPr lang="en-US" altLang="en-US" sz="2000" dirty="0">
                <a:solidFill>
                  <a:schemeClr val="bg1"/>
                </a:solidFill>
                <a:effectLst>
                  <a:outerShdw blurRad="38100" dist="38100" dir="2700000" algn="tl">
                    <a:srgbClr val="000000"/>
                  </a:outerShdw>
                </a:effectLst>
                <a:cs typeface="Times New Roman" panose="02020603050405020304" pitchFamily="18" charset="0"/>
              </a:rPr>
              <a:t>F</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Cl</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Br</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I</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O</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OH</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CN</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SCN</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SO</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4</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NO</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dirty="0">
                <a:solidFill>
                  <a:schemeClr val="bg1"/>
                </a:solidFill>
                <a:effectLst>
                  <a:outerShdw blurRad="38100" dist="38100" dir="2700000" algn="tl">
                    <a:srgbClr val="000000"/>
                  </a:outerShdw>
                </a:effectLst>
                <a:cs typeface="Times New Roman" panose="02020603050405020304" pitchFamily="18" charset="0"/>
              </a:rPr>
              <a:t> κα</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θώς</a:t>
            </a:r>
            <a:r>
              <a:rPr lang="en-AU" altLang="en-US" sz="2000" dirty="0">
                <a:solidFill>
                  <a:schemeClr val="bg1"/>
                </a:solidFill>
                <a:effectLst>
                  <a:outerShdw blurRad="38100" dist="38100" dir="2700000" algn="tl">
                    <a:srgbClr val="000000"/>
                  </a:outerShdw>
                </a:effectLst>
                <a:cs typeface="Times New Roman" panose="02020603050405020304" pitchFamily="18" charset="0"/>
              </a:rPr>
              <a:t> επ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ίσης</a:t>
            </a:r>
            <a:r>
              <a:rPr lang="en-AU" altLang="en-US" sz="2000" dirty="0">
                <a:solidFill>
                  <a:schemeClr val="bg1"/>
                </a:solidFill>
                <a:effectLst>
                  <a:outerShdw blurRad="38100" dist="38100" dir="2700000" algn="tl">
                    <a:srgbClr val="000000"/>
                  </a:outerShdw>
                </a:effectLst>
                <a:cs typeface="Times New Roman" panose="02020603050405020304" pitchFamily="18" charset="0"/>
              </a:rPr>
              <a:t> και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οι</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μορι</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ακές ενώσεις Η</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sz="2000" dirty="0">
                <a:solidFill>
                  <a:schemeClr val="bg1"/>
                </a:solidFill>
                <a:effectLst>
                  <a:outerShdw blurRad="38100" dist="38100" dir="2700000" algn="tl">
                    <a:srgbClr val="000000"/>
                  </a:outerShdw>
                </a:effectLst>
                <a:cs typeface="Times New Roman" panose="02020603050405020304" pitchFamily="18" charset="0"/>
              </a:rPr>
              <a:t>Ο, ΝΗ</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sz="2000" dirty="0">
                <a:solidFill>
                  <a:schemeClr val="bg1"/>
                </a:solidFill>
                <a:effectLst>
                  <a:outerShdw blurRad="38100" dist="38100" dir="2700000" algn="tl">
                    <a:srgbClr val="000000"/>
                  </a:outerShdw>
                </a:effectLst>
                <a:cs typeface="Times New Roman" panose="02020603050405020304" pitchFamily="18" charset="0"/>
              </a:rPr>
              <a:t>, Ο</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CO</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CO</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endParaRPr lang="en-GB" altLang="en-US" sz="2000" dirty="0">
              <a:solidFill>
                <a:schemeClr val="bg1"/>
              </a:solidFill>
              <a:effectLst>
                <a:outerShdw blurRad="38100" dist="38100" dir="2700000" algn="tl">
                  <a:srgbClr val="000000"/>
                </a:outerShdw>
              </a:effectLst>
              <a:cs typeface="Times New Roman" panose="02020603050405020304" pitchFamily="18" charset="0"/>
            </a:endParaRPr>
          </a:p>
        </p:txBody>
      </p:sp>
      <p:sp>
        <p:nvSpPr>
          <p:cNvPr id="4" name="Title 1">
            <a:extLst>
              <a:ext uri="{FF2B5EF4-FFF2-40B4-BE49-F238E27FC236}">
                <a16:creationId xmlns:a16="http://schemas.microsoft.com/office/drawing/2014/main" id="{7480AC57-4392-46FD-B025-D080A7F96109}"/>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Είδη </a:t>
            </a:r>
            <a:r>
              <a:rPr lang="el-GR" sz="3600" b="1" u="sng" dirty="0" err="1"/>
              <a:t>Υποκαταστατών</a:t>
            </a:r>
            <a:endParaRPr lang="en-US" sz="3600" b="1" u="sng" dirty="0"/>
          </a:p>
        </p:txBody>
      </p:sp>
      <p:sp>
        <p:nvSpPr>
          <p:cNvPr id="7" name="Line 4">
            <a:extLst>
              <a:ext uri="{FF2B5EF4-FFF2-40B4-BE49-F238E27FC236}">
                <a16:creationId xmlns:a16="http://schemas.microsoft.com/office/drawing/2014/main" id="{E1BD3D4F-9E68-4E2C-93E1-750A59E52026}"/>
              </a:ext>
            </a:extLst>
          </p:cNvPr>
          <p:cNvSpPr>
            <a:spLocks noChangeShapeType="1"/>
          </p:cNvSpPr>
          <p:nvPr/>
        </p:nvSpPr>
        <p:spPr bwMode="auto">
          <a:xfrm flipH="1">
            <a:off x="3031490" y="1671275"/>
            <a:ext cx="2362200" cy="685800"/>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5">
            <a:extLst>
              <a:ext uri="{FF2B5EF4-FFF2-40B4-BE49-F238E27FC236}">
                <a16:creationId xmlns:a16="http://schemas.microsoft.com/office/drawing/2014/main" id="{96C56BB9-665B-4AB1-8D5E-BE8C7BD1E6F5}"/>
              </a:ext>
            </a:extLst>
          </p:cNvPr>
          <p:cNvSpPr>
            <a:spLocks noChangeShapeType="1"/>
          </p:cNvSpPr>
          <p:nvPr/>
        </p:nvSpPr>
        <p:spPr bwMode="auto">
          <a:xfrm>
            <a:off x="5393690" y="1671275"/>
            <a:ext cx="2362200" cy="685800"/>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a:extLst>
              <a:ext uri="{FF2B5EF4-FFF2-40B4-BE49-F238E27FC236}">
                <a16:creationId xmlns:a16="http://schemas.microsoft.com/office/drawing/2014/main" id="{BF68B25E-7872-4A7E-8F09-F729044D67B7}"/>
              </a:ext>
            </a:extLst>
          </p:cNvPr>
          <p:cNvSpPr txBox="1">
            <a:spLocks noChangeArrowheads="1"/>
          </p:cNvSpPr>
          <p:nvPr/>
        </p:nvSpPr>
        <p:spPr bwMode="auto">
          <a:xfrm>
            <a:off x="5426709" y="2423207"/>
            <a:ext cx="5339499" cy="3908762"/>
          </a:xfrm>
          <a:prstGeom prst="rect">
            <a:avLst/>
          </a:prstGeom>
          <a:noFill/>
          <a:ln w="38100" cmpd="dbl">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b="1" dirty="0">
                <a:solidFill>
                  <a:schemeClr val="bg1"/>
                </a:solidFill>
                <a:effectLst>
                  <a:outerShdw blurRad="38100" dist="38100" dir="2700000" algn="tl">
                    <a:srgbClr val="000000"/>
                  </a:outerShdw>
                </a:effectLst>
              </a:rPr>
              <a:t>ΠΟΛΥΔΟΝΤΙΚΟΙ  ή  ΧΗΛΙΚΟΙ</a:t>
            </a:r>
          </a:p>
          <a:p>
            <a:pPr algn="just">
              <a:spcBef>
                <a:spcPct val="50000"/>
              </a:spcBef>
            </a:pP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ονομάζοντ</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αι εκείνοι οι υποκαταστάτες που έχουν την δυνατότητα ταυτόχρονα να δεθούν χημικά με το κεντρικό μεταλλικό άτομο ή ιόν σε περισσότερες από μία θέσεις. </a:t>
            </a:r>
            <a:r>
              <a:rPr lang="el-GR" altLang="en-US" sz="2000" dirty="0">
                <a:solidFill>
                  <a:schemeClr val="bg1"/>
                </a:solidFill>
                <a:effectLst>
                  <a:outerShdw blurRad="38100" dist="38100" dir="2700000" algn="tl">
                    <a:srgbClr val="000000"/>
                  </a:outerShdw>
                </a:effectLst>
              </a:rPr>
              <a:t>Δ</a:t>
            </a:r>
            <a:r>
              <a:rPr lang="en-AU" altLang="en-US" sz="2000" dirty="0">
                <a:solidFill>
                  <a:schemeClr val="bg1"/>
                </a:solidFill>
                <a:effectLst>
                  <a:outerShdw blurRad="38100" dist="38100" dir="2700000" algn="tl">
                    <a:srgbClr val="000000"/>
                  </a:outerShdw>
                </a:effectLst>
                <a:cs typeface="Times New Roman" panose="02020603050405020304" pitchFamily="18" charset="0"/>
              </a:rPr>
              <a:t>ια</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θέτουν</a:t>
            </a:r>
            <a:r>
              <a:rPr lang="en-AU" altLang="en-US" sz="2000" dirty="0">
                <a:solidFill>
                  <a:schemeClr val="bg1"/>
                </a:solidFill>
                <a:effectLst>
                  <a:outerShdw blurRad="38100" dist="38100" dir="2700000" algn="tl">
                    <a:srgbClr val="000000"/>
                  </a:outerShdw>
                </a:effectLst>
                <a:cs typeface="Times New Roman" panose="02020603050405020304" pitchFamily="18" charset="0"/>
              </a:rPr>
              <a:t> 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ερισσότερ</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 του ενός διαθέσιμα ζεύγη ηλεκτρονίων σε διαφορετικά άτομα, τα οποία είναι κατανεμημένα γεωμετρικά με τέτοιο τρόπο έτσι ώστε να μπορούν να αναπτυχθούν ταυτόχρονα περισσότεροι του ενός δεσμοί με το κεντρικό άτομο ή ιόν. </a:t>
            </a:r>
            <a:endParaRPr lang="en-GB" altLang="en-US" sz="2000" dirty="0">
              <a:solidFill>
                <a:schemeClr val="bg1"/>
              </a:solidFill>
              <a:effectLst>
                <a:outerShdw blurRad="38100" dist="38100" dir="2700000" algn="tl">
                  <a:srgbClr val="000000"/>
                </a:outerShdw>
              </a:effectLst>
              <a:cs typeface="Times New Roman" panose="02020603050405020304" pitchFamily="18" charset="0"/>
            </a:endParaRPr>
          </a:p>
        </p:txBody>
      </p:sp>
      <p:grpSp>
        <p:nvGrpSpPr>
          <p:cNvPr id="19" name="Group 18">
            <a:extLst>
              <a:ext uri="{FF2B5EF4-FFF2-40B4-BE49-F238E27FC236}">
                <a16:creationId xmlns:a16="http://schemas.microsoft.com/office/drawing/2014/main" id="{0552DF3B-F8A3-440E-8F86-D7388FA0077B}"/>
              </a:ext>
            </a:extLst>
          </p:cNvPr>
          <p:cNvGrpSpPr/>
          <p:nvPr/>
        </p:nvGrpSpPr>
        <p:grpSpPr>
          <a:xfrm>
            <a:off x="8708808" y="1127807"/>
            <a:ext cx="2057400" cy="1295400"/>
            <a:chOff x="9222740" y="1219155"/>
            <a:chExt cx="2057400" cy="1295400"/>
          </a:xfrm>
        </p:grpSpPr>
        <p:grpSp>
          <p:nvGrpSpPr>
            <p:cNvPr id="12" name="Group 20">
              <a:extLst>
                <a:ext uri="{FF2B5EF4-FFF2-40B4-BE49-F238E27FC236}">
                  <a16:creationId xmlns:a16="http://schemas.microsoft.com/office/drawing/2014/main" id="{C6814862-52DC-440D-8FC3-C969C563B8EB}"/>
                </a:ext>
              </a:extLst>
            </p:cNvPr>
            <p:cNvGrpSpPr>
              <a:grpSpLocks/>
            </p:cNvGrpSpPr>
            <p:nvPr/>
          </p:nvGrpSpPr>
          <p:grpSpPr bwMode="auto">
            <a:xfrm>
              <a:off x="9475052" y="1409655"/>
              <a:ext cx="1651000" cy="914400"/>
              <a:chOff x="4656" y="672"/>
              <a:chExt cx="1040" cy="576"/>
            </a:xfrm>
          </p:grpSpPr>
          <p:sp>
            <p:nvSpPr>
              <p:cNvPr id="13" name="Text Box 15">
                <a:extLst>
                  <a:ext uri="{FF2B5EF4-FFF2-40B4-BE49-F238E27FC236}">
                    <a16:creationId xmlns:a16="http://schemas.microsoft.com/office/drawing/2014/main" id="{BEF37F19-F598-4CE8-9F7D-1922E6A67951}"/>
                  </a:ext>
                </a:extLst>
              </p:cNvPr>
              <p:cNvSpPr txBox="1">
                <a:spLocks noChangeArrowheads="1"/>
              </p:cNvSpPr>
              <p:nvPr/>
            </p:nvSpPr>
            <p:spPr bwMode="auto">
              <a:xfrm>
                <a:off x="4869" y="672"/>
                <a:ext cx="661" cy="21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dirty="0">
                    <a:solidFill>
                      <a:schemeClr val="bg1"/>
                    </a:solidFill>
                  </a:rPr>
                  <a:t>CH</a:t>
                </a:r>
                <a:r>
                  <a:rPr lang="en-US" altLang="en-US" sz="1600" baseline="-25000" dirty="0">
                    <a:solidFill>
                      <a:schemeClr val="bg1"/>
                    </a:solidFill>
                  </a:rPr>
                  <a:t>2</a:t>
                </a:r>
                <a:r>
                  <a:rPr lang="en-US" altLang="en-US" sz="1600" dirty="0">
                    <a:solidFill>
                      <a:schemeClr val="bg1"/>
                    </a:solidFill>
                  </a:rPr>
                  <a:t>CH</a:t>
                </a:r>
                <a:r>
                  <a:rPr lang="en-US" altLang="en-US" sz="1600" baseline="-25000" dirty="0">
                    <a:solidFill>
                      <a:schemeClr val="bg1"/>
                    </a:solidFill>
                  </a:rPr>
                  <a:t>2</a:t>
                </a:r>
                <a:endParaRPr lang="en-US" altLang="en-US" sz="1600" dirty="0">
                  <a:solidFill>
                    <a:schemeClr val="bg1"/>
                  </a:solidFill>
                </a:endParaRPr>
              </a:p>
            </p:txBody>
          </p:sp>
          <p:sp>
            <p:nvSpPr>
              <p:cNvPr id="14" name="Text Box 16">
                <a:extLst>
                  <a:ext uri="{FF2B5EF4-FFF2-40B4-BE49-F238E27FC236}">
                    <a16:creationId xmlns:a16="http://schemas.microsoft.com/office/drawing/2014/main" id="{26CD6898-A1B8-46A4-901F-39956B0EF224}"/>
                  </a:ext>
                </a:extLst>
              </p:cNvPr>
              <p:cNvSpPr txBox="1">
                <a:spLocks noChangeArrowheads="1"/>
              </p:cNvSpPr>
              <p:nvPr/>
            </p:nvSpPr>
            <p:spPr bwMode="auto">
              <a:xfrm>
                <a:off x="4656" y="960"/>
                <a:ext cx="360" cy="2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aseline="-25000">
                    <a:solidFill>
                      <a:schemeClr val="bg1"/>
                    </a:solidFill>
                  </a:rPr>
                  <a:t>2</a:t>
                </a:r>
                <a:r>
                  <a:rPr lang="en-US" altLang="en-US" sz="1600">
                    <a:solidFill>
                      <a:schemeClr val="bg1"/>
                    </a:solidFill>
                  </a:rPr>
                  <a:t>HN</a:t>
                </a:r>
                <a:endParaRPr lang="en-US" altLang="en-US" sz="1600" b="1">
                  <a:solidFill>
                    <a:schemeClr val="bg1"/>
                  </a:solidFill>
                </a:endParaRPr>
              </a:p>
              <a:p>
                <a:pPr eaLnBrk="0" hangingPunct="0"/>
                <a:endParaRPr lang="en-US" altLang="en-US" sz="1600">
                  <a:solidFill>
                    <a:schemeClr val="bg1"/>
                  </a:solidFill>
                </a:endParaRPr>
              </a:p>
            </p:txBody>
          </p:sp>
          <p:sp>
            <p:nvSpPr>
              <p:cNvPr id="15" name="Line 17">
                <a:extLst>
                  <a:ext uri="{FF2B5EF4-FFF2-40B4-BE49-F238E27FC236}">
                    <a16:creationId xmlns:a16="http://schemas.microsoft.com/office/drawing/2014/main" id="{AE164539-D801-43FF-842B-FEA9C9EBD7D3}"/>
                  </a:ext>
                </a:extLst>
              </p:cNvPr>
              <p:cNvSpPr>
                <a:spLocks noChangeShapeType="1"/>
              </p:cNvSpPr>
              <p:nvPr/>
            </p:nvSpPr>
            <p:spPr bwMode="auto">
              <a:xfrm flipH="1">
                <a:off x="4872" y="816"/>
                <a:ext cx="144" cy="21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solidFill>
                    <a:schemeClr val="bg1"/>
                  </a:solidFill>
                </a:endParaRPr>
              </a:p>
            </p:txBody>
          </p:sp>
          <p:sp>
            <p:nvSpPr>
              <p:cNvPr id="16" name="Line 18">
                <a:extLst>
                  <a:ext uri="{FF2B5EF4-FFF2-40B4-BE49-F238E27FC236}">
                    <a16:creationId xmlns:a16="http://schemas.microsoft.com/office/drawing/2014/main" id="{4EE80E93-3382-457D-86D5-21CCC3119577}"/>
                  </a:ext>
                </a:extLst>
              </p:cNvPr>
              <p:cNvSpPr>
                <a:spLocks noChangeShapeType="1"/>
              </p:cNvSpPr>
              <p:nvPr/>
            </p:nvSpPr>
            <p:spPr bwMode="auto">
              <a:xfrm>
                <a:off x="5232" y="816"/>
                <a:ext cx="144" cy="21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solidFill>
                    <a:schemeClr val="bg1"/>
                  </a:solidFill>
                </a:endParaRPr>
              </a:p>
            </p:txBody>
          </p:sp>
          <p:sp>
            <p:nvSpPr>
              <p:cNvPr id="17" name="Text Box 19">
                <a:extLst>
                  <a:ext uri="{FF2B5EF4-FFF2-40B4-BE49-F238E27FC236}">
                    <a16:creationId xmlns:a16="http://schemas.microsoft.com/office/drawing/2014/main" id="{AE71D1A8-B956-4C53-B48A-BCA5D2E948D1}"/>
                  </a:ext>
                </a:extLst>
              </p:cNvPr>
              <p:cNvSpPr txBox="1">
                <a:spLocks noChangeArrowheads="1"/>
              </p:cNvSpPr>
              <p:nvPr/>
            </p:nvSpPr>
            <p:spPr bwMode="auto">
              <a:xfrm>
                <a:off x="5336" y="864"/>
                <a:ext cx="360" cy="2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aseline="-25000" dirty="0">
                    <a:solidFill>
                      <a:schemeClr val="bg1"/>
                    </a:solidFill>
                  </a:rPr>
                  <a:t> </a:t>
                </a:r>
                <a:r>
                  <a:rPr lang="en-US" altLang="en-US" sz="1600" dirty="0">
                    <a:solidFill>
                      <a:schemeClr val="bg1"/>
                    </a:solidFill>
                  </a:rPr>
                  <a:t>NH</a:t>
                </a:r>
                <a:r>
                  <a:rPr lang="en-US" altLang="en-US" sz="1600" baseline="-25000" dirty="0">
                    <a:solidFill>
                      <a:schemeClr val="bg1"/>
                    </a:solidFill>
                  </a:rPr>
                  <a:t>2</a:t>
                </a:r>
                <a:endParaRPr lang="en-US" altLang="en-US" sz="1600" dirty="0">
                  <a:solidFill>
                    <a:schemeClr val="bg1"/>
                  </a:solidFill>
                </a:endParaRPr>
              </a:p>
            </p:txBody>
          </p:sp>
        </p:grpSp>
        <p:sp>
          <p:nvSpPr>
            <p:cNvPr id="18" name="Rectangle 21">
              <a:extLst>
                <a:ext uri="{FF2B5EF4-FFF2-40B4-BE49-F238E27FC236}">
                  <a16:creationId xmlns:a16="http://schemas.microsoft.com/office/drawing/2014/main" id="{7F88E8FC-55AA-4BF9-BCB6-4907FBD7CD62}"/>
                </a:ext>
              </a:extLst>
            </p:cNvPr>
            <p:cNvSpPr>
              <a:spLocks noChangeArrowheads="1"/>
            </p:cNvSpPr>
            <p:nvPr/>
          </p:nvSpPr>
          <p:spPr bwMode="auto">
            <a:xfrm>
              <a:off x="9222740" y="1219155"/>
              <a:ext cx="2057400" cy="1295400"/>
            </a:xfrm>
            <a:prstGeom prst="rect">
              <a:avLst/>
            </a:prstGeom>
            <a:noFill/>
            <a:ln w="38100" cmpd="dbl">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6346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8D3B85-7E94-479C-866A-32B78F196184}"/>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Είδη </a:t>
            </a:r>
            <a:r>
              <a:rPr lang="el-GR" sz="3600" b="1" u="sng" dirty="0" err="1"/>
              <a:t>Συμπλόκων</a:t>
            </a:r>
            <a:endParaRPr lang="en-US" sz="3600" b="1" u="sng" dirty="0"/>
          </a:p>
        </p:txBody>
      </p:sp>
      <p:grpSp>
        <p:nvGrpSpPr>
          <p:cNvPr id="5" name="Group 9">
            <a:extLst>
              <a:ext uri="{FF2B5EF4-FFF2-40B4-BE49-F238E27FC236}">
                <a16:creationId xmlns:a16="http://schemas.microsoft.com/office/drawing/2014/main" id="{B309D7EE-3289-4A41-96F0-639A42B74BE9}"/>
              </a:ext>
            </a:extLst>
          </p:cNvPr>
          <p:cNvGrpSpPr>
            <a:grpSpLocks/>
          </p:cNvGrpSpPr>
          <p:nvPr/>
        </p:nvGrpSpPr>
        <p:grpSpPr bwMode="auto">
          <a:xfrm>
            <a:off x="832701" y="1641386"/>
            <a:ext cx="10760076" cy="4440239"/>
            <a:chOff x="-96" y="1008"/>
            <a:chExt cx="6778" cy="2797"/>
          </a:xfrm>
        </p:grpSpPr>
        <p:sp>
          <p:nvSpPr>
            <p:cNvPr id="7" name="Line 5">
              <a:extLst>
                <a:ext uri="{FF2B5EF4-FFF2-40B4-BE49-F238E27FC236}">
                  <a16:creationId xmlns:a16="http://schemas.microsoft.com/office/drawing/2014/main" id="{33AD1FC2-F737-4884-9B53-95E1FE8B8DFB}"/>
                </a:ext>
              </a:extLst>
            </p:cNvPr>
            <p:cNvSpPr>
              <a:spLocks noChangeShapeType="1"/>
            </p:cNvSpPr>
            <p:nvPr/>
          </p:nvSpPr>
          <p:spPr bwMode="auto">
            <a:xfrm flipH="1">
              <a:off x="1392" y="1008"/>
              <a:ext cx="1488" cy="572"/>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
              <a:extLst>
                <a:ext uri="{FF2B5EF4-FFF2-40B4-BE49-F238E27FC236}">
                  <a16:creationId xmlns:a16="http://schemas.microsoft.com/office/drawing/2014/main" id="{E0279C04-D50A-4BBB-90A4-DA9A497AF569}"/>
                </a:ext>
              </a:extLst>
            </p:cNvPr>
            <p:cNvSpPr>
              <a:spLocks noChangeShapeType="1"/>
            </p:cNvSpPr>
            <p:nvPr/>
          </p:nvSpPr>
          <p:spPr bwMode="auto">
            <a:xfrm>
              <a:off x="2880" y="1008"/>
              <a:ext cx="1689" cy="475"/>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7">
              <a:extLst>
                <a:ext uri="{FF2B5EF4-FFF2-40B4-BE49-F238E27FC236}">
                  <a16:creationId xmlns:a16="http://schemas.microsoft.com/office/drawing/2014/main" id="{243CE992-684F-4FA9-95D3-4A01DD774A7B}"/>
                </a:ext>
              </a:extLst>
            </p:cNvPr>
            <p:cNvSpPr txBox="1">
              <a:spLocks noChangeArrowheads="1"/>
            </p:cNvSpPr>
            <p:nvPr/>
          </p:nvSpPr>
          <p:spPr bwMode="auto">
            <a:xfrm>
              <a:off x="-96" y="1634"/>
              <a:ext cx="3223" cy="2074"/>
            </a:xfrm>
            <a:prstGeom prst="rect">
              <a:avLst/>
            </a:prstGeom>
            <a:noFill/>
            <a:ln w="38100" cmpd="dbl">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b="1" dirty="0">
                  <a:solidFill>
                    <a:schemeClr val="bg1"/>
                  </a:solidFill>
                  <a:effectLst>
                    <a:outerShdw blurRad="38100" dist="38100" dir="2700000" algn="tl">
                      <a:srgbClr val="000000"/>
                    </a:outerShdw>
                  </a:effectLst>
                </a:rPr>
                <a:t>ΜΟΝΟΠΥΡΗΝΙΚΑ  ή ΑΠΛΑ</a:t>
              </a:r>
            </a:p>
            <a:p>
              <a:pPr algn="just">
                <a:spcBef>
                  <a:spcPct val="50000"/>
                </a:spcBef>
              </a:pP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είν</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αι του τύπου [Μ</a:t>
              </a:r>
              <a:r>
                <a:rPr lang="en-US" altLang="en-US" sz="2000" dirty="0">
                  <a:solidFill>
                    <a:schemeClr val="bg1"/>
                  </a:solidFill>
                  <a:effectLst>
                    <a:outerShdw blurRad="38100" dist="38100" dir="2700000" algn="tl">
                      <a:srgbClr val="000000"/>
                    </a:outerShdw>
                  </a:effectLst>
                  <a:cs typeface="Times New Roman" panose="02020603050405020304" pitchFamily="18" charset="0"/>
                </a:rPr>
                <a:t>L</a:t>
              </a:r>
              <a:r>
                <a:rPr lang="en-US" altLang="en-US" sz="2000" baseline="-30000" dirty="0">
                  <a:solidFill>
                    <a:schemeClr val="bg1"/>
                  </a:solidFill>
                  <a:effectLst>
                    <a:outerShdw blurRad="38100" dist="38100" dir="2700000" algn="tl">
                      <a:srgbClr val="000000"/>
                    </a:outerShdw>
                  </a:effectLst>
                  <a:cs typeface="Times New Roman" panose="02020603050405020304" pitchFamily="18" charset="0"/>
                </a:rPr>
                <a:t>n</a:t>
              </a:r>
              <a:r>
                <a:rPr lang="en-AU" altLang="en-US" sz="2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US" altLang="en-US" sz="2000" baseline="30000" dirty="0" err="1">
                  <a:solidFill>
                    <a:schemeClr val="bg1"/>
                  </a:solidFill>
                  <a:effectLst>
                    <a:outerShdw blurRad="38100" dist="38100" dir="2700000" algn="tl">
                      <a:srgbClr val="000000"/>
                    </a:outerShdw>
                  </a:effectLst>
                  <a:cs typeface="Times New Roman" panose="02020603050405020304" pitchFamily="18" charset="0"/>
                </a:rPr>
                <a:t>ny</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a:t>
              </a:r>
              <a:r>
                <a:rPr lang="en-US" altLang="en-US" sz="2000" baseline="30000" dirty="0">
                  <a:solidFill>
                    <a:schemeClr val="bg1"/>
                  </a:solidFill>
                  <a:effectLst>
                    <a:outerShdw blurRad="38100" dist="38100" dir="2700000" algn="tl">
                      <a:srgbClr val="000000"/>
                    </a:outerShdw>
                  </a:effectLst>
                  <a:cs typeface="Times New Roman" panose="02020603050405020304" pitchFamily="18" charset="0"/>
                </a:rPr>
                <a:t>x</a:t>
              </a:r>
              <a:r>
                <a:rPr lang="en-AU" altLang="en-US" sz="2000" dirty="0">
                  <a:solidFill>
                    <a:schemeClr val="bg1"/>
                  </a:solidFill>
                  <a:effectLst>
                    <a:outerShdw blurRad="38100" dist="38100" dir="2700000" algn="tl">
                      <a:srgbClr val="000000"/>
                    </a:outerShdw>
                  </a:effectLst>
                  <a:cs typeface="Times New Roman" panose="02020603050405020304" pitchFamily="18" charset="0"/>
                </a:rPr>
                <a:t> όπ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ου</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το</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US" altLang="en-US" sz="2000" dirty="0">
                  <a:solidFill>
                    <a:schemeClr val="bg1"/>
                  </a:solidFill>
                  <a:effectLst>
                    <a:outerShdw blurRad="38100" dist="38100" dir="2700000" algn="tl">
                      <a:srgbClr val="000000"/>
                    </a:outerShdw>
                  </a:effectLst>
                  <a:cs typeface="Times New Roman" panose="02020603050405020304" pitchFamily="18" charset="0"/>
                </a:rPr>
                <a:t>L</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είν</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αι ένας οποιοσδήποτε υποκαταστάτης με φορτίο </a:t>
              </a:r>
              <a:r>
                <a:rPr lang="en-US" altLang="en-US" sz="2000" dirty="0">
                  <a:solidFill>
                    <a:schemeClr val="bg1"/>
                  </a:solidFill>
                  <a:effectLst>
                    <a:outerShdw blurRad="38100" dist="38100" dir="2700000" algn="tl">
                      <a:srgbClr val="000000"/>
                    </a:outerShdw>
                  </a:effectLst>
                  <a:cs typeface="Times New Roman" panose="02020603050405020304" pitchFamily="18" charset="0"/>
                </a:rPr>
                <a:t>y</a:t>
              </a:r>
              <a:r>
                <a:rPr lang="en-AU" altLang="en-US" sz="2000" dirty="0">
                  <a:solidFill>
                    <a:schemeClr val="bg1"/>
                  </a:solidFill>
                  <a:effectLst>
                    <a:outerShdw blurRad="38100" dist="38100" dir="2700000" algn="tl">
                      <a:srgbClr val="000000"/>
                    </a:outerShdw>
                  </a:effectLst>
                  <a:cs typeface="Times New Roman" panose="02020603050405020304" pitchFamily="18" charset="0"/>
                </a:rPr>
                <a:t> και Μ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είν</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αι το κεντρικό μεταλλικό ιόν ή άτομο με φορτίο </a:t>
              </a:r>
              <a:r>
                <a:rPr lang="en-US" altLang="en-US" sz="2000" dirty="0">
                  <a:solidFill>
                    <a:schemeClr val="bg1"/>
                  </a:solidFill>
                  <a:effectLst>
                    <a:outerShdw blurRad="38100" dist="38100" dir="2700000" algn="tl">
                      <a:srgbClr val="000000"/>
                    </a:outerShdw>
                  </a:effectLst>
                  <a:cs typeface="Times New Roman" panose="02020603050405020304" pitchFamily="18" charset="0"/>
                </a:rPr>
                <a:t>x</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Στ</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 σύμπλοκα αυτά οι μοναδικοί δεσμοί που αναπτύσσονται είναι αυτοί του τύπου Μ-</a:t>
              </a:r>
              <a:r>
                <a:rPr lang="en-US" altLang="en-US" sz="2000" dirty="0">
                  <a:solidFill>
                    <a:schemeClr val="bg1"/>
                  </a:solidFill>
                  <a:effectLst>
                    <a:outerShdw blurRad="38100" dist="38100" dir="2700000" algn="tl">
                      <a:srgbClr val="000000"/>
                    </a:outerShdw>
                  </a:effectLst>
                  <a:cs typeface="Times New Roman" panose="02020603050405020304" pitchFamily="18" charset="0"/>
                </a:rPr>
                <a:t>L</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δηλ</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αδή ανάμεσα στους υποκαταστάτες και το κεντρικό ιόν ή άτομο</a:t>
              </a:r>
              <a:r>
                <a:rPr lang="en-GB" altLang="en-US" sz="2000" dirty="0">
                  <a:solidFill>
                    <a:schemeClr val="bg1"/>
                  </a:solidFill>
                  <a:effectLst>
                    <a:outerShdw blurRad="38100" dist="38100" dir="2700000" algn="tl">
                      <a:srgbClr val="000000"/>
                    </a:outerShdw>
                  </a:effectLst>
                  <a:cs typeface="Times New Roman" panose="02020603050405020304" pitchFamily="18" charset="0"/>
                </a:rPr>
                <a:t> </a:t>
              </a:r>
            </a:p>
          </p:txBody>
        </p:sp>
        <p:sp>
          <p:nvSpPr>
            <p:cNvPr id="10" name="Text Box 8">
              <a:extLst>
                <a:ext uri="{FF2B5EF4-FFF2-40B4-BE49-F238E27FC236}">
                  <a16:creationId xmlns:a16="http://schemas.microsoft.com/office/drawing/2014/main" id="{3808C5A6-C987-4468-99CF-BD5B5813D796}"/>
                </a:ext>
              </a:extLst>
            </p:cNvPr>
            <p:cNvSpPr txBox="1">
              <a:spLocks noChangeArrowheads="1"/>
            </p:cNvSpPr>
            <p:nvPr/>
          </p:nvSpPr>
          <p:spPr bwMode="auto">
            <a:xfrm>
              <a:off x="3312" y="1537"/>
              <a:ext cx="3370" cy="2268"/>
            </a:xfrm>
            <a:prstGeom prst="rect">
              <a:avLst/>
            </a:prstGeom>
            <a:noFill/>
            <a:ln w="38100" cmpd="dbl">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b="1" dirty="0">
                  <a:solidFill>
                    <a:schemeClr val="bg1"/>
                  </a:solidFill>
                  <a:effectLst>
                    <a:outerShdw blurRad="38100" dist="38100" dir="2700000" algn="tl">
                      <a:srgbClr val="000000"/>
                    </a:outerShdw>
                  </a:effectLst>
                </a:rPr>
                <a:t>ΠΟΛΥΠΥΡΗΝΙΚΑ</a:t>
              </a:r>
            </a:p>
            <a:p>
              <a:pPr algn="ctr">
                <a:spcBef>
                  <a:spcPct val="50000"/>
                </a:spcBef>
              </a:pPr>
              <a:r>
                <a:rPr lang="el-GR" altLang="en-US" sz="2000" dirty="0">
                  <a:solidFill>
                    <a:schemeClr val="bg1"/>
                  </a:solidFill>
                  <a:effectLst>
                    <a:outerShdw blurRad="38100" dist="38100" dir="2700000" algn="tl">
                      <a:srgbClr val="000000"/>
                    </a:outerShdw>
                  </a:effectLst>
                </a:rPr>
                <a:t>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εριέχουν</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δύο</a:t>
              </a:r>
              <a:r>
                <a:rPr lang="en-AU" altLang="en-US" sz="2000" dirty="0">
                  <a:solidFill>
                    <a:schemeClr val="bg1"/>
                  </a:solidFill>
                  <a:effectLst>
                    <a:outerShdw blurRad="38100" dist="38100" dir="2700000" algn="tl">
                      <a:srgbClr val="000000"/>
                    </a:outerShdw>
                  </a:effectLst>
                  <a:cs typeface="Times New Roman" panose="02020603050405020304" pitchFamily="18" charset="0"/>
                </a:rPr>
                <a:t> ή και π</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ερισσότερ</a:t>
              </a:r>
              <a:r>
                <a:rPr lang="en-AU" altLang="en-US" sz="2000" dirty="0">
                  <a:solidFill>
                    <a:schemeClr val="bg1"/>
                  </a:solidFill>
                  <a:effectLst>
                    <a:outerShdw blurRad="38100" dist="38100" dir="2700000" algn="tl">
                      <a:srgbClr val="000000"/>
                    </a:outerShdw>
                  </a:effectLst>
                  <a:cs typeface="Times New Roman" panose="02020603050405020304" pitchFamily="18" charset="0"/>
                </a:rPr>
                <a:t>α κεντρικά ιόντα ή άτομα και διακρίνονται </a:t>
              </a:r>
              <a:r>
                <a:rPr lang="el-GR" altLang="en-US" sz="2000" dirty="0">
                  <a:solidFill>
                    <a:schemeClr val="bg1"/>
                  </a:solidFill>
                  <a:effectLst>
                    <a:outerShdw blurRad="38100" dist="38100" dir="2700000" algn="tl">
                      <a:srgbClr val="000000"/>
                    </a:outerShdw>
                  </a:effectLst>
                </a:rPr>
                <a:t>σε</a:t>
              </a:r>
              <a:r>
                <a:rPr lang="en-US" altLang="en-US" sz="2000" dirty="0">
                  <a:solidFill>
                    <a:schemeClr val="bg1"/>
                  </a:solidFill>
                  <a:effectLst>
                    <a:outerShdw blurRad="38100" dist="38100" dir="2700000" algn="tl">
                      <a:srgbClr val="000000"/>
                    </a:outerShdw>
                  </a:effectLst>
                </a:rPr>
                <a:t>:</a:t>
              </a:r>
              <a:r>
                <a:rPr lang="en-GB" altLang="en-US" sz="2000" dirty="0">
                  <a:solidFill>
                    <a:schemeClr val="bg1"/>
                  </a:solidFill>
                  <a:effectLst>
                    <a:outerShdw blurRad="38100" dist="38100" dir="2700000" algn="tl">
                      <a:srgbClr val="000000"/>
                    </a:outerShdw>
                  </a:effectLst>
                  <a:cs typeface="Times New Roman" panose="02020603050405020304" pitchFamily="18" charset="0"/>
                </a:rPr>
                <a:t> </a:t>
              </a:r>
              <a:endParaRPr lang="en-US" altLang="en-US" sz="2000" dirty="0">
                <a:solidFill>
                  <a:schemeClr val="bg1"/>
                </a:solidFill>
                <a:effectLst>
                  <a:outerShdw blurRad="38100" dist="38100" dir="2700000" algn="tl">
                    <a:srgbClr val="000000"/>
                  </a:outerShdw>
                </a:effectLst>
                <a:cs typeface="Times New Roman" panose="02020603050405020304" pitchFamily="18" charset="0"/>
              </a:endParaRPr>
            </a:p>
            <a:p>
              <a:pPr>
                <a:spcBef>
                  <a:spcPct val="50000"/>
                </a:spcBef>
                <a:buFont typeface="Wingdings" panose="05000000000000000000" pitchFamily="2" charset="2"/>
                <a:buChar char="Ø"/>
              </a:pP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u="sng" dirty="0" err="1">
                  <a:solidFill>
                    <a:schemeClr val="bg1"/>
                  </a:solidFill>
                  <a:effectLst>
                    <a:outerShdw blurRad="38100" dist="38100" dir="2700000" algn="tl">
                      <a:srgbClr val="000000"/>
                    </a:outerShdw>
                  </a:effectLst>
                  <a:cs typeface="Times New Roman" panose="02020603050405020304" pitchFamily="18" charset="0"/>
                </a:rPr>
                <a:t>σύμ</a:t>
              </a:r>
              <a:r>
                <a:rPr lang="en-AU" altLang="en-US" sz="2000" u="sng" dirty="0">
                  <a:solidFill>
                    <a:schemeClr val="bg1"/>
                  </a:solidFill>
                  <a:effectLst>
                    <a:outerShdw blurRad="38100" dist="38100" dir="2700000" algn="tl">
                      <a:srgbClr val="000000"/>
                    </a:outerShdw>
                  </a:effectLst>
                  <a:cs typeface="Times New Roman" panose="02020603050405020304" pitchFamily="18" charset="0"/>
                </a:rPr>
                <a:t>πλοκα που μοιράζονται ένα ή περισσότερους κοινούς υποκαταστάτες</a:t>
              </a:r>
              <a:r>
                <a:rPr lang="en-AU" altLang="en-US" sz="2000" dirty="0">
                  <a:solidFill>
                    <a:schemeClr val="bg1"/>
                  </a:solidFill>
                  <a:effectLst>
                    <a:outerShdw blurRad="38100" dist="38100" dir="2700000" algn="tl">
                      <a:srgbClr val="000000"/>
                    </a:outerShdw>
                  </a:effectLst>
                  <a:cs typeface="Times New Roman" panose="02020603050405020304" pitchFamily="18" charset="0"/>
                </a:rPr>
                <a:t>.</a:t>
              </a:r>
              <a:r>
                <a:rPr lang="en-GB"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a:solidFill>
                    <a:schemeClr val="bg1"/>
                  </a:solidFill>
                  <a:effectLst>
                    <a:outerShdw blurRad="38100" dist="38100" dir="2700000" algn="tl">
                      <a:srgbClr val="000000"/>
                    </a:outerShdw>
                  </a:effectLst>
                  <a:cs typeface="Times New Roman" panose="02020603050405020304" pitchFamily="18" charset="0"/>
                </a:rPr>
                <a:t>Χαρα</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κτηριστικό</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dirty="0" err="1">
                  <a:solidFill>
                    <a:schemeClr val="bg1"/>
                  </a:solidFill>
                  <a:effectLst>
                    <a:outerShdw blurRad="38100" dist="38100" dir="2700000" algn="tl">
                      <a:srgbClr val="000000"/>
                    </a:outerShdw>
                  </a:effectLst>
                  <a:cs typeface="Times New Roman" panose="02020603050405020304" pitchFamily="18" charset="0"/>
                </a:rPr>
                <a:t>σύμ</a:t>
              </a:r>
              <a:r>
                <a:rPr lang="en-AU" altLang="en-US" sz="2000" dirty="0">
                  <a:solidFill>
                    <a:schemeClr val="bg1"/>
                  </a:solidFill>
                  <a:effectLst>
                    <a:outerShdw blurRad="38100" dist="38100" dir="2700000" algn="tl">
                      <a:srgbClr val="000000"/>
                    </a:outerShdw>
                  </a:effectLst>
                  <a:cs typeface="Times New Roman" panose="02020603050405020304" pitchFamily="18" charset="0"/>
                </a:rPr>
                <a:t>πλοκο είναι το [(ΝΗ</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sz="2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5</a:t>
              </a:r>
              <a:r>
                <a:rPr lang="en-US" altLang="en-US" sz="2000" dirty="0" err="1">
                  <a:solidFill>
                    <a:schemeClr val="bg1"/>
                  </a:solidFill>
                  <a:effectLst>
                    <a:outerShdw blurRad="38100" dist="38100" dir="2700000" algn="tl">
                      <a:srgbClr val="000000"/>
                    </a:outerShdw>
                  </a:effectLst>
                  <a:cs typeface="Times New Roman" panose="02020603050405020304" pitchFamily="18" charset="0"/>
                </a:rPr>
                <a:t>CoNH</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2</a:t>
              </a:r>
              <a:r>
                <a:rPr lang="en-US" altLang="en-US" sz="2000" dirty="0">
                  <a:solidFill>
                    <a:schemeClr val="bg1"/>
                  </a:solidFill>
                  <a:effectLst>
                    <a:outerShdw blurRad="38100" dist="38100" dir="2700000" algn="tl">
                      <a:srgbClr val="000000"/>
                    </a:outerShdw>
                  </a:effectLst>
                  <a:cs typeface="Times New Roman" panose="02020603050405020304" pitchFamily="18" charset="0"/>
                </a:rPr>
                <a:t>Co</a:t>
              </a:r>
              <a:r>
                <a:rPr lang="en-AU" altLang="en-US" sz="2000" dirty="0">
                  <a:solidFill>
                    <a:schemeClr val="bg1"/>
                  </a:solidFill>
                  <a:effectLst>
                    <a:outerShdw blurRad="38100" dist="38100" dir="2700000" algn="tl">
                      <a:srgbClr val="000000"/>
                    </a:outerShdw>
                  </a:effectLst>
                  <a:cs typeface="Times New Roman" panose="02020603050405020304" pitchFamily="18" charset="0"/>
                </a:rPr>
                <a:t>(</a:t>
              </a:r>
              <a:r>
                <a:rPr lang="en-US" altLang="en-US" sz="2000" dirty="0">
                  <a:solidFill>
                    <a:schemeClr val="bg1"/>
                  </a:solidFill>
                  <a:effectLst>
                    <a:outerShdw blurRad="38100" dist="38100" dir="2700000" algn="tl">
                      <a:srgbClr val="000000"/>
                    </a:outerShdw>
                  </a:effectLst>
                  <a:cs typeface="Times New Roman" panose="02020603050405020304" pitchFamily="18" charset="0"/>
                </a:rPr>
                <a:t>NH</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sz="2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5</a:t>
              </a:r>
              <a:r>
                <a:rPr lang="en-AU" altLang="en-US" sz="2000" dirty="0">
                  <a:solidFill>
                    <a:schemeClr val="bg1"/>
                  </a:solidFill>
                  <a:effectLst>
                    <a:outerShdw blurRad="38100" dist="38100" dir="2700000" algn="tl">
                      <a:srgbClr val="000000"/>
                    </a:outerShdw>
                  </a:effectLst>
                  <a:cs typeface="Times New Roman" panose="02020603050405020304" pitchFamily="18" charset="0"/>
                </a:rPr>
                <a:t>]</a:t>
              </a:r>
              <a:r>
                <a:rPr lang="en-AU" altLang="en-US" sz="2000" baseline="30000" dirty="0">
                  <a:solidFill>
                    <a:schemeClr val="bg1"/>
                  </a:solidFill>
                  <a:effectLst>
                    <a:outerShdw blurRad="38100" dist="38100" dir="2700000" algn="tl">
                      <a:srgbClr val="000000"/>
                    </a:outerShdw>
                  </a:effectLst>
                  <a:cs typeface="Times New Roman" panose="02020603050405020304" pitchFamily="18" charset="0"/>
                </a:rPr>
                <a:t>5+</a:t>
              </a: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p>
            <a:p>
              <a:pPr>
                <a:spcBef>
                  <a:spcPct val="50000"/>
                </a:spcBef>
                <a:buFont typeface="Wingdings" panose="05000000000000000000" pitchFamily="2" charset="2"/>
                <a:buChar char="Ø"/>
              </a:pPr>
              <a:r>
                <a:rPr lang="en-AU" altLang="en-US" sz="2000" dirty="0">
                  <a:solidFill>
                    <a:schemeClr val="bg1"/>
                  </a:solidFill>
                  <a:effectLst>
                    <a:outerShdw blurRad="38100" dist="38100" dir="2700000" algn="tl">
                      <a:srgbClr val="000000"/>
                    </a:outerShdw>
                  </a:effectLst>
                  <a:cs typeface="Times New Roman" panose="02020603050405020304" pitchFamily="18" charset="0"/>
                </a:rPr>
                <a:t>  </a:t>
              </a:r>
              <a:r>
                <a:rPr lang="en-AU" altLang="en-US" sz="2000" u="sng" dirty="0" err="1">
                  <a:solidFill>
                    <a:schemeClr val="bg1"/>
                  </a:solidFill>
                  <a:effectLst>
                    <a:outerShdw blurRad="38100" dist="38100" dir="2700000" algn="tl">
                      <a:srgbClr val="000000"/>
                    </a:outerShdw>
                  </a:effectLst>
                  <a:cs typeface="Times New Roman" panose="02020603050405020304" pitchFamily="18" charset="0"/>
                </a:rPr>
                <a:t>σύμ</a:t>
              </a:r>
              <a:r>
                <a:rPr lang="en-AU" altLang="en-US" sz="2000" u="sng" dirty="0">
                  <a:solidFill>
                    <a:schemeClr val="bg1"/>
                  </a:solidFill>
                  <a:effectLst>
                    <a:outerShdw blurRad="38100" dist="38100" dir="2700000" algn="tl">
                      <a:srgbClr val="000000"/>
                    </a:outerShdw>
                  </a:effectLst>
                  <a:cs typeface="Times New Roman" panose="02020603050405020304" pitchFamily="18" charset="0"/>
                </a:rPr>
                <a:t>πλοκα όπου αναπτύσσονται άμεσοι δεσμοί ανάμεσα στα κεντρικά ιόντα ή άτομα των μετάλλων</a:t>
              </a:r>
              <a:r>
                <a:rPr lang="en-GB" altLang="en-US" sz="2000" dirty="0">
                  <a:solidFill>
                    <a:schemeClr val="bg1"/>
                  </a:solidFill>
                  <a:effectLst>
                    <a:outerShdw blurRad="38100" dist="38100" dir="2700000" algn="tl">
                      <a:srgbClr val="000000"/>
                    </a:outerShdw>
                  </a:effectLst>
                  <a:cs typeface="Times New Roman" panose="02020603050405020304" pitchFamily="18" charset="0"/>
                </a:rPr>
                <a:t> </a:t>
              </a:r>
            </a:p>
          </p:txBody>
        </p:sp>
      </p:grpSp>
    </p:spTree>
    <p:extLst>
      <p:ext uri="{BB962C8B-B14F-4D97-AF65-F5344CB8AC3E}">
        <p14:creationId xmlns:p14="http://schemas.microsoft.com/office/powerpoint/2010/main" val="39770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686E54-D1CA-4327-B809-E3F6797A6736}"/>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Σταθερότητα </a:t>
            </a:r>
            <a:r>
              <a:rPr lang="el-GR" sz="3600" b="1" u="sng" dirty="0" err="1"/>
              <a:t>Συμπλόκων</a:t>
            </a:r>
            <a:endParaRPr lang="en-US" sz="3600" b="1" u="sng" dirty="0"/>
          </a:p>
        </p:txBody>
      </p:sp>
      <p:sp>
        <p:nvSpPr>
          <p:cNvPr id="5" name="Text Box 8">
            <a:extLst>
              <a:ext uri="{FF2B5EF4-FFF2-40B4-BE49-F238E27FC236}">
                <a16:creationId xmlns:a16="http://schemas.microsoft.com/office/drawing/2014/main" id="{A9BBF5A8-1A1A-478F-B837-F07B608DABB8}"/>
              </a:ext>
            </a:extLst>
          </p:cNvPr>
          <p:cNvSpPr txBox="1">
            <a:spLocks noChangeArrowheads="1"/>
          </p:cNvSpPr>
          <p:nvPr/>
        </p:nvSpPr>
        <p:spPr bwMode="auto">
          <a:xfrm>
            <a:off x="0" y="1756127"/>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800" b="1" dirty="0">
                <a:solidFill>
                  <a:schemeClr val="bg1"/>
                </a:solidFill>
              </a:rPr>
              <a:t>Σ</a:t>
            </a:r>
            <a:r>
              <a:rPr lang="en-AU" altLang="en-US" sz="1800" b="1" dirty="0">
                <a:solidFill>
                  <a:schemeClr val="bg1"/>
                </a:solidFill>
                <a:cs typeface="Times New Roman" panose="02020603050405020304" pitchFamily="18" charset="0"/>
              </a:rPr>
              <a:t>τα</a:t>
            </a:r>
            <a:r>
              <a:rPr lang="en-AU" altLang="en-US" sz="1800" b="1" dirty="0" err="1">
                <a:solidFill>
                  <a:schemeClr val="bg1"/>
                </a:solidFill>
                <a:cs typeface="Times New Roman" panose="02020603050405020304" pitchFamily="18" charset="0"/>
              </a:rPr>
              <a:t>θερά</a:t>
            </a:r>
            <a:r>
              <a:rPr lang="en-AU" altLang="en-US" sz="1800" b="1" dirty="0">
                <a:solidFill>
                  <a:schemeClr val="bg1"/>
                </a:solidFill>
                <a:cs typeface="Times New Roman" panose="02020603050405020304" pitchFamily="18" charset="0"/>
              </a:rPr>
              <a:t> “α</a:t>
            </a:r>
            <a:r>
              <a:rPr lang="en-AU" altLang="en-US" sz="1800" b="1" dirty="0" err="1">
                <a:solidFill>
                  <a:schemeClr val="bg1"/>
                </a:solidFill>
                <a:cs typeface="Times New Roman" panose="02020603050405020304" pitchFamily="18" charset="0"/>
              </a:rPr>
              <a:t>στάθει</a:t>
            </a:r>
            <a:r>
              <a:rPr lang="en-AU" altLang="en-US" sz="1800" b="1" dirty="0">
                <a:solidFill>
                  <a:schemeClr val="bg1"/>
                </a:solidFill>
                <a:cs typeface="Times New Roman" panose="02020603050405020304" pitchFamily="18" charset="0"/>
              </a:rPr>
              <a:t>ας” συμπλόκου (</a:t>
            </a:r>
            <a:r>
              <a:rPr lang="en-US" altLang="en-US" sz="1800" b="1" dirty="0" err="1">
                <a:solidFill>
                  <a:schemeClr val="bg1"/>
                </a:solidFill>
                <a:cs typeface="Times New Roman" panose="02020603050405020304" pitchFamily="18" charset="0"/>
              </a:rPr>
              <a:t>K</a:t>
            </a:r>
            <a:r>
              <a:rPr lang="en-US" altLang="en-US" sz="1800" b="1" baseline="-30000" dirty="0" err="1">
                <a:solidFill>
                  <a:schemeClr val="bg1"/>
                </a:solidFill>
                <a:cs typeface="Times New Roman" panose="02020603050405020304" pitchFamily="18" charset="0"/>
              </a:rPr>
              <a:t>d</a:t>
            </a:r>
            <a:r>
              <a:rPr lang="en-AU" altLang="en-US" sz="1800" b="1" dirty="0">
                <a:solidFill>
                  <a:schemeClr val="bg1"/>
                </a:solidFill>
                <a:cs typeface="Times New Roman" panose="02020603050405020304" pitchFamily="18" charset="0"/>
              </a:rPr>
              <a:t>) </a:t>
            </a:r>
            <a:endParaRPr lang="en-GB" altLang="en-US" sz="1800" b="1" dirty="0">
              <a:solidFill>
                <a:schemeClr val="bg1"/>
              </a:solidFill>
              <a:cs typeface="Times New Roman" panose="02020603050405020304" pitchFamily="18" charset="0"/>
            </a:endParaRPr>
          </a:p>
        </p:txBody>
      </p:sp>
      <p:pic>
        <p:nvPicPr>
          <p:cNvPr id="6" name="Picture 7">
            <a:extLst>
              <a:ext uri="{FF2B5EF4-FFF2-40B4-BE49-F238E27FC236}">
                <a16:creationId xmlns:a16="http://schemas.microsoft.com/office/drawing/2014/main" id="{567B4935-49FD-4224-8BC7-0ED6B5491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1609283"/>
            <a:ext cx="7620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628FF2AF-0059-47C3-B38A-91810909A504}"/>
              </a:ext>
            </a:extLst>
          </p:cNvPr>
          <p:cNvSpPr txBox="1">
            <a:spLocks noChangeArrowheads="1"/>
          </p:cNvSpPr>
          <p:nvPr/>
        </p:nvSpPr>
        <p:spPr bwMode="auto">
          <a:xfrm>
            <a:off x="412332" y="2139343"/>
            <a:ext cx="834473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spcBef>
                <a:spcPct val="50000"/>
              </a:spcBef>
              <a:buFont typeface="Wingdings" panose="05000000000000000000" pitchFamily="2" charset="2"/>
              <a:buChar char="v"/>
            </a:pPr>
            <a:r>
              <a:rPr lang="en-AU" altLang="en-US" dirty="0" err="1">
                <a:solidFill>
                  <a:schemeClr val="bg1"/>
                </a:solidFill>
                <a:cs typeface="Times New Roman" panose="02020603050405020304" pitchFamily="18" charset="0"/>
              </a:rPr>
              <a:t>Όσο</a:t>
            </a:r>
            <a:r>
              <a:rPr lang="en-AU" altLang="en-US" dirty="0">
                <a:solidFill>
                  <a:schemeClr val="bg1"/>
                </a:solidFill>
                <a:cs typeface="Times New Roman" panose="02020603050405020304" pitchFamily="18" charset="0"/>
              </a:rPr>
              <a:t> </a:t>
            </a:r>
            <a:r>
              <a:rPr lang="en-AU" altLang="en-US" dirty="0" err="1">
                <a:solidFill>
                  <a:schemeClr val="bg1"/>
                </a:solidFill>
                <a:cs typeface="Times New Roman" panose="02020603050405020304" pitchFamily="18" charset="0"/>
              </a:rPr>
              <a:t>μικρότερη</a:t>
            </a:r>
            <a:r>
              <a:rPr lang="en-AU" altLang="en-US" dirty="0">
                <a:solidFill>
                  <a:schemeClr val="bg1"/>
                </a:solidFill>
                <a:cs typeface="Times New Roman" panose="02020603050405020304" pitchFamily="18" charset="0"/>
              </a:rPr>
              <a:t> </a:t>
            </a:r>
            <a:r>
              <a:rPr lang="en-AU" altLang="en-US" dirty="0" err="1">
                <a:solidFill>
                  <a:schemeClr val="bg1"/>
                </a:solidFill>
                <a:cs typeface="Times New Roman" panose="02020603050405020304" pitchFamily="18" charset="0"/>
              </a:rPr>
              <a:t>είν</a:t>
            </a:r>
            <a:r>
              <a:rPr lang="en-AU" altLang="en-US" dirty="0">
                <a:solidFill>
                  <a:schemeClr val="bg1"/>
                </a:solidFill>
                <a:cs typeface="Times New Roman" panose="02020603050405020304" pitchFamily="18" charset="0"/>
              </a:rPr>
              <a:t>αι η τιμή της σταθεράς “αστάθειας”, τόσο μικρότερη είναι η τάση για διάσταση και επομένως τόσο μεγαλύτερη είναι η θερμοδυναμική σταθερότητα του</a:t>
            </a:r>
            <a:endParaRPr lang="el-GR" altLang="en-US" dirty="0">
              <a:solidFill>
                <a:schemeClr val="bg1"/>
              </a:solidFill>
            </a:endParaRPr>
          </a:p>
          <a:p>
            <a:pPr marL="285750" indent="-285750" algn="just">
              <a:buFont typeface="Wingdings" panose="05000000000000000000" pitchFamily="2" charset="2"/>
              <a:buChar char="v"/>
            </a:pPr>
            <a:r>
              <a:rPr lang="en-AU" altLang="en-US" dirty="0" err="1">
                <a:solidFill>
                  <a:schemeClr val="bg1"/>
                </a:solidFill>
                <a:cs typeface="Times New Roman" panose="02020603050405020304" pitchFamily="18" charset="0"/>
              </a:rPr>
              <a:t>Όσο</a:t>
            </a:r>
            <a:r>
              <a:rPr lang="en-AU" altLang="en-US" dirty="0">
                <a:solidFill>
                  <a:schemeClr val="bg1"/>
                </a:solidFill>
                <a:cs typeface="Times New Roman" panose="02020603050405020304" pitchFamily="18" charset="0"/>
              </a:rPr>
              <a:t> </a:t>
            </a:r>
            <a:r>
              <a:rPr lang="en-AU" altLang="en-US" dirty="0" err="1">
                <a:solidFill>
                  <a:schemeClr val="bg1"/>
                </a:solidFill>
                <a:cs typeface="Times New Roman" panose="02020603050405020304" pitchFamily="18" charset="0"/>
              </a:rPr>
              <a:t>μεγ</a:t>
            </a:r>
            <a:r>
              <a:rPr lang="en-AU" altLang="en-US" dirty="0">
                <a:solidFill>
                  <a:schemeClr val="bg1"/>
                </a:solidFill>
                <a:cs typeface="Times New Roman" panose="02020603050405020304" pitchFamily="18" charset="0"/>
              </a:rPr>
              <a:t>αλύτερος είναι ο αριθμός οξείδωσης του μετάλλου, τόσο σταθερότερα είναι τα σύμπλοκα που σχηματίζει με ένα συγκεκριμένο υποκαταστάτη</a:t>
            </a:r>
            <a:r>
              <a:rPr lang="en-GB" altLang="en-US" dirty="0">
                <a:solidFill>
                  <a:schemeClr val="bg1"/>
                </a:solidFill>
              </a:rPr>
              <a:t> </a:t>
            </a:r>
            <a:endParaRPr lang="el-GR" altLang="en-US" dirty="0">
              <a:solidFill>
                <a:schemeClr val="bg1"/>
              </a:solidFill>
            </a:endParaRPr>
          </a:p>
          <a:p>
            <a:pPr marL="285750" indent="-285750" algn="just">
              <a:buFont typeface="Wingdings" panose="05000000000000000000" pitchFamily="2" charset="2"/>
              <a:buChar char="v"/>
            </a:pPr>
            <a:r>
              <a:rPr lang="el-GR" altLang="en-US" dirty="0">
                <a:solidFill>
                  <a:schemeClr val="bg1"/>
                </a:solidFill>
                <a:cs typeface="Times New Roman" panose="02020603050405020304" pitchFamily="18" charset="0"/>
              </a:rPr>
              <a:t>Η σταθερότητα των </a:t>
            </a:r>
            <a:r>
              <a:rPr lang="el-GR" altLang="en-US" dirty="0" err="1">
                <a:solidFill>
                  <a:schemeClr val="bg1"/>
                </a:solidFill>
                <a:cs typeface="Times New Roman" panose="02020603050405020304" pitchFamily="18" charset="0"/>
              </a:rPr>
              <a:t>συμπλόκων</a:t>
            </a:r>
            <a:r>
              <a:rPr lang="el-GR" altLang="en-US" dirty="0">
                <a:solidFill>
                  <a:schemeClr val="bg1"/>
                </a:solidFill>
                <a:cs typeface="Times New Roman" panose="02020603050405020304" pitchFamily="18" charset="0"/>
              </a:rPr>
              <a:t> ιόντων συχνά μειώνεται σύμφωνα με τη σειρά </a:t>
            </a:r>
            <a:r>
              <a:rPr lang="en-US" altLang="en-US" dirty="0">
                <a:solidFill>
                  <a:schemeClr val="bg1"/>
                </a:solidFill>
                <a:cs typeface="Times New Roman" panose="02020603050405020304" pitchFamily="18" charset="0"/>
              </a:rPr>
              <a:t>CN</a:t>
            </a:r>
            <a:r>
              <a:rPr lang="el-GR" altLang="en-US" baseline="30000" dirty="0">
                <a:solidFill>
                  <a:schemeClr val="bg1"/>
                </a:solidFill>
                <a:cs typeface="Times New Roman" panose="02020603050405020304" pitchFamily="18" charset="0"/>
              </a:rPr>
              <a:t>- </a:t>
            </a:r>
            <a:r>
              <a:rPr lang="el-GR" altLang="en-US" dirty="0">
                <a:solidFill>
                  <a:schemeClr val="bg1"/>
                </a:solidFill>
                <a:cs typeface="Times New Roman" panose="02020603050405020304" pitchFamily="18" charset="0"/>
              </a:rPr>
              <a:t>&gt;&gt; </a:t>
            </a:r>
            <a:r>
              <a:rPr lang="en-US" altLang="en-US" dirty="0">
                <a:solidFill>
                  <a:schemeClr val="bg1"/>
                </a:solidFill>
                <a:cs typeface="Times New Roman" panose="02020603050405020304" pitchFamily="18" charset="0"/>
              </a:rPr>
              <a:t>I</a:t>
            </a:r>
            <a:r>
              <a:rPr lang="el-GR" altLang="en-US" baseline="30000" dirty="0">
                <a:solidFill>
                  <a:schemeClr val="bg1"/>
                </a:solidFill>
                <a:cs typeface="Times New Roman" panose="02020603050405020304" pitchFamily="18" charset="0"/>
              </a:rPr>
              <a:t>-</a:t>
            </a:r>
            <a:r>
              <a:rPr lang="el-GR" altLang="en-US" dirty="0">
                <a:solidFill>
                  <a:schemeClr val="bg1"/>
                </a:solidFill>
                <a:cs typeface="Times New Roman" panose="02020603050405020304" pitchFamily="18" charset="0"/>
              </a:rPr>
              <a:t> &gt; </a:t>
            </a:r>
            <a:r>
              <a:rPr lang="en-US" altLang="en-US" dirty="0">
                <a:solidFill>
                  <a:schemeClr val="bg1"/>
                </a:solidFill>
                <a:cs typeface="Times New Roman" panose="02020603050405020304" pitchFamily="18" charset="0"/>
              </a:rPr>
              <a:t>Br</a:t>
            </a:r>
            <a:r>
              <a:rPr lang="el-GR" altLang="en-US" baseline="30000" dirty="0">
                <a:solidFill>
                  <a:schemeClr val="bg1"/>
                </a:solidFill>
                <a:cs typeface="Times New Roman" panose="02020603050405020304" pitchFamily="18" charset="0"/>
              </a:rPr>
              <a:t>-</a:t>
            </a:r>
            <a:r>
              <a:rPr lang="el-GR" altLang="en-US" dirty="0">
                <a:solidFill>
                  <a:schemeClr val="bg1"/>
                </a:solidFill>
                <a:cs typeface="Times New Roman" panose="02020603050405020304" pitchFamily="18" charset="0"/>
              </a:rPr>
              <a:t> &gt; </a:t>
            </a:r>
            <a:r>
              <a:rPr lang="en-US" altLang="en-US" dirty="0">
                <a:solidFill>
                  <a:schemeClr val="bg1"/>
                </a:solidFill>
                <a:cs typeface="Times New Roman" panose="02020603050405020304" pitchFamily="18" charset="0"/>
              </a:rPr>
              <a:t>Cl</a:t>
            </a:r>
            <a:r>
              <a:rPr lang="el-GR" altLang="en-US" baseline="30000" dirty="0">
                <a:solidFill>
                  <a:schemeClr val="bg1"/>
                </a:solidFill>
                <a:cs typeface="Times New Roman" panose="02020603050405020304" pitchFamily="18" charset="0"/>
              </a:rPr>
              <a:t>-</a:t>
            </a:r>
            <a:endParaRPr lang="el-GR" altLang="en-US" baseline="30000" dirty="0">
              <a:solidFill>
                <a:schemeClr val="bg1"/>
              </a:solidFill>
            </a:endParaRPr>
          </a:p>
          <a:p>
            <a:pPr marL="285750" indent="-285750" algn="just">
              <a:buFont typeface="Wingdings" panose="05000000000000000000" pitchFamily="2" charset="2"/>
              <a:buChar char="v"/>
            </a:pPr>
            <a:r>
              <a:rPr lang="en-AU" altLang="en-US" dirty="0">
                <a:solidFill>
                  <a:schemeClr val="bg1"/>
                </a:solidFill>
                <a:cs typeface="Times New Roman" panose="02020603050405020304" pitchFamily="18" charset="0"/>
              </a:rPr>
              <a:t>Η </a:t>
            </a:r>
            <a:r>
              <a:rPr lang="en-AU" altLang="en-US" dirty="0" err="1">
                <a:solidFill>
                  <a:schemeClr val="bg1"/>
                </a:solidFill>
                <a:cs typeface="Times New Roman" panose="02020603050405020304" pitchFamily="18" charset="0"/>
              </a:rPr>
              <a:t>συμ</a:t>
            </a:r>
            <a:r>
              <a:rPr lang="en-AU" altLang="en-US" dirty="0">
                <a:solidFill>
                  <a:schemeClr val="bg1"/>
                </a:solidFill>
                <a:cs typeface="Times New Roman" panose="02020603050405020304" pitchFamily="18" charset="0"/>
              </a:rPr>
              <a:t>πλοκοποίηση με χηλικούς υποκαταστάτες αυξάνει σημαντικά τη θερμοδυναμική σταθερότητα των συμπλόκων ιόντων κυρίως για λόγους εντροπίας.</a:t>
            </a:r>
            <a:r>
              <a:rPr lang="en-GB" altLang="en-US" baseline="30000" dirty="0">
                <a:solidFill>
                  <a:schemeClr val="bg1"/>
                </a:solidFill>
              </a:rPr>
              <a:t> </a:t>
            </a:r>
            <a:endParaRPr lang="el-GR" altLang="en-US" baseline="30000" dirty="0">
              <a:solidFill>
                <a:schemeClr val="bg1"/>
              </a:solidFill>
            </a:endParaRPr>
          </a:p>
          <a:p>
            <a:pPr marL="285750" indent="-285750" algn="just">
              <a:buFont typeface="Wingdings" panose="05000000000000000000" pitchFamily="2" charset="2"/>
              <a:buChar char="v"/>
            </a:pPr>
            <a:r>
              <a:rPr lang="en-AU" altLang="en-US" dirty="0" err="1">
                <a:solidFill>
                  <a:schemeClr val="bg1"/>
                </a:solidFill>
                <a:cs typeface="Times New Roman" panose="02020603050405020304" pitchFamily="18" charset="0"/>
              </a:rPr>
              <a:t>Χηλικοί</a:t>
            </a:r>
            <a:r>
              <a:rPr lang="en-AU" altLang="en-US" dirty="0">
                <a:solidFill>
                  <a:schemeClr val="bg1"/>
                </a:solidFill>
                <a:cs typeface="Times New Roman" panose="02020603050405020304" pitchFamily="18" charset="0"/>
              </a:rPr>
              <a:t> υπ</a:t>
            </a:r>
            <a:r>
              <a:rPr lang="en-AU" altLang="en-US" dirty="0" err="1">
                <a:solidFill>
                  <a:schemeClr val="bg1"/>
                </a:solidFill>
                <a:cs typeface="Times New Roman" panose="02020603050405020304" pitchFamily="18" charset="0"/>
              </a:rPr>
              <a:t>οκ</a:t>
            </a:r>
            <a:r>
              <a:rPr lang="en-AU" altLang="en-US" dirty="0">
                <a:solidFill>
                  <a:schemeClr val="bg1"/>
                </a:solidFill>
                <a:cs typeface="Times New Roman" panose="02020603050405020304" pitchFamily="18" charset="0"/>
              </a:rPr>
              <a:t>αταστάτες που σχηματίζουν δακτυλίους </a:t>
            </a:r>
            <a:r>
              <a:rPr lang="el-GR" altLang="en-US" dirty="0">
                <a:solidFill>
                  <a:schemeClr val="bg1"/>
                </a:solidFill>
              </a:rPr>
              <a:t>με</a:t>
            </a:r>
            <a:r>
              <a:rPr lang="en-AU" altLang="en-US" dirty="0">
                <a:solidFill>
                  <a:schemeClr val="bg1"/>
                </a:solidFill>
                <a:cs typeface="Times New Roman" panose="02020603050405020304" pitchFamily="18" charset="0"/>
              </a:rPr>
              <a:t> </a:t>
            </a:r>
            <a:r>
              <a:rPr lang="en-AU" altLang="en-US" dirty="0" err="1">
                <a:solidFill>
                  <a:schemeClr val="bg1"/>
                </a:solidFill>
                <a:cs typeface="Times New Roman" panose="02020603050405020304" pitchFamily="18" charset="0"/>
              </a:rPr>
              <a:t>έν</a:t>
            </a:r>
            <a:r>
              <a:rPr lang="en-AU" altLang="en-US" dirty="0">
                <a:solidFill>
                  <a:schemeClr val="bg1"/>
                </a:solidFill>
                <a:cs typeface="Times New Roman" panose="02020603050405020304" pitchFamily="18" charset="0"/>
              </a:rPr>
              <a:t>α ή περισσότερους κοινούς δεσμούς (</a:t>
            </a:r>
            <a:r>
              <a:rPr lang="en-US" altLang="en-US" dirty="0">
                <a:solidFill>
                  <a:schemeClr val="bg1"/>
                </a:solidFill>
                <a:cs typeface="Times New Roman" panose="02020603050405020304" pitchFamily="18" charset="0"/>
              </a:rPr>
              <a:t>fused chelate rings</a:t>
            </a:r>
            <a:r>
              <a:rPr lang="en-AU" altLang="en-US" dirty="0">
                <a:solidFill>
                  <a:schemeClr val="bg1"/>
                </a:solidFill>
                <a:cs typeface="Times New Roman" panose="02020603050405020304" pitchFamily="18" charset="0"/>
              </a:rPr>
              <a:t>), </a:t>
            </a:r>
            <a:r>
              <a:rPr lang="en-AU" altLang="en-US" dirty="0" err="1">
                <a:solidFill>
                  <a:schemeClr val="bg1"/>
                </a:solidFill>
                <a:cs typeface="Times New Roman" panose="02020603050405020304" pitchFamily="18" charset="0"/>
              </a:rPr>
              <a:t>σχημ</a:t>
            </a:r>
            <a:r>
              <a:rPr lang="en-AU" altLang="en-US" dirty="0">
                <a:solidFill>
                  <a:schemeClr val="bg1"/>
                </a:solidFill>
                <a:cs typeface="Times New Roman" panose="02020603050405020304" pitchFamily="18" charset="0"/>
              </a:rPr>
              <a:t>ατίζουν σταθερότερα σύμπλοκα με ένα συγκεκριμένο μέταλλο σε σχέση με τους χηλικούς υποκαταστάτες που δεν σχηματίζουν τέτοιους δακτυλίους. </a:t>
            </a:r>
            <a:endParaRPr lang="en-GB" altLang="en-US" dirty="0">
              <a:solidFill>
                <a:schemeClr val="bg1"/>
              </a:solidFill>
            </a:endParaRPr>
          </a:p>
        </p:txBody>
      </p:sp>
      <p:grpSp>
        <p:nvGrpSpPr>
          <p:cNvPr id="8" name="Group 7">
            <a:extLst>
              <a:ext uri="{FF2B5EF4-FFF2-40B4-BE49-F238E27FC236}">
                <a16:creationId xmlns:a16="http://schemas.microsoft.com/office/drawing/2014/main" id="{F99264DE-3E9D-4DB9-8B75-90D0397320EB}"/>
              </a:ext>
            </a:extLst>
          </p:cNvPr>
          <p:cNvGrpSpPr>
            <a:grpSpLocks noChangeAspect="1"/>
          </p:cNvGrpSpPr>
          <p:nvPr/>
        </p:nvGrpSpPr>
        <p:grpSpPr>
          <a:xfrm>
            <a:off x="8826193" y="2556806"/>
            <a:ext cx="2852927" cy="1717548"/>
            <a:chOff x="2743200" y="5068888"/>
            <a:chExt cx="2971800" cy="1789112"/>
          </a:xfrm>
        </p:grpSpPr>
        <p:pic>
          <p:nvPicPr>
            <p:cNvPr id="9" name="Picture 10">
              <a:extLst>
                <a:ext uri="{FF2B5EF4-FFF2-40B4-BE49-F238E27FC236}">
                  <a16:creationId xmlns:a16="http://schemas.microsoft.com/office/drawing/2014/main" id="{BA8FBC06-3D79-4FBD-9E5A-4162A71A7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68888"/>
              <a:ext cx="2971800" cy="1789112"/>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4">
              <a:extLst>
                <a:ext uri="{FF2B5EF4-FFF2-40B4-BE49-F238E27FC236}">
                  <a16:creationId xmlns:a16="http://schemas.microsoft.com/office/drawing/2014/main" id="{DE309CAF-BB31-4C04-A48D-9CC5F27BBAD9}"/>
                </a:ext>
              </a:extLst>
            </p:cNvPr>
            <p:cNvSpPr txBox="1">
              <a:spLocks noChangeArrowheads="1"/>
            </p:cNvSpPr>
            <p:nvPr/>
          </p:nvSpPr>
          <p:spPr bwMode="auto">
            <a:xfrm>
              <a:off x="2743200" y="6521450"/>
              <a:ext cx="1956652" cy="3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b="1" dirty="0" err="1">
                  <a:solidFill>
                    <a:srgbClr val="0000FF"/>
                  </a:solidFill>
                </a:rPr>
                <a:t>Μέ</a:t>
              </a:r>
              <a:r>
                <a:rPr lang="en-AU" altLang="en-US" sz="1400" b="1" dirty="0">
                  <a:solidFill>
                    <a:srgbClr val="0000FF"/>
                  </a:solidFill>
                  <a:cs typeface="Times New Roman" panose="02020603050405020304" pitchFamily="18" charset="0"/>
                </a:rPr>
                <a:t>τ</a:t>
              </a:r>
              <a:r>
                <a:rPr lang="el-GR" altLang="en-US" sz="1400" b="1" dirty="0">
                  <a:solidFill>
                    <a:srgbClr val="0000FF"/>
                  </a:solidFill>
                </a:rPr>
                <a:t>α</a:t>
              </a:r>
              <a:r>
                <a:rPr lang="en-AU" altLang="en-US" sz="1400" b="1" dirty="0" err="1">
                  <a:solidFill>
                    <a:srgbClr val="0000FF"/>
                  </a:solidFill>
                  <a:cs typeface="Times New Roman" panose="02020603050405020304" pitchFamily="18" charset="0"/>
                </a:rPr>
                <a:t>λλο</a:t>
              </a:r>
              <a:r>
                <a:rPr lang="en-AU" altLang="en-US" sz="1400" b="1" dirty="0">
                  <a:solidFill>
                    <a:srgbClr val="0000FF"/>
                  </a:solidFill>
                  <a:cs typeface="Times New Roman" panose="02020603050405020304" pitchFamily="18" charset="0"/>
                </a:rPr>
                <a:t>-</a:t>
              </a:r>
              <a:r>
                <a:rPr lang="en-US" altLang="en-US" sz="1400" b="1" dirty="0">
                  <a:solidFill>
                    <a:srgbClr val="0000FF"/>
                  </a:solidFill>
                  <a:cs typeface="Times New Roman" panose="02020603050405020304" pitchFamily="18" charset="0"/>
                </a:rPr>
                <a:t>Glycine</a:t>
              </a:r>
              <a:r>
                <a:rPr lang="en-GB" altLang="en-US" sz="1400" b="1" dirty="0">
                  <a:solidFill>
                    <a:srgbClr val="0000FF"/>
                  </a:solidFill>
                </a:rPr>
                <a:t> </a:t>
              </a:r>
            </a:p>
          </p:txBody>
        </p:sp>
      </p:grpSp>
      <p:grpSp>
        <p:nvGrpSpPr>
          <p:cNvPr id="11" name="Group 10">
            <a:extLst>
              <a:ext uri="{FF2B5EF4-FFF2-40B4-BE49-F238E27FC236}">
                <a16:creationId xmlns:a16="http://schemas.microsoft.com/office/drawing/2014/main" id="{301250FD-4BC6-4882-86CD-0C629EEF89C4}"/>
              </a:ext>
            </a:extLst>
          </p:cNvPr>
          <p:cNvGrpSpPr>
            <a:grpSpLocks noChangeAspect="1"/>
          </p:cNvGrpSpPr>
          <p:nvPr/>
        </p:nvGrpSpPr>
        <p:grpSpPr>
          <a:xfrm>
            <a:off x="8830312" y="4388542"/>
            <a:ext cx="2844688" cy="1905092"/>
            <a:chOff x="5715000" y="4724400"/>
            <a:chExt cx="3200400" cy="2143313"/>
          </a:xfrm>
        </p:grpSpPr>
        <p:pic>
          <p:nvPicPr>
            <p:cNvPr id="12" name="Picture 11">
              <a:extLst>
                <a:ext uri="{FF2B5EF4-FFF2-40B4-BE49-F238E27FC236}">
                  <a16:creationId xmlns:a16="http://schemas.microsoft.com/office/drawing/2014/main" id="{2643DD80-3F8F-434A-A2B8-6EBD14C4C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3200400" cy="2114550"/>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3">
              <a:extLst>
                <a:ext uri="{FF2B5EF4-FFF2-40B4-BE49-F238E27FC236}">
                  <a16:creationId xmlns:a16="http://schemas.microsoft.com/office/drawing/2014/main" id="{17564F72-0F00-4993-ADE5-4010CD10AA07}"/>
                </a:ext>
              </a:extLst>
            </p:cNvPr>
            <p:cNvSpPr txBox="1">
              <a:spLocks noChangeArrowheads="1"/>
            </p:cNvSpPr>
            <p:nvPr/>
          </p:nvSpPr>
          <p:spPr bwMode="auto">
            <a:xfrm>
              <a:off x="5867398" y="6521450"/>
              <a:ext cx="1835068" cy="3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b="1" dirty="0" err="1">
                  <a:solidFill>
                    <a:srgbClr val="0000FF"/>
                  </a:solidFill>
                </a:rPr>
                <a:t>Μέ</a:t>
              </a:r>
              <a:r>
                <a:rPr lang="en-AU" altLang="en-US" sz="1400" b="1" dirty="0">
                  <a:solidFill>
                    <a:srgbClr val="0000FF"/>
                  </a:solidFill>
                  <a:cs typeface="Times New Roman" panose="02020603050405020304" pitchFamily="18" charset="0"/>
                </a:rPr>
                <a:t>τ</a:t>
              </a:r>
              <a:r>
                <a:rPr lang="el-GR" altLang="en-US" sz="1400" b="1" dirty="0">
                  <a:solidFill>
                    <a:srgbClr val="0000FF"/>
                  </a:solidFill>
                </a:rPr>
                <a:t>α</a:t>
              </a:r>
              <a:r>
                <a:rPr lang="en-AU" altLang="en-US" sz="1400" b="1" dirty="0" err="1">
                  <a:solidFill>
                    <a:srgbClr val="0000FF"/>
                  </a:solidFill>
                  <a:cs typeface="Times New Roman" panose="02020603050405020304" pitchFamily="18" charset="0"/>
                </a:rPr>
                <a:t>λλο</a:t>
              </a:r>
              <a:r>
                <a:rPr lang="en-AU" altLang="en-US" sz="1400" b="1" dirty="0">
                  <a:solidFill>
                    <a:srgbClr val="0000FF"/>
                  </a:solidFill>
                  <a:cs typeface="Times New Roman" panose="02020603050405020304" pitchFamily="18" charset="0"/>
                </a:rPr>
                <a:t>-Ε</a:t>
              </a:r>
              <a:r>
                <a:rPr lang="en-US" altLang="en-US" sz="1400" b="1" dirty="0">
                  <a:solidFill>
                    <a:srgbClr val="0000FF"/>
                  </a:solidFill>
                  <a:cs typeface="Times New Roman" panose="02020603050405020304" pitchFamily="18" charset="0"/>
                </a:rPr>
                <a:t>DTA</a:t>
              </a:r>
              <a:r>
                <a:rPr lang="en-GB" altLang="en-US" sz="1400" b="1" dirty="0">
                  <a:solidFill>
                    <a:srgbClr val="0000FF"/>
                  </a:solidFill>
                </a:rPr>
                <a:t> </a:t>
              </a:r>
            </a:p>
          </p:txBody>
        </p:sp>
      </p:grpSp>
    </p:spTree>
    <p:extLst>
      <p:ext uri="{BB962C8B-B14F-4D97-AF65-F5344CB8AC3E}">
        <p14:creationId xmlns:p14="http://schemas.microsoft.com/office/powerpoint/2010/main" val="72980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E9BC70-852E-40A3-88AA-7A8E5566B614}"/>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Ισορροπίες παρουσία δυσδιάλυτου Ηλεκτρολύτη</a:t>
            </a:r>
            <a:endParaRPr lang="en-US" sz="3600" b="1" u="sng"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CE7D59-D9EF-4A13-A221-CF95266AE9B4}"/>
                  </a:ext>
                </a:extLst>
              </p:cNvPr>
              <p:cNvSpPr txBox="1"/>
              <p:nvPr/>
            </p:nvSpPr>
            <p:spPr>
              <a:xfrm>
                <a:off x="6096000" y="2001826"/>
                <a:ext cx="5797484" cy="623632"/>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𝑀</m:t>
                        </m:r>
                      </m:e>
                      <m:sub>
                        <m:r>
                          <a:rPr lang="en-US" sz="3200" b="0" i="1" smtClean="0">
                            <a:solidFill>
                              <a:schemeClr val="bg1"/>
                            </a:solidFill>
                            <a:latin typeface="Cambria Math" panose="02040503050406030204" pitchFamily="18" charset="0"/>
                          </a:rPr>
                          <m:t>𝑧</m:t>
                        </m:r>
                      </m:sub>
                    </m:sSub>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𝑦</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m:t>
                        </m:r>
                      </m:e>
                      <m:sup>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)+y</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a:t>
                </a:r>
              </a:p>
            </p:txBody>
          </p:sp>
        </mc:Choice>
        <mc:Fallback xmlns="">
          <p:sp>
            <p:nvSpPr>
              <p:cNvPr id="8" name="TextBox 7">
                <a:extLst>
                  <a:ext uri="{FF2B5EF4-FFF2-40B4-BE49-F238E27FC236}">
                    <a16:creationId xmlns:a16="http://schemas.microsoft.com/office/drawing/2014/main" id="{9FCE7D59-D9EF-4A13-A221-CF95266AE9B4}"/>
                  </a:ext>
                </a:extLst>
              </p:cNvPr>
              <p:cNvSpPr txBox="1">
                <a:spLocks noRot="1" noChangeAspect="1" noMove="1" noResize="1" noEditPoints="1" noAdjustHandles="1" noChangeArrowheads="1" noChangeShapeType="1" noTextEdit="1"/>
              </p:cNvSpPr>
              <p:nvPr/>
            </p:nvSpPr>
            <p:spPr>
              <a:xfrm>
                <a:off x="6096000" y="2001826"/>
                <a:ext cx="5797484" cy="623632"/>
              </a:xfrm>
              <a:prstGeom prst="rect">
                <a:avLst/>
              </a:prstGeom>
              <a:blipFill>
                <a:blip r:embed="rId2"/>
                <a:stretch>
                  <a:fillRect t="-13592" b="-23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270FE1C-8C6C-41A9-B304-E842A24D08C5}"/>
                  </a:ext>
                </a:extLst>
              </p:cNvPr>
              <p:cNvSpPr txBox="1"/>
              <p:nvPr/>
            </p:nvSpPr>
            <p:spPr>
              <a:xfrm>
                <a:off x="6096000" y="2736189"/>
                <a:ext cx="4051085" cy="584775"/>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𝐾</m:t>
                        </m:r>
                      </m:e>
                      <m:sub>
                        <m:r>
                          <a:rPr lang="en-US" sz="3200" b="0" i="1" smtClean="0">
                            <a:solidFill>
                              <a:schemeClr val="bg1"/>
                            </a:solidFill>
                            <a:latin typeface="Cambria Math" panose="02040503050406030204" pitchFamily="18" charset="0"/>
                          </a:rPr>
                          <m:t>𝑠𝑜</m:t>
                        </m:r>
                      </m:sub>
                    </m:sSub>
                    <m:sSup>
                      <m:sSupPr>
                        <m:ctrlPr>
                          <a:rPr lang="en-US" sz="3200" b="0" i="1" smtClean="0">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𝑀</m:t>
                            </m:r>
                          </m:e>
                          <m:sup>
                            <m:r>
                              <a:rPr lang="en-US" sz="3200" i="1">
                                <a:solidFill>
                                  <a:schemeClr val="bg1"/>
                                </a:solidFill>
                                <a:latin typeface="Cambria Math" panose="02040503050406030204" pitchFamily="18" charset="0"/>
                              </a:rPr>
                              <m:t>𝑦</m:t>
                            </m:r>
                            <m:r>
                              <a:rPr lang="en-US" sz="3200" i="1">
                                <a:solidFill>
                                  <a:schemeClr val="bg1"/>
                                </a:solidFill>
                                <a:latin typeface="Cambria Math" panose="02040503050406030204" pitchFamily="18" charset="0"/>
                              </a:rPr>
                              <m:t>+</m:t>
                            </m:r>
                          </m:sup>
                        </m:sSup>
                        <m:r>
                          <a:rPr lang="en-US" sz="3200" i="1">
                            <a:solidFill>
                              <a:schemeClr val="bg1"/>
                            </a:solidFill>
                            <a:latin typeface="Cambria Math" panose="02040503050406030204" pitchFamily="18" charset="0"/>
                          </a:rPr>
                          <m:t>]</m:t>
                        </m:r>
                      </m:e>
                      <m:sup>
                        <m:r>
                          <a:rPr lang="en-US" sz="3200" b="0" i="1" smtClean="0">
                            <a:solidFill>
                              <a:schemeClr val="bg1"/>
                            </a:solidFill>
                            <a:latin typeface="Cambria Math" panose="02040503050406030204" pitchFamily="18" charset="0"/>
                          </a:rPr>
                          <m:t>𝑧</m:t>
                        </m:r>
                      </m:sup>
                    </m:sSup>
                  </m:oMath>
                </a14:m>
                <a:r>
                  <a:rPr lang="en-US" sz="3200" dirty="0">
                    <a:solidFill>
                      <a:schemeClr val="bg1"/>
                    </a:solidFill>
                  </a:rPr>
                  <a:t>.</a:t>
                </a:r>
                <a14:m>
                  <m:oMath xmlns:m="http://schemas.openxmlformats.org/officeDocument/2006/math">
                    <m:sSup>
                      <m:sSupPr>
                        <m:ctrlPr>
                          <a:rPr lang="en-US" sz="3200" i="1" dirty="0" smtClean="0">
                            <a:solidFill>
                              <a:schemeClr val="bg1"/>
                            </a:solidFill>
                            <a:latin typeface="Cambria Math" panose="02040503050406030204" pitchFamily="18" charset="0"/>
                          </a:rPr>
                        </m:ctrlPr>
                      </m:sSupPr>
                      <m:e>
                        <m:r>
                          <m:rPr>
                            <m:nor/>
                          </m:rPr>
                          <a:rPr lang="en-US" sz="3200" dirty="0">
                            <a:solidFill>
                              <a:schemeClr val="bg1"/>
                            </a:solidFill>
                          </a:rPr>
                          <m:t>[</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𝑋</m:t>
                            </m:r>
                          </m:e>
                          <m:sup>
                            <m:r>
                              <a:rPr lang="en-US" sz="3200" i="1">
                                <a:solidFill>
                                  <a:schemeClr val="bg1"/>
                                </a:solidFill>
                                <a:latin typeface="Cambria Math" panose="02040503050406030204" pitchFamily="18" charset="0"/>
                              </a:rPr>
                              <m:t>𝑧</m:t>
                            </m:r>
                            <m:r>
                              <a:rPr lang="en-US" sz="3200" i="1">
                                <a:solidFill>
                                  <a:schemeClr val="bg1"/>
                                </a:solidFill>
                                <a:latin typeface="Cambria Math" panose="02040503050406030204" pitchFamily="18" charset="0"/>
                              </a:rPr>
                              <m:t>−</m:t>
                            </m:r>
                          </m:sup>
                        </m:sSup>
                        <m:r>
                          <m:rPr>
                            <m:nor/>
                          </m:rPr>
                          <a:rPr lang="en-US" sz="3200" dirty="0">
                            <a:solidFill>
                              <a:schemeClr val="bg1"/>
                            </a:solidFill>
                          </a:rPr>
                          <m:t>]</m:t>
                        </m:r>
                      </m:e>
                      <m:sup>
                        <m:r>
                          <a:rPr lang="en-US" sz="3200" b="0" i="1" dirty="0" smtClean="0">
                            <a:solidFill>
                              <a:schemeClr val="bg1"/>
                            </a:solidFill>
                            <a:latin typeface="Cambria Math" panose="02040503050406030204" pitchFamily="18" charset="0"/>
                          </a:rPr>
                          <m:t>𝑦</m:t>
                        </m:r>
                      </m:sup>
                    </m:sSup>
                  </m:oMath>
                </a14:m>
                <a:endParaRPr lang="en-US" sz="3200" dirty="0">
                  <a:solidFill>
                    <a:schemeClr val="bg1"/>
                  </a:solidFill>
                </a:endParaRPr>
              </a:p>
            </p:txBody>
          </p:sp>
        </mc:Choice>
        <mc:Fallback xmlns="">
          <p:sp>
            <p:nvSpPr>
              <p:cNvPr id="9" name="TextBox 8">
                <a:extLst>
                  <a:ext uri="{FF2B5EF4-FFF2-40B4-BE49-F238E27FC236}">
                    <a16:creationId xmlns:a16="http://schemas.microsoft.com/office/drawing/2014/main" id="{3270FE1C-8C6C-41A9-B304-E842A24D08C5}"/>
                  </a:ext>
                </a:extLst>
              </p:cNvPr>
              <p:cNvSpPr txBox="1">
                <a:spLocks noRot="1" noChangeAspect="1" noMove="1" noResize="1" noEditPoints="1" noAdjustHandles="1" noChangeArrowheads="1" noChangeShapeType="1" noTextEdit="1"/>
              </p:cNvSpPr>
              <p:nvPr/>
            </p:nvSpPr>
            <p:spPr>
              <a:xfrm>
                <a:off x="6096000" y="2736189"/>
                <a:ext cx="4051085" cy="584775"/>
              </a:xfrm>
              <a:prstGeom prst="rect">
                <a:avLst/>
              </a:prstGeom>
              <a:blipFill>
                <a:blip r:embed="rId3"/>
                <a:stretch>
                  <a:fillRect t="-13542" b="-33333"/>
                </a:stretch>
              </a:blipFill>
            </p:spPr>
            <p:txBody>
              <a:bodyPr/>
              <a:lstStyle/>
              <a:p>
                <a:r>
                  <a:rPr lang="en-US">
                    <a:noFill/>
                  </a:rPr>
                  <a:t> </a:t>
                </a:r>
              </a:p>
            </p:txBody>
          </p:sp>
        </mc:Fallback>
      </mc:AlternateContent>
      <p:sp>
        <p:nvSpPr>
          <p:cNvPr id="10" name="Text Box 6">
            <a:extLst>
              <a:ext uri="{FF2B5EF4-FFF2-40B4-BE49-F238E27FC236}">
                <a16:creationId xmlns:a16="http://schemas.microsoft.com/office/drawing/2014/main" id="{E1A1680D-E1D9-4123-A584-BCA310B665EA}"/>
              </a:ext>
            </a:extLst>
          </p:cNvPr>
          <p:cNvSpPr txBox="1">
            <a:spLocks noChangeArrowheads="1"/>
          </p:cNvSpPr>
          <p:nvPr/>
        </p:nvSpPr>
        <p:spPr bwMode="auto">
          <a:xfrm>
            <a:off x="513931" y="1667998"/>
            <a:ext cx="5434382" cy="2169825"/>
          </a:xfrm>
          <a:prstGeom prst="rect">
            <a:avLst/>
          </a:prstGeom>
          <a:noFill/>
          <a:ln w="76200" cmpd="tri">
            <a:solidFill>
              <a:schemeClr val="hlink"/>
            </a:solidFill>
            <a:miter lim="800000"/>
            <a:headEnd/>
            <a:tailEnd/>
          </a:ln>
          <a:effectLst/>
        </p:spPr>
        <p:txBody>
          <a:bodyPr wrap="square">
            <a:spAutoFit/>
          </a:bodyPr>
          <a:lstStyle/>
          <a:p>
            <a:pPr algn="ctr" eaLnBrk="1" hangingPunct="1">
              <a:spcBef>
                <a:spcPct val="50000"/>
              </a:spcBef>
              <a:defRPr/>
            </a:pPr>
            <a:r>
              <a:rPr lang="el-GR" b="1" u="sng">
                <a:solidFill>
                  <a:schemeClr val="bg1"/>
                </a:solidFill>
                <a:effectLst>
                  <a:outerShdw blurRad="38100" dist="38100" dir="2700000" algn="tl">
                    <a:srgbClr val="000000"/>
                  </a:outerShdw>
                </a:effectLst>
              </a:rPr>
              <a:t>ΑΡΧΗ ΓΙΝΟΜΕΝΟΥ ΔΙΑΛΥΤΟΤΗΤΑΣ</a:t>
            </a:r>
          </a:p>
          <a:p>
            <a:pPr algn="ctr" eaLnBrk="1" hangingPunct="1">
              <a:spcBef>
                <a:spcPct val="50000"/>
              </a:spcBef>
              <a:defRPr/>
            </a:pPr>
            <a:r>
              <a:rPr lang="en-AU">
                <a:solidFill>
                  <a:schemeClr val="bg1"/>
                </a:solidFill>
                <a:cs typeface="Times New Roman" pitchFamily="18" charset="0"/>
              </a:rPr>
              <a:t>“</a:t>
            </a:r>
            <a:r>
              <a:rPr lang="en-AU" i="1">
                <a:solidFill>
                  <a:schemeClr val="bg1"/>
                </a:solidFill>
                <a:cs typeface="Times New Roman" pitchFamily="18" charset="0"/>
              </a:rPr>
              <a:t>σε κορεσμένο διάλυμα δυσδιάλυτου άλατος το γινόμενο των συγκεντρώσεων των ιόντων υψουμένων σε δύναμη ίση με το στοιχειομετρικό τους συντελεστή στη εξίσωση που περιγράφει τη διάλυση τους σε νερό είναι σταθερό και ίσο με τη τιμή του γινομένου διαλυτότητας</a:t>
            </a:r>
            <a:r>
              <a:rPr lang="en-AU">
                <a:solidFill>
                  <a:schemeClr val="bg1"/>
                </a:solidFill>
                <a:cs typeface="Times New Roman" pitchFamily="18" charset="0"/>
              </a:rPr>
              <a:t>” </a:t>
            </a:r>
            <a:endParaRPr lang="en-GB">
              <a:solidFill>
                <a:schemeClr val="bg1"/>
              </a:solidFill>
              <a:cs typeface="Times New Roman" pitchFamily="18" charset="0"/>
            </a:endParaRPr>
          </a:p>
        </p:txBody>
      </p:sp>
      <p:sp>
        <p:nvSpPr>
          <p:cNvPr id="11" name="Text Box 8">
            <a:extLst>
              <a:ext uri="{FF2B5EF4-FFF2-40B4-BE49-F238E27FC236}">
                <a16:creationId xmlns:a16="http://schemas.microsoft.com/office/drawing/2014/main" id="{D5972119-BA11-4FEC-9F8C-F03092FB3EC2}"/>
              </a:ext>
            </a:extLst>
          </p:cNvPr>
          <p:cNvSpPr txBox="1">
            <a:spLocks noChangeArrowheads="1"/>
          </p:cNvSpPr>
          <p:nvPr/>
        </p:nvSpPr>
        <p:spPr bwMode="auto">
          <a:xfrm>
            <a:off x="513931" y="3867566"/>
            <a:ext cx="11175306" cy="1222375"/>
          </a:xfrm>
          <a:prstGeom prst="rect">
            <a:avLst/>
          </a:prstGeom>
          <a:noFill/>
          <a:ln w="76200" cmpd="tri">
            <a:noFill/>
            <a:miter lim="800000"/>
            <a:headEnd/>
            <a:tailEnd/>
          </a:ln>
          <a:effectLst/>
        </p:spPr>
        <p:txBody>
          <a:bodyPr wrap="square">
            <a:spAutoFit/>
          </a:bodyPr>
          <a:lstStyle/>
          <a:p>
            <a:pPr algn="just" eaLnBrk="1" hangingPunct="1">
              <a:spcBef>
                <a:spcPct val="50000"/>
              </a:spcBef>
              <a:defRPr/>
            </a:pPr>
            <a:r>
              <a:rPr lang="en-AU" sz="1800" b="1" u="sng" dirty="0" err="1">
                <a:solidFill>
                  <a:schemeClr val="bg1"/>
                </a:solidFill>
                <a:effectLst>
                  <a:outerShdw blurRad="38100" dist="38100" dir="2700000" algn="tl">
                    <a:srgbClr val="000000"/>
                  </a:outerShdw>
                </a:effectLst>
                <a:cs typeface="Times New Roman" pitchFamily="18" charset="0"/>
              </a:rPr>
              <a:t>Σχέση</a:t>
            </a:r>
            <a:r>
              <a:rPr lang="en-AU" sz="1800" b="1" u="sng" dirty="0">
                <a:solidFill>
                  <a:schemeClr val="bg1"/>
                </a:solidFill>
                <a:effectLst>
                  <a:outerShdw blurRad="38100" dist="38100" dir="2700000" algn="tl">
                    <a:srgbClr val="000000"/>
                  </a:outerShdw>
                </a:effectLst>
                <a:cs typeface="Times New Roman" pitchFamily="18" charset="0"/>
              </a:rPr>
              <a:t> </a:t>
            </a:r>
            <a:r>
              <a:rPr lang="en-AU" sz="1800" b="1" u="sng" dirty="0" err="1">
                <a:solidFill>
                  <a:schemeClr val="bg1"/>
                </a:solidFill>
                <a:effectLst>
                  <a:outerShdw blurRad="38100" dist="38100" dir="2700000" algn="tl">
                    <a:srgbClr val="000000"/>
                  </a:outerShdw>
                </a:effectLst>
                <a:cs typeface="Times New Roman" pitchFamily="18" charset="0"/>
              </a:rPr>
              <a:t>μετ</a:t>
            </a:r>
            <a:r>
              <a:rPr lang="en-AU" sz="1800" b="1" u="sng" dirty="0">
                <a:solidFill>
                  <a:schemeClr val="bg1"/>
                </a:solidFill>
                <a:effectLst>
                  <a:outerShdw blurRad="38100" dist="38100" dir="2700000" algn="tl">
                    <a:srgbClr val="000000"/>
                  </a:outerShdw>
                </a:effectLst>
                <a:cs typeface="Times New Roman" pitchFamily="18" charset="0"/>
              </a:rPr>
              <a:t>αξύ διαλυτότητας και γινομένου διαλυτότητα</a:t>
            </a:r>
            <a:r>
              <a:rPr lang="el-GR" sz="1800" b="1" u="sng" dirty="0">
                <a:solidFill>
                  <a:schemeClr val="bg1"/>
                </a:solidFill>
                <a:effectLst>
                  <a:outerShdw blurRad="38100" dist="38100" dir="2700000" algn="tl">
                    <a:srgbClr val="000000"/>
                  </a:outerShdw>
                </a:effectLst>
              </a:rPr>
              <a:t>ς</a:t>
            </a:r>
            <a:endParaRPr lang="el-GR" sz="1600" b="1" u="sng" dirty="0">
              <a:solidFill>
                <a:schemeClr val="bg1"/>
              </a:solidFill>
              <a:effectLst>
                <a:outerShdw blurRad="38100" dist="38100" dir="2700000" algn="tl">
                  <a:srgbClr val="000000"/>
                </a:outerShdw>
              </a:effectLst>
            </a:endParaRPr>
          </a:p>
          <a:p>
            <a:pPr algn="just" eaLnBrk="1" hangingPunct="1">
              <a:spcBef>
                <a:spcPct val="50000"/>
              </a:spcBef>
              <a:defRPr/>
            </a:pPr>
            <a:r>
              <a:rPr lang="en-AU" sz="1600" dirty="0" err="1">
                <a:solidFill>
                  <a:schemeClr val="bg1"/>
                </a:solidFill>
                <a:effectLst>
                  <a:outerShdw blurRad="38100" dist="38100" dir="2700000" algn="tl">
                    <a:srgbClr val="000000"/>
                  </a:outerShdw>
                </a:effectLst>
                <a:cs typeface="Times New Roman" pitchFamily="18" charset="0"/>
              </a:rPr>
              <a:t>Εάν</a:t>
            </a:r>
            <a:r>
              <a:rPr lang="en-AU" sz="1600" dirty="0">
                <a:solidFill>
                  <a:schemeClr val="bg1"/>
                </a:solidFill>
                <a:effectLst>
                  <a:outerShdw blurRad="38100" dist="38100" dir="2700000" algn="tl">
                    <a:srgbClr val="000000"/>
                  </a:outerShdw>
                </a:effectLst>
                <a:cs typeface="Times New Roman" pitchFamily="18" charset="0"/>
              </a:rPr>
              <a:t> </a:t>
            </a:r>
            <a:r>
              <a:rPr lang="en-US" sz="1600" dirty="0">
                <a:solidFill>
                  <a:schemeClr val="bg1"/>
                </a:solidFill>
                <a:effectLst>
                  <a:outerShdw blurRad="38100" dist="38100" dir="2700000" algn="tl">
                    <a:srgbClr val="000000"/>
                  </a:outerShdw>
                </a:effectLst>
                <a:cs typeface="Times New Roman" pitchFamily="18" charset="0"/>
              </a:rPr>
              <a:t>S</a:t>
            </a:r>
            <a:r>
              <a:rPr lang="en-AU" sz="1600" dirty="0">
                <a:solidFill>
                  <a:schemeClr val="bg1"/>
                </a:solidFill>
                <a:effectLst>
                  <a:outerShdw blurRad="38100" dist="38100" dir="2700000" algn="tl">
                    <a:srgbClr val="000000"/>
                  </a:outerShdw>
                </a:effectLst>
                <a:cs typeface="Times New Roman" pitchFamily="18" charset="0"/>
              </a:rPr>
              <a:t> </a:t>
            </a:r>
            <a:r>
              <a:rPr lang="en-AU" sz="1600" dirty="0" err="1">
                <a:solidFill>
                  <a:schemeClr val="bg1"/>
                </a:solidFill>
                <a:effectLst>
                  <a:outerShdw blurRad="38100" dist="38100" dir="2700000" algn="tl">
                    <a:srgbClr val="000000"/>
                  </a:outerShdw>
                </a:effectLst>
                <a:cs typeface="Times New Roman" pitchFamily="18" charset="0"/>
              </a:rPr>
              <a:t>γρ</a:t>
            </a:r>
            <a:r>
              <a:rPr lang="en-AU" sz="1600" dirty="0">
                <a:solidFill>
                  <a:schemeClr val="bg1"/>
                </a:solidFill>
                <a:effectLst>
                  <a:outerShdw blurRad="38100" dist="38100" dir="2700000" algn="tl">
                    <a:srgbClr val="000000"/>
                  </a:outerShdw>
                </a:effectLst>
                <a:cs typeface="Times New Roman" pitchFamily="18" charset="0"/>
              </a:rPr>
              <a:t>αμμομόρια του ιοντικού στερεού  διαλυθούν σε ένα λίτρο καθαρού νερού για να σχηματίσουν κορεσμένο διάλυμα (επομένως </a:t>
            </a:r>
            <a:r>
              <a:rPr lang="en-US" sz="1600" dirty="0">
                <a:solidFill>
                  <a:schemeClr val="bg1"/>
                </a:solidFill>
                <a:effectLst>
                  <a:outerShdw blurRad="38100" dist="38100" dir="2700000" algn="tl">
                    <a:srgbClr val="000000"/>
                  </a:outerShdw>
                </a:effectLst>
                <a:cs typeface="Times New Roman" pitchFamily="18" charset="0"/>
              </a:rPr>
              <a:t>S</a:t>
            </a:r>
            <a:r>
              <a:rPr lang="en-AU" sz="1600" dirty="0">
                <a:solidFill>
                  <a:schemeClr val="bg1"/>
                </a:solidFill>
                <a:effectLst>
                  <a:outerShdw blurRad="38100" dist="38100" dir="2700000" algn="tl">
                    <a:srgbClr val="000000"/>
                  </a:outerShdw>
                </a:effectLst>
                <a:cs typeface="Times New Roman" pitchFamily="18" charset="0"/>
              </a:rPr>
              <a:t> </a:t>
            </a:r>
            <a:r>
              <a:rPr lang="en-AU" sz="1600" dirty="0" err="1">
                <a:solidFill>
                  <a:schemeClr val="bg1"/>
                </a:solidFill>
                <a:effectLst>
                  <a:outerShdw blurRad="38100" dist="38100" dir="2700000" algn="tl">
                    <a:srgbClr val="000000"/>
                  </a:outerShdw>
                </a:effectLst>
                <a:cs typeface="Times New Roman" pitchFamily="18" charset="0"/>
              </a:rPr>
              <a:t>είν</a:t>
            </a:r>
            <a:r>
              <a:rPr lang="en-AU" sz="1600" dirty="0">
                <a:solidFill>
                  <a:schemeClr val="bg1"/>
                </a:solidFill>
                <a:effectLst>
                  <a:outerShdw blurRad="38100" dist="38100" dir="2700000" algn="tl">
                    <a:srgbClr val="000000"/>
                  </a:outerShdw>
                </a:effectLst>
                <a:cs typeface="Times New Roman" pitchFamily="18" charset="0"/>
              </a:rPr>
              <a:t>αι η διαλυτότητα του στερεού), τότε το ισοζύγιο μάζας για τα κατιόντα και τα ανιόντα δίνει τις παρακάτω σχέσεις:</a:t>
            </a:r>
            <a:r>
              <a:rPr lang="en-GB" sz="1600" dirty="0">
                <a:solidFill>
                  <a:schemeClr val="bg1"/>
                </a:solidFill>
                <a:effectLst>
                  <a:outerShdw blurRad="38100" dist="38100" dir="2700000" algn="tl">
                    <a:srgbClr val="000000"/>
                  </a:outerShdw>
                </a:effectLst>
              </a:rPr>
              <a: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08FCFF6-CB96-4AC9-B4C8-182BC2EF0A10}"/>
                  </a:ext>
                </a:extLst>
              </p:cNvPr>
              <p:cNvSpPr txBox="1"/>
              <p:nvPr/>
            </p:nvSpPr>
            <p:spPr>
              <a:xfrm>
                <a:off x="502762" y="5087281"/>
                <a:ext cx="2306425" cy="584775"/>
              </a:xfrm>
              <a:prstGeom prst="rect">
                <a:avLst/>
              </a:prstGeom>
              <a:noFill/>
            </p:spPr>
            <p:txBody>
              <a:bodyPr wrap="square" rtlCol="0">
                <a:spAutoFit/>
              </a:bodyPr>
              <a:lstStyle/>
              <a:p>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𝑀</m:t>
                        </m:r>
                      </m:e>
                      <m:sup>
                        <m:r>
                          <a:rPr lang="en-US" sz="3200" i="1">
                            <a:solidFill>
                              <a:schemeClr val="bg1"/>
                            </a:solidFill>
                            <a:latin typeface="Cambria Math" panose="02040503050406030204" pitchFamily="18" charset="0"/>
                          </a:rPr>
                          <m:t>𝑦</m:t>
                        </m:r>
                        <m:r>
                          <a:rPr lang="en-US" sz="3200" i="1">
                            <a:solidFill>
                              <a:schemeClr val="bg1"/>
                            </a:solidFill>
                            <a:latin typeface="Cambria Math" panose="02040503050406030204" pitchFamily="18" charset="0"/>
                          </a:rPr>
                          <m:t>+</m:t>
                        </m:r>
                      </m:sup>
                    </m:sSup>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oMath>
                </a14:m>
                <a:r>
                  <a:rPr lang="en-US" sz="3200" dirty="0">
                    <a:solidFill>
                      <a:schemeClr val="bg1"/>
                    </a:solidFill>
                  </a:rPr>
                  <a:t>S</a:t>
                </a:r>
              </a:p>
            </p:txBody>
          </p:sp>
        </mc:Choice>
        <mc:Fallback xmlns="">
          <p:sp>
            <p:nvSpPr>
              <p:cNvPr id="18" name="TextBox 17">
                <a:extLst>
                  <a:ext uri="{FF2B5EF4-FFF2-40B4-BE49-F238E27FC236}">
                    <a16:creationId xmlns:a16="http://schemas.microsoft.com/office/drawing/2014/main" id="{A08FCFF6-CB96-4AC9-B4C8-182BC2EF0A10}"/>
                  </a:ext>
                </a:extLst>
              </p:cNvPr>
              <p:cNvSpPr txBox="1">
                <a:spLocks noRot="1" noChangeAspect="1" noMove="1" noResize="1" noEditPoints="1" noAdjustHandles="1" noChangeArrowheads="1" noChangeShapeType="1" noTextEdit="1"/>
              </p:cNvSpPr>
              <p:nvPr/>
            </p:nvSpPr>
            <p:spPr>
              <a:xfrm>
                <a:off x="502762" y="5087281"/>
                <a:ext cx="2306425" cy="584775"/>
              </a:xfrm>
              <a:prstGeom prst="rect">
                <a:avLst/>
              </a:prstGeom>
              <a:blipFill>
                <a:blip r:embed="rId4"/>
                <a:stretch>
                  <a:fillRect t="-13684" r="-1583" b="-3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29DBED1-435A-41E5-9A89-13E4F3733A37}"/>
                  </a:ext>
                </a:extLst>
              </p:cNvPr>
              <p:cNvSpPr txBox="1"/>
              <p:nvPr/>
            </p:nvSpPr>
            <p:spPr>
              <a:xfrm>
                <a:off x="502763" y="5636543"/>
                <a:ext cx="2306424" cy="584775"/>
              </a:xfrm>
              <a:prstGeom prst="rect">
                <a:avLst/>
              </a:prstGeom>
              <a:noFill/>
            </p:spPr>
            <p:txBody>
              <a:bodyPr wrap="square" rtlCol="0">
                <a:spAutoFit/>
              </a:bodyPr>
              <a:lstStyle/>
              <a:p>
                <a:r>
                  <a:rPr lang="en-US" sz="3200" dirty="0">
                    <a:solidFill>
                      <a:schemeClr val="bg1"/>
                    </a:solidFill>
                  </a:rPr>
                  <a:t>[</a:t>
                </a:r>
                <a14:m>
                  <m:oMath xmlns:m="http://schemas.openxmlformats.org/officeDocument/2006/math">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𝑋</m:t>
                        </m:r>
                      </m:e>
                      <m:sup>
                        <m:r>
                          <a:rPr lang="en-US" sz="3200" i="1">
                            <a:solidFill>
                              <a:schemeClr val="bg1"/>
                            </a:solidFill>
                            <a:latin typeface="Cambria Math" panose="02040503050406030204" pitchFamily="18" charset="0"/>
                          </a:rPr>
                          <m:t>𝑧</m:t>
                        </m:r>
                        <m:r>
                          <a:rPr lang="en-US" sz="3200" i="1">
                            <a:solidFill>
                              <a:schemeClr val="bg1"/>
                            </a:solidFill>
                            <a:latin typeface="Cambria Math" panose="02040503050406030204" pitchFamily="18" charset="0"/>
                          </a:rPr>
                          <m:t>−</m:t>
                        </m:r>
                      </m:sup>
                    </m:sSup>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𝑦𝑆</m:t>
                    </m:r>
                  </m:oMath>
                </a14:m>
                <a:endParaRPr lang="en-US" sz="3200" dirty="0">
                  <a:solidFill>
                    <a:schemeClr val="bg1"/>
                  </a:solidFill>
                </a:endParaRPr>
              </a:p>
            </p:txBody>
          </p:sp>
        </mc:Choice>
        <mc:Fallback xmlns="">
          <p:sp>
            <p:nvSpPr>
              <p:cNvPr id="19" name="TextBox 18">
                <a:extLst>
                  <a:ext uri="{FF2B5EF4-FFF2-40B4-BE49-F238E27FC236}">
                    <a16:creationId xmlns:a16="http://schemas.microsoft.com/office/drawing/2014/main" id="{C29DBED1-435A-41E5-9A89-13E4F3733A37}"/>
                  </a:ext>
                </a:extLst>
              </p:cNvPr>
              <p:cNvSpPr txBox="1">
                <a:spLocks noRot="1" noChangeAspect="1" noMove="1" noResize="1" noEditPoints="1" noAdjustHandles="1" noChangeArrowheads="1" noChangeShapeType="1" noTextEdit="1"/>
              </p:cNvSpPr>
              <p:nvPr/>
            </p:nvSpPr>
            <p:spPr>
              <a:xfrm>
                <a:off x="502763" y="5636543"/>
                <a:ext cx="2306424" cy="584775"/>
              </a:xfrm>
              <a:prstGeom prst="rect">
                <a:avLst/>
              </a:prstGeom>
              <a:blipFill>
                <a:blip r:embed="rId5"/>
                <a:stretch>
                  <a:fillRect l="-6596"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C655E5B-AE61-49AC-8224-F846BF02B4E0}"/>
                  </a:ext>
                </a:extLst>
              </p:cNvPr>
              <p:cNvSpPr txBox="1"/>
              <p:nvPr/>
            </p:nvSpPr>
            <p:spPr>
              <a:xfrm>
                <a:off x="3025560" y="4842093"/>
                <a:ext cx="8674846" cy="1243546"/>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𝐾</m:t>
                        </m:r>
                      </m:e>
                      <m:sub>
                        <m:r>
                          <a:rPr lang="en-US" sz="3200" b="0" i="1" smtClean="0">
                            <a:solidFill>
                              <a:schemeClr val="bg1"/>
                            </a:solidFill>
                            <a:latin typeface="Cambria Math" panose="02040503050406030204" pitchFamily="18" charset="0"/>
                          </a:rPr>
                          <m:t>𝑠𝑜</m:t>
                        </m:r>
                      </m:sub>
                    </m:sSub>
                    <m:sSup>
                      <m:sSupPr>
                        <m:ctrlPr>
                          <a:rPr lang="en-US" sz="3200" b="0" i="1" smtClean="0">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𝑧𝑆</m:t>
                        </m:r>
                        <m:r>
                          <a:rPr lang="en-US" sz="3200" i="1">
                            <a:solidFill>
                              <a:schemeClr val="bg1"/>
                            </a:solidFill>
                            <a:latin typeface="Cambria Math" panose="02040503050406030204" pitchFamily="18" charset="0"/>
                          </a:rPr>
                          <m:t>]</m:t>
                        </m:r>
                      </m:e>
                      <m:sup>
                        <m:r>
                          <a:rPr lang="en-US" sz="3200" b="0" i="1" smtClean="0">
                            <a:solidFill>
                              <a:schemeClr val="bg1"/>
                            </a:solidFill>
                            <a:latin typeface="Cambria Math" panose="02040503050406030204" pitchFamily="18" charset="0"/>
                          </a:rPr>
                          <m:t>𝑧</m:t>
                        </m:r>
                      </m:sup>
                    </m:sSup>
                  </m:oMath>
                </a14:m>
                <a:r>
                  <a:rPr lang="en-US" sz="3200" dirty="0">
                    <a:solidFill>
                      <a:schemeClr val="bg1"/>
                    </a:solidFill>
                  </a:rPr>
                  <a:t>.</a:t>
                </a:r>
                <a14:m>
                  <m:oMath xmlns:m="http://schemas.openxmlformats.org/officeDocument/2006/math">
                    <m:sSup>
                      <m:sSupPr>
                        <m:ctrlPr>
                          <a:rPr lang="en-US" sz="3200" i="1" dirty="0" smtClean="0">
                            <a:solidFill>
                              <a:schemeClr val="bg1"/>
                            </a:solidFill>
                            <a:latin typeface="Cambria Math" panose="02040503050406030204" pitchFamily="18" charset="0"/>
                          </a:rPr>
                        </m:ctrlPr>
                      </m:sSupPr>
                      <m:e>
                        <m:r>
                          <m:rPr>
                            <m:nor/>
                          </m:rPr>
                          <a:rPr lang="en-US" sz="3200" dirty="0">
                            <a:solidFill>
                              <a:schemeClr val="bg1"/>
                            </a:solidFill>
                          </a:rPr>
                          <m:t>[</m:t>
                        </m:r>
                        <m:r>
                          <a:rPr lang="en-US" sz="3200" b="0" i="1" smtClean="0">
                            <a:solidFill>
                              <a:schemeClr val="bg1"/>
                            </a:solidFill>
                            <a:latin typeface="Cambria Math" panose="02040503050406030204" pitchFamily="18" charset="0"/>
                          </a:rPr>
                          <m:t>𝑦𝑆</m:t>
                        </m:r>
                        <m:r>
                          <m:rPr>
                            <m:nor/>
                          </m:rPr>
                          <a:rPr lang="en-US" sz="3200" dirty="0">
                            <a:solidFill>
                              <a:schemeClr val="bg1"/>
                            </a:solidFill>
                          </a:rPr>
                          <m:t>]</m:t>
                        </m:r>
                      </m:e>
                      <m:sup>
                        <m:r>
                          <a:rPr lang="en-US" sz="3200" b="0" i="1" dirty="0" smtClean="0">
                            <a:solidFill>
                              <a:schemeClr val="bg1"/>
                            </a:solidFill>
                            <a:latin typeface="Cambria Math" panose="02040503050406030204" pitchFamily="18" charset="0"/>
                          </a:rPr>
                          <m:t>𝑦</m:t>
                        </m:r>
                      </m:sup>
                    </m:sSup>
                  </m:oMath>
                </a14:m>
                <a:r>
                  <a:rPr lang="en-US" sz="3200" dirty="0">
                    <a:solidFill>
                      <a:schemeClr val="bg1"/>
                    </a:solidFill>
                  </a:rPr>
                  <a:t>=</a:t>
                </a:r>
                <a14:m>
                  <m:oMath xmlns:m="http://schemas.openxmlformats.org/officeDocument/2006/math">
                    <m:sSup>
                      <m:sSupPr>
                        <m:ctrlPr>
                          <a:rPr lang="en-US" sz="3200" i="1" dirty="0" smtClean="0">
                            <a:solidFill>
                              <a:schemeClr val="bg1"/>
                            </a:solidFill>
                            <a:latin typeface="Cambria Math" panose="02040503050406030204" pitchFamily="18" charset="0"/>
                          </a:rPr>
                        </m:ctrlPr>
                      </m:sSupPr>
                      <m:e>
                        <m:r>
                          <a:rPr lang="en-US" sz="3200" b="0" i="1" dirty="0" smtClean="0">
                            <a:solidFill>
                              <a:schemeClr val="bg1"/>
                            </a:solidFill>
                            <a:latin typeface="Cambria Math" panose="02040503050406030204" pitchFamily="18" charset="0"/>
                          </a:rPr>
                          <m:t>𝑆</m:t>
                        </m:r>
                      </m:e>
                      <m:sup>
                        <m:r>
                          <a:rPr lang="en-US" sz="3200" b="0" i="1" dirty="0" smtClean="0">
                            <a:solidFill>
                              <a:schemeClr val="bg1"/>
                            </a:solidFill>
                            <a:latin typeface="Cambria Math" panose="02040503050406030204" pitchFamily="18" charset="0"/>
                          </a:rPr>
                          <m:t>(</m:t>
                        </m:r>
                        <m:r>
                          <a:rPr lang="en-US" sz="3200" b="0" i="1" dirty="0" smtClean="0">
                            <a:solidFill>
                              <a:schemeClr val="bg1"/>
                            </a:solidFill>
                            <a:latin typeface="Cambria Math" panose="02040503050406030204" pitchFamily="18" charset="0"/>
                          </a:rPr>
                          <m:t>𝑧</m:t>
                        </m:r>
                        <m:r>
                          <a:rPr lang="en-US" sz="3200" b="0" i="1" dirty="0" smtClean="0">
                            <a:solidFill>
                              <a:schemeClr val="bg1"/>
                            </a:solidFill>
                            <a:latin typeface="Cambria Math" panose="02040503050406030204" pitchFamily="18" charset="0"/>
                          </a:rPr>
                          <m:t>+</m:t>
                        </m:r>
                        <m:r>
                          <a:rPr lang="en-US" sz="3200" b="0" i="1" dirty="0" smtClean="0">
                            <a:solidFill>
                              <a:schemeClr val="bg1"/>
                            </a:solidFill>
                            <a:latin typeface="Cambria Math" panose="02040503050406030204" pitchFamily="18" charset="0"/>
                          </a:rPr>
                          <m:t>𝑦</m:t>
                        </m:r>
                        <m:r>
                          <a:rPr lang="en-US" sz="3200" b="0" i="1" dirty="0" smtClean="0">
                            <a:solidFill>
                              <a:schemeClr val="bg1"/>
                            </a:solidFill>
                            <a:latin typeface="Cambria Math" panose="02040503050406030204" pitchFamily="18" charset="0"/>
                          </a:rPr>
                          <m:t>)</m:t>
                        </m:r>
                      </m:sup>
                    </m:sSup>
                    <m:r>
                      <a:rPr lang="en-US" sz="3200" b="0" i="1" dirty="0" smtClean="0">
                        <a:solidFill>
                          <a:schemeClr val="bg1"/>
                        </a:solidFill>
                        <a:latin typeface="Cambria Math" panose="02040503050406030204" pitchFamily="18" charset="0"/>
                      </a:rPr>
                      <m:t>.</m:t>
                    </m:r>
                    <m:sSup>
                      <m:sSupPr>
                        <m:ctrlPr>
                          <a:rPr lang="en-US" sz="3200" b="0" i="1" dirty="0" smtClean="0">
                            <a:solidFill>
                              <a:schemeClr val="bg1"/>
                            </a:solidFill>
                            <a:latin typeface="Cambria Math" panose="02040503050406030204" pitchFamily="18" charset="0"/>
                          </a:rPr>
                        </m:ctrlPr>
                      </m:sSupPr>
                      <m:e>
                        <m:r>
                          <a:rPr lang="en-US" sz="3200" b="0" i="1" dirty="0" smtClean="0">
                            <a:solidFill>
                              <a:schemeClr val="bg1"/>
                            </a:solidFill>
                            <a:latin typeface="Cambria Math" panose="02040503050406030204" pitchFamily="18" charset="0"/>
                          </a:rPr>
                          <m:t>𝑧</m:t>
                        </m:r>
                      </m:e>
                      <m:sup>
                        <m:r>
                          <a:rPr lang="en-US" sz="3200" b="0" i="1" dirty="0" smtClean="0">
                            <a:solidFill>
                              <a:schemeClr val="bg1"/>
                            </a:solidFill>
                            <a:latin typeface="Cambria Math" panose="02040503050406030204" pitchFamily="18" charset="0"/>
                          </a:rPr>
                          <m:t>𝑧</m:t>
                        </m:r>
                      </m:sup>
                    </m:sSup>
                    <m:r>
                      <a:rPr lang="en-US" sz="3200" b="0" i="1" dirty="0" smtClean="0">
                        <a:solidFill>
                          <a:schemeClr val="bg1"/>
                        </a:solidFill>
                        <a:latin typeface="Cambria Math" panose="02040503050406030204" pitchFamily="18" charset="0"/>
                      </a:rPr>
                      <m:t>.</m:t>
                    </m:r>
                    <m:sSup>
                      <m:sSupPr>
                        <m:ctrlPr>
                          <a:rPr lang="en-US" sz="3200" b="0" i="1" dirty="0" smtClean="0">
                            <a:solidFill>
                              <a:schemeClr val="bg1"/>
                            </a:solidFill>
                            <a:latin typeface="Cambria Math" panose="02040503050406030204" pitchFamily="18" charset="0"/>
                          </a:rPr>
                        </m:ctrlPr>
                      </m:sSupPr>
                      <m:e>
                        <m:r>
                          <a:rPr lang="en-US" sz="3200" b="0" i="1" dirty="0" smtClean="0">
                            <a:solidFill>
                              <a:schemeClr val="bg1"/>
                            </a:solidFill>
                            <a:latin typeface="Cambria Math" panose="02040503050406030204" pitchFamily="18" charset="0"/>
                          </a:rPr>
                          <m:t>𝑦</m:t>
                        </m:r>
                      </m:e>
                      <m:sup>
                        <m:r>
                          <a:rPr lang="en-US" sz="3200" b="0" i="1" dirty="0" smtClean="0">
                            <a:solidFill>
                              <a:schemeClr val="bg1"/>
                            </a:solidFill>
                            <a:latin typeface="Cambria Math" panose="02040503050406030204" pitchFamily="18" charset="0"/>
                          </a:rPr>
                          <m:t>𝑦</m:t>
                        </m:r>
                      </m:sup>
                    </m:sSup>
                    <m:groupChr>
                      <m:groupChrPr>
                        <m:chr m:val="⇒"/>
                        <m:vertJc m:val="bot"/>
                        <m:ctrlPr>
                          <a:rPr lang="en-US" sz="3200" b="0" i="1" dirty="0" smtClean="0">
                            <a:solidFill>
                              <a:schemeClr val="bg1"/>
                            </a:solidFill>
                            <a:latin typeface="Cambria Math" panose="02040503050406030204" pitchFamily="18" charset="0"/>
                          </a:rPr>
                        </m:ctrlPr>
                      </m:groupChrPr>
                      <m:e/>
                    </m:groupChr>
                  </m:oMath>
                </a14:m>
                <a:r>
                  <a:rPr lang="en-US" sz="3200" dirty="0">
                    <a:solidFill>
                      <a:schemeClr val="bg1"/>
                    </a:solidFill>
                  </a:rPr>
                  <a:t>S=</a:t>
                </a:r>
                <a14:m>
                  <m:oMath xmlns:m="http://schemas.openxmlformats.org/officeDocument/2006/math">
                    <m:sSup>
                      <m:sSupPr>
                        <m:ctrlPr>
                          <a:rPr lang="en-US" sz="3200" i="1" smtClean="0">
                            <a:solidFill>
                              <a:schemeClr val="bg1"/>
                            </a:solidFill>
                            <a:latin typeface="Cambria Math" panose="02040503050406030204" pitchFamily="18" charset="0"/>
                          </a:rPr>
                        </m:ctrlPr>
                      </m:sSupPr>
                      <m:e>
                        <m:d>
                          <m:dPr>
                            <m:begChr m:val="["/>
                            <m:endChr m:val="]"/>
                            <m:ctrlPr>
                              <a:rPr lang="en-US" sz="3200" i="1" smtClean="0">
                                <a:solidFill>
                                  <a:schemeClr val="bg1"/>
                                </a:solidFill>
                                <a:latin typeface="Cambria Math" panose="02040503050406030204" pitchFamily="18" charset="0"/>
                              </a:rPr>
                            </m:ctrlPr>
                          </m:dPr>
                          <m:e>
                            <m:f>
                              <m:fPr>
                                <m:ctrlPr>
                                  <a:rPr lang="en-US" sz="3200" i="1" smtClean="0">
                                    <a:solidFill>
                                      <a:schemeClr val="bg1"/>
                                    </a:solidFill>
                                    <a:latin typeface="Cambria Math" panose="02040503050406030204" pitchFamily="18" charset="0"/>
                                  </a:rPr>
                                </m:ctrlPr>
                              </m:fPr>
                              <m:num>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𝐾</m:t>
                                    </m:r>
                                  </m:e>
                                  <m:sub>
                                    <m:r>
                                      <a:rPr lang="en-US" sz="3200" b="0" i="1" smtClean="0">
                                        <a:solidFill>
                                          <a:schemeClr val="bg1"/>
                                        </a:solidFill>
                                        <a:latin typeface="Cambria Math" panose="02040503050406030204" pitchFamily="18" charset="0"/>
                                      </a:rPr>
                                      <m:t>𝑠𝑜</m:t>
                                    </m:r>
                                  </m:sub>
                                </m:sSub>
                              </m:num>
                              <m:den>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𝑧</m:t>
                                    </m:r>
                                  </m:e>
                                  <m:sup>
                                    <m:r>
                                      <a:rPr lang="en-US" sz="3200" b="0" i="1" smtClean="0">
                                        <a:solidFill>
                                          <a:schemeClr val="bg1"/>
                                        </a:solidFill>
                                        <a:latin typeface="Cambria Math" panose="02040503050406030204" pitchFamily="18" charset="0"/>
                                      </a:rPr>
                                      <m:t>𝑧</m:t>
                                    </m:r>
                                  </m:sup>
                                </m:sSup>
                                <m:r>
                                  <a:rPr lang="en-US" sz="3200" b="0" i="1" smtClean="0">
                                    <a:solidFill>
                                      <a:schemeClr val="bg1"/>
                                    </a:solidFill>
                                    <a:latin typeface="Cambria Math" panose="02040503050406030204" pitchFamily="18" charset="0"/>
                                  </a:rPr>
                                  <m:t>.</m:t>
                                </m:r>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𝑦</m:t>
                                    </m:r>
                                  </m:e>
                                  <m:sup>
                                    <m:r>
                                      <a:rPr lang="en-US" sz="3200" b="0" i="1" smtClean="0">
                                        <a:solidFill>
                                          <a:schemeClr val="bg1"/>
                                        </a:solidFill>
                                        <a:latin typeface="Cambria Math" panose="02040503050406030204" pitchFamily="18" charset="0"/>
                                      </a:rPr>
                                      <m:t>𝑦</m:t>
                                    </m:r>
                                  </m:sup>
                                </m:sSup>
                              </m:den>
                            </m:f>
                          </m:e>
                        </m:d>
                      </m:e>
                      <m:sup>
                        <m:f>
                          <m:fPr>
                            <m:ctrlPr>
                              <a:rPr lang="en-US" sz="320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𝑦</m:t>
                            </m:r>
                          </m:den>
                        </m:f>
                      </m:sup>
                    </m:sSup>
                  </m:oMath>
                </a14:m>
                <a:endParaRPr lang="en-US" sz="3200" dirty="0">
                  <a:solidFill>
                    <a:schemeClr val="bg1"/>
                  </a:solidFill>
                </a:endParaRPr>
              </a:p>
            </p:txBody>
          </p:sp>
        </mc:Choice>
        <mc:Fallback xmlns="">
          <p:sp>
            <p:nvSpPr>
              <p:cNvPr id="21" name="TextBox 20">
                <a:extLst>
                  <a:ext uri="{FF2B5EF4-FFF2-40B4-BE49-F238E27FC236}">
                    <a16:creationId xmlns:a16="http://schemas.microsoft.com/office/drawing/2014/main" id="{6C655E5B-AE61-49AC-8224-F846BF02B4E0}"/>
                  </a:ext>
                </a:extLst>
              </p:cNvPr>
              <p:cNvSpPr txBox="1">
                <a:spLocks noRot="1" noChangeAspect="1" noMove="1" noResize="1" noEditPoints="1" noAdjustHandles="1" noChangeArrowheads="1" noChangeShapeType="1" noTextEdit="1"/>
              </p:cNvSpPr>
              <p:nvPr/>
            </p:nvSpPr>
            <p:spPr>
              <a:xfrm>
                <a:off x="3025560" y="4842093"/>
                <a:ext cx="8674846" cy="124354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812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Παράγοντες που </a:t>
            </a:r>
            <a:r>
              <a:rPr lang="el-GR" sz="3600" b="1" u="sng" dirty="0" err="1"/>
              <a:t>επιδρουν</a:t>
            </a:r>
            <a:r>
              <a:rPr lang="el-GR" sz="3600" b="1" u="sng" dirty="0"/>
              <a:t> στην διαλυτότητα</a:t>
            </a:r>
            <a:endParaRPr lang="en-US" sz="3600" b="1" u="sng" dirty="0"/>
          </a:p>
        </p:txBody>
      </p:sp>
      <p:sp>
        <p:nvSpPr>
          <p:cNvPr id="5" name="Text Box 4">
            <a:extLst>
              <a:ext uri="{FF2B5EF4-FFF2-40B4-BE49-F238E27FC236}">
                <a16:creationId xmlns:a16="http://schemas.microsoft.com/office/drawing/2014/main" id="{8FD741B8-1DB1-4933-83DD-8A0E26089C10}"/>
              </a:ext>
            </a:extLst>
          </p:cNvPr>
          <p:cNvSpPr txBox="1">
            <a:spLocks noChangeArrowheads="1"/>
          </p:cNvSpPr>
          <p:nvPr/>
        </p:nvSpPr>
        <p:spPr bwMode="auto">
          <a:xfrm>
            <a:off x="513931" y="1779657"/>
            <a:ext cx="51987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l-GR" altLang="el-GR" sz="2800" dirty="0">
                <a:solidFill>
                  <a:srgbClr val="00FFFF"/>
                </a:solidFill>
              </a:rPr>
              <a:t>  </a:t>
            </a:r>
            <a:r>
              <a:rPr lang="el-GR" altLang="el-GR" sz="2800" u="sng" dirty="0">
                <a:solidFill>
                  <a:srgbClr val="00FFFF"/>
                </a:solidFill>
              </a:rPr>
              <a:t>Θερμοκρασία</a:t>
            </a:r>
          </a:p>
          <a:p>
            <a:pPr eaLnBrk="1" hangingPunct="1">
              <a:spcBef>
                <a:spcPct val="50000"/>
              </a:spcBef>
              <a:buFont typeface="Wingdings" panose="05000000000000000000" pitchFamily="2" charset="2"/>
              <a:buChar char="v"/>
            </a:pPr>
            <a:r>
              <a:rPr lang="el-GR" altLang="el-GR" sz="2800" dirty="0">
                <a:solidFill>
                  <a:srgbClr val="00FFFF"/>
                </a:solidFill>
              </a:rPr>
              <a:t>  </a:t>
            </a:r>
            <a:r>
              <a:rPr lang="el-GR" altLang="el-GR" sz="2800" u="sng" dirty="0">
                <a:solidFill>
                  <a:srgbClr val="00FFFF"/>
                </a:solidFill>
              </a:rPr>
              <a:t>Κοινό ιόν</a:t>
            </a:r>
          </a:p>
          <a:p>
            <a:pPr eaLnBrk="1" hangingPunct="1">
              <a:spcBef>
                <a:spcPct val="50000"/>
              </a:spcBef>
              <a:buFont typeface="Wingdings" panose="05000000000000000000" pitchFamily="2" charset="2"/>
              <a:buChar char="v"/>
            </a:pPr>
            <a:r>
              <a:rPr lang="el-GR" altLang="el-GR" sz="2800" dirty="0">
                <a:solidFill>
                  <a:srgbClr val="00FFFF"/>
                </a:solidFill>
              </a:rPr>
              <a:t>  Μη κοινό ιόν </a:t>
            </a:r>
          </a:p>
          <a:p>
            <a:pPr eaLnBrk="1" hangingPunct="1">
              <a:spcBef>
                <a:spcPct val="50000"/>
              </a:spcBef>
              <a:buFont typeface="Wingdings" panose="05000000000000000000" pitchFamily="2" charset="2"/>
              <a:buChar char="v"/>
            </a:pPr>
            <a:r>
              <a:rPr lang="el-GR" altLang="el-GR" sz="2800" dirty="0">
                <a:solidFill>
                  <a:srgbClr val="00FFFF"/>
                </a:solidFill>
              </a:rPr>
              <a:t>Υδρόλυση ιόντων</a:t>
            </a:r>
            <a:endParaRPr lang="en-US" altLang="el-GR" sz="2800" dirty="0">
              <a:solidFill>
                <a:srgbClr val="00FFFF"/>
              </a:solidFill>
            </a:endParaRPr>
          </a:p>
          <a:p>
            <a:pPr eaLnBrk="1" hangingPunct="1">
              <a:spcBef>
                <a:spcPct val="50000"/>
              </a:spcBef>
              <a:buFont typeface="Wingdings" panose="05000000000000000000" pitchFamily="2" charset="2"/>
              <a:buChar char="v"/>
            </a:pPr>
            <a:r>
              <a:rPr lang="en-US" altLang="el-GR" sz="2800" dirty="0">
                <a:solidFill>
                  <a:srgbClr val="00FFFF"/>
                </a:solidFill>
              </a:rPr>
              <a:t> </a:t>
            </a:r>
            <a:r>
              <a:rPr lang="el-GR" altLang="el-GR" sz="2800" dirty="0">
                <a:solidFill>
                  <a:srgbClr val="00FFFF"/>
                </a:solidFill>
              </a:rPr>
              <a:t>Σχηματισμός </a:t>
            </a:r>
            <a:r>
              <a:rPr lang="el-GR" altLang="el-GR" sz="2800" dirty="0" err="1">
                <a:solidFill>
                  <a:srgbClr val="00FFFF"/>
                </a:solidFill>
              </a:rPr>
              <a:t>Σύμπλοκου</a:t>
            </a:r>
            <a:r>
              <a:rPr lang="el-GR" altLang="el-GR" sz="2800" dirty="0">
                <a:solidFill>
                  <a:srgbClr val="00FFFF"/>
                </a:solidFill>
              </a:rPr>
              <a:t> ιόντος</a:t>
            </a:r>
          </a:p>
          <a:p>
            <a:pPr eaLnBrk="1" hangingPunct="1">
              <a:spcBef>
                <a:spcPct val="50000"/>
              </a:spcBef>
              <a:buFont typeface="Wingdings" panose="05000000000000000000" pitchFamily="2" charset="2"/>
              <a:buChar char="v"/>
            </a:pPr>
            <a:r>
              <a:rPr lang="el-GR" altLang="el-GR" sz="2800" dirty="0">
                <a:solidFill>
                  <a:srgbClr val="00FFFF"/>
                </a:solidFill>
              </a:rPr>
              <a:t> Φύση διαλύτη</a:t>
            </a:r>
          </a:p>
          <a:p>
            <a:pPr eaLnBrk="1" hangingPunct="1">
              <a:spcBef>
                <a:spcPct val="50000"/>
              </a:spcBef>
              <a:buFont typeface="Wingdings" panose="05000000000000000000" pitchFamily="2" charset="2"/>
              <a:buChar char="v"/>
            </a:pPr>
            <a:r>
              <a:rPr lang="el-GR" altLang="el-GR" sz="2800" dirty="0">
                <a:solidFill>
                  <a:srgbClr val="00FFFF"/>
                </a:solidFill>
              </a:rPr>
              <a:t> Μέγεθος κόκκων στερεού </a:t>
            </a:r>
            <a:endParaRPr lang="en-GB" altLang="el-GR" sz="2800" dirty="0">
              <a:solidFill>
                <a:srgbClr val="00FFFF"/>
              </a:solidFill>
            </a:endParaRPr>
          </a:p>
        </p:txBody>
      </p:sp>
      <p:pic>
        <p:nvPicPr>
          <p:cNvPr id="6" name="Picture 3">
            <a:extLst>
              <a:ext uri="{FF2B5EF4-FFF2-40B4-BE49-F238E27FC236}">
                <a16:creationId xmlns:a16="http://schemas.microsoft.com/office/drawing/2014/main" id="{CAC57B4D-2D5C-4911-B294-403886EE7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570" y="2113359"/>
            <a:ext cx="3581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648240-245D-444D-868A-A1A35C17B3E6}"/>
                  </a:ext>
                </a:extLst>
              </p:cNvPr>
              <p:cNvSpPr txBox="1"/>
              <p:nvPr/>
            </p:nvSpPr>
            <p:spPr>
              <a:xfrm>
                <a:off x="4706071" y="2368041"/>
                <a:ext cx="5797484" cy="623632"/>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𝑀</m:t>
                        </m:r>
                      </m:e>
                      <m:sub>
                        <m:r>
                          <a:rPr lang="en-US" sz="3200" b="0" i="1" smtClean="0">
                            <a:solidFill>
                              <a:schemeClr val="bg1"/>
                            </a:solidFill>
                            <a:latin typeface="Cambria Math" panose="02040503050406030204" pitchFamily="18" charset="0"/>
                          </a:rPr>
                          <m:t>𝑧</m:t>
                        </m:r>
                      </m:sub>
                    </m:sSub>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𝑦</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m:t>
                        </m:r>
                      </m:e>
                      <m:sup>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)+y</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a:t>
                </a:r>
              </a:p>
            </p:txBody>
          </p:sp>
        </mc:Choice>
        <mc:Fallback xmlns="">
          <p:sp>
            <p:nvSpPr>
              <p:cNvPr id="7" name="TextBox 6">
                <a:extLst>
                  <a:ext uri="{FF2B5EF4-FFF2-40B4-BE49-F238E27FC236}">
                    <a16:creationId xmlns:a16="http://schemas.microsoft.com/office/drawing/2014/main" id="{74648240-245D-444D-868A-A1A35C17B3E6}"/>
                  </a:ext>
                </a:extLst>
              </p:cNvPr>
              <p:cNvSpPr txBox="1">
                <a:spLocks noRot="1" noChangeAspect="1" noMove="1" noResize="1" noEditPoints="1" noAdjustHandles="1" noChangeArrowheads="1" noChangeShapeType="1" noTextEdit="1"/>
              </p:cNvSpPr>
              <p:nvPr/>
            </p:nvSpPr>
            <p:spPr>
              <a:xfrm>
                <a:off x="4706071" y="2368041"/>
                <a:ext cx="5797484" cy="623632"/>
              </a:xfrm>
              <a:prstGeom prst="rect">
                <a:avLst/>
              </a:prstGeom>
              <a:blipFill>
                <a:blip r:embed="rId3"/>
                <a:stretch>
                  <a:fillRect t="-13592" b="-23301"/>
                </a:stretch>
              </a:blipFill>
            </p:spPr>
            <p:txBody>
              <a:bodyPr/>
              <a:lstStyle/>
              <a:p>
                <a:r>
                  <a:rPr lang="en-US">
                    <a:noFill/>
                  </a:rPr>
                  <a:t> </a:t>
                </a:r>
              </a:p>
            </p:txBody>
          </p:sp>
        </mc:Fallback>
      </mc:AlternateContent>
      <p:sp>
        <p:nvSpPr>
          <p:cNvPr id="8" name="Arrow: Left 7">
            <a:extLst>
              <a:ext uri="{FF2B5EF4-FFF2-40B4-BE49-F238E27FC236}">
                <a16:creationId xmlns:a16="http://schemas.microsoft.com/office/drawing/2014/main" id="{2D0CCBEE-720B-4A12-A667-6029585DC006}"/>
              </a:ext>
            </a:extLst>
          </p:cNvPr>
          <p:cNvSpPr/>
          <p:nvPr/>
        </p:nvSpPr>
        <p:spPr>
          <a:xfrm>
            <a:off x="5491637" y="2160652"/>
            <a:ext cx="1061563" cy="298837"/>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BB8A4BD-282E-410F-BD85-209D10CD626F}"/>
              </a:ext>
            </a:extLst>
          </p:cNvPr>
          <p:cNvSpPr/>
          <p:nvPr/>
        </p:nvSpPr>
        <p:spPr>
          <a:xfrm>
            <a:off x="3113287" y="3189571"/>
            <a:ext cx="653143" cy="34828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52420F5-5CDF-4ADA-B239-72CB953E6096}"/>
              </a:ext>
            </a:extLst>
          </p:cNvPr>
          <p:cNvSpPr txBox="1"/>
          <p:nvPr/>
        </p:nvSpPr>
        <p:spPr>
          <a:xfrm>
            <a:off x="3823499" y="3102104"/>
            <a:ext cx="2551068" cy="523220"/>
          </a:xfrm>
          <a:prstGeom prst="rect">
            <a:avLst/>
          </a:prstGeom>
          <a:noFill/>
        </p:spPr>
        <p:txBody>
          <a:bodyPr wrap="square" rtlCol="0">
            <a:spAutoFit/>
          </a:bodyPr>
          <a:lstStyle/>
          <a:p>
            <a:r>
              <a:rPr lang="el-GR" sz="2800" b="1" dirty="0">
                <a:solidFill>
                  <a:schemeClr val="bg1"/>
                </a:solidFill>
              </a:rPr>
              <a:t>ΕΝΕΡΓΟΤΗΤΑ</a:t>
            </a:r>
            <a:r>
              <a:rPr lang="en-US" sz="2800" b="1" dirty="0">
                <a:solidFill>
                  <a:schemeClr val="bg1"/>
                </a:solidFill>
              </a:rPr>
              <a:t> </a:t>
            </a:r>
          </a:p>
        </p:txBody>
      </p:sp>
    </p:spTree>
    <p:extLst>
      <p:ext uri="{BB962C8B-B14F-4D97-AF65-F5344CB8AC3E}">
        <p14:creationId xmlns:p14="http://schemas.microsoft.com/office/powerpoint/2010/main" val="26224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3DC9242-FEAF-4220-A3AC-57823C4A7723}"/>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Τι είναι η </a:t>
            </a:r>
            <a:r>
              <a:rPr lang="el-GR" sz="3600" b="1" u="sng" dirty="0" err="1"/>
              <a:t>Ενεργότητα</a:t>
            </a:r>
            <a:r>
              <a:rPr lang="el-GR" sz="3600" b="1" u="sng" dirty="0"/>
              <a:t> χημικών ουσιών</a:t>
            </a:r>
            <a:r>
              <a:rPr lang="en-US" sz="3600" b="1" u="sng" dirty="0"/>
              <a:t>;</a:t>
            </a:r>
          </a:p>
        </p:txBody>
      </p:sp>
      <p:sp>
        <p:nvSpPr>
          <p:cNvPr id="17" name="TextBox 16">
            <a:extLst>
              <a:ext uri="{FF2B5EF4-FFF2-40B4-BE49-F238E27FC236}">
                <a16:creationId xmlns:a16="http://schemas.microsoft.com/office/drawing/2014/main" id="{30C23626-6360-4E52-A7FE-DF4FE7CABE83}"/>
              </a:ext>
            </a:extLst>
          </p:cNvPr>
          <p:cNvSpPr txBox="1"/>
          <p:nvPr/>
        </p:nvSpPr>
        <p:spPr>
          <a:xfrm>
            <a:off x="513931" y="1527143"/>
            <a:ext cx="11164138" cy="4893647"/>
          </a:xfrm>
          <a:prstGeom prst="rect">
            <a:avLst/>
          </a:prstGeom>
          <a:noFill/>
        </p:spPr>
        <p:txBody>
          <a:bodyPr wrap="square" rtlCol="0">
            <a:spAutoFit/>
          </a:bodyPr>
          <a:lstStyle/>
          <a:p>
            <a:pPr algn="just">
              <a:spcBef>
                <a:spcPct val="50000"/>
              </a:spcBef>
              <a:defRPr/>
            </a:pPr>
            <a:r>
              <a:rPr lang="el-GR" sz="1600" dirty="0">
                <a:solidFill>
                  <a:schemeClr val="bg1"/>
                </a:solidFill>
                <a:cs typeface="Times New Roman" pitchFamily="18" charset="0"/>
              </a:rPr>
              <a:t>Είναι συνηθισμένο φαινόμενο μια ουσία σε ένα υδατικό διάλυμα να δρα σαν να </a:t>
            </a:r>
            <a:r>
              <a:rPr lang="el-GR" sz="1600" u="sng" dirty="0">
                <a:solidFill>
                  <a:schemeClr val="bg1"/>
                </a:solidFill>
                <a:cs typeface="Times New Roman" pitchFamily="18" charset="0"/>
              </a:rPr>
              <a:t>έχει συγκέντρωση άλλοτε μικρότερη και άλλοτε μεγαλύτερη από την πραγματική της συγκέντρωση στο διάλυμα</a:t>
            </a:r>
            <a:r>
              <a:rPr lang="el-GR" sz="1600" dirty="0">
                <a:solidFill>
                  <a:schemeClr val="bg1"/>
                </a:solidFill>
                <a:cs typeface="Times New Roman" pitchFamily="18" charset="0"/>
              </a:rPr>
              <a:t>. Αυτό το </a:t>
            </a:r>
            <a:r>
              <a:rPr lang="el-GR" sz="1600" dirty="0" err="1">
                <a:solidFill>
                  <a:schemeClr val="bg1"/>
                </a:solidFill>
                <a:cs typeface="Times New Roman" pitchFamily="18" charset="0"/>
              </a:rPr>
              <a:t>κατ’αρχάς</a:t>
            </a:r>
            <a:r>
              <a:rPr lang="el-GR" sz="1600" dirty="0">
                <a:solidFill>
                  <a:schemeClr val="bg1"/>
                </a:solidFill>
                <a:cs typeface="Times New Roman" pitchFamily="18" charset="0"/>
              </a:rPr>
              <a:t> παράδοξο γεγονός οφείλεται σε διάφορους λόγους, κυριότεροι των οποίων είναι οι παρακάτω:</a:t>
            </a:r>
            <a:endParaRPr lang="el-GR" sz="1600" dirty="0">
              <a:solidFill>
                <a:schemeClr val="bg1"/>
              </a:solidFill>
            </a:endParaRPr>
          </a:p>
          <a:p>
            <a:pPr algn="just">
              <a:spcBef>
                <a:spcPct val="50000"/>
              </a:spcBef>
              <a:buFont typeface="Wingdings" pitchFamily="2" charset="2"/>
              <a:buChar char="v"/>
              <a:defRPr/>
            </a:pPr>
            <a:r>
              <a:rPr lang="el-GR" sz="1600" dirty="0">
                <a:solidFill>
                  <a:schemeClr val="bg1"/>
                </a:solidFill>
              </a:rPr>
              <a:t>  </a:t>
            </a:r>
            <a:r>
              <a:rPr lang="el-GR" sz="1600" u="sng" dirty="0">
                <a:solidFill>
                  <a:schemeClr val="bg1"/>
                </a:solidFill>
                <a:effectLst>
                  <a:outerShdw blurRad="38100" dist="38100" dir="2700000" algn="tl">
                    <a:srgbClr val="000000"/>
                  </a:outerShdw>
                </a:effectLst>
              </a:rPr>
              <a:t>ΕΝΥΔΑΤΩΣΗ</a:t>
            </a:r>
            <a:r>
              <a:rPr lang="el-GR" sz="1600" dirty="0">
                <a:solidFill>
                  <a:schemeClr val="bg1"/>
                </a:solidFill>
              </a:rPr>
              <a:t>                                                                                                                                                                                          </a:t>
            </a:r>
            <a:r>
              <a:rPr lang="en-AU" sz="1600" dirty="0" err="1">
                <a:solidFill>
                  <a:schemeClr val="bg1"/>
                </a:solidFill>
                <a:cs typeface="Times New Roman" pitchFamily="18" charset="0"/>
              </a:rPr>
              <a:t>Το</a:t>
            </a:r>
            <a:r>
              <a:rPr lang="en-AU" sz="1600" dirty="0">
                <a:solidFill>
                  <a:schemeClr val="bg1"/>
                </a:solidFill>
                <a:cs typeface="Times New Roman" pitchFamily="18" charset="0"/>
              </a:rPr>
              <a:t> </a:t>
            </a:r>
            <a:r>
              <a:rPr lang="en-AU" sz="1600" dirty="0" err="1">
                <a:solidFill>
                  <a:schemeClr val="bg1"/>
                </a:solidFill>
                <a:cs typeface="Times New Roman" pitchFamily="18" charset="0"/>
              </a:rPr>
              <a:t>νερό</a:t>
            </a:r>
            <a:r>
              <a:rPr lang="en-AU" sz="1600" dirty="0">
                <a:solidFill>
                  <a:schemeClr val="bg1"/>
                </a:solidFill>
                <a:cs typeface="Times New Roman" pitchFamily="18" charset="0"/>
              </a:rPr>
              <a:t> </a:t>
            </a:r>
            <a:r>
              <a:rPr lang="en-AU" sz="1600" dirty="0" err="1">
                <a:solidFill>
                  <a:schemeClr val="bg1"/>
                </a:solidFill>
                <a:cs typeface="Times New Roman" pitchFamily="18" charset="0"/>
              </a:rPr>
              <a:t>έχει</a:t>
            </a:r>
            <a:r>
              <a:rPr lang="en-AU" sz="1600" dirty="0">
                <a:solidFill>
                  <a:schemeClr val="bg1"/>
                </a:solidFill>
                <a:cs typeface="Times New Roman" pitchFamily="18" charset="0"/>
              </a:rPr>
              <a:t> </a:t>
            </a:r>
            <a:r>
              <a:rPr lang="en-AU" sz="1600" dirty="0" err="1">
                <a:solidFill>
                  <a:schemeClr val="bg1"/>
                </a:solidFill>
                <a:cs typeface="Times New Roman" pitchFamily="18" charset="0"/>
              </a:rPr>
              <a:t>την</a:t>
            </a:r>
            <a:r>
              <a:rPr lang="en-AU" sz="1600" dirty="0">
                <a:solidFill>
                  <a:schemeClr val="bg1"/>
                </a:solidFill>
                <a:cs typeface="Times New Roman" pitchFamily="18" charset="0"/>
              </a:rPr>
              <a:t> </a:t>
            </a:r>
            <a:r>
              <a:rPr lang="en-AU" sz="1600" dirty="0" err="1">
                <a:solidFill>
                  <a:schemeClr val="bg1"/>
                </a:solidFill>
                <a:cs typeface="Times New Roman" pitchFamily="18" charset="0"/>
              </a:rPr>
              <a:t>ιδιότητ</a:t>
            </a:r>
            <a:r>
              <a:rPr lang="en-AU" sz="1600" dirty="0">
                <a:solidFill>
                  <a:schemeClr val="bg1"/>
                </a:solidFill>
                <a:cs typeface="Times New Roman" pitchFamily="18" charset="0"/>
              </a:rPr>
              <a:t>α να ενυδατώνει με τα μόριά του τα ιόντα ή και τα πολικά μόρια των ουσιών που βρίσκονται διαλυμένα μέσα σε αυτό. </a:t>
            </a:r>
            <a:r>
              <a:rPr lang="en-AU" sz="1600" dirty="0" err="1">
                <a:solidFill>
                  <a:schemeClr val="bg1"/>
                </a:solidFill>
                <a:cs typeface="Times New Roman" pitchFamily="18" charset="0"/>
              </a:rPr>
              <a:t>Αυτό</a:t>
            </a:r>
            <a:r>
              <a:rPr lang="en-AU" sz="1600" dirty="0">
                <a:solidFill>
                  <a:schemeClr val="bg1"/>
                </a:solidFill>
                <a:cs typeface="Times New Roman" pitchFamily="18" charset="0"/>
              </a:rPr>
              <a:t> </a:t>
            </a:r>
            <a:r>
              <a:rPr lang="en-AU" sz="1600" dirty="0" err="1">
                <a:solidFill>
                  <a:schemeClr val="bg1"/>
                </a:solidFill>
                <a:cs typeface="Times New Roman" pitchFamily="18" charset="0"/>
              </a:rPr>
              <a:t>έχει</a:t>
            </a:r>
            <a:r>
              <a:rPr lang="en-AU" sz="1600" dirty="0">
                <a:solidFill>
                  <a:schemeClr val="bg1"/>
                </a:solidFill>
                <a:cs typeface="Times New Roman" pitchFamily="18" charset="0"/>
              </a:rPr>
              <a:t> σαν </a:t>
            </a:r>
            <a:r>
              <a:rPr lang="en-AU" sz="1600" dirty="0" err="1">
                <a:solidFill>
                  <a:schemeClr val="bg1"/>
                </a:solidFill>
                <a:cs typeface="Times New Roman" pitchFamily="18" charset="0"/>
              </a:rPr>
              <a:t>συνέ</a:t>
            </a:r>
            <a:r>
              <a:rPr lang="en-AU" sz="1600" dirty="0">
                <a:solidFill>
                  <a:schemeClr val="bg1"/>
                </a:solidFill>
                <a:cs typeface="Times New Roman" pitchFamily="18" charset="0"/>
              </a:rPr>
              <a:t>πεια τα διαλυμένα ιόντα ή πολικά μόρια να βρίσκονται στο κέντρο ενός κελύφους που αποτελεί την σφαίρα ενυδάτωσής τους και συνεπώς να αποκτούν </a:t>
            </a:r>
            <a:r>
              <a:rPr lang="en-AU" sz="1600" u="sng" dirty="0">
                <a:solidFill>
                  <a:schemeClr val="bg1"/>
                </a:solidFill>
                <a:cs typeface="Times New Roman" pitchFamily="18" charset="0"/>
              </a:rPr>
              <a:t>πολύ μεγαλύτερο μέγεθος από το πραγματικό τους</a:t>
            </a:r>
            <a:r>
              <a:rPr lang="en-AU" sz="1600" dirty="0">
                <a:solidFill>
                  <a:schemeClr val="bg1"/>
                </a:solidFill>
                <a:cs typeface="Times New Roman" pitchFamily="18" charset="0"/>
              </a:rPr>
              <a:t> με αποτέλεσμα να παρεμποδίζεται η ελεύθερη κίνησή τους και να επηρεάζεται η δραστικότητά τους. </a:t>
            </a:r>
            <a:r>
              <a:rPr lang="en-AU" sz="1600" dirty="0" err="1">
                <a:solidFill>
                  <a:schemeClr val="bg1"/>
                </a:solidFill>
                <a:cs typeface="Times New Roman" pitchFamily="18" charset="0"/>
              </a:rPr>
              <a:t>Γι</a:t>
            </a:r>
            <a:r>
              <a:rPr lang="en-AU" sz="1600" dirty="0">
                <a:solidFill>
                  <a:schemeClr val="bg1"/>
                </a:solidFill>
                <a:cs typeface="Times New Roman" pitchFamily="18" charset="0"/>
              </a:rPr>
              <a:t>α παράδειγμα η δραστικότητα του </a:t>
            </a:r>
            <a:r>
              <a:rPr lang="en-US" sz="1600" dirty="0" err="1">
                <a:solidFill>
                  <a:schemeClr val="bg1"/>
                </a:solidFill>
                <a:cs typeface="Times New Roman" pitchFamily="18" charset="0"/>
              </a:rPr>
              <a:t>LiBr</a:t>
            </a:r>
            <a:r>
              <a:rPr lang="en-AU" sz="1600" dirty="0">
                <a:solidFill>
                  <a:schemeClr val="bg1"/>
                </a:solidFill>
                <a:cs typeface="Times New Roman" pitchFamily="18" charset="0"/>
              </a:rPr>
              <a:t> </a:t>
            </a:r>
            <a:r>
              <a:rPr lang="en-AU" sz="1600" dirty="0" err="1">
                <a:solidFill>
                  <a:schemeClr val="bg1"/>
                </a:solidFill>
                <a:cs typeface="Times New Roman" pitchFamily="18" charset="0"/>
              </a:rPr>
              <a:t>σε</a:t>
            </a:r>
            <a:r>
              <a:rPr lang="en-AU" sz="1600" dirty="0">
                <a:solidFill>
                  <a:schemeClr val="bg1"/>
                </a:solidFill>
                <a:cs typeface="Times New Roman" pitchFamily="18" charset="0"/>
              </a:rPr>
              <a:t> </a:t>
            </a:r>
            <a:r>
              <a:rPr lang="en-AU" sz="1600" dirty="0" err="1">
                <a:solidFill>
                  <a:schemeClr val="bg1"/>
                </a:solidFill>
                <a:cs typeface="Times New Roman" pitchFamily="18" charset="0"/>
              </a:rPr>
              <a:t>υδ</a:t>
            </a:r>
            <a:r>
              <a:rPr lang="en-AU" sz="1600" dirty="0">
                <a:solidFill>
                  <a:schemeClr val="bg1"/>
                </a:solidFill>
                <a:cs typeface="Times New Roman" pitchFamily="18" charset="0"/>
              </a:rPr>
              <a:t>ατικό διάλυμα του συγκέντρωσης 0.1Μ είναι περίπου 0.08 Μ ενώ σε διάλυμα του συγκέντρωσης 20Μ είναι 485 φορές μεγαλύτερη από την πραγματική συγκέντρωσή του</a:t>
            </a:r>
            <a:r>
              <a:rPr lang="el-GR" sz="1600" dirty="0">
                <a:solidFill>
                  <a:schemeClr val="bg1"/>
                </a:solidFill>
              </a:rPr>
              <a:t>.</a:t>
            </a:r>
          </a:p>
          <a:p>
            <a:pPr algn="just">
              <a:spcBef>
                <a:spcPct val="50000"/>
              </a:spcBef>
              <a:buFont typeface="Wingdings" pitchFamily="2" charset="2"/>
              <a:buChar char="v"/>
              <a:defRPr/>
            </a:pPr>
            <a:r>
              <a:rPr lang="el-GR" sz="1600" dirty="0">
                <a:solidFill>
                  <a:schemeClr val="bg1"/>
                </a:solidFill>
              </a:rPr>
              <a:t> </a:t>
            </a:r>
            <a:r>
              <a:rPr lang="el-GR" sz="1600" u="sng" dirty="0">
                <a:solidFill>
                  <a:schemeClr val="bg1"/>
                </a:solidFill>
                <a:effectLst>
                  <a:outerShdw blurRad="38100" dist="38100" dir="2700000" algn="tl">
                    <a:srgbClr val="000000"/>
                  </a:outerShdw>
                </a:effectLst>
              </a:rPr>
              <a:t>ΑΛΛΗΛΕΠΙΔΡΑΣΕΙΣ ΜΑΚΡΑΣ ΕΜΒΕΛΕΙΑΣ</a:t>
            </a:r>
          </a:p>
          <a:p>
            <a:pPr algn="just">
              <a:spcBef>
                <a:spcPct val="50000"/>
              </a:spcBef>
              <a:defRPr/>
            </a:pPr>
            <a:r>
              <a:rPr lang="el-GR" sz="1600" dirty="0">
                <a:solidFill>
                  <a:schemeClr val="bg1"/>
                </a:solidFill>
              </a:rPr>
              <a:t>Λόγω των ηλεκτροστατικών έλξεων </a:t>
            </a:r>
            <a:r>
              <a:rPr lang="en-AU" sz="1600" dirty="0">
                <a:solidFill>
                  <a:schemeClr val="bg1"/>
                </a:solidFill>
                <a:cs typeface="Times New Roman" pitchFamily="18" charset="0"/>
              </a:rPr>
              <a:t>τα </a:t>
            </a:r>
            <a:r>
              <a:rPr lang="en-AU" sz="1600" dirty="0" err="1">
                <a:solidFill>
                  <a:schemeClr val="bg1"/>
                </a:solidFill>
                <a:cs typeface="Times New Roman" pitchFamily="18" charset="0"/>
              </a:rPr>
              <a:t>θετικά</a:t>
            </a:r>
            <a:r>
              <a:rPr lang="en-AU" sz="1600" dirty="0">
                <a:solidFill>
                  <a:schemeClr val="bg1"/>
                </a:solidFill>
                <a:cs typeface="Times New Roman" pitchFamily="18" charset="0"/>
              </a:rPr>
              <a:t> </a:t>
            </a:r>
            <a:r>
              <a:rPr lang="en-AU" sz="1600" dirty="0" err="1">
                <a:solidFill>
                  <a:schemeClr val="bg1"/>
                </a:solidFill>
                <a:cs typeface="Times New Roman" pitchFamily="18" charset="0"/>
              </a:rPr>
              <a:t>ιόντ</a:t>
            </a:r>
            <a:r>
              <a:rPr lang="en-AU" sz="1600" dirty="0">
                <a:solidFill>
                  <a:schemeClr val="bg1"/>
                </a:solidFill>
                <a:cs typeface="Times New Roman" pitchFamily="18" charset="0"/>
              </a:rPr>
              <a:t>α περιβάλλονται πάντα από ένα αριθμό αρνητικών ιόντων και το αντίστροφο με αποτέλεσμα να παρεμποδίζεται η ελεύθερη κίνησή τους και να επηρεάζεται η δραστικότητά τους. </a:t>
            </a:r>
            <a:r>
              <a:rPr lang="en-AU" sz="1600" u="sng" dirty="0">
                <a:solidFill>
                  <a:schemeClr val="bg1"/>
                </a:solidFill>
                <a:cs typeface="Times New Roman" pitchFamily="18" charset="0"/>
              </a:rPr>
              <a:t>Τα φα</a:t>
            </a:r>
            <a:r>
              <a:rPr lang="en-AU" sz="1600" u="sng" dirty="0" err="1">
                <a:solidFill>
                  <a:schemeClr val="bg1"/>
                </a:solidFill>
                <a:cs typeface="Times New Roman" pitchFamily="18" charset="0"/>
              </a:rPr>
              <a:t>ινόμεν</a:t>
            </a:r>
            <a:r>
              <a:rPr lang="en-AU" sz="1600" u="sng" dirty="0">
                <a:solidFill>
                  <a:schemeClr val="bg1"/>
                </a:solidFill>
                <a:cs typeface="Times New Roman" pitchFamily="18" charset="0"/>
              </a:rPr>
              <a:t>α αυτά γίνονται εντονότερα καθώς αυξάνεται η συγκέντρωση των διαλυμένων ιόντων ή αυξάνεται το φορτίο των ιόντων </a:t>
            </a:r>
            <a:r>
              <a:rPr lang="en-AU" sz="1600" dirty="0">
                <a:solidFill>
                  <a:schemeClr val="bg1"/>
                </a:solidFill>
                <a:cs typeface="Times New Roman" pitchFamily="18" charset="0"/>
              </a:rPr>
              <a:t>επειδή γίνονται ισχυρότερες οι ηλεκτροστατικές έλξεις. </a:t>
            </a:r>
            <a:r>
              <a:rPr lang="el-GR" sz="1600" dirty="0">
                <a:solidFill>
                  <a:schemeClr val="bg1"/>
                </a:solidFill>
              </a:rPr>
              <a:t>Για παράδειγμα, σ</a:t>
            </a:r>
            <a:r>
              <a:rPr lang="en-AU" sz="1600" dirty="0">
                <a:solidFill>
                  <a:schemeClr val="bg1"/>
                </a:solidFill>
                <a:cs typeface="Times New Roman" pitchFamily="18" charset="0"/>
              </a:rPr>
              <a:t>ε </a:t>
            </a:r>
            <a:r>
              <a:rPr lang="en-AU" sz="1600" dirty="0" err="1">
                <a:solidFill>
                  <a:schemeClr val="bg1"/>
                </a:solidFill>
                <a:cs typeface="Times New Roman" pitchFamily="18" charset="0"/>
              </a:rPr>
              <a:t>διάλυμ</a:t>
            </a:r>
            <a:r>
              <a:rPr lang="en-AU" sz="1600" dirty="0">
                <a:solidFill>
                  <a:schemeClr val="bg1"/>
                </a:solidFill>
                <a:cs typeface="Times New Roman" pitchFamily="18" charset="0"/>
              </a:rPr>
              <a:t>α </a:t>
            </a:r>
            <a:r>
              <a:rPr lang="en-US" sz="1600" dirty="0" err="1">
                <a:solidFill>
                  <a:schemeClr val="bg1"/>
                </a:solidFill>
                <a:cs typeface="Times New Roman" pitchFamily="18" charset="0"/>
              </a:rPr>
              <a:t>CuSO</a:t>
            </a:r>
            <a:r>
              <a:rPr lang="en-AU" sz="1600" baseline="-30000" dirty="0">
                <a:solidFill>
                  <a:schemeClr val="bg1"/>
                </a:solidFill>
                <a:cs typeface="Times New Roman" pitchFamily="18" charset="0"/>
              </a:rPr>
              <a:t>4</a:t>
            </a:r>
            <a:r>
              <a:rPr lang="en-AU" sz="1600" dirty="0">
                <a:solidFill>
                  <a:schemeClr val="bg1"/>
                </a:solidFill>
                <a:cs typeface="Times New Roman" pitchFamily="18" charset="0"/>
              </a:rPr>
              <a:t> </a:t>
            </a:r>
            <a:r>
              <a:rPr lang="en-AU" sz="1600" dirty="0" err="1">
                <a:solidFill>
                  <a:schemeClr val="bg1"/>
                </a:solidFill>
                <a:cs typeface="Times New Roman" pitchFamily="18" charset="0"/>
              </a:rPr>
              <a:t>συγκέντρωσης</a:t>
            </a:r>
            <a:r>
              <a:rPr lang="en-AU" sz="1600" dirty="0">
                <a:solidFill>
                  <a:schemeClr val="bg1"/>
                </a:solidFill>
                <a:cs typeface="Times New Roman" pitchFamily="18" charset="0"/>
              </a:rPr>
              <a:t> 0.06Μ, η </a:t>
            </a:r>
            <a:r>
              <a:rPr lang="en-AU" sz="1600" dirty="0" err="1">
                <a:solidFill>
                  <a:schemeClr val="bg1"/>
                </a:solidFill>
                <a:cs typeface="Times New Roman" pitchFamily="18" charset="0"/>
              </a:rPr>
              <a:t>δρ</a:t>
            </a:r>
            <a:r>
              <a:rPr lang="en-AU" sz="1600" dirty="0">
                <a:solidFill>
                  <a:schemeClr val="bg1"/>
                </a:solidFill>
                <a:cs typeface="Times New Roman" pitchFamily="18" charset="0"/>
              </a:rPr>
              <a:t>αστικότητα είναι περίπου το 20% της συγκέντρωσής του (0.012Μ) ενώ σε διάλυμα συγκέντρωσης 0.6Μ είναι περίπου το 5% της συγκέντρωσής του (0.03Μ).</a:t>
            </a:r>
            <a:r>
              <a:rPr lang="en-GB" sz="1600" dirty="0">
                <a:solidFill>
                  <a:schemeClr val="bg1"/>
                </a:solidFill>
                <a:cs typeface="Times New Roman" pitchFamily="18" charset="0"/>
              </a:rPr>
              <a:t> </a:t>
            </a:r>
            <a:endParaRPr lang="el-GR" sz="1600" dirty="0">
              <a:solidFill>
                <a:schemeClr val="bg1"/>
              </a:solidFill>
              <a:cs typeface="Times New Roman" pitchFamily="18" charset="0"/>
            </a:endParaRPr>
          </a:p>
        </p:txBody>
      </p:sp>
    </p:spTree>
    <p:extLst>
      <p:ext uri="{BB962C8B-B14F-4D97-AF65-F5344CB8AC3E}">
        <p14:creationId xmlns:p14="http://schemas.microsoft.com/office/powerpoint/2010/main" val="172974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Ορισμός </a:t>
            </a:r>
            <a:r>
              <a:rPr lang="el-GR" sz="3600" b="1" u="sng" dirty="0" err="1"/>
              <a:t>Ενεργότητας</a:t>
            </a:r>
            <a:r>
              <a:rPr lang="el-GR" sz="3600" b="1" u="sng" dirty="0"/>
              <a:t> χημικών ουσιών</a:t>
            </a:r>
            <a:endParaRPr lang="en-US" sz="3600" b="1" u="sng" dirty="0"/>
          </a:p>
        </p:txBody>
      </p:sp>
      <p:sp>
        <p:nvSpPr>
          <p:cNvPr id="15" name="Text Box 2">
            <a:extLst>
              <a:ext uri="{FF2B5EF4-FFF2-40B4-BE49-F238E27FC236}">
                <a16:creationId xmlns:a16="http://schemas.microsoft.com/office/drawing/2014/main" id="{36BFB76F-865D-4ECF-A9CE-43DDD165EF50}"/>
              </a:ext>
            </a:extLst>
          </p:cNvPr>
          <p:cNvSpPr txBox="1">
            <a:spLocks noChangeArrowheads="1"/>
          </p:cNvSpPr>
          <p:nvPr/>
        </p:nvSpPr>
        <p:spPr bwMode="auto">
          <a:xfrm>
            <a:off x="513931" y="1771947"/>
            <a:ext cx="7253756"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AU" altLang="el-GR" sz="2400" dirty="0" err="1">
                <a:solidFill>
                  <a:schemeClr val="bg1"/>
                </a:solidFill>
                <a:latin typeface="Century Gothic" panose="020B0502020202020204" pitchFamily="34" charset="0"/>
                <a:cs typeface="Times New Roman" panose="02020603050405020304" pitchFamily="18" charset="0"/>
              </a:rPr>
              <a:t>Γι</a:t>
            </a:r>
            <a:r>
              <a:rPr lang="en-AU" altLang="el-GR" sz="2400" dirty="0">
                <a:solidFill>
                  <a:schemeClr val="bg1"/>
                </a:solidFill>
                <a:latin typeface="Century Gothic" panose="020B0502020202020204" pitchFamily="34" charset="0"/>
                <a:cs typeface="Times New Roman" panose="02020603050405020304" pitchFamily="18" charset="0"/>
              </a:rPr>
              <a:t>α να ποσοτικοποιηθεί η δραστικότητα μιας ουσίας σε υδατικό διάλυμά της δημιουργήθηκε μια νέα έννοια, η έννοια της “</a:t>
            </a:r>
            <a:r>
              <a:rPr lang="en-AU" altLang="el-GR" sz="2400" b="1" i="1" u="sng" dirty="0">
                <a:solidFill>
                  <a:schemeClr val="bg1"/>
                </a:solidFill>
                <a:latin typeface="Century Gothic" panose="020B0502020202020204" pitchFamily="34" charset="0"/>
                <a:cs typeface="Times New Roman" panose="02020603050405020304" pitchFamily="18" charset="0"/>
              </a:rPr>
              <a:t>ενεργότητας</a:t>
            </a:r>
            <a:r>
              <a:rPr lang="en-AU" altLang="el-GR" sz="2400" dirty="0">
                <a:solidFill>
                  <a:schemeClr val="bg1"/>
                </a:solidFill>
                <a:latin typeface="Century Gothic" panose="020B0502020202020204" pitchFamily="34" charset="0"/>
                <a:cs typeface="Times New Roman" panose="02020603050405020304" pitchFamily="18" charset="0"/>
              </a:rPr>
              <a:t>” </a:t>
            </a:r>
            <a:endParaRPr lang="el-GR" altLang="el-GR" sz="2400" dirty="0">
              <a:solidFill>
                <a:srgbClr val="00FFFF"/>
              </a:solidFill>
              <a:latin typeface="Century Gothic" panose="020B0502020202020204" pitchFamily="34" charset="0"/>
              <a:cs typeface="Times New Roman" panose="02020603050405020304" pitchFamily="18" charset="0"/>
            </a:endParaRPr>
          </a:p>
          <a:p>
            <a:pPr algn="ctr" eaLnBrk="1" hangingPunct="1">
              <a:spcBef>
                <a:spcPts val="600"/>
              </a:spcBef>
              <a:spcAft>
                <a:spcPts val="600"/>
              </a:spcAft>
              <a:buFontTx/>
              <a:buNone/>
            </a:pPr>
            <a:r>
              <a:rPr lang="en-AU" altLang="el-GR" sz="2400" dirty="0">
                <a:solidFill>
                  <a:srgbClr val="00FFFF"/>
                </a:solidFill>
                <a:latin typeface="Century Gothic" panose="020B0502020202020204" pitchFamily="34" charset="0"/>
                <a:cs typeface="Times New Roman" panose="02020603050405020304" pitchFamily="18" charset="0"/>
              </a:rPr>
              <a:t>{</a:t>
            </a:r>
            <a:r>
              <a:rPr lang="en-US" altLang="el-GR" sz="2400" i="1" dirty="0">
                <a:solidFill>
                  <a:srgbClr val="00FFFF"/>
                </a:solidFill>
                <a:latin typeface="Century Gothic" panose="020B0502020202020204" pitchFamily="34" charset="0"/>
                <a:cs typeface="Times New Roman" panose="02020603050405020304" pitchFamily="18" charset="0"/>
              </a:rPr>
              <a:t>i</a:t>
            </a:r>
            <a:r>
              <a:rPr lang="en-AU" altLang="el-GR" sz="2400" dirty="0">
                <a:solidFill>
                  <a:srgbClr val="00FFFF"/>
                </a:solidFill>
                <a:latin typeface="Century Gothic" panose="020B0502020202020204" pitchFamily="34" charset="0"/>
                <a:cs typeface="Times New Roman" panose="02020603050405020304" pitchFamily="18" charset="0"/>
              </a:rPr>
              <a:t>}= α</a:t>
            </a:r>
            <a:r>
              <a:rPr lang="en-US" altLang="el-GR" sz="2400" i="1" baseline="-30000" dirty="0">
                <a:solidFill>
                  <a:srgbClr val="00FFFF"/>
                </a:solidFill>
                <a:latin typeface="Century Gothic" panose="020B0502020202020204" pitchFamily="34" charset="0"/>
                <a:cs typeface="Times New Roman" panose="02020603050405020304" pitchFamily="18" charset="0"/>
              </a:rPr>
              <a:t>i</a:t>
            </a:r>
            <a:r>
              <a:rPr lang="en-US" altLang="el-GR" sz="2400" i="1" dirty="0">
                <a:solidFill>
                  <a:srgbClr val="00FFFF"/>
                </a:solidFill>
                <a:latin typeface="Century Gothic" panose="020B0502020202020204" pitchFamily="34" charset="0"/>
                <a:cs typeface="Times New Roman" panose="02020603050405020304" pitchFamily="18" charset="0"/>
              </a:rPr>
              <a:t> </a:t>
            </a:r>
            <a:r>
              <a:rPr lang="en-AU" altLang="el-GR" sz="2400" dirty="0">
                <a:solidFill>
                  <a:srgbClr val="00FFFF"/>
                </a:solidFill>
                <a:latin typeface="Century Gothic" panose="020B0502020202020204" pitchFamily="34" charset="0"/>
                <a:cs typeface="Times New Roman" panose="02020603050405020304" pitchFamily="18" charset="0"/>
              </a:rPr>
              <a:t>= γ</a:t>
            </a:r>
            <a:r>
              <a:rPr lang="en-US" altLang="el-GR" sz="2400" i="1" baseline="-30000" dirty="0">
                <a:solidFill>
                  <a:srgbClr val="00FFFF"/>
                </a:solidFill>
                <a:latin typeface="Century Gothic" panose="020B0502020202020204" pitchFamily="34" charset="0"/>
                <a:cs typeface="Times New Roman" panose="02020603050405020304" pitchFamily="18" charset="0"/>
              </a:rPr>
              <a:t>i</a:t>
            </a:r>
            <a:r>
              <a:rPr lang="en-US" altLang="el-GR" sz="2400" baseline="-30000" dirty="0">
                <a:solidFill>
                  <a:srgbClr val="00FFFF"/>
                </a:solidFill>
                <a:latin typeface="Century Gothic" panose="020B0502020202020204" pitchFamily="34" charset="0"/>
                <a:cs typeface="Times New Roman" panose="02020603050405020304" pitchFamily="18" charset="0"/>
              </a:rPr>
              <a:t> </a:t>
            </a:r>
            <a:r>
              <a:rPr lang="en-AU" altLang="el-GR" sz="2400" dirty="0">
                <a:solidFill>
                  <a:srgbClr val="00FFFF"/>
                </a:solidFill>
                <a:latin typeface="Century Gothic" panose="020B0502020202020204" pitchFamily="34" charset="0"/>
                <a:cs typeface="Times New Roman" panose="02020603050405020304" pitchFamily="18" charset="0"/>
              </a:rPr>
              <a:t>. [</a:t>
            </a:r>
            <a:r>
              <a:rPr lang="en-US" altLang="el-GR" sz="2400" i="1" dirty="0">
                <a:solidFill>
                  <a:srgbClr val="00FFFF"/>
                </a:solidFill>
                <a:latin typeface="Century Gothic" panose="020B0502020202020204" pitchFamily="34" charset="0"/>
                <a:cs typeface="Times New Roman" panose="02020603050405020304" pitchFamily="18" charset="0"/>
              </a:rPr>
              <a:t>i</a:t>
            </a:r>
            <a:r>
              <a:rPr lang="en-AU" altLang="el-GR" sz="2400" dirty="0">
                <a:solidFill>
                  <a:srgbClr val="00FFFF"/>
                </a:solidFill>
                <a:latin typeface="Century Gothic" panose="020B0502020202020204" pitchFamily="34" charset="0"/>
                <a:cs typeface="Times New Roman" panose="02020603050405020304" pitchFamily="18" charset="0"/>
              </a:rPr>
              <a:t>]</a:t>
            </a:r>
            <a:endParaRPr lang="el-GR" altLang="el-GR" sz="2400" dirty="0">
              <a:solidFill>
                <a:srgbClr val="00FFFF"/>
              </a:solidFill>
              <a:latin typeface="Century Gothic" panose="020B0502020202020204" pitchFamily="34" charset="0"/>
            </a:endParaRPr>
          </a:p>
          <a:p>
            <a:pPr algn="just" eaLnBrk="1" hangingPunct="1">
              <a:spcBef>
                <a:spcPts val="0"/>
              </a:spcBef>
              <a:buFontTx/>
              <a:buNone/>
            </a:pPr>
            <a:r>
              <a:rPr lang="el-GR" altLang="el-GR" sz="2400" dirty="0">
                <a:solidFill>
                  <a:schemeClr val="bg1"/>
                </a:solidFill>
                <a:latin typeface="Century Gothic" panose="020B0502020202020204" pitchFamily="34" charset="0"/>
                <a:cs typeface="Times New Roman" panose="02020603050405020304" pitchFamily="18" charset="0"/>
              </a:rPr>
              <a:t>{</a:t>
            </a:r>
            <a:r>
              <a:rPr lang="en-US" altLang="el-GR" sz="2400" i="1" dirty="0">
                <a:solidFill>
                  <a:schemeClr val="bg1"/>
                </a:solidFill>
                <a:latin typeface="Century Gothic" panose="020B0502020202020204" pitchFamily="34" charset="0"/>
                <a:cs typeface="Times New Roman" panose="02020603050405020304" pitchFamily="18" charset="0"/>
              </a:rPr>
              <a:t>i</a:t>
            </a:r>
            <a:r>
              <a:rPr lang="el-GR" altLang="el-GR" sz="2400" dirty="0">
                <a:solidFill>
                  <a:schemeClr val="bg1"/>
                </a:solidFill>
                <a:latin typeface="Century Gothic" panose="020B0502020202020204" pitchFamily="34" charset="0"/>
                <a:cs typeface="Times New Roman" panose="02020603050405020304" pitchFamily="18" charset="0"/>
              </a:rPr>
              <a:t>}</a:t>
            </a:r>
            <a:r>
              <a:rPr lang="el-GR" altLang="el-GR" sz="2400" dirty="0">
                <a:solidFill>
                  <a:schemeClr val="bg1"/>
                </a:solidFill>
                <a:latin typeface="Century Gothic" panose="020B0502020202020204" pitchFamily="34" charset="0"/>
              </a:rPr>
              <a:t> </a:t>
            </a:r>
            <a:r>
              <a:rPr lang="el-GR" altLang="el-GR" sz="2400" dirty="0">
                <a:solidFill>
                  <a:schemeClr val="bg1"/>
                </a:solidFill>
                <a:latin typeface="Century Gothic" panose="020B0502020202020204" pitchFamily="34" charset="0"/>
                <a:cs typeface="Times New Roman" panose="02020603050405020304" pitchFamily="18" charset="0"/>
              </a:rPr>
              <a:t>ή α</a:t>
            </a:r>
            <a:r>
              <a:rPr lang="en-US" altLang="el-GR" sz="2400" i="1" baseline="-30000" dirty="0">
                <a:solidFill>
                  <a:schemeClr val="bg1"/>
                </a:solidFill>
                <a:latin typeface="Century Gothic" panose="020B0502020202020204" pitchFamily="34" charset="0"/>
                <a:cs typeface="Times New Roman" panose="02020603050405020304" pitchFamily="18" charset="0"/>
              </a:rPr>
              <a:t>i </a:t>
            </a:r>
            <a:r>
              <a:rPr lang="el-GR" altLang="el-GR" sz="2400" dirty="0">
                <a:solidFill>
                  <a:schemeClr val="bg1"/>
                </a:solidFill>
                <a:latin typeface="Century Gothic" panose="020B0502020202020204" pitchFamily="34" charset="0"/>
                <a:cs typeface="Times New Roman" panose="02020603050405020304" pitchFamily="18" charset="0"/>
              </a:rPr>
              <a:t> είναι η </a:t>
            </a:r>
            <a:r>
              <a:rPr lang="el-GR" altLang="el-GR" sz="2400" dirty="0" err="1">
                <a:solidFill>
                  <a:schemeClr val="bg1"/>
                </a:solidFill>
                <a:latin typeface="Century Gothic" panose="020B0502020202020204" pitchFamily="34" charset="0"/>
                <a:cs typeface="Times New Roman" panose="02020603050405020304" pitchFamily="18" charset="0"/>
              </a:rPr>
              <a:t>ενεργότητα</a:t>
            </a:r>
            <a:r>
              <a:rPr lang="el-GR" altLang="el-GR" sz="2400" dirty="0">
                <a:solidFill>
                  <a:schemeClr val="bg1"/>
                </a:solidFill>
                <a:latin typeface="Century Gothic" panose="020B0502020202020204" pitchFamily="34" charset="0"/>
                <a:cs typeface="Times New Roman" panose="02020603050405020304" pitchFamily="18" charset="0"/>
              </a:rPr>
              <a:t> της ουσίας </a:t>
            </a:r>
            <a:r>
              <a:rPr lang="en-US" altLang="el-GR" sz="2400" i="1" dirty="0">
                <a:solidFill>
                  <a:schemeClr val="bg1"/>
                </a:solidFill>
                <a:latin typeface="Century Gothic" panose="020B0502020202020204" pitchFamily="34" charset="0"/>
                <a:cs typeface="Times New Roman" panose="02020603050405020304" pitchFamily="18" charset="0"/>
              </a:rPr>
              <a:t>i</a:t>
            </a:r>
            <a:r>
              <a:rPr lang="el-GR" altLang="el-GR" sz="2400" i="1" dirty="0">
                <a:solidFill>
                  <a:schemeClr val="bg1"/>
                </a:solidFill>
                <a:latin typeface="Century Gothic" panose="020B0502020202020204" pitchFamily="34" charset="0"/>
                <a:cs typeface="Times New Roman" panose="02020603050405020304" pitchFamily="18" charset="0"/>
              </a:rPr>
              <a:t>,</a:t>
            </a:r>
            <a:endParaRPr lang="el-GR" altLang="el-GR" sz="2400" dirty="0">
              <a:solidFill>
                <a:schemeClr val="bg1"/>
              </a:solidFill>
              <a:latin typeface="Century Gothic" panose="020B0502020202020204" pitchFamily="34" charset="0"/>
              <a:cs typeface="Times New Roman" panose="02020603050405020304" pitchFamily="18" charset="0"/>
            </a:endParaRPr>
          </a:p>
          <a:p>
            <a:pPr algn="just" eaLnBrk="1" hangingPunct="1">
              <a:spcBef>
                <a:spcPct val="50000"/>
              </a:spcBef>
              <a:buFontTx/>
              <a:buNone/>
            </a:pPr>
            <a:r>
              <a:rPr lang="el-GR" altLang="el-GR" sz="2400" dirty="0">
                <a:solidFill>
                  <a:schemeClr val="bg1"/>
                </a:solidFill>
                <a:latin typeface="Century Gothic" panose="020B0502020202020204" pitchFamily="34" charset="0"/>
                <a:cs typeface="Times New Roman" panose="02020603050405020304" pitchFamily="18" charset="0"/>
              </a:rPr>
              <a:t>[</a:t>
            </a:r>
            <a:r>
              <a:rPr lang="en-US" altLang="el-GR" sz="2400" i="1" dirty="0">
                <a:solidFill>
                  <a:schemeClr val="bg1"/>
                </a:solidFill>
                <a:latin typeface="Century Gothic" panose="020B0502020202020204" pitchFamily="34" charset="0"/>
                <a:cs typeface="Times New Roman" panose="02020603050405020304" pitchFamily="18" charset="0"/>
              </a:rPr>
              <a:t>i</a:t>
            </a:r>
            <a:r>
              <a:rPr lang="el-GR" altLang="el-GR" sz="2400" dirty="0">
                <a:solidFill>
                  <a:schemeClr val="bg1"/>
                </a:solidFill>
                <a:latin typeface="Century Gothic" panose="020B0502020202020204" pitchFamily="34" charset="0"/>
                <a:cs typeface="Times New Roman" panose="02020603050405020304" pitchFamily="18" charset="0"/>
              </a:rPr>
              <a:t>] είναι η πραγματική συγκέντρωση της ουσίας </a:t>
            </a:r>
            <a:r>
              <a:rPr lang="en-US" altLang="el-GR" sz="2400" i="1" dirty="0">
                <a:solidFill>
                  <a:schemeClr val="bg1"/>
                </a:solidFill>
                <a:latin typeface="Century Gothic" panose="020B0502020202020204" pitchFamily="34" charset="0"/>
                <a:cs typeface="Times New Roman" panose="02020603050405020304" pitchFamily="18" charset="0"/>
              </a:rPr>
              <a:t>i</a:t>
            </a:r>
            <a:r>
              <a:rPr lang="el-GR" altLang="el-GR" sz="2400" i="1" dirty="0">
                <a:solidFill>
                  <a:schemeClr val="bg1"/>
                </a:solidFill>
                <a:latin typeface="Century Gothic" panose="020B0502020202020204" pitchFamily="34" charset="0"/>
                <a:cs typeface="Times New Roman" panose="02020603050405020304" pitchFamily="18" charset="0"/>
              </a:rPr>
              <a:t>,</a:t>
            </a:r>
            <a:endParaRPr lang="el-GR" altLang="el-GR" sz="2400" dirty="0">
              <a:solidFill>
                <a:schemeClr val="bg1"/>
              </a:solidFill>
              <a:latin typeface="Century Gothic" panose="020B0502020202020204" pitchFamily="34" charset="0"/>
            </a:endParaRPr>
          </a:p>
          <a:p>
            <a:pPr algn="just" eaLnBrk="1" hangingPunct="1">
              <a:spcBef>
                <a:spcPct val="50000"/>
              </a:spcBef>
              <a:buFontTx/>
              <a:buNone/>
            </a:pPr>
            <a:r>
              <a:rPr lang="en-AU" altLang="el-GR" sz="2400" dirty="0">
                <a:solidFill>
                  <a:schemeClr val="bg1"/>
                </a:solidFill>
                <a:latin typeface="Century Gothic" panose="020B0502020202020204" pitchFamily="34" charset="0"/>
                <a:cs typeface="Times New Roman" panose="02020603050405020304" pitchFamily="18" charset="0"/>
              </a:rPr>
              <a:t>γ</a:t>
            </a:r>
            <a:r>
              <a:rPr lang="en-US" altLang="el-GR" sz="2400" i="1" baseline="-30000" dirty="0">
                <a:solidFill>
                  <a:schemeClr val="bg1"/>
                </a:solidFill>
                <a:latin typeface="Century Gothic" panose="020B0502020202020204" pitchFamily="34" charset="0"/>
                <a:cs typeface="Times New Roman" panose="02020603050405020304" pitchFamily="18" charset="0"/>
              </a:rPr>
              <a:t>i</a:t>
            </a:r>
            <a:r>
              <a:rPr lang="en-AU" altLang="el-GR" sz="2400" baseline="-30000" dirty="0">
                <a:solidFill>
                  <a:schemeClr val="bg1"/>
                </a:solidFill>
                <a:latin typeface="Century Gothic" panose="020B0502020202020204" pitchFamily="34" charset="0"/>
                <a:cs typeface="Times New Roman" panose="02020603050405020304" pitchFamily="18" charset="0"/>
              </a:rPr>
              <a:t>  </a:t>
            </a:r>
            <a:r>
              <a:rPr lang="en-AU" altLang="el-GR" sz="2400" dirty="0" err="1">
                <a:solidFill>
                  <a:schemeClr val="bg1"/>
                </a:solidFill>
                <a:latin typeface="Century Gothic" panose="020B0502020202020204" pitchFamily="34" charset="0"/>
                <a:cs typeface="Times New Roman" panose="02020603050405020304" pitchFamily="18" charset="0"/>
              </a:rPr>
              <a:t>είν</a:t>
            </a:r>
            <a:r>
              <a:rPr lang="en-AU" altLang="el-GR" sz="2400" dirty="0">
                <a:solidFill>
                  <a:schemeClr val="bg1"/>
                </a:solidFill>
                <a:latin typeface="Century Gothic" panose="020B0502020202020204" pitchFamily="34" charset="0"/>
                <a:cs typeface="Times New Roman" panose="02020603050405020304" pitchFamily="18" charset="0"/>
              </a:rPr>
              <a:t>αι ο συντελεστής ενεργότητας της ουσίας </a:t>
            </a:r>
            <a:r>
              <a:rPr lang="en-US" altLang="el-GR" sz="2400" i="1" dirty="0">
                <a:solidFill>
                  <a:schemeClr val="bg1"/>
                </a:solidFill>
                <a:latin typeface="Century Gothic" panose="020B0502020202020204" pitchFamily="34" charset="0"/>
                <a:cs typeface="Times New Roman" panose="02020603050405020304" pitchFamily="18" charset="0"/>
              </a:rPr>
              <a:t>i </a:t>
            </a:r>
            <a:r>
              <a:rPr lang="el-GR" altLang="el-GR" sz="2400" dirty="0">
                <a:solidFill>
                  <a:schemeClr val="bg1"/>
                </a:solidFill>
                <a:latin typeface="Century Gothic" panose="020B0502020202020204" pitchFamily="34" charset="0"/>
              </a:rPr>
              <a:t>που</a:t>
            </a:r>
            <a:r>
              <a:rPr lang="en-AU" altLang="el-GR" sz="2400" dirty="0">
                <a:solidFill>
                  <a:schemeClr val="bg1"/>
                </a:solidFill>
                <a:latin typeface="Century Gothic" panose="020B0502020202020204" pitchFamily="34" charset="0"/>
                <a:cs typeface="Times New Roman" panose="02020603050405020304" pitchFamily="18" charset="0"/>
              </a:rPr>
              <a:t> </a:t>
            </a:r>
            <a:r>
              <a:rPr lang="en-AU" altLang="el-GR" sz="2400" dirty="0" err="1">
                <a:solidFill>
                  <a:schemeClr val="bg1"/>
                </a:solidFill>
                <a:latin typeface="Century Gothic" panose="020B0502020202020204" pitchFamily="34" charset="0"/>
                <a:cs typeface="Times New Roman" panose="02020603050405020304" pitchFamily="18" charset="0"/>
              </a:rPr>
              <a:t>είν</a:t>
            </a:r>
            <a:r>
              <a:rPr lang="en-AU" altLang="el-GR" sz="2400" dirty="0">
                <a:solidFill>
                  <a:schemeClr val="bg1"/>
                </a:solidFill>
                <a:latin typeface="Century Gothic" panose="020B0502020202020204" pitchFamily="34" charset="0"/>
                <a:cs typeface="Times New Roman" panose="02020603050405020304" pitchFamily="18" charset="0"/>
              </a:rPr>
              <a:t>αι ένας αδιάστατος αριθμό</a:t>
            </a:r>
            <a:r>
              <a:rPr lang="el-GR" altLang="el-GR" sz="2400" dirty="0">
                <a:solidFill>
                  <a:schemeClr val="bg1"/>
                </a:solidFill>
                <a:latin typeface="Century Gothic" panose="020B0502020202020204" pitchFamily="34" charset="0"/>
              </a:rPr>
              <a:t>ς και η</a:t>
            </a:r>
            <a:r>
              <a:rPr lang="en-AU" altLang="el-GR" sz="2400" dirty="0">
                <a:solidFill>
                  <a:schemeClr val="bg1"/>
                </a:solidFill>
                <a:latin typeface="Century Gothic" panose="020B0502020202020204" pitchFamily="34" charset="0"/>
                <a:cs typeface="Times New Roman" panose="02020603050405020304" pitchFamily="18" charset="0"/>
              </a:rPr>
              <a:t> </a:t>
            </a:r>
            <a:r>
              <a:rPr lang="en-AU" altLang="el-GR" sz="2400" dirty="0" err="1">
                <a:solidFill>
                  <a:schemeClr val="bg1"/>
                </a:solidFill>
                <a:latin typeface="Century Gothic" panose="020B0502020202020204" pitchFamily="34" charset="0"/>
                <a:cs typeface="Times New Roman" panose="02020603050405020304" pitchFamily="18" charset="0"/>
              </a:rPr>
              <a:t>τιμή</a:t>
            </a:r>
            <a:r>
              <a:rPr lang="en-AU" altLang="el-GR" sz="2400" dirty="0">
                <a:solidFill>
                  <a:schemeClr val="bg1"/>
                </a:solidFill>
                <a:latin typeface="Century Gothic" panose="020B0502020202020204" pitchFamily="34" charset="0"/>
                <a:cs typeface="Times New Roman" panose="02020603050405020304" pitchFamily="18" charset="0"/>
              </a:rPr>
              <a:t> </a:t>
            </a:r>
            <a:r>
              <a:rPr lang="en-AU" altLang="el-GR" sz="2400" dirty="0" err="1">
                <a:solidFill>
                  <a:schemeClr val="bg1"/>
                </a:solidFill>
                <a:latin typeface="Century Gothic" panose="020B0502020202020204" pitchFamily="34" charset="0"/>
                <a:cs typeface="Times New Roman" panose="02020603050405020304" pitchFamily="18" charset="0"/>
              </a:rPr>
              <a:t>του</a:t>
            </a:r>
            <a:r>
              <a:rPr lang="en-AU" altLang="el-GR" sz="2400" dirty="0">
                <a:solidFill>
                  <a:schemeClr val="bg1"/>
                </a:solidFill>
                <a:latin typeface="Century Gothic" panose="020B0502020202020204" pitchFamily="34" charset="0"/>
                <a:cs typeface="Times New Roman" panose="02020603050405020304" pitchFamily="18" charset="0"/>
              </a:rPr>
              <a:t> </a:t>
            </a:r>
            <a:r>
              <a:rPr lang="el-GR" altLang="el-GR" sz="2400" dirty="0">
                <a:solidFill>
                  <a:schemeClr val="bg1"/>
                </a:solidFill>
                <a:latin typeface="Century Gothic" panose="020B0502020202020204" pitchFamily="34" charset="0"/>
              </a:rPr>
              <a:t> </a:t>
            </a:r>
            <a:r>
              <a:rPr lang="en-AU" altLang="el-GR" sz="2400" dirty="0" err="1">
                <a:solidFill>
                  <a:schemeClr val="bg1"/>
                </a:solidFill>
                <a:latin typeface="Century Gothic" panose="020B0502020202020204" pitchFamily="34" charset="0"/>
                <a:cs typeface="Times New Roman" panose="02020603050405020304" pitchFamily="18" charset="0"/>
              </a:rPr>
              <a:t>εξ</a:t>
            </a:r>
            <a:r>
              <a:rPr lang="en-AU" altLang="el-GR" sz="2400" dirty="0">
                <a:solidFill>
                  <a:schemeClr val="bg1"/>
                </a:solidFill>
                <a:latin typeface="Century Gothic" panose="020B0502020202020204" pitchFamily="34" charset="0"/>
                <a:cs typeface="Times New Roman" panose="02020603050405020304" pitchFamily="18" charset="0"/>
              </a:rPr>
              <a:t>αρτάται από την κλίμακα στην οποία είναι εκφρασμένη η συγκέντρωση.  </a:t>
            </a:r>
            <a:endParaRPr lang="el-GR" altLang="el-GR" sz="2400" dirty="0">
              <a:solidFill>
                <a:schemeClr val="bg1"/>
              </a:solidFill>
              <a:latin typeface="Century Gothic" panose="020B0502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21F6E10-F57F-4AF2-BBBD-8907E798B449}"/>
              </a:ext>
            </a:extLst>
          </p:cNvPr>
          <p:cNvPicPr>
            <a:picLocks noChangeAspect="1"/>
          </p:cNvPicPr>
          <p:nvPr/>
        </p:nvPicPr>
        <p:blipFill>
          <a:blip r:embed="rId2"/>
          <a:stretch>
            <a:fillRect/>
          </a:stretch>
        </p:blipFill>
        <p:spPr>
          <a:xfrm>
            <a:off x="7911160" y="2227280"/>
            <a:ext cx="3700593" cy="3255546"/>
          </a:xfrm>
          <a:prstGeom prst="rect">
            <a:avLst/>
          </a:prstGeom>
        </p:spPr>
      </p:pic>
    </p:spTree>
    <p:extLst>
      <p:ext uri="{BB962C8B-B14F-4D97-AF65-F5344CB8AC3E}">
        <p14:creationId xmlns:p14="http://schemas.microsoft.com/office/powerpoint/2010/main" val="413145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Υπολογισμός </a:t>
            </a:r>
            <a:r>
              <a:rPr lang="el-GR" sz="3600" b="1" u="sng" dirty="0" err="1"/>
              <a:t>Ενεργότητας</a:t>
            </a:r>
            <a:r>
              <a:rPr lang="el-GR" sz="3600" b="1" u="sng" dirty="0"/>
              <a:t> χημικών ουσιών</a:t>
            </a:r>
            <a:endParaRPr lang="en-US" sz="3600" b="1" u="sng" dirty="0"/>
          </a:p>
        </p:txBody>
      </p:sp>
      <p:graphicFrame>
        <p:nvGraphicFramePr>
          <p:cNvPr id="6" name="Object 6">
            <a:extLst>
              <a:ext uri="{FF2B5EF4-FFF2-40B4-BE49-F238E27FC236}">
                <a16:creationId xmlns:a16="http://schemas.microsoft.com/office/drawing/2014/main" id="{78251022-FED8-4A3A-B281-6B5DB87C0442}"/>
              </a:ext>
            </a:extLst>
          </p:cNvPr>
          <p:cNvGraphicFramePr>
            <a:graphicFrameLocks noChangeAspect="1"/>
          </p:cNvGraphicFramePr>
          <p:nvPr>
            <p:extLst>
              <p:ext uri="{D42A27DB-BD31-4B8C-83A1-F6EECF244321}">
                <p14:modId xmlns:p14="http://schemas.microsoft.com/office/powerpoint/2010/main" val="3260764782"/>
              </p:ext>
            </p:extLst>
          </p:nvPr>
        </p:nvGraphicFramePr>
        <p:xfrm>
          <a:off x="8567983" y="3661339"/>
          <a:ext cx="1371600" cy="679450"/>
        </p:xfrm>
        <a:graphic>
          <a:graphicData uri="http://schemas.openxmlformats.org/presentationml/2006/ole">
            <mc:AlternateContent xmlns:mc="http://schemas.openxmlformats.org/markup-compatibility/2006">
              <mc:Choice xmlns:v="urn:schemas-microsoft-com:vml" Requires="v">
                <p:oleObj spid="_x0000_s4098" r:id="rId3" imgW="807668" imgH="381139" progId="Equation.3">
                  <p:embed/>
                </p:oleObj>
              </mc:Choice>
              <mc:Fallback>
                <p:oleObj r:id="rId3" imgW="807668" imgH="381139" progId="Equation.3">
                  <p:embed/>
                  <p:pic>
                    <p:nvPicPr>
                      <p:cNvPr id="6" name="Object 6">
                        <a:extLst>
                          <a:ext uri="{FF2B5EF4-FFF2-40B4-BE49-F238E27FC236}">
                            <a16:creationId xmlns:a16="http://schemas.microsoft.com/office/drawing/2014/main" id="{78251022-FED8-4A3A-B281-6B5DB87C0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983" y="3661339"/>
                        <a:ext cx="1371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8">
            <a:extLst>
              <a:ext uri="{FF2B5EF4-FFF2-40B4-BE49-F238E27FC236}">
                <a16:creationId xmlns:a16="http://schemas.microsoft.com/office/drawing/2014/main" id="{932AD668-2C94-458C-9A74-D26084672F4C}"/>
              </a:ext>
            </a:extLst>
          </p:cNvPr>
          <p:cNvSpPr txBox="1">
            <a:spLocks noChangeArrowheads="1"/>
          </p:cNvSpPr>
          <p:nvPr/>
        </p:nvSpPr>
        <p:spPr bwMode="auto">
          <a:xfrm>
            <a:off x="7441872" y="1892242"/>
            <a:ext cx="41523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AU" altLang="el-GR" sz="2000" dirty="0">
                <a:solidFill>
                  <a:schemeClr val="bg1"/>
                </a:solidFill>
                <a:latin typeface="Century Gothic" panose="020B0502020202020204" pitchFamily="34" charset="0"/>
                <a:cs typeface="Times New Roman" panose="02020603050405020304" pitchFamily="18" charset="0"/>
              </a:rPr>
              <a:t>Η </a:t>
            </a:r>
            <a:r>
              <a:rPr lang="en-AU" altLang="el-GR" sz="2000" dirty="0" err="1">
                <a:solidFill>
                  <a:schemeClr val="bg1"/>
                </a:solidFill>
                <a:latin typeface="Century Gothic" panose="020B0502020202020204" pitchFamily="34" charset="0"/>
                <a:cs typeface="Times New Roman" panose="02020603050405020304" pitchFamily="18" charset="0"/>
              </a:rPr>
              <a:t>ιοντική</a:t>
            </a:r>
            <a:r>
              <a:rPr lang="en-AU" altLang="el-GR" sz="2000" dirty="0">
                <a:solidFill>
                  <a:schemeClr val="bg1"/>
                </a:solidFill>
                <a:latin typeface="Century Gothic" panose="020B0502020202020204" pitchFamily="34" charset="0"/>
                <a:cs typeface="Times New Roman" panose="02020603050405020304" pitchFamily="18" charset="0"/>
              </a:rPr>
              <a:t> </a:t>
            </a:r>
            <a:r>
              <a:rPr lang="en-AU" altLang="el-GR" sz="2000" dirty="0" err="1">
                <a:solidFill>
                  <a:schemeClr val="bg1"/>
                </a:solidFill>
                <a:latin typeface="Century Gothic" panose="020B0502020202020204" pitchFamily="34" charset="0"/>
                <a:cs typeface="Times New Roman" panose="02020603050405020304" pitchFamily="18" charset="0"/>
              </a:rPr>
              <a:t>ισχύς</a:t>
            </a:r>
            <a:r>
              <a:rPr lang="en-AU" altLang="el-GR" sz="2000" dirty="0">
                <a:solidFill>
                  <a:schemeClr val="bg1"/>
                </a:solidFill>
                <a:latin typeface="Century Gothic" panose="020B0502020202020204" pitchFamily="34" charset="0"/>
                <a:cs typeface="Times New Roman" panose="02020603050405020304" pitchFamily="18" charset="0"/>
              </a:rPr>
              <a:t> </a:t>
            </a:r>
            <a:r>
              <a:rPr lang="en-AU" altLang="el-GR" sz="2000" i="1" dirty="0">
                <a:solidFill>
                  <a:schemeClr val="bg1"/>
                </a:solidFill>
                <a:latin typeface="Century Gothic" panose="020B0502020202020204" pitchFamily="34" charset="0"/>
                <a:cs typeface="Times New Roman" panose="02020603050405020304" pitchFamily="18" charset="0"/>
              </a:rPr>
              <a:t>Ι</a:t>
            </a:r>
            <a:r>
              <a:rPr lang="en-AU" altLang="el-GR" sz="2000" dirty="0">
                <a:solidFill>
                  <a:schemeClr val="bg1"/>
                </a:solidFill>
                <a:latin typeface="Century Gothic" panose="020B0502020202020204" pitchFamily="34" charset="0"/>
                <a:cs typeface="Times New Roman" panose="02020603050405020304" pitchFamily="18" charset="0"/>
              </a:rPr>
              <a:t> </a:t>
            </a:r>
            <a:r>
              <a:rPr lang="en-AU" altLang="el-GR" sz="2000" dirty="0" err="1">
                <a:solidFill>
                  <a:schemeClr val="bg1"/>
                </a:solidFill>
                <a:latin typeface="Century Gothic" panose="020B0502020202020204" pitchFamily="34" charset="0"/>
                <a:cs typeface="Times New Roman" panose="02020603050405020304" pitchFamily="18" charset="0"/>
              </a:rPr>
              <a:t>δι</a:t>
            </a:r>
            <a:r>
              <a:rPr lang="en-AU" altLang="el-GR" sz="2000" dirty="0">
                <a:solidFill>
                  <a:schemeClr val="bg1"/>
                </a:solidFill>
                <a:latin typeface="Century Gothic" panose="020B0502020202020204" pitchFamily="34" charset="0"/>
                <a:cs typeface="Times New Roman" panose="02020603050405020304" pitchFamily="18" charset="0"/>
              </a:rPr>
              <a:t>αλύματος </a:t>
            </a:r>
            <a:r>
              <a:rPr lang="el-GR" altLang="el-GR" sz="2000" dirty="0">
                <a:solidFill>
                  <a:schemeClr val="bg1"/>
                </a:solidFill>
                <a:latin typeface="Century Gothic" panose="020B0502020202020204" pitchFamily="34" charset="0"/>
              </a:rPr>
              <a:t>εκφράζει </a:t>
            </a:r>
            <a:r>
              <a:rPr lang="en-AU" altLang="el-GR" sz="2000" dirty="0" err="1">
                <a:solidFill>
                  <a:schemeClr val="bg1"/>
                </a:solidFill>
                <a:latin typeface="Century Gothic" panose="020B0502020202020204" pitchFamily="34" charset="0"/>
                <a:cs typeface="Times New Roman" panose="02020603050405020304" pitchFamily="18" charset="0"/>
              </a:rPr>
              <a:t>την</a:t>
            </a:r>
            <a:r>
              <a:rPr lang="en-AU" altLang="el-GR" sz="2000" dirty="0">
                <a:solidFill>
                  <a:schemeClr val="bg1"/>
                </a:solidFill>
                <a:latin typeface="Century Gothic" panose="020B0502020202020204" pitchFamily="34" charset="0"/>
                <a:cs typeface="Times New Roman" panose="02020603050405020304" pitchFamily="18" charset="0"/>
              </a:rPr>
              <a:t> </a:t>
            </a:r>
            <a:r>
              <a:rPr lang="en-AU" altLang="el-GR" sz="2000" dirty="0" err="1">
                <a:solidFill>
                  <a:schemeClr val="bg1"/>
                </a:solidFill>
                <a:latin typeface="Century Gothic" panose="020B0502020202020204" pitchFamily="34" charset="0"/>
                <a:cs typeface="Times New Roman" panose="02020603050405020304" pitchFamily="18" charset="0"/>
              </a:rPr>
              <a:t>μέση</a:t>
            </a:r>
            <a:r>
              <a:rPr lang="en-AU" altLang="el-GR" sz="2000" dirty="0">
                <a:solidFill>
                  <a:schemeClr val="bg1"/>
                </a:solidFill>
                <a:latin typeface="Century Gothic" panose="020B0502020202020204" pitchFamily="34" charset="0"/>
                <a:cs typeface="Times New Roman" panose="02020603050405020304" pitchFamily="18" charset="0"/>
              </a:rPr>
              <a:t> </a:t>
            </a:r>
            <a:r>
              <a:rPr lang="en-AU" altLang="el-GR" sz="2000" dirty="0" err="1">
                <a:solidFill>
                  <a:schemeClr val="bg1"/>
                </a:solidFill>
                <a:latin typeface="Century Gothic" panose="020B0502020202020204" pitchFamily="34" charset="0"/>
                <a:cs typeface="Times New Roman" panose="02020603050405020304" pitchFamily="18" charset="0"/>
              </a:rPr>
              <a:t>ιοντική</a:t>
            </a:r>
            <a:r>
              <a:rPr lang="en-AU" altLang="el-GR" sz="2000" dirty="0">
                <a:solidFill>
                  <a:schemeClr val="bg1"/>
                </a:solidFill>
                <a:latin typeface="Century Gothic" panose="020B0502020202020204" pitchFamily="34" charset="0"/>
                <a:cs typeface="Times New Roman" panose="02020603050405020304" pitchFamily="18" charset="0"/>
              </a:rPr>
              <a:t> π</a:t>
            </a:r>
            <a:r>
              <a:rPr lang="en-AU" altLang="el-GR" sz="2000" dirty="0" err="1">
                <a:solidFill>
                  <a:schemeClr val="bg1"/>
                </a:solidFill>
                <a:latin typeface="Century Gothic" panose="020B0502020202020204" pitchFamily="34" charset="0"/>
                <a:cs typeface="Times New Roman" panose="02020603050405020304" pitchFamily="18" charset="0"/>
              </a:rPr>
              <a:t>υκνότητ</a:t>
            </a:r>
            <a:r>
              <a:rPr lang="en-AU" altLang="el-GR" sz="2000" dirty="0">
                <a:solidFill>
                  <a:schemeClr val="bg1"/>
                </a:solidFill>
                <a:latin typeface="Century Gothic" panose="020B0502020202020204" pitchFamily="34" charset="0"/>
                <a:cs typeface="Times New Roman" panose="02020603050405020304" pitchFamily="18" charset="0"/>
              </a:rPr>
              <a:t>α </a:t>
            </a:r>
            <a:r>
              <a:rPr lang="el-GR" altLang="el-GR" sz="2000" dirty="0">
                <a:solidFill>
                  <a:schemeClr val="bg1"/>
                </a:solidFill>
                <a:latin typeface="Century Gothic" panose="020B0502020202020204" pitchFamily="34" charset="0"/>
              </a:rPr>
              <a:t>του</a:t>
            </a:r>
            <a:r>
              <a:rPr lang="en-AU" altLang="el-GR" sz="2000" dirty="0">
                <a:solidFill>
                  <a:schemeClr val="bg1"/>
                </a:solidFill>
                <a:latin typeface="Century Gothic" panose="020B0502020202020204" pitchFamily="34" charset="0"/>
                <a:cs typeface="Times New Roman" panose="02020603050405020304" pitchFamily="18" charset="0"/>
              </a:rPr>
              <a:t> και </a:t>
            </a:r>
            <a:r>
              <a:rPr lang="en-AU" altLang="el-GR" sz="2000" dirty="0" err="1">
                <a:solidFill>
                  <a:schemeClr val="bg1"/>
                </a:solidFill>
                <a:latin typeface="Century Gothic" panose="020B0502020202020204" pitchFamily="34" charset="0"/>
                <a:cs typeface="Times New Roman" panose="02020603050405020304" pitchFamily="18" charset="0"/>
              </a:rPr>
              <a:t>άρ</a:t>
            </a:r>
            <a:r>
              <a:rPr lang="en-AU" altLang="el-GR" sz="2000" dirty="0">
                <a:solidFill>
                  <a:schemeClr val="bg1"/>
                </a:solidFill>
                <a:latin typeface="Century Gothic" panose="020B0502020202020204" pitchFamily="34" charset="0"/>
                <a:cs typeface="Times New Roman" panose="02020603050405020304" pitchFamily="18" charset="0"/>
              </a:rPr>
              <a:t>α αποτελεί μέτρο των ηλεκτροστατικών αλληλεπιδράσεων σε αυτό</a:t>
            </a:r>
            <a:r>
              <a:rPr lang="en-GB" altLang="el-GR" sz="2000" dirty="0">
                <a:solidFill>
                  <a:schemeClr val="bg1"/>
                </a:solidFill>
                <a:latin typeface="Century Gothic" panose="020B0502020202020204" pitchFamily="34" charset="0"/>
              </a:rPr>
              <a:t> </a:t>
            </a:r>
          </a:p>
        </p:txBody>
      </p:sp>
      <p:graphicFrame>
        <p:nvGraphicFramePr>
          <p:cNvPr id="8" name="Object 8">
            <a:extLst>
              <a:ext uri="{FF2B5EF4-FFF2-40B4-BE49-F238E27FC236}">
                <a16:creationId xmlns:a16="http://schemas.microsoft.com/office/drawing/2014/main" id="{6BB56822-4017-4844-BDC8-36F3C64C7714}"/>
              </a:ext>
            </a:extLst>
          </p:cNvPr>
          <p:cNvGraphicFramePr>
            <a:graphicFrameLocks noChangeAspect="1"/>
          </p:cNvGraphicFramePr>
          <p:nvPr>
            <p:extLst>
              <p:ext uri="{D42A27DB-BD31-4B8C-83A1-F6EECF244321}">
                <p14:modId xmlns:p14="http://schemas.microsoft.com/office/powerpoint/2010/main" val="1932357049"/>
              </p:ext>
            </p:extLst>
          </p:nvPr>
        </p:nvGraphicFramePr>
        <p:xfrm>
          <a:off x="7375059" y="4628413"/>
          <a:ext cx="2145044" cy="642939"/>
        </p:xfrm>
        <a:graphic>
          <a:graphicData uri="http://schemas.openxmlformats.org/presentationml/2006/ole">
            <mc:AlternateContent xmlns:mc="http://schemas.openxmlformats.org/markup-compatibility/2006">
              <mc:Choice xmlns:v="urn:schemas-microsoft-com:vml" Requires="v">
                <p:oleObj spid="_x0000_s4099" name="Εξίσωση" r:id="rId5" imgW="1282700" imgH="304800" progId="Equation.3">
                  <p:embed/>
                </p:oleObj>
              </mc:Choice>
              <mc:Fallback>
                <p:oleObj name="Εξίσωση" r:id="rId5" imgW="1282700" imgH="304800" progId="Equation.3">
                  <p:embed/>
                  <p:pic>
                    <p:nvPicPr>
                      <p:cNvPr id="8" name="Object 8">
                        <a:extLst>
                          <a:ext uri="{FF2B5EF4-FFF2-40B4-BE49-F238E27FC236}">
                            <a16:creationId xmlns:a16="http://schemas.microsoft.com/office/drawing/2014/main" id="{6BB56822-4017-4844-BDC8-36F3C64C77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5059" y="4628413"/>
                        <a:ext cx="2145044" cy="642939"/>
                      </a:xfrm>
                      <a:prstGeom prst="rect">
                        <a:avLst/>
                      </a:prstGeom>
                      <a:solidFill>
                        <a:schemeClr val="bg1"/>
                      </a:solidFill>
                      <a:ln>
                        <a:noFill/>
                      </a:ln>
                      <a:extLst/>
                    </p:spPr>
                  </p:pic>
                </p:oleObj>
              </mc:Fallback>
            </mc:AlternateContent>
          </a:graphicData>
        </a:graphic>
      </p:graphicFrame>
      <p:graphicFrame>
        <p:nvGraphicFramePr>
          <p:cNvPr id="9" name="Object 11">
            <a:extLst>
              <a:ext uri="{FF2B5EF4-FFF2-40B4-BE49-F238E27FC236}">
                <a16:creationId xmlns:a16="http://schemas.microsoft.com/office/drawing/2014/main" id="{089087A0-3A81-4416-8DAF-A1B0FCCE3EBB}"/>
              </a:ext>
            </a:extLst>
          </p:cNvPr>
          <p:cNvGraphicFramePr>
            <a:graphicFrameLocks noChangeAspect="1"/>
          </p:cNvGraphicFramePr>
          <p:nvPr>
            <p:extLst>
              <p:ext uri="{D42A27DB-BD31-4B8C-83A1-F6EECF244321}">
                <p14:modId xmlns:p14="http://schemas.microsoft.com/office/powerpoint/2010/main" val="2290547706"/>
              </p:ext>
            </p:extLst>
          </p:nvPr>
        </p:nvGraphicFramePr>
        <p:xfrm>
          <a:off x="9585000" y="4628413"/>
          <a:ext cx="2009210" cy="642938"/>
        </p:xfrm>
        <a:graphic>
          <a:graphicData uri="http://schemas.openxmlformats.org/presentationml/2006/ole">
            <mc:AlternateContent xmlns:mc="http://schemas.openxmlformats.org/markup-compatibility/2006">
              <mc:Choice xmlns:v="urn:schemas-microsoft-com:vml" Requires="v">
                <p:oleObj spid="_x0000_s4100" name="Εξίσωση" r:id="rId7" imgW="952087" imgH="304668" progId="Equation.3">
                  <p:embed/>
                </p:oleObj>
              </mc:Choice>
              <mc:Fallback>
                <p:oleObj name="Εξίσωση" r:id="rId7" imgW="952087" imgH="304668" progId="Equation.3">
                  <p:embed/>
                  <p:pic>
                    <p:nvPicPr>
                      <p:cNvPr id="9" name="Object 11">
                        <a:extLst>
                          <a:ext uri="{FF2B5EF4-FFF2-40B4-BE49-F238E27FC236}">
                            <a16:creationId xmlns:a16="http://schemas.microsoft.com/office/drawing/2014/main" id="{089087A0-3A81-4416-8DAF-A1B0FCCE3E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5000" y="4628413"/>
                        <a:ext cx="2009210" cy="642938"/>
                      </a:xfrm>
                      <a:prstGeom prst="rect">
                        <a:avLst/>
                      </a:prstGeom>
                      <a:solidFill>
                        <a:schemeClr val="bg1"/>
                      </a:solidFill>
                      <a:ln>
                        <a:noFill/>
                      </a:ln>
                      <a:extLst/>
                    </p:spPr>
                  </p:pic>
                </p:oleObj>
              </mc:Fallback>
            </mc:AlternateContent>
          </a:graphicData>
        </a:graphic>
      </p:graphicFrame>
      <p:sp>
        <p:nvSpPr>
          <p:cNvPr id="10" name="TextBox 14">
            <a:extLst>
              <a:ext uri="{FF2B5EF4-FFF2-40B4-BE49-F238E27FC236}">
                <a16:creationId xmlns:a16="http://schemas.microsoft.com/office/drawing/2014/main" id="{F6E1CE20-C3B4-42F0-9B68-BC77E4A76B9E}"/>
              </a:ext>
            </a:extLst>
          </p:cNvPr>
          <p:cNvSpPr txBox="1">
            <a:spLocks noChangeArrowheads="1"/>
          </p:cNvSpPr>
          <p:nvPr/>
        </p:nvSpPr>
        <p:spPr bwMode="auto">
          <a:xfrm>
            <a:off x="8159036" y="5943770"/>
            <a:ext cx="2851927" cy="430887"/>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200" dirty="0">
                <a:latin typeface="Century Gothic" panose="020B0502020202020204" pitchFamily="34" charset="0"/>
              </a:rPr>
              <a:t>α &amp; β = παράμετροι</a:t>
            </a:r>
          </a:p>
        </p:txBody>
      </p:sp>
      <p:sp>
        <p:nvSpPr>
          <p:cNvPr id="11" name="TextBox 14">
            <a:extLst>
              <a:ext uri="{FF2B5EF4-FFF2-40B4-BE49-F238E27FC236}">
                <a16:creationId xmlns:a16="http://schemas.microsoft.com/office/drawing/2014/main" id="{33CE1ADB-764A-4075-A3E3-6F1503A8167A}"/>
              </a:ext>
            </a:extLst>
          </p:cNvPr>
          <p:cNvSpPr txBox="1">
            <a:spLocks noChangeArrowheads="1"/>
          </p:cNvSpPr>
          <p:nvPr/>
        </p:nvSpPr>
        <p:spPr bwMode="auto">
          <a:xfrm>
            <a:off x="7375060" y="5392117"/>
            <a:ext cx="4219150" cy="430887"/>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200" dirty="0">
                <a:latin typeface="Century Gothic" panose="020B0502020202020204" pitchFamily="34" charset="0"/>
              </a:rPr>
              <a:t>ε = διηλεκτρική σταθερά Η</a:t>
            </a:r>
            <a:r>
              <a:rPr lang="el-GR" altLang="el-GR" sz="2200" baseline="-25000" dirty="0">
                <a:latin typeface="Century Gothic" panose="020B0502020202020204" pitchFamily="34" charset="0"/>
              </a:rPr>
              <a:t>2</a:t>
            </a:r>
            <a:r>
              <a:rPr lang="el-GR" altLang="el-GR" sz="2200" dirty="0">
                <a:latin typeface="Century Gothic" panose="020B0502020202020204" pitchFamily="34" charset="0"/>
              </a:rPr>
              <a:t>Ο</a:t>
            </a:r>
          </a:p>
        </p:txBody>
      </p:sp>
      <p:pic>
        <p:nvPicPr>
          <p:cNvPr id="3" name="Picture 2">
            <a:extLst>
              <a:ext uri="{FF2B5EF4-FFF2-40B4-BE49-F238E27FC236}">
                <a16:creationId xmlns:a16="http://schemas.microsoft.com/office/drawing/2014/main" id="{749E3788-A645-4A85-A98F-7772D09A8935}"/>
              </a:ext>
            </a:extLst>
          </p:cNvPr>
          <p:cNvPicPr>
            <a:picLocks noChangeAspect="1"/>
          </p:cNvPicPr>
          <p:nvPr/>
        </p:nvPicPr>
        <p:blipFill>
          <a:blip r:embed="rId9"/>
          <a:stretch>
            <a:fillRect/>
          </a:stretch>
        </p:blipFill>
        <p:spPr>
          <a:xfrm>
            <a:off x="430864" y="1991063"/>
            <a:ext cx="7011008" cy="4395597"/>
          </a:xfrm>
          <a:prstGeom prst="rect">
            <a:avLst/>
          </a:prstGeom>
        </p:spPr>
      </p:pic>
    </p:spTree>
    <p:extLst>
      <p:ext uri="{BB962C8B-B14F-4D97-AF65-F5344CB8AC3E}">
        <p14:creationId xmlns:p14="http://schemas.microsoft.com/office/powerpoint/2010/main" val="40314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0076-C83D-4987-A671-346CE2D121BB}"/>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Διαλυτότητα Αερίου</a:t>
            </a:r>
            <a:endParaRPr lang="en-US" sz="3600" b="1" u="sng" dirty="0"/>
          </a:p>
        </p:txBody>
      </p:sp>
      <p:sp>
        <p:nvSpPr>
          <p:cNvPr id="4" name="TextBox 3">
            <a:extLst>
              <a:ext uri="{FF2B5EF4-FFF2-40B4-BE49-F238E27FC236}">
                <a16:creationId xmlns:a16="http://schemas.microsoft.com/office/drawing/2014/main" id="{813D4EFA-899F-4C58-9EA4-EE32D229D6E9}"/>
              </a:ext>
            </a:extLst>
          </p:cNvPr>
          <p:cNvSpPr txBox="1"/>
          <p:nvPr/>
        </p:nvSpPr>
        <p:spPr>
          <a:xfrm>
            <a:off x="5279010" y="2130458"/>
            <a:ext cx="2413262" cy="523220"/>
          </a:xfrm>
          <a:prstGeom prst="rect">
            <a:avLst/>
          </a:prstGeom>
          <a:noFill/>
        </p:spPr>
        <p:txBody>
          <a:bodyPr wrap="square" rtlCol="0">
            <a:spAutoFit/>
          </a:bodyPr>
          <a:lstStyle/>
          <a:p>
            <a:r>
              <a:rPr lang="el-GR" sz="2800" dirty="0">
                <a:solidFill>
                  <a:schemeClr val="bg1"/>
                </a:solidFill>
              </a:rPr>
              <a:t>Χ(</a:t>
            </a:r>
            <a:r>
              <a:rPr lang="en-GB" sz="2800" dirty="0">
                <a:solidFill>
                  <a:schemeClr val="bg1"/>
                </a:solidFill>
              </a:rPr>
              <a:t>g</a:t>
            </a:r>
            <a:r>
              <a:rPr lang="el-GR" sz="2800" dirty="0">
                <a:solidFill>
                  <a:schemeClr val="bg1"/>
                </a:solidFill>
              </a:rPr>
              <a:t>) = Χ(</a:t>
            </a:r>
            <a:r>
              <a:rPr lang="en-GB" sz="2800" dirty="0" err="1">
                <a:solidFill>
                  <a:schemeClr val="bg1"/>
                </a:solidFill>
              </a:rPr>
              <a:t>aq</a:t>
            </a:r>
            <a:r>
              <a:rPr lang="el-GR" sz="2800" dirty="0">
                <a:solidFill>
                  <a:schemeClr val="bg1"/>
                </a:solidFill>
              </a:rPr>
              <a:t>)</a:t>
            </a:r>
            <a:endParaRPr lang="en-US" sz="2800" dirty="0">
              <a:solidFill>
                <a:schemeClr val="bg1"/>
              </a:solidFill>
            </a:endParaRPr>
          </a:p>
        </p:txBody>
      </p:sp>
      <p:sp>
        <p:nvSpPr>
          <p:cNvPr id="5" name="TextBox 4">
            <a:extLst>
              <a:ext uri="{FF2B5EF4-FFF2-40B4-BE49-F238E27FC236}">
                <a16:creationId xmlns:a16="http://schemas.microsoft.com/office/drawing/2014/main" id="{3ACAE63F-DFB8-4B7D-935A-5C9036B96B92}"/>
              </a:ext>
            </a:extLst>
          </p:cNvPr>
          <p:cNvSpPr txBox="1"/>
          <p:nvPr/>
        </p:nvSpPr>
        <p:spPr>
          <a:xfrm>
            <a:off x="5279010" y="2803844"/>
            <a:ext cx="2960016" cy="523220"/>
          </a:xfrm>
          <a:prstGeom prst="rect">
            <a:avLst/>
          </a:prstGeom>
          <a:noFill/>
        </p:spPr>
        <p:txBody>
          <a:bodyPr wrap="square" rtlCol="0">
            <a:spAutoFit/>
          </a:bodyPr>
          <a:lstStyle/>
          <a:p>
            <a:r>
              <a:rPr lang="en-GB" sz="2800" dirty="0">
                <a:solidFill>
                  <a:schemeClr val="bg1"/>
                </a:solidFill>
              </a:rPr>
              <a:t>[</a:t>
            </a:r>
            <a:r>
              <a:rPr lang="el-GR" sz="2800" dirty="0">
                <a:solidFill>
                  <a:schemeClr val="bg1"/>
                </a:solidFill>
              </a:rPr>
              <a:t>Χ(</a:t>
            </a:r>
            <a:r>
              <a:rPr lang="en-GB" sz="2800" dirty="0" err="1">
                <a:solidFill>
                  <a:schemeClr val="bg1"/>
                </a:solidFill>
              </a:rPr>
              <a:t>aq</a:t>
            </a:r>
            <a:r>
              <a:rPr lang="el-GR" sz="2800" dirty="0">
                <a:solidFill>
                  <a:schemeClr val="bg1"/>
                </a:solidFill>
              </a:rPr>
              <a:t>)</a:t>
            </a:r>
            <a:r>
              <a:rPr lang="en-GB" sz="2800" dirty="0">
                <a:solidFill>
                  <a:schemeClr val="bg1"/>
                </a:solidFill>
              </a:rPr>
              <a:t>]</a:t>
            </a:r>
            <a:r>
              <a:rPr lang="el-GR" sz="2800" dirty="0">
                <a:solidFill>
                  <a:schemeClr val="bg1"/>
                </a:solidFill>
              </a:rPr>
              <a:t> =</a:t>
            </a:r>
            <a:r>
              <a:rPr lang="en-GB" sz="2800" dirty="0">
                <a:solidFill>
                  <a:schemeClr val="bg1"/>
                </a:solidFill>
              </a:rPr>
              <a:t>K</a:t>
            </a:r>
            <a:r>
              <a:rPr lang="en-GB" sz="2800" baseline="-25000" dirty="0">
                <a:solidFill>
                  <a:schemeClr val="bg1"/>
                </a:solidFill>
              </a:rPr>
              <a:t>H</a:t>
            </a:r>
            <a:r>
              <a:rPr lang="en-GB" sz="2800" dirty="0">
                <a:solidFill>
                  <a:schemeClr val="bg1"/>
                </a:solidFill>
              </a:rPr>
              <a:t>.P</a:t>
            </a:r>
            <a:r>
              <a:rPr lang="el-GR" sz="2800" baseline="-25000" dirty="0">
                <a:solidFill>
                  <a:schemeClr val="bg1"/>
                </a:solidFill>
              </a:rPr>
              <a:t>Χ</a:t>
            </a:r>
            <a:endParaRPr lang="en-US" sz="2800" baseline="-25000" dirty="0">
              <a:solidFill>
                <a:schemeClr val="bg1"/>
              </a:solidFill>
            </a:endParaRPr>
          </a:p>
        </p:txBody>
      </p:sp>
      <p:sp>
        <p:nvSpPr>
          <p:cNvPr id="6" name="Text Box 3">
            <a:extLst>
              <a:ext uri="{FF2B5EF4-FFF2-40B4-BE49-F238E27FC236}">
                <a16:creationId xmlns:a16="http://schemas.microsoft.com/office/drawing/2014/main" id="{73D7C2B9-86D2-4EE4-93FF-22D372F734A1}"/>
              </a:ext>
            </a:extLst>
          </p:cNvPr>
          <p:cNvSpPr txBox="1">
            <a:spLocks noChangeArrowheads="1"/>
          </p:cNvSpPr>
          <p:nvPr/>
        </p:nvSpPr>
        <p:spPr bwMode="auto">
          <a:xfrm>
            <a:off x="535142" y="1841851"/>
            <a:ext cx="44196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l-GR" altLang="en-US" sz="2000" b="1" dirty="0">
                <a:solidFill>
                  <a:srgbClr val="FFFFFF"/>
                </a:solidFill>
                <a:effectLst>
                  <a:outerShdw blurRad="38100" dist="38100" dir="2700000" algn="tl">
                    <a:srgbClr val="000000"/>
                  </a:outerShdw>
                </a:effectLst>
                <a:latin typeface="Times New Roman" panose="02020603050405020304" pitchFamily="18" charset="0"/>
              </a:rPr>
              <a:t>Ν</a:t>
            </a:r>
            <a:r>
              <a:rPr lang="en-AU" altLang="en-US" sz="2000" b="1" dirty="0" err="1">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όμο</a:t>
            </a:r>
            <a:r>
              <a:rPr lang="el-GR" altLang="en-US" sz="2000" b="1" dirty="0">
                <a:solidFill>
                  <a:srgbClr val="FFFFFF"/>
                </a:solidFill>
                <a:effectLst>
                  <a:outerShdw blurRad="38100" dist="38100" dir="2700000" algn="tl">
                    <a:srgbClr val="000000"/>
                  </a:outerShdw>
                </a:effectLst>
                <a:latin typeface="Times New Roman" panose="02020603050405020304" pitchFamily="18" charset="0"/>
              </a:rPr>
              <a:t>ς</a:t>
            </a:r>
            <a:r>
              <a:rPr lang="en-AU" alt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Henry</a:t>
            </a:r>
            <a:r>
              <a:rPr lang="en-AU" alt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el-GR" altLang="en-US" sz="2000" b="1" dirty="0">
              <a:solidFill>
                <a:srgbClr val="FFFFFF"/>
              </a:solidFill>
              <a:effectLst>
                <a:outerShdw blurRad="38100" dist="38100" dir="2700000" algn="tl">
                  <a:srgbClr val="000000"/>
                </a:outerShdw>
              </a:effectLst>
              <a:latin typeface="Times New Roman" panose="02020603050405020304" pitchFamily="18" charset="0"/>
            </a:endParaRPr>
          </a:p>
          <a:p>
            <a:pPr defTabSz="914400" fontAlgn="base">
              <a:spcBef>
                <a:spcPct val="50000"/>
              </a:spcBef>
              <a:spcAft>
                <a:spcPct val="0"/>
              </a:spcAft>
            </a:pPr>
            <a:r>
              <a:rPr lang="en-AU" alt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AU" altLang="en-US" sz="2000" b="1" i="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η </a:t>
            </a:r>
            <a:r>
              <a:rPr lang="en-AU" altLang="en-US" sz="2000" b="1" i="1" dirty="0" err="1">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δι</a:t>
            </a:r>
            <a:r>
              <a:rPr lang="en-AU" altLang="en-US" sz="2000" b="1" i="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αλυτότητα ενός αερίου σε ένα υγρό υπό σταθερή θερμοκρασία είναι ανάλογη της μερικής πίεσης του αερίου σε επαφή με το υγρό</a:t>
            </a:r>
            <a:r>
              <a:rPr lang="en-AU" alt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GB" altLang="en-US" sz="2000" b="1" dirty="0">
                <a:solidFill>
                  <a:srgbClr val="FFFFFF"/>
                </a:solidFill>
                <a:effectLst>
                  <a:outerShdw blurRad="38100" dist="38100" dir="2700000" algn="tl">
                    <a:srgbClr val="000000"/>
                  </a:outerShdw>
                </a:effectLst>
                <a:latin typeface="Times New Roman" panose="02020603050405020304" pitchFamily="18" charset="0"/>
              </a:rPr>
              <a:t> </a:t>
            </a:r>
          </a:p>
        </p:txBody>
      </p:sp>
      <p:sp>
        <p:nvSpPr>
          <p:cNvPr id="7" name="Text Box 7">
            <a:extLst>
              <a:ext uri="{FF2B5EF4-FFF2-40B4-BE49-F238E27FC236}">
                <a16:creationId xmlns:a16="http://schemas.microsoft.com/office/drawing/2014/main" id="{12E68D01-B300-4FD4-AC74-3C4D1670B584}"/>
              </a:ext>
            </a:extLst>
          </p:cNvPr>
          <p:cNvSpPr txBox="1">
            <a:spLocks noChangeArrowheads="1"/>
          </p:cNvSpPr>
          <p:nvPr/>
        </p:nvSpPr>
        <p:spPr bwMode="auto">
          <a:xfrm>
            <a:off x="8016540" y="2007744"/>
            <a:ext cx="3640318"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914400" fontAlgn="base">
              <a:spcBef>
                <a:spcPct val="50000"/>
              </a:spcBef>
              <a:spcAft>
                <a:spcPct val="0"/>
              </a:spcAft>
              <a:buFontTx/>
              <a:buChar char="•"/>
            </a:pPr>
            <a:r>
              <a:rPr lang="el-GR" altLang="en-US" sz="1600" dirty="0">
                <a:solidFill>
                  <a:schemeClr val="bg1"/>
                </a:solidFill>
                <a:effectLst>
                  <a:outerShdw blurRad="38100" dist="38100" dir="2700000" algn="tl">
                    <a:srgbClr val="000000"/>
                  </a:outerShdw>
                </a:effectLst>
                <a:latin typeface="Times New Roman" panose="02020603050405020304" pitchFamily="18" charset="0"/>
              </a:rPr>
              <a:t> </a:t>
            </a:r>
            <a:r>
              <a:rPr lang="en-US"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t>
            </a:r>
            <a:r>
              <a:rPr lang="en-US" altLang="en-US" sz="1600" baseline="-30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είν</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αι η μερική πίεση του αερίου στην αέρια φάση σε </a:t>
            </a:r>
            <a:r>
              <a:rPr lang="en-US"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atm</a:t>
            </a:r>
            <a:endParaRPr lang="el-GR" altLang="en-US" sz="1600" dirty="0">
              <a:solidFill>
                <a:schemeClr val="bg1"/>
              </a:solidFill>
              <a:effectLst>
                <a:outerShdw blurRad="38100" dist="38100" dir="2700000" algn="tl">
                  <a:srgbClr val="000000"/>
                </a:outerShdw>
              </a:effectLst>
              <a:latin typeface="Times New Roman" panose="02020603050405020304" pitchFamily="18" charset="0"/>
            </a:endParaRPr>
          </a:p>
          <a:p>
            <a:pPr algn="just" defTabSz="914400" fontAlgn="base">
              <a:spcBef>
                <a:spcPct val="50000"/>
              </a:spcBef>
              <a:spcAft>
                <a:spcPct val="0"/>
              </a:spcAft>
              <a:buFontTx/>
              <a:buChar char="•"/>
            </a:pPr>
            <a:r>
              <a:rPr lang="el-GR" altLang="en-US" sz="1600" dirty="0">
                <a:solidFill>
                  <a:schemeClr val="bg1"/>
                </a:solidFill>
                <a:effectLst>
                  <a:outerShdw blurRad="38100" dist="38100" dir="2700000" algn="tl">
                    <a:srgbClr val="000000"/>
                  </a:outerShdw>
                </a:effectLst>
                <a:latin typeface="Times New Roman" panose="02020603050405020304" pitchFamily="18" charset="0"/>
              </a:rPr>
              <a:t> </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Κ</a:t>
            </a:r>
            <a:r>
              <a:rPr lang="en-AU" altLang="en-US" sz="1600" baseline="-30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Η</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είν</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αι η σταθερά του νόμου </a:t>
            </a:r>
            <a:r>
              <a:rPr lang="en-US"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Henry</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π</a:t>
            </a:r>
            <a:r>
              <a:rPr lang="en-AU" altLang="en-US" sz="16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ου</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εξ</a:t>
            </a:r>
            <a:r>
              <a:rPr lang="en-AU"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αρτάται από τη θερμοκρασία και τη φύση του αερίου </a:t>
            </a:r>
            <a:endParaRPr lang="en-GB" altLang="en-US" sz="1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44CBAB2-20D6-4742-8D38-CE872C6D25C8}"/>
              </a:ext>
            </a:extLst>
          </p:cNvPr>
          <p:cNvSpPr txBox="1">
            <a:spLocks/>
          </p:cNvSpPr>
          <p:nvPr/>
        </p:nvSpPr>
        <p:spPr bwMode="gray">
          <a:xfrm>
            <a:off x="313526" y="3594598"/>
            <a:ext cx="11343332" cy="58518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800" b="1" u="sng" dirty="0"/>
              <a:t>ΠΑΡΑΔΕΙΓΜΑ</a:t>
            </a:r>
            <a:r>
              <a:rPr lang="en-GB" sz="2800" b="1" u="sng" dirty="0"/>
              <a:t>:</a:t>
            </a:r>
            <a:r>
              <a:rPr lang="el-GR" sz="2800" b="1" u="sng" dirty="0"/>
              <a:t> Χημεία Διαλυμένου </a:t>
            </a:r>
            <a:r>
              <a:rPr lang="en-GB" sz="2800" b="1" u="sng" dirty="0"/>
              <a:t>CO</a:t>
            </a:r>
            <a:r>
              <a:rPr lang="en-GB" sz="2800" b="1" u="sng" baseline="-25000" dirty="0"/>
              <a:t>2</a:t>
            </a:r>
            <a:r>
              <a:rPr lang="en-GB" sz="2800" b="1" u="sng" dirty="0"/>
              <a:t>(g)</a:t>
            </a:r>
            <a:endParaRPr lang="en-US" sz="2800" b="1" u="sng" dirty="0"/>
          </a:p>
        </p:txBody>
      </p:sp>
      <p:sp>
        <p:nvSpPr>
          <p:cNvPr id="9" name="TextBox 8">
            <a:extLst>
              <a:ext uri="{FF2B5EF4-FFF2-40B4-BE49-F238E27FC236}">
                <a16:creationId xmlns:a16="http://schemas.microsoft.com/office/drawing/2014/main" id="{1612A542-F8BC-4A12-9542-DA35649FCCB5}"/>
              </a:ext>
            </a:extLst>
          </p:cNvPr>
          <p:cNvSpPr txBox="1"/>
          <p:nvPr/>
        </p:nvSpPr>
        <p:spPr>
          <a:xfrm>
            <a:off x="4272783" y="4202715"/>
            <a:ext cx="6247530" cy="523220"/>
          </a:xfrm>
          <a:prstGeom prst="rect">
            <a:avLst/>
          </a:prstGeom>
          <a:noFill/>
        </p:spPr>
        <p:txBody>
          <a:bodyPr wrap="square" rtlCol="0">
            <a:spAutoFit/>
          </a:bodyPr>
          <a:lstStyle/>
          <a:p>
            <a:r>
              <a:rPr lang="en-GB" sz="2800" dirty="0">
                <a:solidFill>
                  <a:schemeClr val="bg1"/>
                </a:solidFill>
              </a:rPr>
              <a:t>CO</a:t>
            </a:r>
            <a:r>
              <a:rPr lang="en-GB" sz="2800" baseline="-25000" dirty="0">
                <a:solidFill>
                  <a:schemeClr val="bg1"/>
                </a:solidFill>
              </a:rPr>
              <a:t>2</a:t>
            </a:r>
            <a:r>
              <a:rPr lang="el-GR" sz="2800" baseline="-25000" dirty="0">
                <a:solidFill>
                  <a:schemeClr val="bg1"/>
                </a:solidFill>
              </a:rPr>
              <a:t>(</a:t>
            </a:r>
            <a:r>
              <a:rPr lang="en-GB" sz="2800" baseline="-25000" dirty="0">
                <a:solidFill>
                  <a:schemeClr val="bg1"/>
                </a:solidFill>
              </a:rPr>
              <a:t>g</a:t>
            </a:r>
            <a:r>
              <a:rPr lang="el-GR" sz="2800" baseline="-25000" dirty="0">
                <a:solidFill>
                  <a:schemeClr val="bg1"/>
                </a:solidFill>
              </a:rPr>
              <a:t>)</a:t>
            </a:r>
            <a:r>
              <a:rPr lang="el-GR" sz="2800" dirty="0">
                <a:solidFill>
                  <a:schemeClr val="bg1"/>
                </a:solidFill>
              </a:rPr>
              <a:t> = </a:t>
            </a:r>
            <a:r>
              <a:rPr lang="en-GB" sz="2800" dirty="0">
                <a:solidFill>
                  <a:schemeClr val="bg1"/>
                </a:solidFill>
              </a:rPr>
              <a:t>CO</a:t>
            </a:r>
            <a:r>
              <a:rPr lang="en-GB" sz="2800" baseline="-25000" dirty="0">
                <a:solidFill>
                  <a:schemeClr val="bg1"/>
                </a:solidFill>
              </a:rPr>
              <a:t>2</a:t>
            </a:r>
            <a:r>
              <a:rPr lang="el-GR" sz="2800" baseline="-25000" dirty="0">
                <a:solidFill>
                  <a:schemeClr val="bg1"/>
                </a:solidFill>
              </a:rPr>
              <a:t>(</a:t>
            </a:r>
            <a:r>
              <a:rPr lang="en-GB" sz="2800" baseline="-25000" dirty="0" err="1">
                <a:solidFill>
                  <a:schemeClr val="bg1"/>
                </a:solidFill>
              </a:rPr>
              <a:t>aq</a:t>
            </a:r>
            <a:r>
              <a:rPr lang="el-GR" sz="2800" baseline="-25000" dirty="0">
                <a:solidFill>
                  <a:schemeClr val="bg1"/>
                </a:solidFill>
              </a:rPr>
              <a:t>)</a:t>
            </a:r>
            <a:r>
              <a:rPr lang="en-GB" sz="2800" dirty="0">
                <a:solidFill>
                  <a:schemeClr val="bg1"/>
                </a:solidFill>
              </a:rPr>
              <a:t>   </a:t>
            </a:r>
            <a:r>
              <a:rPr lang="el-GR" sz="2800" dirty="0">
                <a:solidFill>
                  <a:schemeClr val="bg1"/>
                </a:solidFill>
              </a:rPr>
              <a:t>           </a:t>
            </a:r>
            <a:r>
              <a:rPr lang="en-GB" sz="2800" dirty="0">
                <a:solidFill>
                  <a:schemeClr val="bg1"/>
                </a:solidFill>
              </a:rPr>
              <a:t>K</a:t>
            </a:r>
            <a:r>
              <a:rPr lang="en-GB" sz="2800" baseline="-25000" dirty="0">
                <a:solidFill>
                  <a:schemeClr val="bg1"/>
                </a:solidFill>
              </a:rPr>
              <a:t>H</a:t>
            </a:r>
            <a:r>
              <a:rPr lang="en-GB" sz="2800" dirty="0">
                <a:solidFill>
                  <a:schemeClr val="bg1"/>
                </a:solidFill>
              </a:rPr>
              <a:t>=</a:t>
            </a:r>
            <a:r>
              <a:rPr lang="el-GR" sz="2800" dirty="0">
                <a:solidFill>
                  <a:schemeClr val="bg1"/>
                </a:solidFill>
              </a:rPr>
              <a:t>3,38.10</a:t>
            </a:r>
            <a:r>
              <a:rPr lang="el-GR" sz="2800" baseline="30000" dirty="0">
                <a:solidFill>
                  <a:schemeClr val="bg1"/>
                </a:solidFill>
              </a:rPr>
              <a:t>-2 </a:t>
            </a:r>
            <a:endParaRPr lang="en-US" sz="2800" baseline="30000" dirty="0">
              <a:solidFill>
                <a:schemeClr val="bg1"/>
              </a:solidFill>
            </a:endParaRPr>
          </a:p>
        </p:txBody>
      </p:sp>
      <p:sp>
        <p:nvSpPr>
          <p:cNvPr id="10" name="TextBox 9">
            <a:extLst>
              <a:ext uri="{FF2B5EF4-FFF2-40B4-BE49-F238E27FC236}">
                <a16:creationId xmlns:a16="http://schemas.microsoft.com/office/drawing/2014/main" id="{CEE35252-E576-4B39-951C-92D63DF90DAC}"/>
              </a:ext>
            </a:extLst>
          </p:cNvPr>
          <p:cNvSpPr txBox="1"/>
          <p:nvPr/>
        </p:nvSpPr>
        <p:spPr>
          <a:xfrm>
            <a:off x="2454981" y="4935569"/>
            <a:ext cx="8970306" cy="523220"/>
          </a:xfrm>
          <a:prstGeom prst="rect">
            <a:avLst/>
          </a:prstGeom>
          <a:noFill/>
        </p:spPr>
        <p:txBody>
          <a:bodyPr wrap="square" rtlCol="0">
            <a:spAutoFit/>
          </a:bodyPr>
          <a:lstStyle/>
          <a:p>
            <a:r>
              <a:rPr lang="en-GB" sz="2800" dirty="0">
                <a:solidFill>
                  <a:schemeClr val="bg1"/>
                </a:solidFill>
              </a:rPr>
              <a:t>CO</a:t>
            </a:r>
            <a:r>
              <a:rPr lang="en-GB" sz="2800" baseline="-25000" dirty="0">
                <a:solidFill>
                  <a:schemeClr val="bg1"/>
                </a:solidFill>
              </a:rPr>
              <a:t>2</a:t>
            </a:r>
            <a:r>
              <a:rPr lang="el-GR" sz="2800" baseline="-25000" dirty="0">
                <a:solidFill>
                  <a:schemeClr val="bg1"/>
                </a:solidFill>
              </a:rPr>
              <a:t>(</a:t>
            </a:r>
            <a:r>
              <a:rPr lang="en-GB" sz="2800" baseline="-25000" dirty="0" err="1">
                <a:solidFill>
                  <a:schemeClr val="bg1"/>
                </a:solidFill>
              </a:rPr>
              <a:t>aq</a:t>
            </a:r>
            <a:r>
              <a:rPr lang="el-GR" sz="2800" baseline="-25000" dirty="0">
                <a:solidFill>
                  <a:schemeClr val="bg1"/>
                </a:solidFill>
              </a:rPr>
              <a:t>)</a:t>
            </a:r>
            <a:r>
              <a:rPr lang="el-GR" sz="2800" dirty="0">
                <a:solidFill>
                  <a:schemeClr val="bg1"/>
                </a:solidFill>
              </a:rPr>
              <a:t> </a:t>
            </a:r>
            <a:r>
              <a:rPr lang="en-GB" sz="2800" dirty="0">
                <a:solidFill>
                  <a:schemeClr val="bg1"/>
                </a:solidFill>
              </a:rPr>
              <a:t>+ H</a:t>
            </a:r>
            <a:r>
              <a:rPr lang="en-GB" sz="2800" baseline="-25000" dirty="0">
                <a:solidFill>
                  <a:schemeClr val="bg1"/>
                </a:solidFill>
              </a:rPr>
              <a:t>2</a:t>
            </a:r>
            <a:r>
              <a:rPr lang="en-GB" sz="2800" dirty="0">
                <a:solidFill>
                  <a:schemeClr val="bg1"/>
                </a:solidFill>
              </a:rPr>
              <a:t>O </a:t>
            </a:r>
            <a:r>
              <a:rPr lang="el-GR" sz="2800" dirty="0">
                <a:solidFill>
                  <a:schemeClr val="bg1"/>
                </a:solidFill>
              </a:rPr>
              <a:t>= </a:t>
            </a:r>
            <a:r>
              <a:rPr lang="en-GB" sz="2800" dirty="0">
                <a:solidFill>
                  <a:schemeClr val="bg1"/>
                </a:solidFill>
              </a:rPr>
              <a:t>HCO</a:t>
            </a:r>
            <a:r>
              <a:rPr lang="en-GB" sz="2800" baseline="-25000" dirty="0">
                <a:solidFill>
                  <a:schemeClr val="bg1"/>
                </a:solidFill>
              </a:rPr>
              <a:t>3</a:t>
            </a:r>
            <a:r>
              <a:rPr lang="en-GB" sz="2800" baseline="30000" dirty="0">
                <a:solidFill>
                  <a:schemeClr val="bg1"/>
                </a:solidFill>
              </a:rPr>
              <a:t>-</a:t>
            </a:r>
            <a:r>
              <a:rPr lang="el-GR" sz="2800" baseline="-25000" dirty="0">
                <a:solidFill>
                  <a:schemeClr val="bg1"/>
                </a:solidFill>
              </a:rPr>
              <a:t>(</a:t>
            </a:r>
            <a:r>
              <a:rPr lang="en-GB" sz="2800" baseline="-25000" dirty="0" err="1">
                <a:solidFill>
                  <a:schemeClr val="bg1"/>
                </a:solidFill>
              </a:rPr>
              <a:t>aq</a:t>
            </a:r>
            <a:r>
              <a:rPr lang="el-GR" sz="2800" baseline="-25000" dirty="0">
                <a:solidFill>
                  <a:schemeClr val="bg1"/>
                </a:solidFill>
              </a:rPr>
              <a:t>)</a:t>
            </a:r>
            <a:r>
              <a:rPr lang="en-GB" sz="2800" dirty="0">
                <a:solidFill>
                  <a:schemeClr val="bg1"/>
                </a:solidFill>
              </a:rPr>
              <a:t> + H</a:t>
            </a:r>
            <a:r>
              <a:rPr lang="en-GB" sz="2800" baseline="30000" dirty="0">
                <a:solidFill>
                  <a:schemeClr val="bg1"/>
                </a:solidFill>
              </a:rPr>
              <a:t>+</a:t>
            </a:r>
            <a:r>
              <a:rPr lang="en-GB" sz="2800" baseline="-25000" dirty="0">
                <a:solidFill>
                  <a:schemeClr val="bg1"/>
                </a:solidFill>
              </a:rPr>
              <a:t>(</a:t>
            </a:r>
            <a:r>
              <a:rPr lang="en-GB" sz="2800" baseline="-25000" dirty="0" err="1">
                <a:solidFill>
                  <a:schemeClr val="bg1"/>
                </a:solidFill>
              </a:rPr>
              <a:t>aq</a:t>
            </a:r>
            <a:r>
              <a:rPr lang="en-GB" sz="2800" baseline="-25000" dirty="0">
                <a:solidFill>
                  <a:schemeClr val="bg1"/>
                </a:solidFill>
              </a:rPr>
              <a:t>)</a:t>
            </a:r>
            <a:r>
              <a:rPr lang="en-GB" sz="2800" dirty="0">
                <a:solidFill>
                  <a:schemeClr val="bg1"/>
                </a:solidFill>
              </a:rPr>
              <a:t>   K</a:t>
            </a:r>
            <a:r>
              <a:rPr lang="en-GB" sz="2800" baseline="-25000" dirty="0">
                <a:solidFill>
                  <a:schemeClr val="bg1"/>
                </a:solidFill>
              </a:rPr>
              <a:t>a1</a:t>
            </a:r>
            <a:r>
              <a:rPr lang="en-GB" sz="2800" dirty="0">
                <a:solidFill>
                  <a:schemeClr val="bg1"/>
                </a:solidFill>
              </a:rPr>
              <a:t>=4,5.10</a:t>
            </a:r>
            <a:r>
              <a:rPr lang="en-GB" sz="2800" baseline="30000" dirty="0">
                <a:solidFill>
                  <a:schemeClr val="bg1"/>
                </a:solidFill>
              </a:rPr>
              <a:t>-7</a:t>
            </a:r>
            <a:endParaRPr lang="en-US" sz="2800" baseline="30000" dirty="0">
              <a:solidFill>
                <a:schemeClr val="bg1"/>
              </a:solidFill>
            </a:endParaRPr>
          </a:p>
        </p:txBody>
      </p:sp>
      <p:sp>
        <p:nvSpPr>
          <p:cNvPr id="11" name="TextBox 10">
            <a:extLst>
              <a:ext uri="{FF2B5EF4-FFF2-40B4-BE49-F238E27FC236}">
                <a16:creationId xmlns:a16="http://schemas.microsoft.com/office/drawing/2014/main" id="{D73D8B76-78D5-41A8-82B8-0BA22C99EFC2}"/>
              </a:ext>
            </a:extLst>
          </p:cNvPr>
          <p:cNvSpPr txBox="1"/>
          <p:nvPr/>
        </p:nvSpPr>
        <p:spPr>
          <a:xfrm>
            <a:off x="2454981" y="5670915"/>
            <a:ext cx="8970306" cy="523220"/>
          </a:xfrm>
          <a:prstGeom prst="rect">
            <a:avLst/>
          </a:prstGeom>
          <a:noFill/>
        </p:spPr>
        <p:txBody>
          <a:bodyPr wrap="square" rtlCol="0">
            <a:spAutoFit/>
          </a:bodyPr>
          <a:lstStyle/>
          <a:p>
            <a:r>
              <a:rPr lang="en-GB" sz="2800" dirty="0">
                <a:solidFill>
                  <a:schemeClr val="bg1"/>
                </a:solidFill>
              </a:rPr>
              <a:t>HCO</a:t>
            </a:r>
            <a:r>
              <a:rPr lang="en-GB" sz="2800" baseline="-25000" dirty="0">
                <a:solidFill>
                  <a:schemeClr val="bg1"/>
                </a:solidFill>
              </a:rPr>
              <a:t>3</a:t>
            </a:r>
            <a:r>
              <a:rPr lang="en-GB" sz="2800" baseline="30000" dirty="0">
                <a:solidFill>
                  <a:schemeClr val="bg1"/>
                </a:solidFill>
              </a:rPr>
              <a:t>-</a:t>
            </a:r>
            <a:r>
              <a:rPr lang="el-GR" sz="2800" baseline="-25000" dirty="0">
                <a:solidFill>
                  <a:schemeClr val="bg1"/>
                </a:solidFill>
              </a:rPr>
              <a:t>(</a:t>
            </a:r>
            <a:r>
              <a:rPr lang="en-GB" sz="2800" baseline="-25000" dirty="0" err="1">
                <a:solidFill>
                  <a:schemeClr val="bg1"/>
                </a:solidFill>
              </a:rPr>
              <a:t>aq</a:t>
            </a:r>
            <a:r>
              <a:rPr lang="el-GR" sz="2800" baseline="-25000" dirty="0">
                <a:solidFill>
                  <a:schemeClr val="bg1"/>
                </a:solidFill>
              </a:rPr>
              <a:t>)</a:t>
            </a:r>
            <a:r>
              <a:rPr lang="en-GB" sz="2800" dirty="0">
                <a:solidFill>
                  <a:schemeClr val="bg1"/>
                </a:solidFill>
              </a:rPr>
              <a:t> </a:t>
            </a:r>
            <a:r>
              <a:rPr lang="el-GR" sz="2800" dirty="0">
                <a:solidFill>
                  <a:schemeClr val="bg1"/>
                </a:solidFill>
              </a:rPr>
              <a:t>= </a:t>
            </a:r>
            <a:r>
              <a:rPr lang="en-GB" sz="2800" dirty="0">
                <a:solidFill>
                  <a:schemeClr val="bg1"/>
                </a:solidFill>
              </a:rPr>
              <a:t>CO</a:t>
            </a:r>
            <a:r>
              <a:rPr lang="en-GB" sz="2800" baseline="-25000" dirty="0">
                <a:solidFill>
                  <a:schemeClr val="bg1"/>
                </a:solidFill>
              </a:rPr>
              <a:t>3</a:t>
            </a:r>
            <a:r>
              <a:rPr lang="en-GB" sz="2800" baseline="30000" dirty="0">
                <a:solidFill>
                  <a:schemeClr val="bg1"/>
                </a:solidFill>
              </a:rPr>
              <a:t>2-</a:t>
            </a:r>
            <a:r>
              <a:rPr lang="el-GR" sz="2800" baseline="-25000" dirty="0">
                <a:solidFill>
                  <a:schemeClr val="bg1"/>
                </a:solidFill>
              </a:rPr>
              <a:t>(</a:t>
            </a:r>
            <a:r>
              <a:rPr lang="en-GB" sz="2800" baseline="-25000" dirty="0" err="1">
                <a:solidFill>
                  <a:schemeClr val="bg1"/>
                </a:solidFill>
              </a:rPr>
              <a:t>aq</a:t>
            </a:r>
            <a:r>
              <a:rPr lang="el-GR" sz="2800" baseline="-25000" dirty="0">
                <a:solidFill>
                  <a:schemeClr val="bg1"/>
                </a:solidFill>
              </a:rPr>
              <a:t>)</a:t>
            </a:r>
            <a:r>
              <a:rPr lang="en-GB" sz="2800" dirty="0">
                <a:solidFill>
                  <a:schemeClr val="bg1"/>
                </a:solidFill>
              </a:rPr>
              <a:t> + H</a:t>
            </a:r>
            <a:r>
              <a:rPr lang="en-GB" sz="2800" baseline="30000" dirty="0">
                <a:solidFill>
                  <a:schemeClr val="bg1"/>
                </a:solidFill>
              </a:rPr>
              <a:t>+</a:t>
            </a:r>
            <a:r>
              <a:rPr lang="en-GB" sz="2800" baseline="-25000" dirty="0">
                <a:solidFill>
                  <a:schemeClr val="bg1"/>
                </a:solidFill>
              </a:rPr>
              <a:t>(</a:t>
            </a:r>
            <a:r>
              <a:rPr lang="en-GB" sz="2800" baseline="-25000" dirty="0" err="1">
                <a:solidFill>
                  <a:schemeClr val="bg1"/>
                </a:solidFill>
              </a:rPr>
              <a:t>aq</a:t>
            </a:r>
            <a:r>
              <a:rPr lang="en-GB" sz="2800" baseline="-25000" dirty="0">
                <a:solidFill>
                  <a:schemeClr val="bg1"/>
                </a:solidFill>
              </a:rPr>
              <a:t>)</a:t>
            </a:r>
            <a:r>
              <a:rPr lang="en-GB" sz="2800" dirty="0">
                <a:solidFill>
                  <a:schemeClr val="bg1"/>
                </a:solidFill>
              </a:rPr>
              <a:t>            K</a:t>
            </a:r>
            <a:r>
              <a:rPr lang="en-GB" sz="2800" baseline="-25000" dirty="0">
                <a:solidFill>
                  <a:schemeClr val="bg1"/>
                </a:solidFill>
              </a:rPr>
              <a:t>a2</a:t>
            </a:r>
            <a:r>
              <a:rPr lang="en-GB" sz="2800" dirty="0">
                <a:solidFill>
                  <a:schemeClr val="bg1"/>
                </a:solidFill>
              </a:rPr>
              <a:t>=4,8.10</a:t>
            </a:r>
            <a:r>
              <a:rPr lang="en-GB" sz="2800" baseline="30000" dirty="0">
                <a:solidFill>
                  <a:schemeClr val="bg1"/>
                </a:solidFill>
              </a:rPr>
              <a:t>-11</a:t>
            </a:r>
            <a:endParaRPr lang="en-US" sz="2800" baseline="30000" dirty="0">
              <a:solidFill>
                <a:schemeClr val="bg1"/>
              </a:solidFill>
            </a:endParaRPr>
          </a:p>
        </p:txBody>
      </p:sp>
    </p:spTree>
    <p:extLst>
      <p:ext uri="{BB962C8B-B14F-4D97-AF65-F5344CB8AC3E}">
        <p14:creationId xmlns:p14="http://schemas.microsoft.com/office/powerpoint/2010/main" val="87908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Παράγοντες που </a:t>
            </a:r>
            <a:r>
              <a:rPr lang="el-GR" sz="3600" b="1" u="sng" dirty="0" err="1"/>
              <a:t>επιδρουν</a:t>
            </a:r>
            <a:r>
              <a:rPr lang="el-GR" sz="3600" b="1" u="sng" dirty="0"/>
              <a:t> στην διαλυτότητα</a:t>
            </a:r>
            <a:endParaRPr lang="en-US" sz="3600" b="1" u="sng" dirty="0"/>
          </a:p>
        </p:txBody>
      </p:sp>
      <p:sp>
        <p:nvSpPr>
          <p:cNvPr id="5" name="Text Box 4">
            <a:extLst>
              <a:ext uri="{FF2B5EF4-FFF2-40B4-BE49-F238E27FC236}">
                <a16:creationId xmlns:a16="http://schemas.microsoft.com/office/drawing/2014/main" id="{8FD741B8-1DB1-4933-83DD-8A0E26089C10}"/>
              </a:ext>
            </a:extLst>
          </p:cNvPr>
          <p:cNvSpPr txBox="1">
            <a:spLocks noChangeArrowheads="1"/>
          </p:cNvSpPr>
          <p:nvPr/>
        </p:nvSpPr>
        <p:spPr bwMode="auto">
          <a:xfrm>
            <a:off x="513931" y="1779657"/>
            <a:ext cx="51987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l-GR" altLang="el-GR" sz="2800" dirty="0">
                <a:solidFill>
                  <a:srgbClr val="00FFFF"/>
                </a:solidFill>
              </a:rPr>
              <a:t>  Θερμοκρασία</a:t>
            </a:r>
          </a:p>
          <a:p>
            <a:pPr eaLnBrk="1" hangingPunct="1">
              <a:spcBef>
                <a:spcPct val="50000"/>
              </a:spcBef>
              <a:buFont typeface="Wingdings" panose="05000000000000000000" pitchFamily="2" charset="2"/>
              <a:buChar char="v"/>
            </a:pPr>
            <a:r>
              <a:rPr lang="el-GR" altLang="el-GR" sz="2800" dirty="0">
                <a:solidFill>
                  <a:srgbClr val="00FFFF"/>
                </a:solidFill>
              </a:rPr>
              <a:t>  Κοινό ιόν</a:t>
            </a:r>
          </a:p>
          <a:p>
            <a:pPr eaLnBrk="1" hangingPunct="1">
              <a:spcBef>
                <a:spcPct val="50000"/>
              </a:spcBef>
              <a:buFont typeface="Wingdings" panose="05000000000000000000" pitchFamily="2" charset="2"/>
              <a:buChar char="v"/>
            </a:pPr>
            <a:r>
              <a:rPr lang="el-GR" altLang="el-GR" sz="2800" dirty="0">
                <a:solidFill>
                  <a:srgbClr val="00FFFF"/>
                </a:solidFill>
              </a:rPr>
              <a:t>  </a:t>
            </a:r>
            <a:r>
              <a:rPr lang="el-GR" altLang="el-GR" sz="2800" u="sng" dirty="0">
                <a:solidFill>
                  <a:srgbClr val="00FFFF"/>
                </a:solidFill>
              </a:rPr>
              <a:t>Μη κοινό ιόν </a:t>
            </a:r>
          </a:p>
          <a:p>
            <a:pPr eaLnBrk="1" hangingPunct="1">
              <a:spcBef>
                <a:spcPct val="50000"/>
              </a:spcBef>
              <a:buFont typeface="Wingdings" panose="05000000000000000000" pitchFamily="2" charset="2"/>
              <a:buChar char="v"/>
            </a:pPr>
            <a:r>
              <a:rPr lang="el-GR" altLang="el-GR" sz="2800" dirty="0">
                <a:solidFill>
                  <a:srgbClr val="00FFFF"/>
                </a:solidFill>
              </a:rPr>
              <a:t>Υδρόλυση ιόντων</a:t>
            </a:r>
            <a:endParaRPr lang="en-US" altLang="el-GR" sz="2800" dirty="0">
              <a:solidFill>
                <a:srgbClr val="00FFFF"/>
              </a:solidFill>
            </a:endParaRPr>
          </a:p>
          <a:p>
            <a:pPr eaLnBrk="1" hangingPunct="1">
              <a:spcBef>
                <a:spcPct val="50000"/>
              </a:spcBef>
              <a:buFont typeface="Wingdings" panose="05000000000000000000" pitchFamily="2" charset="2"/>
              <a:buChar char="v"/>
            </a:pPr>
            <a:r>
              <a:rPr lang="en-US" altLang="el-GR" sz="2800" dirty="0">
                <a:solidFill>
                  <a:srgbClr val="00FFFF"/>
                </a:solidFill>
              </a:rPr>
              <a:t> </a:t>
            </a:r>
            <a:r>
              <a:rPr lang="el-GR" altLang="el-GR" sz="2800" dirty="0">
                <a:solidFill>
                  <a:srgbClr val="00FFFF"/>
                </a:solidFill>
              </a:rPr>
              <a:t>Σχηματισμός </a:t>
            </a:r>
            <a:r>
              <a:rPr lang="el-GR" altLang="el-GR" sz="2800" dirty="0" err="1">
                <a:solidFill>
                  <a:srgbClr val="00FFFF"/>
                </a:solidFill>
              </a:rPr>
              <a:t>Σύμπλοκου</a:t>
            </a:r>
            <a:r>
              <a:rPr lang="el-GR" altLang="el-GR" sz="2800" dirty="0">
                <a:solidFill>
                  <a:srgbClr val="00FFFF"/>
                </a:solidFill>
              </a:rPr>
              <a:t> ιόντος</a:t>
            </a:r>
          </a:p>
          <a:p>
            <a:pPr eaLnBrk="1" hangingPunct="1">
              <a:spcBef>
                <a:spcPct val="50000"/>
              </a:spcBef>
              <a:buFont typeface="Wingdings" panose="05000000000000000000" pitchFamily="2" charset="2"/>
              <a:buChar char="v"/>
            </a:pPr>
            <a:r>
              <a:rPr lang="el-GR" altLang="el-GR" sz="2800" dirty="0">
                <a:solidFill>
                  <a:srgbClr val="00FFFF"/>
                </a:solidFill>
              </a:rPr>
              <a:t> Φύση διαλύτη</a:t>
            </a:r>
          </a:p>
          <a:p>
            <a:pPr eaLnBrk="1" hangingPunct="1">
              <a:spcBef>
                <a:spcPct val="50000"/>
              </a:spcBef>
              <a:buFont typeface="Wingdings" panose="05000000000000000000" pitchFamily="2" charset="2"/>
              <a:buChar char="v"/>
            </a:pPr>
            <a:r>
              <a:rPr lang="el-GR" altLang="el-GR" sz="2800" dirty="0">
                <a:solidFill>
                  <a:srgbClr val="00FFFF"/>
                </a:solidFill>
              </a:rPr>
              <a:t> Μέγεθος κόκκων στερεού </a:t>
            </a:r>
            <a:endParaRPr lang="en-GB" altLang="el-GR" sz="2800" dirty="0">
              <a:solidFill>
                <a:srgbClr val="00FFFF"/>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648240-245D-444D-868A-A1A35C17B3E6}"/>
                  </a:ext>
                </a:extLst>
              </p:cNvPr>
              <p:cNvSpPr txBox="1"/>
              <p:nvPr/>
            </p:nvSpPr>
            <p:spPr>
              <a:xfrm>
                <a:off x="5269174" y="1707139"/>
                <a:ext cx="5797484" cy="623632"/>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𝑀</m:t>
                        </m:r>
                      </m:e>
                      <m:sub>
                        <m:r>
                          <a:rPr lang="en-US" sz="3200" b="0" i="1" smtClean="0">
                            <a:solidFill>
                              <a:schemeClr val="bg1"/>
                            </a:solidFill>
                            <a:latin typeface="Cambria Math" panose="02040503050406030204" pitchFamily="18" charset="0"/>
                          </a:rPr>
                          <m:t>𝑧</m:t>
                        </m:r>
                      </m:sub>
                    </m:sSub>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𝑦</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m:t>
                        </m:r>
                      </m:e>
                      <m:sup>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)+y</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a:t>
                </a:r>
              </a:p>
            </p:txBody>
          </p:sp>
        </mc:Choice>
        <mc:Fallback xmlns="">
          <p:sp>
            <p:nvSpPr>
              <p:cNvPr id="7" name="TextBox 6">
                <a:extLst>
                  <a:ext uri="{FF2B5EF4-FFF2-40B4-BE49-F238E27FC236}">
                    <a16:creationId xmlns:a16="http://schemas.microsoft.com/office/drawing/2014/main" id="{74648240-245D-444D-868A-A1A35C17B3E6}"/>
                  </a:ext>
                </a:extLst>
              </p:cNvPr>
              <p:cNvSpPr txBox="1">
                <a:spLocks noRot="1" noChangeAspect="1" noMove="1" noResize="1" noEditPoints="1" noAdjustHandles="1" noChangeArrowheads="1" noChangeShapeType="1" noTextEdit="1"/>
              </p:cNvSpPr>
              <p:nvPr/>
            </p:nvSpPr>
            <p:spPr>
              <a:xfrm>
                <a:off x="5269174" y="1707139"/>
                <a:ext cx="5797484" cy="623632"/>
              </a:xfrm>
              <a:prstGeom prst="rect">
                <a:avLst/>
              </a:prstGeom>
              <a:blipFill>
                <a:blip r:embed="rId3"/>
                <a:stretch>
                  <a:fillRect t="-13725" b="-24510"/>
                </a:stretch>
              </a:blipFill>
            </p:spPr>
            <p:txBody>
              <a:bodyPr/>
              <a:lstStyle/>
              <a:p>
                <a:r>
                  <a:rPr lang="en-US">
                    <a:noFill/>
                  </a:rPr>
                  <a:t> </a:t>
                </a:r>
              </a:p>
            </p:txBody>
          </p:sp>
        </mc:Fallback>
      </mc:AlternateContent>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2C0B1D40-F7DD-4AD3-8E6D-F86F2F5A511F}"/>
              </a:ext>
            </a:extLst>
          </p:cNvPr>
          <p:cNvSpPr>
            <a:spLocks noChangeArrowheads="1"/>
          </p:cNvSpPr>
          <p:nvPr/>
        </p:nvSpPr>
        <p:spPr bwMode="auto">
          <a:xfrm>
            <a:off x="4658937" y="27971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161228D0-2194-47D5-B935-B98558F5F7C6}"/>
              </a:ext>
            </a:extLst>
          </p:cNvPr>
          <p:cNvGraphicFramePr>
            <a:graphicFrameLocks noChangeAspect="1"/>
          </p:cNvGraphicFramePr>
          <p:nvPr>
            <p:extLst>
              <p:ext uri="{D42A27DB-BD31-4B8C-83A1-F6EECF244321}">
                <p14:modId xmlns:p14="http://schemas.microsoft.com/office/powerpoint/2010/main" val="2945470608"/>
              </p:ext>
            </p:extLst>
          </p:nvPr>
        </p:nvGraphicFramePr>
        <p:xfrm>
          <a:off x="4657763" y="2472173"/>
          <a:ext cx="7020306" cy="1264920"/>
        </p:xfrm>
        <a:graphic>
          <a:graphicData uri="http://schemas.openxmlformats.org/presentationml/2006/ole">
            <mc:AlternateContent xmlns:mc="http://schemas.openxmlformats.org/markup-compatibility/2006">
              <mc:Choice xmlns:v="urn:schemas-microsoft-com:vml" Requires="v">
                <p:oleObj spid="_x0000_s5122" r:id="rId4" imgW="4229100" imgH="762000" progId="Equation.3">
                  <p:embed/>
                </p:oleObj>
              </mc:Choice>
              <mc:Fallback>
                <p:oleObj r:id="rId4" imgW="4229100" imgH="762000" progId="Equation.3">
                  <p:embed/>
                  <p:pic>
                    <p:nvPicPr>
                      <p:cNvPr id="12" name="Object 11">
                        <a:extLst>
                          <a:ext uri="{FF2B5EF4-FFF2-40B4-BE49-F238E27FC236}">
                            <a16:creationId xmlns:a16="http://schemas.microsoft.com/office/drawing/2014/main" id="{161228D0-2194-47D5-B935-B98558F5F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763" y="2472173"/>
                        <a:ext cx="7020306" cy="1264920"/>
                      </a:xfrm>
                      <a:prstGeom prst="rect">
                        <a:avLst/>
                      </a:prstGeom>
                      <a:solidFill>
                        <a:schemeClr val="bg1"/>
                      </a:solidFill>
                    </p:spPr>
                  </p:pic>
                </p:oleObj>
              </mc:Fallback>
            </mc:AlternateContent>
          </a:graphicData>
        </a:graphic>
      </p:graphicFrame>
      <p:sp>
        <p:nvSpPr>
          <p:cNvPr id="13" name="TextBox 12">
            <a:extLst>
              <a:ext uri="{FF2B5EF4-FFF2-40B4-BE49-F238E27FC236}">
                <a16:creationId xmlns:a16="http://schemas.microsoft.com/office/drawing/2014/main" id="{7DA1C2A8-236E-467B-B425-EEFC23C9A51F}"/>
              </a:ext>
            </a:extLst>
          </p:cNvPr>
          <p:cNvSpPr txBox="1"/>
          <p:nvPr/>
        </p:nvSpPr>
        <p:spPr>
          <a:xfrm>
            <a:off x="5712644" y="3989481"/>
            <a:ext cx="5965425" cy="1938992"/>
          </a:xfrm>
          <a:prstGeom prst="rect">
            <a:avLst/>
          </a:prstGeom>
          <a:noFill/>
        </p:spPr>
        <p:txBody>
          <a:bodyPr wrap="square" rtlCol="0">
            <a:spAutoFit/>
          </a:bodyPr>
          <a:lstStyle/>
          <a:p>
            <a:r>
              <a:rPr lang="el-GR" sz="2400" dirty="0">
                <a:solidFill>
                  <a:schemeClr val="bg1"/>
                </a:solidFill>
              </a:rPr>
              <a:t>Μη κοινό ιόν </a:t>
            </a:r>
            <a:r>
              <a:rPr lang="el-GR" sz="2400" dirty="0">
                <a:solidFill>
                  <a:schemeClr val="bg1"/>
                </a:solidFill>
                <a:sym typeface="Wingdings" panose="05000000000000000000" pitchFamily="2" charset="2"/>
              </a:rPr>
              <a:t> αυξάνει την Ι (ιοντική ισχύ)  επιδρά στον γ (συντελεστή </a:t>
            </a:r>
            <a:r>
              <a:rPr lang="el-GR" sz="2400" dirty="0" err="1">
                <a:solidFill>
                  <a:schemeClr val="bg1"/>
                </a:solidFill>
                <a:sym typeface="Wingdings" panose="05000000000000000000" pitchFamily="2" charset="2"/>
              </a:rPr>
              <a:t>ενεργότητας</a:t>
            </a:r>
            <a:r>
              <a:rPr lang="el-GR" sz="2400" dirty="0">
                <a:solidFill>
                  <a:schemeClr val="bg1"/>
                </a:solidFill>
                <a:sym typeface="Wingdings" panose="05000000000000000000" pitchFamily="2" charset="2"/>
              </a:rPr>
              <a:t>) μειώνοντας τον συνήθως  αυξάνοντας το </a:t>
            </a:r>
            <a:r>
              <a:rPr lang="en-US" sz="2400" dirty="0" err="1">
                <a:solidFill>
                  <a:schemeClr val="bg1"/>
                </a:solidFill>
                <a:sym typeface="Wingdings" panose="05000000000000000000" pitchFamily="2" charset="2"/>
              </a:rPr>
              <a:t>K</a:t>
            </a:r>
            <a:r>
              <a:rPr lang="en-US" sz="2400" baseline="-25000" dirty="0" err="1">
                <a:solidFill>
                  <a:schemeClr val="bg1"/>
                </a:solidFill>
                <a:sym typeface="Wingdings" panose="05000000000000000000" pitchFamily="2" charset="2"/>
              </a:rPr>
              <a:t>so</a:t>
            </a:r>
            <a:r>
              <a:rPr lang="en-US" sz="2400" dirty="0">
                <a:solidFill>
                  <a:schemeClr val="bg1"/>
                </a:solidFill>
                <a:sym typeface="Wingdings" panose="05000000000000000000" pitchFamily="2" charset="2"/>
              </a:rPr>
              <a:t> </a:t>
            </a:r>
            <a:r>
              <a:rPr lang="el-GR" sz="2400" dirty="0">
                <a:solidFill>
                  <a:schemeClr val="bg1"/>
                </a:solidFill>
                <a:sym typeface="Wingdings" panose="05000000000000000000" pitchFamily="2" charset="2"/>
              </a:rPr>
              <a:t>και συνεπώς την διαλυτότητα </a:t>
            </a:r>
            <a:endParaRPr lang="en-US" sz="2400" dirty="0">
              <a:solidFill>
                <a:schemeClr val="bg1"/>
              </a:solidFill>
            </a:endParaRPr>
          </a:p>
        </p:txBody>
      </p:sp>
    </p:spTree>
    <p:extLst>
      <p:ext uri="{BB962C8B-B14F-4D97-AF65-F5344CB8AC3E}">
        <p14:creationId xmlns:p14="http://schemas.microsoft.com/office/powerpoint/2010/main" val="402321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Παράγοντες που </a:t>
            </a:r>
            <a:r>
              <a:rPr lang="el-GR" sz="3600" b="1" u="sng" dirty="0" err="1"/>
              <a:t>επιδρουν</a:t>
            </a:r>
            <a:r>
              <a:rPr lang="el-GR" sz="3600" b="1" u="sng" dirty="0"/>
              <a:t> στην διαλυτότητα</a:t>
            </a:r>
            <a:endParaRPr lang="en-US" sz="3600" b="1" u="sng" dirty="0"/>
          </a:p>
        </p:txBody>
      </p:sp>
      <p:sp>
        <p:nvSpPr>
          <p:cNvPr id="5" name="Text Box 4">
            <a:extLst>
              <a:ext uri="{FF2B5EF4-FFF2-40B4-BE49-F238E27FC236}">
                <a16:creationId xmlns:a16="http://schemas.microsoft.com/office/drawing/2014/main" id="{8FD741B8-1DB1-4933-83DD-8A0E26089C10}"/>
              </a:ext>
            </a:extLst>
          </p:cNvPr>
          <p:cNvSpPr txBox="1">
            <a:spLocks noChangeArrowheads="1"/>
          </p:cNvSpPr>
          <p:nvPr/>
        </p:nvSpPr>
        <p:spPr bwMode="auto">
          <a:xfrm>
            <a:off x="513931" y="1779657"/>
            <a:ext cx="51987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l-GR" altLang="el-GR" sz="2800" dirty="0">
                <a:solidFill>
                  <a:srgbClr val="00FFFF"/>
                </a:solidFill>
              </a:rPr>
              <a:t>  Θερμοκρασία</a:t>
            </a:r>
          </a:p>
          <a:p>
            <a:pPr eaLnBrk="1" hangingPunct="1">
              <a:spcBef>
                <a:spcPct val="50000"/>
              </a:spcBef>
              <a:buFont typeface="Wingdings" panose="05000000000000000000" pitchFamily="2" charset="2"/>
              <a:buChar char="v"/>
            </a:pPr>
            <a:r>
              <a:rPr lang="el-GR" altLang="el-GR" sz="2800" dirty="0">
                <a:solidFill>
                  <a:srgbClr val="00FFFF"/>
                </a:solidFill>
              </a:rPr>
              <a:t>  Κοινό ιόν</a:t>
            </a:r>
          </a:p>
          <a:p>
            <a:pPr eaLnBrk="1" hangingPunct="1">
              <a:spcBef>
                <a:spcPct val="50000"/>
              </a:spcBef>
              <a:buFont typeface="Wingdings" panose="05000000000000000000" pitchFamily="2" charset="2"/>
              <a:buChar char="v"/>
            </a:pPr>
            <a:r>
              <a:rPr lang="el-GR" altLang="el-GR" sz="2800" dirty="0">
                <a:solidFill>
                  <a:srgbClr val="00FFFF"/>
                </a:solidFill>
              </a:rPr>
              <a:t>  Μη κοινό ιόν </a:t>
            </a:r>
          </a:p>
          <a:p>
            <a:pPr eaLnBrk="1" hangingPunct="1">
              <a:spcBef>
                <a:spcPct val="50000"/>
              </a:spcBef>
              <a:buFont typeface="Wingdings" panose="05000000000000000000" pitchFamily="2" charset="2"/>
              <a:buChar char="v"/>
            </a:pPr>
            <a:r>
              <a:rPr lang="el-GR" altLang="el-GR" sz="2800" u="sng" dirty="0">
                <a:solidFill>
                  <a:srgbClr val="00FFFF"/>
                </a:solidFill>
              </a:rPr>
              <a:t>Υδρόλυση ιόντων</a:t>
            </a:r>
            <a:endParaRPr lang="en-US" altLang="el-GR" sz="2800" u="sng" dirty="0">
              <a:solidFill>
                <a:srgbClr val="00FFFF"/>
              </a:solidFill>
            </a:endParaRPr>
          </a:p>
          <a:p>
            <a:pPr eaLnBrk="1" hangingPunct="1">
              <a:spcBef>
                <a:spcPct val="50000"/>
              </a:spcBef>
              <a:buFont typeface="Wingdings" panose="05000000000000000000" pitchFamily="2" charset="2"/>
              <a:buChar char="v"/>
            </a:pPr>
            <a:r>
              <a:rPr lang="en-US" altLang="el-GR" sz="2800" dirty="0">
                <a:solidFill>
                  <a:srgbClr val="00FFFF"/>
                </a:solidFill>
              </a:rPr>
              <a:t> </a:t>
            </a:r>
            <a:r>
              <a:rPr lang="el-GR" altLang="el-GR" sz="2800" dirty="0">
                <a:solidFill>
                  <a:srgbClr val="00FFFF"/>
                </a:solidFill>
              </a:rPr>
              <a:t>Σχηματισμός </a:t>
            </a:r>
            <a:r>
              <a:rPr lang="el-GR" altLang="el-GR" sz="2800" dirty="0" err="1">
                <a:solidFill>
                  <a:srgbClr val="00FFFF"/>
                </a:solidFill>
              </a:rPr>
              <a:t>Σύμπλοκου</a:t>
            </a:r>
            <a:r>
              <a:rPr lang="el-GR" altLang="el-GR" sz="2800" dirty="0">
                <a:solidFill>
                  <a:srgbClr val="00FFFF"/>
                </a:solidFill>
              </a:rPr>
              <a:t> ιόντος</a:t>
            </a:r>
          </a:p>
          <a:p>
            <a:pPr eaLnBrk="1" hangingPunct="1">
              <a:spcBef>
                <a:spcPct val="50000"/>
              </a:spcBef>
              <a:buFont typeface="Wingdings" panose="05000000000000000000" pitchFamily="2" charset="2"/>
              <a:buChar char="v"/>
            </a:pPr>
            <a:r>
              <a:rPr lang="el-GR" altLang="el-GR" sz="2800" dirty="0">
                <a:solidFill>
                  <a:srgbClr val="00FFFF"/>
                </a:solidFill>
              </a:rPr>
              <a:t> Φύση διαλύτη</a:t>
            </a:r>
          </a:p>
          <a:p>
            <a:pPr eaLnBrk="1" hangingPunct="1">
              <a:spcBef>
                <a:spcPct val="50000"/>
              </a:spcBef>
              <a:buFont typeface="Wingdings" panose="05000000000000000000" pitchFamily="2" charset="2"/>
              <a:buChar char="v"/>
            </a:pPr>
            <a:r>
              <a:rPr lang="el-GR" altLang="el-GR" sz="2800" dirty="0">
                <a:solidFill>
                  <a:srgbClr val="00FFFF"/>
                </a:solidFill>
              </a:rPr>
              <a:t> Μέγεθος κόκκων στερεού </a:t>
            </a:r>
            <a:endParaRPr lang="en-GB" altLang="el-GR" sz="2800" dirty="0">
              <a:solidFill>
                <a:srgbClr val="00FFFF"/>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648240-245D-444D-868A-A1A35C17B3E6}"/>
                  </a:ext>
                </a:extLst>
              </p:cNvPr>
              <p:cNvSpPr txBox="1"/>
              <p:nvPr/>
            </p:nvSpPr>
            <p:spPr>
              <a:xfrm>
                <a:off x="5484306" y="1999770"/>
                <a:ext cx="5797484" cy="623632"/>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𝑀</m:t>
                        </m:r>
                      </m:e>
                      <m:sub>
                        <m:r>
                          <a:rPr lang="en-US" sz="3200" b="0" i="1" smtClean="0">
                            <a:solidFill>
                              <a:schemeClr val="bg1"/>
                            </a:solidFill>
                            <a:latin typeface="Cambria Math" panose="02040503050406030204" pitchFamily="18" charset="0"/>
                          </a:rPr>
                          <m:t>𝑧</m:t>
                        </m:r>
                      </m:sub>
                    </m:sSub>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𝑦</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m:t>
                        </m:r>
                      </m:e>
                      <m:sup>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)+y</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a:t>
                </a:r>
              </a:p>
            </p:txBody>
          </p:sp>
        </mc:Choice>
        <mc:Fallback xmlns="">
          <p:sp>
            <p:nvSpPr>
              <p:cNvPr id="7" name="TextBox 6">
                <a:extLst>
                  <a:ext uri="{FF2B5EF4-FFF2-40B4-BE49-F238E27FC236}">
                    <a16:creationId xmlns:a16="http://schemas.microsoft.com/office/drawing/2014/main" id="{74648240-245D-444D-868A-A1A35C17B3E6}"/>
                  </a:ext>
                </a:extLst>
              </p:cNvPr>
              <p:cNvSpPr txBox="1">
                <a:spLocks noRot="1" noChangeAspect="1" noMove="1" noResize="1" noEditPoints="1" noAdjustHandles="1" noChangeArrowheads="1" noChangeShapeType="1" noTextEdit="1"/>
              </p:cNvSpPr>
              <p:nvPr/>
            </p:nvSpPr>
            <p:spPr>
              <a:xfrm>
                <a:off x="5484306" y="1999770"/>
                <a:ext cx="5797484" cy="623632"/>
              </a:xfrm>
              <a:prstGeom prst="rect">
                <a:avLst/>
              </a:prstGeom>
              <a:blipFill>
                <a:blip r:embed="rId2"/>
                <a:stretch>
                  <a:fillRect t="-13725" b="-24510"/>
                </a:stretch>
              </a:blipFill>
            </p:spPr>
            <p:txBody>
              <a:bodyPr/>
              <a:lstStyle/>
              <a:p>
                <a:r>
                  <a:rPr lang="en-US">
                    <a:noFill/>
                  </a:rPr>
                  <a:t> </a:t>
                </a:r>
              </a:p>
            </p:txBody>
          </p:sp>
        </mc:Fallback>
      </mc:AlternateContent>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672ADC-5F49-4347-8A63-75A68119D747}"/>
                  </a:ext>
                </a:extLst>
              </p:cNvPr>
              <p:cNvSpPr txBox="1"/>
              <p:nvPr/>
            </p:nvSpPr>
            <p:spPr>
              <a:xfrm>
                <a:off x="3836710" y="2682270"/>
                <a:ext cx="7963907" cy="618246"/>
              </a:xfrm>
              <a:prstGeom prst="rect">
                <a:avLst/>
              </a:prstGeom>
              <a:noFill/>
            </p:spPr>
            <p:txBody>
              <a:bodyPr wrap="square" rtlCol="0">
                <a:spAutoFit/>
              </a:bodyPr>
              <a:lstStyle/>
              <a:p>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𝑀</m:t>
                        </m:r>
                      </m:e>
                      <m:sup>
                        <m:r>
                          <a:rPr lang="en-US" sz="3200" i="1">
                            <a:solidFill>
                              <a:schemeClr val="bg1"/>
                            </a:solidFill>
                            <a:latin typeface="Cambria Math" panose="02040503050406030204" pitchFamily="18" charset="0"/>
                          </a:rPr>
                          <m:t>𝑦</m:t>
                        </m:r>
                        <m:r>
                          <a:rPr lang="en-US" sz="3200" i="1">
                            <a:solidFill>
                              <a:schemeClr val="bg1"/>
                            </a:solidFill>
                            <a:latin typeface="Cambria Math" panose="02040503050406030204" pitchFamily="18" charset="0"/>
                          </a:rPr>
                          <m:t>+</m:t>
                        </m:r>
                      </m:sup>
                    </m:sSup>
                    <m:r>
                      <m:rPr>
                        <m:nor/>
                      </m:rPr>
                      <a:rPr lang="en-US" sz="3200" b="0" i="0" smtClean="0">
                        <a:solidFill>
                          <a:schemeClr val="bg1"/>
                        </a:solidFill>
                        <a:latin typeface="Cambria Math" panose="02040503050406030204" pitchFamily="18" charset="0"/>
                      </a:rPr>
                      <m:t>(</m:t>
                    </m:r>
                    <m:r>
                      <m:rPr>
                        <m:nor/>
                      </m:rPr>
                      <a:rPr lang="en-US" sz="3200" b="0" i="0" smtClean="0">
                        <a:solidFill>
                          <a:schemeClr val="bg1"/>
                        </a:solidFill>
                        <a:latin typeface="Cambria Math" panose="02040503050406030204" pitchFamily="18" charset="0"/>
                      </a:rPr>
                      <m:t>aq</m:t>
                    </m:r>
                    <m:r>
                      <m:rPr>
                        <m:nor/>
                      </m:rPr>
                      <a:rPr lang="en-US" sz="3200" b="0" i="0" smtClean="0">
                        <a:solidFill>
                          <a:schemeClr val="bg1"/>
                        </a:solidFill>
                        <a:latin typeface="Cambria Math" panose="02040503050406030204" pitchFamily="18" charset="0"/>
                      </a:rPr>
                      <m:t>)</m:t>
                    </m:r>
                    <m:r>
                      <m:rPr>
                        <m:nor/>
                      </m:rPr>
                      <a:rPr lang="el-GR" sz="3200" b="0" i="0" dirty="0" smtClean="0">
                        <a:solidFill>
                          <a:schemeClr val="bg1"/>
                        </a:solidFill>
                      </a:rPr>
                      <m:t>+</m:t>
                    </m:r>
                    <m:sSub>
                      <m:sSubPr>
                        <m:ctrlPr>
                          <a:rPr lang="el-GR" sz="3200" b="0" i="1" dirty="0" smtClean="0">
                            <a:solidFill>
                              <a:schemeClr val="bg1"/>
                            </a:solidFill>
                            <a:latin typeface="Cambria Math" panose="02040503050406030204" pitchFamily="18" charset="0"/>
                          </a:rPr>
                        </m:ctrlPr>
                      </m:sSubPr>
                      <m:e>
                        <m:r>
                          <m:rPr>
                            <m:sty m:val="p"/>
                          </m:rPr>
                          <a:rPr lang="en-US" sz="3200" b="0" i="0" dirty="0" smtClean="0">
                            <a:solidFill>
                              <a:schemeClr val="bg1"/>
                            </a:solidFill>
                            <a:latin typeface="Cambria Math" panose="02040503050406030204" pitchFamily="18" charset="0"/>
                          </a:rPr>
                          <m:t>H</m:t>
                        </m:r>
                      </m:e>
                      <m:sub>
                        <m:r>
                          <a:rPr lang="en-US" sz="3200" b="0" i="1" dirty="0" smtClean="0">
                            <a:solidFill>
                              <a:schemeClr val="bg1"/>
                            </a:solidFill>
                            <a:latin typeface="Cambria Math" panose="02040503050406030204" pitchFamily="18" charset="0"/>
                          </a:rPr>
                          <m:t>2</m:t>
                        </m:r>
                      </m:sub>
                    </m:sSub>
                    <m:r>
                      <a:rPr lang="en-US" sz="3200" b="0" i="1" dirty="0" smtClean="0">
                        <a:solidFill>
                          <a:schemeClr val="bg1"/>
                        </a:solidFill>
                        <a:latin typeface="Cambria Math" panose="02040503050406030204" pitchFamily="18" charset="0"/>
                      </a:rPr>
                      <m:t>𝑂</m:t>
                    </m:r>
                    <m:r>
                      <a:rPr lang="en-US" sz="3200" b="0" i="1" dirty="0" smtClean="0">
                        <a:solidFill>
                          <a:schemeClr val="bg1"/>
                        </a:solidFill>
                        <a:latin typeface="Cambria Math" panose="02040503050406030204" pitchFamily="18" charset="0"/>
                      </a:rPr>
                      <m:t>(</m:t>
                    </m:r>
                    <m:r>
                      <a:rPr lang="en-US" sz="3200" b="0" i="1" dirty="0" smtClean="0">
                        <a:solidFill>
                          <a:schemeClr val="bg1"/>
                        </a:solidFill>
                        <a:latin typeface="Cambria Math" panose="02040503050406030204" pitchFamily="18" charset="0"/>
                      </a:rPr>
                      <m:t>𝑙</m:t>
                    </m:r>
                    <m:r>
                      <a:rPr lang="en-US" sz="3200" b="0" i="1" dirty="0" smtClean="0">
                        <a:solidFill>
                          <a:schemeClr val="bg1"/>
                        </a:solidFill>
                        <a:latin typeface="Cambria Math" panose="02040503050406030204" pitchFamily="18" charset="0"/>
                      </a:rPr>
                      <m:t>)</m:t>
                    </m:r>
                  </m:oMath>
                </a14:m>
                <a:r>
                  <a:rPr lang="en-US" sz="3200" dirty="0">
                    <a:solidFill>
                      <a:schemeClr val="bg1"/>
                    </a:solidFill>
                  </a:rPr>
                  <a:t>=</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𝑀𝑂𝐻</m:t>
                        </m:r>
                      </m:e>
                      <m:sup>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−1</m:t>
                            </m:r>
                          </m:e>
                        </m:d>
                        <m:r>
                          <a:rPr lang="en-US" sz="3200" b="0" i="1" smtClean="0">
                            <a:solidFill>
                              <a:schemeClr val="bg1"/>
                            </a:solidFill>
                            <a:latin typeface="Cambria Math" panose="02040503050406030204" pitchFamily="18" charset="0"/>
                          </a:rPr>
                          <m:t>+</m:t>
                        </m:r>
                      </m:sup>
                    </m:sSup>
                  </m:oMath>
                </a14:m>
                <a:r>
                  <a:rPr lang="en-US" sz="3200" dirty="0">
                    <a:solidFill>
                      <a:schemeClr val="bg1"/>
                    </a:solidFill>
                  </a:rPr>
                  <a:t>(aq)</a:t>
                </a:r>
                <a14:m>
                  <m:oMath xmlns:m="http://schemas.openxmlformats.org/officeDocument/2006/math">
                    <m:r>
                      <a:rPr lang="en-US" sz="3200" b="0" i="1" smtClean="0">
                        <a:solidFill>
                          <a:schemeClr val="bg1"/>
                        </a:solidFill>
                        <a:latin typeface="Cambria Math" panose="02040503050406030204" pitchFamily="18" charset="0"/>
                      </a:rPr>
                      <m:t>+</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𝐻</m:t>
                        </m:r>
                      </m:e>
                      <m:sup>
                        <m:r>
                          <a:rPr lang="en-US" sz="3200" b="0" i="1" smtClean="0">
                            <a:solidFill>
                              <a:schemeClr val="bg1"/>
                            </a:solidFill>
                            <a:latin typeface="Cambria Math" panose="02040503050406030204" pitchFamily="18" charset="0"/>
                          </a:rPr>
                          <m:t>+</m:t>
                        </m:r>
                      </m:sup>
                    </m:sSup>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𝑎𝑞</m:t>
                    </m:r>
                    <m:r>
                      <a:rPr lang="en-US" sz="3200" b="0" i="1" smtClean="0">
                        <a:solidFill>
                          <a:schemeClr val="bg1"/>
                        </a:solidFill>
                        <a:latin typeface="Cambria Math" panose="02040503050406030204" pitchFamily="18" charset="0"/>
                      </a:rPr>
                      <m:t>)</m:t>
                    </m:r>
                  </m:oMath>
                </a14:m>
                <a:endParaRPr lang="en-US" sz="3200" dirty="0">
                  <a:solidFill>
                    <a:schemeClr val="bg1"/>
                  </a:solidFill>
                </a:endParaRPr>
              </a:p>
            </p:txBody>
          </p:sp>
        </mc:Choice>
        <mc:Fallback xmlns="">
          <p:sp>
            <p:nvSpPr>
              <p:cNvPr id="17" name="TextBox 16">
                <a:extLst>
                  <a:ext uri="{FF2B5EF4-FFF2-40B4-BE49-F238E27FC236}">
                    <a16:creationId xmlns:a16="http://schemas.microsoft.com/office/drawing/2014/main" id="{19672ADC-5F49-4347-8A63-75A68119D747}"/>
                  </a:ext>
                </a:extLst>
              </p:cNvPr>
              <p:cNvSpPr txBox="1">
                <a:spLocks noRot="1" noChangeAspect="1" noMove="1" noResize="1" noEditPoints="1" noAdjustHandles="1" noChangeArrowheads="1" noChangeShapeType="1" noTextEdit="1"/>
              </p:cNvSpPr>
              <p:nvPr/>
            </p:nvSpPr>
            <p:spPr>
              <a:xfrm>
                <a:off x="3836710" y="2682270"/>
                <a:ext cx="7963907" cy="618246"/>
              </a:xfrm>
              <a:prstGeom prst="rect">
                <a:avLst/>
              </a:prstGeom>
              <a:blipFill>
                <a:blip r:embed="rId3"/>
                <a:stretch>
                  <a:fillRect t="-6931" b="-32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F365FF-6FAA-4429-8051-A8BF6D127713}"/>
                  </a:ext>
                </a:extLst>
              </p:cNvPr>
              <p:cNvSpPr txBox="1"/>
              <p:nvPr/>
            </p:nvSpPr>
            <p:spPr>
              <a:xfrm>
                <a:off x="3836710" y="3323811"/>
                <a:ext cx="7963907" cy="605294"/>
              </a:xfrm>
              <a:prstGeom prst="rect">
                <a:avLst/>
              </a:prstGeom>
              <a:noFill/>
            </p:spPr>
            <p:txBody>
              <a:bodyPr wrap="square" rtlCol="0">
                <a:spAutoFit/>
              </a:bodyPr>
              <a:lstStyle/>
              <a:p>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r>
                      <m:rPr>
                        <m:nor/>
                      </m:rPr>
                      <a:rPr lang="en-US" sz="3200" b="0" i="0" smtClean="0">
                        <a:solidFill>
                          <a:schemeClr val="bg1"/>
                        </a:solidFill>
                        <a:latin typeface="Cambria Math" panose="02040503050406030204" pitchFamily="18" charset="0"/>
                      </a:rPr>
                      <m:t>(</m:t>
                    </m:r>
                    <m:r>
                      <m:rPr>
                        <m:nor/>
                      </m:rPr>
                      <a:rPr lang="en-US" sz="3200" b="0" i="0" smtClean="0">
                        <a:solidFill>
                          <a:schemeClr val="bg1"/>
                        </a:solidFill>
                        <a:latin typeface="Cambria Math" panose="02040503050406030204" pitchFamily="18" charset="0"/>
                      </a:rPr>
                      <m:t>aq</m:t>
                    </m:r>
                    <m:r>
                      <m:rPr>
                        <m:nor/>
                      </m:rPr>
                      <a:rPr lang="en-US" sz="3200" b="0" i="0" smtClean="0">
                        <a:solidFill>
                          <a:schemeClr val="bg1"/>
                        </a:solidFill>
                        <a:latin typeface="Cambria Math" panose="02040503050406030204" pitchFamily="18" charset="0"/>
                      </a:rPr>
                      <m:t>)</m:t>
                    </m:r>
                    <m:r>
                      <m:rPr>
                        <m:nor/>
                      </m:rPr>
                      <a:rPr lang="el-GR" sz="3200" b="0" i="0" dirty="0" smtClean="0">
                        <a:solidFill>
                          <a:schemeClr val="bg1"/>
                        </a:solidFill>
                      </a:rPr>
                      <m:t>+</m:t>
                    </m:r>
                    <m:sSub>
                      <m:sSubPr>
                        <m:ctrlPr>
                          <a:rPr lang="el-GR" sz="3200" b="0" i="1" dirty="0" smtClean="0">
                            <a:solidFill>
                              <a:schemeClr val="bg1"/>
                            </a:solidFill>
                            <a:latin typeface="Cambria Math" panose="02040503050406030204" pitchFamily="18" charset="0"/>
                          </a:rPr>
                        </m:ctrlPr>
                      </m:sSubPr>
                      <m:e>
                        <m:r>
                          <m:rPr>
                            <m:sty m:val="p"/>
                          </m:rPr>
                          <a:rPr lang="en-US" sz="3200" b="0" i="0" dirty="0" smtClean="0">
                            <a:solidFill>
                              <a:schemeClr val="bg1"/>
                            </a:solidFill>
                            <a:latin typeface="Cambria Math" panose="02040503050406030204" pitchFamily="18" charset="0"/>
                          </a:rPr>
                          <m:t>H</m:t>
                        </m:r>
                      </m:e>
                      <m:sub>
                        <m:r>
                          <a:rPr lang="en-US" sz="3200" b="0" i="1" dirty="0" smtClean="0">
                            <a:solidFill>
                              <a:schemeClr val="bg1"/>
                            </a:solidFill>
                            <a:latin typeface="Cambria Math" panose="02040503050406030204" pitchFamily="18" charset="0"/>
                          </a:rPr>
                          <m:t>2</m:t>
                        </m:r>
                      </m:sub>
                    </m:sSub>
                    <m:r>
                      <a:rPr lang="en-US" sz="3200" b="0" i="1" dirty="0" smtClean="0">
                        <a:solidFill>
                          <a:schemeClr val="bg1"/>
                        </a:solidFill>
                        <a:latin typeface="Cambria Math" panose="02040503050406030204" pitchFamily="18" charset="0"/>
                      </a:rPr>
                      <m:t>𝑂</m:t>
                    </m:r>
                    <m:r>
                      <a:rPr lang="en-US" sz="3200" b="0" i="1" dirty="0" smtClean="0">
                        <a:solidFill>
                          <a:schemeClr val="bg1"/>
                        </a:solidFill>
                        <a:latin typeface="Cambria Math" panose="02040503050406030204" pitchFamily="18" charset="0"/>
                      </a:rPr>
                      <m:t>(</m:t>
                    </m:r>
                    <m:r>
                      <a:rPr lang="en-US" sz="3200" b="0" i="1" dirty="0" smtClean="0">
                        <a:solidFill>
                          <a:schemeClr val="bg1"/>
                        </a:solidFill>
                        <a:latin typeface="Cambria Math" panose="02040503050406030204" pitchFamily="18" charset="0"/>
                      </a:rPr>
                      <m:t>𝑙</m:t>
                    </m:r>
                    <m:r>
                      <a:rPr lang="en-US" sz="3200" b="0" i="1" dirty="0" smtClean="0">
                        <a:solidFill>
                          <a:schemeClr val="bg1"/>
                        </a:solidFill>
                        <a:latin typeface="Cambria Math" panose="02040503050406030204" pitchFamily="18" charset="0"/>
                      </a:rPr>
                      <m:t>)</m:t>
                    </m:r>
                  </m:oMath>
                </a14:m>
                <a:r>
                  <a:rPr lang="en-US" sz="3200" dirty="0">
                    <a:solidFill>
                      <a:schemeClr val="bg1"/>
                    </a:solidFill>
                  </a:rPr>
                  <a:t>=</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𝐻𝑋</m:t>
                        </m:r>
                      </m:e>
                      <m:sup>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−1)−</m:t>
                        </m:r>
                      </m:sup>
                    </m:sSup>
                  </m:oMath>
                </a14:m>
                <a:r>
                  <a:rPr lang="en-US" sz="3200" dirty="0">
                    <a:solidFill>
                      <a:schemeClr val="bg1"/>
                    </a:solidFill>
                  </a:rPr>
                  <a:t>(aq)</a:t>
                </a:r>
                <a14:m>
                  <m:oMath xmlns:m="http://schemas.openxmlformats.org/officeDocument/2006/math">
                    <m:r>
                      <a:rPr lang="en-US" sz="3200" b="0" i="1" smtClean="0">
                        <a:solidFill>
                          <a:schemeClr val="bg1"/>
                        </a:solidFill>
                        <a:latin typeface="Cambria Math" panose="02040503050406030204" pitchFamily="18" charset="0"/>
                      </a:rPr>
                      <m:t>+</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𝑂𝐻</m:t>
                        </m:r>
                      </m:e>
                      <m:sup>
                        <m:r>
                          <a:rPr lang="en-US" sz="3200" b="0" i="1" smtClean="0">
                            <a:solidFill>
                              <a:schemeClr val="bg1"/>
                            </a:solidFill>
                            <a:latin typeface="Cambria Math" panose="02040503050406030204" pitchFamily="18" charset="0"/>
                          </a:rPr>
                          <m:t>−</m:t>
                        </m:r>
                      </m:sup>
                    </m:sSup>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𝑎𝑞</m:t>
                    </m:r>
                    <m:r>
                      <a:rPr lang="en-US" sz="3200" b="0" i="1" smtClean="0">
                        <a:solidFill>
                          <a:schemeClr val="bg1"/>
                        </a:solidFill>
                        <a:latin typeface="Cambria Math" panose="02040503050406030204" pitchFamily="18" charset="0"/>
                      </a:rPr>
                      <m:t>)</m:t>
                    </m:r>
                  </m:oMath>
                </a14:m>
                <a:endParaRPr lang="en-US" sz="3200" dirty="0">
                  <a:solidFill>
                    <a:schemeClr val="bg1"/>
                  </a:solidFill>
                </a:endParaRPr>
              </a:p>
            </p:txBody>
          </p:sp>
        </mc:Choice>
        <mc:Fallback xmlns="">
          <p:sp>
            <p:nvSpPr>
              <p:cNvPr id="18" name="TextBox 17">
                <a:extLst>
                  <a:ext uri="{FF2B5EF4-FFF2-40B4-BE49-F238E27FC236}">
                    <a16:creationId xmlns:a16="http://schemas.microsoft.com/office/drawing/2014/main" id="{05F365FF-6FAA-4429-8051-A8BF6D127713}"/>
                  </a:ext>
                </a:extLst>
              </p:cNvPr>
              <p:cNvSpPr txBox="1">
                <a:spLocks noRot="1" noChangeAspect="1" noMove="1" noResize="1" noEditPoints="1" noAdjustHandles="1" noChangeArrowheads="1" noChangeShapeType="1" noTextEdit="1"/>
              </p:cNvSpPr>
              <p:nvPr/>
            </p:nvSpPr>
            <p:spPr>
              <a:xfrm>
                <a:off x="3836710" y="3323811"/>
                <a:ext cx="7963907" cy="605294"/>
              </a:xfrm>
              <a:prstGeom prst="rect">
                <a:avLst/>
              </a:prstGeom>
              <a:blipFill>
                <a:blip r:embed="rId4"/>
                <a:stretch>
                  <a:fillRect t="-9000" b="-32000"/>
                </a:stretch>
              </a:blipFill>
            </p:spPr>
            <p:txBody>
              <a:bodyPr/>
              <a:lstStyle/>
              <a:p>
                <a:r>
                  <a:rPr lang="en-US">
                    <a:noFill/>
                  </a:rPr>
                  <a:t> </a:t>
                </a:r>
              </a:p>
            </p:txBody>
          </p:sp>
        </mc:Fallback>
      </mc:AlternateContent>
      <p:sp>
        <p:nvSpPr>
          <p:cNvPr id="19" name="Arrow: Left 18">
            <a:extLst>
              <a:ext uri="{FF2B5EF4-FFF2-40B4-BE49-F238E27FC236}">
                <a16:creationId xmlns:a16="http://schemas.microsoft.com/office/drawing/2014/main" id="{20A32DC1-DA0A-445B-8997-38A3F744B1CA}"/>
              </a:ext>
            </a:extLst>
          </p:cNvPr>
          <p:cNvSpPr/>
          <p:nvPr/>
        </p:nvSpPr>
        <p:spPr>
          <a:xfrm rot="10800000">
            <a:off x="6257303" y="1756760"/>
            <a:ext cx="1061563" cy="298837"/>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1BF4BB2A-B054-4017-A73D-34A1E5107AE0}"/>
              </a:ext>
            </a:extLst>
          </p:cNvPr>
          <p:cNvSpPr/>
          <p:nvPr/>
        </p:nvSpPr>
        <p:spPr>
          <a:xfrm>
            <a:off x="3459637" y="1894788"/>
            <a:ext cx="499621" cy="2290713"/>
          </a:xfrm>
          <a:prstGeom prst="leftBrace">
            <a:avLst>
              <a:gd name="adj1" fmla="val 8333"/>
              <a:gd name="adj2" fmla="val 50823"/>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4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Παράγοντες που </a:t>
            </a:r>
            <a:r>
              <a:rPr lang="el-GR" sz="3600" b="1" u="sng" dirty="0" err="1"/>
              <a:t>επιδρουν</a:t>
            </a:r>
            <a:r>
              <a:rPr lang="el-GR" sz="3600" b="1" u="sng" dirty="0"/>
              <a:t> στην διαλυτότητα</a:t>
            </a:r>
            <a:endParaRPr lang="en-US" sz="3600" b="1" u="sng" dirty="0"/>
          </a:p>
        </p:txBody>
      </p:sp>
      <p:sp>
        <p:nvSpPr>
          <p:cNvPr id="5" name="Text Box 4">
            <a:extLst>
              <a:ext uri="{FF2B5EF4-FFF2-40B4-BE49-F238E27FC236}">
                <a16:creationId xmlns:a16="http://schemas.microsoft.com/office/drawing/2014/main" id="{8FD741B8-1DB1-4933-83DD-8A0E26089C10}"/>
              </a:ext>
            </a:extLst>
          </p:cNvPr>
          <p:cNvSpPr txBox="1">
            <a:spLocks noChangeArrowheads="1"/>
          </p:cNvSpPr>
          <p:nvPr/>
        </p:nvSpPr>
        <p:spPr bwMode="auto">
          <a:xfrm>
            <a:off x="513931" y="1790655"/>
            <a:ext cx="51987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l-GR" altLang="el-GR" sz="2800" dirty="0">
                <a:solidFill>
                  <a:srgbClr val="00FFFF"/>
                </a:solidFill>
              </a:rPr>
              <a:t>  Θερμοκρασία</a:t>
            </a:r>
          </a:p>
          <a:p>
            <a:pPr eaLnBrk="1" hangingPunct="1">
              <a:spcBef>
                <a:spcPct val="50000"/>
              </a:spcBef>
              <a:buFont typeface="Wingdings" panose="05000000000000000000" pitchFamily="2" charset="2"/>
              <a:buChar char="v"/>
            </a:pPr>
            <a:r>
              <a:rPr lang="el-GR" altLang="el-GR" sz="2800" dirty="0">
                <a:solidFill>
                  <a:srgbClr val="00FFFF"/>
                </a:solidFill>
              </a:rPr>
              <a:t>  Κοινό ιόν</a:t>
            </a:r>
          </a:p>
          <a:p>
            <a:pPr eaLnBrk="1" hangingPunct="1">
              <a:spcBef>
                <a:spcPct val="50000"/>
              </a:spcBef>
              <a:buFont typeface="Wingdings" panose="05000000000000000000" pitchFamily="2" charset="2"/>
              <a:buChar char="v"/>
            </a:pPr>
            <a:r>
              <a:rPr lang="el-GR" altLang="el-GR" sz="2800" dirty="0">
                <a:solidFill>
                  <a:srgbClr val="00FFFF"/>
                </a:solidFill>
              </a:rPr>
              <a:t>  Μη κοινό ιόν </a:t>
            </a:r>
          </a:p>
          <a:p>
            <a:pPr eaLnBrk="1" hangingPunct="1">
              <a:spcBef>
                <a:spcPct val="50000"/>
              </a:spcBef>
              <a:buFont typeface="Wingdings" panose="05000000000000000000" pitchFamily="2" charset="2"/>
              <a:buChar char="v"/>
            </a:pPr>
            <a:r>
              <a:rPr lang="el-GR" altLang="el-GR" sz="2800" dirty="0">
                <a:solidFill>
                  <a:srgbClr val="00FFFF"/>
                </a:solidFill>
              </a:rPr>
              <a:t>Υδρόλυση ιόντων</a:t>
            </a:r>
            <a:endParaRPr lang="en-US" altLang="el-GR" sz="2800" dirty="0">
              <a:solidFill>
                <a:srgbClr val="00FFFF"/>
              </a:solidFill>
            </a:endParaRPr>
          </a:p>
          <a:p>
            <a:pPr eaLnBrk="1" hangingPunct="1">
              <a:spcBef>
                <a:spcPct val="50000"/>
              </a:spcBef>
              <a:buFont typeface="Wingdings" panose="05000000000000000000" pitchFamily="2" charset="2"/>
              <a:buChar char="v"/>
            </a:pPr>
            <a:r>
              <a:rPr lang="en-US" altLang="el-GR" sz="2800" dirty="0">
                <a:solidFill>
                  <a:srgbClr val="00FFFF"/>
                </a:solidFill>
              </a:rPr>
              <a:t> </a:t>
            </a:r>
            <a:r>
              <a:rPr lang="el-GR" altLang="el-GR" sz="2800" u="sng" dirty="0">
                <a:solidFill>
                  <a:srgbClr val="00FFFF"/>
                </a:solidFill>
              </a:rPr>
              <a:t>Σχηματισμός </a:t>
            </a:r>
            <a:r>
              <a:rPr lang="el-GR" altLang="el-GR" sz="2800" u="sng" dirty="0" err="1">
                <a:solidFill>
                  <a:srgbClr val="00FFFF"/>
                </a:solidFill>
              </a:rPr>
              <a:t>Σύμπλοκου</a:t>
            </a:r>
            <a:r>
              <a:rPr lang="el-GR" altLang="el-GR" sz="2800" u="sng" dirty="0">
                <a:solidFill>
                  <a:srgbClr val="00FFFF"/>
                </a:solidFill>
              </a:rPr>
              <a:t> ιόντος</a:t>
            </a:r>
          </a:p>
          <a:p>
            <a:pPr eaLnBrk="1" hangingPunct="1">
              <a:spcBef>
                <a:spcPct val="50000"/>
              </a:spcBef>
              <a:buFont typeface="Wingdings" panose="05000000000000000000" pitchFamily="2" charset="2"/>
              <a:buChar char="v"/>
            </a:pPr>
            <a:r>
              <a:rPr lang="el-GR" altLang="el-GR" sz="2800" dirty="0">
                <a:solidFill>
                  <a:srgbClr val="00FFFF"/>
                </a:solidFill>
              </a:rPr>
              <a:t> Φύση διαλύτη</a:t>
            </a:r>
          </a:p>
          <a:p>
            <a:pPr eaLnBrk="1" hangingPunct="1">
              <a:spcBef>
                <a:spcPct val="50000"/>
              </a:spcBef>
              <a:buFont typeface="Wingdings" panose="05000000000000000000" pitchFamily="2" charset="2"/>
              <a:buChar char="v"/>
            </a:pPr>
            <a:r>
              <a:rPr lang="el-GR" altLang="el-GR" sz="2800" dirty="0">
                <a:solidFill>
                  <a:srgbClr val="00FFFF"/>
                </a:solidFill>
              </a:rPr>
              <a:t> Μέγεθος κόκκων στερεού </a:t>
            </a:r>
            <a:endParaRPr lang="en-GB" altLang="el-GR" sz="2800" dirty="0">
              <a:solidFill>
                <a:srgbClr val="00FFFF"/>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648240-245D-444D-868A-A1A35C17B3E6}"/>
                  </a:ext>
                </a:extLst>
              </p:cNvPr>
              <p:cNvSpPr txBox="1"/>
              <p:nvPr/>
            </p:nvSpPr>
            <p:spPr>
              <a:xfrm>
                <a:off x="6021633" y="3935431"/>
                <a:ext cx="5797484" cy="623632"/>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𝑀</m:t>
                        </m:r>
                      </m:e>
                      <m:sub>
                        <m:r>
                          <a:rPr lang="en-US" sz="3200" b="0" i="1" smtClean="0">
                            <a:solidFill>
                              <a:schemeClr val="bg1"/>
                            </a:solidFill>
                            <a:latin typeface="Cambria Math" panose="02040503050406030204" pitchFamily="18" charset="0"/>
                          </a:rPr>
                          <m:t>𝑧</m:t>
                        </m:r>
                      </m:sub>
                    </m:sSub>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𝑦</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m:t>
                        </m:r>
                      </m:e>
                      <m:sup>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)+y</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a:t>
                </a:r>
              </a:p>
            </p:txBody>
          </p:sp>
        </mc:Choice>
        <mc:Fallback xmlns="">
          <p:sp>
            <p:nvSpPr>
              <p:cNvPr id="7" name="TextBox 6">
                <a:extLst>
                  <a:ext uri="{FF2B5EF4-FFF2-40B4-BE49-F238E27FC236}">
                    <a16:creationId xmlns:a16="http://schemas.microsoft.com/office/drawing/2014/main" id="{74648240-245D-444D-868A-A1A35C17B3E6}"/>
                  </a:ext>
                </a:extLst>
              </p:cNvPr>
              <p:cNvSpPr txBox="1">
                <a:spLocks noRot="1" noChangeAspect="1" noMove="1" noResize="1" noEditPoints="1" noAdjustHandles="1" noChangeArrowheads="1" noChangeShapeType="1" noTextEdit="1"/>
              </p:cNvSpPr>
              <p:nvPr/>
            </p:nvSpPr>
            <p:spPr>
              <a:xfrm>
                <a:off x="6021633" y="3935431"/>
                <a:ext cx="5797484" cy="623632"/>
              </a:xfrm>
              <a:prstGeom prst="rect">
                <a:avLst/>
              </a:prstGeom>
              <a:blipFill>
                <a:blip r:embed="rId2"/>
                <a:stretch>
                  <a:fillRect t="-13725" b="-24510"/>
                </a:stretch>
              </a:blipFill>
            </p:spPr>
            <p:txBody>
              <a:bodyPr/>
              <a:lstStyle/>
              <a:p>
                <a:r>
                  <a:rPr lang="en-US">
                    <a:noFill/>
                  </a:rPr>
                  <a:t> </a:t>
                </a:r>
              </a:p>
            </p:txBody>
          </p:sp>
        </mc:Fallback>
      </mc:AlternateContent>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2C0B1D40-F7DD-4AD3-8E6D-F86F2F5A511F}"/>
              </a:ext>
            </a:extLst>
          </p:cNvPr>
          <p:cNvSpPr>
            <a:spLocks noChangeArrowheads="1"/>
          </p:cNvSpPr>
          <p:nvPr/>
        </p:nvSpPr>
        <p:spPr bwMode="auto">
          <a:xfrm>
            <a:off x="4658937" y="27971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672ADC-5F49-4347-8A63-75A68119D747}"/>
                  </a:ext>
                </a:extLst>
              </p:cNvPr>
              <p:cNvSpPr txBox="1"/>
              <p:nvPr/>
            </p:nvSpPr>
            <p:spPr>
              <a:xfrm>
                <a:off x="5781421" y="5128676"/>
                <a:ext cx="6103684" cy="653128"/>
              </a:xfrm>
              <a:prstGeom prst="rect">
                <a:avLst/>
              </a:prstGeom>
              <a:noFill/>
            </p:spPr>
            <p:txBody>
              <a:bodyPr wrap="square" rtlCol="0">
                <a:spAutoFit/>
              </a:bodyPr>
              <a:lstStyle/>
              <a:p>
                <a14:m>
                  <m:oMath xmlns:m="http://schemas.openxmlformats.org/officeDocument/2006/math">
                    <m:sSup>
                      <m:sSupPr>
                        <m:ctrlPr>
                          <a:rPr lang="en-US" sz="3000" i="1" smtClean="0">
                            <a:solidFill>
                              <a:schemeClr val="bg1"/>
                            </a:solidFill>
                            <a:latin typeface="Cambria Math" panose="02040503050406030204" pitchFamily="18" charset="0"/>
                          </a:rPr>
                        </m:ctrlPr>
                      </m:sSupPr>
                      <m:e>
                        <m:r>
                          <a:rPr lang="en-US" sz="3000" i="1">
                            <a:solidFill>
                              <a:schemeClr val="bg1"/>
                            </a:solidFill>
                            <a:latin typeface="Cambria Math" panose="02040503050406030204" pitchFamily="18" charset="0"/>
                          </a:rPr>
                          <m:t>𝑀</m:t>
                        </m:r>
                      </m:e>
                      <m:sup>
                        <m:r>
                          <a:rPr lang="en-US" sz="3000" i="1">
                            <a:solidFill>
                              <a:schemeClr val="bg1"/>
                            </a:solidFill>
                            <a:latin typeface="Cambria Math" panose="02040503050406030204" pitchFamily="18" charset="0"/>
                          </a:rPr>
                          <m:t>𝑦</m:t>
                        </m:r>
                        <m:r>
                          <a:rPr lang="en-US" sz="3000" i="1">
                            <a:solidFill>
                              <a:schemeClr val="bg1"/>
                            </a:solidFill>
                            <a:latin typeface="Cambria Math" panose="02040503050406030204" pitchFamily="18" charset="0"/>
                          </a:rPr>
                          <m:t>+</m:t>
                        </m:r>
                      </m:sup>
                    </m:sSup>
                    <m:r>
                      <m:rPr>
                        <m:nor/>
                      </m:rPr>
                      <a:rPr lang="en-US" sz="3000" b="0" i="0" smtClean="0">
                        <a:solidFill>
                          <a:schemeClr val="bg1"/>
                        </a:solidFill>
                        <a:latin typeface="Cambria Math" panose="02040503050406030204" pitchFamily="18" charset="0"/>
                      </a:rPr>
                      <m:t>(</m:t>
                    </m:r>
                    <m:r>
                      <m:rPr>
                        <m:nor/>
                      </m:rPr>
                      <a:rPr lang="en-US" sz="3000" b="0" i="0" smtClean="0">
                        <a:solidFill>
                          <a:schemeClr val="bg1"/>
                        </a:solidFill>
                        <a:latin typeface="Cambria Math" panose="02040503050406030204" pitchFamily="18" charset="0"/>
                      </a:rPr>
                      <m:t>aq</m:t>
                    </m:r>
                    <m:r>
                      <m:rPr>
                        <m:nor/>
                      </m:rPr>
                      <a:rPr lang="en-US" sz="3000" b="0" i="0" smtClean="0">
                        <a:solidFill>
                          <a:schemeClr val="bg1"/>
                        </a:solidFill>
                        <a:latin typeface="Cambria Math" panose="02040503050406030204" pitchFamily="18" charset="0"/>
                      </a:rPr>
                      <m:t>)</m:t>
                    </m:r>
                    <m:r>
                      <m:rPr>
                        <m:nor/>
                      </m:rPr>
                      <a:rPr lang="el-GR" sz="3000" b="0" i="0" dirty="0" smtClean="0">
                        <a:solidFill>
                          <a:schemeClr val="bg1"/>
                        </a:solidFill>
                      </a:rPr>
                      <m:t>+</m:t>
                    </m:r>
                    <m:r>
                      <m:rPr>
                        <m:nor/>
                      </m:rPr>
                      <a:rPr lang="en-US" sz="3000" b="0" i="0" dirty="0" smtClean="0">
                        <a:solidFill>
                          <a:schemeClr val="bg1"/>
                        </a:solidFill>
                      </a:rPr>
                      <m:t>n</m:t>
                    </m:r>
                    <m:sSup>
                      <m:sSupPr>
                        <m:ctrlPr>
                          <a:rPr lang="en-US" sz="3000" b="0" i="1" dirty="0" smtClean="0">
                            <a:solidFill>
                              <a:schemeClr val="bg1"/>
                            </a:solidFill>
                            <a:latin typeface="Cambria Math" panose="02040503050406030204" pitchFamily="18" charset="0"/>
                          </a:rPr>
                        </m:ctrlPr>
                      </m:sSupPr>
                      <m:e>
                        <m:r>
                          <a:rPr lang="en-US" sz="3000" b="0" i="1" dirty="0" smtClean="0">
                            <a:solidFill>
                              <a:schemeClr val="bg1"/>
                            </a:solidFill>
                            <a:latin typeface="Cambria Math" panose="02040503050406030204" pitchFamily="18" charset="0"/>
                          </a:rPr>
                          <m:t>𝐿</m:t>
                        </m:r>
                      </m:e>
                      <m:sup>
                        <m:r>
                          <a:rPr lang="en-US" sz="3000" b="0" i="1" dirty="0" smtClean="0">
                            <a:solidFill>
                              <a:schemeClr val="bg1"/>
                            </a:solidFill>
                            <a:latin typeface="Cambria Math" panose="02040503050406030204" pitchFamily="18" charset="0"/>
                          </a:rPr>
                          <m:t>𝑥</m:t>
                        </m:r>
                        <m:r>
                          <a:rPr lang="en-US" sz="3000" b="0" i="1" dirty="0" smtClean="0">
                            <a:solidFill>
                              <a:schemeClr val="bg1"/>
                            </a:solidFill>
                            <a:latin typeface="Cambria Math" panose="02040503050406030204" pitchFamily="18" charset="0"/>
                          </a:rPr>
                          <m:t>−</m:t>
                        </m:r>
                      </m:sup>
                    </m:sSup>
                    <m:r>
                      <a:rPr lang="en-US" sz="3000" b="0" i="0" dirty="0" smtClean="0">
                        <a:solidFill>
                          <a:schemeClr val="bg1"/>
                        </a:solidFill>
                        <a:latin typeface="Cambria Math" panose="02040503050406030204" pitchFamily="18" charset="0"/>
                      </a:rPr>
                      <m:t>(</m:t>
                    </m:r>
                    <m:r>
                      <m:rPr>
                        <m:sty m:val="p"/>
                      </m:rPr>
                      <a:rPr lang="en-US" sz="3000" b="0" i="0" dirty="0" smtClean="0">
                        <a:solidFill>
                          <a:schemeClr val="bg1"/>
                        </a:solidFill>
                        <a:latin typeface="Cambria Math" panose="02040503050406030204" pitchFamily="18" charset="0"/>
                      </a:rPr>
                      <m:t>aq</m:t>
                    </m:r>
                    <m:r>
                      <a:rPr lang="en-US" sz="3000" b="0" i="0" dirty="0" smtClean="0">
                        <a:solidFill>
                          <a:schemeClr val="bg1"/>
                        </a:solidFill>
                        <a:latin typeface="Cambria Math" panose="02040503050406030204" pitchFamily="18" charset="0"/>
                      </a:rPr>
                      <m:t>)</m:t>
                    </m:r>
                  </m:oMath>
                </a14:m>
                <a:r>
                  <a:rPr lang="en-US" sz="3000" dirty="0">
                    <a:solidFill>
                      <a:schemeClr val="bg1"/>
                    </a:solidFill>
                  </a:rPr>
                  <a:t>=</a:t>
                </a:r>
                <a14:m>
                  <m:oMath xmlns:m="http://schemas.openxmlformats.org/officeDocument/2006/math">
                    <m:sSubSup>
                      <m:sSubSupPr>
                        <m:ctrlPr>
                          <a:rPr lang="en-US" sz="3000" i="1" smtClean="0">
                            <a:solidFill>
                              <a:schemeClr val="bg1"/>
                            </a:solidFill>
                            <a:latin typeface="Cambria Math" panose="02040503050406030204" pitchFamily="18" charset="0"/>
                          </a:rPr>
                        </m:ctrlPr>
                      </m:sSubSupPr>
                      <m:e>
                        <m:r>
                          <a:rPr lang="en-US" sz="3000" b="0" i="1" smtClean="0">
                            <a:solidFill>
                              <a:schemeClr val="bg1"/>
                            </a:solidFill>
                            <a:latin typeface="Cambria Math" panose="02040503050406030204" pitchFamily="18" charset="0"/>
                          </a:rPr>
                          <m:t>𝑀𝐿</m:t>
                        </m:r>
                      </m:e>
                      <m:sub>
                        <m:r>
                          <a:rPr lang="en-US" sz="3000" b="0" i="1" smtClean="0">
                            <a:solidFill>
                              <a:schemeClr val="bg1"/>
                            </a:solidFill>
                            <a:latin typeface="Cambria Math" panose="02040503050406030204" pitchFamily="18" charset="0"/>
                          </a:rPr>
                          <m:t>𝑛</m:t>
                        </m:r>
                      </m:sub>
                      <m:sup>
                        <m:d>
                          <m:dPr>
                            <m:ctrlPr>
                              <a:rPr lang="en-US" sz="3000" b="0" i="1" smtClean="0">
                                <a:solidFill>
                                  <a:schemeClr val="bg1"/>
                                </a:solidFill>
                                <a:latin typeface="Cambria Math" panose="02040503050406030204" pitchFamily="18" charset="0"/>
                              </a:rPr>
                            </m:ctrlPr>
                          </m:dPr>
                          <m:e>
                            <m:r>
                              <a:rPr lang="en-US" sz="3000" b="0" i="1" smtClean="0">
                                <a:solidFill>
                                  <a:schemeClr val="bg1"/>
                                </a:solidFill>
                                <a:latin typeface="Cambria Math" panose="02040503050406030204" pitchFamily="18" charset="0"/>
                              </a:rPr>
                              <m:t>𝑛𝑥</m:t>
                            </m:r>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𝑦</m:t>
                            </m:r>
                          </m:e>
                        </m:d>
                        <m:r>
                          <a:rPr lang="en-US" sz="3000" b="0" i="1" smtClean="0">
                            <a:solidFill>
                              <a:schemeClr val="bg1"/>
                            </a:solidFill>
                            <a:latin typeface="Cambria Math" panose="02040503050406030204" pitchFamily="18" charset="0"/>
                          </a:rPr>
                          <m:t>−</m:t>
                        </m:r>
                      </m:sup>
                    </m:sSubSup>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𝑎𝑞</m:t>
                    </m:r>
                    <m:r>
                      <a:rPr lang="en-US" sz="3000" b="0" i="1" smtClean="0">
                        <a:solidFill>
                          <a:schemeClr val="bg1"/>
                        </a:solidFill>
                        <a:latin typeface="Cambria Math" panose="02040503050406030204" pitchFamily="18" charset="0"/>
                      </a:rPr>
                      <m:t>)</m:t>
                    </m:r>
                  </m:oMath>
                </a14:m>
                <a:endParaRPr lang="en-US" sz="3000" dirty="0">
                  <a:solidFill>
                    <a:schemeClr val="bg1"/>
                  </a:solidFill>
                </a:endParaRPr>
              </a:p>
            </p:txBody>
          </p:sp>
        </mc:Choice>
        <mc:Fallback xmlns="">
          <p:sp>
            <p:nvSpPr>
              <p:cNvPr id="17" name="TextBox 16">
                <a:extLst>
                  <a:ext uri="{FF2B5EF4-FFF2-40B4-BE49-F238E27FC236}">
                    <a16:creationId xmlns:a16="http://schemas.microsoft.com/office/drawing/2014/main" id="{19672ADC-5F49-4347-8A63-75A68119D747}"/>
                  </a:ext>
                </a:extLst>
              </p:cNvPr>
              <p:cNvSpPr txBox="1">
                <a:spLocks noRot="1" noChangeAspect="1" noMove="1" noResize="1" noEditPoints="1" noAdjustHandles="1" noChangeArrowheads="1" noChangeShapeType="1" noTextEdit="1"/>
              </p:cNvSpPr>
              <p:nvPr/>
            </p:nvSpPr>
            <p:spPr>
              <a:xfrm>
                <a:off x="5781421" y="5128676"/>
                <a:ext cx="6103684" cy="653128"/>
              </a:xfrm>
              <a:prstGeom prst="rect">
                <a:avLst/>
              </a:prstGeom>
              <a:blipFill>
                <a:blip r:embed="rId3"/>
                <a:stretch>
                  <a:fillRect b="-26168"/>
                </a:stretch>
              </a:blipFill>
            </p:spPr>
            <p:txBody>
              <a:bodyPr/>
              <a:lstStyle/>
              <a:p>
                <a:r>
                  <a:rPr lang="en-US">
                    <a:noFill/>
                  </a:rPr>
                  <a:t> </a:t>
                </a:r>
              </a:p>
            </p:txBody>
          </p:sp>
        </mc:Fallback>
      </mc:AlternateContent>
      <p:sp>
        <p:nvSpPr>
          <p:cNvPr id="19" name="Arrow: Left 18">
            <a:extLst>
              <a:ext uri="{FF2B5EF4-FFF2-40B4-BE49-F238E27FC236}">
                <a16:creationId xmlns:a16="http://schemas.microsoft.com/office/drawing/2014/main" id="{20A32DC1-DA0A-445B-8997-38A3F744B1CA}"/>
              </a:ext>
            </a:extLst>
          </p:cNvPr>
          <p:cNvSpPr/>
          <p:nvPr/>
        </p:nvSpPr>
        <p:spPr>
          <a:xfrm rot="10800000">
            <a:off x="6794630" y="3692421"/>
            <a:ext cx="1061563" cy="298837"/>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1BF4BB2A-B054-4017-A73D-34A1E5107AE0}"/>
              </a:ext>
            </a:extLst>
          </p:cNvPr>
          <p:cNvSpPr/>
          <p:nvPr/>
        </p:nvSpPr>
        <p:spPr>
          <a:xfrm>
            <a:off x="5607030" y="3551019"/>
            <a:ext cx="499621" cy="2290713"/>
          </a:xfrm>
          <a:prstGeom prst="leftBrace">
            <a:avLst>
              <a:gd name="adj1" fmla="val 8333"/>
              <a:gd name="adj2" fmla="val 50823"/>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3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Παράγοντες που </a:t>
            </a:r>
            <a:r>
              <a:rPr lang="el-GR" sz="3600" b="1" u="sng" dirty="0" err="1"/>
              <a:t>επιδρουν</a:t>
            </a:r>
            <a:r>
              <a:rPr lang="el-GR" sz="3600" b="1" u="sng" dirty="0"/>
              <a:t> στην διαλυτότητα</a:t>
            </a:r>
            <a:endParaRPr lang="en-US" sz="3600" b="1" u="sng" dirty="0"/>
          </a:p>
        </p:txBody>
      </p:sp>
      <p:sp>
        <p:nvSpPr>
          <p:cNvPr id="5" name="Text Box 4">
            <a:extLst>
              <a:ext uri="{FF2B5EF4-FFF2-40B4-BE49-F238E27FC236}">
                <a16:creationId xmlns:a16="http://schemas.microsoft.com/office/drawing/2014/main" id="{8FD741B8-1DB1-4933-83DD-8A0E26089C10}"/>
              </a:ext>
            </a:extLst>
          </p:cNvPr>
          <p:cNvSpPr txBox="1">
            <a:spLocks noChangeArrowheads="1"/>
          </p:cNvSpPr>
          <p:nvPr/>
        </p:nvSpPr>
        <p:spPr bwMode="auto">
          <a:xfrm>
            <a:off x="513931" y="1790655"/>
            <a:ext cx="51987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l-GR" altLang="el-GR" sz="2800" dirty="0">
                <a:solidFill>
                  <a:srgbClr val="00FFFF"/>
                </a:solidFill>
              </a:rPr>
              <a:t>  Θερμοκρασία</a:t>
            </a:r>
          </a:p>
          <a:p>
            <a:pPr eaLnBrk="1" hangingPunct="1">
              <a:spcBef>
                <a:spcPct val="50000"/>
              </a:spcBef>
              <a:buFont typeface="Wingdings" panose="05000000000000000000" pitchFamily="2" charset="2"/>
              <a:buChar char="v"/>
            </a:pPr>
            <a:r>
              <a:rPr lang="el-GR" altLang="el-GR" sz="2800" dirty="0">
                <a:solidFill>
                  <a:srgbClr val="00FFFF"/>
                </a:solidFill>
              </a:rPr>
              <a:t>  Κοινό ιόν</a:t>
            </a:r>
          </a:p>
          <a:p>
            <a:pPr eaLnBrk="1" hangingPunct="1">
              <a:spcBef>
                <a:spcPct val="50000"/>
              </a:spcBef>
              <a:buFont typeface="Wingdings" panose="05000000000000000000" pitchFamily="2" charset="2"/>
              <a:buChar char="v"/>
            </a:pPr>
            <a:r>
              <a:rPr lang="el-GR" altLang="el-GR" sz="2800" dirty="0">
                <a:solidFill>
                  <a:srgbClr val="00FFFF"/>
                </a:solidFill>
              </a:rPr>
              <a:t>  Μη κοινό ιόν </a:t>
            </a:r>
          </a:p>
          <a:p>
            <a:pPr eaLnBrk="1" hangingPunct="1">
              <a:spcBef>
                <a:spcPct val="50000"/>
              </a:spcBef>
              <a:buFont typeface="Wingdings" panose="05000000000000000000" pitchFamily="2" charset="2"/>
              <a:buChar char="v"/>
            </a:pPr>
            <a:r>
              <a:rPr lang="el-GR" altLang="el-GR" sz="2800" dirty="0">
                <a:solidFill>
                  <a:srgbClr val="00FFFF"/>
                </a:solidFill>
              </a:rPr>
              <a:t>Υδρόλυση ιόντων</a:t>
            </a:r>
            <a:endParaRPr lang="en-US" altLang="el-GR" sz="2800" dirty="0">
              <a:solidFill>
                <a:srgbClr val="00FFFF"/>
              </a:solidFill>
            </a:endParaRPr>
          </a:p>
          <a:p>
            <a:pPr eaLnBrk="1" hangingPunct="1">
              <a:spcBef>
                <a:spcPct val="50000"/>
              </a:spcBef>
              <a:buFont typeface="Wingdings" panose="05000000000000000000" pitchFamily="2" charset="2"/>
              <a:buChar char="v"/>
            </a:pPr>
            <a:r>
              <a:rPr lang="en-US" altLang="el-GR" sz="2800" dirty="0">
                <a:solidFill>
                  <a:srgbClr val="00FFFF"/>
                </a:solidFill>
              </a:rPr>
              <a:t> </a:t>
            </a:r>
            <a:r>
              <a:rPr lang="el-GR" altLang="el-GR" sz="2800" dirty="0">
                <a:solidFill>
                  <a:srgbClr val="00FFFF"/>
                </a:solidFill>
              </a:rPr>
              <a:t>Σχηματισμός </a:t>
            </a:r>
            <a:r>
              <a:rPr lang="el-GR" altLang="el-GR" sz="2800" dirty="0" err="1">
                <a:solidFill>
                  <a:srgbClr val="00FFFF"/>
                </a:solidFill>
              </a:rPr>
              <a:t>Σύμπλοκου</a:t>
            </a:r>
            <a:r>
              <a:rPr lang="el-GR" altLang="el-GR" sz="2800" dirty="0">
                <a:solidFill>
                  <a:srgbClr val="00FFFF"/>
                </a:solidFill>
              </a:rPr>
              <a:t> ιόντος</a:t>
            </a:r>
          </a:p>
          <a:p>
            <a:pPr eaLnBrk="1" hangingPunct="1">
              <a:spcBef>
                <a:spcPct val="50000"/>
              </a:spcBef>
              <a:buFont typeface="Wingdings" panose="05000000000000000000" pitchFamily="2" charset="2"/>
              <a:buChar char="v"/>
            </a:pPr>
            <a:r>
              <a:rPr lang="el-GR" altLang="el-GR" sz="2800" dirty="0">
                <a:solidFill>
                  <a:srgbClr val="00FFFF"/>
                </a:solidFill>
              </a:rPr>
              <a:t> </a:t>
            </a:r>
            <a:r>
              <a:rPr lang="el-GR" altLang="el-GR" sz="2800" u="sng" dirty="0">
                <a:solidFill>
                  <a:srgbClr val="00FFFF"/>
                </a:solidFill>
              </a:rPr>
              <a:t>Φύση διαλύτη</a:t>
            </a:r>
          </a:p>
          <a:p>
            <a:pPr eaLnBrk="1" hangingPunct="1">
              <a:spcBef>
                <a:spcPct val="50000"/>
              </a:spcBef>
              <a:buFont typeface="Wingdings" panose="05000000000000000000" pitchFamily="2" charset="2"/>
              <a:buChar char="v"/>
            </a:pPr>
            <a:r>
              <a:rPr lang="el-GR" altLang="el-GR" sz="2800" dirty="0">
                <a:solidFill>
                  <a:srgbClr val="00FFFF"/>
                </a:solidFill>
              </a:rPr>
              <a:t> </a:t>
            </a:r>
            <a:r>
              <a:rPr lang="el-GR" altLang="el-GR" sz="2800" u="sng" dirty="0">
                <a:solidFill>
                  <a:srgbClr val="00FFFF"/>
                </a:solidFill>
              </a:rPr>
              <a:t>Μέγεθος κόκκων στερεού </a:t>
            </a:r>
            <a:endParaRPr lang="en-GB" altLang="el-GR" sz="2800" u="sng" dirty="0">
              <a:solidFill>
                <a:srgbClr val="00FFFF"/>
              </a:solidFill>
            </a:endParaRPr>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8">
            <a:extLst>
              <a:ext uri="{FF2B5EF4-FFF2-40B4-BE49-F238E27FC236}">
                <a16:creationId xmlns:a16="http://schemas.microsoft.com/office/drawing/2014/main" id="{27F381AA-467C-4502-B703-F4648A681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152" y="3357327"/>
            <a:ext cx="3350220" cy="302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326F72-4599-4A40-BC87-A472A6359CC0}"/>
                  </a:ext>
                </a:extLst>
              </p:cNvPr>
              <p:cNvSpPr txBox="1"/>
              <p:nvPr/>
            </p:nvSpPr>
            <p:spPr>
              <a:xfrm>
                <a:off x="6096000" y="1979629"/>
                <a:ext cx="5582069" cy="123739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 </a:t>
                </a:r>
                <a:r>
                  <a:rPr lang="el-GR" dirty="0">
                    <a:solidFill>
                      <a:schemeClr val="bg1"/>
                    </a:solidFill>
                  </a:rPr>
                  <a:t>Διηλεκτρική Σταθερά</a:t>
                </a:r>
                <a:r>
                  <a:rPr lang="en-US" dirty="0">
                    <a:solidFill>
                      <a:schemeClr val="bg1"/>
                    </a:solidFill>
                  </a:rPr>
                  <a:t>, </a:t>
                </a:r>
                <a:r>
                  <a:rPr lang="el-GR" dirty="0">
                    <a:solidFill>
                      <a:schemeClr val="bg1"/>
                    </a:solidFill>
                  </a:rPr>
                  <a:t>ε</a:t>
                </a:r>
              </a:p>
              <a:p>
                <a:pPr marL="285750" indent="-285750">
                  <a:buFont typeface="Arial" panose="020B0604020202020204" pitchFamily="34" charset="0"/>
                  <a:buChar char="•"/>
                </a:pPr>
                <a:endParaRPr lang="el-GR"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𝐹</m:t>
                          </m:r>
                        </m:e>
                        <m:sub>
                          <m:r>
                            <a:rPr lang="en-US" b="0" i="1" smtClean="0">
                              <a:solidFill>
                                <a:schemeClr val="bg1"/>
                              </a:solidFill>
                              <a:latin typeface="Cambria Math" panose="02040503050406030204" pitchFamily="18" charset="0"/>
                            </a:rPr>
                            <m:t>𝐶𝑜𝑢𝑙</m:t>
                          </m:r>
                        </m:sub>
                      </m:sSub>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4</m:t>
                          </m:r>
                          <m:r>
                            <a:rPr lang="el-GR" b="0" i="1" smtClean="0">
                              <a:solidFill>
                                <a:schemeClr val="bg1"/>
                              </a:solidFill>
                              <a:latin typeface="Cambria Math" panose="02040503050406030204" pitchFamily="18" charset="0"/>
                            </a:rPr>
                            <m:t>𝜋𝜀</m:t>
                          </m:r>
                          <m:sSub>
                            <m:sSubPr>
                              <m:ctrlPr>
                                <a:rPr lang="el-GR" b="0" i="1" smtClean="0">
                                  <a:solidFill>
                                    <a:schemeClr val="bg1"/>
                                  </a:solidFill>
                                  <a:latin typeface="Cambria Math" panose="02040503050406030204" pitchFamily="18" charset="0"/>
                                </a:rPr>
                              </m:ctrlPr>
                            </m:sSubPr>
                            <m:e>
                              <m:r>
                                <a:rPr lang="el-GR" b="0" i="1" smtClean="0">
                                  <a:solidFill>
                                    <a:schemeClr val="bg1"/>
                                  </a:solidFill>
                                  <a:latin typeface="Cambria Math" panose="02040503050406030204" pitchFamily="18" charset="0"/>
                                </a:rPr>
                                <m:t>𝜀</m:t>
                              </m:r>
                            </m:e>
                            <m:sub>
                              <m:r>
                                <a:rPr lang="el-GR" b="0" i="1" smtClean="0">
                                  <a:solidFill>
                                    <a:schemeClr val="bg1"/>
                                  </a:solidFill>
                                  <a:latin typeface="Cambria Math" panose="02040503050406030204" pitchFamily="18" charset="0"/>
                                </a:rPr>
                                <m:t>𝜊</m:t>
                              </m:r>
                            </m:sub>
                          </m:sSub>
                        </m:den>
                      </m:f>
                      <m:r>
                        <a:rPr lang="el-GR" b="0" i="1" smtClean="0">
                          <a:solidFill>
                            <a:schemeClr val="bg1"/>
                          </a:solidFill>
                          <a:latin typeface="Cambria Math" panose="02040503050406030204" pitchFamily="18" charset="0"/>
                        </a:rPr>
                        <m:t>.</m:t>
                      </m:r>
                      <m:f>
                        <m:fPr>
                          <m:ctrlPr>
                            <a:rPr lang="el-GR" b="0" i="1" smtClean="0">
                              <a:solidFill>
                                <a:schemeClr val="bg1"/>
                              </a:solidFill>
                              <a:latin typeface="Cambria Math" panose="02040503050406030204" pitchFamily="18" charset="0"/>
                            </a:rPr>
                          </m:ctrlPr>
                        </m:fPr>
                        <m:num>
                          <m:sSub>
                            <m:sSubPr>
                              <m:ctrlPr>
                                <a:rPr lang="el-GR"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𝑞</m:t>
                              </m:r>
                            </m:e>
                            <m:sub>
                              <m:r>
                                <a:rPr lang="en-US" b="0" i="1" smtClean="0">
                                  <a:solidFill>
                                    <a:schemeClr val="bg1"/>
                                  </a:solidFill>
                                  <a:latin typeface="Cambria Math" panose="02040503050406030204" pitchFamily="18" charset="0"/>
                                </a:rPr>
                                <m:t>1</m:t>
                              </m:r>
                            </m:sub>
                          </m:sSub>
                          <m:sSub>
                            <m:sSubPr>
                              <m:ctrlPr>
                                <a:rPr lang="el-GR"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𝑞</m:t>
                              </m:r>
                            </m:e>
                            <m:sub>
                              <m:r>
                                <a:rPr lang="en-US" b="0" i="1" smtClean="0">
                                  <a:solidFill>
                                    <a:schemeClr val="bg1"/>
                                  </a:solidFill>
                                  <a:latin typeface="Cambria Math" panose="02040503050406030204" pitchFamily="18" charset="0"/>
                                </a:rPr>
                                <m:t>2</m:t>
                              </m:r>
                            </m:sub>
                          </m:sSub>
                        </m:num>
                        <m:den>
                          <m:sSup>
                            <m:sSupPr>
                              <m:ctrlPr>
                                <a:rPr lang="el-GR"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𝑟</m:t>
                              </m:r>
                            </m:e>
                            <m:sup>
                              <m:r>
                                <a:rPr lang="en-US" b="0" i="1" smtClean="0">
                                  <a:solidFill>
                                    <a:schemeClr val="bg1"/>
                                  </a:solidFill>
                                  <a:latin typeface="Cambria Math" panose="02040503050406030204" pitchFamily="18" charset="0"/>
                                </a:rPr>
                                <m:t>2</m:t>
                              </m:r>
                            </m:sup>
                          </m:sSup>
                        </m:den>
                      </m:f>
                    </m:oMath>
                  </m:oMathPara>
                </a14:m>
                <a:endParaRPr lang="en-US" dirty="0">
                  <a:solidFill>
                    <a:schemeClr val="bg1"/>
                  </a:solidFill>
                </a:endParaRPr>
              </a:p>
            </p:txBody>
          </p:sp>
        </mc:Choice>
        <mc:Fallback xmlns="">
          <p:sp>
            <p:nvSpPr>
              <p:cNvPr id="3" name="TextBox 2">
                <a:extLst>
                  <a:ext uri="{FF2B5EF4-FFF2-40B4-BE49-F238E27FC236}">
                    <a16:creationId xmlns:a16="http://schemas.microsoft.com/office/drawing/2014/main" id="{02326F72-4599-4A40-BC87-A472A6359CC0}"/>
                  </a:ext>
                </a:extLst>
              </p:cNvPr>
              <p:cNvSpPr txBox="1">
                <a:spLocks noRot="1" noChangeAspect="1" noMove="1" noResize="1" noEditPoints="1" noAdjustHandles="1" noChangeArrowheads="1" noChangeShapeType="1" noTextEdit="1"/>
              </p:cNvSpPr>
              <p:nvPr/>
            </p:nvSpPr>
            <p:spPr>
              <a:xfrm>
                <a:off x="6096000" y="1979629"/>
                <a:ext cx="5582069" cy="1237390"/>
              </a:xfrm>
              <a:prstGeom prst="rect">
                <a:avLst/>
              </a:prstGeom>
              <a:blipFill>
                <a:blip r:embed="rId3"/>
                <a:stretch>
                  <a:fillRect l="-655" t="-2956"/>
                </a:stretch>
              </a:blipFill>
            </p:spPr>
            <p:txBody>
              <a:bodyPr/>
              <a:lstStyle/>
              <a:p>
                <a:r>
                  <a:rPr lang="en-US">
                    <a:noFill/>
                  </a:rPr>
                  <a:t> </a:t>
                </a:r>
              </a:p>
            </p:txBody>
          </p:sp>
        </mc:Fallback>
      </mc:AlternateContent>
    </p:spTree>
    <p:extLst>
      <p:ext uri="{BB962C8B-B14F-4D97-AF65-F5344CB8AC3E}">
        <p14:creationId xmlns:p14="http://schemas.microsoft.com/office/powerpoint/2010/main" val="362468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Συνθήκη σχηματισμού ιζήματος</a:t>
            </a:r>
            <a:endParaRPr lang="en-US" sz="36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3">
            <a:extLst>
              <a:ext uri="{FF2B5EF4-FFF2-40B4-BE49-F238E27FC236}">
                <a16:creationId xmlns:a16="http://schemas.microsoft.com/office/drawing/2014/main" id="{D85FFAF1-88C0-4598-8D73-6773A069690C}"/>
              </a:ext>
            </a:extLst>
          </p:cNvPr>
          <p:cNvSpPr txBox="1">
            <a:spLocks noChangeArrowheads="1"/>
          </p:cNvSpPr>
          <p:nvPr/>
        </p:nvSpPr>
        <p:spPr bwMode="auto">
          <a:xfrm>
            <a:off x="2512413" y="1897811"/>
            <a:ext cx="7640255" cy="3062377"/>
          </a:xfrm>
          <a:prstGeom prst="rect">
            <a:avLst/>
          </a:prstGeom>
          <a:noFill/>
          <a:ln w="9525">
            <a:noFill/>
            <a:miter lim="800000"/>
            <a:headEnd/>
            <a:tailEnd/>
          </a:ln>
          <a:effectLst/>
        </p:spPr>
        <p:txBody>
          <a:bodyPr wrap="square">
            <a:spAutoFit/>
          </a:bodyPr>
          <a:lstStyle/>
          <a:p>
            <a:pPr eaLnBrk="1" hangingPunct="1">
              <a:spcBef>
                <a:spcPct val="50000"/>
              </a:spcBef>
              <a:buFont typeface="Wingdings" pitchFamily="2" charset="2"/>
              <a:buChar char="v"/>
              <a:defRPr/>
            </a:pPr>
            <a:r>
              <a:rPr lang="el-GR" sz="2400" dirty="0">
                <a:solidFill>
                  <a:schemeClr val="bg1"/>
                </a:solidFill>
              </a:rPr>
              <a:t>  </a:t>
            </a:r>
            <a:r>
              <a:rPr lang="el-GR" sz="2400" b="1" dirty="0">
                <a:solidFill>
                  <a:schemeClr val="bg1"/>
                </a:solidFill>
              </a:rPr>
              <a:t>Μη Σχηματισμός Ιζήματος </a:t>
            </a:r>
            <a:r>
              <a:rPr lang="el-GR" sz="2400" b="1" i="1" dirty="0">
                <a:solidFill>
                  <a:schemeClr val="bg1"/>
                </a:solidFill>
                <a:effectLst>
                  <a:outerShdw blurRad="38100" dist="38100" dir="2700000" algn="tl">
                    <a:srgbClr val="000000"/>
                  </a:outerShdw>
                </a:effectLst>
              </a:rPr>
              <a:t>(Ακόρεστο Διάλυμα)</a:t>
            </a:r>
            <a:endParaRPr lang="el-GR" sz="2400" dirty="0">
              <a:solidFill>
                <a:schemeClr val="bg1"/>
              </a:solidFill>
            </a:endParaRPr>
          </a:p>
          <a:p>
            <a:pPr eaLnBrk="1" hangingPunct="1">
              <a:spcBef>
                <a:spcPts val="600"/>
              </a:spcBef>
              <a:spcAft>
                <a:spcPts val="600"/>
              </a:spcAft>
              <a:buFont typeface="Wingdings" pitchFamily="2" charset="2"/>
              <a:buNone/>
              <a:defRPr/>
            </a:pPr>
            <a:r>
              <a:rPr lang="el-GR" sz="2400" dirty="0">
                <a:solidFill>
                  <a:schemeClr val="bg1"/>
                </a:solidFill>
              </a:rPr>
              <a:t>      			</a:t>
            </a:r>
            <a:r>
              <a:rPr lang="en-US" sz="2400" b="1" dirty="0">
                <a:solidFill>
                  <a:schemeClr val="bg1"/>
                </a:solidFill>
                <a:effectLst>
                  <a:outerShdw blurRad="38100" dist="38100" dir="2700000" algn="tl">
                    <a:srgbClr val="000000"/>
                  </a:outerShdw>
                </a:effectLst>
                <a:cs typeface="Times New Roman" pitchFamily="18" charset="0"/>
              </a:rPr>
              <a:t>Q</a:t>
            </a:r>
            <a:r>
              <a:rPr lang="en-US" sz="2400" b="1" baseline="-30000" dirty="0">
                <a:solidFill>
                  <a:schemeClr val="bg1"/>
                </a:solidFill>
                <a:effectLst>
                  <a:outerShdw blurRad="38100" dist="38100" dir="2700000" algn="tl">
                    <a:srgbClr val="000000"/>
                  </a:outerShdw>
                </a:effectLst>
                <a:cs typeface="Times New Roman" pitchFamily="18" charset="0"/>
              </a:rPr>
              <a:t>i</a:t>
            </a:r>
            <a:r>
              <a:rPr lang="en-AU" sz="2400" b="1" dirty="0">
                <a:solidFill>
                  <a:schemeClr val="bg1"/>
                </a:solidFill>
                <a:effectLst>
                  <a:outerShdw blurRad="38100" dist="38100" dir="2700000" algn="tl">
                    <a:srgbClr val="000000"/>
                  </a:outerShdw>
                </a:effectLst>
                <a:cs typeface="Times New Roman" pitchFamily="18" charset="0"/>
              </a:rPr>
              <a:t> &lt; Κ</a:t>
            </a:r>
            <a:r>
              <a:rPr lang="en-US" sz="2400" b="1" baseline="-30000" dirty="0">
                <a:solidFill>
                  <a:schemeClr val="bg1"/>
                </a:solidFill>
                <a:effectLst>
                  <a:outerShdw blurRad="38100" dist="38100" dir="2700000" algn="tl">
                    <a:srgbClr val="000000"/>
                  </a:outerShdw>
                </a:effectLst>
                <a:cs typeface="Times New Roman" pitchFamily="18" charset="0"/>
              </a:rPr>
              <a:t>so</a:t>
            </a:r>
            <a:r>
              <a:rPr lang="en-US" sz="2400" dirty="0">
                <a:solidFill>
                  <a:schemeClr val="bg1"/>
                </a:solidFill>
                <a:cs typeface="Times New Roman" pitchFamily="18" charset="0"/>
              </a:rPr>
              <a:t> </a:t>
            </a:r>
            <a:endParaRPr lang="el-GR" sz="2400" dirty="0">
              <a:solidFill>
                <a:schemeClr val="bg1"/>
              </a:solidFill>
            </a:endParaRPr>
          </a:p>
          <a:p>
            <a:pPr eaLnBrk="1" hangingPunct="1">
              <a:spcBef>
                <a:spcPct val="50000"/>
              </a:spcBef>
              <a:buFont typeface="Wingdings" pitchFamily="2" charset="2"/>
              <a:buChar char="v"/>
              <a:defRPr/>
            </a:pPr>
            <a:r>
              <a:rPr lang="el-GR" sz="2400" dirty="0">
                <a:solidFill>
                  <a:schemeClr val="bg1"/>
                </a:solidFill>
              </a:rPr>
              <a:t> </a:t>
            </a:r>
            <a:r>
              <a:rPr lang="el-GR" sz="2400" b="1" dirty="0">
                <a:solidFill>
                  <a:schemeClr val="bg1"/>
                </a:solidFill>
              </a:rPr>
              <a:t>Ιοντική Ισορροπία </a:t>
            </a:r>
            <a:r>
              <a:rPr lang="el-GR" sz="2400" b="1" i="1" dirty="0">
                <a:solidFill>
                  <a:schemeClr val="bg1"/>
                </a:solidFill>
                <a:effectLst>
                  <a:outerShdw blurRad="38100" dist="38100" dir="2700000" algn="tl">
                    <a:srgbClr val="000000"/>
                  </a:outerShdw>
                </a:effectLst>
              </a:rPr>
              <a:t>(Κορεσμένο Διάλυμα)</a:t>
            </a:r>
          </a:p>
          <a:p>
            <a:pPr eaLnBrk="1" hangingPunct="1">
              <a:spcBef>
                <a:spcPts val="600"/>
              </a:spcBef>
              <a:spcAft>
                <a:spcPts val="600"/>
              </a:spcAft>
              <a:buFont typeface="Wingdings" pitchFamily="2" charset="2"/>
              <a:buNone/>
              <a:defRPr/>
            </a:pPr>
            <a:r>
              <a:rPr lang="el-GR" sz="2400" b="1" dirty="0">
                <a:solidFill>
                  <a:schemeClr val="bg1"/>
                </a:solidFill>
              </a:rPr>
              <a:t>			</a:t>
            </a:r>
            <a:r>
              <a:rPr lang="en-US" sz="2400" b="1" dirty="0">
                <a:solidFill>
                  <a:schemeClr val="bg1"/>
                </a:solidFill>
                <a:effectLst>
                  <a:outerShdw blurRad="38100" dist="38100" dir="2700000" algn="tl">
                    <a:srgbClr val="000000"/>
                  </a:outerShdw>
                </a:effectLst>
                <a:cs typeface="Times New Roman" pitchFamily="18" charset="0"/>
              </a:rPr>
              <a:t>Q</a:t>
            </a:r>
            <a:r>
              <a:rPr lang="en-US" sz="2400" b="1" baseline="-30000" dirty="0">
                <a:solidFill>
                  <a:schemeClr val="bg1"/>
                </a:solidFill>
                <a:effectLst>
                  <a:outerShdw blurRad="38100" dist="38100" dir="2700000" algn="tl">
                    <a:srgbClr val="000000"/>
                  </a:outerShdw>
                </a:effectLst>
                <a:cs typeface="Times New Roman" pitchFamily="18" charset="0"/>
              </a:rPr>
              <a:t>i</a:t>
            </a:r>
            <a:r>
              <a:rPr lang="en-AU" sz="2400" b="1" dirty="0">
                <a:solidFill>
                  <a:schemeClr val="bg1"/>
                </a:solidFill>
                <a:effectLst>
                  <a:outerShdw blurRad="38100" dist="38100" dir="2700000" algn="tl">
                    <a:srgbClr val="000000"/>
                  </a:outerShdw>
                </a:effectLst>
                <a:cs typeface="Times New Roman" pitchFamily="18" charset="0"/>
              </a:rPr>
              <a:t> = Κ</a:t>
            </a:r>
            <a:r>
              <a:rPr lang="en-US" sz="2400" b="1" baseline="-30000" dirty="0">
                <a:solidFill>
                  <a:schemeClr val="bg1"/>
                </a:solidFill>
                <a:effectLst>
                  <a:outerShdw blurRad="38100" dist="38100" dir="2700000" algn="tl">
                    <a:srgbClr val="000000"/>
                  </a:outerShdw>
                </a:effectLst>
                <a:cs typeface="Times New Roman" pitchFamily="18" charset="0"/>
              </a:rPr>
              <a:t>so</a:t>
            </a:r>
            <a:r>
              <a:rPr lang="en-GB" sz="2400" b="1" dirty="0">
                <a:solidFill>
                  <a:schemeClr val="bg1"/>
                </a:solidFill>
              </a:rPr>
              <a:t> </a:t>
            </a:r>
            <a:endParaRPr lang="el-GR" sz="2400" b="1" dirty="0">
              <a:solidFill>
                <a:schemeClr val="bg1"/>
              </a:solidFill>
            </a:endParaRPr>
          </a:p>
          <a:p>
            <a:pPr eaLnBrk="1" hangingPunct="1">
              <a:spcBef>
                <a:spcPct val="50000"/>
              </a:spcBef>
              <a:buFont typeface="Wingdings" pitchFamily="2" charset="2"/>
              <a:buChar char="v"/>
              <a:defRPr/>
            </a:pPr>
            <a:r>
              <a:rPr lang="el-GR" sz="2400" b="1" dirty="0">
                <a:solidFill>
                  <a:schemeClr val="bg1"/>
                </a:solidFill>
              </a:rPr>
              <a:t> Σχηματισμός Ιζήματος </a:t>
            </a:r>
            <a:r>
              <a:rPr lang="el-GR" sz="2400" b="1" i="1" dirty="0">
                <a:solidFill>
                  <a:schemeClr val="bg1"/>
                </a:solidFill>
                <a:effectLst>
                  <a:outerShdw blurRad="38100" dist="38100" dir="2700000" algn="tl">
                    <a:srgbClr val="000000"/>
                  </a:outerShdw>
                </a:effectLst>
              </a:rPr>
              <a:t>(</a:t>
            </a:r>
            <a:r>
              <a:rPr lang="el-GR" sz="2400" b="1" i="1" dirty="0" err="1">
                <a:solidFill>
                  <a:schemeClr val="bg1"/>
                </a:solidFill>
                <a:effectLst>
                  <a:outerShdw blurRad="38100" dist="38100" dir="2700000" algn="tl">
                    <a:srgbClr val="000000"/>
                  </a:outerShdw>
                </a:effectLst>
              </a:rPr>
              <a:t>Υπέρκορο</a:t>
            </a:r>
            <a:r>
              <a:rPr lang="el-GR" sz="2400" b="1" i="1" dirty="0">
                <a:solidFill>
                  <a:schemeClr val="bg1"/>
                </a:solidFill>
                <a:effectLst>
                  <a:outerShdw blurRad="38100" dist="38100" dir="2700000" algn="tl">
                    <a:srgbClr val="000000"/>
                  </a:outerShdw>
                </a:effectLst>
              </a:rPr>
              <a:t> Διάλυμα)</a:t>
            </a:r>
          </a:p>
          <a:p>
            <a:pPr lvl="1" eaLnBrk="1" hangingPunct="1">
              <a:spcBef>
                <a:spcPts val="600"/>
              </a:spcBef>
              <a:spcAft>
                <a:spcPts val="600"/>
              </a:spcAft>
              <a:buFont typeface="Wingdings" pitchFamily="2" charset="2"/>
              <a:buNone/>
              <a:defRPr/>
            </a:pPr>
            <a:r>
              <a:rPr lang="el-GR" sz="2400" b="1" dirty="0">
                <a:solidFill>
                  <a:schemeClr val="bg1"/>
                </a:solidFill>
              </a:rPr>
              <a:t>			</a:t>
            </a:r>
            <a:r>
              <a:rPr lang="en-US" sz="2400" b="1" dirty="0">
                <a:solidFill>
                  <a:schemeClr val="bg1"/>
                </a:solidFill>
                <a:effectLst>
                  <a:outerShdw blurRad="38100" dist="38100" dir="2700000" algn="tl">
                    <a:srgbClr val="000000"/>
                  </a:outerShdw>
                </a:effectLst>
                <a:cs typeface="Times New Roman" pitchFamily="18" charset="0"/>
              </a:rPr>
              <a:t>Q</a:t>
            </a:r>
            <a:r>
              <a:rPr lang="en-US" sz="2400" b="1" baseline="-30000" dirty="0">
                <a:solidFill>
                  <a:schemeClr val="bg1"/>
                </a:solidFill>
                <a:effectLst>
                  <a:outerShdw blurRad="38100" dist="38100" dir="2700000" algn="tl">
                    <a:srgbClr val="000000"/>
                  </a:outerShdw>
                </a:effectLst>
                <a:cs typeface="Times New Roman" pitchFamily="18" charset="0"/>
              </a:rPr>
              <a:t>i</a:t>
            </a:r>
            <a:r>
              <a:rPr lang="en-AU" sz="2400" b="1" dirty="0">
                <a:solidFill>
                  <a:schemeClr val="bg1"/>
                </a:solidFill>
                <a:effectLst>
                  <a:outerShdw blurRad="38100" dist="38100" dir="2700000" algn="tl">
                    <a:srgbClr val="000000"/>
                  </a:outerShdw>
                </a:effectLst>
                <a:cs typeface="Times New Roman" pitchFamily="18" charset="0"/>
              </a:rPr>
              <a:t>  &gt; Κ</a:t>
            </a:r>
            <a:r>
              <a:rPr lang="en-US" sz="2400" b="1" baseline="-30000" dirty="0">
                <a:solidFill>
                  <a:schemeClr val="bg1"/>
                </a:solidFill>
                <a:effectLst>
                  <a:outerShdw blurRad="38100" dist="38100" dir="2700000" algn="tl">
                    <a:srgbClr val="000000"/>
                  </a:outerShdw>
                </a:effectLst>
                <a:cs typeface="Times New Roman" pitchFamily="18" charset="0"/>
              </a:rPr>
              <a:t>so</a:t>
            </a:r>
            <a:r>
              <a:rPr lang="en-AU" sz="2400" b="1" dirty="0">
                <a:solidFill>
                  <a:schemeClr val="bg1"/>
                </a:solidFill>
                <a:cs typeface="Times New Roman" pitchFamily="18" charset="0"/>
              </a:rPr>
              <a:t> </a:t>
            </a:r>
            <a:endParaRPr lang="en-GB" sz="2400" b="1" dirty="0">
              <a:solidFill>
                <a:schemeClr val="bg1"/>
              </a:solidFill>
              <a:cs typeface="Times New Roman"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A322E3-35DC-4AB2-A56A-B9F5B6BE2993}"/>
                  </a:ext>
                </a:extLst>
              </p:cNvPr>
              <p:cNvSpPr txBox="1"/>
              <p:nvPr/>
            </p:nvSpPr>
            <p:spPr>
              <a:xfrm>
                <a:off x="648355" y="5394886"/>
                <a:ext cx="5797484" cy="623632"/>
              </a:xfrm>
              <a:prstGeom prst="rect">
                <a:avLst/>
              </a:prstGeom>
              <a:noFill/>
            </p:spPr>
            <p:txBody>
              <a:bodyPr wrap="squar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𝑀</m:t>
                        </m:r>
                      </m:e>
                      <m:sub>
                        <m:r>
                          <a:rPr lang="en-US" sz="3200" b="0" i="1" smtClean="0">
                            <a:solidFill>
                              <a:schemeClr val="bg1"/>
                            </a:solidFill>
                            <a:latin typeface="Cambria Math" panose="02040503050406030204" pitchFamily="18" charset="0"/>
                          </a:rPr>
                          <m:t>𝑧</m:t>
                        </m:r>
                      </m:sub>
                    </m:sSub>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𝑦</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𝑧</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𝑀</m:t>
                        </m:r>
                      </m:e>
                      <m:sup>
                        <m:r>
                          <a:rPr lang="en-US" sz="3200" b="0" i="1" smtClean="0">
                            <a:solidFill>
                              <a:schemeClr val="bg1"/>
                            </a:solidFill>
                            <a:latin typeface="Cambria Math" panose="02040503050406030204" pitchFamily="18" charset="0"/>
                          </a:rPr>
                          <m:t>𝑦</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)+y</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𝑋</m:t>
                        </m:r>
                      </m:e>
                      <m:sup>
                        <m:r>
                          <a:rPr lang="en-US" sz="3200" b="0" i="1" smtClean="0">
                            <a:solidFill>
                              <a:schemeClr val="bg1"/>
                            </a:solidFill>
                            <a:latin typeface="Cambria Math" panose="02040503050406030204" pitchFamily="18" charset="0"/>
                          </a:rPr>
                          <m:t>𝑧</m:t>
                        </m:r>
                        <m:r>
                          <a:rPr lang="en-US" sz="3200" b="0" i="1" smtClean="0">
                            <a:solidFill>
                              <a:schemeClr val="bg1"/>
                            </a:solidFill>
                            <a:latin typeface="Cambria Math" panose="02040503050406030204" pitchFamily="18" charset="0"/>
                          </a:rPr>
                          <m:t>−</m:t>
                        </m:r>
                      </m:sup>
                    </m:sSup>
                  </m:oMath>
                </a14:m>
                <a:r>
                  <a:rPr lang="en-US" sz="3200" dirty="0">
                    <a:solidFill>
                      <a:schemeClr val="bg1"/>
                    </a:solidFill>
                  </a:rPr>
                  <a:t>(</a:t>
                </a:r>
                <a:r>
                  <a:rPr lang="en-US" sz="3200" dirty="0" err="1">
                    <a:solidFill>
                      <a:schemeClr val="bg1"/>
                    </a:solidFill>
                  </a:rPr>
                  <a:t>aq</a:t>
                </a:r>
                <a:r>
                  <a:rPr lang="en-US" sz="3200" dirty="0">
                    <a:solidFill>
                      <a:schemeClr val="bg1"/>
                    </a:solidFill>
                  </a:rPr>
                  <a:t>)</a:t>
                </a:r>
              </a:p>
            </p:txBody>
          </p:sp>
        </mc:Choice>
        <mc:Fallback xmlns="">
          <p:sp>
            <p:nvSpPr>
              <p:cNvPr id="8" name="TextBox 7">
                <a:extLst>
                  <a:ext uri="{FF2B5EF4-FFF2-40B4-BE49-F238E27FC236}">
                    <a16:creationId xmlns:a16="http://schemas.microsoft.com/office/drawing/2014/main" id="{A4A322E3-35DC-4AB2-A56A-B9F5B6BE2993}"/>
                  </a:ext>
                </a:extLst>
              </p:cNvPr>
              <p:cNvSpPr txBox="1">
                <a:spLocks noRot="1" noChangeAspect="1" noMove="1" noResize="1" noEditPoints="1" noAdjustHandles="1" noChangeArrowheads="1" noChangeShapeType="1" noTextEdit="1"/>
              </p:cNvSpPr>
              <p:nvPr/>
            </p:nvSpPr>
            <p:spPr>
              <a:xfrm>
                <a:off x="648355" y="5394886"/>
                <a:ext cx="5797484" cy="623632"/>
              </a:xfrm>
              <a:prstGeom prst="rect">
                <a:avLst/>
              </a:prstGeom>
              <a:blipFill>
                <a:blip r:embed="rId2"/>
                <a:stretch>
                  <a:fillRect t="-13725" b="-245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4FDF26-87D4-4651-ABCA-AA09F4DE3699}"/>
                  </a:ext>
                </a:extLst>
              </p:cNvPr>
              <p:cNvSpPr txBox="1"/>
              <p:nvPr/>
            </p:nvSpPr>
            <p:spPr>
              <a:xfrm>
                <a:off x="6702012" y="5377636"/>
                <a:ext cx="4723273" cy="6408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𝑄</m:t>
                          </m:r>
                        </m:e>
                        <m:sub>
                          <m:r>
                            <a:rPr lang="en-US" sz="3200" b="0" i="1" dirty="0" smtClean="0">
                              <a:solidFill>
                                <a:schemeClr val="bg1"/>
                              </a:solidFill>
                              <a:latin typeface="Cambria Math" panose="02040503050406030204" pitchFamily="18" charset="0"/>
                            </a:rPr>
                            <m:t>𝑖</m:t>
                          </m:r>
                        </m:sub>
                      </m:sSub>
                      <m:r>
                        <a:rPr lang="en-US" sz="3200" b="0" i="1" dirty="0" smtClean="0">
                          <a:solidFill>
                            <a:schemeClr val="bg1"/>
                          </a:solidFill>
                          <a:latin typeface="Cambria Math" panose="02040503050406030204" pitchFamily="18" charset="0"/>
                        </a:rPr>
                        <m:t>=</m:t>
                      </m:r>
                      <m:sSubSup>
                        <m:sSubSupPr>
                          <m:ctrlPr>
                            <a:rPr lang="en-US" sz="3200" i="1" dirty="0" smtClean="0">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𝑀</m:t>
                              </m:r>
                            </m:e>
                            <m:sup>
                              <m:r>
                                <a:rPr lang="en-US" sz="3200" i="1">
                                  <a:solidFill>
                                    <a:schemeClr val="bg1"/>
                                  </a:solidFill>
                                  <a:latin typeface="Cambria Math" panose="02040503050406030204" pitchFamily="18" charset="0"/>
                                </a:rPr>
                                <m:t>𝑦</m:t>
                              </m:r>
                              <m:r>
                                <a:rPr lang="en-US" sz="3200" i="1">
                                  <a:solidFill>
                                    <a:schemeClr val="bg1"/>
                                  </a:solidFill>
                                  <a:latin typeface="Cambria Math" panose="02040503050406030204" pitchFamily="18" charset="0"/>
                                </a:rPr>
                                <m:t>+</m:t>
                              </m:r>
                            </m:sup>
                          </m:sSup>
                          <m:r>
                            <a:rPr lang="en-US" sz="3200" i="1">
                              <a:solidFill>
                                <a:schemeClr val="bg1"/>
                              </a:solidFill>
                              <a:latin typeface="Cambria Math" panose="02040503050406030204" pitchFamily="18" charset="0"/>
                            </a:rPr>
                            <m:t>]</m:t>
                          </m:r>
                        </m:e>
                        <m:sub>
                          <m:r>
                            <a:rPr lang="en-US" sz="3200" b="0" i="1" dirty="0" smtClean="0">
                              <a:solidFill>
                                <a:schemeClr val="bg1"/>
                              </a:solidFill>
                              <a:latin typeface="Cambria Math" panose="02040503050406030204" pitchFamily="18" charset="0"/>
                            </a:rPr>
                            <m:t>𝑟𝑒𝑎𝑙</m:t>
                          </m:r>
                        </m:sub>
                        <m:sup>
                          <m:r>
                            <a:rPr lang="en-US" sz="3200" b="0" i="1" dirty="0" smtClean="0">
                              <a:solidFill>
                                <a:schemeClr val="bg1"/>
                              </a:solidFill>
                              <a:latin typeface="Cambria Math" panose="02040503050406030204" pitchFamily="18" charset="0"/>
                            </a:rPr>
                            <m:t>𝑧</m:t>
                          </m:r>
                        </m:sup>
                      </m:sSubSup>
                      <m:r>
                        <a:rPr lang="en-US" sz="3200" b="0" i="1" dirty="0" smtClean="0">
                          <a:solidFill>
                            <a:schemeClr val="bg1"/>
                          </a:solidFill>
                          <a:latin typeface="Cambria Math" panose="02040503050406030204" pitchFamily="18" charset="0"/>
                        </a:rPr>
                        <m:t>.</m:t>
                      </m:r>
                      <m:sSubSup>
                        <m:sSubSupPr>
                          <m:ctrlPr>
                            <a:rPr lang="en-US" sz="3200" i="1" dirty="0" smtClean="0">
                              <a:solidFill>
                                <a:schemeClr val="bg1"/>
                              </a:solidFill>
                              <a:latin typeface="Cambria Math" panose="02040503050406030204" pitchFamily="18" charset="0"/>
                            </a:rPr>
                          </m:ctrlPr>
                        </m:sSubSupPr>
                        <m:e>
                          <m:r>
                            <m:rPr>
                              <m:nor/>
                            </m:rPr>
                            <a:rPr lang="en-US" sz="3200" dirty="0">
                              <a:solidFill>
                                <a:schemeClr val="bg1"/>
                              </a:solidFill>
                            </a:rPr>
                            <m:t>[</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𝑋</m:t>
                              </m:r>
                            </m:e>
                            <m:sup>
                              <m:r>
                                <a:rPr lang="en-US" sz="3200" i="1">
                                  <a:solidFill>
                                    <a:schemeClr val="bg1"/>
                                  </a:solidFill>
                                  <a:latin typeface="Cambria Math" panose="02040503050406030204" pitchFamily="18" charset="0"/>
                                </a:rPr>
                                <m:t>𝑧</m:t>
                              </m:r>
                              <m:r>
                                <a:rPr lang="en-US" sz="3200" i="1">
                                  <a:solidFill>
                                    <a:schemeClr val="bg1"/>
                                  </a:solidFill>
                                  <a:latin typeface="Cambria Math" panose="02040503050406030204" pitchFamily="18" charset="0"/>
                                </a:rPr>
                                <m:t>−</m:t>
                              </m:r>
                            </m:sup>
                          </m:sSup>
                          <m:r>
                            <m:rPr>
                              <m:nor/>
                            </m:rPr>
                            <a:rPr lang="en-US" sz="3200" dirty="0">
                              <a:solidFill>
                                <a:schemeClr val="bg1"/>
                              </a:solidFill>
                            </a:rPr>
                            <m:t>]</m:t>
                          </m:r>
                        </m:e>
                        <m:sub>
                          <m:r>
                            <a:rPr lang="en-US" sz="3200" b="0" i="1" dirty="0" smtClean="0">
                              <a:solidFill>
                                <a:schemeClr val="bg1"/>
                              </a:solidFill>
                              <a:latin typeface="Cambria Math" panose="02040503050406030204" pitchFamily="18" charset="0"/>
                            </a:rPr>
                            <m:t>𝑟𝑒𝑎𝑙</m:t>
                          </m:r>
                        </m:sub>
                        <m:sup>
                          <m:r>
                            <a:rPr lang="en-US" sz="3200" b="0" i="1" dirty="0" smtClean="0">
                              <a:solidFill>
                                <a:schemeClr val="bg1"/>
                              </a:solidFill>
                              <a:latin typeface="Cambria Math" panose="02040503050406030204" pitchFamily="18" charset="0"/>
                            </a:rPr>
                            <m:t>𝑦</m:t>
                          </m:r>
                        </m:sup>
                      </m:sSubSup>
                    </m:oMath>
                  </m:oMathPara>
                </a14:m>
                <a:endParaRPr lang="en-US" sz="3200" dirty="0">
                  <a:solidFill>
                    <a:schemeClr val="bg1"/>
                  </a:solidFill>
                </a:endParaRPr>
              </a:p>
            </p:txBody>
          </p:sp>
        </mc:Choice>
        <mc:Fallback xmlns="">
          <p:sp>
            <p:nvSpPr>
              <p:cNvPr id="9" name="TextBox 8">
                <a:extLst>
                  <a:ext uri="{FF2B5EF4-FFF2-40B4-BE49-F238E27FC236}">
                    <a16:creationId xmlns:a16="http://schemas.microsoft.com/office/drawing/2014/main" id="{5C4FDF26-87D4-4651-ABCA-AA09F4DE3699}"/>
                  </a:ext>
                </a:extLst>
              </p:cNvPr>
              <p:cNvSpPr txBox="1">
                <a:spLocks noRot="1" noChangeAspect="1" noMove="1" noResize="1" noEditPoints="1" noAdjustHandles="1" noChangeArrowheads="1" noChangeShapeType="1" noTextEdit="1"/>
              </p:cNvSpPr>
              <p:nvPr/>
            </p:nvSpPr>
            <p:spPr>
              <a:xfrm>
                <a:off x="6702012" y="5377636"/>
                <a:ext cx="4723273" cy="6408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303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err="1"/>
              <a:t>Οξειδοαναγωγικά</a:t>
            </a:r>
            <a:r>
              <a:rPr lang="el-GR" sz="3600" b="1" u="sng" dirty="0"/>
              <a:t> Συστήματα</a:t>
            </a:r>
            <a:endParaRPr lang="en-US" sz="36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41A02B-7DC3-4216-B932-B760F716DA6F}"/>
                  </a:ext>
                </a:extLst>
              </p:cNvPr>
              <p:cNvSpPr txBox="1"/>
              <p:nvPr/>
            </p:nvSpPr>
            <p:spPr>
              <a:xfrm>
                <a:off x="2729060" y="2824640"/>
                <a:ext cx="3264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𝑛𝑒</m:t>
                          </m:r>
                        </m:e>
                        <m:sup>
                          <m:r>
                            <a:rPr lang="en-US" sz="2800" b="0" i="1" smtClean="0">
                              <a:solidFill>
                                <a:schemeClr val="bg1"/>
                              </a:solidFill>
                              <a:latin typeface="Cambria Math" panose="02040503050406030204" pitchFamily="18" charset="0"/>
                            </a:rPr>
                            <m:t>−</m:t>
                          </m:r>
                        </m:sup>
                      </m:sSup>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1</m:t>
                          </m:r>
                        </m:sub>
                      </m:sSub>
                    </m:oMath>
                  </m:oMathPara>
                </a14:m>
                <a:endParaRPr lang="en-US" sz="2800" dirty="0">
                  <a:solidFill>
                    <a:schemeClr val="bg1"/>
                  </a:solidFill>
                  <a:latin typeface="Century Gothic" panose="020B0502020202020204" pitchFamily="34" charset="0"/>
                </a:endParaRPr>
              </a:p>
            </p:txBody>
          </p:sp>
        </mc:Choice>
        <mc:Fallback xmlns="">
          <p:sp>
            <p:nvSpPr>
              <p:cNvPr id="3" name="TextBox 2">
                <a:extLst>
                  <a:ext uri="{FF2B5EF4-FFF2-40B4-BE49-F238E27FC236}">
                    <a16:creationId xmlns:a16="http://schemas.microsoft.com/office/drawing/2014/main" id="{F441A02B-7DC3-4216-B932-B760F716DA6F}"/>
                  </a:ext>
                </a:extLst>
              </p:cNvPr>
              <p:cNvSpPr txBox="1">
                <a:spLocks noRot="1" noChangeAspect="1" noMove="1" noResize="1" noEditPoints="1" noAdjustHandles="1" noChangeArrowheads="1" noChangeShapeType="1" noTextEdit="1"/>
              </p:cNvSpPr>
              <p:nvPr/>
            </p:nvSpPr>
            <p:spPr>
              <a:xfrm>
                <a:off x="2729060" y="2824640"/>
                <a:ext cx="3264817"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F873B5-D008-499D-911D-0EB77C3E8715}"/>
                  </a:ext>
                </a:extLst>
              </p:cNvPr>
              <p:cNvSpPr txBox="1"/>
              <p:nvPr/>
            </p:nvSpPr>
            <p:spPr>
              <a:xfrm>
                <a:off x="6096000" y="2824640"/>
                <a:ext cx="3264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r>
                            <m:rPr>
                              <m:sty m:val="p"/>
                            </m:rPr>
                            <a:rPr lang="el-GR" sz="2800" b="0" i="0" smtClean="0">
                              <a:solidFill>
                                <a:schemeClr val="bg1"/>
                              </a:solidFill>
                              <a:latin typeface="Cambria Math" panose="02040503050406030204" pitchFamily="18" charset="0"/>
                            </a:rPr>
                            <m:t>ΟΞ</m:t>
                          </m:r>
                        </m:e>
                        <m:sub>
                          <m:r>
                            <a:rPr lang="en-US" sz="2800" b="0" i="1"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𝑛𝑒</m:t>
                          </m:r>
                        </m:e>
                        <m:sup>
                          <m:r>
                            <a:rPr lang="en-US" sz="2800" b="0" i="1" smtClean="0">
                              <a:solidFill>
                                <a:schemeClr val="bg1"/>
                              </a:solidFill>
                              <a:latin typeface="Cambria Math" panose="02040503050406030204" pitchFamily="18" charset="0"/>
                            </a:rPr>
                            <m:t>−</m:t>
                          </m:r>
                        </m:sup>
                      </m:sSup>
                    </m:oMath>
                  </m:oMathPara>
                </a14:m>
                <a:endParaRPr lang="en-US" sz="2800" dirty="0">
                  <a:solidFill>
                    <a:schemeClr val="bg1"/>
                  </a:solidFill>
                  <a:latin typeface="Century Gothic" panose="020B0502020202020204" pitchFamily="34" charset="0"/>
                </a:endParaRPr>
              </a:p>
            </p:txBody>
          </p:sp>
        </mc:Choice>
        <mc:Fallback xmlns="">
          <p:sp>
            <p:nvSpPr>
              <p:cNvPr id="19" name="TextBox 18">
                <a:extLst>
                  <a:ext uri="{FF2B5EF4-FFF2-40B4-BE49-F238E27FC236}">
                    <a16:creationId xmlns:a16="http://schemas.microsoft.com/office/drawing/2014/main" id="{56F873B5-D008-499D-911D-0EB77C3E8715}"/>
                  </a:ext>
                </a:extLst>
              </p:cNvPr>
              <p:cNvSpPr txBox="1">
                <a:spLocks noRot="1" noChangeAspect="1" noMove="1" noResize="1" noEditPoints="1" noAdjustHandles="1" noChangeArrowheads="1" noChangeShapeType="1" noTextEdit="1"/>
              </p:cNvSpPr>
              <p:nvPr/>
            </p:nvSpPr>
            <p:spPr>
              <a:xfrm>
                <a:off x="6096000" y="2824640"/>
                <a:ext cx="326481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8653AA9-A53F-4055-9160-B2BBBFFD2D6D}"/>
                  </a:ext>
                </a:extLst>
              </p:cNvPr>
              <p:cNvSpPr txBox="1"/>
              <p:nvPr/>
            </p:nvSpPr>
            <p:spPr>
              <a:xfrm>
                <a:off x="2729060" y="1869576"/>
                <a:ext cx="6552675" cy="523220"/>
              </a:xfrm>
              <a:prstGeom prst="rect">
                <a:avLst/>
              </a:prstGeom>
              <a:noFill/>
            </p:spPr>
            <p:txBody>
              <a:bodyPr wrap="square" rtlCol="0">
                <a:spAutoFit/>
              </a:bodyPr>
              <a:lstStyle/>
              <a:p>
                <a:pPr algn="ctr"/>
                <a14:m>
                  <m:oMath xmlns:m="http://schemas.openxmlformats.org/officeDocument/2006/math">
                    <m:sSub>
                      <m:sSubPr>
                        <m:ctrlPr>
                          <a:rPr lang="en-US" sz="2800" i="1" smtClean="0">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oMath>
                </a14:m>
                <a:r>
                  <a:rPr lang="en-US" sz="2800" dirty="0">
                    <a:solidFill>
                      <a:schemeClr val="bg1"/>
                    </a:solidFill>
                  </a:rPr>
                  <a:t> </a:t>
                </a:r>
                <a14:m>
                  <m:oMath xmlns:m="http://schemas.openxmlformats.org/officeDocument/2006/math">
                    <m:sSub>
                      <m:sSubPr>
                        <m:ctrlPr>
                          <a:rPr lang="en-US" sz="2800" i="1">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2</m:t>
                        </m:r>
                      </m:sub>
                    </m:sSub>
                  </m:oMath>
                </a14:m>
                <a:endParaRPr lang="en-US" sz="2800" dirty="0">
                  <a:solidFill>
                    <a:schemeClr val="bg1"/>
                  </a:solidFill>
                  <a:latin typeface="Century Gothic" panose="020B0502020202020204" pitchFamily="34" charset="0"/>
                </a:endParaRPr>
              </a:p>
            </p:txBody>
          </p:sp>
        </mc:Choice>
        <mc:Fallback xmlns="">
          <p:sp>
            <p:nvSpPr>
              <p:cNvPr id="20" name="TextBox 19">
                <a:extLst>
                  <a:ext uri="{FF2B5EF4-FFF2-40B4-BE49-F238E27FC236}">
                    <a16:creationId xmlns:a16="http://schemas.microsoft.com/office/drawing/2014/main" id="{78653AA9-A53F-4055-9160-B2BBBFFD2D6D}"/>
                  </a:ext>
                </a:extLst>
              </p:cNvPr>
              <p:cNvSpPr txBox="1">
                <a:spLocks noRot="1" noChangeAspect="1" noMove="1" noResize="1" noEditPoints="1" noAdjustHandles="1" noChangeArrowheads="1" noChangeShapeType="1" noTextEdit="1"/>
              </p:cNvSpPr>
              <p:nvPr/>
            </p:nvSpPr>
            <p:spPr>
              <a:xfrm>
                <a:off x="2729060" y="1869576"/>
                <a:ext cx="6552675" cy="523220"/>
              </a:xfrm>
              <a:prstGeom prst="rect">
                <a:avLst/>
              </a:prstGeom>
              <a:blipFill>
                <a:blip r:embed="rId4"/>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3A63934C-7448-4278-AB05-9A023D8A7C1C}"/>
              </a:ext>
            </a:extLst>
          </p:cNvPr>
          <p:cNvSpPr/>
          <p:nvPr/>
        </p:nvSpPr>
        <p:spPr>
          <a:xfrm rot="16200000">
            <a:off x="5788922" y="742800"/>
            <a:ext cx="432950" cy="3830682"/>
          </a:xfrm>
          <a:prstGeom prst="leftBrace">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A792190-DBA5-4CDE-8754-F601118E41E7}"/>
              </a:ext>
            </a:extLst>
          </p:cNvPr>
          <p:cNvSpPr txBox="1"/>
          <p:nvPr/>
        </p:nvSpPr>
        <p:spPr>
          <a:xfrm>
            <a:off x="2921262" y="3342283"/>
            <a:ext cx="3174738" cy="369332"/>
          </a:xfrm>
          <a:prstGeom prst="rect">
            <a:avLst/>
          </a:prstGeom>
          <a:noFill/>
        </p:spPr>
        <p:txBody>
          <a:bodyPr wrap="square" rtlCol="0">
            <a:spAutoFit/>
          </a:bodyPr>
          <a:lstStyle/>
          <a:p>
            <a:r>
              <a:rPr lang="el-GR" b="1" dirty="0" err="1">
                <a:solidFill>
                  <a:schemeClr val="bg1"/>
                </a:solidFill>
              </a:rPr>
              <a:t>Ημιαντίδραση</a:t>
            </a:r>
            <a:r>
              <a:rPr lang="el-GR" b="1" dirty="0">
                <a:solidFill>
                  <a:schemeClr val="bg1"/>
                </a:solidFill>
              </a:rPr>
              <a:t> Αναγωγής</a:t>
            </a:r>
            <a:endParaRPr lang="en-US" b="1" dirty="0">
              <a:solidFill>
                <a:schemeClr val="bg1"/>
              </a:solidFill>
            </a:endParaRPr>
          </a:p>
        </p:txBody>
      </p:sp>
      <p:sp>
        <p:nvSpPr>
          <p:cNvPr id="21" name="TextBox 20">
            <a:extLst>
              <a:ext uri="{FF2B5EF4-FFF2-40B4-BE49-F238E27FC236}">
                <a16:creationId xmlns:a16="http://schemas.microsoft.com/office/drawing/2014/main" id="{DAA01D1C-0B65-4A53-AAC6-DE5FC78FA159}"/>
              </a:ext>
            </a:extLst>
          </p:cNvPr>
          <p:cNvSpPr txBox="1"/>
          <p:nvPr/>
        </p:nvSpPr>
        <p:spPr>
          <a:xfrm>
            <a:off x="6288202" y="3328576"/>
            <a:ext cx="3174738" cy="369332"/>
          </a:xfrm>
          <a:prstGeom prst="rect">
            <a:avLst/>
          </a:prstGeom>
          <a:noFill/>
        </p:spPr>
        <p:txBody>
          <a:bodyPr wrap="square" rtlCol="0">
            <a:spAutoFit/>
          </a:bodyPr>
          <a:lstStyle/>
          <a:p>
            <a:r>
              <a:rPr lang="el-GR" b="1" dirty="0" err="1">
                <a:solidFill>
                  <a:schemeClr val="bg1"/>
                </a:solidFill>
              </a:rPr>
              <a:t>Ημιαντίδραση</a:t>
            </a:r>
            <a:r>
              <a:rPr lang="el-GR" b="1" dirty="0">
                <a:solidFill>
                  <a:schemeClr val="bg1"/>
                </a:solidFill>
              </a:rPr>
              <a:t> Οξείδωσης</a:t>
            </a:r>
            <a:endParaRPr lang="en-US" b="1" dirty="0">
              <a:solidFill>
                <a:schemeClr val="bg1"/>
              </a:solidFill>
            </a:endParaRPr>
          </a:p>
        </p:txBody>
      </p:sp>
      <p:sp>
        <p:nvSpPr>
          <p:cNvPr id="22" name="Rectangle 21">
            <a:extLst>
              <a:ext uri="{FF2B5EF4-FFF2-40B4-BE49-F238E27FC236}">
                <a16:creationId xmlns:a16="http://schemas.microsoft.com/office/drawing/2014/main" id="{457966CB-F66E-4A52-B9EE-C0379526DEC7}"/>
              </a:ext>
            </a:extLst>
          </p:cNvPr>
          <p:cNvSpPr/>
          <p:nvPr/>
        </p:nvSpPr>
        <p:spPr>
          <a:xfrm>
            <a:off x="479125" y="3942936"/>
            <a:ext cx="11210708" cy="2062103"/>
          </a:xfrm>
          <a:prstGeom prst="rect">
            <a:avLst/>
          </a:prstGeom>
        </p:spPr>
        <p:txBody>
          <a:bodyPr wrap="square">
            <a:spAutoFit/>
          </a:bodyPr>
          <a:lstStyle/>
          <a:p>
            <a:pPr algn="ctr">
              <a:spcBef>
                <a:spcPct val="50000"/>
              </a:spcBef>
            </a:pPr>
            <a:r>
              <a:rPr lang="el-GR" altLang="el-GR" sz="3200" dirty="0">
                <a:solidFill>
                  <a:schemeClr val="bg1"/>
                </a:solidFill>
              </a:rPr>
              <a:t>Το συζυγές </a:t>
            </a:r>
            <a:r>
              <a:rPr lang="el-GR" altLang="el-GR" sz="3200" dirty="0" err="1">
                <a:solidFill>
                  <a:schemeClr val="bg1"/>
                </a:solidFill>
              </a:rPr>
              <a:t>οξειδοαναγωγικό</a:t>
            </a:r>
            <a:r>
              <a:rPr lang="el-GR" altLang="el-GR" sz="3200" dirty="0">
                <a:solidFill>
                  <a:schemeClr val="bg1"/>
                </a:solidFill>
              </a:rPr>
              <a:t> ζεύγος  ΟΞ</a:t>
            </a:r>
            <a:r>
              <a:rPr lang="el-GR" altLang="el-GR" sz="3200" baseline="-25000" dirty="0">
                <a:solidFill>
                  <a:schemeClr val="bg1"/>
                </a:solidFill>
              </a:rPr>
              <a:t>1</a:t>
            </a:r>
            <a:r>
              <a:rPr lang="el-GR" altLang="el-GR" sz="3200" dirty="0">
                <a:solidFill>
                  <a:schemeClr val="bg1"/>
                </a:solidFill>
              </a:rPr>
              <a:t>/ΑΝ</a:t>
            </a:r>
            <a:r>
              <a:rPr lang="el-GR" altLang="el-GR" sz="3200" baseline="-25000" dirty="0">
                <a:solidFill>
                  <a:schemeClr val="bg1"/>
                </a:solidFill>
              </a:rPr>
              <a:t>1 </a:t>
            </a:r>
            <a:r>
              <a:rPr lang="el-GR" altLang="el-GR" sz="3200" dirty="0">
                <a:solidFill>
                  <a:schemeClr val="bg1"/>
                </a:solidFill>
              </a:rPr>
              <a:t>ΑΝΤΑΓΩΝΙΖΕΤΑΙ                                                                      το συζυγές </a:t>
            </a:r>
            <a:r>
              <a:rPr lang="el-GR" altLang="el-GR" sz="3200" dirty="0" err="1">
                <a:solidFill>
                  <a:schemeClr val="bg1"/>
                </a:solidFill>
              </a:rPr>
              <a:t>οξειδοαναγωγικό</a:t>
            </a:r>
            <a:r>
              <a:rPr lang="el-GR" altLang="el-GR" sz="3200" dirty="0">
                <a:solidFill>
                  <a:schemeClr val="bg1"/>
                </a:solidFill>
              </a:rPr>
              <a:t> ζεύγος  ΟΞ</a:t>
            </a:r>
            <a:r>
              <a:rPr lang="el-GR" altLang="el-GR" sz="3200" baseline="-25000" dirty="0">
                <a:solidFill>
                  <a:schemeClr val="bg1"/>
                </a:solidFill>
              </a:rPr>
              <a:t>2</a:t>
            </a:r>
            <a:r>
              <a:rPr lang="el-GR" altLang="el-GR" sz="3200" dirty="0">
                <a:solidFill>
                  <a:schemeClr val="bg1"/>
                </a:solidFill>
              </a:rPr>
              <a:t>/ΑΝ</a:t>
            </a:r>
            <a:r>
              <a:rPr lang="el-GR" altLang="el-GR" sz="3200" baseline="-25000" dirty="0">
                <a:solidFill>
                  <a:schemeClr val="bg1"/>
                </a:solidFill>
              </a:rPr>
              <a:t>2</a:t>
            </a:r>
            <a:r>
              <a:rPr lang="el-GR" altLang="el-GR" sz="3200" dirty="0">
                <a:solidFill>
                  <a:schemeClr val="bg1"/>
                </a:solidFill>
              </a:rPr>
              <a:t>                     για τα ΗΛΕΚΤΡΟΝΙΑ του συστήματος</a:t>
            </a:r>
            <a:r>
              <a:rPr lang="el-GR" altLang="el-GR" sz="3200" baseline="-25000" dirty="0">
                <a:solidFill>
                  <a:schemeClr val="bg1"/>
                </a:solidFill>
              </a:rPr>
              <a:t> </a:t>
            </a:r>
            <a:endParaRPr lang="en-GB" altLang="el-GR" sz="3200" baseline="-25000" dirty="0">
              <a:solidFill>
                <a:schemeClr val="bg1"/>
              </a:solidFill>
            </a:endParaRPr>
          </a:p>
        </p:txBody>
      </p:sp>
    </p:spTree>
    <p:extLst>
      <p:ext uri="{BB962C8B-B14F-4D97-AF65-F5344CB8AC3E}">
        <p14:creationId xmlns:p14="http://schemas.microsoft.com/office/powerpoint/2010/main" val="74564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Ηλεκτροχημικά Κελιά</a:t>
            </a:r>
            <a:endParaRPr lang="en-US" sz="36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41A02B-7DC3-4216-B932-B760F716DA6F}"/>
                  </a:ext>
                </a:extLst>
              </p:cNvPr>
              <p:cNvSpPr txBox="1"/>
              <p:nvPr/>
            </p:nvSpPr>
            <p:spPr>
              <a:xfrm>
                <a:off x="300820" y="2712880"/>
                <a:ext cx="3264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𝑛𝑒</m:t>
                          </m:r>
                        </m:e>
                        <m:sup>
                          <m:r>
                            <a:rPr lang="en-US" sz="2800" b="0" i="1" smtClean="0">
                              <a:solidFill>
                                <a:schemeClr val="bg1"/>
                              </a:solidFill>
                              <a:latin typeface="Cambria Math" panose="02040503050406030204" pitchFamily="18" charset="0"/>
                            </a:rPr>
                            <m:t>−</m:t>
                          </m:r>
                        </m:sup>
                      </m:sSup>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1</m:t>
                          </m:r>
                        </m:sub>
                      </m:sSub>
                    </m:oMath>
                  </m:oMathPara>
                </a14:m>
                <a:endParaRPr lang="en-US" sz="2800" dirty="0">
                  <a:solidFill>
                    <a:schemeClr val="bg1"/>
                  </a:solidFill>
                  <a:latin typeface="Century Gothic" panose="020B0502020202020204" pitchFamily="34" charset="0"/>
                </a:endParaRPr>
              </a:p>
            </p:txBody>
          </p:sp>
        </mc:Choice>
        <mc:Fallback xmlns="">
          <p:sp>
            <p:nvSpPr>
              <p:cNvPr id="3" name="TextBox 2">
                <a:extLst>
                  <a:ext uri="{FF2B5EF4-FFF2-40B4-BE49-F238E27FC236}">
                    <a16:creationId xmlns:a16="http://schemas.microsoft.com/office/drawing/2014/main" id="{F441A02B-7DC3-4216-B932-B760F716DA6F}"/>
                  </a:ext>
                </a:extLst>
              </p:cNvPr>
              <p:cNvSpPr txBox="1">
                <a:spLocks noRot="1" noChangeAspect="1" noMove="1" noResize="1" noEditPoints="1" noAdjustHandles="1" noChangeArrowheads="1" noChangeShapeType="1" noTextEdit="1"/>
              </p:cNvSpPr>
              <p:nvPr/>
            </p:nvSpPr>
            <p:spPr>
              <a:xfrm>
                <a:off x="300820" y="2712880"/>
                <a:ext cx="3264817"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F873B5-D008-499D-911D-0EB77C3E8715}"/>
                  </a:ext>
                </a:extLst>
              </p:cNvPr>
              <p:cNvSpPr txBox="1"/>
              <p:nvPr/>
            </p:nvSpPr>
            <p:spPr>
              <a:xfrm>
                <a:off x="3667760" y="2712880"/>
                <a:ext cx="3264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r>
                            <m:rPr>
                              <m:sty m:val="p"/>
                            </m:rPr>
                            <a:rPr lang="el-GR" sz="2800" b="0" i="0" smtClean="0">
                              <a:solidFill>
                                <a:schemeClr val="bg1"/>
                              </a:solidFill>
                              <a:latin typeface="Cambria Math" panose="02040503050406030204" pitchFamily="18" charset="0"/>
                            </a:rPr>
                            <m:t>ΟΞ</m:t>
                          </m:r>
                        </m:e>
                        <m:sub>
                          <m:r>
                            <a:rPr lang="en-US" sz="2800" b="0" i="1"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𝑛𝑒</m:t>
                          </m:r>
                        </m:e>
                        <m:sup>
                          <m:r>
                            <a:rPr lang="en-US" sz="2800" b="0" i="1" smtClean="0">
                              <a:solidFill>
                                <a:schemeClr val="bg1"/>
                              </a:solidFill>
                              <a:latin typeface="Cambria Math" panose="02040503050406030204" pitchFamily="18" charset="0"/>
                            </a:rPr>
                            <m:t>−</m:t>
                          </m:r>
                        </m:sup>
                      </m:sSup>
                    </m:oMath>
                  </m:oMathPara>
                </a14:m>
                <a:endParaRPr lang="en-US" sz="2800" dirty="0">
                  <a:solidFill>
                    <a:schemeClr val="bg1"/>
                  </a:solidFill>
                  <a:latin typeface="Century Gothic" panose="020B0502020202020204" pitchFamily="34" charset="0"/>
                </a:endParaRPr>
              </a:p>
            </p:txBody>
          </p:sp>
        </mc:Choice>
        <mc:Fallback xmlns="">
          <p:sp>
            <p:nvSpPr>
              <p:cNvPr id="19" name="TextBox 18">
                <a:extLst>
                  <a:ext uri="{FF2B5EF4-FFF2-40B4-BE49-F238E27FC236}">
                    <a16:creationId xmlns:a16="http://schemas.microsoft.com/office/drawing/2014/main" id="{56F873B5-D008-499D-911D-0EB77C3E8715}"/>
                  </a:ext>
                </a:extLst>
              </p:cNvPr>
              <p:cNvSpPr txBox="1">
                <a:spLocks noRot="1" noChangeAspect="1" noMove="1" noResize="1" noEditPoints="1" noAdjustHandles="1" noChangeArrowheads="1" noChangeShapeType="1" noTextEdit="1"/>
              </p:cNvSpPr>
              <p:nvPr/>
            </p:nvSpPr>
            <p:spPr>
              <a:xfrm>
                <a:off x="3667760" y="2712880"/>
                <a:ext cx="326481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8653AA9-A53F-4055-9160-B2BBBFFD2D6D}"/>
                  </a:ext>
                </a:extLst>
              </p:cNvPr>
              <p:cNvSpPr txBox="1"/>
              <p:nvPr/>
            </p:nvSpPr>
            <p:spPr>
              <a:xfrm>
                <a:off x="300820" y="1757816"/>
                <a:ext cx="6552675" cy="523220"/>
              </a:xfrm>
              <a:prstGeom prst="rect">
                <a:avLst/>
              </a:prstGeom>
              <a:noFill/>
            </p:spPr>
            <p:txBody>
              <a:bodyPr wrap="square" rtlCol="0">
                <a:spAutoFit/>
              </a:bodyPr>
              <a:lstStyle/>
              <a:p>
                <a:pPr algn="ctr"/>
                <a14:m>
                  <m:oMath xmlns:m="http://schemas.openxmlformats.org/officeDocument/2006/math">
                    <m:sSub>
                      <m:sSubPr>
                        <m:ctrlPr>
                          <a:rPr lang="en-US" sz="2800" i="1" smtClean="0">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oMath>
                </a14:m>
                <a:r>
                  <a:rPr lang="en-US" sz="2800" dirty="0">
                    <a:solidFill>
                      <a:schemeClr val="bg1"/>
                    </a:solidFill>
                  </a:rPr>
                  <a:t> </a:t>
                </a:r>
                <a14:m>
                  <m:oMath xmlns:m="http://schemas.openxmlformats.org/officeDocument/2006/math">
                    <m:sSub>
                      <m:sSubPr>
                        <m:ctrlPr>
                          <a:rPr lang="en-US" sz="2800" i="1">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2</m:t>
                        </m:r>
                      </m:sub>
                    </m:sSub>
                  </m:oMath>
                </a14:m>
                <a:endParaRPr lang="en-US" sz="2800" dirty="0">
                  <a:solidFill>
                    <a:schemeClr val="bg1"/>
                  </a:solidFill>
                  <a:latin typeface="Century Gothic" panose="020B0502020202020204" pitchFamily="34" charset="0"/>
                </a:endParaRPr>
              </a:p>
            </p:txBody>
          </p:sp>
        </mc:Choice>
        <mc:Fallback xmlns="">
          <p:sp>
            <p:nvSpPr>
              <p:cNvPr id="20" name="TextBox 19">
                <a:extLst>
                  <a:ext uri="{FF2B5EF4-FFF2-40B4-BE49-F238E27FC236}">
                    <a16:creationId xmlns:a16="http://schemas.microsoft.com/office/drawing/2014/main" id="{78653AA9-A53F-4055-9160-B2BBBFFD2D6D}"/>
                  </a:ext>
                </a:extLst>
              </p:cNvPr>
              <p:cNvSpPr txBox="1">
                <a:spLocks noRot="1" noChangeAspect="1" noMove="1" noResize="1" noEditPoints="1" noAdjustHandles="1" noChangeArrowheads="1" noChangeShapeType="1" noTextEdit="1"/>
              </p:cNvSpPr>
              <p:nvPr/>
            </p:nvSpPr>
            <p:spPr>
              <a:xfrm>
                <a:off x="300820" y="1757816"/>
                <a:ext cx="6552675" cy="523220"/>
              </a:xfrm>
              <a:prstGeom prst="rect">
                <a:avLst/>
              </a:prstGeom>
              <a:blipFill>
                <a:blip r:embed="rId4"/>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3A63934C-7448-4278-AB05-9A023D8A7C1C}"/>
              </a:ext>
            </a:extLst>
          </p:cNvPr>
          <p:cNvSpPr/>
          <p:nvPr/>
        </p:nvSpPr>
        <p:spPr>
          <a:xfrm rot="16200000">
            <a:off x="3408865" y="631040"/>
            <a:ext cx="432950" cy="3830682"/>
          </a:xfrm>
          <a:prstGeom prst="leftBrace">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A792190-DBA5-4CDE-8754-F601118E41E7}"/>
              </a:ext>
            </a:extLst>
          </p:cNvPr>
          <p:cNvSpPr txBox="1"/>
          <p:nvPr/>
        </p:nvSpPr>
        <p:spPr>
          <a:xfrm>
            <a:off x="493022" y="3230523"/>
            <a:ext cx="3174738" cy="369332"/>
          </a:xfrm>
          <a:prstGeom prst="rect">
            <a:avLst/>
          </a:prstGeom>
          <a:noFill/>
        </p:spPr>
        <p:txBody>
          <a:bodyPr wrap="square" rtlCol="0">
            <a:spAutoFit/>
          </a:bodyPr>
          <a:lstStyle/>
          <a:p>
            <a:r>
              <a:rPr lang="el-GR" b="1" dirty="0" err="1">
                <a:solidFill>
                  <a:schemeClr val="bg1"/>
                </a:solidFill>
              </a:rPr>
              <a:t>Ημιαντίδραση</a:t>
            </a:r>
            <a:r>
              <a:rPr lang="el-GR" b="1" dirty="0">
                <a:solidFill>
                  <a:schemeClr val="bg1"/>
                </a:solidFill>
              </a:rPr>
              <a:t> Αναγωγής</a:t>
            </a:r>
            <a:endParaRPr lang="en-US" b="1" dirty="0">
              <a:solidFill>
                <a:schemeClr val="bg1"/>
              </a:solidFill>
            </a:endParaRPr>
          </a:p>
        </p:txBody>
      </p:sp>
      <p:sp>
        <p:nvSpPr>
          <p:cNvPr id="21" name="TextBox 20">
            <a:extLst>
              <a:ext uri="{FF2B5EF4-FFF2-40B4-BE49-F238E27FC236}">
                <a16:creationId xmlns:a16="http://schemas.microsoft.com/office/drawing/2014/main" id="{DAA01D1C-0B65-4A53-AAC6-DE5FC78FA159}"/>
              </a:ext>
            </a:extLst>
          </p:cNvPr>
          <p:cNvSpPr txBox="1"/>
          <p:nvPr/>
        </p:nvSpPr>
        <p:spPr>
          <a:xfrm>
            <a:off x="3908145" y="3216816"/>
            <a:ext cx="3174738" cy="369332"/>
          </a:xfrm>
          <a:prstGeom prst="rect">
            <a:avLst/>
          </a:prstGeom>
          <a:noFill/>
        </p:spPr>
        <p:txBody>
          <a:bodyPr wrap="square" rtlCol="0">
            <a:spAutoFit/>
          </a:bodyPr>
          <a:lstStyle/>
          <a:p>
            <a:r>
              <a:rPr lang="el-GR" b="1" dirty="0" err="1">
                <a:solidFill>
                  <a:schemeClr val="bg1"/>
                </a:solidFill>
              </a:rPr>
              <a:t>Ημιαντίδραση</a:t>
            </a:r>
            <a:r>
              <a:rPr lang="el-GR" b="1" dirty="0">
                <a:solidFill>
                  <a:schemeClr val="bg1"/>
                </a:solidFill>
              </a:rPr>
              <a:t> Οξείδωσης</a:t>
            </a:r>
            <a:endParaRPr lang="en-US" b="1" dirty="0">
              <a:solidFill>
                <a:schemeClr val="bg1"/>
              </a:solidFill>
            </a:endParaRPr>
          </a:p>
        </p:txBody>
      </p:sp>
      <p:pic>
        <p:nvPicPr>
          <p:cNvPr id="7" name="Picture 6">
            <a:extLst>
              <a:ext uri="{FF2B5EF4-FFF2-40B4-BE49-F238E27FC236}">
                <a16:creationId xmlns:a16="http://schemas.microsoft.com/office/drawing/2014/main" id="{0FD7ED8B-BB5A-4048-B661-F01CFE2A3B01}"/>
              </a:ext>
            </a:extLst>
          </p:cNvPr>
          <p:cNvPicPr>
            <a:picLocks noChangeAspect="1"/>
          </p:cNvPicPr>
          <p:nvPr/>
        </p:nvPicPr>
        <p:blipFill>
          <a:blip r:embed="rId5"/>
          <a:stretch>
            <a:fillRect/>
          </a:stretch>
        </p:blipFill>
        <p:spPr>
          <a:xfrm>
            <a:off x="1556916" y="3537337"/>
            <a:ext cx="3906655" cy="3220796"/>
          </a:xfrm>
          <a:prstGeom prst="rect">
            <a:avLst/>
          </a:prstGeom>
        </p:spPr>
      </p:pic>
      <p:sp>
        <p:nvSpPr>
          <p:cNvPr id="12" name="Text Box 11">
            <a:extLst>
              <a:ext uri="{FF2B5EF4-FFF2-40B4-BE49-F238E27FC236}">
                <a16:creationId xmlns:a16="http://schemas.microsoft.com/office/drawing/2014/main" id="{C75C67B1-4E96-4017-AC60-3C9C2FBCB634}"/>
              </a:ext>
            </a:extLst>
          </p:cNvPr>
          <p:cNvSpPr txBox="1">
            <a:spLocks noChangeArrowheads="1"/>
          </p:cNvSpPr>
          <p:nvPr/>
        </p:nvSpPr>
        <p:spPr bwMode="auto">
          <a:xfrm>
            <a:off x="6853495" y="1726478"/>
            <a:ext cx="482457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dirty="0">
                <a:solidFill>
                  <a:schemeClr val="bg1"/>
                </a:solidFill>
                <a:latin typeface="Century Gothic" panose="020B0502020202020204" pitchFamily="34" charset="0"/>
              </a:rPr>
              <a:t>Σ</a:t>
            </a:r>
            <a:r>
              <a:rPr lang="en-AU" altLang="el-GR" sz="1800" dirty="0">
                <a:solidFill>
                  <a:schemeClr val="bg1"/>
                </a:solidFill>
                <a:latin typeface="Century Gothic" panose="020B0502020202020204" pitchFamily="34" charset="0"/>
                <a:cs typeface="Times New Roman" panose="02020603050405020304" pitchFamily="18" charset="0"/>
              </a:rPr>
              <a:t>ε </a:t>
            </a:r>
            <a:r>
              <a:rPr lang="en-AU" altLang="el-GR" sz="1800" dirty="0" err="1">
                <a:solidFill>
                  <a:schemeClr val="bg1"/>
                </a:solidFill>
                <a:latin typeface="Century Gothic" panose="020B0502020202020204" pitchFamily="34" charset="0"/>
                <a:cs typeface="Times New Roman" panose="02020603050405020304" pitchFamily="18" charset="0"/>
              </a:rPr>
              <a:t>κάθε</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ηλεκτροχημικό</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κελί</a:t>
            </a:r>
            <a:r>
              <a:rPr lang="en-AU" altLang="el-GR" sz="1800" dirty="0">
                <a:solidFill>
                  <a:schemeClr val="bg1"/>
                </a:solidFill>
                <a:latin typeface="Century Gothic" panose="020B0502020202020204" pitchFamily="34" charset="0"/>
                <a:cs typeface="Times New Roman" panose="02020603050405020304" pitchFamily="18" charset="0"/>
              </a:rPr>
              <a:t> αναπ</a:t>
            </a:r>
            <a:r>
              <a:rPr lang="en-AU" altLang="el-GR" sz="1800" dirty="0" err="1">
                <a:solidFill>
                  <a:schemeClr val="bg1"/>
                </a:solidFill>
                <a:latin typeface="Century Gothic" panose="020B0502020202020204" pitchFamily="34" charset="0"/>
                <a:cs typeface="Times New Roman" panose="02020603050405020304" pitchFamily="18" charset="0"/>
              </a:rPr>
              <a:t>τύσσετ</a:t>
            </a:r>
            <a:r>
              <a:rPr lang="en-AU" altLang="el-GR" sz="1800" dirty="0">
                <a:solidFill>
                  <a:schemeClr val="bg1"/>
                </a:solidFill>
                <a:latin typeface="Century Gothic" panose="020B0502020202020204" pitchFamily="34" charset="0"/>
                <a:cs typeface="Times New Roman" panose="02020603050405020304" pitchFamily="18" charset="0"/>
              </a:rPr>
              <a:t>αι μια διαφορά δυναμικού που ονομάζεται δυναμικό ηλεκτροχημικού κελιού ή ηλεκτρεγερτική δύναμη κελιού (</a:t>
            </a:r>
            <a:r>
              <a:rPr lang="en-US" altLang="el-GR" sz="1800" dirty="0">
                <a:solidFill>
                  <a:schemeClr val="bg1"/>
                </a:solidFill>
                <a:latin typeface="Century Gothic" panose="020B0502020202020204" pitchFamily="34" charset="0"/>
                <a:cs typeface="Times New Roman" panose="02020603050405020304" pitchFamily="18" charset="0"/>
              </a:rPr>
              <a:t>Electromotive force</a:t>
            </a:r>
            <a:r>
              <a:rPr lang="en-AU" altLang="el-GR" sz="1800" dirty="0">
                <a:solidFill>
                  <a:schemeClr val="bg1"/>
                </a:solidFill>
                <a:latin typeface="Century Gothic" panose="020B0502020202020204" pitchFamily="34" charset="0"/>
                <a:cs typeface="Times New Roman" panose="02020603050405020304" pitchFamily="18" charset="0"/>
              </a:rPr>
              <a:t>, </a:t>
            </a:r>
            <a:r>
              <a:rPr lang="en-US" altLang="el-GR" sz="1800" dirty="0">
                <a:solidFill>
                  <a:schemeClr val="bg1"/>
                </a:solidFill>
                <a:latin typeface="Century Gothic" panose="020B0502020202020204" pitchFamily="34" charset="0"/>
                <a:cs typeface="Times New Roman" panose="02020603050405020304" pitchFamily="18" charset="0"/>
              </a:rPr>
              <a:t>emf</a:t>
            </a:r>
            <a:r>
              <a:rPr lang="en-AU" altLang="el-GR" sz="1800" dirty="0">
                <a:solidFill>
                  <a:schemeClr val="bg1"/>
                </a:solidFill>
                <a:latin typeface="Century Gothic" panose="020B0502020202020204" pitchFamily="34" charset="0"/>
                <a:cs typeface="Times New Roman" panose="02020603050405020304" pitchFamily="18" charset="0"/>
              </a:rPr>
              <a:t>)</a:t>
            </a:r>
            <a:r>
              <a:rPr lang="el-GR" altLang="el-GR" sz="1800" dirty="0">
                <a:solidFill>
                  <a:schemeClr val="bg1"/>
                </a:solidFill>
                <a:latin typeface="Century Gothic" panose="020B0502020202020204" pitchFamily="34" charset="0"/>
                <a:cs typeface="Times New Roman" panose="02020603050405020304" pitchFamily="18" charset="0"/>
              </a:rPr>
              <a:t> </a:t>
            </a:r>
            <a:r>
              <a:rPr lang="el-GR" altLang="el-GR" sz="1800" dirty="0">
                <a:solidFill>
                  <a:schemeClr val="bg1"/>
                </a:solidFill>
                <a:latin typeface="Century Gothic" panose="020B0502020202020204" pitchFamily="34" charset="0"/>
              </a:rPr>
              <a:t>και</a:t>
            </a:r>
            <a:r>
              <a:rPr lang="en-AU" altLang="el-GR" sz="1800" dirty="0">
                <a:solidFill>
                  <a:schemeClr val="bg1"/>
                </a:solidFill>
                <a:latin typeface="Century Gothic" panose="020B0502020202020204" pitchFamily="34" charset="0"/>
                <a:cs typeface="Times New Roman" panose="02020603050405020304" pitchFamily="18" charset="0"/>
              </a:rPr>
              <a:t> απ</a:t>
            </a:r>
            <a:r>
              <a:rPr lang="en-AU" altLang="el-GR" sz="1800" dirty="0" err="1">
                <a:solidFill>
                  <a:schemeClr val="bg1"/>
                </a:solidFill>
                <a:latin typeface="Century Gothic" panose="020B0502020202020204" pitchFamily="34" charset="0"/>
                <a:cs typeface="Times New Roman" panose="02020603050405020304" pitchFamily="18" charset="0"/>
              </a:rPr>
              <a:t>οτελεί</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u="sng" dirty="0" err="1">
                <a:solidFill>
                  <a:schemeClr val="bg1"/>
                </a:solidFill>
                <a:latin typeface="Century Gothic" panose="020B0502020202020204" pitchFamily="34" charset="0"/>
                <a:cs typeface="Times New Roman" panose="02020603050405020304" pitchFamily="18" charset="0"/>
              </a:rPr>
              <a:t>μέτρο</a:t>
            </a:r>
            <a:r>
              <a:rPr lang="en-AU" altLang="el-GR" sz="1800" u="sng" dirty="0">
                <a:solidFill>
                  <a:schemeClr val="bg1"/>
                </a:solidFill>
                <a:latin typeface="Century Gothic" panose="020B0502020202020204" pitchFamily="34" charset="0"/>
                <a:cs typeface="Times New Roman" panose="02020603050405020304" pitchFamily="18" charset="0"/>
              </a:rPr>
              <a:t> </a:t>
            </a:r>
            <a:r>
              <a:rPr lang="en-AU" altLang="el-GR" sz="1800" u="sng" dirty="0" err="1">
                <a:solidFill>
                  <a:schemeClr val="bg1"/>
                </a:solidFill>
                <a:latin typeface="Century Gothic" panose="020B0502020202020204" pitchFamily="34" charset="0"/>
                <a:cs typeface="Times New Roman" panose="02020603050405020304" pitchFamily="18" charset="0"/>
              </a:rPr>
              <a:t>της</a:t>
            </a:r>
            <a:r>
              <a:rPr lang="en-AU" altLang="el-GR" sz="1800" u="sng" dirty="0">
                <a:solidFill>
                  <a:schemeClr val="bg1"/>
                </a:solidFill>
                <a:latin typeface="Century Gothic" panose="020B0502020202020204" pitchFamily="34" charset="0"/>
                <a:cs typeface="Times New Roman" panose="02020603050405020304" pitchFamily="18" charset="0"/>
              </a:rPr>
              <a:t> </a:t>
            </a:r>
            <a:r>
              <a:rPr lang="en-AU" altLang="el-GR" sz="1800" u="sng" dirty="0" err="1">
                <a:solidFill>
                  <a:schemeClr val="bg1"/>
                </a:solidFill>
                <a:latin typeface="Century Gothic" panose="020B0502020202020204" pitchFamily="34" charset="0"/>
                <a:cs typeface="Times New Roman" panose="02020603050405020304" pitchFamily="18" charset="0"/>
              </a:rPr>
              <a:t>σχετικής</a:t>
            </a:r>
            <a:r>
              <a:rPr lang="en-AU" altLang="el-GR" sz="1800" u="sng" dirty="0">
                <a:solidFill>
                  <a:schemeClr val="bg1"/>
                </a:solidFill>
                <a:latin typeface="Century Gothic" panose="020B0502020202020204" pitchFamily="34" charset="0"/>
                <a:cs typeface="Times New Roman" panose="02020603050405020304" pitchFamily="18" charset="0"/>
              </a:rPr>
              <a:t> </a:t>
            </a:r>
            <a:r>
              <a:rPr lang="en-AU" altLang="el-GR" sz="1800" u="sng" dirty="0" err="1">
                <a:solidFill>
                  <a:schemeClr val="bg1"/>
                </a:solidFill>
                <a:latin typeface="Century Gothic" panose="020B0502020202020204" pitchFamily="34" charset="0"/>
                <a:cs typeface="Times New Roman" panose="02020603050405020304" pitchFamily="18" charset="0"/>
              </a:rPr>
              <a:t>ικ</a:t>
            </a:r>
            <a:r>
              <a:rPr lang="en-AU" altLang="el-GR" sz="1800" u="sng" dirty="0">
                <a:solidFill>
                  <a:schemeClr val="bg1"/>
                </a:solidFill>
                <a:latin typeface="Century Gothic" panose="020B0502020202020204" pitchFamily="34" charset="0"/>
                <a:cs typeface="Times New Roman" panose="02020603050405020304" pitchFamily="18" charset="0"/>
              </a:rPr>
              <a:t>ανότητας των συστατικών του οξειδοαναγωγικού συστήματος για πρόσληψη και αποβολή ηλεκτρονίων</a:t>
            </a:r>
            <a:r>
              <a:rPr lang="en-AU" altLang="el-GR" sz="1800" dirty="0">
                <a:solidFill>
                  <a:schemeClr val="bg1"/>
                </a:solidFill>
                <a:latin typeface="Century Gothic" panose="020B0502020202020204" pitchFamily="34" charset="0"/>
                <a:cs typeface="Times New Roman" panose="02020603050405020304" pitchFamily="18" charset="0"/>
              </a:rPr>
              <a:t>. </a:t>
            </a:r>
            <a:endParaRPr lang="el-GR" altLang="el-GR" sz="1800" dirty="0">
              <a:solidFill>
                <a:schemeClr val="bg1"/>
              </a:solidFill>
              <a:latin typeface="Century Gothic" panose="020B0502020202020204" pitchFamily="34" charset="0"/>
            </a:endParaRPr>
          </a:p>
          <a:p>
            <a:pPr algn="just" eaLnBrk="1" hangingPunct="1">
              <a:spcBef>
                <a:spcPct val="50000"/>
              </a:spcBef>
              <a:buFontTx/>
              <a:buNone/>
            </a:pPr>
            <a:r>
              <a:rPr lang="en-AU" altLang="el-GR" sz="1800" dirty="0" err="1">
                <a:solidFill>
                  <a:schemeClr val="bg1"/>
                </a:solidFill>
                <a:latin typeface="Century Gothic" panose="020B0502020202020204" pitchFamily="34" charset="0"/>
                <a:cs typeface="Times New Roman" panose="02020603050405020304" pitchFamily="18" charset="0"/>
              </a:rPr>
              <a:t>Μεγάλη</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τιμή</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ηλεκτρεγερτικής</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δύν</a:t>
            </a:r>
            <a:r>
              <a:rPr lang="en-AU" altLang="el-GR" sz="1800" dirty="0">
                <a:solidFill>
                  <a:schemeClr val="bg1"/>
                </a:solidFill>
                <a:latin typeface="Century Gothic" panose="020B0502020202020204" pitchFamily="34" charset="0"/>
                <a:cs typeface="Times New Roman" panose="02020603050405020304" pitchFamily="18" charset="0"/>
              </a:rPr>
              <a:t>αμης σημαίνει ότι υπάρχει μεγάλη τάση για οξειδοαναγωγική αντίδραση στο σύστημα </a:t>
            </a:r>
            <a:endParaRPr lang="el-GR" altLang="el-GR" sz="1800" dirty="0">
              <a:solidFill>
                <a:schemeClr val="bg1"/>
              </a:solidFill>
              <a:latin typeface="Century Gothic" panose="020B0502020202020204" pitchFamily="34" charset="0"/>
            </a:endParaRPr>
          </a:p>
          <a:p>
            <a:pPr algn="just" eaLnBrk="1" hangingPunct="1">
              <a:spcBef>
                <a:spcPct val="50000"/>
              </a:spcBef>
              <a:buFontTx/>
              <a:buNone/>
            </a:pPr>
            <a:r>
              <a:rPr lang="el-GR" altLang="el-GR" sz="1800" dirty="0">
                <a:solidFill>
                  <a:schemeClr val="bg1"/>
                </a:solidFill>
                <a:latin typeface="Century Gothic" panose="020B0502020202020204" pitchFamily="34" charset="0"/>
              </a:rPr>
              <a:t>Μ</a:t>
            </a:r>
            <a:r>
              <a:rPr lang="en-AU" altLang="el-GR" sz="1800" dirty="0" err="1">
                <a:solidFill>
                  <a:schemeClr val="bg1"/>
                </a:solidFill>
                <a:latin typeface="Century Gothic" panose="020B0502020202020204" pitchFamily="34" charset="0"/>
                <a:cs typeface="Times New Roman" panose="02020603050405020304" pitchFamily="18" charset="0"/>
              </a:rPr>
              <a:t>ηδενική</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τιμή</a:t>
            </a:r>
            <a:r>
              <a:rPr lang="en-AU" altLang="el-GR" sz="1800" dirty="0">
                <a:solidFill>
                  <a:schemeClr val="bg1"/>
                </a:solidFill>
                <a:latin typeface="Century Gothic" panose="020B0502020202020204" pitchFamily="34" charset="0"/>
                <a:cs typeface="Times New Roman" panose="02020603050405020304" pitchFamily="18" charset="0"/>
              </a:rPr>
              <a:t> </a:t>
            </a:r>
            <a:r>
              <a:rPr lang="en-AU" altLang="el-GR" sz="1800" dirty="0" err="1">
                <a:solidFill>
                  <a:schemeClr val="bg1"/>
                </a:solidFill>
                <a:latin typeface="Century Gothic" panose="020B0502020202020204" pitchFamily="34" charset="0"/>
                <a:cs typeface="Times New Roman" panose="02020603050405020304" pitchFamily="18" charset="0"/>
              </a:rPr>
              <a:t>σημ</a:t>
            </a:r>
            <a:r>
              <a:rPr lang="en-AU" altLang="el-GR" sz="1800" dirty="0">
                <a:solidFill>
                  <a:schemeClr val="bg1"/>
                </a:solidFill>
                <a:latin typeface="Century Gothic" panose="020B0502020202020204" pitchFamily="34" charset="0"/>
                <a:cs typeface="Times New Roman" panose="02020603050405020304" pitchFamily="18" charset="0"/>
              </a:rPr>
              <a:t>αίνει ότι δεν υπάρχει καμιά τάση για διεξαγωγή οξειδοαναγωγικού φαινομένου</a:t>
            </a:r>
            <a:endParaRPr lang="en-GB" altLang="el-GR" sz="1800" dirty="0">
              <a:solidFill>
                <a:schemeClr val="bg1"/>
              </a:solidFill>
              <a:latin typeface="Century Gothic" panose="020B0502020202020204" pitchFamily="34" charset="0"/>
            </a:endParaRPr>
          </a:p>
        </p:txBody>
      </p:sp>
      <p:sp>
        <p:nvSpPr>
          <p:cNvPr id="8" name="Right Brace 7">
            <a:extLst>
              <a:ext uri="{FF2B5EF4-FFF2-40B4-BE49-F238E27FC236}">
                <a16:creationId xmlns:a16="http://schemas.microsoft.com/office/drawing/2014/main" id="{93DF1DA4-9C66-4E3F-B4EA-204223AF1434}"/>
              </a:ext>
            </a:extLst>
          </p:cNvPr>
          <p:cNvSpPr/>
          <p:nvPr/>
        </p:nvSpPr>
        <p:spPr>
          <a:xfrm>
            <a:off x="6728430" y="1914099"/>
            <a:ext cx="146222" cy="4456255"/>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0BE9510-1B7A-4069-8AA2-73A630A237CB}"/>
              </a:ext>
            </a:extLst>
          </p:cNvPr>
          <p:cNvSpPr txBox="1"/>
          <p:nvPr/>
        </p:nvSpPr>
        <p:spPr>
          <a:xfrm>
            <a:off x="672945" y="6232206"/>
            <a:ext cx="1431992" cy="646331"/>
          </a:xfrm>
          <a:prstGeom prst="rect">
            <a:avLst/>
          </a:prstGeom>
          <a:solidFill>
            <a:schemeClr val="accent5">
              <a:lumMod val="75000"/>
            </a:schemeClr>
          </a:solidFill>
        </p:spPr>
        <p:txBody>
          <a:bodyPr wrap="square" rtlCol="0">
            <a:spAutoFit/>
          </a:bodyPr>
          <a:lstStyle/>
          <a:p>
            <a:r>
              <a:rPr lang="el-GR" dirty="0" err="1">
                <a:solidFill>
                  <a:srgbClr val="00FFFF"/>
                </a:solidFill>
              </a:rPr>
              <a:t>Ημιστοιχείο</a:t>
            </a:r>
            <a:r>
              <a:rPr lang="el-GR" dirty="0">
                <a:solidFill>
                  <a:srgbClr val="00FFFF"/>
                </a:solidFill>
              </a:rPr>
              <a:t> Οξείδωσης</a:t>
            </a:r>
            <a:endParaRPr lang="en-US" dirty="0">
              <a:solidFill>
                <a:srgbClr val="00FFFF"/>
              </a:solidFill>
            </a:endParaRPr>
          </a:p>
        </p:txBody>
      </p:sp>
      <p:sp>
        <p:nvSpPr>
          <p:cNvPr id="15" name="TextBox 14">
            <a:extLst>
              <a:ext uri="{FF2B5EF4-FFF2-40B4-BE49-F238E27FC236}">
                <a16:creationId xmlns:a16="http://schemas.microsoft.com/office/drawing/2014/main" id="{D832B3CE-3522-49F9-9868-F295A16B4014}"/>
              </a:ext>
            </a:extLst>
          </p:cNvPr>
          <p:cNvSpPr txBox="1"/>
          <p:nvPr/>
        </p:nvSpPr>
        <p:spPr>
          <a:xfrm>
            <a:off x="4915550" y="6211669"/>
            <a:ext cx="1431992" cy="646331"/>
          </a:xfrm>
          <a:prstGeom prst="rect">
            <a:avLst/>
          </a:prstGeom>
          <a:solidFill>
            <a:schemeClr val="accent5">
              <a:lumMod val="75000"/>
            </a:schemeClr>
          </a:solidFill>
        </p:spPr>
        <p:txBody>
          <a:bodyPr wrap="square" rtlCol="0">
            <a:spAutoFit/>
          </a:bodyPr>
          <a:lstStyle/>
          <a:p>
            <a:r>
              <a:rPr lang="el-GR" dirty="0" err="1">
                <a:solidFill>
                  <a:srgbClr val="00FFFF"/>
                </a:solidFill>
              </a:rPr>
              <a:t>Ημιστοιχείο</a:t>
            </a:r>
            <a:r>
              <a:rPr lang="el-GR" dirty="0">
                <a:solidFill>
                  <a:srgbClr val="00FFFF"/>
                </a:solidFill>
              </a:rPr>
              <a:t> Αναγωγής</a:t>
            </a:r>
            <a:endParaRPr lang="en-US" dirty="0">
              <a:solidFill>
                <a:srgbClr val="00FFFF"/>
              </a:solidFill>
            </a:endParaRPr>
          </a:p>
        </p:txBody>
      </p:sp>
    </p:spTree>
    <p:extLst>
      <p:ext uri="{BB962C8B-B14F-4D97-AF65-F5344CB8AC3E}">
        <p14:creationId xmlns:p14="http://schemas.microsoft.com/office/powerpoint/2010/main" val="27869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600" b="1" u="sng" dirty="0"/>
              <a:t>Υπολογισμός Δυναμικού Ηλεκτροχημικού Κελιού</a:t>
            </a:r>
            <a:endParaRPr lang="en-US" sz="36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8653AA9-A53F-4055-9160-B2BBBFFD2D6D}"/>
                  </a:ext>
                </a:extLst>
              </p:cNvPr>
              <p:cNvSpPr txBox="1"/>
              <p:nvPr/>
            </p:nvSpPr>
            <p:spPr>
              <a:xfrm>
                <a:off x="2552395" y="5587565"/>
                <a:ext cx="4213084" cy="561885"/>
              </a:xfrm>
              <a:prstGeom prst="rect">
                <a:avLst/>
              </a:prstGeom>
              <a:noFill/>
            </p:spPr>
            <p:txBody>
              <a:bodyPr wrap="square" rtlCol="0">
                <a:spAutoFit/>
              </a:bodyPr>
              <a:lstStyle/>
              <a:p>
                <a:pPr algn="ctr"/>
                <a14:m>
                  <m:oMath xmlns:m="http://schemas.openxmlformats.org/officeDocument/2006/math">
                    <m:sSub>
                      <m:sSubPr>
                        <m:ctrlPr>
                          <a:rPr lang="en-US"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E</m:t>
                        </m:r>
                      </m:e>
                      <m:sub>
                        <m:r>
                          <a:rPr lang="en-US" sz="2800" b="0" i="1" smtClean="0">
                            <a:solidFill>
                              <a:schemeClr val="bg1"/>
                            </a:solidFill>
                            <a:latin typeface="Cambria Math" panose="02040503050406030204" pitchFamily="18" charset="0"/>
                          </a:rPr>
                          <m:t>𝑐</m:t>
                        </m:r>
                      </m:sub>
                    </m:sSub>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Ε</m:t>
                        </m:r>
                      </m:e>
                      <m:sub>
                        <m:r>
                          <m:rPr>
                            <m:sty m:val="p"/>
                          </m:rPr>
                          <a:rPr lang="el-GR" sz="2800" b="0" i="0" smtClean="0">
                            <a:solidFill>
                              <a:schemeClr val="bg1"/>
                            </a:solidFill>
                            <a:latin typeface="Cambria Math" panose="02040503050406030204" pitchFamily="18" charset="0"/>
                          </a:rPr>
                          <m:t>ΑΝ</m:t>
                        </m:r>
                        <m:r>
                          <a:rPr lang="el-GR" sz="2800" b="0" i="0" smtClean="0">
                            <a:solidFill>
                              <a:schemeClr val="bg1"/>
                            </a:solidFill>
                            <a:latin typeface="Cambria Math" panose="02040503050406030204" pitchFamily="18" charset="0"/>
                          </a:rPr>
                          <m:t>2/</m:t>
                        </m:r>
                        <m:r>
                          <m:rPr>
                            <m:sty m:val="p"/>
                          </m:rPr>
                          <a:rPr lang="el-GR" sz="2800" b="0" i="0" smtClean="0">
                            <a:solidFill>
                              <a:schemeClr val="bg1"/>
                            </a:solidFill>
                            <a:latin typeface="Cambria Math" panose="02040503050406030204" pitchFamily="18" charset="0"/>
                          </a:rPr>
                          <m:t>ΟΞ</m:t>
                        </m:r>
                        <m:r>
                          <a:rPr lang="el-GR" sz="2800" b="0" i="0" smtClean="0">
                            <a:solidFill>
                              <a:schemeClr val="bg1"/>
                            </a:solidFill>
                            <a:latin typeface="Cambria Math" panose="02040503050406030204" pitchFamily="18" charset="0"/>
                          </a:rPr>
                          <m:t>2</m:t>
                        </m:r>
                      </m:sub>
                    </m:sSub>
                    <m:r>
                      <a:rPr lang="en-US" sz="2800" b="0" i="1" smtClean="0">
                        <a:solidFill>
                          <a:schemeClr val="bg1"/>
                        </a:solidFill>
                        <a:latin typeface="Cambria Math" panose="02040503050406030204" pitchFamily="18" charset="0"/>
                      </a:rPr>
                      <m:t>+</m:t>
                    </m:r>
                  </m:oMath>
                </a14:m>
                <a:r>
                  <a:rPr lang="en-US" sz="2800" dirty="0">
                    <a:solidFill>
                      <a:schemeClr val="bg1"/>
                    </a:solidFill>
                  </a:rPr>
                  <a:t> </a:t>
                </a:r>
                <a14:m>
                  <m:oMath xmlns:m="http://schemas.openxmlformats.org/officeDocument/2006/math">
                    <m:sSub>
                      <m:sSubPr>
                        <m:ctrlPr>
                          <a:rPr lang="en-US" sz="2800" i="1">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Ε</m:t>
                        </m:r>
                      </m:e>
                      <m:sub>
                        <m:r>
                          <m:rPr>
                            <m:sty m:val="p"/>
                          </m:rPr>
                          <a:rPr lang="el-GR" sz="2800" b="0" i="0" smtClean="0">
                            <a:solidFill>
                              <a:schemeClr val="bg1"/>
                            </a:solidFill>
                            <a:latin typeface="Cambria Math" panose="02040503050406030204" pitchFamily="18" charset="0"/>
                          </a:rPr>
                          <m:t>ΟΞ</m:t>
                        </m:r>
                        <m:r>
                          <a:rPr lang="el-GR" sz="2800" b="0" i="0" smtClean="0">
                            <a:solidFill>
                              <a:schemeClr val="bg1"/>
                            </a:solidFill>
                            <a:latin typeface="Cambria Math" panose="02040503050406030204" pitchFamily="18" charset="0"/>
                          </a:rPr>
                          <m:t>1/</m:t>
                        </m:r>
                        <m:r>
                          <m:rPr>
                            <m:sty m:val="p"/>
                          </m:rPr>
                          <a:rPr lang="el-GR" sz="2800" b="0" i="0" smtClean="0">
                            <a:solidFill>
                              <a:schemeClr val="bg1"/>
                            </a:solidFill>
                            <a:latin typeface="Cambria Math" panose="02040503050406030204" pitchFamily="18" charset="0"/>
                          </a:rPr>
                          <m:t>ΑΝ</m:t>
                        </m:r>
                        <m:r>
                          <a:rPr lang="el-GR" sz="2800" b="0" i="1" smtClean="0">
                            <a:solidFill>
                              <a:schemeClr val="bg1"/>
                            </a:solidFill>
                            <a:latin typeface="Cambria Math" panose="02040503050406030204" pitchFamily="18" charset="0"/>
                          </a:rPr>
                          <m:t>1</m:t>
                        </m:r>
                      </m:sub>
                    </m:sSub>
                  </m:oMath>
                </a14:m>
                <a:endParaRPr lang="en-US" sz="2800" dirty="0">
                  <a:solidFill>
                    <a:schemeClr val="bg1"/>
                  </a:solidFill>
                  <a:latin typeface="Century Gothic" panose="020B0502020202020204" pitchFamily="34" charset="0"/>
                </a:endParaRPr>
              </a:p>
            </p:txBody>
          </p:sp>
        </mc:Choice>
        <mc:Fallback xmlns="">
          <p:sp>
            <p:nvSpPr>
              <p:cNvPr id="20" name="TextBox 19">
                <a:extLst>
                  <a:ext uri="{FF2B5EF4-FFF2-40B4-BE49-F238E27FC236}">
                    <a16:creationId xmlns:a16="http://schemas.microsoft.com/office/drawing/2014/main" id="{78653AA9-A53F-4055-9160-B2BBBFFD2D6D}"/>
                  </a:ext>
                </a:extLst>
              </p:cNvPr>
              <p:cNvSpPr txBox="1">
                <a:spLocks noRot="1" noChangeAspect="1" noMove="1" noResize="1" noEditPoints="1" noAdjustHandles="1" noChangeArrowheads="1" noChangeShapeType="1" noTextEdit="1"/>
              </p:cNvSpPr>
              <p:nvPr/>
            </p:nvSpPr>
            <p:spPr>
              <a:xfrm>
                <a:off x="2552395" y="5587565"/>
                <a:ext cx="4213084" cy="561885"/>
              </a:xfrm>
              <a:prstGeom prst="rect">
                <a:avLst/>
              </a:prstGeom>
              <a:blipFill>
                <a:blip r:embed="rId2"/>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AB80A59-FA22-4193-B945-148E0AD5DF28}"/>
              </a:ext>
            </a:extLst>
          </p:cNvPr>
          <p:cNvPicPr>
            <a:picLocks noChangeAspect="1"/>
          </p:cNvPicPr>
          <p:nvPr/>
        </p:nvPicPr>
        <p:blipFill>
          <a:blip r:embed="rId3"/>
          <a:stretch>
            <a:fillRect/>
          </a:stretch>
        </p:blipFill>
        <p:spPr>
          <a:xfrm>
            <a:off x="1717362" y="2329162"/>
            <a:ext cx="5883150" cy="2941575"/>
          </a:xfrm>
          <a:prstGeom prst="rect">
            <a:avLst/>
          </a:prstGeom>
        </p:spPr>
      </p:pic>
      <p:sp>
        <p:nvSpPr>
          <p:cNvPr id="11" name="TextBox 10">
            <a:extLst>
              <a:ext uri="{FF2B5EF4-FFF2-40B4-BE49-F238E27FC236}">
                <a16:creationId xmlns:a16="http://schemas.microsoft.com/office/drawing/2014/main" id="{14DB9FA0-1926-4D2D-B47E-C16D26AF60F2}"/>
              </a:ext>
            </a:extLst>
          </p:cNvPr>
          <p:cNvSpPr txBox="1"/>
          <p:nvPr/>
        </p:nvSpPr>
        <p:spPr>
          <a:xfrm>
            <a:off x="2299391" y="1914443"/>
            <a:ext cx="4719091" cy="461665"/>
          </a:xfrm>
          <a:prstGeom prst="rect">
            <a:avLst/>
          </a:prstGeom>
          <a:noFill/>
        </p:spPr>
        <p:txBody>
          <a:bodyPr wrap="square" rtlCol="0">
            <a:spAutoFit/>
          </a:bodyPr>
          <a:lstStyle/>
          <a:p>
            <a:r>
              <a:rPr lang="el-GR" sz="2400" dirty="0">
                <a:solidFill>
                  <a:schemeClr val="bg1"/>
                </a:solidFill>
              </a:rPr>
              <a:t>Ισοδύναμο Ηλεκτρικό Κύκλωμα</a:t>
            </a:r>
            <a:endParaRPr lang="en-US" sz="2400" dirty="0">
              <a:solidFill>
                <a:schemeClr val="bg1"/>
              </a:solidFill>
            </a:endParaRPr>
          </a:p>
        </p:txBody>
      </p:sp>
      <p:sp>
        <p:nvSpPr>
          <p:cNvPr id="13" name="Right Brace 12">
            <a:extLst>
              <a:ext uri="{FF2B5EF4-FFF2-40B4-BE49-F238E27FC236}">
                <a16:creationId xmlns:a16="http://schemas.microsoft.com/office/drawing/2014/main" id="{9501E122-71DE-4D71-A715-6E0BF50F7A9D}"/>
              </a:ext>
            </a:extLst>
          </p:cNvPr>
          <p:cNvSpPr/>
          <p:nvPr/>
        </p:nvSpPr>
        <p:spPr>
          <a:xfrm>
            <a:off x="8087360" y="2123440"/>
            <a:ext cx="416560" cy="4025990"/>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C7998F4-57C4-4FF4-9B1D-5BA4106B4A71}"/>
              </a:ext>
            </a:extLst>
          </p:cNvPr>
          <p:cNvSpPr txBox="1"/>
          <p:nvPr/>
        </p:nvSpPr>
        <p:spPr>
          <a:xfrm>
            <a:off x="8669390" y="2843527"/>
            <a:ext cx="2980879" cy="2062103"/>
          </a:xfrm>
          <a:prstGeom prst="rect">
            <a:avLst/>
          </a:prstGeom>
          <a:noFill/>
        </p:spPr>
        <p:txBody>
          <a:bodyPr wrap="square" rtlCol="0">
            <a:spAutoFit/>
          </a:bodyPr>
          <a:lstStyle/>
          <a:p>
            <a:r>
              <a:rPr lang="el-GR" sz="3200" dirty="0">
                <a:solidFill>
                  <a:schemeClr val="bg1"/>
                </a:solidFill>
              </a:rPr>
              <a:t>Πως μετράμε το δυναμικό του κάθε </a:t>
            </a:r>
            <a:r>
              <a:rPr lang="el-GR" sz="3200" dirty="0" err="1">
                <a:solidFill>
                  <a:schemeClr val="bg1"/>
                </a:solidFill>
              </a:rPr>
              <a:t>ημιστοίχειου</a:t>
            </a:r>
            <a:r>
              <a:rPr lang="el-G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869487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13931" y="471340"/>
            <a:ext cx="11005623" cy="1166915"/>
          </a:xfrm>
        </p:spPr>
        <p:txBody>
          <a:bodyPr/>
          <a:lstStyle/>
          <a:p>
            <a:pPr algn="ctr"/>
            <a:r>
              <a:rPr lang="el-GR" sz="4000" dirty="0"/>
              <a:t>Αντιδράσεις σε Υδατικά διαλύματα</a:t>
            </a:r>
            <a:br>
              <a:rPr lang="el-GR" sz="4000" dirty="0"/>
            </a:br>
            <a:r>
              <a:rPr lang="el-GR" sz="3400" b="1" u="sng" dirty="0"/>
              <a:t>Πρότυπα Δυναμικά </a:t>
            </a:r>
            <a:r>
              <a:rPr lang="el-GR" sz="3400" b="1" u="sng" dirty="0" err="1"/>
              <a:t>Ημιστοιχείων</a:t>
            </a:r>
            <a:r>
              <a:rPr lang="el-GR" sz="3400" b="1" u="sng" dirty="0"/>
              <a:t> (</a:t>
            </a:r>
            <a:r>
              <a:rPr lang="el-GR" sz="3400" b="1" u="sng" dirty="0" err="1"/>
              <a:t>Ημιαντιδράσεων</a:t>
            </a:r>
            <a:r>
              <a:rPr lang="el-GR" sz="3400" b="1" u="sng" dirty="0"/>
              <a:t>)</a:t>
            </a:r>
            <a:endParaRPr lang="en-US" sz="34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1" descr="Image result for standard reduction potential chart">
            <a:extLst>
              <a:ext uri="{FF2B5EF4-FFF2-40B4-BE49-F238E27FC236}">
                <a16:creationId xmlns:a16="http://schemas.microsoft.com/office/drawing/2014/main" id="{450E5C96-E0B5-46A7-9402-BF2A04CB0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331" y="1757238"/>
            <a:ext cx="5902166" cy="44594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012B0F5-A830-4945-93C8-24DA933984A9}"/>
              </a:ext>
            </a:extLst>
          </p:cNvPr>
          <p:cNvPicPr>
            <a:picLocks noChangeAspect="1"/>
          </p:cNvPicPr>
          <p:nvPr/>
        </p:nvPicPr>
        <p:blipFill>
          <a:blip r:embed="rId3"/>
          <a:stretch>
            <a:fillRect/>
          </a:stretch>
        </p:blipFill>
        <p:spPr>
          <a:xfrm>
            <a:off x="845872" y="1757238"/>
            <a:ext cx="4356762" cy="3218235"/>
          </a:xfrm>
          <a:prstGeom prst="rect">
            <a:avLst/>
          </a:prstGeom>
        </p:spPr>
      </p:pic>
      <p:sp>
        <p:nvSpPr>
          <p:cNvPr id="12" name="Text Box 33">
            <a:extLst>
              <a:ext uri="{FF2B5EF4-FFF2-40B4-BE49-F238E27FC236}">
                <a16:creationId xmlns:a16="http://schemas.microsoft.com/office/drawing/2014/main" id="{D8239C7F-A8E7-4800-A991-74F585A0EB0B}"/>
              </a:ext>
            </a:extLst>
          </p:cNvPr>
          <p:cNvSpPr txBox="1">
            <a:spLocks noChangeArrowheads="1"/>
          </p:cNvSpPr>
          <p:nvPr/>
        </p:nvSpPr>
        <p:spPr bwMode="auto">
          <a:xfrm>
            <a:off x="410123" y="5004041"/>
            <a:ext cx="5606619" cy="1338828"/>
          </a:xfrm>
          <a:prstGeom prst="rect">
            <a:avLst/>
          </a:prstGeom>
          <a:no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dirty="0">
                <a:solidFill>
                  <a:schemeClr val="bg1"/>
                </a:solidFill>
                <a:latin typeface="Century Gothic" panose="020B0502020202020204" pitchFamily="34" charset="0"/>
              </a:rPr>
              <a:t>Ε</a:t>
            </a:r>
            <a:r>
              <a:rPr lang="en-US" altLang="el-GR" sz="1800" baseline="30000" dirty="0">
                <a:solidFill>
                  <a:schemeClr val="bg1"/>
                </a:solidFill>
                <a:latin typeface="Century Gothic" panose="020B0502020202020204" pitchFamily="34" charset="0"/>
              </a:rPr>
              <a:t>o</a:t>
            </a:r>
            <a:r>
              <a:rPr lang="el-GR" altLang="el-GR" sz="1800" dirty="0">
                <a:solidFill>
                  <a:schemeClr val="bg1"/>
                </a:solidFill>
                <a:latin typeface="Century Gothic" panose="020B0502020202020204" pitchFamily="34" charset="0"/>
              </a:rPr>
              <a:t>&gt;0</a:t>
            </a:r>
            <a:r>
              <a:rPr lang="en-US" altLang="el-GR" sz="1800" dirty="0">
                <a:solidFill>
                  <a:schemeClr val="bg1"/>
                </a:solidFill>
                <a:latin typeface="Century Gothic" panose="020B0502020202020204" pitchFamily="34" charset="0"/>
              </a:rPr>
              <a:t>: </a:t>
            </a:r>
            <a:r>
              <a:rPr lang="el-GR" altLang="el-GR" sz="1800" dirty="0">
                <a:solidFill>
                  <a:schemeClr val="bg1"/>
                </a:solidFill>
                <a:latin typeface="Century Gothic" panose="020B0502020202020204" pitchFamily="34" charset="0"/>
                <a:cs typeface="Times New Roman" panose="02020603050405020304" pitchFamily="18" charset="0"/>
              </a:rPr>
              <a:t>Το οξειδωτικό σώμα ΟΞ</a:t>
            </a:r>
            <a:r>
              <a:rPr lang="el-GR" altLang="el-GR" sz="1800" baseline="-30000" dirty="0">
                <a:solidFill>
                  <a:schemeClr val="bg1"/>
                </a:solidFill>
                <a:latin typeface="Century Gothic" panose="020B0502020202020204" pitchFamily="34" charset="0"/>
                <a:cs typeface="Times New Roman" panose="02020603050405020304" pitchFamily="18" charset="0"/>
              </a:rPr>
              <a:t>1</a:t>
            </a:r>
            <a:r>
              <a:rPr lang="el-GR" altLang="el-GR" sz="1800" dirty="0">
                <a:solidFill>
                  <a:schemeClr val="bg1"/>
                </a:solidFill>
                <a:latin typeface="Century Gothic" panose="020B0502020202020204" pitchFamily="34" charset="0"/>
                <a:cs typeface="Times New Roman" panose="02020603050405020304" pitchFamily="18" charset="0"/>
              </a:rPr>
              <a:t> είναι ισχυρότερο οξειδωτικό από τα </a:t>
            </a:r>
            <a:r>
              <a:rPr lang="en-US" altLang="el-GR" sz="1800" dirty="0">
                <a:solidFill>
                  <a:schemeClr val="bg1"/>
                </a:solidFill>
                <a:latin typeface="Century Gothic" panose="020B0502020202020204" pitchFamily="34" charset="0"/>
                <a:cs typeface="Times New Roman" panose="02020603050405020304" pitchFamily="18" charset="0"/>
              </a:rPr>
              <a:t> </a:t>
            </a:r>
            <a:r>
              <a:rPr lang="el-GR" altLang="el-GR" sz="1800" dirty="0">
                <a:solidFill>
                  <a:schemeClr val="bg1"/>
                </a:solidFill>
                <a:latin typeface="Century Gothic" panose="020B0502020202020204" pitchFamily="34" charset="0"/>
                <a:cs typeface="Times New Roman" panose="02020603050405020304" pitchFamily="18" charset="0"/>
              </a:rPr>
              <a:t>ιόντα υδρογόνου</a:t>
            </a:r>
            <a:r>
              <a:rPr lang="en-US" altLang="el-GR" sz="1800" dirty="0">
                <a:solidFill>
                  <a:schemeClr val="bg1"/>
                </a:solidFill>
                <a:latin typeface="Century Gothic" panose="020B0502020202020204" pitchFamily="34" charset="0"/>
                <a:cs typeface="Times New Roman" panose="02020603050405020304" pitchFamily="18" charset="0"/>
              </a:rPr>
              <a:t>.</a:t>
            </a:r>
            <a:r>
              <a:rPr lang="el-GR" altLang="el-GR" sz="1800" dirty="0">
                <a:solidFill>
                  <a:schemeClr val="bg1"/>
                </a:solidFill>
                <a:latin typeface="Century Gothic" panose="020B0502020202020204" pitchFamily="34" charset="0"/>
                <a:cs typeface="Times New Roman" panose="02020603050405020304" pitchFamily="18" charset="0"/>
              </a:rPr>
              <a:t> </a:t>
            </a:r>
            <a:endParaRPr lang="en-US" altLang="el-GR" sz="1800" dirty="0">
              <a:solidFill>
                <a:schemeClr val="bg1"/>
              </a:solidFill>
              <a:latin typeface="Century Gothic" panose="020B0502020202020204" pitchFamily="34" charset="0"/>
              <a:cs typeface="Times New Roman" panose="02020603050405020304" pitchFamily="18" charset="0"/>
            </a:endParaRPr>
          </a:p>
          <a:p>
            <a:pPr eaLnBrk="1" hangingPunct="1">
              <a:spcBef>
                <a:spcPct val="50000"/>
              </a:spcBef>
              <a:buFontTx/>
              <a:buNone/>
            </a:pPr>
            <a:r>
              <a:rPr lang="en-US" altLang="el-GR" sz="1800" dirty="0" err="1">
                <a:solidFill>
                  <a:schemeClr val="bg1"/>
                </a:solidFill>
                <a:latin typeface="Century Gothic" panose="020B0502020202020204" pitchFamily="34" charset="0"/>
                <a:cs typeface="Times New Roman" panose="02020603050405020304" pitchFamily="18" charset="0"/>
              </a:rPr>
              <a:t>E</a:t>
            </a:r>
            <a:r>
              <a:rPr lang="en-US" altLang="el-GR" sz="1800" baseline="30000" dirty="0" err="1">
                <a:solidFill>
                  <a:schemeClr val="bg1"/>
                </a:solidFill>
                <a:latin typeface="Century Gothic" panose="020B0502020202020204" pitchFamily="34" charset="0"/>
                <a:cs typeface="Times New Roman" panose="02020603050405020304" pitchFamily="18" charset="0"/>
              </a:rPr>
              <a:t>o</a:t>
            </a:r>
            <a:r>
              <a:rPr lang="en-US" altLang="el-GR" sz="1800" dirty="0">
                <a:solidFill>
                  <a:schemeClr val="bg1"/>
                </a:solidFill>
                <a:latin typeface="Century Gothic" panose="020B0502020202020204" pitchFamily="34" charset="0"/>
                <a:cs typeface="Times New Roman" panose="02020603050405020304" pitchFamily="18" charset="0"/>
              </a:rPr>
              <a:t>&lt;0: </a:t>
            </a:r>
            <a:r>
              <a:rPr lang="el-GR" altLang="el-GR" sz="1800" dirty="0">
                <a:solidFill>
                  <a:schemeClr val="bg1"/>
                </a:solidFill>
                <a:latin typeface="Century Gothic" panose="020B0502020202020204" pitchFamily="34" charset="0"/>
                <a:cs typeface="Times New Roman" panose="02020603050405020304" pitchFamily="18" charset="0"/>
              </a:rPr>
              <a:t>Το οξειδωτικό σώμα ΟΞ</a:t>
            </a:r>
            <a:r>
              <a:rPr lang="el-GR" altLang="el-GR" sz="1800" baseline="-30000" dirty="0">
                <a:solidFill>
                  <a:schemeClr val="bg1"/>
                </a:solidFill>
                <a:latin typeface="Century Gothic" panose="020B0502020202020204" pitchFamily="34" charset="0"/>
                <a:cs typeface="Times New Roman" panose="02020603050405020304" pitchFamily="18" charset="0"/>
              </a:rPr>
              <a:t>1</a:t>
            </a:r>
            <a:r>
              <a:rPr lang="el-GR" altLang="el-GR" sz="1800" dirty="0">
                <a:solidFill>
                  <a:schemeClr val="bg1"/>
                </a:solidFill>
                <a:latin typeface="Century Gothic" panose="020B0502020202020204" pitchFamily="34" charset="0"/>
                <a:cs typeface="Times New Roman" panose="02020603050405020304" pitchFamily="18" charset="0"/>
              </a:rPr>
              <a:t> είναι ασθενέστερο οξειδωτικό σώμα από τα ιόντα υδρογόνου</a:t>
            </a:r>
            <a:r>
              <a:rPr lang="en-US" altLang="el-GR" sz="1800" dirty="0">
                <a:solidFill>
                  <a:schemeClr val="bg1"/>
                </a:solidFill>
                <a:latin typeface="Century Gothic" panose="020B0502020202020204" pitchFamily="34" charset="0"/>
                <a:cs typeface="Times New Roman" panose="02020603050405020304" pitchFamily="18" charset="0"/>
              </a:rPr>
              <a:t>.</a:t>
            </a:r>
            <a:r>
              <a:rPr lang="en-GB" altLang="el-GR" sz="1800" dirty="0">
                <a:solidFill>
                  <a:schemeClr val="bg1"/>
                </a:solidFill>
                <a:latin typeface="Century Gothic" panose="020B0502020202020204" pitchFamily="34" charset="0"/>
              </a:rPr>
              <a:t> </a:t>
            </a:r>
          </a:p>
        </p:txBody>
      </p:sp>
      <p:pic>
        <p:nvPicPr>
          <p:cNvPr id="5" name="Picture 4">
            <a:extLst>
              <a:ext uri="{FF2B5EF4-FFF2-40B4-BE49-F238E27FC236}">
                <a16:creationId xmlns:a16="http://schemas.microsoft.com/office/drawing/2014/main" id="{7587F0D2-1F52-4FEB-82EA-472712E1605A}"/>
              </a:ext>
            </a:extLst>
          </p:cNvPr>
          <p:cNvPicPr>
            <a:picLocks noChangeAspect="1"/>
          </p:cNvPicPr>
          <p:nvPr/>
        </p:nvPicPr>
        <p:blipFill>
          <a:blip r:embed="rId4"/>
          <a:stretch>
            <a:fillRect/>
          </a:stretch>
        </p:blipFill>
        <p:spPr>
          <a:xfrm>
            <a:off x="3230879" y="4451172"/>
            <a:ext cx="1971755" cy="524301"/>
          </a:xfrm>
          <a:prstGeom prst="rect">
            <a:avLst/>
          </a:prstGeom>
          <a:solidFill>
            <a:schemeClr val="accent6">
              <a:lumMod val="60000"/>
              <a:lumOff val="40000"/>
            </a:schemeClr>
          </a:solidFill>
        </p:spPr>
      </p:pic>
      <p:pic>
        <p:nvPicPr>
          <p:cNvPr id="7" name="Picture 6">
            <a:extLst>
              <a:ext uri="{FF2B5EF4-FFF2-40B4-BE49-F238E27FC236}">
                <a16:creationId xmlns:a16="http://schemas.microsoft.com/office/drawing/2014/main" id="{3FC6C924-3DBA-4066-87F7-42183D2C250B}"/>
              </a:ext>
            </a:extLst>
          </p:cNvPr>
          <p:cNvPicPr>
            <a:picLocks noChangeAspect="1"/>
          </p:cNvPicPr>
          <p:nvPr/>
        </p:nvPicPr>
        <p:blipFill>
          <a:blip r:embed="rId5"/>
          <a:stretch>
            <a:fillRect/>
          </a:stretch>
        </p:blipFill>
        <p:spPr>
          <a:xfrm>
            <a:off x="3230879" y="4451171"/>
            <a:ext cx="1971755" cy="524301"/>
          </a:xfrm>
          <a:prstGeom prst="rect">
            <a:avLst/>
          </a:prstGeom>
        </p:spPr>
      </p:pic>
      <p:pic>
        <p:nvPicPr>
          <p:cNvPr id="8" name="Picture 7">
            <a:extLst>
              <a:ext uri="{FF2B5EF4-FFF2-40B4-BE49-F238E27FC236}">
                <a16:creationId xmlns:a16="http://schemas.microsoft.com/office/drawing/2014/main" id="{3D96FA5E-E81F-47B6-AA4B-4B3E6A7EC9F0}"/>
              </a:ext>
            </a:extLst>
          </p:cNvPr>
          <p:cNvPicPr>
            <a:picLocks noChangeAspect="1"/>
          </p:cNvPicPr>
          <p:nvPr/>
        </p:nvPicPr>
        <p:blipFill>
          <a:blip r:embed="rId6"/>
          <a:stretch>
            <a:fillRect/>
          </a:stretch>
        </p:blipFill>
        <p:spPr>
          <a:xfrm>
            <a:off x="845872" y="4451171"/>
            <a:ext cx="2385007" cy="524302"/>
          </a:xfrm>
          <a:prstGeom prst="rect">
            <a:avLst/>
          </a:prstGeom>
        </p:spPr>
      </p:pic>
      <p:grpSp>
        <p:nvGrpSpPr>
          <p:cNvPr id="14" name="Group 13">
            <a:extLst>
              <a:ext uri="{FF2B5EF4-FFF2-40B4-BE49-F238E27FC236}">
                <a16:creationId xmlns:a16="http://schemas.microsoft.com/office/drawing/2014/main" id="{61E58320-F368-42FA-A96A-E03089F71BAC}"/>
              </a:ext>
            </a:extLst>
          </p:cNvPr>
          <p:cNvGrpSpPr/>
          <p:nvPr/>
        </p:nvGrpSpPr>
        <p:grpSpPr>
          <a:xfrm>
            <a:off x="2245360" y="2194560"/>
            <a:ext cx="2286000" cy="1234440"/>
            <a:chOff x="2245360" y="2194560"/>
            <a:chExt cx="2286000" cy="1234440"/>
          </a:xfrm>
        </p:grpSpPr>
        <p:cxnSp>
          <p:nvCxnSpPr>
            <p:cNvPr id="13" name="Straight Arrow Connector 12">
              <a:extLst>
                <a:ext uri="{FF2B5EF4-FFF2-40B4-BE49-F238E27FC236}">
                  <a16:creationId xmlns:a16="http://schemas.microsoft.com/office/drawing/2014/main" id="{709EC335-52E7-4D85-A0E8-63CD74D41DCF}"/>
                </a:ext>
              </a:extLst>
            </p:cNvPr>
            <p:cNvCxnSpPr/>
            <p:nvPr/>
          </p:nvCxnSpPr>
          <p:spPr>
            <a:xfrm flipV="1">
              <a:off x="4531360" y="2926080"/>
              <a:ext cx="0" cy="50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0EF48D-F27B-429F-B95C-D4E00EDC30D2}"/>
                </a:ext>
              </a:extLst>
            </p:cNvPr>
            <p:cNvCxnSpPr/>
            <p:nvPr/>
          </p:nvCxnSpPr>
          <p:spPr>
            <a:xfrm flipV="1">
              <a:off x="4531360" y="2194560"/>
              <a:ext cx="0" cy="50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6C3D31-E5CE-4419-9530-0AA5833501DF}"/>
                </a:ext>
              </a:extLst>
            </p:cNvPr>
            <p:cNvCxnSpPr/>
            <p:nvPr/>
          </p:nvCxnSpPr>
          <p:spPr>
            <a:xfrm flipV="1">
              <a:off x="2245360" y="2194560"/>
              <a:ext cx="0" cy="50292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3BFC4C-EE97-44DD-BE17-164D1C1EBC80}"/>
                </a:ext>
              </a:extLst>
            </p:cNvPr>
            <p:cNvCxnSpPr/>
            <p:nvPr/>
          </p:nvCxnSpPr>
          <p:spPr>
            <a:xfrm flipV="1">
              <a:off x="2245360" y="2926080"/>
              <a:ext cx="0" cy="50292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3F5C9A-8703-48BF-AFCF-24F4EA1886A1}"/>
                </a:ext>
              </a:extLst>
            </p:cNvPr>
            <p:cNvCxnSpPr>
              <a:cxnSpLocks/>
            </p:cNvCxnSpPr>
            <p:nvPr/>
          </p:nvCxnSpPr>
          <p:spPr>
            <a:xfrm rot="5400000" flipV="1">
              <a:off x="4165600" y="1943100"/>
              <a:ext cx="0" cy="50292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B0A59A-38F4-4A6D-B255-559FE0B2456A}"/>
                </a:ext>
              </a:extLst>
            </p:cNvPr>
            <p:cNvCxnSpPr>
              <a:cxnSpLocks/>
            </p:cNvCxnSpPr>
            <p:nvPr/>
          </p:nvCxnSpPr>
          <p:spPr>
            <a:xfrm rot="5400000" flipV="1">
              <a:off x="2611120" y="1943100"/>
              <a:ext cx="0" cy="50292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7658EA3-FA29-45AD-BC48-984152B9BB97}"/>
              </a:ext>
            </a:extLst>
          </p:cNvPr>
          <p:cNvSpPr/>
          <p:nvPr/>
        </p:nvSpPr>
        <p:spPr>
          <a:xfrm>
            <a:off x="5765993" y="2296160"/>
            <a:ext cx="2951288" cy="378968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BD6C49-8DD4-4F16-8F2B-7A5955307314}"/>
              </a:ext>
            </a:extLst>
          </p:cNvPr>
          <p:cNvSpPr/>
          <p:nvPr/>
        </p:nvSpPr>
        <p:spPr>
          <a:xfrm>
            <a:off x="8961123" y="2296160"/>
            <a:ext cx="2558431" cy="79248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6550B4-C9D5-434A-8F1C-24B104A5E131}"/>
              </a:ext>
            </a:extLst>
          </p:cNvPr>
          <p:cNvSpPr/>
          <p:nvPr/>
        </p:nvSpPr>
        <p:spPr>
          <a:xfrm>
            <a:off x="8961122" y="3207623"/>
            <a:ext cx="2558431" cy="2756295"/>
          </a:xfrm>
          <a:prstGeom prst="rect">
            <a:avLst/>
          </a:prstGeom>
          <a:solidFill>
            <a:srgbClr val="00FF99">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AFCCCAB-67F7-48BB-9487-4ADC711CC3CE}"/>
              </a:ext>
            </a:extLst>
          </p:cNvPr>
          <p:cNvSpPr txBox="1"/>
          <p:nvPr/>
        </p:nvSpPr>
        <p:spPr>
          <a:xfrm rot="18480000">
            <a:off x="4902191" y="3917400"/>
            <a:ext cx="4806198" cy="369332"/>
          </a:xfrm>
          <a:prstGeom prst="rect">
            <a:avLst/>
          </a:prstGeom>
          <a:noFill/>
        </p:spPr>
        <p:txBody>
          <a:bodyPr wrap="square" rtlCol="0">
            <a:spAutoFit/>
          </a:bodyPr>
          <a:lstStyle/>
          <a:p>
            <a:pPr algn="ctr"/>
            <a:r>
              <a:rPr lang="el-GR" dirty="0">
                <a:solidFill>
                  <a:srgbClr val="FFFF00"/>
                </a:solidFill>
              </a:rPr>
              <a:t>Οξειδωτικά</a:t>
            </a:r>
            <a:endParaRPr lang="en-US" dirty="0">
              <a:solidFill>
                <a:srgbClr val="FFFF00"/>
              </a:solidFill>
            </a:endParaRPr>
          </a:p>
        </p:txBody>
      </p:sp>
      <p:sp>
        <p:nvSpPr>
          <p:cNvPr id="26" name="TextBox 25">
            <a:extLst>
              <a:ext uri="{FF2B5EF4-FFF2-40B4-BE49-F238E27FC236}">
                <a16:creationId xmlns:a16="http://schemas.microsoft.com/office/drawing/2014/main" id="{56DA6EF4-F51E-40D9-A7A6-46F8DC497613}"/>
              </a:ext>
            </a:extLst>
          </p:cNvPr>
          <p:cNvSpPr txBox="1"/>
          <p:nvPr/>
        </p:nvSpPr>
        <p:spPr>
          <a:xfrm rot="18720000">
            <a:off x="8406138" y="4401103"/>
            <a:ext cx="3766527" cy="369332"/>
          </a:xfrm>
          <a:prstGeom prst="rect">
            <a:avLst/>
          </a:prstGeom>
          <a:noFill/>
        </p:spPr>
        <p:txBody>
          <a:bodyPr wrap="square" rtlCol="0">
            <a:spAutoFit/>
          </a:bodyPr>
          <a:lstStyle/>
          <a:p>
            <a:pPr algn="ctr"/>
            <a:r>
              <a:rPr lang="el-GR" dirty="0">
                <a:solidFill>
                  <a:srgbClr val="0000FF"/>
                </a:solidFill>
              </a:rPr>
              <a:t>Αναγωγικά</a:t>
            </a:r>
            <a:endParaRPr lang="en-US" dirty="0">
              <a:solidFill>
                <a:srgbClr val="0000FF"/>
              </a:solidFill>
            </a:endParaRPr>
          </a:p>
        </p:txBody>
      </p:sp>
    </p:spTree>
    <p:extLst>
      <p:ext uri="{BB962C8B-B14F-4D97-AF65-F5344CB8AC3E}">
        <p14:creationId xmlns:p14="http://schemas.microsoft.com/office/powerpoint/2010/main" val="10086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1" presetClass="exit" presetSubtype="0" fill="hold"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93188" y="1095828"/>
            <a:ext cx="11005623" cy="1166915"/>
          </a:xfrm>
        </p:spPr>
        <p:txBody>
          <a:bodyPr/>
          <a:lstStyle/>
          <a:p>
            <a:pPr algn="ctr"/>
            <a:r>
              <a:rPr lang="el-GR" sz="4000" dirty="0"/>
              <a:t>Αντιδράσεις σε Υδατικά διαλύματα</a:t>
            </a:r>
            <a:br>
              <a:rPr lang="el-GR" sz="4000" dirty="0"/>
            </a:br>
            <a:r>
              <a:rPr lang="el-GR" sz="3600" b="1" u="sng" dirty="0"/>
              <a:t>Υπολογισμός Πρότυπου Δυναμικού Ηλεκτροχημικού Κελιού</a:t>
            </a:r>
            <a:endParaRPr lang="en-US" sz="36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8653AA9-A53F-4055-9160-B2BBBFFD2D6D}"/>
                  </a:ext>
                </a:extLst>
              </p:cNvPr>
              <p:cNvSpPr txBox="1"/>
              <p:nvPr/>
            </p:nvSpPr>
            <p:spPr>
              <a:xfrm>
                <a:off x="5882640" y="2589484"/>
                <a:ext cx="5716171" cy="1064650"/>
              </a:xfrm>
              <a:prstGeom prst="rect">
                <a:avLst/>
              </a:prstGeom>
              <a:noFill/>
            </p:spPr>
            <p:txBody>
              <a:bodyPr wrap="square" rtlCol="0">
                <a:spAutoFit/>
              </a:bodyPr>
              <a:lstStyle/>
              <a:p>
                <a:pPr algn="ctr"/>
                <a14:m>
                  <m:oMath xmlns:m="http://schemas.openxmlformats.org/officeDocument/2006/math">
                    <m:sSubSup>
                      <m:sSubSupPr>
                        <m:ctrlPr>
                          <a:rPr lang="en-US" sz="2800" i="1" smtClean="0">
                            <a:solidFill>
                              <a:schemeClr val="bg1"/>
                            </a:solidFill>
                            <a:latin typeface="Cambria Math" panose="02040503050406030204" pitchFamily="18" charset="0"/>
                          </a:rPr>
                        </m:ctrlPr>
                      </m:sSubSupPr>
                      <m:e>
                        <m:r>
                          <m:rPr>
                            <m:sty m:val="p"/>
                          </m:rPr>
                          <a:rPr lang="el-GR" sz="2800">
                            <a:solidFill>
                              <a:schemeClr val="bg1"/>
                            </a:solidFill>
                            <a:latin typeface="Cambria Math" panose="02040503050406030204" pitchFamily="18" charset="0"/>
                          </a:rPr>
                          <m:t>Ε</m:t>
                        </m:r>
                      </m:e>
                      <m:sub>
                        <m:r>
                          <a:rPr lang="en-US" sz="2800" i="1">
                            <a:solidFill>
                              <a:schemeClr val="bg1"/>
                            </a:solidFill>
                            <a:latin typeface="Cambria Math" panose="02040503050406030204" pitchFamily="18" charset="0"/>
                          </a:rPr>
                          <m:t>𝑐</m:t>
                        </m:r>
                      </m:sub>
                      <m:sup>
                        <m:r>
                          <a:rPr lang="en-US" sz="2800" i="1">
                            <a:solidFill>
                              <a:schemeClr val="bg1"/>
                            </a:solidFill>
                            <a:latin typeface="Cambria Math" panose="02040503050406030204" pitchFamily="18" charset="0"/>
                          </a:rPr>
                          <m:t>𝑜</m:t>
                        </m:r>
                      </m:sup>
                    </m:sSubSup>
                    <m:r>
                      <a:rPr lang="en-US" sz="2800" b="0" i="1" smtClean="0">
                        <a:solidFill>
                          <a:schemeClr val="bg1"/>
                        </a:solidFill>
                        <a:latin typeface="Cambria Math" panose="02040503050406030204" pitchFamily="18" charset="0"/>
                      </a:rPr>
                      <m:t>=</m:t>
                    </m:r>
                    <m:sSubSup>
                      <m:sSubSupPr>
                        <m:ctrlPr>
                          <a:rPr lang="en-US" sz="2800" i="1">
                            <a:solidFill>
                              <a:schemeClr val="bg1"/>
                            </a:solidFill>
                            <a:latin typeface="Cambria Math" panose="02040503050406030204" pitchFamily="18" charset="0"/>
                          </a:rPr>
                        </m:ctrlPr>
                      </m:sSubSupPr>
                      <m:e>
                        <m:r>
                          <m:rPr>
                            <m:sty m:val="p"/>
                          </m:rPr>
                          <a:rPr lang="el-GR" sz="2800">
                            <a:solidFill>
                              <a:schemeClr val="bg1"/>
                            </a:solidFill>
                            <a:latin typeface="Cambria Math" panose="02040503050406030204" pitchFamily="18" charset="0"/>
                          </a:rPr>
                          <m:t>Ε</m:t>
                        </m:r>
                      </m:e>
                      <m:sub>
                        <m:r>
                          <m:rPr>
                            <m:sty m:val="p"/>
                          </m:rPr>
                          <a:rPr lang="el-GR" sz="2800" b="0" i="0" smtClean="0">
                            <a:solidFill>
                              <a:schemeClr val="bg1"/>
                            </a:solidFill>
                            <a:latin typeface="Cambria Math" panose="02040503050406030204" pitchFamily="18" charset="0"/>
                          </a:rPr>
                          <m:t>ΟΞ</m:t>
                        </m:r>
                        <m:r>
                          <a:rPr lang="el-GR" sz="2800" b="0" i="0" smtClean="0">
                            <a:solidFill>
                              <a:schemeClr val="bg1"/>
                            </a:solidFill>
                            <a:latin typeface="Cambria Math" panose="02040503050406030204" pitchFamily="18" charset="0"/>
                          </a:rPr>
                          <m:t>1/</m:t>
                        </m:r>
                        <m:r>
                          <m:rPr>
                            <m:sty m:val="p"/>
                          </m:rPr>
                          <a:rPr lang="el-GR" sz="2800" b="0" i="0" smtClean="0">
                            <a:solidFill>
                              <a:schemeClr val="bg1"/>
                            </a:solidFill>
                            <a:latin typeface="Cambria Math" panose="02040503050406030204" pitchFamily="18" charset="0"/>
                          </a:rPr>
                          <m:t>ΑΝ</m:t>
                        </m:r>
                        <m:r>
                          <a:rPr lang="el-GR" sz="2800" b="0" i="0" smtClean="0">
                            <a:solidFill>
                              <a:schemeClr val="bg1"/>
                            </a:solidFill>
                            <a:latin typeface="Cambria Math" panose="02040503050406030204" pitchFamily="18" charset="0"/>
                          </a:rPr>
                          <m:t>1</m:t>
                        </m:r>
                      </m:sub>
                      <m:sup>
                        <m:r>
                          <a:rPr lang="en-US" sz="2800" i="1">
                            <a:solidFill>
                              <a:schemeClr val="bg1"/>
                            </a:solidFill>
                            <a:latin typeface="Cambria Math" panose="02040503050406030204" pitchFamily="18" charset="0"/>
                          </a:rPr>
                          <m:t>𝑜</m:t>
                        </m:r>
                      </m:sup>
                    </m:sSubSup>
                    <m:r>
                      <a:rPr lang="en-US" sz="2800" b="0" i="1" smtClean="0">
                        <a:solidFill>
                          <a:schemeClr val="bg1"/>
                        </a:solidFill>
                        <a:latin typeface="Cambria Math" panose="02040503050406030204" pitchFamily="18" charset="0"/>
                      </a:rPr>
                      <m:t>+</m:t>
                    </m:r>
                    <m:sSubSup>
                      <m:sSubSupPr>
                        <m:ctrlPr>
                          <a:rPr lang="en-US" sz="2800" i="1">
                            <a:solidFill>
                              <a:schemeClr val="bg1"/>
                            </a:solidFill>
                            <a:latin typeface="Cambria Math" panose="02040503050406030204" pitchFamily="18" charset="0"/>
                          </a:rPr>
                        </m:ctrlPr>
                      </m:sSubSupPr>
                      <m:e>
                        <m:r>
                          <m:rPr>
                            <m:sty m:val="p"/>
                          </m:rPr>
                          <a:rPr lang="el-GR" sz="2800">
                            <a:solidFill>
                              <a:schemeClr val="bg1"/>
                            </a:solidFill>
                            <a:latin typeface="Cambria Math" panose="02040503050406030204" pitchFamily="18" charset="0"/>
                          </a:rPr>
                          <m:t>Ε</m:t>
                        </m:r>
                      </m:e>
                      <m:sub>
                        <m:r>
                          <m:rPr>
                            <m:sty m:val="p"/>
                          </m:rPr>
                          <a:rPr lang="el-GR" sz="2800" b="0" i="0" smtClean="0">
                            <a:solidFill>
                              <a:schemeClr val="bg1"/>
                            </a:solidFill>
                            <a:latin typeface="Cambria Math" panose="02040503050406030204" pitchFamily="18" charset="0"/>
                          </a:rPr>
                          <m:t>ΑΝ</m:t>
                        </m:r>
                        <m:r>
                          <a:rPr lang="el-GR" sz="2800" b="0" i="0" smtClean="0">
                            <a:solidFill>
                              <a:schemeClr val="bg1"/>
                            </a:solidFill>
                            <a:latin typeface="Cambria Math" panose="02040503050406030204" pitchFamily="18" charset="0"/>
                          </a:rPr>
                          <m:t>2/</m:t>
                        </m:r>
                        <m:r>
                          <m:rPr>
                            <m:sty m:val="p"/>
                          </m:rPr>
                          <a:rPr lang="el-GR" sz="2800" b="0" i="0" smtClean="0">
                            <a:solidFill>
                              <a:schemeClr val="bg1"/>
                            </a:solidFill>
                            <a:latin typeface="Cambria Math" panose="02040503050406030204" pitchFamily="18" charset="0"/>
                          </a:rPr>
                          <m:t>ΟΞ</m:t>
                        </m:r>
                        <m:r>
                          <a:rPr lang="el-GR" sz="2800" b="0" i="0" smtClean="0">
                            <a:solidFill>
                              <a:schemeClr val="bg1"/>
                            </a:solidFill>
                            <a:latin typeface="Cambria Math" panose="02040503050406030204" pitchFamily="18" charset="0"/>
                          </a:rPr>
                          <m:t>2</m:t>
                        </m:r>
                      </m:sub>
                      <m:sup>
                        <m:r>
                          <a:rPr lang="en-US" sz="2800" i="1">
                            <a:solidFill>
                              <a:schemeClr val="bg1"/>
                            </a:solidFill>
                            <a:latin typeface="Cambria Math" panose="02040503050406030204" pitchFamily="18" charset="0"/>
                          </a:rPr>
                          <m:t>𝑜</m:t>
                        </m:r>
                      </m:sup>
                    </m:sSubSup>
                  </m:oMath>
                </a14:m>
                <a:r>
                  <a:rPr lang="el-GR" sz="2800" dirty="0">
                    <a:solidFill>
                      <a:schemeClr val="bg1"/>
                    </a:solidFill>
                    <a:latin typeface="Century Gothic" panose="020B0502020202020204" pitchFamily="34" charset="0"/>
                  </a:rPr>
                  <a:t> =</a:t>
                </a:r>
              </a:p>
              <a:p>
                <a:pPr algn="ctr"/>
                <a:r>
                  <a:rPr lang="el-GR" sz="2800" dirty="0">
                    <a:solidFill>
                      <a:schemeClr val="bg1"/>
                    </a:solidFill>
                  </a:rPr>
                  <a:t>         </a:t>
                </a:r>
                <a14:m>
                  <m:oMath xmlns:m="http://schemas.openxmlformats.org/officeDocument/2006/math">
                    <m:sSubSup>
                      <m:sSubSupPr>
                        <m:ctrlPr>
                          <a:rPr lang="en-US" sz="2800" i="1">
                            <a:solidFill>
                              <a:schemeClr val="bg1"/>
                            </a:solidFill>
                            <a:latin typeface="Cambria Math" panose="02040503050406030204" pitchFamily="18" charset="0"/>
                          </a:rPr>
                        </m:ctrlPr>
                      </m:sSubSupPr>
                      <m:e>
                        <m:r>
                          <m:rPr>
                            <m:sty m:val="p"/>
                          </m:rPr>
                          <a:rPr lang="el-GR" sz="2800">
                            <a:solidFill>
                              <a:schemeClr val="bg1"/>
                            </a:solidFill>
                            <a:latin typeface="Cambria Math" panose="02040503050406030204" pitchFamily="18" charset="0"/>
                          </a:rPr>
                          <m:t>Ε</m:t>
                        </m:r>
                      </m:e>
                      <m:sub>
                        <m:r>
                          <m:rPr>
                            <m:sty m:val="p"/>
                          </m:rPr>
                          <a:rPr lang="el-GR" sz="2800">
                            <a:solidFill>
                              <a:schemeClr val="bg1"/>
                            </a:solidFill>
                            <a:latin typeface="Cambria Math" panose="02040503050406030204" pitchFamily="18" charset="0"/>
                          </a:rPr>
                          <m:t>ΟΞ</m:t>
                        </m:r>
                        <m:r>
                          <a:rPr lang="el-GR" sz="2800">
                            <a:solidFill>
                              <a:schemeClr val="bg1"/>
                            </a:solidFill>
                            <a:latin typeface="Cambria Math" panose="02040503050406030204" pitchFamily="18" charset="0"/>
                          </a:rPr>
                          <m:t>1/</m:t>
                        </m:r>
                        <m:r>
                          <m:rPr>
                            <m:sty m:val="p"/>
                          </m:rPr>
                          <a:rPr lang="el-GR" sz="2800">
                            <a:solidFill>
                              <a:schemeClr val="bg1"/>
                            </a:solidFill>
                            <a:latin typeface="Cambria Math" panose="02040503050406030204" pitchFamily="18" charset="0"/>
                          </a:rPr>
                          <m:t>ΑΝ</m:t>
                        </m:r>
                        <m:r>
                          <a:rPr lang="el-GR" sz="2800">
                            <a:solidFill>
                              <a:schemeClr val="bg1"/>
                            </a:solidFill>
                            <a:latin typeface="Cambria Math" panose="02040503050406030204" pitchFamily="18" charset="0"/>
                          </a:rPr>
                          <m:t>1</m:t>
                        </m:r>
                      </m:sub>
                      <m:sup>
                        <m:r>
                          <a:rPr lang="en-US" sz="2800" i="1">
                            <a:solidFill>
                              <a:schemeClr val="bg1"/>
                            </a:solidFill>
                            <a:latin typeface="Cambria Math" panose="02040503050406030204" pitchFamily="18" charset="0"/>
                          </a:rPr>
                          <m:t>𝑜</m:t>
                        </m:r>
                      </m:sup>
                    </m:sSubSup>
                    <m:r>
                      <a:rPr lang="el-GR" sz="2800" b="0" i="1" smtClean="0">
                        <a:solidFill>
                          <a:schemeClr val="bg1"/>
                        </a:solidFill>
                        <a:latin typeface="Cambria Math" panose="02040503050406030204" pitchFamily="18" charset="0"/>
                      </a:rPr>
                      <m:t>−</m:t>
                    </m:r>
                    <m:sSubSup>
                      <m:sSubSupPr>
                        <m:ctrlPr>
                          <a:rPr lang="en-US" sz="2800" i="1">
                            <a:solidFill>
                              <a:schemeClr val="bg1"/>
                            </a:solidFill>
                            <a:latin typeface="Cambria Math" panose="02040503050406030204" pitchFamily="18" charset="0"/>
                          </a:rPr>
                        </m:ctrlPr>
                      </m:sSubSupPr>
                      <m:e>
                        <m:r>
                          <m:rPr>
                            <m:sty m:val="p"/>
                          </m:rPr>
                          <a:rPr lang="el-GR" sz="2800">
                            <a:solidFill>
                              <a:schemeClr val="bg1"/>
                            </a:solidFill>
                            <a:latin typeface="Cambria Math" panose="02040503050406030204" pitchFamily="18" charset="0"/>
                          </a:rPr>
                          <m:t>Ε</m:t>
                        </m:r>
                      </m:e>
                      <m:sub>
                        <m:r>
                          <m:rPr>
                            <m:sty m:val="p"/>
                          </m:rPr>
                          <a:rPr lang="el-GR" sz="2800" b="0" i="0" smtClean="0">
                            <a:solidFill>
                              <a:schemeClr val="bg1"/>
                            </a:solidFill>
                            <a:latin typeface="Cambria Math" panose="02040503050406030204" pitchFamily="18" charset="0"/>
                          </a:rPr>
                          <m:t>ΟΞ</m:t>
                        </m:r>
                        <m:r>
                          <a:rPr lang="el-GR" sz="2800">
                            <a:solidFill>
                              <a:schemeClr val="bg1"/>
                            </a:solidFill>
                            <a:latin typeface="Cambria Math" panose="02040503050406030204" pitchFamily="18" charset="0"/>
                          </a:rPr>
                          <m:t>2/</m:t>
                        </m:r>
                        <m:r>
                          <m:rPr>
                            <m:sty m:val="p"/>
                          </m:rPr>
                          <a:rPr lang="el-GR" sz="2800" b="0" i="0" smtClean="0">
                            <a:solidFill>
                              <a:schemeClr val="bg1"/>
                            </a:solidFill>
                            <a:latin typeface="Cambria Math" panose="02040503050406030204" pitchFamily="18" charset="0"/>
                          </a:rPr>
                          <m:t>ΑΝ</m:t>
                        </m:r>
                        <m:r>
                          <a:rPr lang="el-GR" sz="2800">
                            <a:solidFill>
                              <a:schemeClr val="bg1"/>
                            </a:solidFill>
                            <a:latin typeface="Cambria Math" panose="02040503050406030204" pitchFamily="18" charset="0"/>
                          </a:rPr>
                          <m:t>2</m:t>
                        </m:r>
                      </m:sub>
                      <m:sup>
                        <m:r>
                          <a:rPr lang="en-US" sz="2800" i="1">
                            <a:solidFill>
                              <a:schemeClr val="bg1"/>
                            </a:solidFill>
                            <a:latin typeface="Cambria Math" panose="02040503050406030204" pitchFamily="18" charset="0"/>
                          </a:rPr>
                          <m:t>𝑜</m:t>
                        </m:r>
                      </m:sup>
                    </m:sSubSup>
                  </m:oMath>
                </a14:m>
                <a:r>
                  <a:rPr lang="el-GR" sz="2800" dirty="0">
                    <a:solidFill>
                      <a:schemeClr val="bg1"/>
                    </a:solidFill>
                    <a:latin typeface="Century Gothic" panose="020B0502020202020204" pitchFamily="34" charset="0"/>
                  </a:rPr>
                  <a:t> = </a:t>
                </a:r>
                <a14:m>
                  <m:oMath xmlns:m="http://schemas.openxmlformats.org/officeDocument/2006/math">
                    <m:sSubSup>
                      <m:sSubSupPr>
                        <m:ctrlPr>
                          <a:rPr lang="en-US" sz="2800" i="1">
                            <a:solidFill>
                              <a:schemeClr val="bg1"/>
                            </a:solidFill>
                            <a:latin typeface="Cambria Math" panose="02040503050406030204" pitchFamily="18" charset="0"/>
                          </a:rPr>
                        </m:ctrlPr>
                      </m:sSubSupPr>
                      <m:e>
                        <m:r>
                          <m:rPr>
                            <m:sty m:val="p"/>
                          </m:rPr>
                          <a:rPr lang="el-GR" sz="2800" b="0" i="0" smtClean="0">
                            <a:solidFill>
                              <a:schemeClr val="bg1"/>
                            </a:solidFill>
                            <a:latin typeface="Cambria Math" panose="02040503050406030204" pitchFamily="18" charset="0"/>
                          </a:rPr>
                          <m:t>ΔΕ</m:t>
                        </m:r>
                      </m:e>
                      <m:sub/>
                      <m:sup>
                        <m:r>
                          <a:rPr lang="en-US" sz="2800" i="1">
                            <a:solidFill>
                              <a:schemeClr val="bg1"/>
                            </a:solidFill>
                            <a:latin typeface="Cambria Math" panose="02040503050406030204" pitchFamily="18" charset="0"/>
                          </a:rPr>
                          <m:t>𝑜</m:t>
                        </m:r>
                      </m:sup>
                    </m:sSubSup>
                  </m:oMath>
                </a14:m>
                <a:endParaRPr lang="en-US" sz="2800" dirty="0">
                  <a:solidFill>
                    <a:schemeClr val="bg1"/>
                  </a:solidFill>
                  <a:latin typeface="Century Gothic" panose="020B0502020202020204" pitchFamily="34" charset="0"/>
                </a:endParaRPr>
              </a:p>
            </p:txBody>
          </p:sp>
        </mc:Choice>
        <mc:Fallback xmlns="">
          <p:sp>
            <p:nvSpPr>
              <p:cNvPr id="20" name="TextBox 19">
                <a:extLst>
                  <a:ext uri="{FF2B5EF4-FFF2-40B4-BE49-F238E27FC236}">
                    <a16:creationId xmlns:a16="http://schemas.microsoft.com/office/drawing/2014/main" id="{78653AA9-A53F-4055-9160-B2BBBFFD2D6D}"/>
                  </a:ext>
                </a:extLst>
              </p:cNvPr>
              <p:cNvSpPr txBox="1">
                <a:spLocks noRot="1" noChangeAspect="1" noMove="1" noResize="1" noEditPoints="1" noAdjustHandles="1" noChangeArrowheads="1" noChangeShapeType="1" noTextEdit="1"/>
              </p:cNvSpPr>
              <p:nvPr/>
            </p:nvSpPr>
            <p:spPr>
              <a:xfrm>
                <a:off x="5882640" y="2589484"/>
                <a:ext cx="5716171" cy="1064650"/>
              </a:xfrm>
              <a:prstGeom prst="rect">
                <a:avLst/>
              </a:prstGeom>
              <a:blipFill>
                <a:blip r:embed="rId2"/>
                <a:stretch>
                  <a:fillRect t="-6897" b="-977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AB80A59-FA22-4193-B945-148E0AD5DF28}"/>
              </a:ext>
            </a:extLst>
          </p:cNvPr>
          <p:cNvPicPr>
            <a:picLocks noChangeAspect="1"/>
          </p:cNvPicPr>
          <p:nvPr/>
        </p:nvPicPr>
        <p:blipFill>
          <a:blip r:embed="rId3"/>
          <a:stretch>
            <a:fillRect/>
          </a:stretch>
        </p:blipFill>
        <p:spPr>
          <a:xfrm>
            <a:off x="593188" y="3124470"/>
            <a:ext cx="5137053" cy="2941575"/>
          </a:xfrm>
          <a:prstGeom prst="rect">
            <a:avLst/>
          </a:prstGeom>
        </p:spPr>
      </p:pic>
      <p:sp>
        <p:nvSpPr>
          <p:cNvPr id="11" name="TextBox 10">
            <a:extLst>
              <a:ext uri="{FF2B5EF4-FFF2-40B4-BE49-F238E27FC236}">
                <a16:creationId xmlns:a16="http://schemas.microsoft.com/office/drawing/2014/main" id="{14DB9FA0-1926-4D2D-B47E-C16D26AF60F2}"/>
              </a:ext>
            </a:extLst>
          </p:cNvPr>
          <p:cNvSpPr txBox="1"/>
          <p:nvPr/>
        </p:nvSpPr>
        <p:spPr>
          <a:xfrm>
            <a:off x="841257" y="2612694"/>
            <a:ext cx="4719091" cy="461665"/>
          </a:xfrm>
          <a:prstGeom prst="rect">
            <a:avLst/>
          </a:prstGeom>
          <a:noFill/>
        </p:spPr>
        <p:txBody>
          <a:bodyPr wrap="square" rtlCol="0">
            <a:spAutoFit/>
          </a:bodyPr>
          <a:lstStyle/>
          <a:p>
            <a:r>
              <a:rPr lang="el-GR" sz="2400" dirty="0">
                <a:solidFill>
                  <a:schemeClr val="bg1"/>
                </a:solidFill>
              </a:rPr>
              <a:t>Ισοδύναμο Ηλεκτρικό Κύκλωμα</a:t>
            </a:r>
            <a:endParaRPr lang="en-US" sz="2400" dirty="0">
              <a:solidFill>
                <a:schemeClr val="bg1"/>
              </a:solidFill>
            </a:endParaRPr>
          </a:p>
        </p:txBody>
      </p:sp>
      <p:sp>
        <p:nvSpPr>
          <p:cNvPr id="9" name="Text Box 44">
            <a:extLst>
              <a:ext uri="{FF2B5EF4-FFF2-40B4-BE49-F238E27FC236}">
                <a16:creationId xmlns:a16="http://schemas.microsoft.com/office/drawing/2014/main" id="{DA571209-BD4A-4949-AD64-3C94555251F3}"/>
              </a:ext>
            </a:extLst>
          </p:cNvPr>
          <p:cNvSpPr txBox="1">
            <a:spLocks noChangeArrowheads="1"/>
          </p:cNvSpPr>
          <p:nvPr/>
        </p:nvSpPr>
        <p:spPr bwMode="auto">
          <a:xfrm>
            <a:off x="5980332" y="3986709"/>
            <a:ext cx="5618479" cy="1815882"/>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dirty="0">
                <a:solidFill>
                  <a:schemeClr val="bg1"/>
                </a:solidFill>
                <a:latin typeface="Century Gothic" panose="020B0502020202020204" pitchFamily="34" charset="0"/>
              </a:rPr>
              <a:t>Το </a:t>
            </a:r>
            <a:r>
              <a:rPr lang="el-GR" altLang="el-GR" sz="2800" dirty="0" err="1">
                <a:solidFill>
                  <a:schemeClr val="bg1"/>
                </a:solidFill>
                <a:latin typeface="Century Gothic" panose="020B0502020202020204" pitchFamily="34" charset="0"/>
              </a:rPr>
              <a:t>ΔΕ</a:t>
            </a:r>
            <a:r>
              <a:rPr lang="el-GR" altLang="el-GR" sz="2800" baseline="30000" dirty="0" err="1">
                <a:solidFill>
                  <a:schemeClr val="bg1"/>
                </a:solidFill>
                <a:latin typeface="Century Gothic" panose="020B0502020202020204" pitchFamily="34" charset="0"/>
              </a:rPr>
              <a:t>ο</a:t>
            </a:r>
            <a:r>
              <a:rPr lang="el-GR" altLang="el-GR" sz="2800" dirty="0">
                <a:solidFill>
                  <a:schemeClr val="bg1"/>
                </a:solidFill>
                <a:latin typeface="Century Gothic" panose="020B0502020202020204" pitchFamily="34" charset="0"/>
              </a:rPr>
              <a:t> αποτελεί </a:t>
            </a:r>
            <a:r>
              <a:rPr lang="el-GR" altLang="el-GR" sz="2800" dirty="0">
                <a:solidFill>
                  <a:schemeClr val="bg1"/>
                </a:solidFill>
                <a:latin typeface="Century Gothic" panose="020B0502020202020204" pitchFamily="34" charset="0"/>
                <a:cs typeface="Times New Roman" panose="02020603050405020304" pitchFamily="18" charset="0"/>
              </a:rPr>
              <a:t>ένα μέτρο της </a:t>
            </a:r>
            <a:r>
              <a:rPr lang="el-GR" altLang="el-GR" sz="2800" dirty="0" err="1">
                <a:solidFill>
                  <a:schemeClr val="bg1"/>
                </a:solidFill>
                <a:latin typeface="Century Gothic" panose="020B0502020202020204" pitchFamily="34" charset="0"/>
                <a:cs typeface="Times New Roman" panose="02020603050405020304" pitchFamily="18" charset="0"/>
              </a:rPr>
              <a:t>ωθούσας</a:t>
            </a:r>
            <a:r>
              <a:rPr lang="el-GR" altLang="el-GR" sz="2800" dirty="0">
                <a:solidFill>
                  <a:schemeClr val="bg1"/>
                </a:solidFill>
                <a:latin typeface="Century Gothic" panose="020B0502020202020204" pitchFamily="34" charset="0"/>
                <a:cs typeface="Times New Roman" panose="02020603050405020304" pitchFamily="18" charset="0"/>
              </a:rPr>
              <a:t> δύναμης για την διεξαγωγή μιας </a:t>
            </a:r>
            <a:r>
              <a:rPr lang="el-GR" altLang="el-GR" sz="2800" dirty="0" err="1">
                <a:solidFill>
                  <a:schemeClr val="bg1"/>
                </a:solidFill>
                <a:latin typeface="Century Gothic" panose="020B0502020202020204" pitchFamily="34" charset="0"/>
                <a:cs typeface="Times New Roman" panose="02020603050405020304" pitchFamily="18" charset="0"/>
              </a:rPr>
              <a:t>οξειδοαναγωγικής</a:t>
            </a:r>
            <a:r>
              <a:rPr lang="el-GR" altLang="el-GR" sz="2800" dirty="0">
                <a:solidFill>
                  <a:schemeClr val="bg1"/>
                </a:solidFill>
                <a:latin typeface="Century Gothic" panose="020B0502020202020204" pitchFamily="34" charset="0"/>
                <a:cs typeface="Times New Roman" panose="02020603050405020304" pitchFamily="18" charset="0"/>
              </a:rPr>
              <a:t> αντίδρασης</a:t>
            </a:r>
            <a:r>
              <a:rPr lang="en-GB" altLang="el-GR" sz="280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200235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D0884D-6D2F-4AFB-A2A2-B05025D3DE4F}"/>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Ενυδάτωση Ιόντων</a:t>
            </a:r>
            <a:endParaRPr lang="en-US" sz="3600" b="1" u="sng" dirty="0"/>
          </a:p>
        </p:txBody>
      </p:sp>
      <p:grpSp>
        <p:nvGrpSpPr>
          <p:cNvPr id="9" name="Group 8">
            <a:extLst>
              <a:ext uri="{FF2B5EF4-FFF2-40B4-BE49-F238E27FC236}">
                <a16:creationId xmlns:a16="http://schemas.microsoft.com/office/drawing/2014/main" id="{64237925-6C7D-47A1-ADAE-11DF985CFC36}"/>
              </a:ext>
            </a:extLst>
          </p:cNvPr>
          <p:cNvGrpSpPr/>
          <p:nvPr/>
        </p:nvGrpSpPr>
        <p:grpSpPr>
          <a:xfrm>
            <a:off x="603211" y="1666081"/>
            <a:ext cx="5715000" cy="3634280"/>
            <a:chOff x="603211" y="1666081"/>
            <a:chExt cx="5715000" cy="3634280"/>
          </a:xfrm>
        </p:grpSpPr>
        <p:pic>
          <p:nvPicPr>
            <p:cNvPr id="7" name="Picture 3">
              <a:extLst>
                <a:ext uri="{FF2B5EF4-FFF2-40B4-BE49-F238E27FC236}">
                  <a16:creationId xmlns:a16="http://schemas.microsoft.com/office/drawing/2014/main" id="{4563FE1B-447D-4992-96B9-6B0D483D3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11" y="1666081"/>
              <a:ext cx="5715000"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DDD5678-6BEE-4E8C-90CA-131BD434478D}"/>
                </a:ext>
              </a:extLst>
            </p:cNvPr>
            <p:cNvSpPr txBox="1"/>
            <p:nvPr/>
          </p:nvSpPr>
          <p:spPr>
            <a:xfrm>
              <a:off x="735186" y="4777141"/>
              <a:ext cx="1355312" cy="523220"/>
            </a:xfrm>
            <a:prstGeom prst="rect">
              <a:avLst/>
            </a:prstGeom>
            <a:noFill/>
          </p:spPr>
          <p:txBody>
            <a:bodyPr wrap="square" rtlCol="0">
              <a:spAutoFit/>
            </a:bodyPr>
            <a:lstStyle/>
            <a:p>
              <a:r>
                <a:rPr lang="el-GR" sz="1400" dirty="0">
                  <a:solidFill>
                    <a:schemeClr val="accent4"/>
                  </a:solidFill>
                </a:rPr>
                <a:t>Διαλυμένο ιόν</a:t>
              </a:r>
              <a:endParaRPr lang="en-US" sz="1400" dirty="0">
                <a:solidFill>
                  <a:schemeClr val="accent4"/>
                </a:solidFill>
              </a:endParaRPr>
            </a:p>
          </p:txBody>
        </p:sp>
      </p:grpSp>
      <p:sp>
        <p:nvSpPr>
          <p:cNvPr id="10" name="Text Box 4">
            <a:extLst>
              <a:ext uri="{FF2B5EF4-FFF2-40B4-BE49-F238E27FC236}">
                <a16:creationId xmlns:a16="http://schemas.microsoft.com/office/drawing/2014/main" id="{39CAA93E-0681-498C-8DFF-65632EA39112}"/>
              </a:ext>
            </a:extLst>
          </p:cNvPr>
          <p:cNvSpPr txBox="1">
            <a:spLocks noChangeArrowheads="1"/>
          </p:cNvSpPr>
          <p:nvPr/>
        </p:nvSpPr>
        <p:spPr bwMode="auto">
          <a:xfrm>
            <a:off x="6096000" y="1807937"/>
            <a:ext cx="5614381"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914400" fontAlgn="base">
              <a:spcBef>
                <a:spcPct val="50000"/>
              </a:spcBef>
              <a:spcAft>
                <a:spcPct val="0"/>
              </a:spcAft>
              <a:buClr>
                <a:srgbClr val="33C828"/>
              </a:buClr>
              <a:buFont typeface="Wingdings" panose="05000000000000000000" pitchFamily="2" charset="2"/>
              <a:buChar char="v"/>
            </a:pPr>
            <a:r>
              <a:rPr lang="el-GR" altLang="en-US" u="sng" dirty="0">
                <a:solidFill>
                  <a:srgbClr val="33C828"/>
                </a:solidFill>
                <a:effectLst>
                  <a:outerShdw blurRad="38100" dist="38100" dir="2700000" algn="tl">
                    <a:srgbClr val="000000"/>
                  </a:outerShdw>
                </a:effectLst>
                <a:latin typeface="Times New Roman" panose="02020603050405020304" pitchFamily="18" charset="0"/>
              </a:rPr>
              <a:t> </a:t>
            </a:r>
            <a:r>
              <a:rPr lang="en-AU" altLang="en-US" u="sng" dirty="0" err="1">
                <a:solidFill>
                  <a:srgbClr val="00FFFF"/>
                </a:solidFill>
                <a:latin typeface="Times New Roman" panose="02020603050405020304" pitchFamily="18" charset="0"/>
                <a:cs typeface="Times New Roman" panose="02020603050405020304" pitchFamily="18" charset="0"/>
              </a:rPr>
              <a:t>Πρωτογενής</a:t>
            </a:r>
            <a:r>
              <a:rPr lang="en-AU" altLang="en-US" u="sng" dirty="0">
                <a:solidFill>
                  <a:srgbClr val="00FFFF"/>
                </a:solidFill>
                <a:latin typeface="Times New Roman" panose="02020603050405020304" pitchFamily="18" charset="0"/>
                <a:cs typeface="Times New Roman" panose="02020603050405020304" pitchFamily="18" charset="0"/>
              </a:rPr>
              <a:t> </a:t>
            </a:r>
            <a:r>
              <a:rPr lang="en-AU" altLang="en-US" u="sng" dirty="0" err="1">
                <a:solidFill>
                  <a:srgbClr val="00FFFF"/>
                </a:solidFill>
                <a:latin typeface="Times New Roman" panose="02020603050405020304" pitchFamily="18" charset="0"/>
                <a:cs typeface="Times New Roman" panose="02020603050405020304" pitchFamily="18" charset="0"/>
              </a:rPr>
              <a:t>στοι</a:t>
            </a:r>
            <a:r>
              <a:rPr lang="en-AU" altLang="en-US" u="sng" dirty="0">
                <a:solidFill>
                  <a:srgbClr val="00FFFF"/>
                </a:solidFill>
                <a:latin typeface="Times New Roman" panose="02020603050405020304" pitchFamily="18" charset="0"/>
                <a:cs typeface="Times New Roman" panose="02020603050405020304" pitchFamily="18" charset="0"/>
              </a:rPr>
              <a:t>βάδα ενυδάτωσης</a:t>
            </a:r>
            <a:r>
              <a:rPr lang="en-AU" altLang="en-US" dirty="0">
                <a:solidFill>
                  <a:srgbClr val="00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Στη</a:t>
            </a:r>
            <a:r>
              <a:rPr lang="en-AU" altLang="en-US" dirty="0">
                <a:solidFill>
                  <a:srgbClr val="FFFFFF"/>
                </a:solidFill>
                <a:latin typeface="Times New Roman" panose="02020603050405020304" pitchFamily="18" charset="0"/>
                <a:cs typeface="Times New Roman" panose="02020603050405020304" pitchFamily="18" charset="0"/>
              </a:rPr>
              <a:t> π</a:t>
            </a:r>
            <a:r>
              <a:rPr lang="en-AU" altLang="en-US" dirty="0" err="1">
                <a:solidFill>
                  <a:srgbClr val="FFFFFF"/>
                </a:solidFill>
                <a:latin typeface="Times New Roman" panose="02020603050405020304" pitchFamily="18" charset="0"/>
                <a:cs typeface="Times New Roman" panose="02020603050405020304" pitchFamily="18" charset="0"/>
              </a:rPr>
              <a:t>εριοχή</a:t>
            </a:r>
            <a:r>
              <a:rPr lang="en-AU" altLang="en-US" dirty="0">
                <a:solidFill>
                  <a:srgbClr val="FFFFFF"/>
                </a:solidFill>
                <a:latin typeface="Times New Roman" panose="02020603050405020304" pitchFamily="18" charset="0"/>
                <a:cs typeface="Times New Roman" panose="02020603050405020304" pitchFamily="18" charset="0"/>
              </a:rPr>
              <a:t> α</a:t>
            </a:r>
            <a:r>
              <a:rPr lang="en-AU" altLang="en-US" dirty="0" err="1">
                <a:solidFill>
                  <a:srgbClr val="FFFFFF"/>
                </a:solidFill>
                <a:latin typeface="Times New Roman" panose="02020603050405020304" pitchFamily="18" charset="0"/>
                <a:cs typeface="Times New Roman" panose="02020603050405020304" pitchFamily="18" charset="0"/>
              </a:rPr>
              <a:t>υτή</a:t>
            </a:r>
            <a:r>
              <a:rPr lang="en-AU" altLang="en-US" dirty="0">
                <a:solidFill>
                  <a:srgbClr val="FFFFFF"/>
                </a:solidFill>
                <a:latin typeface="Times New Roman" panose="02020603050405020304" pitchFamily="18" charset="0"/>
                <a:cs typeface="Times New Roman" panose="02020603050405020304" pitchFamily="18" charset="0"/>
              </a:rPr>
              <a:t> τα </a:t>
            </a:r>
            <a:r>
              <a:rPr lang="en-AU" altLang="en-US" dirty="0" err="1">
                <a:solidFill>
                  <a:srgbClr val="FFFFFF"/>
                </a:solidFill>
                <a:latin typeface="Times New Roman" panose="02020603050405020304" pitchFamily="18" charset="0"/>
                <a:cs typeface="Times New Roman" panose="02020603050405020304" pitchFamily="18" charset="0"/>
              </a:rPr>
              <a:t>μόρι</a:t>
            </a:r>
            <a:r>
              <a:rPr lang="en-AU" altLang="en-US" dirty="0">
                <a:solidFill>
                  <a:srgbClr val="FFFFFF"/>
                </a:solidFill>
                <a:latin typeface="Times New Roman" panose="02020603050405020304" pitchFamily="18" charset="0"/>
                <a:cs typeface="Times New Roman" panose="02020603050405020304" pitchFamily="18" charset="0"/>
              </a:rPr>
              <a:t>α νερού </a:t>
            </a:r>
            <a:r>
              <a:rPr lang="el-GR" altLang="en-US" dirty="0">
                <a:solidFill>
                  <a:srgbClr val="FFFFFF"/>
                </a:solidFill>
                <a:latin typeface="Times New Roman" panose="02020603050405020304" pitchFamily="18" charset="0"/>
              </a:rPr>
              <a:t>είναι</a:t>
            </a:r>
            <a:r>
              <a:rPr lang="en-AU" altLang="en-US" dirty="0">
                <a:solidFill>
                  <a:srgbClr val="FF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χημικ</a:t>
            </a:r>
            <a:r>
              <a:rPr lang="el-GR" altLang="en-US" dirty="0">
                <a:solidFill>
                  <a:srgbClr val="FFFFFF"/>
                </a:solidFill>
                <a:latin typeface="Times New Roman" panose="02020603050405020304" pitchFamily="18" charset="0"/>
              </a:rPr>
              <a:t>ά</a:t>
            </a:r>
            <a:r>
              <a:rPr lang="en-AU" altLang="en-US" dirty="0">
                <a:solidFill>
                  <a:srgbClr val="FF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δε</a:t>
            </a:r>
            <a:r>
              <a:rPr lang="el-GR" altLang="en-US" dirty="0">
                <a:solidFill>
                  <a:srgbClr val="FFFFFF"/>
                </a:solidFill>
                <a:latin typeface="Times New Roman" panose="02020603050405020304" pitchFamily="18" charset="0"/>
              </a:rPr>
              <a:t>σ</a:t>
            </a:r>
            <a:r>
              <a:rPr lang="en-AU" altLang="en-US" dirty="0">
                <a:solidFill>
                  <a:srgbClr val="FFFFFF"/>
                </a:solidFill>
                <a:latin typeface="Times New Roman" panose="02020603050405020304" pitchFamily="18" charset="0"/>
                <a:cs typeface="Times New Roman" panose="02020603050405020304" pitchFamily="18" charset="0"/>
              </a:rPr>
              <a:t>μ</a:t>
            </a:r>
            <a:r>
              <a:rPr lang="el-GR" altLang="en-US" dirty="0" err="1">
                <a:solidFill>
                  <a:srgbClr val="FFFFFF"/>
                </a:solidFill>
                <a:latin typeface="Times New Roman" panose="02020603050405020304" pitchFamily="18" charset="0"/>
              </a:rPr>
              <a:t>ευμένα</a:t>
            </a:r>
            <a:r>
              <a:rPr lang="en-AU" altLang="en-US" dirty="0">
                <a:solidFill>
                  <a:srgbClr val="FFFFFF"/>
                </a:solidFill>
                <a:latin typeface="Times New Roman" panose="02020603050405020304" pitchFamily="18" charset="0"/>
                <a:cs typeface="Times New Roman" panose="02020603050405020304" pitchFamily="18" charset="0"/>
              </a:rPr>
              <a:t> </a:t>
            </a:r>
            <a:r>
              <a:rPr lang="el-GR" altLang="en-US" dirty="0">
                <a:solidFill>
                  <a:srgbClr val="FFFFFF"/>
                </a:solidFill>
                <a:latin typeface="Times New Roman" panose="02020603050405020304" pitchFamily="18" charset="0"/>
              </a:rPr>
              <a:t>σ</a:t>
            </a:r>
            <a:r>
              <a:rPr lang="en-AU" altLang="en-US" dirty="0" err="1">
                <a:solidFill>
                  <a:srgbClr val="FFFFFF"/>
                </a:solidFill>
                <a:latin typeface="Times New Roman" panose="02020603050405020304" pitchFamily="18" charset="0"/>
                <a:cs typeface="Times New Roman" panose="02020603050405020304" pitchFamily="18" charset="0"/>
              </a:rPr>
              <a:t>το</a:t>
            </a:r>
            <a:r>
              <a:rPr lang="en-AU" altLang="en-US" dirty="0">
                <a:solidFill>
                  <a:srgbClr val="FF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ιόν</a:t>
            </a:r>
            <a:endParaRPr lang="el-GR" altLang="en-US" dirty="0">
              <a:solidFill>
                <a:srgbClr val="FFFFFF"/>
              </a:solidFill>
              <a:latin typeface="Times New Roman" panose="02020603050405020304" pitchFamily="18" charset="0"/>
            </a:endParaRPr>
          </a:p>
          <a:p>
            <a:pPr algn="just" defTabSz="914400" fontAlgn="base">
              <a:spcBef>
                <a:spcPct val="50000"/>
              </a:spcBef>
              <a:spcAft>
                <a:spcPct val="0"/>
              </a:spcAft>
              <a:buClr>
                <a:srgbClr val="33C828"/>
              </a:buClr>
              <a:buFont typeface="Wingdings" panose="05000000000000000000" pitchFamily="2" charset="2"/>
              <a:buChar char="v"/>
            </a:pPr>
            <a:r>
              <a:rPr lang="el-GR" altLang="en-US" dirty="0">
                <a:solidFill>
                  <a:srgbClr val="FFFFFF"/>
                </a:solidFill>
                <a:effectLst>
                  <a:outerShdw blurRad="38100" dist="38100" dir="2700000" algn="tl">
                    <a:srgbClr val="000000"/>
                  </a:outerShdw>
                </a:effectLst>
                <a:latin typeface="Times New Roman" panose="02020603050405020304" pitchFamily="18" charset="0"/>
              </a:rPr>
              <a:t> </a:t>
            </a:r>
            <a:r>
              <a:rPr lang="en-AU" altLang="en-US" u="sng" dirty="0" err="1">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Δευτερογενής</a:t>
            </a:r>
            <a:r>
              <a:rPr lang="en-AU" altLang="en-US" u="sng" dirty="0">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AU" altLang="en-US" u="sng" dirty="0" err="1">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στοι</a:t>
            </a:r>
            <a:r>
              <a:rPr lang="en-AU" altLang="en-US" u="sng" dirty="0">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βάδα ενυδάτωσης</a:t>
            </a:r>
            <a:r>
              <a:rPr lang="en-AU" altLang="en-US" dirty="0">
                <a:solidFill>
                  <a:srgbClr val="00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Στη</a:t>
            </a:r>
            <a:r>
              <a:rPr lang="en-AU" altLang="en-US" dirty="0">
                <a:solidFill>
                  <a:srgbClr val="FFFFFF"/>
                </a:solidFill>
                <a:latin typeface="Times New Roman" panose="02020603050405020304" pitchFamily="18" charset="0"/>
                <a:cs typeface="Times New Roman" panose="02020603050405020304" pitchFamily="18" charset="0"/>
              </a:rPr>
              <a:t> π</a:t>
            </a:r>
            <a:r>
              <a:rPr lang="en-AU" altLang="en-US" dirty="0" err="1">
                <a:solidFill>
                  <a:srgbClr val="FFFFFF"/>
                </a:solidFill>
                <a:latin typeface="Times New Roman" panose="02020603050405020304" pitchFamily="18" charset="0"/>
                <a:cs typeface="Times New Roman" panose="02020603050405020304" pitchFamily="18" charset="0"/>
              </a:rPr>
              <a:t>εριοχή</a:t>
            </a:r>
            <a:r>
              <a:rPr lang="en-AU" altLang="en-US" dirty="0">
                <a:solidFill>
                  <a:srgbClr val="FFFFFF"/>
                </a:solidFill>
                <a:latin typeface="Times New Roman" panose="02020603050405020304" pitchFamily="18" charset="0"/>
                <a:cs typeface="Times New Roman" panose="02020603050405020304" pitchFamily="18" charset="0"/>
              </a:rPr>
              <a:t> α</a:t>
            </a:r>
            <a:r>
              <a:rPr lang="en-AU" altLang="en-US" dirty="0" err="1">
                <a:solidFill>
                  <a:srgbClr val="FFFFFF"/>
                </a:solidFill>
                <a:latin typeface="Times New Roman" panose="02020603050405020304" pitchFamily="18" charset="0"/>
                <a:cs typeface="Times New Roman" panose="02020603050405020304" pitchFamily="18" charset="0"/>
              </a:rPr>
              <a:t>υτή</a:t>
            </a:r>
            <a:r>
              <a:rPr lang="en-AU" altLang="en-US" dirty="0">
                <a:solidFill>
                  <a:srgbClr val="FFFFFF"/>
                </a:solidFill>
                <a:latin typeface="Times New Roman" panose="02020603050405020304" pitchFamily="18" charset="0"/>
                <a:cs typeface="Times New Roman" panose="02020603050405020304" pitchFamily="18" charset="0"/>
              </a:rPr>
              <a:t> τα </a:t>
            </a:r>
            <a:r>
              <a:rPr lang="en-AU" altLang="en-US" dirty="0" err="1">
                <a:solidFill>
                  <a:srgbClr val="FFFFFF"/>
                </a:solidFill>
                <a:latin typeface="Times New Roman" panose="02020603050405020304" pitchFamily="18" charset="0"/>
                <a:cs typeface="Times New Roman" panose="02020603050405020304" pitchFamily="18" charset="0"/>
              </a:rPr>
              <a:t>μόρι</a:t>
            </a:r>
            <a:r>
              <a:rPr lang="en-AU" altLang="en-US" dirty="0">
                <a:solidFill>
                  <a:srgbClr val="FFFFFF"/>
                </a:solidFill>
                <a:latin typeface="Times New Roman" panose="02020603050405020304" pitchFamily="18" charset="0"/>
                <a:cs typeface="Times New Roman" panose="02020603050405020304" pitchFamily="18" charset="0"/>
              </a:rPr>
              <a:t>α νερού βρίσκονται σε τάξη εξαιτίας της επίδρασης του ηλεκτροστατικού πεδίου δυνάμεων του ιόντος. </a:t>
            </a:r>
            <a:r>
              <a:rPr lang="en-AU" altLang="en-US" dirty="0" err="1">
                <a:solidFill>
                  <a:srgbClr val="FFFFFF"/>
                </a:solidFill>
                <a:latin typeface="Times New Roman" panose="02020603050405020304" pitchFamily="18" charset="0"/>
                <a:cs typeface="Times New Roman" panose="02020603050405020304" pitchFamily="18" charset="0"/>
              </a:rPr>
              <a:t>Το</a:t>
            </a:r>
            <a:r>
              <a:rPr lang="en-AU" altLang="en-US" dirty="0">
                <a:solidFill>
                  <a:srgbClr val="FF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μέγεθος</a:t>
            </a:r>
            <a:r>
              <a:rPr lang="en-AU" altLang="en-US" dirty="0">
                <a:solidFill>
                  <a:srgbClr val="FFFFFF"/>
                </a:solidFill>
                <a:latin typeface="Times New Roman" panose="02020603050405020304" pitchFamily="18" charset="0"/>
                <a:cs typeface="Times New Roman" panose="02020603050405020304" pitchFamily="18" charset="0"/>
              </a:rPr>
              <a:t> α</a:t>
            </a:r>
            <a:r>
              <a:rPr lang="en-AU" altLang="en-US" dirty="0" err="1">
                <a:solidFill>
                  <a:srgbClr val="FFFFFF"/>
                </a:solidFill>
                <a:latin typeface="Times New Roman" panose="02020603050405020304" pitchFamily="18" charset="0"/>
                <a:cs typeface="Times New Roman" panose="02020603050405020304" pitchFamily="18" charset="0"/>
              </a:rPr>
              <a:t>υτής</a:t>
            </a:r>
            <a:r>
              <a:rPr lang="en-AU" altLang="en-US" dirty="0">
                <a:solidFill>
                  <a:srgbClr val="FF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της</a:t>
            </a:r>
            <a:r>
              <a:rPr lang="en-AU" altLang="en-US" dirty="0">
                <a:solidFill>
                  <a:srgbClr val="FFFFFF"/>
                </a:solidFill>
                <a:latin typeface="Times New Roman" panose="02020603050405020304" pitchFamily="18" charset="0"/>
                <a:cs typeface="Times New Roman" panose="02020603050405020304" pitchFamily="18" charset="0"/>
              </a:rPr>
              <a:t> π</a:t>
            </a:r>
            <a:r>
              <a:rPr lang="en-AU" altLang="en-US" dirty="0" err="1">
                <a:solidFill>
                  <a:srgbClr val="FFFFFF"/>
                </a:solidFill>
                <a:latin typeface="Times New Roman" panose="02020603050405020304" pitchFamily="18" charset="0"/>
                <a:cs typeface="Times New Roman" panose="02020603050405020304" pitchFamily="18" charset="0"/>
              </a:rPr>
              <a:t>εριοχής</a:t>
            </a:r>
            <a:r>
              <a:rPr lang="en-AU" altLang="en-US" dirty="0">
                <a:solidFill>
                  <a:srgbClr val="FF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είν</a:t>
            </a:r>
            <a:r>
              <a:rPr lang="en-AU" altLang="en-US" dirty="0">
                <a:solidFill>
                  <a:srgbClr val="FFFFFF"/>
                </a:solidFill>
                <a:latin typeface="Times New Roman" panose="02020603050405020304" pitchFamily="18" charset="0"/>
                <a:cs typeface="Times New Roman" panose="02020603050405020304" pitchFamily="18" charset="0"/>
              </a:rPr>
              <a:t>αι ανάλογο του φορτίου και αντιστρόφως ανάλογο του μεγέθους του ιόντος</a:t>
            </a:r>
            <a:r>
              <a:rPr lang="en-GB" altLang="en-US" dirty="0">
                <a:solidFill>
                  <a:srgbClr val="FFFFFF"/>
                </a:solidFill>
                <a:latin typeface="Times New Roman" panose="02020603050405020304" pitchFamily="18" charset="0"/>
              </a:rPr>
              <a:t> </a:t>
            </a:r>
            <a:endParaRPr lang="el-GR" altLang="en-US" dirty="0">
              <a:solidFill>
                <a:srgbClr val="FFFFFF"/>
              </a:solidFill>
              <a:latin typeface="Times New Roman" panose="02020603050405020304" pitchFamily="18" charset="0"/>
            </a:endParaRPr>
          </a:p>
          <a:p>
            <a:pPr algn="just" defTabSz="914400" fontAlgn="base">
              <a:spcBef>
                <a:spcPct val="50000"/>
              </a:spcBef>
              <a:spcAft>
                <a:spcPct val="0"/>
              </a:spcAft>
              <a:buFont typeface="Wingdings" panose="05000000000000000000" pitchFamily="2" charset="2"/>
              <a:buChar char="v"/>
            </a:pPr>
            <a:r>
              <a:rPr lang="el-GR" altLang="en-US" u="sng" dirty="0">
                <a:solidFill>
                  <a:srgbClr val="33C828"/>
                </a:solidFill>
                <a:effectLst>
                  <a:outerShdw blurRad="38100" dist="38100" dir="2700000" algn="tl">
                    <a:srgbClr val="000000"/>
                  </a:outerShdw>
                </a:effectLst>
                <a:latin typeface="Times New Roman" panose="02020603050405020304" pitchFamily="18" charset="0"/>
              </a:rPr>
              <a:t> </a:t>
            </a:r>
            <a:r>
              <a:rPr lang="en-AU" altLang="en-US" u="sng" dirty="0" err="1">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Μετ</a:t>
            </a:r>
            <a:r>
              <a:rPr lang="en-AU" altLang="en-US" u="sng" dirty="0">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αβατική ζώνη.</a:t>
            </a:r>
            <a:r>
              <a:rPr lang="en-AU" altLang="en-US" dirty="0">
                <a:solidFill>
                  <a:srgbClr val="00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Είν</a:t>
            </a:r>
            <a:r>
              <a:rPr lang="en-AU" altLang="en-US" dirty="0">
                <a:solidFill>
                  <a:srgbClr val="FFFFFF"/>
                </a:solidFill>
                <a:latin typeface="Times New Roman" panose="02020603050405020304" pitchFamily="18" charset="0"/>
                <a:cs typeface="Times New Roman" panose="02020603050405020304" pitchFamily="18" charset="0"/>
              </a:rPr>
              <a:t>αι η ζώνη που διαχωρίζει τις περιοχές ενυδάτωσης από την αδιατάρακτη περιοχή του διαλύματος. </a:t>
            </a:r>
            <a:endParaRPr lang="el-GR" altLang="en-US" dirty="0">
              <a:solidFill>
                <a:srgbClr val="FFFFFF"/>
              </a:solidFill>
              <a:latin typeface="Times New Roman" panose="02020603050405020304" pitchFamily="18" charset="0"/>
            </a:endParaRPr>
          </a:p>
          <a:p>
            <a:pPr algn="just" defTabSz="914400" fontAlgn="base">
              <a:spcBef>
                <a:spcPct val="50000"/>
              </a:spcBef>
              <a:spcAft>
                <a:spcPct val="0"/>
              </a:spcAft>
              <a:buFont typeface="Wingdings" panose="05000000000000000000" pitchFamily="2" charset="2"/>
              <a:buChar char="v"/>
            </a:pPr>
            <a:r>
              <a:rPr lang="el-GR" altLang="en-US" dirty="0">
                <a:solidFill>
                  <a:srgbClr val="33C828"/>
                </a:solidFill>
                <a:effectLst>
                  <a:outerShdw blurRad="38100" dist="38100" dir="2700000" algn="tl">
                    <a:srgbClr val="000000"/>
                  </a:outerShdw>
                </a:effectLst>
                <a:latin typeface="Times New Roman" panose="02020603050405020304" pitchFamily="18" charset="0"/>
              </a:rPr>
              <a:t> </a:t>
            </a:r>
            <a:r>
              <a:rPr lang="en-AU" altLang="en-US" u="sng" dirty="0" err="1">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Αδι</a:t>
            </a:r>
            <a:r>
              <a:rPr lang="en-AU" altLang="en-US" u="sng" dirty="0">
                <a:solidFill>
                  <a:srgbClr val="00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ατάρακτη περιοχή διαλύματος.</a:t>
            </a:r>
            <a:r>
              <a:rPr lang="en-AU" altLang="en-US" dirty="0">
                <a:solidFill>
                  <a:srgbClr val="00FFFF"/>
                </a:solidFill>
                <a:latin typeface="Times New Roman" panose="02020603050405020304" pitchFamily="18" charset="0"/>
                <a:cs typeface="Times New Roman" panose="02020603050405020304" pitchFamily="18" charset="0"/>
              </a:rPr>
              <a:t> </a:t>
            </a:r>
            <a:r>
              <a:rPr lang="en-AU" altLang="en-US" dirty="0" err="1">
                <a:solidFill>
                  <a:srgbClr val="FFFFFF"/>
                </a:solidFill>
                <a:latin typeface="Times New Roman" panose="02020603050405020304" pitchFamily="18" charset="0"/>
                <a:cs typeface="Times New Roman" panose="02020603050405020304" pitchFamily="18" charset="0"/>
              </a:rPr>
              <a:t>Είν</a:t>
            </a:r>
            <a:r>
              <a:rPr lang="en-AU" altLang="en-US" dirty="0">
                <a:solidFill>
                  <a:srgbClr val="FFFFFF"/>
                </a:solidFill>
                <a:latin typeface="Times New Roman" panose="02020603050405020304" pitchFamily="18" charset="0"/>
                <a:cs typeface="Times New Roman" panose="02020603050405020304" pitchFamily="18" charset="0"/>
              </a:rPr>
              <a:t>αι η περιοχή όπου η ένταση του ηλεκτροστατικού πεδίου δυνάμεων του ιόντος είναι αμελητέα και συνεπώς τα μόρια νερού αυτής της περιοχής αγνοούν την ύπαρξη του ιόντος στο διάλυμα</a:t>
            </a:r>
            <a:r>
              <a:rPr lang="en-GB" altLang="en-US" dirty="0">
                <a:solidFill>
                  <a:srgbClr val="FFFFFF"/>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3D117351-8E4E-409D-8BC5-E302DD3E7BD2}"/>
              </a:ext>
            </a:extLst>
          </p:cNvPr>
          <p:cNvPicPr>
            <a:picLocks noChangeAspect="1"/>
          </p:cNvPicPr>
          <p:nvPr/>
        </p:nvPicPr>
        <p:blipFill>
          <a:blip r:embed="rId3"/>
          <a:stretch>
            <a:fillRect/>
          </a:stretch>
        </p:blipFill>
        <p:spPr>
          <a:xfrm>
            <a:off x="735186" y="5376818"/>
            <a:ext cx="9144793" cy="816935"/>
          </a:xfrm>
          <a:prstGeom prst="rect">
            <a:avLst/>
          </a:prstGeom>
        </p:spPr>
      </p:pic>
      <p:sp>
        <p:nvSpPr>
          <p:cNvPr id="12" name="TextBox 11">
            <a:extLst>
              <a:ext uri="{FF2B5EF4-FFF2-40B4-BE49-F238E27FC236}">
                <a16:creationId xmlns:a16="http://schemas.microsoft.com/office/drawing/2014/main" id="{26607BED-82E4-4BC5-875B-CECD6D0C6AEE}"/>
              </a:ext>
            </a:extLst>
          </p:cNvPr>
          <p:cNvSpPr txBox="1"/>
          <p:nvPr/>
        </p:nvSpPr>
        <p:spPr>
          <a:xfrm>
            <a:off x="240809" y="6386660"/>
            <a:ext cx="11710381" cy="369332"/>
          </a:xfrm>
          <a:prstGeom prst="rect">
            <a:avLst/>
          </a:prstGeom>
          <a:noFill/>
        </p:spPr>
        <p:txBody>
          <a:bodyPr wrap="square" rtlCol="0">
            <a:spAutoFit/>
          </a:bodyPr>
          <a:lstStyle/>
          <a:p>
            <a:r>
              <a:rPr lang="el-GR" dirty="0">
                <a:solidFill>
                  <a:schemeClr val="accent5">
                    <a:lumMod val="50000"/>
                  </a:schemeClr>
                </a:solidFill>
              </a:rPr>
              <a:t>Κύριο χαρακτηριστικό των αντιδράσεων ενυδάτωσης είναι η απουσία επίδρασης στο </a:t>
            </a:r>
            <a:r>
              <a:rPr lang="en-GB" dirty="0">
                <a:solidFill>
                  <a:schemeClr val="accent5">
                    <a:lumMod val="50000"/>
                  </a:schemeClr>
                </a:solidFill>
              </a:rPr>
              <a:t>pH</a:t>
            </a:r>
            <a:r>
              <a:rPr lang="el-GR" dirty="0">
                <a:solidFill>
                  <a:schemeClr val="accent5">
                    <a:lumMod val="50000"/>
                  </a:schemeClr>
                </a:solidFill>
              </a:rPr>
              <a:t> των διαλυμάτων</a:t>
            </a:r>
            <a:endParaRPr lang="en-US" dirty="0">
              <a:solidFill>
                <a:schemeClr val="accent5">
                  <a:lumMod val="50000"/>
                </a:schemeClr>
              </a:solidFill>
            </a:endParaRPr>
          </a:p>
        </p:txBody>
      </p:sp>
    </p:spTree>
    <p:extLst>
      <p:ext uri="{BB962C8B-B14F-4D97-AF65-F5344CB8AC3E}">
        <p14:creationId xmlns:p14="http://schemas.microsoft.com/office/powerpoint/2010/main" val="5459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593188" y="1095828"/>
            <a:ext cx="11005623" cy="1166915"/>
          </a:xfrm>
        </p:spPr>
        <p:txBody>
          <a:bodyPr/>
          <a:lstStyle/>
          <a:p>
            <a:pPr algn="ctr"/>
            <a:r>
              <a:rPr lang="el-GR" sz="4000" dirty="0"/>
              <a:t>Αντιδράσεις σε Υδατικά διαλύματα</a:t>
            </a:r>
            <a:br>
              <a:rPr lang="el-GR" sz="4000" dirty="0"/>
            </a:br>
            <a:r>
              <a:rPr lang="el-GR" sz="3600" b="1" u="sng" dirty="0"/>
              <a:t>Υπολογισμός Πραγματικού Δυναμικού Ηλεκτροχημικού Κελιού</a:t>
            </a:r>
            <a:endParaRPr lang="en-US" sz="3600" b="1" u="sng" dirty="0"/>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039A8D40-985A-4BC6-B792-4A56B175AF9D}"/>
              </a:ext>
            </a:extLst>
          </p:cNvPr>
          <p:cNvSpPr txBox="1">
            <a:spLocks noChangeArrowheads="1"/>
          </p:cNvSpPr>
          <p:nvPr/>
        </p:nvSpPr>
        <p:spPr bwMode="gray">
          <a:xfrm>
            <a:off x="1585274" y="2262743"/>
            <a:ext cx="4572000" cy="1752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2000" u="sng" dirty="0">
                <a:solidFill>
                  <a:srgbClr val="00FFFF"/>
                </a:solidFill>
                <a:effectLst>
                  <a:outerShdw blurRad="38100" dist="38100" dir="2700000" algn="tl">
                    <a:srgbClr val="000000"/>
                  </a:outerShdw>
                </a:effectLst>
              </a:rPr>
              <a:t>Αντίδραση σε ηλεκτροχημικό κελί</a:t>
            </a:r>
            <a:br>
              <a:rPr lang="el-GR" sz="2000" dirty="0"/>
            </a:br>
            <a:r>
              <a:rPr lang="el-GR" sz="2000" dirty="0"/>
              <a:t>    </a:t>
            </a:r>
            <a:br>
              <a:rPr lang="el-GR" sz="2000" dirty="0"/>
            </a:br>
            <a:br>
              <a:rPr lang="el-GR" sz="2000" dirty="0"/>
            </a:br>
            <a:r>
              <a:rPr lang="el-GR" sz="2000" dirty="0"/>
              <a:t> </a:t>
            </a:r>
            <a:r>
              <a:rPr lang="en-US" sz="2000" dirty="0">
                <a:solidFill>
                  <a:srgbClr val="FFFF00"/>
                </a:solidFill>
                <a:cs typeface="Times New Roman" pitchFamily="18" charset="0"/>
              </a:rPr>
              <a:t>a</a:t>
            </a:r>
            <a:r>
              <a:rPr lang="el-GR" sz="2000" dirty="0">
                <a:solidFill>
                  <a:srgbClr val="FFFF00"/>
                </a:solidFill>
                <a:cs typeface="Times New Roman" pitchFamily="18" charset="0"/>
              </a:rPr>
              <a:t>ΑΝ</a:t>
            </a:r>
            <a:r>
              <a:rPr lang="el-GR" sz="2000" baseline="-30000" dirty="0">
                <a:solidFill>
                  <a:srgbClr val="FFFF00"/>
                </a:solidFill>
                <a:cs typeface="Times New Roman" pitchFamily="18" charset="0"/>
              </a:rPr>
              <a:t>2</a:t>
            </a:r>
            <a:r>
              <a:rPr lang="el-GR" sz="2000" dirty="0">
                <a:solidFill>
                  <a:srgbClr val="FFFF00"/>
                </a:solidFill>
                <a:cs typeface="Times New Roman" pitchFamily="18" charset="0"/>
              </a:rPr>
              <a:t> + bΟΞ</a:t>
            </a:r>
            <a:r>
              <a:rPr lang="el-GR" sz="2000" baseline="-30000" dirty="0">
                <a:solidFill>
                  <a:srgbClr val="FFFF00"/>
                </a:solidFill>
                <a:cs typeface="Times New Roman" pitchFamily="18" charset="0"/>
              </a:rPr>
              <a:t>1 </a:t>
            </a:r>
            <a:r>
              <a:rPr lang="el-GR" sz="2000" dirty="0">
                <a:solidFill>
                  <a:srgbClr val="FFFF00"/>
                </a:solidFill>
                <a:cs typeface="Times New Roman" pitchFamily="18" charset="0"/>
              </a:rPr>
              <a:t>= cΟΞ</a:t>
            </a:r>
            <a:r>
              <a:rPr lang="el-GR" sz="2000" baseline="-30000" dirty="0">
                <a:solidFill>
                  <a:srgbClr val="FFFF00"/>
                </a:solidFill>
                <a:cs typeface="Times New Roman" pitchFamily="18" charset="0"/>
              </a:rPr>
              <a:t>2</a:t>
            </a:r>
            <a:r>
              <a:rPr lang="el-GR" sz="2000" dirty="0">
                <a:solidFill>
                  <a:srgbClr val="FFFF00"/>
                </a:solidFill>
                <a:cs typeface="Times New Roman" pitchFamily="18" charset="0"/>
              </a:rPr>
              <a:t> + dΑΝ</a:t>
            </a:r>
            <a:r>
              <a:rPr lang="el-GR" sz="2000" baseline="-30000" dirty="0">
                <a:solidFill>
                  <a:srgbClr val="FFFF00"/>
                </a:solidFill>
                <a:cs typeface="Times New Roman" pitchFamily="18" charset="0"/>
              </a:rPr>
              <a:t>1</a:t>
            </a:r>
            <a:r>
              <a:rPr lang="el-GR" sz="2000" dirty="0">
                <a:cs typeface="Times New Roman" pitchFamily="18" charset="0"/>
              </a:rPr>
              <a:t>	</a:t>
            </a:r>
            <a:r>
              <a:rPr lang="en-GB" sz="2000" dirty="0"/>
              <a:t> </a:t>
            </a:r>
          </a:p>
        </p:txBody>
      </p:sp>
      <p:graphicFrame>
        <p:nvGraphicFramePr>
          <p:cNvPr id="12" name="Object 5">
            <a:extLst>
              <a:ext uri="{FF2B5EF4-FFF2-40B4-BE49-F238E27FC236}">
                <a16:creationId xmlns:a16="http://schemas.microsoft.com/office/drawing/2014/main" id="{DBF8D444-B453-4195-8268-3FAFE9F6C2A0}"/>
              </a:ext>
            </a:extLst>
          </p:cNvPr>
          <p:cNvGraphicFramePr>
            <a:graphicFrameLocks noChangeAspect="1"/>
          </p:cNvGraphicFramePr>
          <p:nvPr>
            <p:extLst>
              <p:ext uri="{D42A27DB-BD31-4B8C-83A1-F6EECF244321}">
                <p14:modId xmlns:p14="http://schemas.microsoft.com/office/powerpoint/2010/main" val="2715795948"/>
              </p:ext>
            </p:extLst>
          </p:nvPr>
        </p:nvGraphicFramePr>
        <p:xfrm>
          <a:off x="6614474" y="3177143"/>
          <a:ext cx="2770188" cy="833438"/>
        </p:xfrm>
        <a:graphic>
          <a:graphicData uri="http://schemas.openxmlformats.org/presentationml/2006/ole">
            <mc:AlternateContent xmlns:mc="http://schemas.openxmlformats.org/markup-compatibility/2006">
              <mc:Choice xmlns:v="urn:schemas-microsoft-com:vml" Requires="v">
                <p:oleObj spid="_x0000_s6146" name="Equation" r:id="rId3" imgW="1577470" imgH="434340" progId="Equation.3">
                  <p:embed/>
                </p:oleObj>
              </mc:Choice>
              <mc:Fallback>
                <p:oleObj name="Equation" r:id="rId3" imgW="1577470" imgH="434340" progId="Equation.3">
                  <p:embed/>
                  <p:pic>
                    <p:nvPicPr>
                      <p:cNvPr id="12" name="Object 5">
                        <a:extLst>
                          <a:ext uri="{FF2B5EF4-FFF2-40B4-BE49-F238E27FC236}">
                            <a16:creationId xmlns:a16="http://schemas.microsoft.com/office/drawing/2014/main" id="{DBF8D444-B453-4195-8268-3FAFE9F6C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474" y="3177143"/>
                        <a:ext cx="27701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9">
            <a:extLst>
              <a:ext uri="{FF2B5EF4-FFF2-40B4-BE49-F238E27FC236}">
                <a16:creationId xmlns:a16="http://schemas.microsoft.com/office/drawing/2014/main" id="{70591EF0-AD12-44DD-A9C9-308F9BD53C08}"/>
              </a:ext>
            </a:extLst>
          </p:cNvPr>
          <p:cNvGraphicFramePr>
            <a:graphicFrameLocks noChangeAspect="1"/>
          </p:cNvGraphicFramePr>
          <p:nvPr>
            <p:extLst>
              <p:ext uri="{D42A27DB-BD31-4B8C-83A1-F6EECF244321}">
                <p14:modId xmlns:p14="http://schemas.microsoft.com/office/powerpoint/2010/main" val="2540828374"/>
              </p:ext>
            </p:extLst>
          </p:nvPr>
        </p:nvGraphicFramePr>
        <p:xfrm>
          <a:off x="6614474" y="4527414"/>
          <a:ext cx="3886200" cy="984250"/>
        </p:xfrm>
        <a:graphic>
          <a:graphicData uri="http://schemas.openxmlformats.org/presentationml/2006/ole">
            <mc:AlternateContent xmlns:mc="http://schemas.openxmlformats.org/markup-compatibility/2006">
              <mc:Choice xmlns:v="urn:schemas-microsoft-com:vml" Requires="v">
                <p:oleObj spid="_x0000_s6147" r:id="rId5" imgW="2247822" imgH="533261" progId="Equation.3">
                  <p:embed/>
                </p:oleObj>
              </mc:Choice>
              <mc:Fallback>
                <p:oleObj r:id="rId5" imgW="2247822" imgH="533261" progId="Equation.3">
                  <p:embed/>
                  <p:pic>
                    <p:nvPicPr>
                      <p:cNvPr id="14" name="Object 9">
                        <a:extLst>
                          <a:ext uri="{FF2B5EF4-FFF2-40B4-BE49-F238E27FC236}">
                            <a16:creationId xmlns:a16="http://schemas.microsoft.com/office/drawing/2014/main" id="{70591EF0-AD12-44DD-A9C9-308F9BD53C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4474" y="4527414"/>
                        <a:ext cx="3886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12">
            <a:extLst>
              <a:ext uri="{FF2B5EF4-FFF2-40B4-BE49-F238E27FC236}">
                <a16:creationId xmlns:a16="http://schemas.microsoft.com/office/drawing/2014/main" id="{9E6C7789-FCD6-49CF-944A-A86C1F7AADD9}"/>
              </a:ext>
            </a:extLst>
          </p:cNvPr>
          <p:cNvSpPr txBox="1">
            <a:spLocks noChangeArrowheads="1"/>
          </p:cNvSpPr>
          <p:nvPr/>
        </p:nvSpPr>
        <p:spPr bwMode="auto">
          <a:xfrm>
            <a:off x="7147874" y="2491343"/>
            <a:ext cx="2133600" cy="396875"/>
          </a:xfrm>
          <a:prstGeom prst="rect">
            <a:avLst/>
          </a:prstGeom>
          <a:noFill/>
          <a:ln w="9525">
            <a:noFill/>
            <a:miter lim="800000"/>
            <a:headEnd/>
            <a:tailEnd/>
          </a:ln>
          <a:effectLst/>
        </p:spPr>
        <p:txBody>
          <a:bodyPr>
            <a:spAutoFit/>
          </a:bodyPr>
          <a:lstStyle/>
          <a:p>
            <a:pPr eaLnBrk="1" hangingPunct="1">
              <a:spcBef>
                <a:spcPct val="50000"/>
              </a:spcBef>
              <a:defRPr/>
            </a:pPr>
            <a:r>
              <a:rPr lang="el-GR" sz="2000" u="sng" dirty="0">
                <a:solidFill>
                  <a:srgbClr val="00FFFF"/>
                </a:solidFill>
                <a:effectLst>
                  <a:outerShdw blurRad="38100" dist="38100" dir="2700000" algn="tl">
                    <a:srgbClr val="000000"/>
                  </a:outerShdw>
                </a:effectLst>
              </a:rPr>
              <a:t>Εξίσωση </a:t>
            </a:r>
            <a:r>
              <a:rPr lang="en-US" sz="2000" u="sng" dirty="0">
                <a:solidFill>
                  <a:srgbClr val="00FFFF"/>
                </a:solidFill>
                <a:effectLst>
                  <a:outerShdw blurRad="38100" dist="38100" dir="2700000" algn="tl">
                    <a:srgbClr val="000000"/>
                  </a:outerShdw>
                </a:effectLst>
              </a:rPr>
              <a:t>Nernst</a:t>
            </a:r>
            <a:endParaRPr lang="en-GB" sz="2000" u="sng" dirty="0">
              <a:solidFill>
                <a:srgbClr val="00FFFF"/>
              </a:solidFill>
              <a:effectLst>
                <a:outerShdw blurRad="38100" dist="38100" dir="2700000" algn="tl">
                  <a:srgbClr val="000000"/>
                </a:outerShdw>
              </a:effectLst>
            </a:endParaRPr>
          </a:p>
        </p:txBody>
      </p:sp>
      <p:sp>
        <p:nvSpPr>
          <p:cNvPr id="3" name="Rectangle 2">
            <a:extLst>
              <a:ext uri="{FF2B5EF4-FFF2-40B4-BE49-F238E27FC236}">
                <a16:creationId xmlns:a16="http://schemas.microsoft.com/office/drawing/2014/main" id="{6C5DE585-41D3-4D1C-A5C5-6D17A8996CF6}"/>
              </a:ext>
            </a:extLst>
          </p:cNvPr>
          <p:cNvSpPr/>
          <p:nvPr/>
        </p:nvSpPr>
        <p:spPr>
          <a:xfrm>
            <a:off x="1691326" y="4805749"/>
            <a:ext cx="2149948" cy="369332"/>
          </a:xfrm>
          <a:prstGeom prst="rect">
            <a:avLst/>
          </a:prstGeom>
        </p:spPr>
        <p:txBody>
          <a:bodyPr wrap="none">
            <a:spAutoFit/>
          </a:bodyPr>
          <a:lstStyle/>
          <a:p>
            <a:r>
              <a:rPr lang="el-GR" dirty="0">
                <a:solidFill>
                  <a:srgbClr val="FFFF00"/>
                </a:solidFill>
                <a:cs typeface="Times New Roman" pitchFamily="18" charset="0"/>
              </a:rPr>
              <a:t>bΟΞ</a:t>
            </a:r>
            <a:r>
              <a:rPr lang="el-GR" baseline="-30000" dirty="0">
                <a:solidFill>
                  <a:srgbClr val="FFFF00"/>
                </a:solidFill>
                <a:cs typeface="Times New Roman" pitchFamily="18" charset="0"/>
              </a:rPr>
              <a:t>1</a:t>
            </a:r>
            <a:r>
              <a:rPr lang="el-GR" dirty="0">
                <a:solidFill>
                  <a:srgbClr val="FFFF00"/>
                </a:solidFill>
                <a:cs typeface="Times New Roman" pitchFamily="18" charset="0"/>
              </a:rPr>
              <a:t>+ </a:t>
            </a:r>
            <a:r>
              <a:rPr lang="en-US" dirty="0">
                <a:solidFill>
                  <a:srgbClr val="FFFF00"/>
                </a:solidFill>
                <a:cs typeface="Times New Roman" pitchFamily="18" charset="0"/>
              </a:rPr>
              <a:t>ne</a:t>
            </a:r>
            <a:r>
              <a:rPr lang="en-US" baseline="30000" dirty="0">
                <a:solidFill>
                  <a:srgbClr val="FFFF00"/>
                </a:solidFill>
                <a:cs typeface="Times New Roman" pitchFamily="18" charset="0"/>
              </a:rPr>
              <a:t>-</a:t>
            </a:r>
            <a:r>
              <a:rPr lang="en-US" dirty="0">
                <a:solidFill>
                  <a:srgbClr val="FFFF00"/>
                </a:solidFill>
                <a:cs typeface="Times New Roman" pitchFamily="18" charset="0"/>
              </a:rPr>
              <a:t> </a:t>
            </a:r>
            <a:r>
              <a:rPr lang="el-GR" dirty="0">
                <a:solidFill>
                  <a:srgbClr val="FFFF00"/>
                </a:solidFill>
                <a:cs typeface="Times New Roman" pitchFamily="18" charset="0"/>
              </a:rPr>
              <a:t>= dΑΝ</a:t>
            </a:r>
            <a:r>
              <a:rPr lang="el-GR" baseline="-30000" dirty="0">
                <a:solidFill>
                  <a:srgbClr val="FFFF00"/>
                </a:solidFill>
                <a:cs typeface="Times New Roman" pitchFamily="18" charset="0"/>
              </a:rPr>
              <a:t>1</a:t>
            </a:r>
            <a:endParaRPr lang="en-US" dirty="0"/>
          </a:p>
        </p:txBody>
      </p:sp>
    </p:spTree>
    <p:extLst>
      <p:ext uri="{BB962C8B-B14F-4D97-AF65-F5344CB8AC3E}">
        <p14:creationId xmlns:p14="http://schemas.microsoft.com/office/powerpoint/2010/main" val="112807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484781" y="454517"/>
            <a:ext cx="8640365" cy="1166915"/>
          </a:xfrm>
        </p:spPr>
        <p:txBody>
          <a:bodyPr/>
          <a:lstStyle/>
          <a:p>
            <a:pPr algn="ctr"/>
            <a:r>
              <a:rPr lang="el-GR" sz="4000" dirty="0"/>
              <a:t>Αντιδράσεις σε Υδατικά διαλύματα</a:t>
            </a:r>
            <a:br>
              <a:rPr lang="el-GR" sz="4000" dirty="0"/>
            </a:br>
            <a:r>
              <a:rPr lang="el-GR" sz="3600" b="1" u="sng" dirty="0"/>
              <a:t>ΔΙΑΓΡΑΜΜΑΤΑ </a:t>
            </a:r>
            <a:r>
              <a:rPr lang="en-US" sz="3600" b="1" u="sng" dirty="0"/>
              <a:t>POURBAIX</a:t>
            </a:r>
          </a:p>
        </p:txBody>
      </p:sp>
      <p:sp>
        <p:nvSpPr>
          <p:cNvPr id="2" name="Rectangle 2">
            <a:extLst>
              <a:ext uri="{FF2B5EF4-FFF2-40B4-BE49-F238E27FC236}">
                <a16:creationId xmlns:a16="http://schemas.microsoft.com/office/drawing/2014/main" id="{F0F7A0D7-1A2F-4C5C-ABE2-E247F543ABEB}"/>
              </a:ext>
            </a:extLst>
          </p:cNvPr>
          <p:cNvSpPr>
            <a:spLocks noChangeArrowheads="1"/>
          </p:cNvSpPr>
          <p:nvPr/>
        </p:nvSpPr>
        <p:spPr bwMode="auto">
          <a:xfrm>
            <a:off x="4658937" y="284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6CD60750-AF9E-4277-8B20-CC7A880E58C3}"/>
              </a:ext>
            </a:extLst>
          </p:cNvPr>
          <p:cNvPicPr>
            <a:picLocks noChangeAspect="1"/>
          </p:cNvPicPr>
          <p:nvPr/>
        </p:nvPicPr>
        <p:blipFill>
          <a:blip r:embed="rId2"/>
          <a:stretch>
            <a:fillRect/>
          </a:stretch>
        </p:blipFill>
        <p:spPr>
          <a:xfrm>
            <a:off x="533497" y="1621432"/>
            <a:ext cx="4381880" cy="4641287"/>
          </a:xfrm>
          <a:prstGeom prst="rect">
            <a:avLst/>
          </a:prstGeom>
        </p:spPr>
      </p:pic>
      <p:sp>
        <p:nvSpPr>
          <p:cNvPr id="17" name="Text Box 9">
            <a:extLst>
              <a:ext uri="{FF2B5EF4-FFF2-40B4-BE49-F238E27FC236}">
                <a16:creationId xmlns:a16="http://schemas.microsoft.com/office/drawing/2014/main" id="{985BF473-2571-4259-997B-CB1509BC93FC}"/>
              </a:ext>
            </a:extLst>
          </p:cNvPr>
          <p:cNvSpPr txBox="1">
            <a:spLocks noChangeArrowheads="1"/>
          </p:cNvSpPr>
          <p:nvPr/>
        </p:nvSpPr>
        <p:spPr bwMode="auto">
          <a:xfrm>
            <a:off x="4754163" y="2401862"/>
            <a:ext cx="4261216" cy="400110"/>
          </a:xfrm>
          <a:prstGeom prst="rect">
            <a:avLst/>
          </a:prstGeom>
          <a:noFill/>
          <a:ln w="9525">
            <a:noFill/>
            <a:miter lim="800000"/>
            <a:headEnd/>
            <a:tailEnd/>
          </a:ln>
          <a:effectLst/>
        </p:spPr>
        <p:txBody>
          <a:bodyPr wrap="square">
            <a:spAutoFit/>
          </a:bodyPr>
          <a:lstStyle/>
          <a:p>
            <a:pPr algn="ctr" eaLnBrk="1" hangingPunct="1">
              <a:spcBef>
                <a:spcPct val="50000"/>
              </a:spcBef>
              <a:defRPr/>
            </a:pPr>
            <a:r>
              <a:rPr lang="el-GR" sz="2000" dirty="0">
                <a:solidFill>
                  <a:schemeClr val="bg1"/>
                </a:solidFill>
                <a:effectLst>
                  <a:outerShdw blurRad="38100" dist="38100" dir="2700000" algn="tl">
                    <a:srgbClr val="000000"/>
                  </a:outerShdw>
                </a:effectLst>
              </a:rPr>
              <a:t>Μη </a:t>
            </a:r>
            <a:r>
              <a:rPr lang="el-GR" sz="2000" dirty="0" err="1">
                <a:solidFill>
                  <a:schemeClr val="bg1"/>
                </a:solidFill>
                <a:effectLst>
                  <a:outerShdw blurRad="38100" dist="38100" dir="2700000" algn="tl">
                    <a:srgbClr val="000000"/>
                  </a:outerShdw>
                </a:effectLst>
              </a:rPr>
              <a:t>Οξειδοαναγωγική</a:t>
            </a:r>
            <a:r>
              <a:rPr lang="el-GR" sz="2000" dirty="0">
                <a:solidFill>
                  <a:schemeClr val="bg1"/>
                </a:solidFill>
                <a:effectLst>
                  <a:outerShdw blurRad="38100" dist="38100" dir="2700000" algn="tl">
                    <a:srgbClr val="000000"/>
                  </a:outerShdw>
                </a:effectLst>
              </a:rPr>
              <a:t> αντίδραση</a:t>
            </a:r>
            <a:endParaRPr lang="en-GB" sz="2000" dirty="0">
              <a:solidFill>
                <a:schemeClr val="bg1"/>
              </a:solidFill>
              <a:effectLst>
                <a:outerShdw blurRad="38100" dist="38100" dir="2700000" algn="tl">
                  <a:srgbClr val="000000"/>
                </a:outerShdw>
              </a:effectLst>
            </a:endParaRPr>
          </a:p>
        </p:txBody>
      </p:sp>
      <p:sp>
        <p:nvSpPr>
          <p:cNvPr id="18" name="Text Box 10">
            <a:extLst>
              <a:ext uri="{FF2B5EF4-FFF2-40B4-BE49-F238E27FC236}">
                <a16:creationId xmlns:a16="http://schemas.microsoft.com/office/drawing/2014/main" id="{D616A062-47C9-4D2B-BFED-59B79C0A0F25}"/>
              </a:ext>
            </a:extLst>
          </p:cNvPr>
          <p:cNvSpPr txBox="1">
            <a:spLocks noChangeArrowheads="1"/>
          </p:cNvSpPr>
          <p:nvPr/>
        </p:nvSpPr>
        <p:spPr bwMode="auto">
          <a:xfrm>
            <a:off x="4586848" y="3436650"/>
            <a:ext cx="6668705" cy="400110"/>
          </a:xfrm>
          <a:prstGeom prst="rect">
            <a:avLst/>
          </a:prstGeom>
          <a:noFill/>
          <a:ln w="9525">
            <a:noFill/>
            <a:miter lim="800000"/>
            <a:headEnd/>
            <a:tailEnd/>
          </a:ln>
          <a:effectLst/>
        </p:spPr>
        <p:txBody>
          <a:bodyPr wrap="square">
            <a:spAutoFit/>
          </a:bodyPr>
          <a:lstStyle/>
          <a:p>
            <a:pPr algn="ctr" eaLnBrk="1" hangingPunct="1">
              <a:spcBef>
                <a:spcPct val="50000"/>
              </a:spcBef>
              <a:defRPr/>
            </a:pPr>
            <a:r>
              <a:rPr lang="el-GR" sz="2000" dirty="0" err="1">
                <a:solidFill>
                  <a:schemeClr val="bg1"/>
                </a:solidFill>
                <a:effectLst>
                  <a:outerShdw blurRad="38100" dist="38100" dir="2700000" algn="tl">
                    <a:srgbClr val="000000"/>
                  </a:outerShdw>
                </a:effectLst>
              </a:rPr>
              <a:t>Οξειδοαναγωγική</a:t>
            </a:r>
            <a:r>
              <a:rPr lang="el-GR" sz="2000" dirty="0">
                <a:solidFill>
                  <a:schemeClr val="bg1"/>
                </a:solidFill>
                <a:effectLst>
                  <a:outerShdw blurRad="38100" dist="38100" dir="2700000" algn="tl">
                    <a:srgbClr val="000000"/>
                  </a:outerShdw>
                </a:effectLst>
              </a:rPr>
              <a:t> αντίδραση ανεξάρτητη του </a:t>
            </a:r>
            <a:r>
              <a:rPr lang="en-US" sz="2000" dirty="0">
                <a:solidFill>
                  <a:schemeClr val="bg1"/>
                </a:solidFill>
                <a:effectLst>
                  <a:outerShdw blurRad="38100" dist="38100" dir="2700000" algn="tl">
                    <a:srgbClr val="000000"/>
                  </a:outerShdw>
                </a:effectLst>
              </a:rPr>
              <a:t>pH</a:t>
            </a:r>
            <a:endParaRPr lang="en-GB" sz="2000" dirty="0">
              <a:solidFill>
                <a:schemeClr val="bg1"/>
              </a:solidFill>
              <a:effectLst>
                <a:outerShdw blurRad="38100" dist="38100" dir="2700000" algn="tl">
                  <a:srgbClr val="000000"/>
                </a:outerShdw>
              </a:effectLst>
            </a:endParaRPr>
          </a:p>
        </p:txBody>
      </p:sp>
      <p:sp>
        <p:nvSpPr>
          <p:cNvPr id="19" name="Text Box 11">
            <a:extLst>
              <a:ext uri="{FF2B5EF4-FFF2-40B4-BE49-F238E27FC236}">
                <a16:creationId xmlns:a16="http://schemas.microsoft.com/office/drawing/2014/main" id="{022DC52B-754D-4170-A69E-7D0E8D2E4FB0}"/>
              </a:ext>
            </a:extLst>
          </p:cNvPr>
          <p:cNvSpPr txBox="1">
            <a:spLocks noChangeArrowheads="1"/>
          </p:cNvSpPr>
          <p:nvPr/>
        </p:nvSpPr>
        <p:spPr bwMode="auto">
          <a:xfrm>
            <a:off x="4494320" y="4309237"/>
            <a:ext cx="6761233" cy="400110"/>
          </a:xfrm>
          <a:prstGeom prst="rect">
            <a:avLst/>
          </a:prstGeom>
          <a:noFill/>
          <a:ln w="9525">
            <a:noFill/>
            <a:miter lim="800000"/>
            <a:headEnd/>
            <a:tailEnd/>
          </a:ln>
          <a:effectLst/>
        </p:spPr>
        <p:txBody>
          <a:bodyPr wrap="square">
            <a:spAutoFit/>
          </a:bodyPr>
          <a:lstStyle/>
          <a:p>
            <a:pPr algn="ctr" eaLnBrk="1" hangingPunct="1">
              <a:defRPr/>
            </a:pPr>
            <a:r>
              <a:rPr lang="el-GR" sz="2000" dirty="0" err="1">
                <a:solidFill>
                  <a:schemeClr val="bg1"/>
                </a:solidFill>
                <a:effectLst>
                  <a:outerShdw blurRad="38100" dist="38100" dir="2700000" algn="tl">
                    <a:srgbClr val="000000"/>
                  </a:outerShdw>
                </a:effectLst>
              </a:rPr>
              <a:t>Οξειδοαναγωγική</a:t>
            </a:r>
            <a:r>
              <a:rPr lang="el-GR" sz="2000" dirty="0">
                <a:solidFill>
                  <a:schemeClr val="bg1"/>
                </a:solidFill>
                <a:effectLst>
                  <a:outerShdw blurRad="38100" dist="38100" dir="2700000" algn="tl">
                    <a:srgbClr val="000000"/>
                  </a:outerShdw>
                </a:effectLst>
              </a:rPr>
              <a:t> αντίδραση εξαρτώμενη του </a:t>
            </a:r>
            <a:r>
              <a:rPr lang="en-US" sz="2000" dirty="0">
                <a:solidFill>
                  <a:schemeClr val="bg1"/>
                </a:solidFill>
                <a:effectLst>
                  <a:outerShdw blurRad="38100" dist="38100" dir="2700000" algn="tl">
                    <a:srgbClr val="000000"/>
                  </a:outerShdw>
                </a:effectLst>
              </a:rPr>
              <a:t>pH</a:t>
            </a:r>
            <a:endParaRPr lang="en-GB" sz="2000" dirty="0">
              <a:solidFill>
                <a:schemeClr val="bg1"/>
              </a:solidFill>
              <a:effectLst>
                <a:outerShdw blurRad="38100" dist="38100" dir="2700000" algn="tl">
                  <a:srgbClr val="000000"/>
                </a:outerShdw>
              </a:effectLst>
            </a:endParaRPr>
          </a:p>
        </p:txBody>
      </p:sp>
      <p:sp>
        <p:nvSpPr>
          <p:cNvPr id="6" name="Rectangle: Rounded Corners 5">
            <a:extLst>
              <a:ext uri="{FF2B5EF4-FFF2-40B4-BE49-F238E27FC236}">
                <a16:creationId xmlns:a16="http://schemas.microsoft.com/office/drawing/2014/main" id="{2BD4EB97-B559-4FDA-A4B2-957A751D2582}"/>
              </a:ext>
            </a:extLst>
          </p:cNvPr>
          <p:cNvSpPr/>
          <p:nvPr/>
        </p:nvSpPr>
        <p:spPr>
          <a:xfrm>
            <a:off x="1414653" y="1793045"/>
            <a:ext cx="322707" cy="1295592"/>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7EAD4B3-BA3D-4922-81A5-8FEB19567AFB}"/>
              </a:ext>
            </a:extLst>
          </p:cNvPr>
          <p:cNvSpPr txBox="1"/>
          <p:nvPr/>
        </p:nvSpPr>
        <p:spPr>
          <a:xfrm>
            <a:off x="4842247" y="1853239"/>
            <a:ext cx="2770885" cy="646331"/>
          </a:xfrm>
          <a:prstGeom prst="rect">
            <a:avLst/>
          </a:prstGeom>
          <a:noFill/>
        </p:spPr>
        <p:txBody>
          <a:bodyPr wrap="square" rtlCol="0">
            <a:spAutoFit/>
          </a:bodyPr>
          <a:lstStyle/>
          <a:p>
            <a:r>
              <a:rPr lang="en-US" sz="3600" dirty="0">
                <a:solidFill>
                  <a:schemeClr val="bg1"/>
                </a:solidFill>
              </a:rPr>
              <a:t>A + OH</a:t>
            </a:r>
            <a:r>
              <a:rPr lang="en-US" sz="3600" baseline="30000" dirty="0">
                <a:solidFill>
                  <a:schemeClr val="bg1"/>
                </a:solidFill>
              </a:rPr>
              <a:t>-</a:t>
            </a:r>
            <a:r>
              <a:rPr lang="en-US" sz="3600" dirty="0">
                <a:solidFill>
                  <a:schemeClr val="bg1"/>
                </a:solidFill>
              </a:rPr>
              <a:t> = B</a:t>
            </a:r>
          </a:p>
        </p:txBody>
      </p:sp>
      <p:cxnSp>
        <p:nvCxnSpPr>
          <p:cNvPr id="51" name="Straight Arrow Connector 50">
            <a:extLst>
              <a:ext uri="{FF2B5EF4-FFF2-40B4-BE49-F238E27FC236}">
                <a16:creationId xmlns:a16="http://schemas.microsoft.com/office/drawing/2014/main" id="{2C1ABC68-9F8B-40E7-8BB7-C5BAEF3CCB10}"/>
              </a:ext>
            </a:extLst>
          </p:cNvPr>
          <p:cNvCxnSpPr>
            <a:cxnSpLocks/>
          </p:cNvCxnSpPr>
          <p:nvPr/>
        </p:nvCxnSpPr>
        <p:spPr>
          <a:xfrm>
            <a:off x="1737360" y="2219872"/>
            <a:ext cx="3178017" cy="0"/>
          </a:xfrm>
          <a:prstGeom prst="straightConnector1">
            <a:avLst/>
          </a:prstGeom>
          <a:ln w="666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1925C959-85F5-4B23-AD8C-875FACAB6157}"/>
              </a:ext>
            </a:extLst>
          </p:cNvPr>
          <p:cNvSpPr/>
          <p:nvPr/>
        </p:nvSpPr>
        <p:spPr>
          <a:xfrm>
            <a:off x="886988" y="3180080"/>
            <a:ext cx="701040" cy="242335"/>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41FD0502-FA96-4786-A41E-657D531206E4}"/>
              </a:ext>
            </a:extLst>
          </p:cNvPr>
          <p:cNvCxnSpPr>
            <a:cxnSpLocks/>
          </p:cNvCxnSpPr>
          <p:nvPr/>
        </p:nvCxnSpPr>
        <p:spPr>
          <a:xfrm>
            <a:off x="1619714" y="3299304"/>
            <a:ext cx="3339371" cy="0"/>
          </a:xfrm>
          <a:prstGeom prst="straightConnector1">
            <a:avLst/>
          </a:prstGeom>
          <a:ln w="666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1DDE112-3D97-421B-AFCF-EBD4D64DDFE9}"/>
              </a:ext>
            </a:extLst>
          </p:cNvPr>
          <p:cNvSpPr txBox="1"/>
          <p:nvPr/>
        </p:nvSpPr>
        <p:spPr>
          <a:xfrm>
            <a:off x="4842247" y="2939317"/>
            <a:ext cx="3243103" cy="646331"/>
          </a:xfrm>
          <a:prstGeom prst="rect">
            <a:avLst/>
          </a:prstGeom>
          <a:noFill/>
        </p:spPr>
        <p:txBody>
          <a:bodyPr wrap="square" rtlCol="0">
            <a:spAutoFit/>
          </a:bodyPr>
          <a:lstStyle/>
          <a:p>
            <a:r>
              <a:rPr lang="el-GR" sz="3600" dirty="0">
                <a:solidFill>
                  <a:schemeClr val="bg1"/>
                </a:solidFill>
              </a:rPr>
              <a:t>ΟΞ</a:t>
            </a:r>
            <a:r>
              <a:rPr lang="en-US" sz="3600" dirty="0">
                <a:solidFill>
                  <a:schemeClr val="bg1"/>
                </a:solidFill>
              </a:rPr>
              <a:t> + ne</a:t>
            </a:r>
            <a:r>
              <a:rPr lang="en-US" sz="3600" baseline="30000" dirty="0">
                <a:solidFill>
                  <a:schemeClr val="bg1"/>
                </a:solidFill>
              </a:rPr>
              <a:t>-</a:t>
            </a:r>
            <a:r>
              <a:rPr lang="en-US" sz="3600" dirty="0">
                <a:solidFill>
                  <a:schemeClr val="bg1"/>
                </a:solidFill>
              </a:rPr>
              <a:t> = AN</a:t>
            </a:r>
          </a:p>
        </p:txBody>
      </p:sp>
      <p:sp>
        <p:nvSpPr>
          <p:cNvPr id="59" name="Rectangle: Rounded Corners 58">
            <a:extLst>
              <a:ext uri="{FF2B5EF4-FFF2-40B4-BE49-F238E27FC236}">
                <a16:creationId xmlns:a16="http://schemas.microsoft.com/office/drawing/2014/main" id="{6538425E-EB06-4EF4-9EF2-C5E4FE191B49}"/>
              </a:ext>
            </a:extLst>
          </p:cNvPr>
          <p:cNvSpPr/>
          <p:nvPr/>
        </p:nvSpPr>
        <p:spPr>
          <a:xfrm rot="19064696">
            <a:off x="1958442" y="3239479"/>
            <a:ext cx="322707" cy="1295592"/>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839CD0FA-15A6-45F0-90E7-EAB9CC4448C9}"/>
              </a:ext>
            </a:extLst>
          </p:cNvPr>
          <p:cNvCxnSpPr>
            <a:cxnSpLocks/>
          </p:cNvCxnSpPr>
          <p:nvPr/>
        </p:nvCxnSpPr>
        <p:spPr>
          <a:xfrm>
            <a:off x="2541206" y="4132424"/>
            <a:ext cx="2374171" cy="0"/>
          </a:xfrm>
          <a:prstGeom prst="straightConnector1">
            <a:avLst/>
          </a:prstGeom>
          <a:ln w="666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3873D34-999F-418F-84C6-5CD24C0F2A55}"/>
              </a:ext>
            </a:extLst>
          </p:cNvPr>
          <p:cNvSpPr txBox="1"/>
          <p:nvPr/>
        </p:nvSpPr>
        <p:spPr>
          <a:xfrm>
            <a:off x="4856252" y="3793410"/>
            <a:ext cx="4504953" cy="646331"/>
          </a:xfrm>
          <a:prstGeom prst="rect">
            <a:avLst/>
          </a:prstGeom>
          <a:noFill/>
        </p:spPr>
        <p:txBody>
          <a:bodyPr wrap="square" rtlCol="0">
            <a:spAutoFit/>
          </a:bodyPr>
          <a:lstStyle/>
          <a:p>
            <a:r>
              <a:rPr lang="el-GR" sz="3600" dirty="0">
                <a:solidFill>
                  <a:schemeClr val="bg1"/>
                </a:solidFill>
              </a:rPr>
              <a:t>ΟΞ</a:t>
            </a:r>
            <a:r>
              <a:rPr lang="en-US" sz="3600" dirty="0">
                <a:solidFill>
                  <a:schemeClr val="bg1"/>
                </a:solidFill>
              </a:rPr>
              <a:t> + </a:t>
            </a:r>
            <a:r>
              <a:rPr lang="en-US" sz="3600" dirty="0" err="1">
                <a:solidFill>
                  <a:schemeClr val="bg1"/>
                </a:solidFill>
              </a:rPr>
              <a:t>mH</a:t>
            </a:r>
            <a:r>
              <a:rPr lang="en-US" sz="3600" baseline="30000" dirty="0">
                <a:solidFill>
                  <a:schemeClr val="bg1"/>
                </a:solidFill>
              </a:rPr>
              <a:t>+</a:t>
            </a:r>
            <a:r>
              <a:rPr lang="en-US" sz="3600" dirty="0">
                <a:solidFill>
                  <a:schemeClr val="bg1"/>
                </a:solidFill>
              </a:rPr>
              <a:t>+ne</a:t>
            </a:r>
            <a:r>
              <a:rPr lang="en-US" sz="3600" baseline="30000" dirty="0">
                <a:solidFill>
                  <a:schemeClr val="bg1"/>
                </a:solidFill>
              </a:rPr>
              <a:t>-</a:t>
            </a:r>
            <a:r>
              <a:rPr lang="en-US" sz="3600" dirty="0">
                <a:solidFill>
                  <a:schemeClr val="bg1"/>
                </a:solidFill>
              </a:rPr>
              <a:t> = AN</a:t>
            </a:r>
          </a:p>
        </p:txBody>
      </p:sp>
      <p:sp>
        <p:nvSpPr>
          <p:cNvPr id="63" name="Text Box 5">
            <a:extLst>
              <a:ext uri="{FF2B5EF4-FFF2-40B4-BE49-F238E27FC236}">
                <a16:creationId xmlns:a16="http://schemas.microsoft.com/office/drawing/2014/main" id="{16D26EDC-6666-416E-992E-AF8120231136}"/>
              </a:ext>
            </a:extLst>
          </p:cNvPr>
          <p:cNvSpPr txBox="1">
            <a:spLocks noChangeArrowheads="1"/>
          </p:cNvSpPr>
          <p:nvPr/>
        </p:nvSpPr>
        <p:spPr bwMode="auto">
          <a:xfrm>
            <a:off x="4964093" y="5247056"/>
            <a:ext cx="6694410" cy="1015663"/>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solidFill>
                  <a:schemeClr val="bg1"/>
                </a:solidFill>
                <a:latin typeface="Century Gothic" panose="020B0502020202020204" pitchFamily="34" charset="0"/>
              </a:rPr>
              <a:t>Το διάγραμμα </a:t>
            </a:r>
            <a:r>
              <a:rPr lang="en-US" altLang="el-GR" sz="2000" dirty="0" err="1">
                <a:solidFill>
                  <a:schemeClr val="bg1"/>
                </a:solidFill>
                <a:latin typeface="Century Gothic" panose="020B0502020202020204" pitchFamily="34" charset="0"/>
              </a:rPr>
              <a:t>Pourbaix</a:t>
            </a:r>
            <a:r>
              <a:rPr lang="el-GR" altLang="el-GR" sz="2000" dirty="0">
                <a:solidFill>
                  <a:schemeClr val="bg1"/>
                </a:solidFill>
                <a:latin typeface="Century Gothic" panose="020B0502020202020204" pitchFamily="34" charset="0"/>
              </a:rPr>
              <a:t> δείχνει την επίδραση του </a:t>
            </a:r>
            <a:r>
              <a:rPr lang="en-US" altLang="el-GR" sz="2000" dirty="0">
                <a:solidFill>
                  <a:schemeClr val="bg1"/>
                </a:solidFill>
                <a:latin typeface="Century Gothic" panose="020B0502020202020204" pitchFamily="34" charset="0"/>
              </a:rPr>
              <a:t>pH</a:t>
            </a:r>
            <a:r>
              <a:rPr lang="el-GR" altLang="el-GR" sz="2000" dirty="0">
                <a:solidFill>
                  <a:schemeClr val="bg1"/>
                </a:solidFill>
                <a:latin typeface="Century Gothic" panose="020B0502020202020204" pitchFamily="34" charset="0"/>
              </a:rPr>
              <a:t> και του δυναμικού αναγωγής στη σταθερότητα των φάσεων σε ένα </a:t>
            </a:r>
            <a:r>
              <a:rPr lang="el-GR" altLang="el-GR" sz="2000" dirty="0" err="1">
                <a:solidFill>
                  <a:schemeClr val="bg1"/>
                </a:solidFill>
                <a:latin typeface="Century Gothic" panose="020B0502020202020204" pitchFamily="34" charset="0"/>
              </a:rPr>
              <a:t>οξειδοαναγωγικό</a:t>
            </a:r>
            <a:r>
              <a:rPr lang="el-GR" altLang="el-GR" sz="2000" dirty="0">
                <a:solidFill>
                  <a:schemeClr val="bg1"/>
                </a:solidFill>
                <a:latin typeface="Century Gothic" panose="020B0502020202020204" pitchFamily="34" charset="0"/>
              </a:rPr>
              <a:t> σύστημα</a:t>
            </a:r>
            <a:endParaRPr lang="en-GB" altLang="el-GR"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394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par>
                                <p:cTn id="32" presetID="53" presetClass="entr" presetSubtype="16"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animEffect transition="in" filter="fade">
                                      <p:cBhvr>
                                        <p:cTn id="36" dur="500"/>
                                        <p:tgtEl>
                                          <p:spTgt spid="5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Effect transition="in" filter="fade">
                                      <p:cBhvr>
                                        <p:cTn id="6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6" grpId="0" animBg="1"/>
      <p:bldP spid="49" grpId="0"/>
      <p:bldP spid="54" grpId="0" animBg="1"/>
      <p:bldP spid="58" grpId="0"/>
      <p:bldP spid="59" grpId="0" animBg="1"/>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484781" y="454517"/>
            <a:ext cx="9950691" cy="1166915"/>
          </a:xfrm>
        </p:spPr>
        <p:txBody>
          <a:bodyPr/>
          <a:lstStyle/>
          <a:p>
            <a:pPr algn="ctr"/>
            <a:r>
              <a:rPr lang="el-GR" sz="4000" dirty="0"/>
              <a:t>Αντιδράσεις σε Υδατικά διαλύματα</a:t>
            </a:r>
            <a:br>
              <a:rPr lang="el-GR" sz="4000" dirty="0"/>
            </a:br>
            <a:r>
              <a:rPr lang="el-GR" sz="4000" b="1" u="sng" dirty="0"/>
              <a:t>Δυναμικό </a:t>
            </a:r>
            <a:r>
              <a:rPr lang="el-GR" sz="4000" b="1" u="sng" dirty="0" err="1"/>
              <a:t>ηλεκτρονιων</a:t>
            </a:r>
            <a:r>
              <a:rPr lang="el-GR" sz="4000" b="1" u="sng" dirty="0"/>
              <a:t> (</a:t>
            </a:r>
            <a:r>
              <a:rPr lang="en-US" sz="4000" b="1" u="sng" dirty="0"/>
              <a:t>pe)</a:t>
            </a:r>
            <a:endParaRPr lang="en-US" sz="3600" b="1" u="sng" dirty="0"/>
          </a:p>
        </p:txBody>
      </p:sp>
      <p:graphicFrame>
        <p:nvGraphicFramePr>
          <p:cNvPr id="20" name="Object 6">
            <a:extLst>
              <a:ext uri="{FF2B5EF4-FFF2-40B4-BE49-F238E27FC236}">
                <a16:creationId xmlns:a16="http://schemas.microsoft.com/office/drawing/2014/main" id="{05455A66-D263-4C58-9CDC-788B16D74BB5}"/>
              </a:ext>
            </a:extLst>
          </p:cNvPr>
          <p:cNvGraphicFramePr>
            <a:graphicFrameLocks noChangeAspect="1"/>
          </p:cNvGraphicFramePr>
          <p:nvPr>
            <p:extLst>
              <p:ext uri="{D42A27DB-BD31-4B8C-83A1-F6EECF244321}">
                <p14:modId xmlns:p14="http://schemas.microsoft.com/office/powerpoint/2010/main" val="1669662771"/>
              </p:ext>
            </p:extLst>
          </p:nvPr>
        </p:nvGraphicFramePr>
        <p:xfrm>
          <a:off x="3670202" y="1704846"/>
          <a:ext cx="1447800" cy="830263"/>
        </p:xfrm>
        <a:graphic>
          <a:graphicData uri="http://schemas.openxmlformats.org/presentationml/2006/ole">
            <mc:AlternateContent xmlns:mc="http://schemas.openxmlformats.org/markup-compatibility/2006">
              <mc:Choice xmlns:v="urn:schemas-microsoft-com:vml" Requires="v">
                <p:oleObj spid="_x0000_s7170" r:id="rId3" imgW="853440" imgH="457200" progId="Equation.3">
                  <p:embed/>
                </p:oleObj>
              </mc:Choice>
              <mc:Fallback>
                <p:oleObj r:id="rId3" imgW="853440" imgH="457200" progId="Equation.3">
                  <p:embed/>
                  <p:pic>
                    <p:nvPicPr>
                      <p:cNvPr id="20" name="Object 6">
                        <a:extLst>
                          <a:ext uri="{FF2B5EF4-FFF2-40B4-BE49-F238E27FC236}">
                            <a16:creationId xmlns:a16="http://schemas.microsoft.com/office/drawing/2014/main" id="{05455A66-D263-4C58-9CDC-788B16D74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202" y="1704846"/>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8">
            <a:extLst>
              <a:ext uri="{FF2B5EF4-FFF2-40B4-BE49-F238E27FC236}">
                <a16:creationId xmlns:a16="http://schemas.microsoft.com/office/drawing/2014/main" id="{1A5ECF8F-9697-4CEF-A4F4-ED93A2B3C45F}"/>
              </a:ext>
            </a:extLst>
          </p:cNvPr>
          <p:cNvGraphicFramePr>
            <a:graphicFrameLocks noChangeAspect="1"/>
          </p:cNvGraphicFramePr>
          <p:nvPr>
            <p:extLst>
              <p:ext uri="{D42A27DB-BD31-4B8C-83A1-F6EECF244321}">
                <p14:modId xmlns:p14="http://schemas.microsoft.com/office/powerpoint/2010/main" val="1272443011"/>
              </p:ext>
            </p:extLst>
          </p:nvPr>
        </p:nvGraphicFramePr>
        <p:xfrm>
          <a:off x="5321400" y="1831683"/>
          <a:ext cx="1752600" cy="498475"/>
        </p:xfrm>
        <a:graphic>
          <a:graphicData uri="http://schemas.openxmlformats.org/presentationml/2006/ole">
            <mc:AlternateContent xmlns:mc="http://schemas.openxmlformats.org/markup-compatibility/2006">
              <mc:Choice xmlns:v="urn:schemas-microsoft-com:vml" Requires="v">
                <p:oleObj spid="_x0000_s7171" r:id="rId5" imgW="838044" imgH="190361" progId="Equation.3">
                  <p:embed/>
                </p:oleObj>
              </mc:Choice>
              <mc:Fallback>
                <p:oleObj r:id="rId5" imgW="838044" imgH="190361" progId="Equation.3">
                  <p:embed/>
                  <p:pic>
                    <p:nvPicPr>
                      <p:cNvPr id="21" name="Object 8">
                        <a:extLst>
                          <a:ext uri="{FF2B5EF4-FFF2-40B4-BE49-F238E27FC236}">
                            <a16:creationId xmlns:a16="http://schemas.microsoft.com/office/drawing/2014/main" id="{1A5ECF8F-9697-4CEF-A4F4-ED93A2B3C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1400" y="1831683"/>
                        <a:ext cx="1752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C2C6BE-318D-4109-B3A3-5EAE7A680E9E}"/>
                  </a:ext>
                </a:extLst>
              </p:cNvPr>
              <p:cNvSpPr txBox="1"/>
              <p:nvPr/>
            </p:nvSpPr>
            <p:spPr>
              <a:xfrm>
                <a:off x="395088" y="1784747"/>
                <a:ext cx="3264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m:rPr>
                              <m:sty m:val="p"/>
                            </m:rPr>
                            <a:rPr lang="el-GR" sz="2800" b="0" i="0" smtClean="0">
                              <a:solidFill>
                                <a:schemeClr val="bg1"/>
                              </a:solidFill>
                              <a:latin typeface="Cambria Math" panose="02040503050406030204" pitchFamily="18" charset="0"/>
                            </a:rPr>
                            <m:t>ΟΞ</m:t>
                          </m:r>
                        </m:e>
                        <m:sub>
                          <m:r>
                            <a:rPr lang="el-GR" sz="2800" b="0" i="1" smtClean="0">
                              <a:solidFill>
                                <a:schemeClr val="bg1"/>
                              </a:solidFill>
                              <a:latin typeface="Cambria Math" panose="02040503050406030204" pitchFamily="18" charset="0"/>
                            </a:rPr>
                            <m:t>1</m:t>
                          </m:r>
                        </m:sub>
                      </m:sSub>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𝑛𝑒</m:t>
                          </m:r>
                        </m:e>
                        <m:sup>
                          <m:r>
                            <a:rPr lang="en-US" sz="2800" b="0" i="1" smtClean="0">
                              <a:solidFill>
                                <a:schemeClr val="bg1"/>
                              </a:solidFill>
                              <a:latin typeface="Cambria Math" panose="02040503050406030204" pitchFamily="18" charset="0"/>
                            </a:rPr>
                            <m:t>−</m:t>
                          </m:r>
                        </m:sup>
                      </m:sSup>
                      <m:r>
                        <a:rPr lang="en-US" sz="2800" b="0" i="1" smtClean="0">
                          <a:solidFill>
                            <a:schemeClr val="bg1"/>
                          </a:solidFill>
                          <a:latin typeface="Cambria Math" panose="02040503050406030204" pitchFamily="18" charset="0"/>
                        </a:rPr>
                        <m:t>=</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𝐴𝑁</m:t>
                          </m:r>
                        </m:e>
                        <m:sub>
                          <m:r>
                            <a:rPr lang="en-US" sz="2800" b="0" i="1" smtClean="0">
                              <a:solidFill>
                                <a:schemeClr val="bg1"/>
                              </a:solidFill>
                              <a:latin typeface="Cambria Math" panose="02040503050406030204" pitchFamily="18" charset="0"/>
                            </a:rPr>
                            <m:t>1</m:t>
                          </m:r>
                        </m:sub>
                      </m:sSub>
                    </m:oMath>
                  </m:oMathPara>
                </a14:m>
                <a:endParaRPr lang="en-US" sz="2800" dirty="0">
                  <a:solidFill>
                    <a:schemeClr val="bg1"/>
                  </a:solidFill>
                  <a:latin typeface="Century Gothic" panose="020B0502020202020204" pitchFamily="34" charset="0"/>
                </a:endParaRPr>
              </a:p>
            </p:txBody>
          </p:sp>
        </mc:Choice>
        <mc:Fallback xmlns="">
          <p:sp>
            <p:nvSpPr>
              <p:cNvPr id="22" name="TextBox 21">
                <a:extLst>
                  <a:ext uri="{FF2B5EF4-FFF2-40B4-BE49-F238E27FC236}">
                    <a16:creationId xmlns:a16="http://schemas.microsoft.com/office/drawing/2014/main" id="{2FC2C6BE-318D-4109-B3A3-5EAE7A680E9E}"/>
                  </a:ext>
                </a:extLst>
              </p:cNvPr>
              <p:cNvSpPr txBox="1">
                <a:spLocks noRot="1" noChangeAspect="1" noMove="1" noResize="1" noEditPoints="1" noAdjustHandles="1" noChangeArrowheads="1" noChangeShapeType="1" noTextEdit="1"/>
              </p:cNvSpPr>
              <p:nvPr/>
            </p:nvSpPr>
            <p:spPr>
              <a:xfrm>
                <a:off x="395088" y="1784747"/>
                <a:ext cx="3264817" cy="523220"/>
              </a:xfrm>
              <a:prstGeom prst="rect">
                <a:avLst/>
              </a:prstGeom>
              <a:blipFill>
                <a:blip r:embed="rId7"/>
                <a:stretch>
                  <a:fillRect/>
                </a:stretch>
              </a:blipFill>
            </p:spPr>
            <p:txBody>
              <a:bodyPr/>
              <a:lstStyle/>
              <a:p>
                <a:r>
                  <a:rPr lang="en-US">
                    <a:noFill/>
                  </a:rPr>
                  <a:t> </a:t>
                </a:r>
              </a:p>
            </p:txBody>
          </p:sp>
        </mc:Fallback>
      </mc:AlternateContent>
      <p:sp>
        <p:nvSpPr>
          <p:cNvPr id="23" name="Text Box 10">
            <a:extLst>
              <a:ext uri="{FF2B5EF4-FFF2-40B4-BE49-F238E27FC236}">
                <a16:creationId xmlns:a16="http://schemas.microsoft.com/office/drawing/2014/main" id="{E37F8D1C-BEBB-4074-8FFC-2B4307052ED5}"/>
              </a:ext>
            </a:extLst>
          </p:cNvPr>
          <p:cNvSpPr txBox="1">
            <a:spLocks noChangeArrowheads="1"/>
          </p:cNvSpPr>
          <p:nvPr/>
        </p:nvSpPr>
        <p:spPr bwMode="auto">
          <a:xfrm>
            <a:off x="7039349" y="1618298"/>
            <a:ext cx="4643517" cy="2723823"/>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n-US" sz="1800" dirty="0">
                <a:solidFill>
                  <a:schemeClr val="bg1"/>
                </a:solidFill>
                <a:cs typeface="Times New Roman" pitchFamily="18" charset="0"/>
              </a:rPr>
              <a:t>To pe</a:t>
            </a:r>
            <a:r>
              <a:rPr lang="el-GR" sz="1800" dirty="0">
                <a:solidFill>
                  <a:schemeClr val="bg1"/>
                </a:solidFill>
                <a:cs typeface="Times New Roman" pitchFamily="18" charset="0"/>
              </a:rPr>
              <a:t> είναι ένα </a:t>
            </a:r>
            <a:r>
              <a:rPr lang="el-GR" sz="1800" dirty="0" err="1">
                <a:solidFill>
                  <a:schemeClr val="bg1"/>
                </a:solidFill>
                <a:cs typeface="Times New Roman" pitchFamily="18" charset="0"/>
              </a:rPr>
              <a:t>θερμοδυναμικό</a:t>
            </a:r>
            <a:r>
              <a:rPr lang="el-GR" sz="1800" dirty="0">
                <a:solidFill>
                  <a:schemeClr val="bg1"/>
                </a:solidFill>
                <a:cs typeface="Times New Roman" pitchFamily="18" charset="0"/>
              </a:rPr>
              <a:t> μέγεθος το οποίο εκφράζει εμμέσως την </a:t>
            </a:r>
            <a:r>
              <a:rPr lang="el-GR" sz="1800" u="sng" dirty="0">
                <a:solidFill>
                  <a:schemeClr val="bg1"/>
                </a:solidFill>
                <a:effectLst>
                  <a:outerShdw blurRad="38100" dist="38100" dir="2700000" algn="tl">
                    <a:srgbClr val="000000"/>
                  </a:outerShdw>
                </a:effectLst>
                <a:cs typeface="Times New Roman" pitchFamily="18" charset="0"/>
              </a:rPr>
              <a:t>ποσότητα των ηλεκτρονίων που υπάρχουν σε ένα </a:t>
            </a:r>
            <a:r>
              <a:rPr lang="el-GR" sz="1800" u="sng" dirty="0" err="1">
                <a:solidFill>
                  <a:schemeClr val="bg1"/>
                </a:solidFill>
                <a:effectLst>
                  <a:outerShdw blurRad="38100" dist="38100" dir="2700000" algn="tl">
                    <a:srgbClr val="000000"/>
                  </a:outerShdw>
                </a:effectLst>
                <a:cs typeface="Times New Roman" pitchFamily="18" charset="0"/>
              </a:rPr>
              <a:t>οξειδοαναγωγικό</a:t>
            </a:r>
            <a:r>
              <a:rPr lang="el-GR" sz="1800" u="sng" dirty="0">
                <a:solidFill>
                  <a:schemeClr val="bg1"/>
                </a:solidFill>
                <a:effectLst>
                  <a:outerShdw blurRad="38100" dist="38100" dir="2700000" algn="tl">
                    <a:srgbClr val="000000"/>
                  </a:outerShdw>
                </a:effectLst>
                <a:cs typeface="Times New Roman" pitchFamily="18" charset="0"/>
              </a:rPr>
              <a:t> σύστημα</a:t>
            </a:r>
            <a:r>
              <a:rPr lang="en-US" sz="1800" dirty="0">
                <a:solidFill>
                  <a:schemeClr val="bg1"/>
                </a:solidFill>
                <a:cs typeface="Times New Roman" pitchFamily="18" charset="0"/>
              </a:rPr>
              <a:t> </a:t>
            </a:r>
            <a:r>
              <a:rPr lang="el-GR" sz="1800" dirty="0">
                <a:solidFill>
                  <a:schemeClr val="bg1"/>
                </a:solidFill>
              </a:rPr>
              <a:t>και συνεπώς </a:t>
            </a:r>
            <a:r>
              <a:rPr lang="el-GR" sz="1800" u="sng" dirty="0">
                <a:solidFill>
                  <a:schemeClr val="bg1"/>
                </a:solidFill>
                <a:effectLst>
                  <a:outerShdw blurRad="38100" dist="38100" dir="2700000" algn="tl">
                    <a:srgbClr val="000000"/>
                  </a:outerShdw>
                </a:effectLst>
              </a:rPr>
              <a:t>καθορίζει τη θέση της ισορροπίας κάθε </a:t>
            </a:r>
            <a:r>
              <a:rPr lang="el-GR" sz="1800" u="sng" dirty="0" err="1">
                <a:solidFill>
                  <a:schemeClr val="bg1"/>
                </a:solidFill>
                <a:effectLst>
                  <a:outerShdw blurRad="38100" dist="38100" dir="2700000" algn="tl">
                    <a:srgbClr val="000000"/>
                  </a:outerShdw>
                </a:effectLst>
              </a:rPr>
              <a:t>οξειδοαναγωγικής</a:t>
            </a:r>
            <a:r>
              <a:rPr lang="el-GR" sz="1800" u="sng" dirty="0">
                <a:solidFill>
                  <a:schemeClr val="bg1"/>
                </a:solidFill>
                <a:effectLst>
                  <a:outerShdw blurRad="38100" dist="38100" dir="2700000" algn="tl">
                    <a:srgbClr val="000000"/>
                  </a:outerShdw>
                </a:effectLst>
              </a:rPr>
              <a:t> αντίδρασης</a:t>
            </a:r>
            <a:r>
              <a:rPr lang="en-US" sz="1800" u="sng" dirty="0">
                <a:solidFill>
                  <a:schemeClr val="bg1"/>
                </a:solidFill>
                <a:effectLst>
                  <a:outerShdw blurRad="38100" dist="38100" dir="2700000" algn="tl">
                    <a:srgbClr val="000000"/>
                  </a:outerShdw>
                </a:effectLst>
              </a:rPr>
              <a:t>. </a:t>
            </a:r>
          </a:p>
          <a:p>
            <a:pPr algn="just" eaLnBrk="1" hangingPunct="1">
              <a:spcBef>
                <a:spcPct val="50000"/>
              </a:spcBef>
              <a:defRPr/>
            </a:pPr>
            <a:r>
              <a:rPr lang="en-US" dirty="0">
                <a:solidFill>
                  <a:schemeClr val="bg1"/>
                </a:solidFill>
                <a:effectLst>
                  <a:outerShdw blurRad="38100" dist="38100" dir="2700000" algn="tl">
                    <a:srgbClr val="000000"/>
                  </a:outerShdw>
                </a:effectLst>
              </a:rPr>
              <a:t>To pe </a:t>
            </a:r>
            <a:r>
              <a:rPr lang="el-GR" dirty="0">
                <a:solidFill>
                  <a:schemeClr val="bg1"/>
                </a:solidFill>
                <a:effectLst>
                  <a:outerShdw blurRad="38100" dist="38100" dir="2700000" algn="tl">
                    <a:srgbClr val="000000"/>
                  </a:outerShdw>
                </a:effectLst>
              </a:rPr>
              <a:t>συσχετίζεται με το δυναμικό ως ακολούθως</a:t>
            </a:r>
            <a:r>
              <a:rPr lang="en-US" dirty="0">
                <a:solidFill>
                  <a:schemeClr val="bg1"/>
                </a:solidFill>
                <a:effectLst>
                  <a:outerShdw blurRad="38100" dist="38100" dir="2700000" algn="tl">
                    <a:srgbClr val="000000"/>
                  </a:outerShdw>
                </a:effectLst>
              </a:rPr>
              <a:t>:</a:t>
            </a:r>
            <a:endParaRPr lang="en-GB" sz="1800" dirty="0">
              <a:solidFill>
                <a:schemeClr val="bg1"/>
              </a:solidFill>
              <a:effectLst>
                <a:outerShdw blurRad="38100" dist="38100" dir="2700000" algn="tl">
                  <a:srgbClr val="000000"/>
                </a:outerShdw>
              </a:effectLst>
            </a:endParaRPr>
          </a:p>
        </p:txBody>
      </p:sp>
      <p:pic>
        <p:nvPicPr>
          <p:cNvPr id="3" name="Picture 2">
            <a:extLst>
              <a:ext uri="{FF2B5EF4-FFF2-40B4-BE49-F238E27FC236}">
                <a16:creationId xmlns:a16="http://schemas.microsoft.com/office/drawing/2014/main" id="{F80F5BBC-C5BB-4DD4-BDE1-1F06E565D77A}"/>
              </a:ext>
            </a:extLst>
          </p:cNvPr>
          <p:cNvPicPr>
            <a:picLocks noChangeAspect="1"/>
          </p:cNvPicPr>
          <p:nvPr/>
        </p:nvPicPr>
        <p:blipFill>
          <a:blip r:embed="rId8"/>
          <a:stretch>
            <a:fillRect/>
          </a:stretch>
        </p:blipFill>
        <p:spPr>
          <a:xfrm>
            <a:off x="1486425" y="2618523"/>
            <a:ext cx="4367553" cy="3632312"/>
          </a:xfrm>
          <a:prstGeom prst="rect">
            <a:avLst/>
          </a:prstGeom>
        </p:spPr>
      </p:pic>
      <p:graphicFrame>
        <p:nvGraphicFramePr>
          <p:cNvPr id="24" name="Object 11">
            <a:extLst>
              <a:ext uri="{FF2B5EF4-FFF2-40B4-BE49-F238E27FC236}">
                <a16:creationId xmlns:a16="http://schemas.microsoft.com/office/drawing/2014/main" id="{14E3879B-8F1D-4119-8387-D01BA938276E}"/>
              </a:ext>
            </a:extLst>
          </p:cNvPr>
          <p:cNvGraphicFramePr>
            <a:graphicFrameLocks noChangeAspect="1"/>
          </p:cNvGraphicFramePr>
          <p:nvPr>
            <p:extLst>
              <p:ext uri="{D42A27DB-BD31-4B8C-83A1-F6EECF244321}">
                <p14:modId xmlns:p14="http://schemas.microsoft.com/office/powerpoint/2010/main" val="1166520507"/>
              </p:ext>
            </p:extLst>
          </p:nvPr>
        </p:nvGraphicFramePr>
        <p:xfrm>
          <a:off x="8588604" y="5396768"/>
          <a:ext cx="2514600" cy="639763"/>
        </p:xfrm>
        <a:graphic>
          <a:graphicData uri="http://schemas.openxmlformats.org/presentationml/2006/ole">
            <mc:AlternateContent xmlns:mc="http://schemas.openxmlformats.org/markup-compatibility/2006">
              <mc:Choice xmlns:v="urn:schemas-microsoft-com:vml" Requires="v">
                <p:oleObj spid="_x0000_s7172" r:id="rId9" imgW="1485926" imgH="342900" progId="Equation.3">
                  <p:embed/>
                </p:oleObj>
              </mc:Choice>
              <mc:Fallback>
                <p:oleObj r:id="rId9" imgW="1485926" imgH="342900" progId="Equation.3">
                  <p:embed/>
                  <p:pic>
                    <p:nvPicPr>
                      <p:cNvPr id="24" name="Object 11">
                        <a:extLst>
                          <a:ext uri="{FF2B5EF4-FFF2-40B4-BE49-F238E27FC236}">
                            <a16:creationId xmlns:a16="http://schemas.microsoft.com/office/drawing/2014/main" id="{14E3879B-8F1D-4119-8387-D01BA93827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8604" y="5396768"/>
                        <a:ext cx="2514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13">
            <a:extLst>
              <a:ext uri="{FF2B5EF4-FFF2-40B4-BE49-F238E27FC236}">
                <a16:creationId xmlns:a16="http://schemas.microsoft.com/office/drawing/2014/main" id="{3525F0F6-E694-4802-B1C2-6A1BF07DC297}"/>
              </a:ext>
            </a:extLst>
          </p:cNvPr>
          <p:cNvGraphicFramePr>
            <a:graphicFrameLocks noChangeAspect="1"/>
          </p:cNvGraphicFramePr>
          <p:nvPr>
            <p:extLst>
              <p:ext uri="{D42A27DB-BD31-4B8C-83A1-F6EECF244321}">
                <p14:modId xmlns:p14="http://schemas.microsoft.com/office/powerpoint/2010/main" val="3165678290"/>
              </p:ext>
            </p:extLst>
          </p:nvPr>
        </p:nvGraphicFramePr>
        <p:xfrm>
          <a:off x="8588604" y="4342121"/>
          <a:ext cx="2667000" cy="650875"/>
        </p:xfrm>
        <a:graphic>
          <a:graphicData uri="http://schemas.openxmlformats.org/presentationml/2006/ole">
            <mc:AlternateContent xmlns:mc="http://schemas.openxmlformats.org/markup-compatibility/2006">
              <mc:Choice xmlns:v="urn:schemas-microsoft-com:vml" Requires="v">
                <p:oleObj spid="_x0000_s7173" r:id="rId11" imgW="1539188" imgH="342900" progId="Equation.3">
                  <p:embed/>
                </p:oleObj>
              </mc:Choice>
              <mc:Fallback>
                <p:oleObj r:id="rId11" imgW="1539188" imgH="342900" progId="Equation.3">
                  <p:embed/>
                  <p:pic>
                    <p:nvPicPr>
                      <p:cNvPr id="25" name="Object 13">
                        <a:extLst>
                          <a:ext uri="{FF2B5EF4-FFF2-40B4-BE49-F238E27FC236}">
                            <a16:creationId xmlns:a16="http://schemas.microsoft.com/office/drawing/2014/main" id="{3525F0F6-E694-4802-B1C2-6A1BF07DC2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8604" y="4342121"/>
                        <a:ext cx="2667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4883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4451E-9789-4115-B972-1E1728C0D85E}"/>
              </a:ext>
            </a:extLst>
          </p:cNvPr>
          <p:cNvSpPr>
            <a:spLocks noGrp="1"/>
          </p:cNvSpPr>
          <p:nvPr>
            <p:ph type="ctrTitle"/>
          </p:nvPr>
        </p:nvSpPr>
        <p:spPr>
          <a:xfrm>
            <a:off x="484781" y="454517"/>
            <a:ext cx="9950691" cy="1166915"/>
          </a:xfrm>
        </p:spPr>
        <p:txBody>
          <a:bodyPr/>
          <a:lstStyle/>
          <a:p>
            <a:pPr algn="ctr"/>
            <a:r>
              <a:rPr lang="el-GR" sz="4000" dirty="0"/>
              <a:t>Αντιδράσεις σε Υδατικά διαλύματα</a:t>
            </a:r>
            <a:br>
              <a:rPr lang="el-GR" sz="4000" dirty="0"/>
            </a:br>
            <a:r>
              <a:rPr lang="el-GR" sz="4000" b="1" u="sng" dirty="0"/>
              <a:t>Κατηγορίες Ηλεκτροχημικών Κελιών</a:t>
            </a:r>
            <a:endParaRPr lang="en-US" sz="3600" b="1" u="sng" dirty="0"/>
          </a:p>
        </p:txBody>
      </p:sp>
      <p:pic>
        <p:nvPicPr>
          <p:cNvPr id="10" name="Picture 5">
            <a:extLst>
              <a:ext uri="{FF2B5EF4-FFF2-40B4-BE49-F238E27FC236}">
                <a16:creationId xmlns:a16="http://schemas.microsoft.com/office/drawing/2014/main" id="{747F180A-22A6-4BD7-8B33-10D111890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21" y="1621432"/>
            <a:ext cx="54102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a:extLst>
              <a:ext uri="{FF2B5EF4-FFF2-40B4-BE49-F238E27FC236}">
                <a16:creationId xmlns:a16="http://schemas.microsoft.com/office/drawing/2014/main" id="{E9E974C8-E057-48A2-A536-99E708AC3D34}"/>
              </a:ext>
            </a:extLst>
          </p:cNvPr>
          <p:cNvSpPr txBox="1">
            <a:spLocks noChangeArrowheads="1"/>
          </p:cNvSpPr>
          <p:nvPr/>
        </p:nvSpPr>
        <p:spPr bwMode="auto">
          <a:xfrm>
            <a:off x="7117081" y="1532135"/>
            <a:ext cx="4544418" cy="120032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l-GR" sz="2400" dirty="0">
                <a:solidFill>
                  <a:schemeClr val="bg1"/>
                </a:solidFill>
                <a:effectLst>
                  <a:outerShdw blurRad="38100" dist="38100" dir="2700000" algn="tl">
                    <a:srgbClr val="000000"/>
                  </a:outerShdw>
                </a:effectLst>
              </a:rPr>
              <a:t>ΓΑΛΒΑΝΙΚΑ ΣΤΟΙΧΕΙΑ</a:t>
            </a:r>
          </a:p>
          <a:p>
            <a:pPr algn="ctr" eaLnBrk="1" hangingPunct="1">
              <a:defRPr/>
            </a:pPr>
            <a:r>
              <a:rPr lang="el-GR" sz="2400" dirty="0">
                <a:solidFill>
                  <a:schemeClr val="bg1"/>
                </a:solidFill>
              </a:rPr>
              <a:t>(ΑΥΘΟΡΜΗΤΕΣ ΟΞΕΙΔΟΑΝΑΓΩΓΙΚΕΣ ΔΡΑΣΕΙΣ)</a:t>
            </a:r>
            <a:endParaRPr lang="en-GB" sz="2400" dirty="0">
              <a:solidFill>
                <a:schemeClr val="bg1"/>
              </a:solidFill>
            </a:endParaRPr>
          </a:p>
        </p:txBody>
      </p:sp>
      <p:sp>
        <p:nvSpPr>
          <p:cNvPr id="12" name="Line 8">
            <a:extLst>
              <a:ext uri="{FF2B5EF4-FFF2-40B4-BE49-F238E27FC236}">
                <a16:creationId xmlns:a16="http://schemas.microsoft.com/office/drawing/2014/main" id="{872A7A15-7AC7-4FA7-A10C-49518E5F9D6B}"/>
              </a:ext>
            </a:extLst>
          </p:cNvPr>
          <p:cNvSpPr>
            <a:spLocks noChangeShapeType="1"/>
          </p:cNvSpPr>
          <p:nvPr/>
        </p:nvSpPr>
        <p:spPr bwMode="auto">
          <a:xfrm flipH="1">
            <a:off x="5961021" y="2764432"/>
            <a:ext cx="1219200" cy="0"/>
          </a:xfrm>
          <a:prstGeom prst="line">
            <a:avLst/>
          </a:prstGeom>
          <a:noFill/>
          <a:ln w="76200">
            <a:solidFill>
              <a:schemeClr val="bg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3" name="TextBox 12">
            <a:extLst>
              <a:ext uri="{FF2B5EF4-FFF2-40B4-BE49-F238E27FC236}">
                <a16:creationId xmlns:a16="http://schemas.microsoft.com/office/drawing/2014/main" id="{70B078E9-A37E-4105-88E5-130CAF2670D2}"/>
              </a:ext>
            </a:extLst>
          </p:cNvPr>
          <p:cNvSpPr txBox="1"/>
          <p:nvPr/>
        </p:nvSpPr>
        <p:spPr>
          <a:xfrm>
            <a:off x="6710680" y="2764432"/>
            <a:ext cx="5357219" cy="584775"/>
          </a:xfrm>
          <a:prstGeom prst="rect">
            <a:avLst/>
          </a:prstGeom>
          <a:noFill/>
        </p:spPr>
        <p:txBody>
          <a:bodyPr wrap="square" rtlCol="0">
            <a:spAutoFit/>
          </a:bodyPr>
          <a:lstStyle/>
          <a:p>
            <a:pPr algn="ctr"/>
            <a:r>
              <a:rPr lang="en-US" sz="3200" dirty="0" err="1">
                <a:solidFill>
                  <a:schemeClr val="bg1"/>
                </a:solidFill>
              </a:rPr>
              <a:t>E</a:t>
            </a:r>
            <a:r>
              <a:rPr lang="en-US" sz="3200" baseline="-25000" dirty="0" err="1">
                <a:solidFill>
                  <a:schemeClr val="bg1"/>
                </a:solidFill>
              </a:rPr>
              <a:t>Cell</a:t>
            </a:r>
            <a:r>
              <a:rPr lang="en-US" sz="3200" dirty="0">
                <a:solidFill>
                  <a:schemeClr val="bg1"/>
                </a:solidFill>
              </a:rPr>
              <a:t> = </a:t>
            </a:r>
            <a:r>
              <a:rPr lang="en-US" sz="3200" dirty="0" err="1">
                <a:solidFill>
                  <a:schemeClr val="bg1"/>
                </a:solidFill>
              </a:rPr>
              <a:t>E</a:t>
            </a:r>
            <a:r>
              <a:rPr lang="en-US" sz="3200" baseline="-25000" dirty="0" err="1">
                <a:solidFill>
                  <a:schemeClr val="bg1"/>
                </a:solidFill>
              </a:rPr>
              <a:t>cathode</a:t>
            </a:r>
            <a:r>
              <a:rPr lang="en-US" sz="3200" dirty="0">
                <a:solidFill>
                  <a:schemeClr val="bg1"/>
                </a:solidFill>
              </a:rPr>
              <a:t> – </a:t>
            </a:r>
            <a:r>
              <a:rPr lang="en-US" sz="3200" dirty="0" err="1">
                <a:solidFill>
                  <a:schemeClr val="bg1"/>
                </a:solidFill>
              </a:rPr>
              <a:t>E</a:t>
            </a:r>
            <a:r>
              <a:rPr lang="en-US" sz="3200" baseline="-25000" dirty="0" err="1">
                <a:solidFill>
                  <a:schemeClr val="bg1"/>
                </a:solidFill>
              </a:rPr>
              <a:t>anode</a:t>
            </a:r>
            <a:endParaRPr lang="en-GB" sz="3200" baseline="-25000" dirty="0">
              <a:solidFill>
                <a:schemeClr val="bg1"/>
              </a:solidFill>
            </a:endParaRPr>
          </a:p>
        </p:txBody>
      </p:sp>
      <p:pic>
        <p:nvPicPr>
          <p:cNvPr id="2" name="Picture 1">
            <a:extLst>
              <a:ext uri="{FF2B5EF4-FFF2-40B4-BE49-F238E27FC236}">
                <a16:creationId xmlns:a16="http://schemas.microsoft.com/office/drawing/2014/main" id="{FB5BAF32-E7B6-4894-A7B4-06FC054A75F5}"/>
              </a:ext>
            </a:extLst>
          </p:cNvPr>
          <p:cNvPicPr>
            <a:picLocks noChangeAspect="1"/>
          </p:cNvPicPr>
          <p:nvPr/>
        </p:nvPicPr>
        <p:blipFill>
          <a:blip r:embed="rId3"/>
          <a:stretch>
            <a:fillRect/>
          </a:stretch>
        </p:blipFill>
        <p:spPr>
          <a:xfrm>
            <a:off x="6863531" y="3429000"/>
            <a:ext cx="4797968" cy="3127519"/>
          </a:xfrm>
          <a:prstGeom prst="rect">
            <a:avLst/>
          </a:prstGeom>
        </p:spPr>
      </p:pic>
      <p:sp>
        <p:nvSpPr>
          <p:cNvPr id="15" name="Text Box 9">
            <a:extLst>
              <a:ext uri="{FF2B5EF4-FFF2-40B4-BE49-F238E27FC236}">
                <a16:creationId xmlns:a16="http://schemas.microsoft.com/office/drawing/2014/main" id="{01198533-AA2E-4864-823F-5EC99062DC77}"/>
              </a:ext>
            </a:extLst>
          </p:cNvPr>
          <p:cNvSpPr txBox="1">
            <a:spLocks noChangeArrowheads="1"/>
          </p:cNvSpPr>
          <p:nvPr/>
        </p:nvSpPr>
        <p:spPr bwMode="auto">
          <a:xfrm>
            <a:off x="1001718" y="4392594"/>
            <a:ext cx="4797968" cy="1200329"/>
          </a:xfrm>
          <a:prstGeom prst="rect">
            <a:avLst/>
          </a:prstGeom>
          <a:noFill/>
          <a:ln w="9525">
            <a:noFill/>
            <a:miter lim="800000"/>
            <a:headEnd/>
            <a:tailEnd/>
          </a:ln>
          <a:effectLst/>
        </p:spPr>
        <p:txBody>
          <a:bodyPr wrap="square">
            <a:spAutoFit/>
          </a:bodyPr>
          <a:lstStyle/>
          <a:p>
            <a:pPr algn="ctr" eaLnBrk="1" hangingPunct="1">
              <a:defRPr/>
            </a:pPr>
            <a:r>
              <a:rPr lang="el-GR" sz="2400" dirty="0">
                <a:solidFill>
                  <a:schemeClr val="bg1"/>
                </a:solidFill>
                <a:effectLst>
                  <a:outerShdw blurRad="38100" dist="38100" dir="2700000" algn="tl">
                    <a:srgbClr val="000000"/>
                  </a:outerShdw>
                </a:effectLst>
              </a:rPr>
              <a:t>ΗΛΕΚΤΡΟΛΥΤΙΚΑ ΚΕΛΙΑ</a:t>
            </a:r>
          </a:p>
          <a:p>
            <a:pPr algn="ctr" eaLnBrk="1" hangingPunct="1">
              <a:defRPr/>
            </a:pPr>
            <a:r>
              <a:rPr lang="el-GR" sz="2400" dirty="0">
                <a:solidFill>
                  <a:schemeClr val="bg1"/>
                </a:solidFill>
              </a:rPr>
              <a:t>(ΜΗ ΑΥΘΟΡΜΗΤΕΣ ΟΞΕΙΔΟΑΝΑΓΩΓΙΚΕΣ ΔΡΑΣΕΙΣ)</a:t>
            </a:r>
            <a:endParaRPr lang="en-GB" sz="2400" dirty="0">
              <a:solidFill>
                <a:schemeClr val="bg1"/>
              </a:solidFill>
            </a:endParaRPr>
          </a:p>
        </p:txBody>
      </p:sp>
      <p:sp>
        <p:nvSpPr>
          <p:cNvPr id="16" name="Line 10">
            <a:extLst>
              <a:ext uri="{FF2B5EF4-FFF2-40B4-BE49-F238E27FC236}">
                <a16:creationId xmlns:a16="http://schemas.microsoft.com/office/drawing/2014/main" id="{60A8169C-1FF7-4F41-BCFB-7DAF19173990}"/>
              </a:ext>
            </a:extLst>
          </p:cNvPr>
          <p:cNvSpPr>
            <a:spLocks noChangeShapeType="1"/>
          </p:cNvSpPr>
          <p:nvPr/>
        </p:nvSpPr>
        <p:spPr bwMode="auto">
          <a:xfrm rot="10800000" flipH="1">
            <a:off x="5644331" y="5128638"/>
            <a:ext cx="1219200" cy="1588"/>
          </a:xfrm>
          <a:prstGeom prst="line">
            <a:avLst/>
          </a:prstGeom>
          <a:noFill/>
          <a:ln w="76200">
            <a:solidFill>
              <a:schemeClr val="bg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7" name="TextBox 16">
            <a:extLst>
              <a:ext uri="{FF2B5EF4-FFF2-40B4-BE49-F238E27FC236}">
                <a16:creationId xmlns:a16="http://schemas.microsoft.com/office/drawing/2014/main" id="{C84EB3F2-5BD3-4140-B7AE-71DDAA321C00}"/>
              </a:ext>
            </a:extLst>
          </p:cNvPr>
          <p:cNvSpPr txBox="1"/>
          <p:nvPr/>
        </p:nvSpPr>
        <p:spPr>
          <a:xfrm>
            <a:off x="1209040" y="5592923"/>
            <a:ext cx="4338320" cy="584775"/>
          </a:xfrm>
          <a:prstGeom prst="rect">
            <a:avLst/>
          </a:prstGeom>
          <a:noFill/>
        </p:spPr>
        <p:txBody>
          <a:bodyPr wrap="square" rtlCol="0">
            <a:spAutoFit/>
          </a:bodyPr>
          <a:lstStyle/>
          <a:p>
            <a:pPr algn="ctr"/>
            <a:r>
              <a:rPr lang="en-US" sz="3200" dirty="0" err="1">
                <a:solidFill>
                  <a:schemeClr val="bg1"/>
                </a:solidFill>
              </a:rPr>
              <a:t>E</a:t>
            </a:r>
            <a:r>
              <a:rPr lang="en-US" sz="3200" baseline="-25000" dirty="0" err="1">
                <a:solidFill>
                  <a:schemeClr val="bg1"/>
                </a:solidFill>
              </a:rPr>
              <a:t>Cell</a:t>
            </a:r>
            <a:r>
              <a:rPr lang="en-US" sz="3200" dirty="0">
                <a:solidFill>
                  <a:schemeClr val="bg1"/>
                </a:solidFill>
              </a:rPr>
              <a:t> = </a:t>
            </a:r>
            <a:r>
              <a:rPr lang="en-US" sz="3200" dirty="0" err="1">
                <a:solidFill>
                  <a:schemeClr val="bg1"/>
                </a:solidFill>
              </a:rPr>
              <a:t>E</a:t>
            </a:r>
            <a:r>
              <a:rPr lang="en-US" sz="3200" baseline="-25000" dirty="0" err="1">
                <a:solidFill>
                  <a:schemeClr val="bg1"/>
                </a:solidFill>
              </a:rPr>
              <a:t>anode</a:t>
            </a:r>
            <a:r>
              <a:rPr lang="en-US" sz="3200" baseline="-25000" dirty="0">
                <a:solidFill>
                  <a:schemeClr val="bg1"/>
                </a:solidFill>
              </a:rPr>
              <a:t> </a:t>
            </a:r>
            <a:r>
              <a:rPr lang="en-US" sz="3200" dirty="0">
                <a:solidFill>
                  <a:schemeClr val="bg1"/>
                </a:solidFill>
              </a:rPr>
              <a:t>– </a:t>
            </a:r>
            <a:r>
              <a:rPr lang="en-US" sz="3200" dirty="0" err="1">
                <a:solidFill>
                  <a:schemeClr val="bg1"/>
                </a:solidFill>
              </a:rPr>
              <a:t>E</a:t>
            </a:r>
            <a:r>
              <a:rPr lang="en-US" sz="3200" baseline="-25000" dirty="0" err="1">
                <a:solidFill>
                  <a:schemeClr val="bg1"/>
                </a:solidFill>
              </a:rPr>
              <a:t>cathode</a:t>
            </a:r>
            <a:endParaRPr lang="en-GB" sz="3200" baseline="-25000" dirty="0">
              <a:solidFill>
                <a:schemeClr val="bg1"/>
              </a:solidFill>
            </a:endParaRPr>
          </a:p>
        </p:txBody>
      </p:sp>
    </p:spTree>
    <p:extLst>
      <p:ext uri="{BB962C8B-B14F-4D97-AF65-F5344CB8AC3E}">
        <p14:creationId xmlns:p14="http://schemas.microsoft.com/office/powerpoint/2010/main" val="340518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27CB5A-CD08-41D8-B61F-1A56FADEC951}"/>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Υδρόλυση Ιόντων</a:t>
            </a:r>
            <a:endParaRPr lang="en-US" sz="3600" b="1" u="sng" dirty="0"/>
          </a:p>
        </p:txBody>
      </p:sp>
      <p:sp>
        <p:nvSpPr>
          <p:cNvPr id="5" name="Text Box 9">
            <a:extLst>
              <a:ext uri="{FF2B5EF4-FFF2-40B4-BE49-F238E27FC236}">
                <a16:creationId xmlns:a16="http://schemas.microsoft.com/office/drawing/2014/main" id="{FEEBA430-97FE-4AD5-A025-D991FA51EE1F}"/>
              </a:ext>
            </a:extLst>
          </p:cNvPr>
          <p:cNvSpPr txBox="1">
            <a:spLocks noChangeArrowheads="1"/>
          </p:cNvSpPr>
          <p:nvPr/>
        </p:nvSpPr>
        <p:spPr bwMode="auto">
          <a:xfrm>
            <a:off x="513932" y="1638255"/>
            <a:ext cx="11164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400" dirty="0">
                <a:solidFill>
                  <a:schemeClr val="bg1"/>
                </a:solidFill>
                <a:cs typeface="Times New Roman" panose="02020603050405020304" pitchFamily="18" charset="0"/>
              </a:rPr>
              <a:t>Υδρόλυση είναι η α</a:t>
            </a:r>
            <a:r>
              <a:rPr lang="en-AU" altLang="en-US" sz="2400" dirty="0">
                <a:solidFill>
                  <a:schemeClr val="bg1"/>
                </a:solidFill>
                <a:cs typeface="Times New Roman" panose="02020603050405020304" pitchFamily="18" charset="0"/>
              </a:rPr>
              <a:t>λ</a:t>
            </a:r>
            <a:r>
              <a:rPr lang="el-GR" altLang="en-US" sz="2400" dirty="0">
                <a:solidFill>
                  <a:schemeClr val="bg1"/>
                </a:solidFill>
                <a:cs typeface="Times New Roman" panose="02020603050405020304" pitchFamily="18" charset="0"/>
              </a:rPr>
              <a:t>λ</a:t>
            </a:r>
            <a:r>
              <a:rPr lang="en-AU" altLang="en-US" sz="2400" dirty="0" err="1">
                <a:solidFill>
                  <a:schemeClr val="bg1"/>
                </a:solidFill>
                <a:cs typeface="Times New Roman" panose="02020603050405020304" pitchFamily="18" charset="0"/>
              </a:rPr>
              <a:t>ηλε</a:t>
            </a:r>
            <a:r>
              <a:rPr lang="en-AU" altLang="en-US" sz="2400" dirty="0">
                <a:solidFill>
                  <a:schemeClr val="bg1"/>
                </a:solidFill>
                <a:cs typeface="Times New Roman" panose="02020603050405020304" pitchFamily="18" charset="0"/>
              </a:rPr>
              <a:t>π</a:t>
            </a:r>
            <a:r>
              <a:rPr lang="el-GR" altLang="en-US" sz="2400" dirty="0" err="1">
                <a:solidFill>
                  <a:schemeClr val="bg1"/>
                </a:solidFill>
                <a:cs typeface="Times New Roman" panose="02020603050405020304" pitchFamily="18" charset="0"/>
              </a:rPr>
              <a:t>ίδραση</a:t>
            </a:r>
            <a:r>
              <a:rPr lang="en-AU" altLang="en-US" sz="2400" dirty="0">
                <a:solidFill>
                  <a:schemeClr val="bg1"/>
                </a:solidFill>
                <a:cs typeface="Times New Roman" panose="02020603050405020304" pitchFamily="18" charset="0"/>
              </a:rPr>
              <a:t> </a:t>
            </a:r>
            <a:r>
              <a:rPr lang="el-GR" altLang="en-US" sz="2400" dirty="0">
                <a:solidFill>
                  <a:schemeClr val="bg1"/>
                </a:solidFill>
                <a:cs typeface="Times New Roman" panose="02020603050405020304" pitchFamily="18" charset="0"/>
              </a:rPr>
              <a:t>ενυδατωμένων ιόντων </a:t>
            </a:r>
            <a:r>
              <a:rPr lang="en-AU" altLang="en-US" sz="2400" dirty="0" err="1">
                <a:solidFill>
                  <a:schemeClr val="bg1"/>
                </a:solidFill>
                <a:cs typeface="Times New Roman" panose="02020603050405020304" pitchFamily="18" charset="0"/>
              </a:rPr>
              <a:t>με</a:t>
            </a:r>
            <a:r>
              <a:rPr lang="en-AU" altLang="en-US" sz="2400" dirty="0">
                <a:solidFill>
                  <a:schemeClr val="bg1"/>
                </a:solidFill>
                <a:cs typeface="Times New Roman" panose="02020603050405020304" pitchFamily="18" charset="0"/>
              </a:rPr>
              <a:t> </a:t>
            </a:r>
            <a:r>
              <a:rPr lang="en-AU" altLang="en-US" sz="2400" dirty="0" err="1">
                <a:solidFill>
                  <a:schemeClr val="bg1"/>
                </a:solidFill>
                <a:cs typeface="Times New Roman" panose="02020603050405020304" pitchFamily="18" charset="0"/>
              </a:rPr>
              <a:t>μόρι</a:t>
            </a:r>
            <a:r>
              <a:rPr lang="en-AU" altLang="en-US" sz="2400" dirty="0">
                <a:solidFill>
                  <a:schemeClr val="bg1"/>
                </a:solidFill>
                <a:cs typeface="Times New Roman" panose="02020603050405020304" pitchFamily="18" charset="0"/>
              </a:rPr>
              <a:t>α νερού </a:t>
            </a:r>
            <a:r>
              <a:rPr lang="el-GR" altLang="en-US" sz="2400" dirty="0">
                <a:solidFill>
                  <a:schemeClr val="bg1"/>
                </a:solidFill>
                <a:cs typeface="Times New Roman" panose="02020603050405020304" pitchFamily="18" charset="0"/>
              </a:rPr>
              <a:t>που έχει ως συνέπεια την </a:t>
            </a:r>
            <a:r>
              <a:rPr lang="en-AU" altLang="en-US" sz="2400" dirty="0" err="1">
                <a:solidFill>
                  <a:schemeClr val="bg1"/>
                </a:solidFill>
                <a:cs typeface="Times New Roman" panose="02020603050405020304" pitchFamily="18" charset="0"/>
              </a:rPr>
              <a:t>μετ</a:t>
            </a:r>
            <a:r>
              <a:rPr lang="en-AU" altLang="en-US" sz="2400" dirty="0">
                <a:solidFill>
                  <a:schemeClr val="bg1"/>
                </a:solidFill>
                <a:cs typeface="Times New Roman" panose="02020603050405020304" pitchFamily="18" charset="0"/>
              </a:rPr>
              <a:t>αβ</a:t>
            </a:r>
            <a:r>
              <a:rPr lang="el-GR" altLang="en-US" sz="2400" dirty="0" err="1">
                <a:solidFill>
                  <a:schemeClr val="bg1"/>
                </a:solidFill>
                <a:cs typeface="Times New Roman" panose="02020603050405020304" pitchFamily="18" charset="0"/>
              </a:rPr>
              <a:t>ολή</a:t>
            </a:r>
            <a:r>
              <a:rPr lang="en-AU" altLang="en-US" sz="2400" dirty="0">
                <a:solidFill>
                  <a:schemeClr val="bg1"/>
                </a:solidFill>
                <a:cs typeface="Times New Roman" panose="02020603050405020304" pitchFamily="18" charset="0"/>
              </a:rPr>
              <a:t> το </a:t>
            </a:r>
            <a:r>
              <a:rPr lang="en-US" altLang="en-US" sz="2400" dirty="0">
                <a:solidFill>
                  <a:schemeClr val="bg1"/>
                </a:solidFill>
                <a:cs typeface="Times New Roman" panose="02020603050405020304" pitchFamily="18" charset="0"/>
              </a:rPr>
              <a:t>pH</a:t>
            </a:r>
            <a:r>
              <a:rPr lang="en-AU" altLang="en-US" sz="2400" dirty="0">
                <a:solidFill>
                  <a:schemeClr val="bg1"/>
                </a:solidFill>
                <a:cs typeface="Times New Roman" panose="02020603050405020304" pitchFamily="18" charset="0"/>
              </a:rPr>
              <a:t> </a:t>
            </a:r>
            <a:r>
              <a:rPr lang="en-AU" altLang="en-US" sz="2400" dirty="0" err="1">
                <a:solidFill>
                  <a:schemeClr val="bg1"/>
                </a:solidFill>
                <a:cs typeface="Times New Roman" panose="02020603050405020304" pitchFamily="18" charset="0"/>
              </a:rPr>
              <a:t>των</a:t>
            </a:r>
            <a:r>
              <a:rPr lang="en-AU" altLang="en-US" sz="2400" dirty="0">
                <a:solidFill>
                  <a:schemeClr val="bg1"/>
                </a:solidFill>
                <a:cs typeface="Times New Roman" panose="02020603050405020304" pitchFamily="18" charset="0"/>
              </a:rPr>
              <a:t> </a:t>
            </a:r>
            <a:r>
              <a:rPr lang="en-AU" altLang="en-US" sz="2400" dirty="0" err="1">
                <a:solidFill>
                  <a:schemeClr val="bg1"/>
                </a:solidFill>
                <a:cs typeface="Times New Roman" panose="02020603050405020304" pitchFamily="18" charset="0"/>
              </a:rPr>
              <a:t>δι</a:t>
            </a:r>
            <a:r>
              <a:rPr lang="en-AU" altLang="en-US" sz="2400" dirty="0">
                <a:solidFill>
                  <a:schemeClr val="bg1"/>
                </a:solidFill>
                <a:cs typeface="Times New Roman" panose="02020603050405020304" pitchFamily="18" charset="0"/>
              </a:rPr>
              <a:t>αλυμάτων  </a:t>
            </a:r>
            <a:r>
              <a:rPr lang="el-GR" altLang="en-US" sz="2400" dirty="0">
                <a:solidFill>
                  <a:schemeClr val="bg1"/>
                </a:solidFill>
              </a:rPr>
              <a:t>                       </a:t>
            </a:r>
            <a:endParaRPr lang="en-GB" altLang="en-US" sz="2400" dirty="0">
              <a:solidFill>
                <a:schemeClr val="bg1"/>
              </a:solidFill>
            </a:endParaRPr>
          </a:p>
        </p:txBody>
      </p:sp>
      <p:pic>
        <p:nvPicPr>
          <p:cNvPr id="6" name="Picture 6">
            <a:extLst>
              <a:ext uri="{FF2B5EF4-FFF2-40B4-BE49-F238E27FC236}">
                <a16:creationId xmlns:a16="http://schemas.microsoft.com/office/drawing/2014/main" id="{EF76ADEE-F7EF-4253-9FB8-748CEFF45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32" y="2973223"/>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a:extLst>
              <a:ext uri="{FF2B5EF4-FFF2-40B4-BE49-F238E27FC236}">
                <a16:creationId xmlns:a16="http://schemas.microsoft.com/office/drawing/2014/main" id="{558B2DC7-4988-48D3-8EDA-A658EC899DBD}"/>
              </a:ext>
            </a:extLst>
          </p:cNvPr>
          <p:cNvSpPr txBox="1">
            <a:spLocks noChangeArrowheads="1"/>
          </p:cNvSpPr>
          <p:nvPr/>
        </p:nvSpPr>
        <p:spPr bwMode="auto">
          <a:xfrm>
            <a:off x="0" y="2463855"/>
            <a:ext cx="685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600" u="sng" dirty="0">
                <a:solidFill>
                  <a:srgbClr val="00FFFF"/>
                </a:solidFill>
                <a:effectLst>
                  <a:outerShdw blurRad="38100" dist="38100" dir="2700000" algn="tl">
                    <a:srgbClr val="000000"/>
                  </a:outerShdw>
                </a:effectLst>
              </a:rPr>
              <a:t>ΓΕΝΙΚΗ ΑΝΤΙΔΡΑΣΗ ΥΔΡΟΛΥΣΗΣ ΜΟΝΟΣΘΕΝΩΝ ΑΝΙΟΝΤΩΝ</a:t>
            </a:r>
            <a:endParaRPr lang="en-GB" altLang="en-US" sz="1600" u="sng" dirty="0">
              <a:solidFill>
                <a:srgbClr val="00FFFF"/>
              </a:solidFill>
              <a:effectLst>
                <a:outerShdw blurRad="38100" dist="38100" dir="2700000" algn="tl">
                  <a:srgbClr val="000000"/>
                </a:outerShdw>
              </a:effectLst>
            </a:endParaRPr>
          </a:p>
        </p:txBody>
      </p:sp>
      <p:sp>
        <p:nvSpPr>
          <p:cNvPr id="8" name="Text Box 8">
            <a:extLst>
              <a:ext uri="{FF2B5EF4-FFF2-40B4-BE49-F238E27FC236}">
                <a16:creationId xmlns:a16="http://schemas.microsoft.com/office/drawing/2014/main" id="{334FA852-E744-4C98-8A3B-71F0B6577D52}"/>
              </a:ext>
            </a:extLst>
          </p:cNvPr>
          <p:cNvSpPr txBox="1">
            <a:spLocks noChangeArrowheads="1"/>
          </p:cNvSpPr>
          <p:nvPr/>
        </p:nvSpPr>
        <p:spPr bwMode="auto">
          <a:xfrm>
            <a:off x="-551383" y="3673239"/>
            <a:ext cx="114785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sz="1600" b="1" dirty="0">
                <a:solidFill>
                  <a:schemeClr val="bg1"/>
                </a:solidFill>
                <a:effectLst>
                  <a:outerShdw blurRad="38100" dist="38100" dir="2700000" algn="tl">
                    <a:srgbClr val="000000"/>
                  </a:outerShdw>
                </a:effectLst>
              </a:rPr>
              <a:t>Την αντίδραση αυτή δίνουν όλα τα ανιόντα που αποτελούν τις συζυγείς βάσεις ασθενών οξέων  </a:t>
            </a:r>
            <a:endParaRPr lang="en-GB" altLang="en-US" sz="1600" b="1" dirty="0">
              <a:solidFill>
                <a:schemeClr val="bg1"/>
              </a:solidFill>
              <a:effectLst>
                <a:outerShdw blurRad="38100" dist="38100" dir="2700000" algn="tl">
                  <a:srgbClr val="000000"/>
                </a:outerShdw>
              </a:effectLst>
            </a:endParaRPr>
          </a:p>
        </p:txBody>
      </p:sp>
      <p:grpSp>
        <p:nvGrpSpPr>
          <p:cNvPr id="9" name="Group 24">
            <a:extLst>
              <a:ext uri="{FF2B5EF4-FFF2-40B4-BE49-F238E27FC236}">
                <a16:creationId xmlns:a16="http://schemas.microsoft.com/office/drawing/2014/main" id="{A4FAD214-A6E2-47C3-8559-9105CDF531AD}"/>
              </a:ext>
            </a:extLst>
          </p:cNvPr>
          <p:cNvGrpSpPr>
            <a:grpSpLocks/>
          </p:cNvGrpSpPr>
          <p:nvPr/>
        </p:nvGrpSpPr>
        <p:grpSpPr bwMode="auto">
          <a:xfrm>
            <a:off x="6095999" y="2840508"/>
            <a:ext cx="5257800" cy="708025"/>
            <a:chOff x="1344" y="1632"/>
            <a:chExt cx="3312" cy="446"/>
          </a:xfrm>
        </p:grpSpPr>
        <p:graphicFrame>
          <p:nvGraphicFramePr>
            <p:cNvPr id="10" name="Object 9">
              <a:extLst>
                <a:ext uri="{FF2B5EF4-FFF2-40B4-BE49-F238E27FC236}">
                  <a16:creationId xmlns:a16="http://schemas.microsoft.com/office/drawing/2014/main" id="{12974874-DA26-4049-B004-0AA757CDCC27}"/>
                </a:ext>
              </a:extLst>
            </p:cNvPr>
            <p:cNvGraphicFramePr>
              <a:graphicFrameLocks noChangeAspect="1"/>
            </p:cNvGraphicFramePr>
            <p:nvPr/>
          </p:nvGraphicFramePr>
          <p:xfrm>
            <a:off x="1344" y="1632"/>
            <a:ext cx="1056" cy="428"/>
          </p:xfrm>
          <a:graphic>
            <a:graphicData uri="http://schemas.openxmlformats.org/presentationml/2006/ole">
              <mc:AlternateContent xmlns:mc="http://schemas.openxmlformats.org/markup-compatibility/2006">
                <mc:Choice xmlns:v="urn:schemas-microsoft-com:vml" Requires="v">
                  <p:oleObj spid="_x0000_s1026" r:id="rId4" imgW="1104900" imgH="444500" progId="Equation.3">
                    <p:embed/>
                  </p:oleObj>
                </mc:Choice>
                <mc:Fallback>
                  <p:oleObj r:id="rId4" imgW="1104900" imgH="444500" progId="Equation.3">
                    <p:embed/>
                    <p:pic>
                      <p:nvPicPr>
                        <p:cNvPr id="10" name="Object 9">
                          <a:extLst>
                            <a:ext uri="{FF2B5EF4-FFF2-40B4-BE49-F238E27FC236}">
                              <a16:creationId xmlns:a16="http://schemas.microsoft.com/office/drawing/2014/main" id="{12974874-DA26-4049-B004-0AA757CDC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632"/>
                          <a:ext cx="1056" cy="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a:extLst>
                <a:ext uri="{FF2B5EF4-FFF2-40B4-BE49-F238E27FC236}">
                  <a16:creationId xmlns:a16="http://schemas.microsoft.com/office/drawing/2014/main" id="{3737E54B-418D-4197-8010-CCE478AA52EE}"/>
                </a:ext>
              </a:extLst>
            </p:cNvPr>
            <p:cNvGraphicFramePr>
              <a:graphicFrameLocks noChangeAspect="1"/>
            </p:cNvGraphicFramePr>
            <p:nvPr/>
          </p:nvGraphicFramePr>
          <p:xfrm>
            <a:off x="2880" y="1632"/>
            <a:ext cx="1776" cy="446"/>
          </p:xfrm>
          <a:graphic>
            <a:graphicData uri="http://schemas.openxmlformats.org/presentationml/2006/ole">
              <mc:AlternateContent xmlns:mc="http://schemas.openxmlformats.org/markup-compatibility/2006">
                <mc:Choice xmlns:v="urn:schemas-microsoft-com:vml" Requires="v">
                  <p:oleObj spid="_x0000_s1027" r:id="rId6" imgW="1777229" imgH="444307" progId="Equation.3">
                    <p:embed/>
                  </p:oleObj>
                </mc:Choice>
                <mc:Fallback>
                  <p:oleObj r:id="rId6" imgW="1777229" imgH="444307" progId="Equation.3">
                    <p:embed/>
                    <p:pic>
                      <p:nvPicPr>
                        <p:cNvPr id="11" name="Object 11">
                          <a:extLst>
                            <a:ext uri="{FF2B5EF4-FFF2-40B4-BE49-F238E27FC236}">
                              <a16:creationId xmlns:a16="http://schemas.microsoft.com/office/drawing/2014/main" id="{3737E54B-418D-4197-8010-CCE478AA52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1632"/>
                          <a:ext cx="1776" cy="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Text Box 13">
            <a:extLst>
              <a:ext uri="{FF2B5EF4-FFF2-40B4-BE49-F238E27FC236}">
                <a16:creationId xmlns:a16="http://schemas.microsoft.com/office/drawing/2014/main" id="{8BD6A26A-38DB-4DBC-BAB5-FE017A99B94D}"/>
              </a:ext>
            </a:extLst>
          </p:cNvPr>
          <p:cNvSpPr txBox="1">
            <a:spLocks noChangeArrowheads="1"/>
          </p:cNvSpPr>
          <p:nvPr/>
        </p:nvSpPr>
        <p:spPr bwMode="auto">
          <a:xfrm>
            <a:off x="-75415" y="4092919"/>
            <a:ext cx="685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600" u="sng" dirty="0">
                <a:solidFill>
                  <a:srgbClr val="00FFFF"/>
                </a:solidFill>
                <a:effectLst>
                  <a:outerShdw blurRad="38100" dist="38100" dir="2700000" algn="tl">
                    <a:srgbClr val="000000"/>
                  </a:outerShdw>
                </a:effectLst>
              </a:rPr>
              <a:t>ΓΕΝΙΚΗ ΑΝΤΙΔΡΑΣΗ ΥΔΡΟΛΥΣΗΣ ΠΟΛΥΣΘΕΝΩΝ ΑΝΙΟΝΤΩΝ</a:t>
            </a:r>
            <a:endParaRPr lang="en-GB" altLang="en-US" sz="1600" u="sng" dirty="0">
              <a:solidFill>
                <a:srgbClr val="00FFFF"/>
              </a:solidFill>
              <a:effectLst>
                <a:outerShdw blurRad="38100" dist="38100" dir="2700000" algn="tl">
                  <a:srgbClr val="000000"/>
                </a:outerShdw>
              </a:effectLst>
            </a:endParaRPr>
          </a:p>
        </p:txBody>
      </p:sp>
      <p:grpSp>
        <p:nvGrpSpPr>
          <p:cNvPr id="13" name="Group 23">
            <a:extLst>
              <a:ext uri="{FF2B5EF4-FFF2-40B4-BE49-F238E27FC236}">
                <a16:creationId xmlns:a16="http://schemas.microsoft.com/office/drawing/2014/main" id="{96D7C061-8466-409F-8C87-0D0B821A94F5}"/>
              </a:ext>
            </a:extLst>
          </p:cNvPr>
          <p:cNvGrpSpPr>
            <a:grpSpLocks/>
          </p:cNvGrpSpPr>
          <p:nvPr/>
        </p:nvGrpSpPr>
        <p:grpSpPr bwMode="auto">
          <a:xfrm>
            <a:off x="983615" y="4443560"/>
            <a:ext cx="8991600" cy="1943100"/>
            <a:chOff x="96" y="2496"/>
            <a:chExt cx="5664" cy="1224"/>
          </a:xfrm>
        </p:grpSpPr>
        <p:pic>
          <p:nvPicPr>
            <p:cNvPr id="14" name="Picture 14">
              <a:extLst>
                <a:ext uri="{FF2B5EF4-FFF2-40B4-BE49-F238E27FC236}">
                  <a16:creationId xmlns:a16="http://schemas.microsoft.com/office/drawing/2014/main" id="{38558877-460D-4AC5-98D4-60BF74AB70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2640"/>
              <a:ext cx="5664"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8">
              <a:extLst>
                <a:ext uri="{FF2B5EF4-FFF2-40B4-BE49-F238E27FC236}">
                  <a16:creationId xmlns:a16="http://schemas.microsoft.com/office/drawing/2014/main" id="{66F61FB1-7938-450F-8C8E-4F5252813A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3312"/>
              <a:ext cx="5664"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9">
              <a:extLst>
                <a:ext uri="{FF2B5EF4-FFF2-40B4-BE49-F238E27FC236}">
                  <a16:creationId xmlns:a16="http://schemas.microsoft.com/office/drawing/2014/main" id="{DA465001-4C1D-41F1-A2B0-B8EBEC091BFF}"/>
                </a:ext>
              </a:extLst>
            </p:cNvPr>
            <p:cNvGraphicFramePr>
              <a:graphicFrameLocks noChangeAspect="1"/>
            </p:cNvGraphicFramePr>
            <p:nvPr/>
          </p:nvGraphicFramePr>
          <p:xfrm>
            <a:off x="3072" y="2496"/>
            <a:ext cx="1968" cy="549"/>
          </p:xfrm>
          <a:graphic>
            <a:graphicData uri="http://schemas.openxmlformats.org/presentationml/2006/ole">
              <mc:AlternateContent xmlns:mc="http://schemas.openxmlformats.org/markup-compatibility/2006">
                <mc:Choice xmlns:v="urn:schemas-microsoft-com:vml" Requires="v">
                  <p:oleObj spid="_x0000_s1028" r:id="rId10" imgW="1638300" imgH="457200" progId="Equation.3">
                    <p:embed/>
                  </p:oleObj>
                </mc:Choice>
                <mc:Fallback>
                  <p:oleObj r:id="rId10" imgW="1638300" imgH="457200" progId="Equation.3">
                    <p:embed/>
                    <p:pic>
                      <p:nvPicPr>
                        <p:cNvPr id="16" name="Object 19">
                          <a:extLst>
                            <a:ext uri="{FF2B5EF4-FFF2-40B4-BE49-F238E27FC236}">
                              <a16:creationId xmlns:a16="http://schemas.microsoft.com/office/drawing/2014/main" id="{DA465001-4C1D-41F1-A2B0-B8EBEC091B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2" y="2496"/>
                          <a:ext cx="1968" cy="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1">
              <a:extLst>
                <a:ext uri="{FF2B5EF4-FFF2-40B4-BE49-F238E27FC236}">
                  <a16:creationId xmlns:a16="http://schemas.microsoft.com/office/drawing/2014/main" id="{F2F4FDF5-1B16-4207-9593-71D18F4B2AE9}"/>
                </a:ext>
              </a:extLst>
            </p:cNvPr>
            <p:cNvGraphicFramePr>
              <a:graphicFrameLocks noChangeAspect="1"/>
            </p:cNvGraphicFramePr>
            <p:nvPr/>
          </p:nvGraphicFramePr>
          <p:xfrm>
            <a:off x="3120" y="3168"/>
            <a:ext cx="1968" cy="552"/>
          </p:xfrm>
          <a:graphic>
            <a:graphicData uri="http://schemas.openxmlformats.org/presentationml/2006/ole">
              <mc:AlternateContent xmlns:mc="http://schemas.openxmlformats.org/markup-compatibility/2006">
                <mc:Choice xmlns:v="urn:schemas-microsoft-com:vml" Requires="v">
                  <p:oleObj spid="_x0000_s1029" r:id="rId12" imgW="1625600" imgH="457200" progId="Equation.3">
                    <p:embed/>
                  </p:oleObj>
                </mc:Choice>
                <mc:Fallback>
                  <p:oleObj r:id="rId12" imgW="1625600" imgH="457200" progId="Equation.3">
                    <p:embed/>
                    <p:pic>
                      <p:nvPicPr>
                        <p:cNvPr id="17" name="Object 21">
                          <a:extLst>
                            <a:ext uri="{FF2B5EF4-FFF2-40B4-BE49-F238E27FC236}">
                              <a16:creationId xmlns:a16="http://schemas.microsoft.com/office/drawing/2014/main" id="{F2F4FDF5-1B16-4207-9593-71D18F4B2A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0" y="3168"/>
                          <a:ext cx="1968" cy="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45402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DCE30D-A50A-4C66-872A-E0B56DD2244E}"/>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Υδρόλυση </a:t>
            </a:r>
            <a:r>
              <a:rPr lang="el-GR" sz="3600" b="1" u="sng" dirty="0" err="1"/>
              <a:t>Κατιόντων</a:t>
            </a:r>
            <a:endParaRPr lang="en-US" sz="3600" b="1" u="sng" dirty="0"/>
          </a:p>
        </p:txBody>
      </p:sp>
      <p:pic>
        <p:nvPicPr>
          <p:cNvPr id="5" name="Picture 3">
            <a:extLst>
              <a:ext uri="{FF2B5EF4-FFF2-40B4-BE49-F238E27FC236}">
                <a16:creationId xmlns:a16="http://schemas.microsoft.com/office/drawing/2014/main" id="{85A824B2-F024-4515-92DB-8CC9CD5EC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27462"/>
            <a:ext cx="8382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a:extLst>
              <a:ext uri="{FF2B5EF4-FFF2-40B4-BE49-F238E27FC236}">
                <a16:creationId xmlns:a16="http://schemas.microsoft.com/office/drawing/2014/main" id="{5D55D69D-D574-4847-8AAF-A7D49A9C5F1A}"/>
              </a:ext>
            </a:extLst>
          </p:cNvPr>
          <p:cNvSpPr txBox="1">
            <a:spLocks noChangeArrowheads="1"/>
          </p:cNvSpPr>
          <p:nvPr/>
        </p:nvSpPr>
        <p:spPr bwMode="auto">
          <a:xfrm>
            <a:off x="3276600" y="2108462"/>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dirty="0">
                <a:solidFill>
                  <a:schemeClr val="bg1"/>
                </a:solidFill>
              </a:rPr>
              <a:t>ή</a:t>
            </a:r>
            <a:endParaRPr lang="en-GB" altLang="en-US" dirty="0">
              <a:solidFill>
                <a:schemeClr val="bg1"/>
              </a:solidFill>
            </a:endParaRPr>
          </a:p>
        </p:txBody>
      </p:sp>
      <p:sp>
        <p:nvSpPr>
          <p:cNvPr id="7" name="Text Box 6">
            <a:extLst>
              <a:ext uri="{FF2B5EF4-FFF2-40B4-BE49-F238E27FC236}">
                <a16:creationId xmlns:a16="http://schemas.microsoft.com/office/drawing/2014/main" id="{EB296DED-877C-4E64-96B3-2C477E0D1EB9}"/>
              </a:ext>
            </a:extLst>
          </p:cNvPr>
          <p:cNvSpPr txBox="1">
            <a:spLocks noChangeArrowheads="1"/>
          </p:cNvSpPr>
          <p:nvPr/>
        </p:nvSpPr>
        <p:spPr bwMode="auto">
          <a:xfrm>
            <a:off x="433632" y="2854433"/>
            <a:ext cx="1124617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spcBef>
                <a:spcPct val="50000"/>
              </a:spcBef>
              <a:buFont typeface="Wingdings" panose="05000000000000000000" pitchFamily="2" charset="2"/>
              <a:buChar char="q"/>
            </a:pPr>
            <a:r>
              <a:rPr lang="el-GR" altLang="en-US" sz="1600" dirty="0" err="1">
                <a:solidFill>
                  <a:schemeClr val="bg1"/>
                </a:solidFill>
                <a:effectLst>
                  <a:outerShdw blurRad="38100" dist="38100" dir="2700000" algn="tl">
                    <a:srgbClr val="000000"/>
                  </a:outerShdw>
                </a:effectLst>
              </a:rPr>
              <a:t>Υδρολύονται</a:t>
            </a:r>
            <a:r>
              <a:rPr lang="el-GR" altLang="en-US" sz="1600" dirty="0">
                <a:solidFill>
                  <a:schemeClr val="bg1"/>
                </a:solidFill>
                <a:effectLst>
                  <a:outerShdw blurRad="38100" dist="38100" dir="2700000" algn="tl">
                    <a:srgbClr val="000000"/>
                  </a:outerShdw>
                </a:effectLst>
              </a:rPr>
              <a:t> πάντα </a:t>
            </a:r>
            <a:r>
              <a:rPr lang="en-AU" altLang="en-US" sz="1600" dirty="0">
                <a:solidFill>
                  <a:schemeClr val="bg1"/>
                </a:solidFill>
                <a:effectLst>
                  <a:outerShdw blurRad="38100" dist="38100" dir="2700000" algn="tl">
                    <a:srgbClr val="000000"/>
                  </a:outerShdw>
                </a:effectLst>
                <a:cs typeface="Times New Roman" panose="02020603050405020304" pitchFamily="18" charset="0"/>
              </a:rPr>
              <a:t>τα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ενυδ</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ατωμένα μεταλλοκατιόντα  με μεγάλη επιδεκτικότητα πόλωσης</a:t>
            </a:r>
            <a:r>
              <a:rPr lang="el-GR" altLang="en-US" sz="1600" dirty="0">
                <a:solidFill>
                  <a:schemeClr val="bg1"/>
                </a:solidFill>
                <a:effectLst>
                  <a:outerShdw blurRad="38100" dist="38100" dir="2700000" algn="tl">
                    <a:srgbClr val="000000"/>
                  </a:outerShdw>
                </a:effectLst>
              </a:rPr>
              <a:t>, δηλαδή αυτά που </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απα</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ντώντ</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αι προς τη δεξιά μεριά του περιοδικού πίνακα </a:t>
            </a:r>
            <a:r>
              <a:rPr lang="el-GR" altLang="en-US" sz="1600" dirty="0">
                <a:solidFill>
                  <a:schemeClr val="bg1"/>
                </a:solidFill>
                <a:effectLst>
                  <a:outerShdw blurRad="38100" dist="38100" dir="2700000" algn="tl">
                    <a:srgbClr val="000000"/>
                  </a:outerShdw>
                </a:effectLst>
              </a:rPr>
              <a:t>και</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είν</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αι</a:t>
            </a:r>
            <a:r>
              <a:rPr lang="el-GR" altLang="en-US" sz="1600" dirty="0">
                <a:solidFill>
                  <a:schemeClr val="bg1"/>
                </a:solidFill>
                <a:effectLst>
                  <a:outerShdw blurRad="38100" dist="38100" dir="2700000" algn="tl">
                    <a:srgbClr val="000000"/>
                  </a:outerShdw>
                </a:effectLst>
              </a:rPr>
              <a:t> </a:t>
            </a:r>
          </a:p>
          <a:p>
            <a:pPr marL="1657350" lvl="3" indent="-285750" algn="just">
              <a:spcBef>
                <a:spcPct val="50000"/>
              </a:spcBef>
              <a:buFontTx/>
              <a:buChar char="-"/>
            </a:pP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είτε</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στοιχεί</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 μετάπτωσης </a:t>
            </a:r>
            <a:endParaRPr lang="el-GR" altLang="en-US" sz="1600" dirty="0">
              <a:solidFill>
                <a:schemeClr val="bg1"/>
              </a:solidFill>
              <a:effectLst>
                <a:outerShdw blurRad="38100" dist="38100" dir="2700000" algn="tl">
                  <a:srgbClr val="000000"/>
                </a:outerShdw>
              </a:effectLst>
            </a:endParaRPr>
          </a:p>
          <a:p>
            <a:pPr marL="1657350" lvl="3" indent="-285750" algn="just">
              <a:spcBef>
                <a:spcPct val="50000"/>
              </a:spcBef>
              <a:buFontTx/>
              <a:buChar char="-"/>
            </a:pP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είτε</a:t>
            </a:r>
            <a:r>
              <a:rPr lang="en-AU" altLang="en-US" sz="1600" dirty="0">
                <a:solidFill>
                  <a:schemeClr val="bg1"/>
                </a:solidFill>
                <a:effectLst>
                  <a:outerShdw blurRad="38100" dist="38100" dir="2700000" algn="tl">
                    <a:srgbClr val="000000"/>
                  </a:outerShdw>
                </a:effectLst>
                <a:cs typeface="Times New Roman" panose="02020603050405020304" pitchFamily="18" charset="0"/>
              </a:rPr>
              <a:t> α</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νήκουν</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στ</a:t>
            </a:r>
            <a:r>
              <a:rPr lang="el-GR" altLang="en-US" sz="1600" dirty="0" err="1">
                <a:solidFill>
                  <a:schemeClr val="bg1"/>
                </a:solidFill>
                <a:effectLst>
                  <a:outerShdw blurRad="38100" dist="38100" dir="2700000" algn="tl">
                    <a:srgbClr val="000000"/>
                  </a:outerShdw>
                </a:effectLst>
              </a:rPr>
              <a:t>ις</a:t>
            </a:r>
            <a:r>
              <a:rPr lang="en-AU" altLang="en-US" sz="1600" dirty="0">
                <a:solidFill>
                  <a:schemeClr val="bg1"/>
                </a:solidFill>
                <a:effectLst>
                  <a:outerShdw blurRad="38100" dist="38100" dir="2700000" algn="tl">
                    <a:srgbClr val="000000"/>
                  </a:outerShdw>
                </a:effectLst>
                <a:cs typeface="Times New Roman" panose="02020603050405020304" pitchFamily="18" charset="0"/>
              </a:rPr>
              <a:t> ΙΙΙα, Ι</a:t>
            </a:r>
            <a:r>
              <a:rPr lang="en-US" altLang="en-US" sz="1600" dirty="0">
                <a:solidFill>
                  <a:schemeClr val="bg1"/>
                </a:solidFill>
                <a:effectLst>
                  <a:outerShdw blurRad="38100" dist="38100" dir="2700000" algn="tl">
                    <a:srgbClr val="000000"/>
                  </a:outerShdw>
                </a:effectLst>
                <a:cs typeface="Times New Roman" panose="02020603050405020304" pitchFamily="18" charset="0"/>
              </a:rPr>
              <a:t>V</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 και </a:t>
            </a:r>
            <a:r>
              <a:rPr lang="en-US" altLang="en-US" sz="1600" dirty="0">
                <a:solidFill>
                  <a:schemeClr val="bg1"/>
                </a:solidFill>
                <a:effectLst>
                  <a:outerShdw blurRad="38100" dist="38100" dir="2700000" algn="tl">
                    <a:srgbClr val="000000"/>
                  </a:outerShdw>
                </a:effectLst>
                <a:cs typeface="Times New Roman" panose="02020603050405020304" pitchFamily="18" charset="0"/>
              </a:rPr>
              <a:t>V</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κύριες</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ομάδες</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του</a:t>
            </a:r>
            <a:r>
              <a:rPr lang="en-AU" altLang="en-US" sz="1600" dirty="0">
                <a:solidFill>
                  <a:schemeClr val="bg1"/>
                </a:solidFill>
                <a:effectLst>
                  <a:outerShdw blurRad="38100" dist="38100" dir="2700000" algn="tl">
                    <a:srgbClr val="000000"/>
                  </a:outerShdw>
                </a:effectLst>
                <a:cs typeface="Times New Roman" panose="02020603050405020304" pitchFamily="18" charset="0"/>
              </a:rPr>
              <a:t> π</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εριοδικού</a:t>
            </a:r>
            <a:r>
              <a:rPr lang="en-AU" altLang="en-US" sz="1600" dirty="0">
                <a:solidFill>
                  <a:schemeClr val="bg1"/>
                </a:solidFill>
                <a:effectLst>
                  <a:outerShdw blurRad="38100" dist="38100" dir="2700000" algn="tl">
                    <a:srgbClr val="000000"/>
                  </a:outerShdw>
                </a:effectLst>
                <a:cs typeface="Times New Roman" panose="02020603050405020304" pitchFamily="18" charset="0"/>
              </a:rPr>
              <a:t> π</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ίν</a:t>
            </a:r>
            <a:r>
              <a:rPr lang="en-AU" altLang="en-US" sz="1600" dirty="0">
                <a:solidFill>
                  <a:schemeClr val="bg1"/>
                </a:solidFill>
                <a:effectLst>
                  <a:outerShdw blurRad="38100" dist="38100" dir="2700000" algn="tl">
                    <a:srgbClr val="000000"/>
                  </a:outerShdw>
                </a:effectLst>
                <a:cs typeface="Times New Roman" panose="02020603050405020304" pitchFamily="18" charset="0"/>
              </a:rPr>
              <a:t>ακα </a:t>
            </a:r>
            <a:endParaRPr lang="en-GB" altLang="en-US" sz="1600" dirty="0">
              <a:solidFill>
                <a:schemeClr val="bg1"/>
              </a:solidFill>
              <a:effectLst>
                <a:outerShdw blurRad="38100" dist="38100" dir="2700000" algn="tl">
                  <a:srgbClr val="000000"/>
                </a:outerShdw>
              </a:effectLst>
              <a:cs typeface="Times New Roman" panose="02020603050405020304" pitchFamily="18" charset="0"/>
            </a:endParaRPr>
          </a:p>
        </p:txBody>
      </p:sp>
      <p:grpSp>
        <p:nvGrpSpPr>
          <p:cNvPr id="8" name="Group 13">
            <a:extLst>
              <a:ext uri="{FF2B5EF4-FFF2-40B4-BE49-F238E27FC236}">
                <a16:creationId xmlns:a16="http://schemas.microsoft.com/office/drawing/2014/main" id="{D78FCEE1-BA45-45D9-9469-34BC23C219E1}"/>
              </a:ext>
            </a:extLst>
          </p:cNvPr>
          <p:cNvGrpSpPr>
            <a:grpSpLocks/>
          </p:cNvGrpSpPr>
          <p:nvPr/>
        </p:nvGrpSpPr>
        <p:grpSpPr bwMode="auto">
          <a:xfrm>
            <a:off x="3276600" y="4304122"/>
            <a:ext cx="9067800" cy="1981200"/>
            <a:chOff x="1248" y="2592"/>
            <a:chExt cx="5712" cy="1248"/>
          </a:xfrm>
        </p:grpSpPr>
        <p:grpSp>
          <p:nvGrpSpPr>
            <p:cNvPr id="9" name="Group 10">
              <a:extLst>
                <a:ext uri="{FF2B5EF4-FFF2-40B4-BE49-F238E27FC236}">
                  <a16:creationId xmlns:a16="http://schemas.microsoft.com/office/drawing/2014/main" id="{4E391342-1F2D-4737-A7BE-7ABADCD70305}"/>
                </a:ext>
              </a:extLst>
            </p:cNvPr>
            <p:cNvGrpSpPr>
              <a:grpSpLocks/>
            </p:cNvGrpSpPr>
            <p:nvPr/>
          </p:nvGrpSpPr>
          <p:grpSpPr bwMode="auto">
            <a:xfrm>
              <a:off x="1584" y="2976"/>
              <a:ext cx="5376" cy="749"/>
              <a:chOff x="1584" y="2832"/>
              <a:chExt cx="5376" cy="749"/>
            </a:xfrm>
          </p:grpSpPr>
          <p:pic>
            <p:nvPicPr>
              <p:cNvPr id="12" name="Picture 7">
                <a:extLst>
                  <a:ext uri="{FF2B5EF4-FFF2-40B4-BE49-F238E27FC236}">
                    <a16:creationId xmlns:a16="http://schemas.microsoft.com/office/drawing/2014/main" id="{C9E0479A-0A51-4655-AFC8-6E9A974FD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2832"/>
                <a:ext cx="5376"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ct 8">
                <a:extLst>
                  <a:ext uri="{FF2B5EF4-FFF2-40B4-BE49-F238E27FC236}">
                    <a16:creationId xmlns:a16="http://schemas.microsoft.com/office/drawing/2014/main" id="{BC5CC49B-14B4-4D8E-A800-386FD15D141F}"/>
                  </a:ext>
                </a:extLst>
              </p:cNvPr>
              <p:cNvGraphicFramePr>
                <a:graphicFrameLocks noChangeAspect="1"/>
              </p:cNvGraphicFramePr>
              <p:nvPr/>
            </p:nvGraphicFramePr>
            <p:xfrm>
              <a:off x="2208" y="3168"/>
              <a:ext cx="1488" cy="413"/>
            </p:xfrm>
            <a:graphic>
              <a:graphicData uri="http://schemas.openxmlformats.org/presentationml/2006/ole">
                <mc:AlternateContent xmlns:mc="http://schemas.openxmlformats.org/markup-compatibility/2006">
                  <mc:Choice xmlns:v="urn:schemas-microsoft-com:vml" Requires="v">
                    <p:oleObj spid="_x0000_s2050" r:id="rId5" imgW="1651000" imgH="457200" progId="Equation.3">
                      <p:embed/>
                    </p:oleObj>
                  </mc:Choice>
                  <mc:Fallback>
                    <p:oleObj r:id="rId5" imgW="1651000" imgH="457200" progId="Equation.3">
                      <p:embed/>
                      <p:pic>
                        <p:nvPicPr>
                          <p:cNvPr id="13" name="Object 8">
                            <a:extLst>
                              <a:ext uri="{FF2B5EF4-FFF2-40B4-BE49-F238E27FC236}">
                                <a16:creationId xmlns:a16="http://schemas.microsoft.com/office/drawing/2014/main" id="{BC5CC49B-14B4-4D8E-A800-386FD15D14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3168"/>
                            <a:ext cx="1488" cy="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Text Box 11">
              <a:extLst>
                <a:ext uri="{FF2B5EF4-FFF2-40B4-BE49-F238E27FC236}">
                  <a16:creationId xmlns:a16="http://schemas.microsoft.com/office/drawing/2014/main" id="{4AF1D30A-E37B-484B-94EF-79103071B4FD}"/>
                </a:ext>
              </a:extLst>
            </p:cNvPr>
            <p:cNvSpPr txBox="1">
              <a:spLocks noChangeArrowheads="1"/>
            </p:cNvSpPr>
            <p:nvPr/>
          </p:nvSpPr>
          <p:spPr bwMode="auto">
            <a:xfrm>
              <a:off x="2160" y="2640"/>
              <a:ext cx="15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dirty="0">
                  <a:solidFill>
                    <a:schemeClr val="bg1"/>
                  </a:solidFill>
                  <a:effectLst>
                    <a:outerShdw blurRad="38100" dist="38100" dir="2700000" algn="tl">
                      <a:srgbClr val="000000"/>
                    </a:outerShdw>
                  </a:effectLst>
                </a:rPr>
                <a:t>Υδρόλυση ΝΗ</a:t>
              </a:r>
              <a:r>
                <a:rPr lang="el-GR" altLang="en-US" baseline="-25000" dirty="0">
                  <a:solidFill>
                    <a:schemeClr val="bg1"/>
                  </a:solidFill>
                  <a:effectLst>
                    <a:outerShdw blurRad="38100" dist="38100" dir="2700000" algn="tl">
                      <a:srgbClr val="000000"/>
                    </a:outerShdw>
                  </a:effectLst>
                </a:rPr>
                <a:t>4</a:t>
              </a:r>
              <a:r>
                <a:rPr lang="el-GR" altLang="en-US" baseline="30000" dirty="0">
                  <a:solidFill>
                    <a:schemeClr val="bg1"/>
                  </a:solidFill>
                  <a:effectLst>
                    <a:outerShdw blurRad="38100" dist="38100" dir="2700000" algn="tl">
                      <a:srgbClr val="000000"/>
                    </a:outerShdw>
                  </a:effectLst>
                </a:rPr>
                <a:t>+</a:t>
              </a:r>
              <a:r>
                <a:rPr lang="el-GR" altLang="en-US" dirty="0">
                  <a:solidFill>
                    <a:schemeClr val="bg1"/>
                  </a:solidFill>
                  <a:effectLst>
                    <a:outerShdw blurRad="38100" dist="38100" dir="2700000" algn="tl">
                      <a:srgbClr val="000000"/>
                    </a:outerShdw>
                  </a:effectLst>
                </a:rPr>
                <a:t> </a:t>
              </a:r>
              <a:endParaRPr lang="en-GB" altLang="en-US" dirty="0">
                <a:solidFill>
                  <a:schemeClr val="bg1"/>
                </a:solidFill>
                <a:effectLst>
                  <a:outerShdw blurRad="38100" dist="38100" dir="2700000" algn="tl">
                    <a:srgbClr val="000000"/>
                  </a:outerShdw>
                </a:effectLst>
              </a:endParaRPr>
            </a:p>
          </p:txBody>
        </p:sp>
        <p:sp>
          <p:nvSpPr>
            <p:cNvPr id="11" name="Rectangle 12">
              <a:extLst>
                <a:ext uri="{FF2B5EF4-FFF2-40B4-BE49-F238E27FC236}">
                  <a16:creationId xmlns:a16="http://schemas.microsoft.com/office/drawing/2014/main" id="{C11EC1E3-EBB8-4071-A000-D54106FFF0E1}"/>
                </a:ext>
              </a:extLst>
            </p:cNvPr>
            <p:cNvSpPr>
              <a:spLocks noChangeArrowheads="1"/>
            </p:cNvSpPr>
            <p:nvPr/>
          </p:nvSpPr>
          <p:spPr bwMode="auto">
            <a:xfrm>
              <a:off x="1248" y="2592"/>
              <a:ext cx="3408" cy="1248"/>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Text Box 14">
            <a:extLst>
              <a:ext uri="{FF2B5EF4-FFF2-40B4-BE49-F238E27FC236}">
                <a16:creationId xmlns:a16="http://schemas.microsoft.com/office/drawing/2014/main" id="{E93E0D3D-7C3F-4922-96E0-7402EEE8DC61}"/>
              </a:ext>
            </a:extLst>
          </p:cNvPr>
          <p:cNvSpPr txBox="1">
            <a:spLocks noChangeArrowheads="1"/>
          </p:cNvSpPr>
          <p:nvPr/>
        </p:nvSpPr>
        <p:spPr bwMode="auto">
          <a:xfrm>
            <a:off x="609600" y="2434931"/>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rgbClr val="FF9900"/>
                </a:solidFill>
              </a:rPr>
              <a:t>M</a:t>
            </a:r>
            <a:r>
              <a:rPr lang="en-US" altLang="en-US" sz="2000" baseline="30000" dirty="0">
                <a:solidFill>
                  <a:srgbClr val="FF9900"/>
                </a:solidFill>
              </a:rPr>
              <a:t>m+</a:t>
            </a:r>
            <a:r>
              <a:rPr lang="en-US" altLang="en-US" sz="2000" dirty="0">
                <a:solidFill>
                  <a:srgbClr val="FF9900"/>
                </a:solidFill>
              </a:rPr>
              <a:t>(</a:t>
            </a:r>
            <a:r>
              <a:rPr lang="en-US" altLang="en-US" sz="2000" dirty="0" err="1">
                <a:solidFill>
                  <a:srgbClr val="FF9900"/>
                </a:solidFill>
              </a:rPr>
              <a:t>aq</a:t>
            </a:r>
            <a:r>
              <a:rPr lang="en-US" altLang="en-US" sz="2000" dirty="0">
                <a:solidFill>
                  <a:srgbClr val="FF9900"/>
                </a:solidFill>
              </a:rPr>
              <a:t>) + H</a:t>
            </a:r>
            <a:r>
              <a:rPr lang="en-US" altLang="en-US" sz="2000" baseline="-25000" dirty="0">
                <a:solidFill>
                  <a:srgbClr val="FF9900"/>
                </a:solidFill>
              </a:rPr>
              <a:t>2</a:t>
            </a:r>
            <a:r>
              <a:rPr lang="en-US" altLang="en-US" sz="2000" dirty="0">
                <a:solidFill>
                  <a:srgbClr val="FF9900"/>
                </a:solidFill>
              </a:rPr>
              <a:t>O(l) </a:t>
            </a:r>
            <a:r>
              <a:rPr lang="en-US" altLang="en-US" sz="2000" dirty="0">
                <a:solidFill>
                  <a:srgbClr val="FF9900"/>
                </a:solidFill>
                <a:sym typeface="Wingdings 3" panose="05040102010807070707" pitchFamily="18" charset="2"/>
              </a:rPr>
              <a:t> [MOH]</a:t>
            </a:r>
            <a:r>
              <a:rPr lang="en-US" altLang="en-US" sz="2000" baseline="30000" dirty="0">
                <a:solidFill>
                  <a:srgbClr val="FF9900"/>
                </a:solidFill>
                <a:sym typeface="Wingdings 3" panose="05040102010807070707" pitchFamily="18" charset="2"/>
              </a:rPr>
              <a:t>(m-1)+</a:t>
            </a:r>
            <a:r>
              <a:rPr lang="en-US" altLang="en-US" sz="2000" dirty="0">
                <a:solidFill>
                  <a:srgbClr val="FF9900"/>
                </a:solidFill>
                <a:sym typeface="Wingdings 3" panose="05040102010807070707" pitchFamily="18" charset="2"/>
              </a:rPr>
              <a:t>(</a:t>
            </a:r>
            <a:r>
              <a:rPr lang="en-US" altLang="en-US" sz="2000" dirty="0" err="1">
                <a:solidFill>
                  <a:srgbClr val="FF9900"/>
                </a:solidFill>
                <a:sym typeface="Wingdings 3" panose="05040102010807070707" pitchFamily="18" charset="2"/>
              </a:rPr>
              <a:t>aq</a:t>
            </a:r>
            <a:r>
              <a:rPr lang="en-US" altLang="en-US" sz="2000" dirty="0">
                <a:solidFill>
                  <a:srgbClr val="FF9900"/>
                </a:solidFill>
                <a:sym typeface="Wingdings 3" panose="05040102010807070707" pitchFamily="18" charset="2"/>
              </a:rPr>
              <a:t>) + H</a:t>
            </a:r>
            <a:r>
              <a:rPr lang="en-US" altLang="en-US" sz="2000" baseline="30000" dirty="0">
                <a:solidFill>
                  <a:srgbClr val="FF9900"/>
                </a:solidFill>
                <a:sym typeface="Wingdings 3" panose="05040102010807070707" pitchFamily="18" charset="2"/>
              </a:rPr>
              <a:t>+</a:t>
            </a:r>
            <a:r>
              <a:rPr lang="en-US" altLang="en-US" sz="2000" dirty="0">
                <a:solidFill>
                  <a:srgbClr val="FF9900"/>
                </a:solidFill>
                <a:sym typeface="Wingdings 3" panose="05040102010807070707" pitchFamily="18" charset="2"/>
              </a:rPr>
              <a:t>(</a:t>
            </a:r>
            <a:r>
              <a:rPr lang="en-US" altLang="en-US" sz="2000" dirty="0" err="1">
                <a:solidFill>
                  <a:srgbClr val="FF9900"/>
                </a:solidFill>
                <a:sym typeface="Wingdings 3" panose="05040102010807070707" pitchFamily="18" charset="2"/>
              </a:rPr>
              <a:t>aq</a:t>
            </a:r>
            <a:r>
              <a:rPr lang="en-US" altLang="en-US" sz="2000" dirty="0">
                <a:solidFill>
                  <a:srgbClr val="FF9900"/>
                </a:solidFill>
                <a:sym typeface="Wingdings 3" panose="05040102010807070707" pitchFamily="18" charset="2"/>
              </a:rPr>
              <a:t>)</a:t>
            </a:r>
            <a:endParaRPr lang="en-GB" altLang="en-US" sz="2000" dirty="0">
              <a:solidFill>
                <a:srgbClr val="FF9900"/>
              </a:solidFill>
            </a:endParaRPr>
          </a:p>
        </p:txBody>
      </p:sp>
    </p:spTree>
    <p:extLst>
      <p:ext uri="{BB962C8B-B14F-4D97-AF65-F5344CB8AC3E}">
        <p14:creationId xmlns:p14="http://schemas.microsoft.com/office/powerpoint/2010/main" val="253287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FD04D1-E888-4BF1-8A61-0EC7A72BA892}"/>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Υδρόλυση Ιόντων</a:t>
            </a:r>
            <a:endParaRPr lang="en-US" sz="3600" b="1" u="sng" dirty="0"/>
          </a:p>
        </p:txBody>
      </p:sp>
      <p:sp>
        <p:nvSpPr>
          <p:cNvPr id="5" name="Text Box 3">
            <a:extLst>
              <a:ext uri="{FF2B5EF4-FFF2-40B4-BE49-F238E27FC236}">
                <a16:creationId xmlns:a16="http://schemas.microsoft.com/office/drawing/2014/main" id="{93BDE31B-4118-4A9C-B204-A0844E7A1D5C}"/>
              </a:ext>
            </a:extLst>
          </p:cNvPr>
          <p:cNvSpPr txBox="1">
            <a:spLocks noChangeArrowheads="1"/>
          </p:cNvSpPr>
          <p:nvPr/>
        </p:nvSpPr>
        <p:spPr bwMode="auto">
          <a:xfrm>
            <a:off x="513932" y="1723096"/>
            <a:ext cx="1116413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l-GR" altLang="en-US" sz="2000" dirty="0">
                <a:solidFill>
                  <a:srgbClr val="00FFFF"/>
                </a:solidFill>
              </a:rPr>
              <a:t>  </a:t>
            </a:r>
            <a:r>
              <a:rPr lang="el-GR" altLang="en-US" sz="2000" b="1" u="sng" dirty="0">
                <a:solidFill>
                  <a:srgbClr val="00FFFF"/>
                </a:solidFill>
                <a:effectLst>
                  <a:outerShdw blurRad="38100" dist="38100" dir="2700000" algn="tl">
                    <a:srgbClr val="000000"/>
                  </a:outerShdw>
                </a:effectLst>
              </a:rPr>
              <a:t>ΟΥΔΕΤΕΡΟ ΔΙΑΛΥΜΑ</a:t>
            </a:r>
            <a:r>
              <a:rPr lang="el-GR" altLang="en-US" sz="2000" dirty="0">
                <a:solidFill>
                  <a:srgbClr val="00FFFF"/>
                </a:solidFill>
                <a:effectLst>
                  <a:outerShdw blurRad="38100" dist="38100" dir="2700000" algn="tl">
                    <a:srgbClr val="000000"/>
                  </a:outerShdw>
                </a:effectLst>
              </a:rPr>
              <a:t> όταν δεν </a:t>
            </a:r>
            <a:r>
              <a:rPr lang="el-GR" altLang="en-US" sz="2000" dirty="0" err="1">
                <a:solidFill>
                  <a:srgbClr val="00FFFF"/>
                </a:solidFill>
                <a:effectLst>
                  <a:outerShdw blurRad="38100" dist="38100" dir="2700000" algn="tl">
                    <a:srgbClr val="000000"/>
                  </a:outerShdw>
                </a:effectLst>
              </a:rPr>
              <a:t>υδρολύεται</a:t>
            </a:r>
            <a:r>
              <a:rPr lang="el-GR" altLang="en-US" sz="2000" dirty="0">
                <a:solidFill>
                  <a:srgbClr val="00FFFF"/>
                </a:solidFill>
                <a:effectLst>
                  <a:outerShdw blurRad="38100" dist="38100" dir="2700000" algn="tl">
                    <a:srgbClr val="000000"/>
                  </a:outerShdw>
                </a:effectLst>
              </a:rPr>
              <a:t> κανένα από τα ιόντα του άλατος ΜΑ</a:t>
            </a:r>
          </a:p>
          <a:p>
            <a:r>
              <a:rPr lang="el-GR" altLang="en-US" sz="2000" dirty="0">
                <a:solidFill>
                  <a:srgbClr val="00FFFF"/>
                </a:solidFill>
                <a:effectLst>
                  <a:outerShdw blurRad="38100" dist="38100" dir="2700000" algn="tl">
                    <a:srgbClr val="000000"/>
                  </a:outerShdw>
                </a:effectLst>
              </a:rPr>
              <a:t>πχ. </a:t>
            </a:r>
            <a:r>
              <a:rPr lang="en-GB" altLang="en-US" sz="2000" dirty="0">
                <a:solidFill>
                  <a:srgbClr val="00FFFF"/>
                </a:solidFill>
                <a:effectLst>
                  <a:outerShdw blurRad="38100" dist="38100" dir="2700000" algn="tl">
                    <a:srgbClr val="000000"/>
                  </a:outerShdw>
                </a:effectLst>
              </a:rPr>
              <a:t>NaCl</a:t>
            </a:r>
            <a:endParaRPr lang="el-GR" altLang="en-US" sz="2000" dirty="0">
              <a:solidFill>
                <a:srgbClr val="00FFFF"/>
              </a:solidFill>
              <a:effectLst>
                <a:outerShdw blurRad="38100" dist="38100" dir="2700000" algn="tl">
                  <a:srgbClr val="000000"/>
                </a:outerShdw>
              </a:effectLst>
            </a:endParaRPr>
          </a:p>
          <a:p>
            <a:pPr>
              <a:spcBef>
                <a:spcPct val="50000"/>
              </a:spcBef>
              <a:buFont typeface="Wingdings" panose="05000000000000000000" pitchFamily="2" charset="2"/>
              <a:buChar char="v"/>
            </a:pPr>
            <a:r>
              <a:rPr lang="el-GR" altLang="en-US" sz="2000" dirty="0">
                <a:solidFill>
                  <a:srgbClr val="00FFFF"/>
                </a:solidFill>
                <a:effectLst>
                  <a:outerShdw blurRad="38100" dist="38100" dir="2700000" algn="tl">
                    <a:srgbClr val="000000"/>
                  </a:outerShdw>
                </a:effectLst>
              </a:rPr>
              <a:t> </a:t>
            </a:r>
            <a:r>
              <a:rPr lang="el-GR" altLang="en-US" sz="2000" b="1" u="sng" dirty="0">
                <a:solidFill>
                  <a:srgbClr val="00FFFF"/>
                </a:solidFill>
                <a:effectLst>
                  <a:outerShdw blurRad="38100" dist="38100" dir="2700000" algn="tl">
                    <a:srgbClr val="000000"/>
                  </a:outerShdw>
                </a:effectLst>
              </a:rPr>
              <a:t>ΑΛΚΑΛΙΚΟ ΔΙΑΛΥΜΑ</a:t>
            </a:r>
            <a:r>
              <a:rPr lang="en-US" altLang="en-US" sz="2000" dirty="0">
                <a:solidFill>
                  <a:srgbClr val="00FFFF"/>
                </a:solidFill>
                <a:effectLst>
                  <a:outerShdw blurRad="38100" dist="38100" dir="2700000" algn="tl">
                    <a:srgbClr val="000000"/>
                  </a:outerShdw>
                </a:effectLst>
              </a:rPr>
              <a:t> </a:t>
            </a:r>
            <a:r>
              <a:rPr lang="el-GR" altLang="en-US" sz="2000" dirty="0">
                <a:solidFill>
                  <a:srgbClr val="00FFFF"/>
                </a:solidFill>
                <a:effectLst>
                  <a:outerShdw blurRad="38100" dist="38100" dir="2700000" algn="tl">
                    <a:srgbClr val="000000"/>
                  </a:outerShdw>
                </a:effectLst>
              </a:rPr>
              <a:t>όταν </a:t>
            </a:r>
            <a:r>
              <a:rPr lang="el-GR" altLang="en-US" sz="2000" dirty="0" err="1">
                <a:solidFill>
                  <a:srgbClr val="00FFFF"/>
                </a:solidFill>
                <a:effectLst>
                  <a:outerShdw blurRad="38100" dist="38100" dir="2700000" algn="tl">
                    <a:srgbClr val="000000"/>
                  </a:outerShdw>
                </a:effectLst>
              </a:rPr>
              <a:t>υδρολύεται</a:t>
            </a:r>
            <a:r>
              <a:rPr lang="el-GR" altLang="en-US" sz="2000" dirty="0">
                <a:solidFill>
                  <a:srgbClr val="00FFFF"/>
                </a:solidFill>
                <a:effectLst>
                  <a:outerShdw blurRad="38100" dist="38100" dir="2700000" algn="tl">
                    <a:srgbClr val="000000"/>
                  </a:outerShdw>
                </a:effectLst>
              </a:rPr>
              <a:t> μόνο το ανιόν Α</a:t>
            </a:r>
            <a:r>
              <a:rPr lang="el-GR" altLang="en-US" sz="2000" baseline="30000" dirty="0">
                <a:solidFill>
                  <a:srgbClr val="00FFFF"/>
                </a:solidFill>
                <a:effectLst>
                  <a:outerShdw blurRad="38100" dist="38100" dir="2700000" algn="tl">
                    <a:srgbClr val="000000"/>
                  </a:outerShdw>
                </a:effectLst>
              </a:rPr>
              <a:t>-</a:t>
            </a:r>
          </a:p>
          <a:p>
            <a:r>
              <a:rPr lang="el-GR" altLang="en-US" sz="2000" dirty="0">
                <a:solidFill>
                  <a:srgbClr val="00FFFF"/>
                </a:solidFill>
                <a:effectLst>
                  <a:outerShdw blurRad="38100" dist="38100" dir="2700000" algn="tl">
                    <a:srgbClr val="000000"/>
                  </a:outerShdw>
                </a:effectLst>
              </a:rPr>
              <a:t>πχ. </a:t>
            </a:r>
            <a:r>
              <a:rPr lang="en-GB" altLang="en-US" sz="2000" dirty="0" err="1">
                <a:solidFill>
                  <a:srgbClr val="00FFFF"/>
                </a:solidFill>
                <a:effectLst>
                  <a:outerShdw blurRad="38100" dist="38100" dir="2700000" algn="tl">
                    <a:srgbClr val="000000"/>
                  </a:outerShdw>
                </a:effectLst>
              </a:rPr>
              <a:t>NaC</a:t>
            </a:r>
            <a:r>
              <a:rPr lang="el-GR" altLang="en-US" sz="2000" dirty="0">
                <a:solidFill>
                  <a:srgbClr val="00FFFF"/>
                </a:solidFill>
                <a:effectLst>
                  <a:outerShdw blurRad="38100" dist="38100" dir="2700000" algn="tl">
                    <a:srgbClr val="000000"/>
                  </a:outerShdw>
                </a:effectLst>
              </a:rPr>
              <a:t>Ν</a:t>
            </a:r>
          </a:p>
          <a:p>
            <a:pPr>
              <a:spcBef>
                <a:spcPct val="50000"/>
              </a:spcBef>
              <a:buFont typeface="Wingdings" panose="05000000000000000000" pitchFamily="2" charset="2"/>
              <a:buChar char="v"/>
            </a:pPr>
            <a:r>
              <a:rPr lang="el-GR" altLang="en-US" sz="2000" baseline="30000" dirty="0">
                <a:solidFill>
                  <a:srgbClr val="00FFFF"/>
                </a:solidFill>
                <a:effectLst>
                  <a:outerShdw blurRad="38100" dist="38100" dir="2700000" algn="tl">
                    <a:srgbClr val="000000"/>
                  </a:outerShdw>
                </a:effectLst>
              </a:rPr>
              <a:t> </a:t>
            </a:r>
            <a:r>
              <a:rPr lang="el-GR" altLang="en-US" sz="2000" b="1" u="sng" dirty="0">
                <a:solidFill>
                  <a:srgbClr val="00FFFF"/>
                </a:solidFill>
                <a:effectLst>
                  <a:outerShdw blurRad="38100" dist="38100" dir="2700000" algn="tl">
                    <a:srgbClr val="000000"/>
                  </a:outerShdw>
                </a:effectLst>
              </a:rPr>
              <a:t>ΟΞΙΝΟ ΔΙΑΛΥΜΑ</a:t>
            </a:r>
            <a:r>
              <a:rPr lang="el-GR" altLang="en-US" sz="2000" dirty="0">
                <a:solidFill>
                  <a:srgbClr val="00FFFF"/>
                </a:solidFill>
                <a:effectLst>
                  <a:outerShdw blurRad="38100" dist="38100" dir="2700000" algn="tl">
                    <a:srgbClr val="000000"/>
                  </a:outerShdw>
                </a:effectLst>
              </a:rPr>
              <a:t> όταν </a:t>
            </a:r>
            <a:r>
              <a:rPr lang="el-GR" altLang="en-US" sz="2000" dirty="0" err="1">
                <a:solidFill>
                  <a:srgbClr val="00FFFF"/>
                </a:solidFill>
                <a:effectLst>
                  <a:outerShdw blurRad="38100" dist="38100" dir="2700000" algn="tl">
                    <a:srgbClr val="000000"/>
                  </a:outerShdw>
                </a:effectLst>
              </a:rPr>
              <a:t>υδρολύεται</a:t>
            </a:r>
            <a:r>
              <a:rPr lang="el-GR" altLang="en-US" sz="2000" dirty="0">
                <a:solidFill>
                  <a:srgbClr val="00FFFF"/>
                </a:solidFill>
                <a:effectLst>
                  <a:outerShdw blurRad="38100" dist="38100" dir="2700000" algn="tl">
                    <a:srgbClr val="000000"/>
                  </a:outerShdw>
                </a:effectLst>
              </a:rPr>
              <a:t> μόνο το </a:t>
            </a:r>
            <a:r>
              <a:rPr lang="el-GR" altLang="en-US" sz="2000" dirty="0" err="1">
                <a:solidFill>
                  <a:srgbClr val="00FFFF"/>
                </a:solidFill>
                <a:effectLst>
                  <a:outerShdw blurRad="38100" dist="38100" dir="2700000" algn="tl">
                    <a:srgbClr val="000000"/>
                  </a:outerShdw>
                </a:effectLst>
              </a:rPr>
              <a:t>κατιόν</a:t>
            </a:r>
            <a:r>
              <a:rPr lang="el-GR" altLang="en-US" sz="2000" dirty="0">
                <a:solidFill>
                  <a:srgbClr val="00FFFF"/>
                </a:solidFill>
                <a:effectLst>
                  <a:outerShdw blurRad="38100" dist="38100" dir="2700000" algn="tl">
                    <a:srgbClr val="000000"/>
                  </a:outerShdw>
                </a:effectLst>
              </a:rPr>
              <a:t> Μ</a:t>
            </a:r>
            <a:r>
              <a:rPr lang="el-GR" altLang="en-US" sz="2000" baseline="30000" dirty="0">
                <a:solidFill>
                  <a:srgbClr val="00FFFF"/>
                </a:solidFill>
                <a:effectLst>
                  <a:outerShdw blurRad="38100" dist="38100" dir="2700000" algn="tl">
                    <a:srgbClr val="000000"/>
                  </a:outerShdw>
                </a:effectLst>
              </a:rPr>
              <a:t>+</a:t>
            </a:r>
          </a:p>
          <a:p>
            <a:r>
              <a:rPr lang="el-GR" altLang="en-US" sz="2000" dirty="0">
                <a:solidFill>
                  <a:srgbClr val="00FFFF"/>
                </a:solidFill>
                <a:effectLst>
                  <a:outerShdw blurRad="38100" dist="38100" dir="2700000" algn="tl">
                    <a:srgbClr val="000000"/>
                  </a:outerShdw>
                </a:effectLst>
              </a:rPr>
              <a:t>πχ. </a:t>
            </a:r>
            <a:r>
              <a:rPr lang="en-GB" altLang="en-US" sz="2000" dirty="0">
                <a:solidFill>
                  <a:srgbClr val="00FFFF"/>
                </a:solidFill>
                <a:effectLst>
                  <a:outerShdw blurRad="38100" dist="38100" dir="2700000" algn="tl">
                    <a:srgbClr val="000000"/>
                  </a:outerShdw>
                </a:effectLst>
              </a:rPr>
              <a:t>CuCl</a:t>
            </a:r>
            <a:r>
              <a:rPr lang="en-GB" altLang="en-US" sz="2000" baseline="-25000" dirty="0">
                <a:solidFill>
                  <a:srgbClr val="00FFFF"/>
                </a:solidFill>
                <a:effectLst>
                  <a:outerShdw blurRad="38100" dist="38100" dir="2700000" algn="tl">
                    <a:srgbClr val="000000"/>
                  </a:outerShdw>
                </a:effectLst>
              </a:rPr>
              <a:t>2 </a:t>
            </a:r>
            <a:r>
              <a:rPr lang="en-GB" altLang="en-US" sz="2000" dirty="0">
                <a:solidFill>
                  <a:srgbClr val="00FFFF"/>
                </a:solidFill>
                <a:effectLst>
                  <a:outerShdw blurRad="38100" dist="38100" dir="2700000" algn="tl">
                    <a:srgbClr val="000000"/>
                  </a:outerShdw>
                </a:effectLst>
              </a:rPr>
              <a:t>, NH</a:t>
            </a:r>
            <a:r>
              <a:rPr lang="en-GB" altLang="en-US" sz="2000" baseline="-25000" dirty="0">
                <a:solidFill>
                  <a:srgbClr val="00FFFF"/>
                </a:solidFill>
                <a:effectLst>
                  <a:outerShdw blurRad="38100" dist="38100" dir="2700000" algn="tl">
                    <a:srgbClr val="000000"/>
                  </a:outerShdw>
                </a:effectLst>
              </a:rPr>
              <a:t>4</a:t>
            </a:r>
            <a:r>
              <a:rPr lang="en-GB" altLang="en-US" sz="2000" dirty="0">
                <a:solidFill>
                  <a:srgbClr val="00FFFF"/>
                </a:solidFill>
                <a:effectLst>
                  <a:outerShdw blurRad="38100" dist="38100" dir="2700000" algn="tl">
                    <a:srgbClr val="000000"/>
                  </a:outerShdw>
                </a:effectLst>
              </a:rPr>
              <a:t>Cl</a:t>
            </a:r>
            <a:endParaRPr lang="el-GR" altLang="en-US" sz="2000" baseline="30000" dirty="0">
              <a:solidFill>
                <a:srgbClr val="00FFFF"/>
              </a:solidFill>
              <a:effectLst>
                <a:outerShdw blurRad="38100" dist="38100" dir="2700000" algn="tl">
                  <a:srgbClr val="000000"/>
                </a:outerShdw>
              </a:effectLst>
            </a:endParaRPr>
          </a:p>
          <a:p>
            <a:pPr>
              <a:spcBef>
                <a:spcPct val="50000"/>
              </a:spcBef>
              <a:buFont typeface="Wingdings" panose="05000000000000000000" pitchFamily="2" charset="2"/>
              <a:buChar char="v"/>
            </a:pPr>
            <a:r>
              <a:rPr lang="el-GR" altLang="en-US" sz="2000" baseline="30000" dirty="0">
                <a:solidFill>
                  <a:srgbClr val="00FFFF"/>
                </a:solidFill>
                <a:effectLst>
                  <a:outerShdw blurRad="38100" dist="38100" dir="2700000" algn="tl">
                    <a:srgbClr val="000000"/>
                  </a:outerShdw>
                </a:effectLst>
              </a:rPr>
              <a:t> </a:t>
            </a:r>
            <a:r>
              <a:rPr lang="en-AU" altLang="en-US" sz="2000" b="1" u="sng" dirty="0" err="1">
                <a:solidFill>
                  <a:srgbClr val="00FFFF"/>
                </a:solidFill>
                <a:effectLst>
                  <a:outerShdw blurRad="38100" dist="38100" dir="2700000" algn="tl">
                    <a:srgbClr val="000000"/>
                  </a:outerShdw>
                </a:effectLst>
                <a:cs typeface="Times New Roman" panose="02020603050405020304" pitchFamily="18" charset="0"/>
              </a:rPr>
              <a:t>Υδ</a:t>
            </a:r>
            <a:r>
              <a:rPr lang="en-AU" altLang="en-US" sz="2000" b="1" u="sng" dirty="0">
                <a:solidFill>
                  <a:srgbClr val="00FFFF"/>
                </a:solidFill>
                <a:effectLst>
                  <a:outerShdw blurRad="38100" dist="38100" dir="2700000" algn="tl">
                    <a:srgbClr val="000000"/>
                  </a:outerShdw>
                </a:effectLst>
                <a:cs typeface="Times New Roman" panose="02020603050405020304" pitchFamily="18" charset="0"/>
              </a:rPr>
              <a:t>ατικά διαλύματα αλάτων στα οποία υδρολύονται τόσο τα ανιόντα όσο και τα    κατιόντα</a:t>
            </a:r>
            <a:endParaRPr lang="en-GB" altLang="en-US" sz="2000" b="1" u="sng" dirty="0">
              <a:solidFill>
                <a:srgbClr val="00FFFF"/>
              </a:solidFill>
              <a:effectLst>
                <a:outerShdw blurRad="38100" dist="38100" dir="2700000" algn="tl">
                  <a:srgbClr val="000000"/>
                </a:outerShdw>
              </a:effectLst>
            </a:endParaRPr>
          </a:p>
          <a:p>
            <a:pPr>
              <a:spcBef>
                <a:spcPct val="50000"/>
              </a:spcBef>
            </a:pPr>
            <a:r>
              <a:rPr lang="el-GR" altLang="en-US" sz="2000" dirty="0">
                <a:solidFill>
                  <a:srgbClr val="00FFFF"/>
                </a:solidFill>
                <a:effectLst>
                  <a:outerShdw blurRad="38100" dist="38100" dir="2700000" algn="tl">
                    <a:srgbClr val="000000"/>
                  </a:outerShdw>
                </a:effectLst>
                <a:cs typeface="Times New Roman" panose="02020603050405020304" pitchFamily="18" charset="0"/>
              </a:rPr>
              <a:t>Στα διαλύματα αυτά το </a:t>
            </a:r>
            <a:r>
              <a:rPr lang="en-US" altLang="en-US" sz="2000" dirty="0">
                <a:solidFill>
                  <a:srgbClr val="00FFFF"/>
                </a:solidFill>
                <a:effectLst>
                  <a:outerShdw blurRad="38100" dist="38100" dir="2700000" algn="tl">
                    <a:srgbClr val="000000"/>
                  </a:outerShdw>
                </a:effectLst>
                <a:cs typeface="Times New Roman" panose="02020603050405020304" pitchFamily="18" charset="0"/>
              </a:rPr>
              <a:t>pH</a:t>
            </a:r>
            <a:r>
              <a:rPr lang="el-GR" altLang="en-US" sz="2000" dirty="0">
                <a:solidFill>
                  <a:srgbClr val="00FFFF"/>
                </a:solidFill>
                <a:effectLst>
                  <a:outerShdw blurRad="38100" dist="38100" dir="2700000" algn="tl">
                    <a:srgbClr val="000000"/>
                  </a:outerShdw>
                </a:effectLst>
                <a:cs typeface="Times New Roman" panose="02020603050405020304" pitchFamily="18" charset="0"/>
              </a:rPr>
              <a:t> εξαρτάται από τη σχετική έκταση των αντιδράσεων υδρόλυσης των ανιόντων και </a:t>
            </a:r>
            <a:r>
              <a:rPr lang="el-GR" altLang="en-US" sz="2000" dirty="0" err="1">
                <a:solidFill>
                  <a:srgbClr val="00FFFF"/>
                </a:solidFill>
                <a:effectLst>
                  <a:outerShdw blurRad="38100" dist="38100" dir="2700000" algn="tl">
                    <a:srgbClr val="000000"/>
                  </a:outerShdw>
                </a:effectLst>
                <a:cs typeface="Times New Roman" panose="02020603050405020304" pitchFamily="18" charset="0"/>
              </a:rPr>
              <a:t>κατιόντων</a:t>
            </a:r>
            <a:r>
              <a:rPr lang="el-GR" altLang="en-US" sz="2000" dirty="0">
                <a:solidFill>
                  <a:srgbClr val="00FFFF"/>
                </a:solidFill>
                <a:effectLst>
                  <a:outerShdw blurRad="38100" dist="38100" dir="2700000" algn="tl">
                    <a:srgbClr val="000000"/>
                  </a:outerShdw>
                </a:effectLst>
                <a:cs typeface="Times New Roman" panose="02020603050405020304" pitchFamily="18" charset="0"/>
              </a:rPr>
              <a:t>. Το ιόν που αντιδρά σε μεγαλύτερη έκταση, δηλαδή αυτό που έχει μεγαλύτερη σταθερά υδρόλυσης καθορίζει το </a:t>
            </a:r>
            <a:r>
              <a:rPr lang="en-US" altLang="en-US" sz="2000" dirty="0">
                <a:solidFill>
                  <a:srgbClr val="00FFFF"/>
                </a:solidFill>
                <a:effectLst>
                  <a:outerShdw blurRad="38100" dist="38100" dir="2700000" algn="tl">
                    <a:srgbClr val="000000"/>
                  </a:outerShdw>
                </a:effectLst>
                <a:cs typeface="Times New Roman" panose="02020603050405020304" pitchFamily="18" charset="0"/>
              </a:rPr>
              <a:t>pH</a:t>
            </a:r>
            <a:r>
              <a:rPr lang="el-GR" altLang="en-US" sz="2000" dirty="0">
                <a:solidFill>
                  <a:srgbClr val="00FFFF"/>
                </a:solidFill>
                <a:effectLst>
                  <a:outerShdw blurRad="38100" dist="38100" dir="2700000" algn="tl">
                    <a:srgbClr val="000000"/>
                  </a:outerShdw>
                </a:effectLst>
                <a:cs typeface="Times New Roman" panose="02020603050405020304" pitchFamily="18" charset="0"/>
              </a:rPr>
              <a:t> του διαλύματος</a:t>
            </a:r>
            <a:r>
              <a:rPr lang="en-GB" altLang="en-US" sz="2000" dirty="0">
                <a:solidFill>
                  <a:srgbClr val="00FFFF"/>
                </a:solidFill>
                <a:effectLst>
                  <a:outerShdw blurRad="38100" dist="38100" dir="2700000" algn="tl">
                    <a:srgbClr val="000000"/>
                  </a:outerShdw>
                </a:effectLst>
                <a:cs typeface="Times New Roman" panose="02020603050405020304" pitchFamily="18" charset="0"/>
              </a:rPr>
              <a:t>.</a:t>
            </a:r>
            <a:r>
              <a:rPr lang="en-GB" altLang="en-US" sz="2000" dirty="0">
                <a:solidFill>
                  <a:srgbClr val="00FFFF"/>
                </a:solidFill>
                <a:effectLst>
                  <a:outerShdw blurRad="38100" dist="38100" dir="2700000" algn="tl">
                    <a:srgbClr val="000000"/>
                  </a:outerShdw>
                </a:effectLst>
              </a:rPr>
              <a:t> </a:t>
            </a:r>
          </a:p>
          <a:p>
            <a:r>
              <a:rPr lang="el-GR" altLang="en-US" sz="2000" dirty="0">
                <a:solidFill>
                  <a:srgbClr val="00FFFF"/>
                </a:solidFill>
                <a:effectLst>
                  <a:outerShdw blurRad="38100" dist="38100" dir="2700000" algn="tl">
                    <a:srgbClr val="000000"/>
                  </a:outerShdw>
                </a:effectLst>
              </a:rPr>
              <a:t>πχ. </a:t>
            </a:r>
            <a:r>
              <a:rPr lang="en-GB" altLang="en-US" sz="2000" dirty="0">
                <a:solidFill>
                  <a:srgbClr val="00FFFF"/>
                </a:solidFill>
                <a:effectLst>
                  <a:outerShdw blurRad="38100" dist="38100" dir="2700000" algn="tl">
                    <a:srgbClr val="000000"/>
                  </a:outerShdw>
                </a:effectLst>
              </a:rPr>
              <a:t>CH</a:t>
            </a:r>
            <a:r>
              <a:rPr lang="en-GB" altLang="en-US" sz="2000" baseline="-25000" dirty="0">
                <a:solidFill>
                  <a:srgbClr val="00FFFF"/>
                </a:solidFill>
                <a:effectLst>
                  <a:outerShdw blurRad="38100" dist="38100" dir="2700000" algn="tl">
                    <a:srgbClr val="000000"/>
                  </a:outerShdw>
                </a:effectLst>
              </a:rPr>
              <a:t>3</a:t>
            </a:r>
            <a:r>
              <a:rPr lang="en-GB" altLang="en-US" sz="2000" dirty="0">
                <a:solidFill>
                  <a:srgbClr val="00FFFF"/>
                </a:solidFill>
                <a:effectLst>
                  <a:outerShdw blurRad="38100" dist="38100" dir="2700000" algn="tl">
                    <a:srgbClr val="000000"/>
                  </a:outerShdw>
                </a:effectLst>
              </a:rPr>
              <a:t>COONH</a:t>
            </a:r>
            <a:r>
              <a:rPr lang="en-GB" altLang="en-US" sz="2000" baseline="-25000" dirty="0">
                <a:solidFill>
                  <a:srgbClr val="00FFFF"/>
                </a:solidFill>
                <a:effectLst>
                  <a:outerShdw blurRad="38100" dist="38100" dir="2700000" algn="tl">
                    <a:srgbClr val="000000"/>
                  </a:outerShdw>
                </a:effectLst>
              </a:rPr>
              <a:t>4</a:t>
            </a:r>
          </a:p>
        </p:txBody>
      </p:sp>
    </p:spTree>
    <p:extLst>
      <p:ext uri="{BB962C8B-B14F-4D97-AF65-F5344CB8AC3E}">
        <p14:creationId xmlns:p14="http://schemas.microsoft.com/office/powerpoint/2010/main" val="162280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640DCE-8B38-4812-B794-9CC809319CE2}"/>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err="1"/>
              <a:t>Συμπλοκοποίηση</a:t>
            </a:r>
            <a:r>
              <a:rPr lang="el-GR" sz="3600" b="1" u="sng" dirty="0"/>
              <a:t> </a:t>
            </a:r>
            <a:r>
              <a:rPr lang="el-GR" sz="3600" b="1" u="sng" dirty="0" err="1"/>
              <a:t>Μεταλλοιόντων</a:t>
            </a:r>
            <a:endParaRPr lang="en-US" sz="3600" b="1" u="sng" dirty="0"/>
          </a:p>
        </p:txBody>
      </p:sp>
      <p:sp>
        <p:nvSpPr>
          <p:cNvPr id="5" name="Text Box 3">
            <a:extLst>
              <a:ext uri="{FF2B5EF4-FFF2-40B4-BE49-F238E27FC236}">
                <a16:creationId xmlns:a16="http://schemas.microsoft.com/office/drawing/2014/main" id="{3B07E3FB-D07C-401F-ABB5-C3803C636D4B}"/>
              </a:ext>
            </a:extLst>
          </p:cNvPr>
          <p:cNvSpPr txBox="1">
            <a:spLocks noChangeArrowheads="1"/>
          </p:cNvSpPr>
          <p:nvPr/>
        </p:nvSpPr>
        <p:spPr bwMode="auto">
          <a:xfrm>
            <a:off x="552254" y="1696824"/>
            <a:ext cx="11118130" cy="830997"/>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 typeface="Wingdings" panose="05000000000000000000" pitchFamily="2" charset="2"/>
              <a:buNone/>
            </a:pPr>
            <a:r>
              <a:rPr lang="el-GR" altLang="en-US" sz="1600" b="1" u="sng">
                <a:solidFill>
                  <a:schemeClr val="bg1"/>
                </a:solidFill>
                <a:effectLst>
                  <a:outerShdw blurRad="38100" dist="38100" dir="2700000" algn="tl">
                    <a:srgbClr val="000000"/>
                  </a:outerShdw>
                </a:effectLst>
              </a:rPr>
              <a:t>Σύμπλοκα ιόντα</a:t>
            </a:r>
            <a:r>
              <a:rPr lang="el-GR" altLang="en-US" sz="1600">
                <a:solidFill>
                  <a:schemeClr val="bg1"/>
                </a:solidFill>
                <a:effectLst>
                  <a:outerShdw blurRad="38100" dist="38100" dir="2700000" algn="tl">
                    <a:srgbClr val="000000"/>
                  </a:outerShdw>
                </a:effectLst>
              </a:rPr>
              <a:t> ονομάζονται</a:t>
            </a:r>
            <a:r>
              <a:rPr lang="en-AU" altLang="en-US" sz="1600">
                <a:solidFill>
                  <a:schemeClr val="bg1"/>
                </a:solidFill>
                <a:effectLst>
                  <a:outerShdw blurRad="38100" dist="38100" dir="2700000" algn="tl">
                    <a:srgbClr val="000000"/>
                  </a:outerShdw>
                </a:effectLst>
                <a:cs typeface="Times New Roman" panose="02020603050405020304" pitchFamily="18" charset="0"/>
              </a:rPr>
              <a:t> τα </a:t>
            </a:r>
            <a:r>
              <a:rPr lang="en-AU" altLang="en-US" sz="1600" u="sng">
                <a:solidFill>
                  <a:schemeClr val="bg1"/>
                </a:solidFill>
                <a:effectLst>
                  <a:outerShdw blurRad="38100" dist="38100" dir="2700000" algn="tl">
                    <a:srgbClr val="000000"/>
                  </a:outerShdw>
                </a:effectLst>
                <a:cs typeface="Times New Roman" panose="02020603050405020304" pitchFamily="18" charset="0"/>
              </a:rPr>
              <a:t>πολύπλοκα χημικά είδη</a:t>
            </a:r>
            <a:r>
              <a:rPr lang="en-AU" altLang="en-US" sz="1600">
                <a:solidFill>
                  <a:schemeClr val="bg1"/>
                </a:solidFill>
                <a:effectLst>
                  <a:outerShdw blurRad="38100" dist="38100" dir="2700000" algn="tl">
                    <a:srgbClr val="000000"/>
                  </a:outerShdw>
                </a:effectLst>
                <a:cs typeface="Times New Roman" panose="02020603050405020304" pitchFamily="18" charset="0"/>
              </a:rPr>
              <a:t> που απαντώνται ανεξάρτητα στα υδατικά διαλύματα και τα οποία προέρχονται από τη συνένωση </a:t>
            </a:r>
            <a:r>
              <a:rPr lang="en-AU" altLang="en-US" sz="1600" u="sng">
                <a:solidFill>
                  <a:schemeClr val="bg1"/>
                </a:solidFill>
                <a:effectLst>
                  <a:outerShdw blurRad="38100" dist="38100" dir="2700000" algn="tl">
                    <a:srgbClr val="000000"/>
                  </a:outerShdw>
                </a:effectLst>
                <a:cs typeface="Times New Roman" panose="02020603050405020304" pitchFamily="18" charset="0"/>
              </a:rPr>
              <a:t>τουλάχιστον ενός μεταλλοκατιόντος ή ατόμου μετάλλου</a:t>
            </a:r>
            <a:r>
              <a:rPr lang="en-AU" altLang="en-US" sz="1600">
                <a:solidFill>
                  <a:schemeClr val="bg1"/>
                </a:solidFill>
                <a:effectLst>
                  <a:outerShdw blurRad="38100" dist="38100" dir="2700000" algn="tl">
                    <a:srgbClr val="000000"/>
                  </a:outerShdw>
                </a:effectLst>
                <a:cs typeface="Times New Roman" panose="02020603050405020304" pitchFamily="18" charset="0"/>
              </a:rPr>
              <a:t> με </a:t>
            </a:r>
            <a:r>
              <a:rPr lang="en-AU" altLang="en-US" sz="1600" u="sng">
                <a:solidFill>
                  <a:schemeClr val="bg1"/>
                </a:solidFill>
                <a:effectLst>
                  <a:outerShdw blurRad="38100" dist="38100" dir="2700000" algn="tl">
                    <a:srgbClr val="000000"/>
                  </a:outerShdw>
                </a:effectLst>
                <a:cs typeface="Times New Roman" panose="02020603050405020304" pitchFamily="18" charset="0"/>
              </a:rPr>
              <a:t>τουλάχιστον ένα άλλο ιόν ή και ουδέτερο μόριο</a:t>
            </a:r>
            <a:endParaRPr lang="en-GB" altLang="en-US" sz="1600" u="sng">
              <a:solidFill>
                <a:schemeClr val="bg1"/>
              </a:solidFill>
              <a:effectLst>
                <a:outerShdw blurRad="38100" dist="38100" dir="2700000" algn="tl">
                  <a:srgbClr val="000000"/>
                </a:outerShdw>
              </a:effectLst>
              <a:cs typeface="Times New Roman" panose="02020603050405020304" pitchFamily="18" charset="0"/>
            </a:endParaRPr>
          </a:p>
        </p:txBody>
      </p:sp>
      <p:pic>
        <p:nvPicPr>
          <p:cNvPr id="6" name="Picture 5">
            <a:extLst>
              <a:ext uri="{FF2B5EF4-FFF2-40B4-BE49-F238E27FC236}">
                <a16:creationId xmlns:a16="http://schemas.microsoft.com/office/drawing/2014/main" id="{70A890A7-F777-4595-A20F-CB528101D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32" y="2586390"/>
            <a:ext cx="2784572" cy="279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a:extLst>
              <a:ext uri="{FF2B5EF4-FFF2-40B4-BE49-F238E27FC236}">
                <a16:creationId xmlns:a16="http://schemas.microsoft.com/office/drawing/2014/main" id="{E53C3739-B1F5-48C8-A4D2-7370C1DB92B6}"/>
              </a:ext>
            </a:extLst>
          </p:cNvPr>
          <p:cNvSpPr txBox="1">
            <a:spLocks noChangeArrowheads="1"/>
          </p:cNvSpPr>
          <p:nvPr/>
        </p:nvSpPr>
        <p:spPr bwMode="auto">
          <a:xfrm>
            <a:off x="533093" y="5619629"/>
            <a:ext cx="11156451" cy="1077218"/>
          </a:xfrm>
          <a:prstGeom prst="rect">
            <a:avLst/>
          </a:prstGeom>
          <a:noFill/>
          <a:ln w="76200" cmpd="tri">
            <a:solidFill>
              <a:srgbClr val="33C82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sz="1600" b="1" dirty="0">
                <a:solidFill>
                  <a:schemeClr val="bg1"/>
                </a:solidFill>
              </a:rPr>
              <a:t>Οι αντιδράσεις </a:t>
            </a:r>
            <a:r>
              <a:rPr lang="el-GR" altLang="en-US" sz="1600" b="1" dirty="0" err="1">
                <a:solidFill>
                  <a:schemeClr val="bg1"/>
                </a:solidFill>
              </a:rPr>
              <a:t>συμπλοκοποίησης</a:t>
            </a:r>
            <a:r>
              <a:rPr lang="el-GR" altLang="en-US" sz="1600" b="1" dirty="0">
                <a:solidFill>
                  <a:schemeClr val="bg1"/>
                </a:solidFill>
              </a:rPr>
              <a:t> αποτελούν αντιδράσεις οξέος-βάσης κατά </a:t>
            </a:r>
            <a:r>
              <a:rPr lang="en-US" altLang="en-US" sz="1600" b="1" dirty="0">
                <a:solidFill>
                  <a:schemeClr val="bg1"/>
                </a:solidFill>
              </a:rPr>
              <a:t>Lewis</a:t>
            </a:r>
            <a:r>
              <a:rPr lang="el-GR" altLang="en-US" sz="1600" b="1" dirty="0">
                <a:solidFill>
                  <a:schemeClr val="bg1"/>
                </a:solidFill>
              </a:rPr>
              <a:t> αφού το </a:t>
            </a:r>
            <a:r>
              <a:rPr lang="el-GR" altLang="en-US" sz="1600" b="1" u="sng" dirty="0" err="1">
                <a:solidFill>
                  <a:schemeClr val="bg1"/>
                </a:solidFill>
                <a:effectLst>
                  <a:outerShdw blurRad="38100" dist="38100" dir="2700000" algn="tl">
                    <a:srgbClr val="000000"/>
                  </a:outerShdw>
                </a:effectLst>
              </a:rPr>
              <a:t>κεντρικόν</a:t>
            </a:r>
            <a:r>
              <a:rPr lang="el-GR" altLang="en-US" sz="1600" b="1" u="sng" dirty="0">
                <a:solidFill>
                  <a:schemeClr val="bg1"/>
                </a:solidFill>
                <a:effectLst>
                  <a:outerShdw blurRad="38100" dist="38100" dir="2700000" algn="tl">
                    <a:srgbClr val="000000"/>
                  </a:outerShdw>
                </a:effectLst>
              </a:rPr>
              <a:t> ιόν συμπεριφέρεται ως δέκτης ζεύγους ηλεκτρονίων και ο </a:t>
            </a:r>
            <a:r>
              <a:rPr lang="el-GR" altLang="en-US" sz="1600" b="1" u="sng" dirty="0" err="1">
                <a:solidFill>
                  <a:schemeClr val="bg1"/>
                </a:solidFill>
                <a:effectLst>
                  <a:outerShdw blurRad="38100" dist="38100" dir="2700000" algn="tl">
                    <a:srgbClr val="000000"/>
                  </a:outerShdw>
                </a:effectLst>
              </a:rPr>
              <a:t>υποκαταστάτης</a:t>
            </a:r>
            <a:r>
              <a:rPr lang="el-GR" altLang="en-US" sz="1600" b="1" u="sng" dirty="0">
                <a:solidFill>
                  <a:schemeClr val="bg1"/>
                </a:solidFill>
                <a:effectLst>
                  <a:outerShdw blurRad="38100" dist="38100" dir="2700000" algn="tl">
                    <a:srgbClr val="000000"/>
                  </a:outerShdw>
                </a:effectLst>
              </a:rPr>
              <a:t> ως δότης ζεύγους ηλεκτρονίων</a:t>
            </a:r>
            <a:r>
              <a:rPr lang="el-GR" altLang="en-US" sz="1600" b="1" dirty="0">
                <a:solidFill>
                  <a:schemeClr val="bg1"/>
                </a:solidFill>
              </a:rPr>
              <a:t>.</a:t>
            </a:r>
          </a:p>
          <a:p>
            <a:pPr algn="ctr"/>
            <a:endParaRPr lang="el-GR" altLang="en-US" sz="1600" b="1" u="sng" dirty="0">
              <a:solidFill>
                <a:srgbClr val="0000FF"/>
              </a:solidFill>
              <a:effectLst>
                <a:outerShdw blurRad="38100" dist="38100" dir="2700000" algn="tl">
                  <a:srgbClr val="000000"/>
                </a:outerShdw>
              </a:effectLst>
              <a:cs typeface="Times New Roman" panose="02020603050405020304" pitchFamily="18" charset="0"/>
            </a:endParaRPr>
          </a:p>
          <a:p>
            <a:pPr algn="ctr"/>
            <a:r>
              <a:rPr lang="el-GR" altLang="en-US" sz="1600" b="1" u="sng" dirty="0">
                <a:effectLst>
                  <a:outerShdw blurRad="38100" dist="38100" dir="2700000" algn="tl">
                    <a:srgbClr val="000000"/>
                  </a:outerShdw>
                </a:effectLst>
                <a:cs typeface="Times New Roman" panose="02020603050405020304" pitchFamily="18" charset="0"/>
              </a:rPr>
              <a:t>Οι </a:t>
            </a:r>
            <a:r>
              <a:rPr lang="en-AU" altLang="en-US" sz="1600" b="1" u="sng" dirty="0" err="1">
                <a:effectLst>
                  <a:outerShdw blurRad="38100" dist="38100" dir="2700000" algn="tl">
                    <a:srgbClr val="000000"/>
                  </a:outerShdw>
                </a:effectLst>
                <a:cs typeface="Times New Roman" panose="02020603050405020304" pitchFamily="18" charset="0"/>
              </a:rPr>
              <a:t>δεσμοί</a:t>
            </a:r>
            <a:r>
              <a:rPr lang="en-AU" altLang="en-US" sz="1600" b="1" u="sng" dirty="0">
                <a:effectLst>
                  <a:outerShdw blurRad="38100" dist="38100" dir="2700000" algn="tl">
                    <a:srgbClr val="000000"/>
                  </a:outerShdw>
                </a:effectLst>
                <a:cs typeface="Times New Roman" panose="02020603050405020304" pitchFamily="18" charset="0"/>
              </a:rPr>
              <a:t> π</a:t>
            </a:r>
            <a:r>
              <a:rPr lang="en-AU" altLang="en-US" sz="1600" b="1" u="sng" dirty="0" err="1">
                <a:effectLst>
                  <a:outerShdw blurRad="38100" dist="38100" dir="2700000" algn="tl">
                    <a:srgbClr val="000000"/>
                  </a:outerShdw>
                </a:effectLst>
                <a:cs typeface="Times New Roman" panose="02020603050405020304" pitchFamily="18" charset="0"/>
              </a:rPr>
              <a:t>ου</a:t>
            </a:r>
            <a:r>
              <a:rPr lang="en-AU" altLang="en-US" sz="1600" b="1" u="sng" dirty="0">
                <a:effectLst>
                  <a:outerShdw blurRad="38100" dist="38100" dir="2700000" algn="tl">
                    <a:srgbClr val="000000"/>
                  </a:outerShdw>
                </a:effectLst>
                <a:cs typeface="Times New Roman" panose="02020603050405020304" pitchFamily="18" charset="0"/>
              </a:rPr>
              <a:t> αναπ</a:t>
            </a:r>
            <a:r>
              <a:rPr lang="en-AU" altLang="en-US" sz="1600" b="1" u="sng" dirty="0" err="1">
                <a:effectLst>
                  <a:outerShdw blurRad="38100" dist="38100" dir="2700000" algn="tl">
                    <a:srgbClr val="000000"/>
                  </a:outerShdw>
                </a:effectLst>
                <a:cs typeface="Times New Roman" panose="02020603050405020304" pitchFamily="18" charset="0"/>
              </a:rPr>
              <a:t>τύσσοντ</a:t>
            </a:r>
            <a:r>
              <a:rPr lang="en-AU" altLang="en-US" sz="1600" b="1" u="sng" dirty="0">
                <a:effectLst>
                  <a:outerShdw blurRad="38100" dist="38100" dir="2700000" algn="tl">
                    <a:srgbClr val="000000"/>
                  </a:outerShdw>
                </a:effectLst>
                <a:cs typeface="Times New Roman" panose="02020603050405020304" pitchFamily="18" charset="0"/>
              </a:rPr>
              <a:t>αι ανάμεσα στο κεντρικό ιόν και τους υποκαταστάτες είναι ημιπολικοί δεσμοί</a:t>
            </a:r>
            <a:r>
              <a:rPr lang="en-GB" altLang="en-US" sz="1600" b="1" dirty="0"/>
              <a:t> </a:t>
            </a:r>
          </a:p>
        </p:txBody>
      </p:sp>
      <p:pic>
        <p:nvPicPr>
          <p:cNvPr id="8" name="Picture 18">
            <a:extLst>
              <a:ext uri="{FF2B5EF4-FFF2-40B4-BE49-F238E27FC236}">
                <a16:creationId xmlns:a16="http://schemas.microsoft.com/office/drawing/2014/main" id="{79BBC153-EC37-4C0B-A89B-C7BA04DD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231" y="2652979"/>
            <a:ext cx="6517680" cy="303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2">
            <a:extLst>
              <a:ext uri="{FF2B5EF4-FFF2-40B4-BE49-F238E27FC236}">
                <a16:creationId xmlns:a16="http://schemas.microsoft.com/office/drawing/2014/main" id="{1B8BBF83-A4CF-4879-9917-51A4CF71DEDF}"/>
              </a:ext>
            </a:extLst>
          </p:cNvPr>
          <p:cNvSpPr txBox="1">
            <a:spLocks noChangeArrowheads="1"/>
          </p:cNvSpPr>
          <p:nvPr/>
        </p:nvSpPr>
        <p:spPr bwMode="auto">
          <a:xfrm>
            <a:off x="3615836" y="3986029"/>
            <a:ext cx="15903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err="1">
                <a:solidFill>
                  <a:schemeClr val="bg1"/>
                </a:solidFill>
              </a:rPr>
              <a:t>Υποκαταστάτης</a:t>
            </a:r>
            <a:endParaRPr lang="en-GB" altLang="en-US" sz="1400" dirty="0">
              <a:solidFill>
                <a:schemeClr val="bg1"/>
              </a:solidFill>
            </a:endParaRPr>
          </a:p>
        </p:txBody>
      </p:sp>
      <p:grpSp>
        <p:nvGrpSpPr>
          <p:cNvPr id="19" name="Group 18">
            <a:extLst>
              <a:ext uri="{FF2B5EF4-FFF2-40B4-BE49-F238E27FC236}">
                <a16:creationId xmlns:a16="http://schemas.microsoft.com/office/drawing/2014/main" id="{B99617D3-71D4-40B0-9C96-FD943F4700AA}"/>
              </a:ext>
            </a:extLst>
          </p:cNvPr>
          <p:cNvGrpSpPr/>
          <p:nvPr/>
        </p:nvGrpSpPr>
        <p:grpSpPr>
          <a:xfrm>
            <a:off x="3224874" y="2658048"/>
            <a:ext cx="2241972" cy="2503128"/>
            <a:chOff x="3224874" y="2658048"/>
            <a:chExt cx="2241972" cy="2503128"/>
          </a:xfrm>
        </p:grpSpPr>
        <p:sp>
          <p:nvSpPr>
            <p:cNvPr id="10" name="Text Box 7">
              <a:extLst>
                <a:ext uri="{FF2B5EF4-FFF2-40B4-BE49-F238E27FC236}">
                  <a16:creationId xmlns:a16="http://schemas.microsoft.com/office/drawing/2014/main" id="{0ED43E0B-6790-492E-9CC7-C2B7AD2A3E17}"/>
                </a:ext>
              </a:extLst>
            </p:cNvPr>
            <p:cNvSpPr txBox="1">
              <a:spLocks noChangeArrowheads="1"/>
            </p:cNvSpPr>
            <p:nvPr/>
          </p:nvSpPr>
          <p:spPr bwMode="auto">
            <a:xfrm>
              <a:off x="3267173" y="2658048"/>
              <a:ext cx="219967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33C828"/>
                  </a:solidFill>
                  <a:cs typeface="Times New Roman" panose="02020603050405020304" pitchFamily="18" charset="0"/>
                </a:rPr>
                <a:t>Co</a:t>
              </a:r>
              <a:r>
                <a:rPr lang="en-AU" altLang="en-US" sz="2800" dirty="0">
                  <a:solidFill>
                    <a:srgbClr val="33C828"/>
                  </a:solidFill>
                  <a:cs typeface="Times New Roman" panose="02020603050405020304" pitchFamily="18" charset="0"/>
                </a:rPr>
                <a:t>(</a:t>
              </a:r>
              <a:r>
                <a:rPr lang="en-US" altLang="en-US" sz="2800" dirty="0">
                  <a:solidFill>
                    <a:srgbClr val="33C828"/>
                  </a:solidFill>
                  <a:cs typeface="Times New Roman" panose="02020603050405020304" pitchFamily="18" charset="0"/>
                </a:rPr>
                <a:t>H</a:t>
              </a:r>
              <a:r>
                <a:rPr lang="en-AU" altLang="en-US" sz="2800" baseline="-30000" dirty="0">
                  <a:solidFill>
                    <a:srgbClr val="33C828"/>
                  </a:solidFill>
                  <a:cs typeface="Times New Roman" panose="02020603050405020304" pitchFamily="18" charset="0"/>
                </a:rPr>
                <a:t>2</a:t>
              </a:r>
              <a:r>
                <a:rPr lang="en-US" altLang="en-US" sz="2800" dirty="0">
                  <a:solidFill>
                    <a:srgbClr val="33C828"/>
                  </a:solidFill>
                  <a:cs typeface="Times New Roman" panose="02020603050405020304" pitchFamily="18" charset="0"/>
                </a:rPr>
                <a:t>O</a:t>
              </a:r>
              <a:r>
                <a:rPr lang="en-AU" altLang="en-US" sz="2800" dirty="0">
                  <a:solidFill>
                    <a:srgbClr val="33C828"/>
                  </a:solidFill>
                  <a:cs typeface="Times New Roman" panose="02020603050405020304" pitchFamily="18" charset="0"/>
                </a:rPr>
                <a:t>)</a:t>
              </a:r>
              <a:r>
                <a:rPr lang="en-AU" altLang="en-US" sz="2800" baseline="-30000" dirty="0">
                  <a:solidFill>
                    <a:srgbClr val="33C828"/>
                  </a:solidFill>
                  <a:cs typeface="Times New Roman" panose="02020603050405020304" pitchFamily="18" charset="0"/>
                </a:rPr>
                <a:t>6</a:t>
              </a:r>
              <a:r>
                <a:rPr lang="en-AU" altLang="en-US" sz="2800" baseline="30000" dirty="0">
                  <a:solidFill>
                    <a:srgbClr val="33C828"/>
                  </a:solidFill>
                  <a:cs typeface="Times New Roman" panose="02020603050405020304" pitchFamily="18" charset="0"/>
                </a:rPr>
                <a:t>3+ </a:t>
              </a:r>
              <a:endParaRPr lang="en-GB" altLang="en-US" sz="2800" baseline="30000" dirty="0">
                <a:solidFill>
                  <a:srgbClr val="33C828"/>
                </a:solidFill>
                <a:cs typeface="Times New Roman" panose="02020603050405020304" pitchFamily="18" charset="0"/>
              </a:endParaRPr>
            </a:p>
          </p:txBody>
        </p:sp>
        <p:sp>
          <p:nvSpPr>
            <p:cNvPr id="11" name="Line 8">
              <a:extLst>
                <a:ext uri="{FF2B5EF4-FFF2-40B4-BE49-F238E27FC236}">
                  <a16:creationId xmlns:a16="http://schemas.microsoft.com/office/drawing/2014/main" id="{7CD0C7AB-E31A-4AC4-A29D-F74DEF8A58E1}"/>
                </a:ext>
              </a:extLst>
            </p:cNvPr>
            <p:cNvSpPr>
              <a:spLocks noChangeShapeType="1"/>
            </p:cNvSpPr>
            <p:nvPr/>
          </p:nvSpPr>
          <p:spPr bwMode="auto">
            <a:xfrm flipV="1">
              <a:off x="3516983" y="3086560"/>
              <a:ext cx="132791" cy="585901"/>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
              <a:extLst>
                <a:ext uri="{FF2B5EF4-FFF2-40B4-BE49-F238E27FC236}">
                  <a16:creationId xmlns:a16="http://schemas.microsoft.com/office/drawing/2014/main" id="{20C1553A-B8F0-449F-8738-C78021C5DECA}"/>
                </a:ext>
              </a:extLst>
            </p:cNvPr>
            <p:cNvSpPr txBox="1">
              <a:spLocks noChangeArrowheads="1"/>
            </p:cNvSpPr>
            <p:nvPr/>
          </p:nvSpPr>
          <p:spPr bwMode="auto">
            <a:xfrm>
              <a:off x="3224874" y="3687452"/>
              <a:ext cx="972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a:solidFill>
                    <a:schemeClr val="bg1"/>
                  </a:solidFill>
                </a:rPr>
                <a:t>Κεντρικό </a:t>
              </a:r>
            </a:p>
            <a:p>
              <a:r>
                <a:rPr lang="el-GR" altLang="en-US" sz="1400" dirty="0">
                  <a:solidFill>
                    <a:schemeClr val="bg1"/>
                  </a:solidFill>
                </a:rPr>
                <a:t>ιόν</a:t>
              </a:r>
              <a:endParaRPr lang="en-GB" altLang="en-US" sz="1400" dirty="0">
                <a:solidFill>
                  <a:schemeClr val="bg1"/>
                </a:solidFill>
              </a:endParaRPr>
            </a:p>
          </p:txBody>
        </p:sp>
        <p:sp>
          <p:nvSpPr>
            <p:cNvPr id="13" name="Line 10">
              <a:extLst>
                <a:ext uri="{FF2B5EF4-FFF2-40B4-BE49-F238E27FC236}">
                  <a16:creationId xmlns:a16="http://schemas.microsoft.com/office/drawing/2014/main" id="{AA2BF6E1-2C41-4D8F-BC72-C62D98032DE9}"/>
                </a:ext>
              </a:extLst>
            </p:cNvPr>
            <p:cNvSpPr>
              <a:spLocks noChangeShapeType="1"/>
            </p:cNvSpPr>
            <p:nvPr/>
          </p:nvSpPr>
          <p:spPr bwMode="auto">
            <a:xfrm flipH="1" flipV="1">
              <a:off x="4345023" y="3202182"/>
              <a:ext cx="10163" cy="808866"/>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7F73D9A9-0236-4E59-ACA7-EADDC7A8E7A2}"/>
                </a:ext>
              </a:extLst>
            </p:cNvPr>
            <p:cNvSpPr>
              <a:spLocks noChangeShapeType="1"/>
            </p:cNvSpPr>
            <p:nvPr/>
          </p:nvSpPr>
          <p:spPr bwMode="auto">
            <a:xfrm>
              <a:off x="4050384" y="3202182"/>
              <a:ext cx="609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Oval 13">
              <a:extLst>
                <a:ext uri="{FF2B5EF4-FFF2-40B4-BE49-F238E27FC236}">
                  <a16:creationId xmlns:a16="http://schemas.microsoft.com/office/drawing/2014/main" id="{F28D2507-B8B5-400D-A923-CB236BAD7A0A}"/>
                </a:ext>
              </a:extLst>
            </p:cNvPr>
            <p:cNvSpPr>
              <a:spLocks noChangeArrowheads="1"/>
            </p:cNvSpPr>
            <p:nvPr/>
          </p:nvSpPr>
          <p:spPr bwMode="auto">
            <a:xfrm>
              <a:off x="4774284" y="2937638"/>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4">
              <a:extLst>
                <a:ext uri="{FF2B5EF4-FFF2-40B4-BE49-F238E27FC236}">
                  <a16:creationId xmlns:a16="http://schemas.microsoft.com/office/drawing/2014/main" id="{A352384E-7584-4AF0-A040-2A8847077B93}"/>
                </a:ext>
              </a:extLst>
            </p:cNvPr>
            <p:cNvSpPr>
              <a:spLocks noChangeShapeType="1"/>
            </p:cNvSpPr>
            <p:nvPr/>
          </p:nvSpPr>
          <p:spPr bwMode="auto">
            <a:xfrm flipH="1" flipV="1">
              <a:off x="5006496" y="3166237"/>
              <a:ext cx="119057" cy="1325823"/>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5">
              <a:extLst>
                <a:ext uri="{FF2B5EF4-FFF2-40B4-BE49-F238E27FC236}">
                  <a16:creationId xmlns:a16="http://schemas.microsoft.com/office/drawing/2014/main" id="{3DF5943A-E0ED-44E9-AB1E-52FFF98CF5F0}"/>
                </a:ext>
              </a:extLst>
            </p:cNvPr>
            <p:cNvSpPr txBox="1">
              <a:spLocks noChangeArrowheads="1"/>
            </p:cNvSpPr>
            <p:nvPr/>
          </p:nvSpPr>
          <p:spPr bwMode="auto">
            <a:xfrm>
              <a:off x="4345023" y="4422512"/>
              <a:ext cx="10135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a:solidFill>
                    <a:schemeClr val="bg1"/>
                  </a:solidFill>
                </a:rPr>
                <a:t>Αριθμός μοριακής σύνταξης</a:t>
              </a:r>
              <a:endParaRPr lang="en-GB" altLang="en-US" sz="1400" dirty="0">
                <a:solidFill>
                  <a:schemeClr val="bg1"/>
                </a:solidFill>
              </a:endParaRPr>
            </a:p>
          </p:txBody>
        </p:sp>
      </p:grpSp>
    </p:spTree>
    <p:extLst>
      <p:ext uri="{BB962C8B-B14F-4D97-AF65-F5344CB8AC3E}">
        <p14:creationId xmlns:p14="http://schemas.microsoft.com/office/powerpoint/2010/main" val="16468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A8B6F1-9B89-4A7F-9CAB-C5C46B3FD9A5}"/>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Στερεοχημεία </a:t>
            </a:r>
            <a:r>
              <a:rPr lang="el-GR" sz="3600" b="1" u="sng" dirty="0" err="1"/>
              <a:t>Συμπλόκων</a:t>
            </a:r>
            <a:endParaRPr lang="en-US" sz="3600" b="1" u="sng" dirty="0"/>
          </a:p>
        </p:txBody>
      </p:sp>
      <p:sp>
        <p:nvSpPr>
          <p:cNvPr id="5" name="Text Box 3">
            <a:extLst>
              <a:ext uri="{FF2B5EF4-FFF2-40B4-BE49-F238E27FC236}">
                <a16:creationId xmlns:a16="http://schemas.microsoft.com/office/drawing/2014/main" id="{0C92E7A9-9EAA-4480-8D0A-F76FCE3158A8}"/>
              </a:ext>
            </a:extLst>
          </p:cNvPr>
          <p:cNvSpPr txBox="1">
            <a:spLocks noChangeArrowheads="1"/>
          </p:cNvSpPr>
          <p:nvPr/>
        </p:nvSpPr>
        <p:spPr bwMode="auto">
          <a:xfrm>
            <a:off x="5510270" y="1757680"/>
            <a:ext cx="62085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 typeface="Wingdings" panose="05000000000000000000" pitchFamily="2" charset="2"/>
              <a:buNone/>
            </a:pP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Οι</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στερεοχημικές</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δομές</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των</a:t>
            </a:r>
            <a:r>
              <a:rPr lang="en-AU" altLang="en-US" sz="1600" dirty="0">
                <a:solidFill>
                  <a:schemeClr val="bg1"/>
                </a:solidFill>
                <a:effectLst>
                  <a:outerShdw blurRad="38100" dist="38100" dir="2700000" algn="tl">
                    <a:srgbClr val="000000"/>
                  </a:outerShdw>
                </a:effectLst>
                <a:cs typeface="Times New Roman" panose="02020603050405020304" pitchFamily="18" charset="0"/>
              </a:rPr>
              <a:t> </a:t>
            </a:r>
            <a:r>
              <a:rPr lang="en-AU" altLang="en-US" sz="1600" dirty="0" err="1">
                <a:solidFill>
                  <a:schemeClr val="bg1"/>
                </a:solidFill>
                <a:effectLst>
                  <a:outerShdw blurRad="38100" dist="38100" dir="2700000" algn="tl">
                    <a:srgbClr val="000000"/>
                  </a:outerShdw>
                </a:effectLst>
                <a:cs typeface="Times New Roman" panose="02020603050405020304" pitchFamily="18" charset="0"/>
              </a:rPr>
              <a:t>συμ</a:t>
            </a:r>
            <a:r>
              <a:rPr lang="en-AU" altLang="en-US" sz="1600" dirty="0">
                <a:solidFill>
                  <a:schemeClr val="bg1"/>
                </a:solidFill>
                <a:effectLst>
                  <a:outerShdw blurRad="38100" dist="38100" dir="2700000" algn="tl">
                    <a:srgbClr val="000000"/>
                  </a:outerShdw>
                </a:effectLst>
                <a:cs typeface="Times New Roman" panose="02020603050405020304" pitchFamily="18" charset="0"/>
              </a:rPr>
              <a:t>πλόκων είναι συμμετρικές και εξαρτώνται κυρίως από τον αριθμό μοριακής σύνταξης του κεντρικού ιόντος ή ατόμου</a:t>
            </a:r>
            <a:r>
              <a:rPr lang="en-GB" altLang="en-US" sz="1600" dirty="0">
                <a:solidFill>
                  <a:schemeClr val="bg1"/>
                </a:solidFill>
                <a:effectLst>
                  <a:outerShdw blurRad="38100" dist="38100" dir="2700000" algn="tl">
                    <a:srgbClr val="000000"/>
                  </a:outerShdw>
                </a:effectLst>
                <a:cs typeface="Times New Roman" panose="02020603050405020304" pitchFamily="18" charset="0"/>
              </a:rPr>
              <a:t> </a:t>
            </a:r>
          </a:p>
        </p:txBody>
      </p:sp>
      <p:pic>
        <p:nvPicPr>
          <p:cNvPr id="6" name="Picture 4">
            <a:extLst>
              <a:ext uri="{FF2B5EF4-FFF2-40B4-BE49-F238E27FC236}">
                <a16:creationId xmlns:a16="http://schemas.microsoft.com/office/drawing/2014/main" id="{CCB6C2A7-1499-44CA-AE47-C00913A6B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32" y="1601210"/>
            <a:ext cx="50371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BBCDB0E5-6AF9-4C2D-9EB3-7F569F288885}"/>
              </a:ext>
            </a:extLst>
          </p:cNvPr>
          <p:cNvSpPr txBox="1">
            <a:spLocks noChangeArrowheads="1"/>
          </p:cNvSpPr>
          <p:nvPr/>
        </p:nvSpPr>
        <p:spPr bwMode="auto">
          <a:xfrm>
            <a:off x="6861969" y="3429000"/>
            <a:ext cx="3505200" cy="1631216"/>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000" u="sng" dirty="0">
                <a:solidFill>
                  <a:schemeClr val="bg1"/>
                </a:solidFill>
                <a:effectLst>
                  <a:outerShdw blurRad="38100" dist="38100" dir="2700000" algn="tl">
                    <a:srgbClr val="000000"/>
                  </a:outerShdw>
                </a:effectLst>
              </a:rPr>
              <a:t>Είδη Ισομέρειας </a:t>
            </a:r>
            <a:r>
              <a:rPr lang="el-GR" altLang="en-US" sz="2000" u="sng" dirty="0" err="1">
                <a:solidFill>
                  <a:schemeClr val="bg1"/>
                </a:solidFill>
                <a:effectLst>
                  <a:outerShdw blurRad="38100" dist="38100" dir="2700000" algn="tl">
                    <a:srgbClr val="000000"/>
                  </a:outerShdw>
                </a:effectLst>
              </a:rPr>
              <a:t>Συμπλόκων</a:t>
            </a:r>
            <a:endParaRPr lang="el-GR" altLang="en-US" sz="2000" dirty="0">
              <a:solidFill>
                <a:schemeClr val="bg1"/>
              </a:solidFill>
              <a:effectLst>
                <a:outerShdw blurRad="38100" dist="38100" dir="2700000" algn="tl">
                  <a:srgbClr val="000000"/>
                </a:outerShdw>
              </a:effectLst>
            </a:endParaRPr>
          </a:p>
          <a:p>
            <a:pPr>
              <a:spcBef>
                <a:spcPct val="50000"/>
              </a:spcBef>
              <a:buFont typeface="Wingdings" panose="05000000000000000000" pitchFamily="2" charset="2"/>
              <a:buChar char="v"/>
            </a:pPr>
            <a:r>
              <a:rPr lang="el-GR" altLang="en-US" sz="2000" dirty="0">
                <a:solidFill>
                  <a:schemeClr val="bg1"/>
                </a:solidFill>
                <a:effectLst>
                  <a:outerShdw blurRad="38100" dist="38100" dir="2700000" algn="tl">
                    <a:srgbClr val="000000"/>
                  </a:outerShdw>
                </a:effectLst>
              </a:rPr>
              <a:t> Συντακτική ισομέρεια</a:t>
            </a:r>
          </a:p>
          <a:p>
            <a:pPr>
              <a:spcBef>
                <a:spcPct val="50000"/>
              </a:spcBef>
              <a:buFont typeface="Wingdings" panose="05000000000000000000" pitchFamily="2" charset="2"/>
              <a:buChar char="v"/>
            </a:pPr>
            <a:r>
              <a:rPr lang="el-GR" altLang="en-US" sz="2000" dirty="0">
                <a:solidFill>
                  <a:schemeClr val="bg1"/>
                </a:solidFill>
                <a:effectLst>
                  <a:outerShdw blurRad="38100" dist="38100" dir="2700000" algn="tl">
                    <a:srgbClr val="000000"/>
                  </a:outerShdw>
                </a:effectLst>
              </a:rPr>
              <a:t> Στερεοϊσομέρεια</a:t>
            </a:r>
            <a:endParaRPr lang="en-GB" altLang="en-US" sz="20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1270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0929-772D-4BC5-9B6A-97C5D99BBE50}"/>
              </a:ext>
            </a:extLst>
          </p:cNvPr>
          <p:cNvSpPr>
            <a:spLocks noGrp="1"/>
          </p:cNvSpPr>
          <p:nvPr>
            <p:ph type="ctrTitle"/>
          </p:nvPr>
        </p:nvSpPr>
        <p:spPr>
          <a:xfrm>
            <a:off x="513932" y="471340"/>
            <a:ext cx="9930967" cy="1166915"/>
          </a:xfrm>
        </p:spPr>
        <p:txBody>
          <a:bodyPr/>
          <a:lstStyle/>
          <a:p>
            <a:pPr algn="ctr"/>
            <a:r>
              <a:rPr lang="el-GR" sz="4000" dirty="0"/>
              <a:t>Αντιδράσεις σε Υδατικά διαλύματα</a:t>
            </a:r>
            <a:br>
              <a:rPr lang="el-GR" sz="4000" dirty="0"/>
            </a:br>
            <a:r>
              <a:rPr lang="el-GR" sz="3600" b="1" u="sng" dirty="0"/>
              <a:t>Συντακτική Ισομέρεια </a:t>
            </a:r>
            <a:r>
              <a:rPr lang="el-GR" sz="3600" b="1" u="sng" dirty="0" err="1"/>
              <a:t>Συμπλόκων</a:t>
            </a:r>
            <a:endParaRPr lang="en-US" sz="3600" b="1" u="sng" dirty="0"/>
          </a:p>
        </p:txBody>
      </p:sp>
      <p:sp>
        <p:nvSpPr>
          <p:cNvPr id="5" name="Text Box 3">
            <a:extLst>
              <a:ext uri="{FF2B5EF4-FFF2-40B4-BE49-F238E27FC236}">
                <a16:creationId xmlns:a16="http://schemas.microsoft.com/office/drawing/2014/main" id="{21517161-20FD-4FBF-9FC6-CEF683EB1242}"/>
              </a:ext>
            </a:extLst>
          </p:cNvPr>
          <p:cNvSpPr txBox="1">
            <a:spLocks noChangeArrowheads="1"/>
          </p:cNvSpPr>
          <p:nvPr/>
        </p:nvSpPr>
        <p:spPr bwMode="auto">
          <a:xfrm>
            <a:off x="762000" y="1723845"/>
            <a:ext cx="106680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buClr>
                <a:srgbClr val="33C828"/>
              </a:buClr>
              <a:buFont typeface="Wingdings" panose="05000000000000000000" pitchFamily="2" charset="2"/>
              <a:buChar char="v"/>
            </a:pPr>
            <a:r>
              <a:rPr lang="el-GR" altLang="en-US" dirty="0">
                <a:solidFill>
                  <a:srgbClr val="00FFFF"/>
                </a:solidFill>
                <a:effectLst>
                  <a:outerShdw blurRad="38100" dist="38100" dir="2700000" algn="tl">
                    <a:srgbClr val="000000"/>
                  </a:outerShdw>
                </a:effectLst>
              </a:rPr>
              <a:t>  </a:t>
            </a:r>
            <a:r>
              <a:rPr lang="el-GR" altLang="en-US" u="sng" dirty="0">
                <a:solidFill>
                  <a:srgbClr val="00FFFF"/>
                </a:solidFill>
                <a:effectLst>
                  <a:outerShdw blurRad="38100" dist="38100" dir="2700000" algn="tl">
                    <a:srgbClr val="000000"/>
                  </a:outerShdw>
                </a:effectLst>
                <a:cs typeface="Times New Roman" panose="02020603050405020304" pitchFamily="18" charset="0"/>
              </a:rPr>
              <a:t>Ισομέρεια λόγω διαφορετικού τρόπου ιονισμού του </a:t>
            </a:r>
            <a:r>
              <a:rPr lang="el-GR" altLang="en-US" u="sng" dirty="0" err="1">
                <a:solidFill>
                  <a:srgbClr val="00FFFF"/>
                </a:solidFill>
                <a:effectLst>
                  <a:outerShdw blurRad="38100" dist="38100" dir="2700000" algn="tl">
                    <a:srgbClr val="000000"/>
                  </a:outerShdw>
                </a:effectLst>
                <a:cs typeface="Times New Roman" panose="02020603050405020304" pitchFamily="18" charset="0"/>
              </a:rPr>
              <a:t>συμπλόκου</a:t>
            </a:r>
            <a:r>
              <a:rPr lang="el-GR" altLang="en-US" u="sng" dirty="0">
                <a:solidFill>
                  <a:srgbClr val="00FFFF"/>
                </a:solidFill>
                <a:effectLst>
                  <a:outerShdw blurRad="38100" dist="38100" dir="2700000" algn="tl">
                    <a:srgbClr val="000000"/>
                  </a:outerShdw>
                </a:effectLst>
                <a:cs typeface="Times New Roman" panose="02020603050405020304" pitchFamily="18" charset="0"/>
              </a:rPr>
              <a:t> (</a:t>
            </a:r>
            <a:r>
              <a:rPr lang="en-US" altLang="en-US" u="sng" dirty="0">
                <a:solidFill>
                  <a:srgbClr val="00FFFF"/>
                </a:solidFill>
                <a:effectLst>
                  <a:outerShdw blurRad="38100" dist="38100" dir="2700000" algn="tl">
                    <a:srgbClr val="000000"/>
                  </a:outerShdw>
                </a:effectLst>
                <a:cs typeface="Times New Roman" panose="02020603050405020304" pitchFamily="18" charset="0"/>
              </a:rPr>
              <a:t>ionization isomerism</a:t>
            </a:r>
            <a:r>
              <a:rPr lang="el-GR" altLang="en-US" u="sng" dirty="0">
                <a:solidFill>
                  <a:srgbClr val="00FFFF"/>
                </a:solidFill>
                <a:effectLst>
                  <a:outerShdw blurRad="38100" dist="38100" dir="2700000" algn="tl">
                    <a:srgbClr val="000000"/>
                  </a:outerShdw>
                </a:effectLst>
                <a:cs typeface="Times New Roman" panose="02020603050405020304" pitchFamily="18" charset="0"/>
              </a:rPr>
              <a:t>)</a:t>
            </a:r>
            <a:endParaRPr lang="el-GR" altLang="en-US" dirty="0">
              <a:solidFill>
                <a:srgbClr val="00FFFF"/>
              </a:solidFill>
              <a:effectLst>
                <a:outerShdw blurRad="38100" dist="38100" dir="2700000" algn="tl">
                  <a:srgbClr val="000000"/>
                </a:outerShdw>
              </a:effectLst>
            </a:endParaRPr>
          </a:p>
          <a:p>
            <a:pPr algn="just">
              <a:spcBef>
                <a:spcPct val="50000"/>
              </a:spcBef>
              <a:buFont typeface="Wingdings" panose="05000000000000000000" pitchFamily="2" charset="2"/>
              <a:buNone/>
            </a:pPr>
            <a:r>
              <a:rPr lang="en-AU" altLang="en-US" dirty="0">
                <a:solidFill>
                  <a:schemeClr val="bg1"/>
                </a:solidFill>
                <a:effectLst>
                  <a:outerShdw blurRad="38100" dist="38100" dir="2700000" algn="tl">
                    <a:srgbClr val="000000"/>
                  </a:outerShdw>
                </a:effectLst>
                <a:cs typeface="Times New Roman" panose="02020603050405020304" pitchFamily="18" charset="0"/>
              </a:rPr>
              <a:t>Απ</a:t>
            </a:r>
            <a:r>
              <a:rPr lang="en-AU" altLang="en-US" dirty="0" err="1">
                <a:solidFill>
                  <a:schemeClr val="bg1"/>
                </a:solidFill>
                <a:effectLst>
                  <a:outerShdw blurRad="38100" dist="38100" dir="2700000" algn="tl">
                    <a:srgbClr val="000000"/>
                  </a:outerShdw>
                </a:effectLst>
                <a:cs typeface="Times New Roman" panose="02020603050405020304" pitchFamily="18" charset="0"/>
              </a:rPr>
              <a:t>οτελεί</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τυ</a:t>
            </a:r>
            <a:r>
              <a:rPr lang="en-AU" altLang="en-US" dirty="0">
                <a:solidFill>
                  <a:schemeClr val="bg1"/>
                </a:solidFill>
                <a:effectLst>
                  <a:outerShdw blurRad="38100" dist="38100" dir="2700000" algn="tl">
                    <a:srgbClr val="000000"/>
                  </a:outerShdw>
                </a:effectLst>
                <a:cs typeface="Times New Roman" panose="02020603050405020304" pitchFamily="18" charset="0"/>
              </a:rPr>
              <a:t>πική περίπτωση ισομέρειας συμπλόκων ενώσεων όπου </a:t>
            </a:r>
            <a:r>
              <a:rPr lang="en-AU" altLang="en-US" u="sng" dirty="0">
                <a:solidFill>
                  <a:srgbClr val="FFC000"/>
                </a:solidFill>
                <a:effectLst>
                  <a:outerShdw blurRad="38100" dist="38100" dir="2700000" algn="tl">
                    <a:srgbClr val="000000"/>
                  </a:outerShdw>
                </a:effectLst>
                <a:cs typeface="Times New Roman" panose="02020603050405020304" pitchFamily="18" charset="0"/>
              </a:rPr>
              <a:t>υποκαταστάτες και ιόντα αλλάζουν μεταξύ τους θέση με αποτέλεσμα να διαφέρουν τα προϊόντα της διάστασης των ενώσεων συναρμογής σε υδατικό διάλυμα</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Γι</a:t>
            </a:r>
            <a:r>
              <a:rPr lang="en-AU" altLang="en-US" dirty="0">
                <a:solidFill>
                  <a:schemeClr val="bg1"/>
                </a:solidFill>
                <a:effectLst>
                  <a:outerShdw blurRad="38100" dist="38100" dir="2700000" algn="tl">
                    <a:srgbClr val="000000"/>
                  </a:outerShdw>
                </a:effectLst>
                <a:cs typeface="Times New Roman" panose="02020603050405020304" pitchFamily="18" charset="0"/>
              </a:rPr>
              <a:t>α παράδειγμα, οι ενώσεις [</a:t>
            </a:r>
            <a:r>
              <a:rPr lang="en-US" altLang="en-US" dirty="0">
                <a:solidFill>
                  <a:schemeClr val="bg1"/>
                </a:solidFill>
                <a:effectLst>
                  <a:outerShdw blurRad="38100" dist="38100" dir="2700000" algn="tl">
                    <a:srgbClr val="000000"/>
                  </a:outerShdw>
                </a:effectLst>
                <a:cs typeface="Times New Roman" panose="02020603050405020304" pitchFamily="18" charset="0"/>
              </a:rPr>
              <a:t>Co</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US" altLang="en-US" dirty="0">
                <a:solidFill>
                  <a:schemeClr val="bg1"/>
                </a:solidFill>
                <a:effectLst>
                  <a:outerShdw blurRad="38100" dist="38100" dir="2700000" algn="tl">
                    <a:srgbClr val="000000"/>
                  </a:outerShdw>
                </a:effectLst>
                <a:cs typeface="Times New Roman" panose="02020603050405020304" pitchFamily="18" charset="0"/>
              </a:rPr>
              <a:t>NH</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5</a:t>
            </a:r>
            <a:r>
              <a:rPr lang="en-US" altLang="en-US" dirty="0">
                <a:solidFill>
                  <a:schemeClr val="bg1"/>
                </a:solidFill>
                <a:effectLst>
                  <a:outerShdw blurRad="38100" dist="38100" dir="2700000" algn="tl">
                    <a:srgbClr val="000000"/>
                  </a:outerShdw>
                </a:effectLst>
                <a:cs typeface="Times New Roman" panose="02020603050405020304" pitchFamily="18" charset="0"/>
              </a:rPr>
              <a:t>SO</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4</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US" altLang="en-US" dirty="0">
                <a:solidFill>
                  <a:schemeClr val="bg1"/>
                </a:solidFill>
                <a:effectLst>
                  <a:outerShdw blurRad="38100" dist="38100" dir="2700000" algn="tl">
                    <a:srgbClr val="000000"/>
                  </a:outerShdw>
                </a:effectLst>
                <a:cs typeface="Times New Roman" panose="02020603050405020304" pitchFamily="18" charset="0"/>
              </a:rPr>
              <a:t>Cl</a:t>
            </a:r>
            <a:r>
              <a:rPr lang="en-AU" altLang="en-US" dirty="0">
                <a:solidFill>
                  <a:schemeClr val="bg1"/>
                </a:solidFill>
                <a:effectLst>
                  <a:outerShdw blurRad="38100" dist="38100" dir="2700000" algn="tl">
                    <a:srgbClr val="000000"/>
                  </a:outerShdw>
                </a:effectLst>
                <a:cs typeface="Times New Roman" panose="02020603050405020304" pitchFamily="18" charset="0"/>
              </a:rPr>
              <a:t> και [</a:t>
            </a:r>
            <a:r>
              <a:rPr lang="en-US" altLang="en-US" dirty="0">
                <a:solidFill>
                  <a:schemeClr val="bg1"/>
                </a:solidFill>
                <a:effectLst>
                  <a:outerShdw blurRad="38100" dist="38100" dir="2700000" algn="tl">
                    <a:srgbClr val="000000"/>
                  </a:outerShdw>
                </a:effectLst>
                <a:cs typeface="Times New Roman" panose="02020603050405020304" pitchFamily="18" charset="0"/>
              </a:rPr>
              <a:t>Co</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US" altLang="en-US" dirty="0">
                <a:solidFill>
                  <a:schemeClr val="bg1"/>
                </a:solidFill>
                <a:effectLst>
                  <a:outerShdw blurRad="38100" dist="38100" dir="2700000" algn="tl">
                    <a:srgbClr val="000000"/>
                  </a:outerShdw>
                </a:effectLst>
                <a:cs typeface="Times New Roman" panose="02020603050405020304" pitchFamily="18" charset="0"/>
              </a:rPr>
              <a:t>NH</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5</a:t>
            </a:r>
            <a:r>
              <a:rPr lang="en-US" altLang="en-US" dirty="0">
                <a:solidFill>
                  <a:schemeClr val="bg1"/>
                </a:solidFill>
                <a:effectLst>
                  <a:outerShdw blurRad="38100" dist="38100" dir="2700000" algn="tl">
                    <a:srgbClr val="000000"/>
                  </a:outerShdw>
                </a:effectLst>
                <a:cs typeface="Times New Roman" panose="02020603050405020304" pitchFamily="18" charset="0"/>
              </a:rPr>
              <a:t>Cl</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US" altLang="en-US" dirty="0">
                <a:solidFill>
                  <a:schemeClr val="bg1"/>
                </a:solidFill>
                <a:effectLst>
                  <a:outerShdw blurRad="38100" dist="38100" dir="2700000" algn="tl">
                    <a:srgbClr val="000000"/>
                  </a:outerShdw>
                </a:effectLst>
                <a:cs typeface="Times New Roman" panose="02020603050405020304" pitchFamily="18" charset="0"/>
              </a:rPr>
              <a:t>SO</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4</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εμφ</a:t>
            </a:r>
            <a:r>
              <a:rPr lang="en-AU" altLang="en-US" dirty="0">
                <a:solidFill>
                  <a:schemeClr val="bg1"/>
                </a:solidFill>
                <a:effectLst>
                  <a:outerShdw blurRad="38100" dist="38100" dir="2700000" algn="tl">
                    <a:srgbClr val="000000"/>
                  </a:outerShdw>
                </a:effectLst>
                <a:cs typeface="Times New Roman" panose="02020603050405020304" pitchFamily="18" charset="0"/>
              </a:rPr>
              <a:t>ανίζουν την ανωτέρω ισομέρεια και διίστανται προς εντελώς διαφορετικά ιόντα σε υδατικό διάλυμά τους. Η π</a:t>
            </a:r>
            <a:r>
              <a:rPr lang="en-AU" altLang="en-US" dirty="0" err="1">
                <a:solidFill>
                  <a:schemeClr val="bg1"/>
                </a:solidFill>
                <a:effectLst>
                  <a:outerShdw blurRad="38100" dist="38100" dir="2700000" algn="tl">
                    <a:srgbClr val="000000"/>
                  </a:outerShdw>
                </a:effectLst>
                <a:cs typeface="Times New Roman" panose="02020603050405020304" pitchFamily="18" charset="0"/>
              </a:rPr>
              <a:t>ρώτη</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διίστ</a:t>
            </a:r>
            <a:r>
              <a:rPr lang="en-AU" altLang="en-US" dirty="0">
                <a:solidFill>
                  <a:schemeClr val="bg1"/>
                </a:solidFill>
                <a:effectLst>
                  <a:outerShdw blurRad="38100" dist="38100" dir="2700000" algn="tl">
                    <a:srgbClr val="000000"/>
                  </a:outerShdw>
                </a:effectLst>
                <a:cs typeface="Times New Roman" panose="02020603050405020304" pitchFamily="18" charset="0"/>
              </a:rPr>
              <a:t>αται σε  [</a:t>
            </a:r>
            <a:r>
              <a:rPr lang="en-US" altLang="en-US" dirty="0">
                <a:solidFill>
                  <a:schemeClr val="bg1"/>
                </a:solidFill>
                <a:effectLst>
                  <a:outerShdw blurRad="38100" dist="38100" dir="2700000" algn="tl">
                    <a:srgbClr val="000000"/>
                  </a:outerShdw>
                </a:effectLst>
                <a:cs typeface="Times New Roman" panose="02020603050405020304" pitchFamily="18" charset="0"/>
              </a:rPr>
              <a:t>Co</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US" altLang="en-US" dirty="0">
                <a:solidFill>
                  <a:schemeClr val="bg1"/>
                </a:solidFill>
                <a:effectLst>
                  <a:outerShdw blurRad="38100" dist="38100" dir="2700000" algn="tl">
                    <a:srgbClr val="000000"/>
                  </a:outerShdw>
                </a:effectLst>
                <a:cs typeface="Times New Roman" panose="02020603050405020304" pitchFamily="18" charset="0"/>
              </a:rPr>
              <a:t>NH</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5</a:t>
            </a:r>
            <a:r>
              <a:rPr lang="en-US" altLang="en-US" dirty="0">
                <a:solidFill>
                  <a:schemeClr val="bg1"/>
                </a:solidFill>
                <a:effectLst>
                  <a:outerShdw blurRad="38100" dist="38100" dir="2700000" algn="tl">
                    <a:srgbClr val="000000"/>
                  </a:outerShdw>
                </a:effectLst>
                <a:cs typeface="Times New Roman" panose="02020603050405020304" pitchFamily="18" charset="0"/>
              </a:rPr>
              <a:t>SO</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4</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1+</a:t>
            </a:r>
            <a:r>
              <a:rPr lang="en-AU" altLang="en-US" dirty="0">
                <a:solidFill>
                  <a:schemeClr val="bg1"/>
                </a:solidFill>
                <a:effectLst>
                  <a:outerShdw blurRad="38100" dist="38100" dir="2700000" algn="tl">
                    <a:srgbClr val="000000"/>
                  </a:outerShdw>
                </a:effectLst>
                <a:cs typeface="Times New Roman" panose="02020603050405020304" pitchFamily="18" charset="0"/>
              </a:rPr>
              <a:t> και </a:t>
            </a:r>
            <a:r>
              <a:rPr lang="en-US" altLang="en-US" dirty="0">
                <a:solidFill>
                  <a:schemeClr val="bg1"/>
                </a:solidFill>
                <a:effectLst>
                  <a:outerShdw blurRad="38100" dist="38100" dir="2700000" algn="tl">
                    <a:srgbClr val="000000"/>
                  </a:outerShdw>
                </a:effectLst>
                <a:cs typeface="Times New Roman" panose="02020603050405020304" pitchFamily="18" charset="0"/>
              </a:rPr>
              <a:t>Cl</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ενώ</a:t>
            </a:r>
            <a:r>
              <a:rPr lang="en-AU" altLang="en-US" dirty="0">
                <a:solidFill>
                  <a:schemeClr val="bg1"/>
                </a:solidFill>
                <a:effectLst>
                  <a:outerShdw blurRad="38100" dist="38100" dir="2700000" algn="tl">
                    <a:srgbClr val="000000"/>
                  </a:outerShdw>
                </a:effectLst>
                <a:cs typeface="Times New Roman" panose="02020603050405020304" pitchFamily="18" charset="0"/>
              </a:rPr>
              <a:t> η </a:t>
            </a:r>
            <a:r>
              <a:rPr lang="en-AU" altLang="en-US" dirty="0" err="1">
                <a:solidFill>
                  <a:schemeClr val="bg1"/>
                </a:solidFill>
                <a:effectLst>
                  <a:outerShdw blurRad="38100" dist="38100" dir="2700000" algn="tl">
                    <a:srgbClr val="000000"/>
                  </a:outerShdw>
                </a:effectLst>
                <a:cs typeface="Times New Roman" panose="02020603050405020304" pitchFamily="18" charset="0"/>
              </a:rPr>
              <a:t>δεύτερη</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σε</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US" altLang="en-US" dirty="0">
                <a:solidFill>
                  <a:schemeClr val="bg1"/>
                </a:solidFill>
                <a:effectLst>
                  <a:outerShdw blurRad="38100" dist="38100" dir="2700000" algn="tl">
                    <a:srgbClr val="000000"/>
                  </a:outerShdw>
                </a:effectLst>
                <a:cs typeface="Times New Roman" panose="02020603050405020304" pitchFamily="18" charset="0"/>
              </a:rPr>
              <a:t>Co</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US" altLang="en-US" dirty="0">
                <a:solidFill>
                  <a:schemeClr val="bg1"/>
                </a:solidFill>
                <a:effectLst>
                  <a:outerShdw blurRad="38100" dist="38100" dir="2700000" algn="tl">
                    <a:srgbClr val="000000"/>
                  </a:outerShdw>
                </a:effectLst>
                <a:cs typeface="Times New Roman" panose="02020603050405020304" pitchFamily="18" charset="0"/>
              </a:rPr>
              <a:t>NH</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3</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5</a:t>
            </a:r>
            <a:r>
              <a:rPr lang="en-US" altLang="en-US" dirty="0">
                <a:solidFill>
                  <a:schemeClr val="bg1"/>
                </a:solidFill>
                <a:effectLst>
                  <a:outerShdw blurRad="38100" dist="38100" dir="2700000" algn="tl">
                    <a:srgbClr val="000000"/>
                  </a:outerShdw>
                </a:effectLst>
                <a:cs typeface="Times New Roman" panose="02020603050405020304" pitchFamily="18" charset="0"/>
              </a:rPr>
              <a:t>Cl</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dirty="0">
                <a:solidFill>
                  <a:schemeClr val="bg1"/>
                </a:solidFill>
                <a:effectLst>
                  <a:outerShdw blurRad="38100" dist="38100" dir="2700000" algn="tl">
                    <a:srgbClr val="000000"/>
                  </a:outerShdw>
                </a:effectLst>
                <a:cs typeface="Times New Roman" panose="02020603050405020304" pitchFamily="18" charset="0"/>
              </a:rPr>
              <a:t> και </a:t>
            </a:r>
            <a:r>
              <a:rPr lang="en-US" altLang="en-US" dirty="0">
                <a:solidFill>
                  <a:schemeClr val="bg1"/>
                </a:solidFill>
                <a:effectLst>
                  <a:outerShdw blurRad="38100" dist="38100" dir="2700000" algn="tl">
                    <a:srgbClr val="000000"/>
                  </a:outerShdw>
                </a:effectLst>
                <a:cs typeface="Times New Roman" panose="02020603050405020304" pitchFamily="18" charset="0"/>
              </a:rPr>
              <a:t>SO</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4</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GB" altLang="en-US" dirty="0">
                <a:solidFill>
                  <a:schemeClr val="bg1"/>
                </a:solidFill>
                <a:effectLst>
                  <a:outerShdw blurRad="38100" dist="38100" dir="2700000" algn="tl">
                    <a:srgbClr val="000000"/>
                  </a:outerShdw>
                </a:effectLst>
              </a:rPr>
              <a:t> </a:t>
            </a:r>
            <a:endParaRPr lang="el-GR" altLang="en-US" dirty="0">
              <a:solidFill>
                <a:schemeClr val="bg1"/>
              </a:solidFill>
              <a:effectLst>
                <a:outerShdw blurRad="38100" dist="38100" dir="2700000" algn="tl">
                  <a:srgbClr val="000000"/>
                </a:outerShdw>
              </a:effectLst>
            </a:endParaRPr>
          </a:p>
          <a:p>
            <a:pPr algn="just">
              <a:spcBef>
                <a:spcPct val="50000"/>
              </a:spcBef>
              <a:buClr>
                <a:srgbClr val="33C828"/>
              </a:buClr>
              <a:buFont typeface="Wingdings" panose="05000000000000000000" pitchFamily="2" charset="2"/>
              <a:buChar char="v"/>
            </a:pPr>
            <a:r>
              <a:rPr lang="el-GR" altLang="en-US" dirty="0">
                <a:effectLst>
                  <a:outerShdw blurRad="38100" dist="38100" dir="2700000" algn="tl">
                    <a:srgbClr val="000000"/>
                  </a:outerShdw>
                </a:effectLst>
              </a:rPr>
              <a:t>  </a:t>
            </a:r>
            <a:r>
              <a:rPr lang="el-GR" altLang="en-US" dirty="0">
                <a:solidFill>
                  <a:srgbClr val="00FFFF"/>
                </a:solidFill>
                <a:effectLst>
                  <a:outerShdw blurRad="38100" dist="38100" dir="2700000" algn="tl">
                    <a:srgbClr val="000000"/>
                  </a:outerShdw>
                </a:effectLst>
                <a:cs typeface="Times New Roman" panose="02020603050405020304" pitchFamily="18" charset="0"/>
              </a:rPr>
              <a:t>Ισομέρεια λόγω διαφορετικού τρόπου σύνδεσης </a:t>
            </a:r>
            <a:r>
              <a:rPr lang="el-GR" altLang="en-US" dirty="0" err="1">
                <a:solidFill>
                  <a:srgbClr val="00FFFF"/>
                </a:solidFill>
                <a:effectLst>
                  <a:outerShdw blurRad="38100" dist="38100" dir="2700000" algn="tl">
                    <a:srgbClr val="000000"/>
                  </a:outerShdw>
                </a:effectLst>
                <a:cs typeface="Times New Roman" panose="02020603050405020304" pitchFamily="18" charset="0"/>
              </a:rPr>
              <a:t>υποκαταστάτη</a:t>
            </a:r>
            <a:r>
              <a:rPr lang="el-GR" altLang="en-US" dirty="0">
                <a:solidFill>
                  <a:srgbClr val="00FFFF"/>
                </a:solidFill>
                <a:effectLst>
                  <a:outerShdw blurRad="38100" dist="38100" dir="2700000" algn="tl">
                    <a:srgbClr val="000000"/>
                  </a:outerShdw>
                </a:effectLst>
                <a:cs typeface="Times New Roman" panose="02020603050405020304" pitchFamily="18" charset="0"/>
              </a:rPr>
              <a:t>-κεντρικού ιόντος ή ατόμου (</a:t>
            </a:r>
            <a:r>
              <a:rPr lang="en-US" altLang="en-US" dirty="0">
                <a:solidFill>
                  <a:srgbClr val="00FFFF"/>
                </a:solidFill>
                <a:effectLst>
                  <a:outerShdw blurRad="38100" dist="38100" dir="2700000" algn="tl">
                    <a:srgbClr val="000000"/>
                  </a:outerShdw>
                </a:effectLst>
                <a:cs typeface="Times New Roman" panose="02020603050405020304" pitchFamily="18" charset="0"/>
              </a:rPr>
              <a:t>linkage isomerism</a:t>
            </a:r>
            <a:r>
              <a:rPr lang="el-GR" altLang="en-US" dirty="0">
                <a:solidFill>
                  <a:srgbClr val="00FFFF"/>
                </a:solidFill>
                <a:effectLst>
                  <a:outerShdw blurRad="38100" dist="38100" dir="2700000" algn="tl">
                    <a:srgbClr val="000000"/>
                  </a:outerShdw>
                </a:effectLst>
                <a:cs typeface="Times New Roman" panose="02020603050405020304" pitchFamily="18" charset="0"/>
              </a:rPr>
              <a:t>)</a:t>
            </a:r>
          </a:p>
          <a:p>
            <a:pPr algn="just">
              <a:spcBef>
                <a:spcPct val="50000"/>
              </a:spcBef>
              <a:buFont typeface="Wingdings" panose="05000000000000000000" pitchFamily="2" charset="2"/>
              <a:buNone/>
            </a:pPr>
            <a:r>
              <a:rPr lang="en-AU" altLang="en-US" dirty="0">
                <a:solidFill>
                  <a:schemeClr val="bg1"/>
                </a:solidFill>
                <a:effectLst>
                  <a:outerShdw blurRad="38100" dist="38100" dir="2700000" algn="tl">
                    <a:srgbClr val="000000"/>
                  </a:outerShdw>
                </a:effectLst>
                <a:cs typeface="Times New Roman" panose="02020603050405020304" pitchFamily="18" charset="0"/>
              </a:rPr>
              <a:t>Απ</a:t>
            </a:r>
            <a:r>
              <a:rPr lang="en-AU" altLang="en-US" dirty="0" err="1">
                <a:solidFill>
                  <a:schemeClr val="bg1"/>
                </a:solidFill>
                <a:effectLst>
                  <a:outerShdw blurRad="38100" dist="38100" dir="2700000" algn="tl">
                    <a:srgbClr val="000000"/>
                  </a:outerShdw>
                </a:effectLst>
                <a:cs typeface="Times New Roman" panose="02020603050405020304" pitchFamily="18" charset="0"/>
              </a:rPr>
              <a:t>οτελεί</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τυ</a:t>
            </a:r>
            <a:r>
              <a:rPr lang="en-AU" altLang="en-US" dirty="0">
                <a:solidFill>
                  <a:schemeClr val="bg1"/>
                </a:solidFill>
                <a:effectLst>
                  <a:outerShdw blurRad="38100" dist="38100" dir="2700000" algn="tl">
                    <a:srgbClr val="000000"/>
                  </a:outerShdw>
                </a:effectLst>
                <a:cs typeface="Times New Roman" panose="02020603050405020304" pitchFamily="18" charset="0"/>
              </a:rPr>
              <a:t>πική περίπτωση ισομέρειας συμπλόκων ενώσεων όταν υπάρχουν </a:t>
            </a:r>
            <a:r>
              <a:rPr lang="en-AU" altLang="en-US" u="sng" dirty="0">
                <a:solidFill>
                  <a:srgbClr val="FFC000"/>
                </a:solidFill>
                <a:effectLst>
                  <a:outerShdw blurRad="38100" dist="38100" dir="2700000" algn="tl">
                    <a:srgbClr val="000000"/>
                  </a:outerShdw>
                </a:effectLst>
                <a:cs typeface="Times New Roman" panose="02020603050405020304" pitchFamily="18" charset="0"/>
              </a:rPr>
              <a:t>υποκαταστάτες που περιέχουν περισσότερα του ενός άτομα που μπορούν να δράσουν σαν δότες ζεύγους ηλεκτρονίων</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Γι</a:t>
            </a:r>
            <a:r>
              <a:rPr lang="en-AU" altLang="en-US" dirty="0">
                <a:solidFill>
                  <a:schemeClr val="bg1"/>
                </a:solidFill>
                <a:effectLst>
                  <a:outerShdw blurRad="38100" dist="38100" dir="2700000" algn="tl">
                    <a:srgbClr val="000000"/>
                  </a:outerShdw>
                </a:effectLst>
                <a:cs typeface="Times New Roman" panose="02020603050405020304" pitchFamily="18" charset="0"/>
              </a:rPr>
              <a:t>α παράδειγμα οι υποκαταστάτες </a:t>
            </a:r>
            <a:r>
              <a:rPr lang="en-AU" altLang="en-US" b="1" dirty="0">
                <a:solidFill>
                  <a:schemeClr val="bg1"/>
                </a:solidFill>
                <a:effectLst>
                  <a:outerShdw blurRad="38100" dist="38100" dir="2700000" algn="tl">
                    <a:srgbClr val="000000"/>
                  </a:outerShdw>
                </a:effectLst>
                <a:cs typeface="Times New Roman" panose="02020603050405020304" pitchFamily="18" charset="0"/>
              </a:rPr>
              <a:t>:</a:t>
            </a:r>
            <a:r>
              <a:rPr lang="en-US" altLang="en-US" b="1" dirty="0">
                <a:solidFill>
                  <a:schemeClr val="bg1"/>
                </a:solidFill>
                <a:effectLst>
                  <a:outerShdw blurRad="38100" dist="38100" dir="2700000" algn="tl">
                    <a:srgbClr val="000000"/>
                  </a:outerShdw>
                </a:effectLst>
                <a:cs typeface="Times New Roman" panose="02020603050405020304" pitchFamily="18" charset="0"/>
              </a:rPr>
              <a:t>C</a:t>
            </a:r>
            <a:r>
              <a:rPr lang="en-AU" altLang="en-US" dirty="0">
                <a:solidFill>
                  <a:schemeClr val="bg1"/>
                </a:solidFill>
                <a:effectLst>
                  <a:outerShdw blurRad="38100" dist="38100" dir="2700000" algn="tl">
                    <a:srgbClr val="000000"/>
                  </a:outerShdw>
                </a:effectLst>
                <a:cs typeface="Times New Roman" panose="02020603050405020304" pitchFamily="18" charset="0"/>
              </a:rPr>
              <a:t>Ν</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b="1" dirty="0">
                <a:solidFill>
                  <a:schemeClr val="bg1"/>
                </a:solidFill>
                <a:effectLst>
                  <a:outerShdw blurRad="38100" dist="38100" dir="2700000" algn="tl">
                    <a:srgbClr val="000000"/>
                  </a:outerShdw>
                </a:effectLst>
                <a:cs typeface="Times New Roman" panose="02020603050405020304" pitchFamily="18" charset="0"/>
              </a:rPr>
              <a:t>:</a:t>
            </a:r>
            <a:r>
              <a:rPr lang="en-US" altLang="en-US" b="1" dirty="0">
                <a:solidFill>
                  <a:schemeClr val="bg1"/>
                </a:solidFill>
                <a:effectLst>
                  <a:outerShdw blurRad="38100" dist="38100" dir="2700000" algn="tl">
                    <a:srgbClr val="000000"/>
                  </a:outerShdw>
                </a:effectLst>
                <a:cs typeface="Times New Roman" panose="02020603050405020304" pitchFamily="18" charset="0"/>
              </a:rPr>
              <a:t>N</a:t>
            </a:r>
            <a:r>
              <a:rPr lang="en-US" altLang="en-US" dirty="0">
                <a:solidFill>
                  <a:schemeClr val="bg1"/>
                </a:solidFill>
                <a:effectLst>
                  <a:outerShdw blurRad="38100" dist="38100" dir="2700000" algn="tl">
                    <a:srgbClr val="000000"/>
                  </a:outerShdw>
                </a:effectLst>
                <a:cs typeface="Times New Roman" panose="02020603050405020304" pitchFamily="18" charset="0"/>
              </a:rPr>
              <a:t>C</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b="1" dirty="0">
                <a:solidFill>
                  <a:schemeClr val="bg1"/>
                </a:solidFill>
                <a:effectLst>
                  <a:outerShdw blurRad="38100" dist="38100" dir="2700000" algn="tl">
                    <a:srgbClr val="000000"/>
                  </a:outerShdw>
                </a:effectLst>
                <a:cs typeface="Times New Roman" panose="02020603050405020304" pitchFamily="18" charset="0"/>
              </a:rPr>
              <a:t>:</a:t>
            </a:r>
            <a:r>
              <a:rPr lang="en-US" altLang="en-US" b="1" dirty="0">
                <a:solidFill>
                  <a:schemeClr val="bg1"/>
                </a:solidFill>
                <a:effectLst>
                  <a:outerShdw blurRad="38100" dist="38100" dir="2700000" algn="tl">
                    <a:srgbClr val="000000"/>
                  </a:outerShdw>
                </a:effectLst>
                <a:cs typeface="Times New Roman" panose="02020603050405020304" pitchFamily="18" charset="0"/>
              </a:rPr>
              <a:t>N</a:t>
            </a:r>
            <a:r>
              <a:rPr lang="en-US" altLang="en-US" dirty="0">
                <a:solidFill>
                  <a:schemeClr val="bg1"/>
                </a:solidFill>
                <a:effectLst>
                  <a:outerShdw blurRad="38100" dist="38100" dir="2700000" algn="tl">
                    <a:srgbClr val="000000"/>
                  </a:outerShdw>
                </a:effectLst>
                <a:cs typeface="Times New Roman" panose="02020603050405020304" pitchFamily="18" charset="0"/>
              </a:rPr>
              <a:t>CS</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1" dirty="0">
                <a:solidFill>
                  <a:schemeClr val="bg1"/>
                </a:solidFill>
                <a:effectLst>
                  <a:outerShdw blurRad="38100" dist="38100" dir="2700000" algn="tl">
                    <a:srgbClr val="000000"/>
                  </a:outerShdw>
                </a:effectLst>
                <a:cs typeface="Times New Roman" panose="02020603050405020304" pitchFamily="18" charset="0"/>
              </a:rPr>
              <a:t>:S</a:t>
            </a:r>
            <a:r>
              <a:rPr lang="en-AU" altLang="en-US" dirty="0">
                <a:solidFill>
                  <a:schemeClr val="bg1"/>
                </a:solidFill>
                <a:effectLst>
                  <a:outerShdw blurRad="38100" dist="38100" dir="2700000" algn="tl">
                    <a:srgbClr val="000000"/>
                  </a:outerShdw>
                </a:effectLst>
                <a:cs typeface="Times New Roman" panose="02020603050405020304" pitchFamily="18" charset="0"/>
              </a:rPr>
              <a:t>CN</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dirty="0">
                <a:solidFill>
                  <a:schemeClr val="bg1"/>
                </a:solidFill>
                <a:effectLst>
                  <a:outerShdw blurRad="38100" dist="38100" dir="2700000" algn="tl">
                    <a:srgbClr val="000000"/>
                  </a:outerShdw>
                </a:effectLst>
                <a:cs typeface="Times New Roman" panose="02020603050405020304" pitchFamily="18" charset="0"/>
              </a:rPr>
              <a:t> και </a:t>
            </a:r>
            <a:r>
              <a:rPr lang="en-AU" altLang="en-US" b="1" dirty="0">
                <a:solidFill>
                  <a:schemeClr val="bg1"/>
                </a:solidFill>
                <a:effectLst>
                  <a:outerShdw blurRad="38100" dist="38100" dir="2700000" algn="tl">
                    <a:srgbClr val="000000"/>
                  </a:outerShdw>
                </a:effectLst>
                <a:cs typeface="Times New Roman" panose="02020603050405020304" pitchFamily="18" charset="0"/>
              </a:rPr>
              <a:t>:</a:t>
            </a:r>
            <a:r>
              <a:rPr lang="en-US" altLang="en-US" b="1" dirty="0">
                <a:solidFill>
                  <a:schemeClr val="bg1"/>
                </a:solidFill>
                <a:effectLst>
                  <a:outerShdw blurRad="38100" dist="38100" dir="2700000" algn="tl">
                    <a:srgbClr val="000000"/>
                  </a:outerShdw>
                </a:effectLst>
                <a:cs typeface="Times New Roman" panose="02020603050405020304" pitchFamily="18" charset="0"/>
              </a:rPr>
              <a:t>O</a:t>
            </a:r>
            <a:r>
              <a:rPr lang="en-US" altLang="en-US" dirty="0">
                <a:solidFill>
                  <a:schemeClr val="bg1"/>
                </a:solidFill>
                <a:effectLst>
                  <a:outerShdw blurRad="38100" dist="38100" dir="2700000" algn="tl">
                    <a:srgbClr val="000000"/>
                  </a:outerShdw>
                </a:effectLst>
                <a:cs typeface="Times New Roman" panose="02020603050405020304" pitchFamily="18" charset="0"/>
              </a:rPr>
              <a:t>NO</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dirty="0">
                <a:solidFill>
                  <a:schemeClr val="bg1"/>
                </a:solidFill>
                <a:effectLst>
                  <a:outerShdw blurRad="38100" dist="38100" dir="2700000" algn="tl">
                    <a:srgbClr val="000000"/>
                  </a:outerShdw>
                </a:effectLst>
                <a:cs typeface="Times New Roman" panose="02020603050405020304" pitchFamily="18" charset="0"/>
              </a:rPr>
              <a:t>/</a:t>
            </a:r>
            <a:r>
              <a:rPr lang="en-AU" altLang="en-US" b="1" dirty="0">
                <a:solidFill>
                  <a:schemeClr val="bg1"/>
                </a:solidFill>
                <a:effectLst>
                  <a:outerShdw blurRad="38100" dist="38100" dir="2700000" algn="tl">
                    <a:srgbClr val="000000"/>
                  </a:outerShdw>
                </a:effectLst>
                <a:cs typeface="Times New Roman" panose="02020603050405020304" pitchFamily="18" charset="0"/>
              </a:rPr>
              <a:t>:</a:t>
            </a:r>
            <a:r>
              <a:rPr lang="en-US" altLang="en-US" b="1" dirty="0">
                <a:solidFill>
                  <a:schemeClr val="bg1"/>
                </a:solidFill>
                <a:effectLst>
                  <a:outerShdw blurRad="38100" dist="38100" dir="2700000" algn="tl">
                    <a:srgbClr val="000000"/>
                  </a:outerShdw>
                </a:effectLst>
                <a:cs typeface="Times New Roman" panose="02020603050405020304" pitchFamily="18" charset="0"/>
              </a:rPr>
              <a:t>N</a:t>
            </a:r>
            <a:r>
              <a:rPr lang="en-US" altLang="en-US" dirty="0">
                <a:solidFill>
                  <a:schemeClr val="bg1"/>
                </a:solidFill>
                <a:effectLst>
                  <a:outerShdw blurRad="38100" dist="38100" dir="2700000" algn="tl">
                    <a:srgbClr val="000000"/>
                  </a:outerShdw>
                </a:effectLst>
                <a:cs typeface="Times New Roman" panose="02020603050405020304" pitchFamily="18" charset="0"/>
              </a:rPr>
              <a:t>O</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2</a:t>
            </a:r>
            <a:r>
              <a:rPr lang="en-AU" altLang="en-US" baseline="30000" dirty="0">
                <a:solidFill>
                  <a:schemeClr val="bg1"/>
                </a:solidFill>
                <a:effectLst>
                  <a:outerShdw blurRad="38100" dist="38100" dir="2700000" algn="tl">
                    <a:srgbClr val="000000"/>
                  </a:outerShdw>
                </a:effectLst>
                <a:cs typeface="Times New Roman" panose="02020603050405020304" pitchFamily="18" charset="0"/>
              </a:rPr>
              <a:t>-</a:t>
            </a:r>
            <a:r>
              <a:rPr lang="en-AU" altLang="en-US" dirty="0">
                <a:solidFill>
                  <a:schemeClr val="bg1"/>
                </a:solidFill>
                <a:effectLst>
                  <a:outerShdw blurRad="38100" dist="38100" dir="2700000" algn="tl">
                    <a:srgbClr val="000000"/>
                  </a:outerShdw>
                </a:effectLst>
                <a:cs typeface="Times New Roman" panose="02020603050405020304" pitchFamily="18" charset="0"/>
              </a:rPr>
              <a:t> </a:t>
            </a:r>
            <a:r>
              <a:rPr lang="en-AU" altLang="en-US" dirty="0" err="1">
                <a:solidFill>
                  <a:schemeClr val="bg1"/>
                </a:solidFill>
                <a:effectLst>
                  <a:outerShdw blurRad="38100" dist="38100" dir="2700000" algn="tl">
                    <a:srgbClr val="000000"/>
                  </a:outerShdw>
                </a:effectLst>
                <a:cs typeface="Times New Roman" panose="02020603050405020304" pitchFamily="18" charset="0"/>
              </a:rPr>
              <a:t>σχημ</a:t>
            </a:r>
            <a:r>
              <a:rPr lang="en-AU" altLang="en-US" dirty="0">
                <a:solidFill>
                  <a:schemeClr val="bg1"/>
                </a:solidFill>
                <a:effectLst>
                  <a:outerShdw blurRad="38100" dist="38100" dir="2700000" algn="tl">
                    <a:srgbClr val="000000"/>
                  </a:outerShdw>
                </a:effectLst>
                <a:cs typeface="Times New Roman" panose="02020603050405020304" pitchFamily="18" charset="0"/>
              </a:rPr>
              <a:t>ατίζουν ισομερή σύμπλοκα αυτού του τύπου γιατί διαθέτουν διαφορετικά άτομα που μπορούν να δράσουν σαν δότες ζεύγους ηλεκτρονίων και προφανώς μπορούν να δεθούν χημικά με το κεντρικό άτομο ή ιόν με περισσότερους από ένα τρόπους</a:t>
            </a:r>
            <a:r>
              <a:rPr lang="en-GB" altLang="en-US" dirty="0">
                <a:solidFill>
                  <a:schemeClr val="bg1"/>
                </a:solidFill>
                <a:effectLst>
                  <a:outerShdw blurRad="38100" dist="38100" dir="2700000" algn="tl">
                    <a:srgbClr val="000000"/>
                  </a:outerShdw>
                </a:effectLst>
              </a:rPr>
              <a:t> </a:t>
            </a:r>
            <a:endParaRPr lang="el-GR" altLang="en-US"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98350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444</TotalTime>
  <Words>2582</Words>
  <Application>Microsoft Office PowerPoint</Application>
  <PresentationFormat>Widescreen</PresentationFormat>
  <Paragraphs>233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33</vt:i4>
      </vt:variant>
    </vt:vector>
  </HeadingPairs>
  <TitlesOfParts>
    <vt:vector size="44" baseType="lpstr">
      <vt:lpstr>Arial</vt:lpstr>
      <vt:lpstr>Cambria Math</vt:lpstr>
      <vt:lpstr>Century Gothic</vt:lpstr>
      <vt:lpstr>Times New Roman</vt:lpstr>
      <vt:lpstr>Wingdings</vt:lpstr>
      <vt:lpstr>Wingdings 3</vt:lpstr>
      <vt:lpstr>Ion Boardroom</vt:lpstr>
      <vt:lpstr>Equation.3</vt:lpstr>
      <vt:lpstr>Bitmap Image</vt:lpstr>
      <vt:lpstr>Εξίσωση</vt:lpstr>
      <vt:lpstr>Equation</vt:lpstr>
      <vt:lpstr>Χημεία Υδατικών Διαλυμάτων 2</vt:lpstr>
      <vt:lpstr>Αντιδράσεις σε Υδατικά διαλύματα Διαλυτότητα Αερίου</vt:lpstr>
      <vt:lpstr>Αντιδράσεις σε Υδατικά διαλύματα Ενυδάτωση Ιόντων</vt:lpstr>
      <vt:lpstr>Αντιδράσεις σε Υδατικά διαλύματα Υδρόλυση Ιόντων</vt:lpstr>
      <vt:lpstr>Αντιδράσεις σε Υδατικά διαλύματα Υδρόλυση Κατιόντων</vt:lpstr>
      <vt:lpstr>Αντιδράσεις σε Υδατικά διαλύματα Υδρόλυση Ιόντων</vt:lpstr>
      <vt:lpstr>Αντιδράσεις σε Υδατικά διαλύματα Συμπλοκοποίηση Μεταλλοιόντων</vt:lpstr>
      <vt:lpstr>Αντιδράσεις σε Υδατικά διαλύματα Στερεοχημεία Συμπλόκων</vt:lpstr>
      <vt:lpstr>Αντιδράσεις σε Υδατικά διαλύματα Συντακτική Ισομέρεια Συμπλόκων</vt:lpstr>
      <vt:lpstr>Αντιδράσεις σε Υδατικά διαλύματα Στερεοϊσομέρεια Συμπλόκων</vt:lpstr>
      <vt:lpstr>Αντιδράσεις σε Υδατικά διαλύματα Στερεοϊσομέρεια Συμπλόκων</vt:lpstr>
      <vt:lpstr>Αντιδράσεις σε Υδατικά διαλύματα Είδη Υποκαταστατών</vt:lpstr>
      <vt:lpstr>Αντιδράσεις σε Υδατικά διαλύματα Είδη Συμπλόκων</vt:lpstr>
      <vt:lpstr>Αντιδράσεις σε Υδατικά διαλύματα Σταθερότητα Συμπλόκων</vt:lpstr>
      <vt:lpstr>Αντιδράσεις σε Υδατικά διαλύματα Ισορροπίες παρουσία δυσδιάλυτου Ηλεκτρολύτη</vt:lpstr>
      <vt:lpstr>Αντιδράσεις σε Υδατικά διαλύματα Παράγοντες που επιδρουν στην διαλυτότητα</vt:lpstr>
      <vt:lpstr>Αντιδράσεις σε Υδατικά διαλύματα Τι είναι η Ενεργότητα χημικών ουσιών;</vt:lpstr>
      <vt:lpstr>Αντιδράσεις σε Υδατικά διαλύματα Ορισμός Ενεργότητας χημικών ουσιών</vt:lpstr>
      <vt:lpstr>Αντιδράσεις σε Υδατικά διαλύματα Υπολογισμός Ενεργότητας χημικών ουσιών</vt:lpstr>
      <vt:lpstr>Αντιδράσεις σε Υδατικά διαλύματα Παράγοντες που επιδρουν στην διαλυτότητα</vt:lpstr>
      <vt:lpstr>Αντιδράσεις σε Υδατικά διαλύματα Παράγοντες που επιδρουν στην διαλυτότητα</vt:lpstr>
      <vt:lpstr>Αντιδράσεις σε Υδατικά διαλύματα Παράγοντες που επιδρουν στην διαλυτότητα</vt:lpstr>
      <vt:lpstr>Αντιδράσεις σε Υδατικά διαλύματα Παράγοντες που επιδρουν στην διαλυτότητα</vt:lpstr>
      <vt:lpstr>Αντιδράσεις σε Υδατικά διαλύματα Συνθήκη σχηματισμού ιζήματος</vt:lpstr>
      <vt:lpstr>Αντιδράσεις σε Υδατικά διαλύματα Οξειδοαναγωγικά Συστήματα</vt:lpstr>
      <vt:lpstr>Αντιδράσεις σε Υδατικά διαλύματα Ηλεκτροχημικά Κελιά</vt:lpstr>
      <vt:lpstr>Αντιδράσεις σε Υδατικά διαλύματα Υπολογισμός Δυναμικού Ηλεκτροχημικού Κελιού</vt:lpstr>
      <vt:lpstr>Αντιδράσεις σε Υδατικά διαλύματα Πρότυπα Δυναμικά Ημιστοιχείων (Ημιαντιδράσεων)</vt:lpstr>
      <vt:lpstr>Αντιδράσεις σε Υδατικά διαλύματα Υπολογισμός Πρότυπου Δυναμικού Ηλεκτροχημικού Κελιού</vt:lpstr>
      <vt:lpstr>Αντιδράσεις σε Υδατικά διαλύματα Υπολογισμός Πραγματικού Δυναμικού Ηλεκτροχημικού Κελιού</vt:lpstr>
      <vt:lpstr>Αντιδράσεις σε Υδατικά διαλύματα ΔΙΑΓΡΑΜΜΑΤΑ POURBAIX</vt:lpstr>
      <vt:lpstr>Αντιδράσεις σε Υδατικά διαλύματα Δυναμικό ηλεκτρονιων (pe)</vt:lpstr>
      <vt:lpstr>Αντιδράσεις σε Υδατικά διαλύματα Κατηγορίες Ηλεκτροχημικών Κελιών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Υδατικών Διαλυμάτων 2</dc:title>
  <dc:creator>Dimitris Panias</dc:creator>
  <cp:lastModifiedBy>Dimitris Panias</cp:lastModifiedBy>
  <cp:revision>49</cp:revision>
  <dcterms:created xsi:type="dcterms:W3CDTF">2018-12-02T16:42:48Z</dcterms:created>
  <dcterms:modified xsi:type="dcterms:W3CDTF">2018-12-16T10:47:12Z</dcterms:modified>
</cp:coreProperties>
</file>