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56" r:id="rId5"/>
    <p:sldId id="287"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3B7C6"/>
    <a:srgbClr val="103350"/>
    <a:srgbClr val="0C4360"/>
    <a:srgbClr val="1B6872"/>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180" y="22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29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GB" smtClean="0"/>
              <a:t>18/11/2018</a:t>
            </a:fld>
            <a:endParaRPr lang="en-GB"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GB" smtClean="0"/>
              <a:t>‹#›</a:t>
            </a:fld>
            <a:endParaRPr lang="en-GB"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GB" smtClean="0"/>
              <a:t>18/11/2018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GB" smtClean="0"/>
              <a:t>‹#›</a:t>
            </a:fld>
            <a:endParaRPr lang="en-GB"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dirty="0"/>
              <a:t>TITLE</a:t>
            </a:r>
            <a:endParaRPr lang="en-GB" dirty="0"/>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a:t>Click to edit Master subtitle style</a:t>
            </a:r>
            <a:endParaRPr lang="en-GB" dirty="0"/>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a:t>Click to edit Master title style</a:t>
            </a:r>
            <a:endParaRPr lang="en-GB"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a:t>Click icon to add picture</a:t>
            </a:r>
            <a:endParaRPr lang="en-GB"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a:t>Click icon to add picture</a:t>
            </a:r>
            <a:endParaRPr lang="en-GB"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a:t>Click icon to add picture</a:t>
            </a:r>
            <a:endParaRPr lang="en-GB"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a:t>Click icon to add picture</a:t>
            </a:r>
            <a:endParaRPr lang="en-GB"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a:t>Click icon to add picture</a:t>
            </a:r>
            <a:endParaRPr lang="en-GB"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spTree>
    <p:extLst>
      <p:ext uri="{BB962C8B-B14F-4D97-AF65-F5344CB8AC3E}">
        <p14:creationId xmlns:p14="http://schemas.microsoft.com/office/powerpoint/2010/main" val="47626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a:t>Click to edit Master title style</a:t>
            </a:r>
            <a:endParaRPr lang="en-GB"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dirty="0"/>
              <a:t>Insert image</a:t>
            </a:r>
            <a:endParaRPr lang="en-GB" dirty="0"/>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a:t>Click to edit Master title style</a:t>
            </a:r>
            <a:endParaRPr lang="en-GB"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dirty="0"/>
              <a:t>Insert image</a:t>
            </a:r>
            <a:endParaRPr lang="en-GB" dirty="0"/>
          </a:p>
        </p:txBody>
      </p:sp>
    </p:spTree>
    <p:extLst>
      <p:ext uri="{BB962C8B-B14F-4D97-AF65-F5344CB8AC3E}">
        <p14:creationId xmlns:p14="http://schemas.microsoft.com/office/powerpoint/2010/main" val="2486826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a:t>Click to edit Master title style</a:t>
            </a:r>
            <a:endParaRPr lang="en-GB"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a:t>Click to edit Master title style</a:t>
            </a:r>
            <a:endParaRPr lang="en-GB"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298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spTree>
    <p:extLst>
      <p:ext uri="{BB962C8B-B14F-4D97-AF65-F5344CB8AC3E}">
        <p14:creationId xmlns:p14="http://schemas.microsoft.com/office/powerpoint/2010/main" val="267230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dirty="0"/>
              <a:t>Thank You</a:t>
            </a:r>
            <a:endParaRPr lang="en-GB" dirty="0"/>
          </a:p>
        </p:txBody>
      </p:sp>
    </p:spTree>
    <p:extLst>
      <p:ext uri="{BB962C8B-B14F-4D97-AF65-F5344CB8AC3E}">
        <p14:creationId xmlns:p14="http://schemas.microsoft.com/office/powerpoint/2010/main" val="2236386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dirty="0"/>
              <a:t>Thank You</a:t>
            </a:r>
            <a:endParaRPr lang="en-GB" dirty="0"/>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a:t>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dirty="0"/>
              <a:t>Section Title 01</a:t>
            </a:r>
            <a:endParaRPr lang="en-GB" dirty="0"/>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dirty="0"/>
              <a:t>Section Title 01</a:t>
            </a:r>
            <a:endParaRPr lang="en-GB" dirty="0"/>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a:t>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dirty="0"/>
              <a:t>Quote</a:t>
            </a:r>
            <a:endParaRPr lang="en-GB" dirty="0"/>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a:t>Click to edit Master title style</a:t>
            </a:r>
            <a:endParaRPr lang="en-GB"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a:t>Click to edit Master title style</a:t>
            </a:r>
            <a:endParaRPr lang="en-GB"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a:t>Click to edit Master title style</a:t>
            </a:r>
            <a:endParaRPr lang="en-GB"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670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a:t>Click to edit Master title style</a:t>
            </a:r>
            <a:endParaRPr lang="en-GB"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916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a:t>Click to edit Master title style</a:t>
            </a:r>
            <a:endParaRPr lang="en-GB"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GB" smtClean="0"/>
              <a:pPr/>
              <a:t>‹#›</a:t>
            </a:fld>
            <a:endParaRPr lang="en-GB"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959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GB" smtClean="0"/>
              <a:t>‹#›</a:t>
            </a:fld>
            <a:endParaRPr lang="en-GB"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GB" smtClean="0"/>
              <a:pPr/>
              <a:t>‹#›</a:t>
            </a:fld>
            <a:endParaRPr lang="en-GB"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4" r:id="rId7"/>
    <p:sldLayoutId id="2147483665" r:id="rId8"/>
    <p:sldLayoutId id="2147483673" r:id="rId9"/>
    <p:sldLayoutId id="2147483662" r:id="rId10"/>
    <p:sldLayoutId id="2147483663" r:id="rId11"/>
    <p:sldLayoutId id="2147483664" r:id="rId12"/>
    <p:sldLayoutId id="2147483675" r:id="rId13"/>
    <p:sldLayoutId id="2147483676" r:id="rId14"/>
    <p:sldLayoutId id="2147483672" r:id="rId15"/>
    <p:sldLayoutId id="2147483667" r:id="rId16"/>
    <p:sldLayoutId id="214748366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5.bin"/><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6.bin"/><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7.bin"/><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oleObject8.bin"/><Relationship Id="rId4" Type="http://schemas.openxmlformats.org/officeDocument/2006/relationships/image" Target="../media/image20.emf"/><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6.emf"/><Relationship Id="rId7" Type="http://schemas.openxmlformats.org/officeDocument/2006/relationships/image" Target="../media/image28.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image" Target="../media/image25.emf"/><Relationship Id="rId10" Type="http://schemas.openxmlformats.org/officeDocument/2006/relationships/image" Target="../media/image31.emf"/><Relationship Id="rId4" Type="http://schemas.openxmlformats.org/officeDocument/2006/relationships/oleObject" Target="../embeddings/oleObject9.bin"/><Relationship Id="rId9" Type="http://schemas.openxmlformats.org/officeDocument/2006/relationships/image" Target="../media/image30.emf"/></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image" Target="../media/image12.png"/><Relationship Id="rId5" Type="http://schemas.openxmlformats.org/officeDocument/2006/relationships/oleObject" Target="../embeddings/oleObject2.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1781666" y="2395728"/>
            <a:ext cx="10410334" cy="1243584"/>
          </a:xfrm>
        </p:spPr>
        <p:txBody>
          <a:bodyPr/>
          <a:lstStyle/>
          <a:p>
            <a:r>
              <a:rPr lang="el-GR" sz="5400" dirty="0"/>
              <a:t>Χημεία Υδατικών Διαλυμάτων 1</a:t>
            </a:r>
            <a:endParaRPr lang="en-GB" sz="5400" dirty="0"/>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1781666" y="4211801"/>
            <a:ext cx="7077456" cy="868680"/>
          </a:xfrm>
        </p:spPr>
        <p:txBody>
          <a:bodyPr/>
          <a:lstStyle/>
          <a:p>
            <a:pPr marL="0" indent="0">
              <a:buNone/>
            </a:pPr>
            <a:r>
              <a:rPr lang="el-GR" dirty="0" err="1"/>
              <a:t>Καθ</a:t>
            </a:r>
            <a:r>
              <a:rPr lang="el-GR" dirty="0"/>
              <a:t>. Πάνιας Δημήτριος</a:t>
            </a:r>
            <a:endParaRPr lang="en-GB" dirty="0"/>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BE30-57F4-41DF-AEDF-0E0146CBA5EB}"/>
              </a:ext>
            </a:extLst>
          </p:cNvPr>
          <p:cNvSpPr>
            <a:spLocks noGrp="1"/>
          </p:cNvSpPr>
          <p:nvPr>
            <p:ph type="ctrTitle"/>
          </p:nvPr>
        </p:nvSpPr>
        <p:spPr>
          <a:xfrm>
            <a:off x="3372385" y="-116958"/>
            <a:ext cx="8996313" cy="781105"/>
          </a:xfrm>
        </p:spPr>
        <p:txBody>
          <a:bodyPr/>
          <a:lstStyle/>
          <a:p>
            <a:r>
              <a:rPr lang="el-GR" sz="3600" dirty="0"/>
              <a:t>Οξέα-Βάσεις (Θεωρία </a:t>
            </a:r>
            <a:r>
              <a:rPr lang="en-US" sz="3600" dirty="0">
                <a:effectLst>
                  <a:outerShdw blurRad="38100" dist="38100" dir="2700000" algn="tl">
                    <a:srgbClr val="000000"/>
                  </a:outerShdw>
                </a:effectLst>
              </a:rPr>
              <a:t>Lewis</a:t>
            </a:r>
            <a:r>
              <a:rPr lang="en-US" sz="3600" dirty="0"/>
              <a:t>)</a:t>
            </a:r>
          </a:p>
        </p:txBody>
      </p:sp>
      <p:sp>
        <p:nvSpPr>
          <p:cNvPr id="3" name="Text Box 3">
            <a:extLst>
              <a:ext uri="{FF2B5EF4-FFF2-40B4-BE49-F238E27FC236}">
                <a16:creationId xmlns:a16="http://schemas.microsoft.com/office/drawing/2014/main" id="{CA93772B-BFB3-469F-BFD9-81AC65C61747}"/>
              </a:ext>
            </a:extLst>
          </p:cNvPr>
          <p:cNvSpPr txBox="1">
            <a:spLocks noChangeArrowheads="1"/>
          </p:cNvSpPr>
          <p:nvPr/>
        </p:nvSpPr>
        <p:spPr bwMode="auto">
          <a:xfrm>
            <a:off x="2819400" y="742507"/>
            <a:ext cx="9144000" cy="830997"/>
          </a:xfrm>
          <a:prstGeom prst="rect">
            <a:avLst/>
          </a:prstGeom>
          <a:noFill/>
          <a:ln w="9525">
            <a:noFill/>
            <a:miter lim="800000"/>
            <a:headEnd/>
            <a:tailEnd/>
          </a:ln>
          <a:effectLst/>
        </p:spPr>
        <p:txBody>
          <a:bodyPr>
            <a:spAutoFit/>
          </a:bodyPr>
          <a:lstStyle/>
          <a:p>
            <a:pPr eaLnBrk="1" hangingPunct="1">
              <a:spcBef>
                <a:spcPct val="50000"/>
              </a:spcBef>
              <a:defRPr/>
            </a:pPr>
            <a:r>
              <a:rPr lang="en-AU" sz="2400" b="1" u="sng" dirty="0" err="1">
                <a:solidFill>
                  <a:schemeClr val="accent2"/>
                </a:solidFill>
                <a:effectLst>
                  <a:outerShdw blurRad="38100" dist="38100" dir="2700000" algn="tl">
                    <a:srgbClr val="000000"/>
                  </a:outerShdw>
                </a:effectLst>
                <a:cs typeface="Times New Roman" pitchFamily="18" charset="0"/>
              </a:rPr>
              <a:t>Οξύ</a:t>
            </a:r>
            <a:r>
              <a:rPr lang="en-AU" sz="2400" b="1" u="sng" dirty="0">
                <a:solidFill>
                  <a:schemeClr val="accent2"/>
                </a:solidFill>
                <a:effectLst>
                  <a:outerShdw blurRad="38100" dist="38100" dir="2700000" algn="tl">
                    <a:srgbClr val="000000"/>
                  </a:outerShdw>
                </a:effectLst>
                <a:cs typeface="Times New Roman" pitchFamily="18" charset="0"/>
              </a:rPr>
              <a:t> κα</a:t>
            </a:r>
            <a:r>
              <a:rPr lang="en-AU" sz="2400" b="1" u="sng" dirty="0" err="1">
                <a:solidFill>
                  <a:schemeClr val="accent2"/>
                </a:solidFill>
                <a:effectLst>
                  <a:outerShdw blurRad="38100" dist="38100" dir="2700000" algn="tl">
                    <a:srgbClr val="000000"/>
                  </a:outerShdw>
                </a:effectLst>
                <a:cs typeface="Times New Roman" pitchFamily="18" charset="0"/>
              </a:rPr>
              <a:t>τά</a:t>
            </a:r>
            <a:r>
              <a:rPr lang="en-AU" sz="2400" b="1" u="sng" dirty="0">
                <a:solidFill>
                  <a:schemeClr val="accent2"/>
                </a:solidFill>
                <a:effectLst>
                  <a:outerShdw blurRad="38100" dist="38100" dir="2700000" algn="tl">
                    <a:srgbClr val="000000"/>
                  </a:outerShdw>
                </a:effectLst>
                <a:cs typeface="Times New Roman" pitchFamily="18" charset="0"/>
              </a:rPr>
              <a:t> </a:t>
            </a:r>
            <a:r>
              <a:rPr lang="en-US" sz="2400" b="1" u="sng" dirty="0">
                <a:solidFill>
                  <a:schemeClr val="accent2"/>
                </a:solidFill>
                <a:effectLst>
                  <a:outerShdw blurRad="38100" dist="38100" dir="2700000" algn="tl">
                    <a:srgbClr val="000000"/>
                  </a:outerShdw>
                </a:effectLst>
                <a:cs typeface="Times New Roman" pitchFamily="18" charset="0"/>
              </a:rPr>
              <a:t>Lewis</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είν</a:t>
            </a:r>
            <a:r>
              <a:rPr lang="en-AU" sz="2400" b="1" dirty="0">
                <a:solidFill>
                  <a:schemeClr val="accent2"/>
                </a:solidFill>
                <a:effectLst>
                  <a:outerShdw blurRad="38100" dist="38100" dir="2700000" algn="tl">
                    <a:srgbClr val="000000"/>
                  </a:outerShdw>
                </a:effectLst>
                <a:cs typeface="Times New Roman" pitchFamily="18" charset="0"/>
              </a:rPr>
              <a:t>αι κάθε μόριο ή ιόν που μπορεί να </a:t>
            </a:r>
            <a:r>
              <a:rPr lang="en-AU" sz="2400" b="1" u="sng" dirty="0">
                <a:solidFill>
                  <a:schemeClr val="accent2"/>
                </a:solidFill>
                <a:effectLst>
                  <a:outerShdw blurRad="38100" dist="38100" dir="2700000" algn="tl">
                    <a:srgbClr val="000000"/>
                  </a:outerShdw>
                </a:effectLst>
                <a:cs typeface="Times New Roman" pitchFamily="18" charset="0"/>
              </a:rPr>
              <a:t>δεχθεί ένα ή και περισσότερα ζεύγη ηλεκτρονίων</a:t>
            </a:r>
            <a:r>
              <a:rPr lang="en-GB" sz="2400" b="1" dirty="0">
                <a:solidFill>
                  <a:schemeClr val="accent2"/>
                </a:solidFill>
                <a:effectLst>
                  <a:outerShdw blurRad="38100" dist="38100" dir="2700000" algn="tl">
                    <a:srgbClr val="000000"/>
                  </a:outerShdw>
                </a:effectLst>
              </a:rPr>
              <a:t> </a:t>
            </a:r>
          </a:p>
        </p:txBody>
      </p:sp>
      <p:sp>
        <p:nvSpPr>
          <p:cNvPr id="4" name="Text Box 6">
            <a:extLst>
              <a:ext uri="{FF2B5EF4-FFF2-40B4-BE49-F238E27FC236}">
                <a16:creationId xmlns:a16="http://schemas.microsoft.com/office/drawing/2014/main" id="{34E0F9B1-34CC-4DBA-80EC-A349D1169C3C}"/>
              </a:ext>
            </a:extLst>
          </p:cNvPr>
          <p:cNvSpPr txBox="1">
            <a:spLocks noChangeArrowheads="1"/>
          </p:cNvSpPr>
          <p:nvPr/>
        </p:nvSpPr>
        <p:spPr bwMode="auto">
          <a:xfrm>
            <a:off x="2819400" y="1651864"/>
            <a:ext cx="9372600" cy="830997"/>
          </a:xfrm>
          <a:prstGeom prst="rect">
            <a:avLst/>
          </a:prstGeom>
          <a:noFill/>
          <a:ln w="9525">
            <a:noFill/>
            <a:miter lim="800000"/>
            <a:headEnd/>
            <a:tailEnd/>
          </a:ln>
          <a:effectLst/>
        </p:spPr>
        <p:txBody>
          <a:bodyPr>
            <a:spAutoFit/>
          </a:bodyPr>
          <a:lstStyle/>
          <a:p>
            <a:pPr eaLnBrk="1" hangingPunct="1">
              <a:spcBef>
                <a:spcPct val="50000"/>
              </a:spcBef>
              <a:defRPr/>
            </a:pPr>
            <a:r>
              <a:rPr lang="en-AU" sz="2400" b="1" u="sng" dirty="0" err="1">
                <a:solidFill>
                  <a:schemeClr val="accent2"/>
                </a:solidFill>
                <a:effectLst>
                  <a:outerShdw blurRad="38100" dist="38100" dir="2700000" algn="tl">
                    <a:srgbClr val="000000"/>
                  </a:outerShdw>
                </a:effectLst>
                <a:cs typeface="Times New Roman" pitchFamily="18" charset="0"/>
              </a:rPr>
              <a:t>Βάση</a:t>
            </a:r>
            <a:r>
              <a:rPr lang="en-AU" sz="2400" b="1" u="sng" dirty="0">
                <a:solidFill>
                  <a:schemeClr val="accent2"/>
                </a:solidFill>
                <a:effectLst>
                  <a:outerShdw blurRad="38100" dist="38100" dir="2700000" algn="tl">
                    <a:srgbClr val="000000"/>
                  </a:outerShdw>
                </a:effectLst>
                <a:cs typeface="Times New Roman" pitchFamily="18" charset="0"/>
              </a:rPr>
              <a:t> κα</a:t>
            </a:r>
            <a:r>
              <a:rPr lang="en-AU" sz="2400" b="1" u="sng" dirty="0" err="1">
                <a:solidFill>
                  <a:schemeClr val="accent2"/>
                </a:solidFill>
                <a:effectLst>
                  <a:outerShdw blurRad="38100" dist="38100" dir="2700000" algn="tl">
                    <a:srgbClr val="000000"/>
                  </a:outerShdw>
                </a:effectLst>
                <a:cs typeface="Times New Roman" pitchFamily="18" charset="0"/>
              </a:rPr>
              <a:t>τά</a:t>
            </a:r>
            <a:r>
              <a:rPr lang="en-AU" sz="2400" b="1" u="sng" dirty="0">
                <a:solidFill>
                  <a:schemeClr val="accent2"/>
                </a:solidFill>
                <a:effectLst>
                  <a:outerShdw blurRad="38100" dist="38100" dir="2700000" algn="tl">
                    <a:srgbClr val="000000"/>
                  </a:outerShdw>
                </a:effectLst>
                <a:cs typeface="Times New Roman" pitchFamily="18" charset="0"/>
              </a:rPr>
              <a:t> </a:t>
            </a:r>
            <a:r>
              <a:rPr lang="en-US" sz="2400" b="1" u="sng" dirty="0">
                <a:solidFill>
                  <a:schemeClr val="accent2"/>
                </a:solidFill>
                <a:effectLst>
                  <a:outerShdw blurRad="38100" dist="38100" dir="2700000" algn="tl">
                    <a:srgbClr val="000000"/>
                  </a:outerShdw>
                </a:effectLst>
                <a:cs typeface="Times New Roman" pitchFamily="18" charset="0"/>
              </a:rPr>
              <a:t>Lewis </a:t>
            </a:r>
            <a:r>
              <a:rPr lang="en-AU" sz="2400" b="1" dirty="0" err="1">
                <a:solidFill>
                  <a:schemeClr val="accent2"/>
                </a:solidFill>
                <a:effectLst>
                  <a:outerShdw blurRad="38100" dist="38100" dir="2700000" algn="tl">
                    <a:srgbClr val="000000"/>
                  </a:outerShdw>
                </a:effectLst>
                <a:cs typeface="Times New Roman" pitchFamily="18" charset="0"/>
              </a:rPr>
              <a:t>είν</a:t>
            </a:r>
            <a:r>
              <a:rPr lang="en-AU" sz="2400" b="1" dirty="0">
                <a:solidFill>
                  <a:schemeClr val="accent2"/>
                </a:solidFill>
                <a:effectLst>
                  <a:outerShdw blurRad="38100" dist="38100" dir="2700000" algn="tl">
                    <a:srgbClr val="000000"/>
                  </a:outerShdw>
                </a:effectLst>
                <a:cs typeface="Times New Roman" pitchFamily="18" charset="0"/>
              </a:rPr>
              <a:t>αι κάθε μόριο ή ιόν που μπορεί να </a:t>
            </a:r>
            <a:r>
              <a:rPr lang="en-AU" sz="2400" b="1" u="sng" dirty="0">
                <a:solidFill>
                  <a:schemeClr val="accent2"/>
                </a:solidFill>
                <a:effectLst>
                  <a:outerShdw blurRad="38100" dist="38100" dir="2700000" algn="tl">
                    <a:srgbClr val="000000"/>
                  </a:outerShdw>
                </a:effectLst>
                <a:cs typeface="Times New Roman" pitchFamily="18" charset="0"/>
              </a:rPr>
              <a:t>δώσει ένα ή και περισσότερα ζεύγη ηλεκτρονίων</a:t>
            </a:r>
            <a:r>
              <a:rPr lang="en-AU" sz="2400" b="1" dirty="0">
                <a:solidFill>
                  <a:schemeClr val="accent2"/>
                </a:solidFill>
                <a:effectLst>
                  <a:outerShdw blurRad="38100" dist="38100" dir="2700000" algn="tl">
                    <a:srgbClr val="000000"/>
                  </a:outerShdw>
                </a:effectLst>
                <a:cs typeface="Times New Roman" pitchFamily="18" charset="0"/>
              </a:rPr>
              <a:t> </a:t>
            </a:r>
            <a:endParaRPr lang="en-GB" sz="2400" b="1" dirty="0">
              <a:solidFill>
                <a:schemeClr val="accent2"/>
              </a:solidFill>
              <a:effectLst>
                <a:outerShdw blurRad="38100" dist="38100" dir="2700000" algn="tl">
                  <a:srgbClr val="000000"/>
                </a:outerShdw>
              </a:effectLst>
              <a:cs typeface="Times New Roman" pitchFamily="18" charset="0"/>
            </a:endParaRPr>
          </a:p>
        </p:txBody>
      </p:sp>
      <p:sp>
        <p:nvSpPr>
          <p:cNvPr id="5" name="Text Box 7">
            <a:extLst>
              <a:ext uri="{FF2B5EF4-FFF2-40B4-BE49-F238E27FC236}">
                <a16:creationId xmlns:a16="http://schemas.microsoft.com/office/drawing/2014/main" id="{7AB9D7C4-BFE4-4CD5-AC6F-41EBCF302C32}"/>
              </a:ext>
            </a:extLst>
          </p:cNvPr>
          <p:cNvSpPr txBox="1">
            <a:spLocks noChangeArrowheads="1"/>
          </p:cNvSpPr>
          <p:nvPr/>
        </p:nvSpPr>
        <p:spPr bwMode="auto">
          <a:xfrm>
            <a:off x="797441" y="4820326"/>
            <a:ext cx="1108089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AU" altLang="el-GR" sz="2000" dirty="0" err="1">
                <a:solidFill>
                  <a:schemeClr val="accent2"/>
                </a:solidFill>
                <a:latin typeface="+mn-lt"/>
                <a:cs typeface="Times New Roman" panose="02020603050405020304" pitchFamily="18" charset="0"/>
              </a:rPr>
              <a:t>Το</a:t>
            </a:r>
            <a:r>
              <a:rPr lang="en-AU" altLang="el-GR" sz="2000" dirty="0">
                <a:solidFill>
                  <a:schemeClr val="accent2"/>
                </a:solidFill>
                <a:latin typeface="+mn-lt"/>
                <a:cs typeface="Times New Roman" panose="02020603050405020304" pitchFamily="18" charset="0"/>
              </a:rPr>
              <a:t> </a:t>
            </a:r>
            <a:r>
              <a:rPr lang="en-AU" altLang="el-GR" sz="2000" dirty="0" err="1">
                <a:solidFill>
                  <a:schemeClr val="accent2"/>
                </a:solidFill>
                <a:latin typeface="+mn-lt"/>
                <a:cs typeface="Times New Roman" panose="02020603050405020304" pitchFamily="18" charset="0"/>
              </a:rPr>
              <a:t>ζεύγος</a:t>
            </a:r>
            <a:r>
              <a:rPr lang="en-AU" altLang="el-GR" sz="2000" dirty="0">
                <a:solidFill>
                  <a:schemeClr val="accent2"/>
                </a:solidFill>
                <a:latin typeface="+mn-lt"/>
                <a:cs typeface="Times New Roman" panose="02020603050405020304" pitchFamily="18" charset="0"/>
              </a:rPr>
              <a:t> </a:t>
            </a:r>
            <a:r>
              <a:rPr lang="en-AU" altLang="el-GR" sz="2000" dirty="0" err="1">
                <a:solidFill>
                  <a:schemeClr val="accent2"/>
                </a:solidFill>
                <a:latin typeface="+mn-lt"/>
                <a:cs typeface="Times New Roman" panose="02020603050405020304" pitchFamily="18" charset="0"/>
              </a:rPr>
              <a:t>ηλεκτρονίων</a:t>
            </a:r>
            <a:r>
              <a:rPr lang="en-AU" altLang="el-GR" sz="2000" dirty="0">
                <a:solidFill>
                  <a:schemeClr val="accent2"/>
                </a:solidFill>
                <a:latin typeface="+mn-lt"/>
                <a:cs typeface="Times New Roman" panose="02020603050405020304" pitchFamily="18" charset="0"/>
              </a:rPr>
              <a:t> π</a:t>
            </a:r>
            <a:r>
              <a:rPr lang="en-AU" altLang="el-GR" sz="2000" dirty="0" err="1">
                <a:solidFill>
                  <a:schemeClr val="accent2"/>
                </a:solidFill>
                <a:latin typeface="+mn-lt"/>
                <a:cs typeface="Times New Roman" panose="02020603050405020304" pitchFamily="18" charset="0"/>
              </a:rPr>
              <a:t>ου</a:t>
            </a:r>
            <a:r>
              <a:rPr lang="en-AU" altLang="el-GR" sz="2000" dirty="0">
                <a:solidFill>
                  <a:schemeClr val="accent2"/>
                </a:solidFill>
                <a:latin typeface="+mn-lt"/>
                <a:cs typeface="Times New Roman" panose="02020603050405020304" pitchFamily="18" charset="0"/>
              </a:rPr>
              <a:t> π</a:t>
            </a:r>
            <a:r>
              <a:rPr lang="en-AU" altLang="el-GR" sz="2000" dirty="0" err="1">
                <a:solidFill>
                  <a:schemeClr val="accent2"/>
                </a:solidFill>
                <a:latin typeface="+mn-lt"/>
                <a:cs typeface="Times New Roman" panose="02020603050405020304" pitchFamily="18" charset="0"/>
              </a:rPr>
              <a:t>ροσφέρει</a:t>
            </a:r>
            <a:r>
              <a:rPr lang="en-AU" altLang="el-GR" sz="2000" dirty="0">
                <a:solidFill>
                  <a:schemeClr val="accent2"/>
                </a:solidFill>
                <a:latin typeface="+mn-lt"/>
                <a:cs typeface="Times New Roman" panose="02020603050405020304" pitchFamily="18" charset="0"/>
              </a:rPr>
              <a:t> η β</a:t>
            </a:r>
            <a:r>
              <a:rPr lang="en-AU" altLang="el-GR" sz="2000" dirty="0" err="1">
                <a:solidFill>
                  <a:schemeClr val="accent2"/>
                </a:solidFill>
                <a:latin typeface="+mn-lt"/>
                <a:cs typeface="Times New Roman" panose="02020603050405020304" pitchFamily="18" charset="0"/>
              </a:rPr>
              <a:t>άση</a:t>
            </a:r>
            <a:r>
              <a:rPr lang="en-AU" altLang="el-GR" sz="2000" dirty="0">
                <a:solidFill>
                  <a:schemeClr val="accent2"/>
                </a:solidFill>
                <a:latin typeface="+mn-lt"/>
                <a:cs typeface="Times New Roman" panose="02020603050405020304" pitchFamily="18" charset="0"/>
              </a:rPr>
              <a:t> </a:t>
            </a:r>
            <a:r>
              <a:rPr lang="en-AU" altLang="el-GR" sz="2000" dirty="0" err="1">
                <a:solidFill>
                  <a:schemeClr val="accent2"/>
                </a:solidFill>
                <a:latin typeface="+mn-lt"/>
                <a:cs typeface="Times New Roman" panose="02020603050405020304" pitchFamily="18" charset="0"/>
              </a:rPr>
              <a:t>στο</a:t>
            </a:r>
            <a:r>
              <a:rPr lang="en-AU" altLang="el-GR" sz="2000" dirty="0">
                <a:solidFill>
                  <a:schemeClr val="accent2"/>
                </a:solidFill>
                <a:latin typeface="+mn-lt"/>
                <a:cs typeface="Times New Roman" panose="02020603050405020304" pitchFamily="18" charset="0"/>
              </a:rPr>
              <a:t> </a:t>
            </a:r>
            <a:r>
              <a:rPr lang="en-AU" altLang="el-GR" sz="2000" dirty="0" err="1">
                <a:solidFill>
                  <a:schemeClr val="accent2"/>
                </a:solidFill>
                <a:latin typeface="+mn-lt"/>
                <a:cs typeface="Times New Roman" panose="02020603050405020304" pitchFamily="18" charset="0"/>
              </a:rPr>
              <a:t>οξύ</a:t>
            </a:r>
            <a:r>
              <a:rPr lang="en-AU" altLang="el-GR" sz="2000" dirty="0">
                <a:solidFill>
                  <a:schemeClr val="accent2"/>
                </a:solidFill>
                <a:latin typeface="+mn-lt"/>
                <a:cs typeface="Times New Roman" panose="02020603050405020304" pitchFamily="18" charset="0"/>
              </a:rPr>
              <a:t> </a:t>
            </a:r>
            <a:r>
              <a:rPr lang="en-AU" altLang="el-GR" sz="2000" dirty="0" err="1">
                <a:solidFill>
                  <a:schemeClr val="accent2"/>
                </a:solidFill>
                <a:latin typeface="+mn-lt"/>
                <a:cs typeface="Times New Roman" panose="02020603050405020304" pitchFamily="18" charset="0"/>
              </a:rPr>
              <a:t>δεν</a:t>
            </a:r>
            <a:r>
              <a:rPr lang="en-AU" altLang="el-GR" sz="2000" dirty="0">
                <a:solidFill>
                  <a:schemeClr val="accent2"/>
                </a:solidFill>
                <a:latin typeface="+mn-lt"/>
                <a:cs typeface="Times New Roman" panose="02020603050405020304" pitchFamily="18" charset="0"/>
              </a:rPr>
              <a:t> </a:t>
            </a:r>
            <a:r>
              <a:rPr lang="en-AU" altLang="el-GR" sz="2000" dirty="0" err="1">
                <a:solidFill>
                  <a:schemeClr val="accent2"/>
                </a:solidFill>
                <a:latin typeface="+mn-lt"/>
                <a:cs typeface="Times New Roman" panose="02020603050405020304" pitchFamily="18" charset="0"/>
              </a:rPr>
              <a:t>μετ</a:t>
            </a:r>
            <a:r>
              <a:rPr lang="en-AU" altLang="el-GR" sz="2000" dirty="0">
                <a:solidFill>
                  <a:schemeClr val="accent2"/>
                </a:solidFill>
                <a:latin typeface="+mn-lt"/>
                <a:cs typeface="Times New Roman" panose="02020603050405020304" pitchFamily="18" charset="0"/>
              </a:rPr>
              <a:t>αφέρεται από το ένα σώμα στο άλλο αλλά μοιράζεται ως κοινό ζεύγος ηλεκτρονίων μεταξύ οξέος και βάσης.</a:t>
            </a:r>
            <a:r>
              <a:rPr lang="en-GB" altLang="el-GR" sz="2000" dirty="0">
                <a:solidFill>
                  <a:schemeClr val="accent2"/>
                </a:solidFill>
                <a:latin typeface="+mn-lt"/>
              </a:rPr>
              <a:t> </a:t>
            </a:r>
            <a:endParaRPr lang="en-US" altLang="el-GR" sz="2000" dirty="0">
              <a:solidFill>
                <a:schemeClr val="accent2"/>
              </a:solidFill>
              <a:latin typeface="+mn-lt"/>
            </a:endParaRPr>
          </a:p>
          <a:p>
            <a:pPr algn="just" eaLnBrk="1" hangingPunct="1">
              <a:spcBef>
                <a:spcPct val="50000"/>
              </a:spcBef>
              <a:buFontTx/>
              <a:buNone/>
            </a:pPr>
            <a:r>
              <a:rPr lang="en-AU" altLang="el-GR" sz="2000" dirty="0">
                <a:solidFill>
                  <a:schemeClr val="accent2"/>
                </a:solidFill>
                <a:latin typeface="+mn-lt"/>
                <a:cs typeface="Times New Roman" panose="02020603050405020304" pitchFamily="18" charset="0"/>
              </a:rPr>
              <a:t>Σ</a:t>
            </a:r>
            <a:r>
              <a:rPr lang="el-GR" altLang="el-GR" sz="2000" dirty="0" err="1">
                <a:solidFill>
                  <a:schemeClr val="accent2"/>
                </a:solidFill>
                <a:latin typeface="+mn-lt"/>
              </a:rPr>
              <a:t>υνεπώς</a:t>
            </a:r>
            <a:r>
              <a:rPr lang="en-AU" altLang="el-GR" sz="2000" dirty="0">
                <a:solidFill>
                  <a:schemeClr val="accent2"/>
                </a:solidFill>
                <a:latin typeface="+mn-lt"/>
                <a:cs typeface="Times New Roman" panose="02020603050405020304" pitchFamily="18" charset="0"/>
              </a:rPr>
              <a:t>, </a:t>
            </a:r>
            <a:endParaRPr lang="el-GR" altLang="el-GR" sz="2000" dirty="0">
              <a:solidFill>
                <a:schemeClr val="accent2"/>
              </a:solidFill>
              <a:latin typeface="+mn-lt"/>
            </a:endParaRPr>
          </a:p>
          <a:p>
            <a:pPr algn="just" eaLnBrk="1" hangingPunct="1">
              <a:spcBef>
                <a:spcPct val="50000"/>
              </a:spcBef>
              <a:buFontTx/>
              <a:buNone/>
            </a:pPr>
            <a:r>
              <a:rPr lang="en-AU" altLang="el-GR" sz="2000" dirty="0" err="1">
                <a:solidFill>
                  <a:schemeClr val="accent2"/>
                </a:solidFill>
                <a:latin typeface="+mn-lt"/>
                <a:cs typeface="Times New Roman" panose="02020603050405020304" pitchFamily="18" charset="0"/>
              </a:rPr>
              <a:t>κάθε</a:t>
            </a:r>
            <a:r>
              <a:rPr lang="en-AU" altLang="el-GR" sz="2000" dirty="0">
                <a:solidFill>
                  <a:schemeClr val="accent2"/>
                </a:solidFill>
                <a:latin typeface="+mn-lt"/>
                <a:cs typeface="Times New Roman" panose="02020603050405020304" pitchFamily="18" charset="0"/>
              </a:rPr>
              <a:t> α</a:t>
            </a:r>
            <a:r>
              <a:rPr lang="en-AU" altLang="el-GR" sz="2000" dirty="0" err="1">
                <a:solidFill>
                  <a:schemeClr val="accent2"/>
                </a:solidFill>
                <a:latin typeface="+mn-lt"/>
                <a:cs typeface="Times New Roman" panose="02020603050405020304" pitchFamily="18" charset="0"/>
              </a:rPr>
              <a:t>ντίδρ</a:t>
            </a:r>
            <a:r>
              <a:rPr lang="en-AU" altLang="el-GR" sz="2000" dirty="0">
                <a:solidFill>
                  <a:schemeClr val="accent2"/>
                </a:solidFill>
                <a:latin typeface="+mn-lt"/>
                <a:cs typeface="Times New Roman" panose="02020603050405020304" pitchFamily="18" charset="0"/>
              </a:rPr>
              <a:t>αση οξέος-βάσεως </a:t>
            </a:r>
            <a:r>
              <a:rPr lang="el-GR" altLang="el-GR" sz="2000" dirty="0">
                <a:solidFill>
                  <a:schemeClr val="accent2"/>
                </a:solidFill>
                <a:latin typeface="+mn-lt"/>
              </a:rPr>
              <a:t>κατά </a:t>
            </a:r>
            <a:r>
              <a:rPr lang="en-US" altLang="el-GR" sz="2000" dirty="0">
                <a:solidFill>
                  <a:schemeClr val="accent2"/>
                </a:solidFill>
                <a:latin typeface="+mn-lt"/>
                <a:cs typeface="Times New Roman" panose="02020603050405020304" pitchFamily="18" charset="0"/>
              </a:rPr>
              <a:t>Lewis</a:t>
            </a:r>
            <a:r>
              <a:rPr lang="en-AU" altLang="el-GR" sz="2000" dirty="0">
                <a:solidFill>
                  <a:schemeClr val="accent2"/>
                </a:solidFill>
                <a:latin typeface="+mn-lt"/>
                <a:cs typeface="Times New Roman" panose="02020603050405020304" pitchFamily="18" charset="0"/>
              </a:rPr>
              <a:t> </a:t>
            </a:r>
            <a:r>
              <a:rPr lang="en-AU" altLang="el-GR" sz="2000" dirty="0" err="1">
                <a:solidFill>
                  <a:schemeClr val="accent2"/>
                </a:solidFill>
                <a:latin typeface="+mn-lt"/>
                <a:cs typeface="Times New Roman" panose="02020603050405020304" pitchFamily="18" charset="0"/>
              </a:rPr>
              <a:t>δεν</a:t>
            </a:r>
            <a:r>
              <a:rPr lang="en-AU" altLang="el-GR" sz="2000" dirty="0">
                <a:solidFill>
                  <a:schemeClr val="accent2"/>
                </a:solidFill>
                <a:latin typeface="+mn-lt"/>
                <a:cs typeface="Times New Roman" panose="02020603050405020304" pitchFamily="18" charset="0"/>
              </a:rPr>
              <a:t> </a:t>
            </a:r>
            <a:r>
              <a:rPr lang="en-AU" altLang="el-GR" sz="2000" dirty="0" err="1">
                <a:solidFill>
                  <a:schemeClr val="accent2"/>
                </a:solidFill>
                <a:latin typeface="+mn-lt"/>
                <a:cs typeface="Times New Roman" panose="02020603050405020304" pitchFamily="18" charset="0"/>
              </a:rPr>
              <a:t>είν</a:t>
            </a:r>
            <a:r>
              <a:rPr lang="en-AU" altLang="el-GR" sz="2000" dirty="0">
                <a:solidFill>
                  <a:schemeClr val="accent2"/>
                </a:solidFill>
                <a:latin typeface="+mn-lt"/>
                <a:cs typeface="Times New Roman" panose="02020603050405020304" pitchFamily="18" charset="0"/>
              </a:rPr>
              <a:t>αι τίποτα άλλο παρά η παροχή ζεύγους ηλεκτρονίων από ένα άτομο προς σχηματισμό ημιπολικού δεσμού με ένα άλλο άτομο</a:t>
            </a:r>
            <a:r>
              <a:rPr lang="en-GB" altLang="el-GR" sz="2000" dirty="0">
                <a:solidFill>
                  <a:schemeClr val="accent2"/>
                </a:solidFill>
                <a:latin typeface="+mn-lt"/>
              </a:rPr>
              <a:t> </a:t>
            </a:r>
          </a:p>
        </p:txBody>
      </p:sp>
      <p:pic>
        <p:nvPicPr>
          <p:cNvPr id="6" name="Picture 5">
            <a:extLst>
              <a:ext uri="{FF2B5EF4-FFF2-40B4-BE49-F238E27FC236}">
                <a16:creationId xmlns:a16="http://schemas.microsoft.com/office/drawing/2014/main" id="{7B12CF42-347B-4612-9678-75B28314EA1A}"/>
              </a:ext>
            </a:extLst>
          </p:cNvPr>
          <p:cNvPicPr>
            <a:picLocks noChangeAspect="1"/>
          </p:cNvPicPr>
          <p:nvPr/>
        </p:nvPicPr>
        <p:blipFill>
          <a:blip r:embed="rId2"/>
          <a:stretch>
            <a:fillRect/>
          </a:stretch>
        </p:blipFill>
        <p:spPr>
          <a:xfrm>
            <a:off x="3828084" y="2754873"/>
            <a:ext cx="6322100" cy="2139881"/>
          </a:xfrm>
          <a:prstGeom prst="rect">
            <a:avLst/>
          </a:prstGeom>
        </p:spPr>
      </p:pic>
    </p:spTree>
    <p:extLst>
      <p:ext uri="{BB962C8B-B14F-4D97-AF65-F5344CB8AC3E}">
        <p14:creationId xmlns:p14="http://schemas.microsoft.com/office/powerpoint/2010/main" val="287882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9DDC3F63-A434-4DB3-9069-1B646FF055C8}"/>
              </a:ext>
            </a:extLst>
          </p:cNvPr>
          <p:cNvGrpSpPr>
            <a:grpSpLocks/>
          </p:cNvGrpSpPr>
          <p:nvPr/>
        </p:nvGrpSpPr>
        <p:grpSpPr bwMode="auto">
          <a:xfrm>
            <a:off x="3810000" y="1164265"/>
            <a:ext cx="5854995" cy="728330"/>
            <a:chOff x="336" y="912"/>
            <a:chExt cx="3216" cy="298"/>
          </a:xfrm>
        </p:grpSpPr>
        <p:graphicFrame>
          <p:nvGraphicFramePr>
            <p:cNvPr id="3" name="Object 4">
              <a:extLst>
                <a:ext uri="{FF2B5EF4-FFF2-40B4-BE49-F238E27FC236}">
                  <a16:creationId xmlns:a16="http://schemas.microsoft.com/office/drawing/2014/main" id="{BAA6E39F-7458-4671-B91C-934FB06F9A58}"/>
                </a:ext>
              </a:extLst>
            </p:cNvPr>
            <p:cNvGraphicFramePr>
              <a:graphicFrameLocks noChangeAspect="1"/>
            </p:cNvGraphicFramePr>
            <p:nvPr/>
          </p:nvGraphicFramePr>
          <p:xfrm>
            <a:off x="336" y="912"/>
            <a:ext cx="1296" cy="274"/>
          </p:xfrm>
          <a:graphic>
            <a:graphicData uri="http://schemas.openxmlformats.org/presentationml/2006/ole">
              <mc:AlternateContent xmlns:mc="http://schemas.openxmlformats.org/markup-compatibility/2006">
                <mc:Choice xmlns:v="urn:schemas-microsoft-com:vml" Requires="v">
                  <p:oleObj spid="_x0000_s2060" r:id="rId3" imgW="990756" imgH="160020" progId="Equation.3">
                    <p:embed/>
                  </p:oleObj>
                </mc:Choice>
                <mc:Fallback>
                  <p:oleObj r:id="rId3" imgW="990756" imgH="160020" progId="Equation.3">
                    <p:embed/>
                    <p:pic>
                      <p:nvPicPr>
                        <p:cNvPr id="9223" name="Object 4">
                          <a:extLst>
                            <a:ext uri="{FF2B5EF4-FFF2-40B4-BE49-F238E27FC236}">
                              <a16:creationId xmlns:a16="http://schemas.microsoft.com/office/drawing/2014/main" id="{B504E05C-DEAE-4879-9551-0210DE9BB2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912"/>
                          <a:ext cx="129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5">
              <a:extLst>
                <a:ext uri="{FF2B5EF4-FFF2-40B4-BE49-F238E27FC236}">
                  <a16:creationId xmlns:a16="http://schemas.microsoft.com/office/drawing/2014/main" id="{BB2CE6FE-7D7E-43C7-B509-4E80954F3E6A}"/>
                </a:ext>
              </a:extLst>
            </p:cNvPr>
            <p:cNvGraphicFramePr>
              <a:graphicFrameLocks noChangeAspect="1"/>
            </p:cNvGraphicFramePr>
            <p:nvPr/>
          </p:nvGraphicFramePr>
          <p:xfrm>
            <a:off x="1872" y="912"/>
            <a:ext cx="1680" cy="298"/>
          </p:xfrm>
          <a:graphic>
            <a:graphicData uri="http://schemas.openxmlformats.org/presentationml/2006/ole">
              <mc:AlternateContent xmlns:mc="http://schemas.openxmlformats.org/markup-compatibility/2006">
                <mc:Choice xmlns:v="urn:schemas-microsoft-com:vml" Requires="v">
                  <p:oleObj spid="_x0000_s2061" r:id="rId5" imgW="1295348" imgH="190361" progId="Equation.3">
                    <p:embed/>
                  </p:oleObj>
                </mc:Choice>
                <mc:Fallback>
                  <p:oleObj r:id="rId5" imgW="1295348" imgH="190361" progId="Equation.3">
                    <p:embed/>
                    <p:pic>
                      <p:nvPicPr>
                        <p:cNvPr id="3" name="Object 5">
                          <a:extLst>
                            <a:ext uri="{FF2B5EF4-FFF2-40B4-BE49-F238E27FC236}">
                              <a16:creationId xmlns:a16="http://schemas.microsoft.com/office/drawing/2014/main" id="{EFD5E77F-E257-4ACB-A06C-7936E8AA53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2" y="912"/>
                          <a:ext cx="16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6">
              <a:extLst>
                <a:ext uri="{FF2B5EF4-FFF2-40B4-BE49-F238E27FC236}">
                  <a16:creationId xmlns:a16="http://schemas.microsoft.com/office/drawing/2014/main" id="{2CFD8F3C-CCBA-4CEA-BC4E-0DEF792C0A0D}"/>
                </a:ext>
              </a:extLst>
            </p:cNvPr>
            <p:cNvSpPr>
              <a:spLocks noChangeArrowheads="1"/>
            </p:cNvSpPr>
            <p:nvPr/>
          </p:nvSpPr>
          <p:spPr bwMode="auto">
            <a:xfrm>
              <a:off x="1584" y="912"/>
              <a:ext cx="43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000" dirty="0">
                  <a:solidFill>
                    <a:schemeClr val="accent2"/>
                  </a:solidFill>
                  <a:cs typeface="Times New Roman" panose="02020603050405020304" pitchFamily="18" charset="0"/>
                </a:rPr>
                <a:t> </a:t>
              </a:r>
              <a:r>
                <a:rPr lang="el-GR" altLang="el-GR" sz="3600" dirty="0">
                  <a:solidFill>
                    <a:schemeClr val="accent2"/>
                  </a:solidFill>
                  <a:cs typeface="Times New Roman" panose="02020603050405020304" pitchFamily="18" charset="0"/>
                  <a:sym typeface="Wingdings 3" panose="05040102010807070707" pitchFamily="18" charset="2"/>
                </a:rPr>
                <a:t></a:t>
              </a:r>
              <a:r>
                <a:rPr lang="el-GR" altLang="el-GR" sz="3600" dirty="0">
                  <a:solidFill>
                    <a:schemeClr val="accent2"/>
                  </a:solidFill>
                  <a:cs typeface="Times New Roman" panose="02020603050405020304" pitchFamily="18" charset="0"/>
                </a:rPr>
                <a:t> </a:t>
              </a:r>
              <a:endParaRPr lang="el-GR" altLang="el-GR" sz="3600" dirty="0">
                <a:solidFill>
                  <a:schemeClr val="accent2"/>
                </a:solidFill>
                <a:cs typeface="Times New Roman" panose="02020603050405020304" pitchFamily="18" charset="0"/>
                <a:sym typeface="Wingdings 3" panose="05040102010807070707" pitchFamily="18" charset="2"/>
              </a:endParaRPr>
            </a:p>
          </p:txBody>
        </p:sp>
      </p:grpSp>
      <p:sp>
        <p:nvSpPr>
          <p:cNvPr id="6" name="Text Box 8">
            <a:extLst>
              <a:ext uri="{FF2B5EF4-FFF2-40B4-BE49-F238E27FC236}">
                <a16:creationId xmlns:a16="http://schemas.microsoft.com/office/drawing/2014/main" id="{49F9E08D-2948-4FC9-AFB3-84B5CDC8DA8A}"/>
              </a:ext>
            </a:extLst>
          </p:cNvPr>
          <p:cNvSpPr txBox="1">
            <a:spLocks noChangeArrowheads="1"/>
          </p:cNvSpPr>
          <p:nvPr/>
        </p:nvSpPr>
        <p:spPr bwMode="auto">
          <a:xfrm>
            <a:off x="1578021" y="1798848"/>
            <a:ext cx="10613979" cy="4524315"/>
          </a:xfrm>
          <a:prstGeom prst="rect">
            <a:avLst/>
          </a:prstGeom>
          <a:noFill/>
          <a:ln w="9525">
            <a:noFill/>
            <a:miter lim="800000"/>
            <a:headEnd/>
            <a:tailEnd/>
          </a:ln>
          <a:effectLst/>
        </p:spPr>
        <p:txBody>
          <a:bodyPr wrap="square">
            <a:spAutoFit/>
          </a:bodyPr>
          <a:lstStyle/>
          <a:p>
            <a:pPr algn="just" eaLnBrk="1" hangingPunct="1">
              <a:spcBef>
                <a:spcPct val="50000"/>
              </a:spcBef>
              <a:defRPr/>
            </a:pPr>
            <a:r>
              <a:rPr lang="en-AU" dirty="0">
                <a:solidFill>
                  <a:schemeClr val="accent2"/>
                </a:solidFill>
                <a:cs typeface="Times New Roman" pitchFamily="18" charset="0"/>
              </a:rPr>
              <a:t>Η α</a:t>
            </a:r>
            <a:r>
              <a:rPr lang="en-AU" dirty="0" err="1">
                <a:solidFill>
                  <a:schemeClr val="accent2"/>
                </a:solidFill>
                <a:cs typeface="Times New Roman" pitchFamily="18" charset="0"/>
              </a:rPr>
              <a:t>ντίδρ</a:t>
            </a:r>
            <a:r>
              <a:rPr lang="en-AU" dirty="0">
                <a:solidFill>
                  <a:schemeClr val="accent2"/>
                </a:solidFill>
                <a:cs typeface="Times New Roman" pitchFamily="18" charset="0"/>
              </a:rPr>
              <a:t>αση αυτοδιάστασης είναι μια χαρακτηριστική αντίδραση στην οποία μπορεί να συμμετέχουν μόνο χημικές ουσίες με επαμφοτερίζουσα συμπεριφορά, δηλαδή ουσίες που δύνανται να δρουν σαν δότες και δέκτες πρωτονίων ταυτόχρονα. Ο </a:t>
            </a:r>
            <a:r>
              <a:rPr lang="en-AU" dirty="0" err="1">
                <a:solidFill>
                  <a:schemeClr val="accent2"/>
                </a:solidFill>
                <a:cs typeface="Times New Roman" pitchFamily="18" charset="0"/>
              </a:rPr>
              <a:t>ιονισμός</a:t>
            </a:r>
            <a:r>
              <a:rPr lang="en-AU" dirty="0">
                <a:solidFill>
                  <a:schemeClr val="accent2"/>
                </a:solidFill>
                <a:cs typeface="Times New Roman" pitchFamily="18" charset="0"/>
              </a:rPr>
              <a:t> </a:t>
            </a:r>
            <a:r>
              <a:rPr lang="en-AU" dirty="0" err="1">
                <a:solidFill>
                  <a:schemeClr val="accent2"/>
                </a:solidFill>
                <a:cs typeface="Times New Roman" pitchFamily="18" charset="0"/>
              </a:rPr>
              <a:t>του</a:t>
            </a:r>
            <a:r>
              <a:rPr lang="en-AU" dirty="0">
                <a:solidFill>
                  <a:schemeClr val="accent2"/>
                </a:solidFill>
                <a:cs typeface="Times New Roman" pitchFamily="18" charset="0"/>
              </a:rPr>
              <a:t> </a:t>
            </a:r>
            <a:r>
              <a:rPr lang="en-AU" dirty="0" err="1">
                <a:solidFill>
                  <a:schemeClr val="accent2"/>
                </a:solidFill>
                <a:cs typeface="Times New Roman" pitchFamily="18" charset="0"/>
              </a:rPr>
              <a:t>νερού</a:t>
            </a:r>
            <a:r>
              <a:rPr lang="en-AU" dirty="0">
                <a:solidFill>
                  <a:schemeClr val="accent2"/>
                </a:solidFill>
                <a:cs typeface="Times New Roman" pitchFamily="18" charset="0"/>
              </a:rPr>
              <a:t> </a:t>
            </a:r>
            <a:r>
              <a:rPr lang="en-AU" dirty="0" err="1">
                <a:solidFill>
                  <a:schemeClr val="accent2"/>
                </a:solidFill>
                <a:cs typeface="Times New Roman" pitchFamily="18" charset="0"/>
              </a:rPr>
              <a:t>είν</a:t>
            </a:r>
            <a:r>
              <a:rPr lang="en-AU" dirty="0">
                <a:solidFill>
                  <a:schemeClr val="accent2"/>
                </a:solidFill>
                <a:cs typeface="Times New Roman" pitchFamily="18" charset="0"/>
              </a:rPr>
              <a:t>αι τόσο πολύ μικρός έτσι ώστε μέσα σε ένα λίτρο νερού να υπάρχουν ένα ιόν υδροξωνίου και ένα ιόν υδροξυλίου για κάθε 555 εκατομμύρια μόρια νερού.</a:t>
            </a:r>
            <a:r>
              <a:rPr lang="en-GB" dirty="0">
                <a:solidFill>
                  <a:schemeClr val="accent2"/>
                </a:solidFill>
              </a:rPr>
              <a:t> </a:t>
            </a:r>
            <a:endParaRPr lang="el-GR" dirty="0">
              <a:solidFill>
                <a:schemeClr val="accent2"/>
              </a:solidFill>
            </a:endParaRPr>
          </a:p>
          <a:p>
            <a:pPr algn="ctr" eaLnBrk="1" hangingPunct="1">
              <a:spcBef>
                <a:spcPct val="50000"/>
              </a:spcBef>
              <a:defRPr/>
            </a:pPr>
            <a:r>
              <a:rPr lang="el-GR" dirty="0">
                <a:solidFill>
                  <a:schemeClr val="accent2"/>
                </a:solidFill>
                <a:effectLst>
                  <a:outerShdw blurRad="38100" dist="38100" dir="2700000" algn="tl">
                    <a:srgbClr val="000000"/>
                  </a:outerShdw>
                </a:effectLst>
              </a:rPr>
              <a:t>ΣΥΓΚΕΝΤΡΩΣΗ ΧΗΜΙΚΩΝ ΟΥΣΙΩΝ</a:t>
            </a:r>
          </a:p>
          <a:p>
            <a:pPr algn="just" eaLnBrk="1" hangingPunct="1">
              <a:spcBef>
                <a:spcPct val="50000"/>
              </a:spcBef>
              <a:defRPr/>
            </a:pPr>
            <a:r>
              <a:rPr lang="el-GR" dirty="0">
                <a:solidFill>
                  <a:schemeClr val="accent2"/>
                </a:solidFill>
                <a:cs typeface="Times New Roman" pitchFamily="18" charset="0"/>
              </a:rPr>
              <a:t>Η συνύπαρξη άλλων μορίων ή ιόντων μέσα στο νερό </a:t>
            </a:r>
            <a:r>
              <a:rPr lang="el-GR" dirty="0" err="1">
                <a:solidFill>
                  <a:schemeClr val="accent2"/>
                </a:solidFill>
                <a:cs typeface="Times New Roman" pitchFamily="18" charset="0"/>
              </a:rPr>
              <a:t>ποσοτικοποιείται</a:t>
            </a:r>
            <a:r>
              <a:rPr lang="el-GR" dirty="0">
                <a:solidFill>
                  <a:schemeClr val="accent2"/>
                </a:solidFill>
              </a:rPr>
              <a:t> </a:t>
            </a:r>
            <a:r>
              <a:rPr lang="el-GR" dirty="0">
                <a:solidFill>
                  <a:schemeClr val="accent2"/>
                </a:solidFill>
                <a:cs typeface="Times New Roman" pitchFamily="18" charset="0"/>
              </a:rPr>
              <a:t>με την έννοια της συγκέντρωσης </a:t>
            </a:r>
            <a:r>
              <a:rPr lang="el-GR" dirty="0">
                <a:solidFill>
                  <a:schemeClr val="accent2"/>
                </a:solidFill>
              </a:rPr>
              <a:t>που</a:t>
            </a:r>
            <a:r>
              <a:rPr lang="el-GR" dirty="0">
                <a:solidFill>
                  <a:schemeClr val="accent2"/>
                </a:solidFill>
                <a:cs typeface="Times New Roman" pitchFamily="18" charset="0"/>
              </a:rPr>
              <a:t> εκφράζει την ποσότητα των διαλυμένων ειδών (μορίων ή ιόντων) σε συγκεκριμένη ποσότητα νερού. Στην υδατική χημεία είναι συνηθισμένο να εκφράζεται η συγκέντρωση μιας ουσίας σε μονάδες “</a:t>
            </a:r>
            <a:r>
              <a:rPr lang="el-GR" i="1" dirty="0" err="1">
                <a:solidFill>
                  <a:schemeClr val="accent2"/>
                </a:solidFill>
                <a:cs typeface="Times New Roman" pitchFamily="18" charset="0"/>
              </a:rPr>
              <a:t>μοριακότητας</a:t>
            </a:r>
            <a:r>
              <a:rPr lang="el-GR" i="1" dirty="0">
                <a:solidFill>
                  <a:schemeClr val="accent2"/>
                </a:solidFill>
                <a:cs typeface="Times New Roman" pitchFamily="18" charset="0"/>
              </a:rPr>
              <a:t> κατά όγκο</a:t>
            </a:r>
            <a:r>
              <a:rPr lang="el-GR" dirty="0">
                <a:solidFill>
                  <a:schemeClr val="accent2"/>
                </a:solidFill>
                <a:cs typeface="Times New Roman" pitchFamily="18" charset="0"/>
              </a:rPr>
              <a:t>”-</a:t>
            </a:r>
            <a:r>
              <a:rPr lang="en-US" dirty="0">
                <a:solidFill>
                  <a:schemeClr val="accent2"/>
                </a:solidFill>
                <a:cs typeface="Times New Roman" pitchFamily="18" charset="0"/>
              </a:rPr>
              <a:t>”Molarity”</a:t>
            </a:r>
            <a:r>
              <a:rPr lang="el-GR" dirty="0">
                <a:solidFill>
                  <a:schemeClr val="accent2"/>
                </a:solidFill>
                <a:cs typeface="Times New Roman" pitchFamily="18" charset="0"/>
              </a:rPr>
              <a:t> ή “</a:t>
            </a:r>
            <a:r>
              <a:rPr lang="el-GR" i="1" dirty="0" err="1">
                <a:solidFill>
                  <a:schemeClr val="accent2"/>
                </a:solidFill>
                <a:cs typeface="Times New Roman" pitchFamily="18" charset="0"/>
              </a:rPr>
              <a:t>μοριακότητας</a:t>
            </a:r>
            <a:r>
              <a:rPr lang="el-GR" i="1" dirty="0">
                <a:solidFill>
                  <a:schemeClr val="accent2"/>
                </a:solidFill>
                <a:cs typeface="Times New Roman" pitchFamily="18" charset="0"/>
              </a:rPr>
              <a:t> κατά βάρος</a:t>
            </a:r>
            <a:r>
              <a:rPr lang="el-GR" dirty="0">
                <a:solidFill>
                  <a:schemeClr val="accent2"/>
                </a:solidFill>
                <a:cs typeface="Times New Roman" pitchFamily="18" charset="0"/>
              </a:rPr>
              <a:t>”</a:t>
            </a:r>
            <a:r>
              <a:rPr lang="en-US" dirty="0">
                <a:solidFill>
                  <a:schemeClr val="accent2"/>
                </a:solidFill>
                <a:cs typeface="Times New Roman" pitchFamily="18" charset="0"/>
              </a:rPr>
              <a:t>-”Molality”</a:t>
            </a:r>
            <a:r>
              <a:rPr lang="el-GR" dirty="0">
                <a:solidFill>
                  <a:schemeClr val="accent2"/>
                </a:solidFill>
                <a:cs typeface="Times New Roman" pitchFamily="18" charset="0"/>
              </a:rPr>
              <a:t>. </a:t>
            </a:r>
            <a:endParaRPr lang="el-GR" dirty="0">
              <a:solidFill>
                <a:schemeClr val="accent2"/>
              </a:solidFill>
            </a:endParaRPr>
          </a:p>
          <a:p>
            <a:pPr algn="just" eaLnBrk="1" hangingPunct="1">
              <a:spcBef>
                <a:spcPct val="50000"/>
              </a:spcBef>
              <a:buFont typeface="Wingdings" pitchFamily="2" charset="2"/>
              <a:buChar char="Ø"/>
              <a:defRPr/>
            </a:pPr>
            <a:r>
              <a:rPr lang="el-GR" dirty="0">
                <a:solidFill>
                  <a:schemeClr val="accent2"/>
                </a:solidFill>
              </a:rPr>
              <a:t> </a:t>
            </a:r>
            <a:r>
              <a:rPr lang="el-GR" dirty="0">
                <a:solidFill>
                  <a:schemeClr val="accent2"/>
                </a:solidFill>
                <a:cs typeface="Times New Roman" pitchFamily="18" charset="0"/>
              </a:rPr>
              <a:t>Η </a:t>
            </a:r>
            <a:r>
              <a:rPr lang="el-GR" dirty="0" err="1">
                <a:solidFill>
                  <a:schemeClr val="accent2"/>
                </a:solidFill>
                <a:cs typeface="Times New Roman" pitchFamily="18" charset="0"/>
              </a:rPr>
              <a:t>μοριακότητα</a:t>
            </a:r>
            <a:r>
              <a:rPr lang="el-GR" dirty="0">
                <a:solidFill>
                  <a:schemeClr val="accent2"/>
                </a:solidFill>
                <a:cs typeface="Times New Roman" pitchFamily="18" charset="0"/>
              </a:rPr>
              <a:t> κατά όγκο (Μ) εκφράζει τη ποσότητα της διαλυμένης ουσίας σε γραμμομόρια (</a:t>
            </a:r>
            <a:r>
              <a:rPr lang="en-US" dirty="0">
                <a:solidFill>
                  <a:schemeClr val="accent2"/>
                </a:solidFill>
                <a:cs typeface="Times New Roman" pitchFamily="18" charset="0"/>
              </a:rPr>
              <a:t>mol</a:t>
            </a:r>
            <a:r>
              <a:rPr lang="el-GR" dirty="0">
                <a:solidFill>
                  <a:schemeClr val="accent2"/>
                </a:solidFill>
                <a:cs typeface="Times New Roman" pitchFamily="18" charset="0"/>
              </a:rPr>
              <a:t>) ανά λίτρο διαλύματος. </a:t>
            </a:r>
            <a:endParaRPr lang="el-GR" dirty="0">
              <a:solidFill>
                <a:schemeClr val="accent2"/>
              </a:solidFill>
            </a:endParaRPr>
          </a:p>
          <a:p>
            <a:pPr algn="just" eaLnBrk="1" hangingPunct="1">
              <a:spcBef>
                <a:spcPct val="50000"/>
              </a:spcBef>
              <a:buFont typeface="Wingdings" pitchFamily="2" charset="2"/>
              <a:buChar char="Ø"/>
              <a:defRPr/>
            </a:pPr>
            <a:r>
              <a:rPr lang="el-GR" dirty="0">
                <a:solidFill>
                  <a:schemeClr val="accent2"/>
                </a:solidFill>
              </a:rPr>
              <a:t> </a:t>
            </a:r>
            <a:r>
              <a:rPr lang="el-GR" dirty="0">
                <a:solidFill>
                  <a:schemeClr val="accent2"/>
                </a:solidFill>
                <a:cs typeface="Times New Roman" pitchFamily="18" charset="0"/>
              </a:rPr>
              <a:t>Η </a:t>
            </a:r>
            <a:r>
              <a:rPr lang="el-GR" dirty="0" err="1">
                <a:solidFill>
                  <a:schemeClr val="accent2"/>
                </a:solidFill>
                <a:cs typeface="Times New Roman" pitchFamily="18" charset="0"/>
              </a:rPr>
              <a:t>μοριακότητα</a:t>
            </a:r>
            <a:r>
              <a:rPr lang="el-GR" dirty="0">
                <a:solidFill>
                  <a:schemeClr val="accent2"/>
                </a:solidFill>
                <a:cs typeface="Times New Roman" pitchFamily="18" charset="0"/>
              </a:rPr>
              <a:t> κατά βάρος (</a:t>
            </a:r>
            <a:r>
              <a:rPr lang="en-US" dirty="0">
                <a:solidFill>
                  <a:schemeClr val="accent2"/>
                </a:solidFill>
                <a:cs typeface="Times New Roman" pitchFamily="18" charset="0"/>
              </a:rPr>
              <a:t>m</a:t>
            </a:r>
            <a:r>
              <a:rPr lang="el-GR" dirty="0">
                <a:solidFill>
                  <a:schemeClr val="accent2"/>
                </a:solidFill>
                <a:cs typeface="Times New Roman" pitchFamily="18" charset="0"/>
              </a:rPr>
              <a:t>) εκφράζει τη ποσότητα της διαλυμένης ουσίας σε γραμμομόρια (</a:t>
            </a:r>
            <a:r>
              <a:rPr lang="en-US" dirty="0">
                <a:solidFill>
                  <a:schemeClr val="accent2"/>
                </a:solidFill>
                <a:cs typeface="Times New Roman" pitchFamily="18" charset="0"/>
              </a:rPr>
              <a:t>mol</a:t>
            </a:r>
            <a:r>
              <a:rPr lang="el-GR" dirty="0">
                <a:solidFill>
                  <a:schemeClr val="accent2"/>
                </a:solidFill>
                <a:cs typeface="Times New Roman" pitchFamily="18" charset="0"/>
              </a:rPr>
              <a:t>) ανά 1000</a:t>
            </a:r>
            <a:r>
              <a:rPr lang="en-US" dirty="0">
                <a:solidFill>
                  <a:schemeClr val="accent2"/>
                </a:solidFill>
                <a:cs typeface="Times New Roman" pitchFamily="18" charset="0"/>
              </a:rPr>
              <a:t>g</a:t>
            </a:r>
            <a:r>
              <a:rPr lang="el-GR" dirty="0">
                <a:solidFill>
                  <a:schemeClr val="accent2"/>
                </a:solidFill>
                <a:cs typeface="Times New Roman" pitchFamily="18" charset="0"/>
              </a:rPr>
              <a:t> νερού.</a:t>
            </a:r>
            <a:endParaRPr lang="en-GB" dirty="0">
              <a:solidFill>
                <a:schemeClr val="accent2"/>
              </a:solidFill>
            </a:endParaRPr>
          </a:p>
        </p:txBody>
      </p:sp>
      <p:sp>
        <p:nvSpPr>
          <p:cNvPr id="9" name="Title 1">
            <a:extLst>
              <a:ext uri="{FF2B5EF4-FFF2-40B4-BE49-F238E27FC236}">
                <a16:creationId xmlns:a16="http://schemas.microsoft.com/office/drawing/2014/main" id="{C5F2F58E-6E66-42B5-B990-370D062D24D1}"/>
              </a:ext>
            </a:extLst>
          </p:cNvPr>
          <p:cNvSpPr>
            <a:spLocks noGrp="1"/>
          </p:cNvSpPr>
          <p:nvPr>
            <p:ph type="ctrTitle"/>
          </p:nvPr>
        </p:nvSpPr>
        <p:spPr>
          <a:xfrm>
            <a:off x="3736041" y="1"/>
            <a:ext cx="8455960" cy="1066800"/>
          </a:xfrm>
        </p:spPr>
        <p:txBody>
          <a:bodyPr/>
          <a:lstStyle/>
          <a:p>
            <a:r>
              <a:rPr lang="el-GR" sz="3600" dirty="0"/>
              <a:t>Αντιδράσεις σε Υδατικά Διαλύματα</a:t>
            </a:r>
            <a:br>
              <a:rPr lang="el-GR" sz="3600" dirty="0"/>
            </a:br>
            <a:r>
              <a:rPr lang="el-GR" sz="3600" dirty="0"/>
              <a:t>1. </a:t>
            </a:r>
            <a:r>
              <a:rPr lang="el-GR" sz="3600" dirty="0" err="1"/>
              <a:t>Αυτοδιάσταση</a:t>
            </a:r>
            <a:r>
              <a:rPr lang="el-GR" sz="3600" dirty="0"/>
              <a:t> νερού</a:t>
            </a:r>
            <a:endParaRPr lang="en-US" sz="3600" dirty="0"/>
          </a:p>
        </p:txBody>
      </p:sp>
      <p:pic>
        <p:nvPicPr>
          <p:cNvPr id="10" name="Picture 9">
            <a:extLst>
              <a:ext uri="{FF2B5EF4-FFF2-40B4-BE49-F238E27FC236}">
                <a16:creationId xmlns:a16="http://schemas.microsoft.com/office/drawing/2014/main" id="{E4EA4D31-97CE-412A-8DFE-F4A8363C7D68}"/>
              </a:ext>
            </a:extLst>
          </p:cNvPr>
          <p:cNvPicPr>
            <a:picLocks noChangeAspect="1"/>
          </p:cNvPicPr>
          <p:nvPr/>
        </p:nvPicPr>
        <p:blipFill>
          <a:blip r:embed="rId7"/>
          <a:stretch>
            <a:fillRect/>
          </a:stretch>
        </p:blipFill>
        <p:spPr>
          <a:xfrm>
            <a:off x="8142793" y="5936033"/>
            <a:ext cx="2865368" cy="798645"/>
          </a:xfrm>
          <a:prstGeom prst="rect">
            <a:avLst/>
          </a:prstGeom>
        </p:spPr>
      </p:pic>
      <p:pic>
        <p:nvPicPr>
          <p:cNvPr id="11" name="Picture 10">
            <a:extLst>
              <a:ext uri="{FF2B5EF4-FFF2-40B4-BE49-F238E27FC236}">
                <a16:creationId xmlns:a16="http://schemas.microsoft.com/office/drawing/2014/main" id="{4E0897EF-D2A1-46A7-B79E-4DCA0D7C9C9B}"/>
              </a:ext>
            </a:extLst>
          </p:cNvPr>
          <p:cNvPicPr>
            <a:picLocks noChangeAspect="1"/>
          </p:cNvPicPr>
          <p:nvPr/>
        </p:nvPicPr>
        <p:blipFill>
          <a:blip r:embed="rId8"/>
          <a:stretch>
            <a:fillRect/>
          </a:stretch>
        </p:blipFill>
        <p:spPr>
          <a:xfrm>
            <a:off x="4008885" y="5911647"/>
            <a:ext cx="3621338" cy="823031"/>
          </a:xfrm>
          <a:prstGeom prst="rect">
            <a:avLst/>
          </a:prstGeom>
        </p:spPr>
      </p:pic>
    </p:spTree>
    <p:extLst>
      <p:ext uri="{BB962C8B-B14F-4D97-AF65-F5344CB8AC3E}">
        <p14:creationId xmlns:p14="http://schemas.microsoft.com/office/powerpoint/2010/main" val="88543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4FA4-0B6D-47A1-91EC-C7B0CB61109E}"/>
              </a:ext>
            </a:extLst>
          </p:cNvPr>
          <p:cNvSpPr>
            <a:spLocks noGrp="1"/>
          </p:cNvSpPr>
          <p:nvPr>
            <p:ph type="ctrTitle"/>
          </p:nvPr>
        </p:nvSpPr>
        <p:spPr>
          <a:xfrm>
            <a:off x="3736041" y="1"/>
            <a:ext cx="8455960" cy="1066800"/>
          </a:xfrm>
        </p:spPr>
        <p:txBody>
          <a:bodyPr/>
          <a:lstStyle/>
          <a:p>
            <a:r>
              <a:rPr lang="el-GR" sz="3600" dirty="0"/>
              <a:t>Αντιδράσεις σε Υδατικά Διαλύματα</a:t>
            </a:r>
            <a:br>
              <a:rPr lang="el-GR" sz="3600" dirty="0"/>
            </a:br>
            <a:r>
              <a:rPr lang="el-GR" sz="3600" dirty="0"/>
              <a:t>- Γινόμενο Ιόντων νερού</a:t>
            </a:r>
            <a:endParaRPr lang="en-US" sz="3600" dirty="0"/>
          </a:p>
        </p:txBody>
      </p:sp>
      <p:grpSp>
        <p:nvGrpSpPr>
          <p:cNvPr id="3" name="Group 3">
            <a:extLst>
              <a:ext uri="{FF2B5EF4-FFF2-40B4-BE49-F238E27FC236}">
                <a16:creationId xmlns:a16="http://schemas.microsoft.com/office/drawing/2014/main" id="{4B4C92B1-5D80-42EE-9C09-008252780275}"/>
              </a:ext>
            </a:extLst>
          </p:cNvPr>
          <p:cNvGrpSpPr>
            <a:grpSpLocks/>
          </p:cNvGrpSpPr>
          <p:nvPr/>
        </p:nvGrpSpPr>
        <p:grpSpPr bwMode="auto">
          <a:xfrm>
            <a:off x="3924264" y="1265387"/>
            <a:ext cx="4092685" cy="669739"/>
            <a:chOff x="432" y="528"/>
            <a:chExt cx="2064" cy="253"/>
          </a:xfrm>
        </p:grpSpPr>
        <p:sp>
          <p:nvSpPr>
            <p:cNvPr id="4" name="Rectangle 4">
              <a:extLst>
                <a:ext uri="{FF2B5EF4-FFF2-40B4-BE49-F238E27FC236}">
                  <a16:creationId xmlns:a16="http://schemas.microsoft.com/office/drawing/2014/main" id="{253D6EE2-C234-426F-8EF5-14C017723A83}"/>
                </a:ext>
              </a:extLst>
            </p:cNvPr>
            <p:cNvSpPr>
              <a:spLocks noChangeArrowheads="1"/>
            </p:cNvSpPr>
            <p:nvPr/>
          </p:nvSpPr>
          <p:spPr bwMode="auto">
            <a:xfrm>
              <a:off x="912" y="528"/>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000" dirty="0">
                  <a:solidFill>
                    <a:schemeClr val="accent2"/>
                  </a:solidFill>
                  <a:latin typeface="+mn-lt"/>
                  <a:cs typeface="Times New Roman" panose="02020603050405020304" pitchFamily="18" charset="0"/>
                </a:rPr>
                <a:t> </a:t>
              </a:r>
              <a:r>
                <a:rPr lang="el-GR" altLang="el-GR" sz="3600" dirty="0">
                  <a:solidFill>
                    <a:schemeClr val="accent2"/>
                  </a:solidFill>
                  <a:latin typeface="+mn-lt"/>
                  <a:cs typeface="Times New Roman" panose="02020603050405020304" pitchFamily="18" charset="0"/>
                  <a:sym typeface="Wingdings 3" panose="05040102010807070707" pitchFamily="18" charset="2"/>
                </a:rPr>
                <a:t></a:t>
              </a:r>
              <a:r>
                <a:rPr lang="el-GR" altLang="el-GR" sz="2000" dirty="0">
                  <a:solidFill>
                    <a:schemeClr val="accent2"/>
                  </a:solidFill>
                  <a:latin typeface="+mn-lt"/>
                  <a:cs typeface="Times New Roman" panose="02020603050405020304" pitchFamily="18" charset="0"/>
                </a:rPr>
                <a:t> </a:t>
              </a:r>
              <a:endParaRPr lang="el-GR" altLang="el-GR" sz="2000" dirty="0">
                <a:solidFill>
                  <a:schemeClr val="accent2"/>
                </a:solidFill>
                <a:latin typeface="+mn-lt"/>
                <a:cs typeface="Times New Roman" panose="02020603050405020304" pitchFamily="18" charset="0"/>
                <a:sym typeface="Wingdings 3" panose="05040102010807070707" pitchFamily="18" charset="2"/>
              </a:endParaRPr>
            </a:p>
          </p:txBody>
        </p:sp>
        <p:graphicFrame>
          <p:nvGraphicFramePr>
            <p:cNvPr id="5" name="Object 5">
              <a:extLst>
                <a:ext uri="{FF2B5EF4-FFF2-40B4-BE49-F238E27FC236}">
                  <a16:creationId xmlns:a16="http://schemas.microsoft.com/office/drawing/2014/main" id="{EC21F0C7-F3EF-4B1C-BF79-D33863E0AE7A}"/>
                </a:ext>
              </a:extLst>
            </p:cNvPr>
            <p:cNvGraphicFramePr>
              <a:graphicFrameLocks noChangeAspect="1"/>
            </p:cNvGraphicFramePr>
            <p:nvPr/>
          </p:nvGraphicFramePr>
          <p:xfrm>
            <a:off x="432" y="528"/>
            <a:ext cx="528" cy="248"/>
          </p:xfrm>
          <a:graphic>
            <a:graphicData uri="http://schemas.openxmlformats.org/presentationml/2006/ole">
              <mc:AlternateContent xmlns:mc="http://schemas.openxmlformats.org/markup-compatibility/2006">
                <mc:Choice xmlns:v="urn:schemas-microsoft-com:vml" Requires="v">
                  <p:oleObj spid="_x0000_s3084" r:id="rId3" imgW="419022" imgH="160020" progId="Equation.3">
                    <p:embed/>
                  </p:oleObj>
                </mc:Choice>
                <mc:Fallback>
                  <p:oleObj r:id="rId3" imgW="419022" imgH="160020" progId="Equation.3">
                    <p:embed/>
                    <p:pic>
                      <p:nvPicPr>
                        <p:cNvPr id="10253" name="Object 5">
                          <a:extLst>
                            <a:ext uri="{FF2B5EF4-FFF2-40B4-BE49-F238E27FC236}">
                              <a16:creationId xmlns:a16="http://schemas.microsoft.com/office/drawing/2014/main" id="{BB58F499-8945-4161-8C51-5C7E36530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528"/>
                          <a:ext cx="52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6">
              <a:extLst>
                <a:ext uri="{FF2B5EF4-FFF2-40B4-BE49-F238E27FC236}">
                  <a16:creationId xmlns:a16="http://schemas.microsoft.com/office/drawing/2014/main" id="{D248D4CD-4031-4331-A0BB-064631B8865D}"/>
                </a:ext>
              </a:extLst>
            </p:cNvPr>
            <p:cNvGraphicFramePr>
              <a:graphicFrameLocks noChangeAspect="1"/>
            </p:cNvGraphicFramePr>
            <p:nvPr/>
          </p:nvGraphicFramePr>
          <p:xfrm>
            <a:off x="1200" y="528"/>
            <a:ext cx="1296" cy="253"/>
          </p:xfrm>
          <a:graphic>
            <a:graphicData uri="http://schemas.openxmlformats.org/presentationml/2006/ole">
              <mc:AlternateContent xmlns:mc="http://schemas.openxmlformats.org/markup-compatibility/2006">
                <mc:Choice xmlns:v="urn:schemas-microsoft-com:vml" Requires="v">
                  <p:oleObj spid="_x0000_s3085" r:id="rId5" imgW="1104770" imgH="167501" progId="Equation.3">
                    <p:embed/>
                  </p:oleObj>
                </mc:Choice>
                <mc:Fallback>
                  <p:oleObj r:id="rId5" imgW="1104770" imgH="167501" progId="Equation.3">
                    <p:embed/>
                    <p:pic>
                      <p:nvPicPr>
                        <p:cNvPr id="10254" name="Object 6">
                          <a:extLst>
                            <a:ext uri="{FF2B5EF4-FFF2-40B4-BE49-F238E27FC236}">
                              <a16:creationId xmlns:a16="http://schemas.microsoft.com/office/drawing/2014/main" id="{F144CD47-4107-4D2A-AB2E-7D6D794461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 y="528"/>
                          <a:ext cx="129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 name="Text Box 12">
            <a:extLst>
              <a:ext uri="{FF2B5EF4-FFF2-40B4-BE49-F238E27FC236}">
                <a16:creationId xmlns:a16="http://schemas.microsoft.com/office/drawing/2014/main" id="{A8780B33-C9B4-4961-BC8F-3BDE80B3A7FC}"/>
              </a:ext>
            </a:extLst>
          </p:cNvPr>
          <p:cNvSpPr txBox="1">
            <a:spLocks noChangeArrowheads="1"/>
          </p:cNvSpPr>
          <p:nvPr/>
        </p:nvSpPr>
        <p:spPr bwMode="auto">
          <a:xfrm>
            <a:off x="1069503" y="3501140"/>
            <a:ext cx="1112249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2400" dirty="0">
                <a:solidFill>
                  <a:schemeClr val="accent2"/>
                </a:solidFill>
                <a:latin typeface="+mn-lt"/>
                <a:cs typeface="Times New Roman" panose="02020603050405020304" pitchFamily="18" charset="0"/>
              </a:rPr>
              <a:t>Το γινόμενο ιόντων νερού </a:t>
            </a:r>
            <a:r>
              <a:rPr lang="el-GR" altLang="el-GR" sz="2400" i="1" dirty="0">
                <a:solidFill>
                  <a:schemeClr val="accent2"/>
                </a:solidFill>
                <a:latin typeface="+mn-lt"/>
                <a:cs typeface="Times New Roman" panose="02020603050405020304" pitchFamily="18" charset="0"/>
              </a:rPr>
              <a:t>Κ</a:t>
            </a:r>
            <a:r>
              <a:rPr lang="en-US" altLang="el-GR" sz="2400" i="1" baseline="-30000" dirty="0">
                <a:solidFill>
                  <a:schemeClr val="accent2"/>
                </a:solidFill>
                <a:latin typeface="+mn-lt"/>
                <a:cs typeface="Times New Roman" panose="02020603050405020304" pitchFamily="18" charset="0"/>
              </a:rPr>
              <a:t>w</a:t>
            </a:r>
            <a:r>
              <a:rPr lang="el-GR" altLang="el-GR" sz="2400" dirty="0">
                <a:solidFill>
                  <a:schemeClr val="accent2"/>
                </a:solidFill>
                <a:latin typeface="+mn-lt"/>
                <a:cs typeface="Times New Roman" panose="02020603050405020304" pitchFamily="18" charset="0"/>
              </a:rPr>
              <a:t> εξαρτάται</a:t>
            </a:r>
            <a:r>
              <a:rPr lang="el-GR" altLang="el-GR" sz="2400" dirty="0">
                <a:solidFill>
                  <a:schemeClr val="accent2"/>
                </a:solidFill>
                <a:latin typeface="+mn-lt"/>
              </a:rPr>
              <a:t> </a:t>
            </a:r>
            <a:r>
              <a:rPr lang="el-GR" altLang="el-GR" sz="2400" dirty="0">
                <a:solidFill>
                  <a:schemeClr val="accent2"/>
                </a:solidFill>
                <a:latin typeface="+mn-lt"/>
                <a:cs typeface="Times New Roman" panose="02020603050405020304" pitchFamily="18" charset="0"/>
              </a:rPr>
              <a:t>απ</a:t>
            </a:r>
            <a:r>
              <a:rPr lang="el-GR" altLang="el-GR" sz="2400" dirty="0">
                <a:solidFill>
                  <a:schemeClr val="accent2"/>
                </a:solidFill>
                <a:latin typeface="+mn-lt"/>
              </a:rPr>
              <a:t>ό</a:t>
            </a:r>
            <a:r>
              <a:rPr lang="en-US" altLang="el-GR" sz="2400" dirty="0">
                <a:solidFill>
                  <a:schemeClr val="accent2"/>
                </a:solidFill>
                <a:latin typeface="+mn-lt"/>
              </a:rPr>
              <a:t> </a:t>
            </a:r>
            <a:r>
              <a:rPr lang="el-GR" altLang="el-GR" sz="2400" dirty="0">
                <a:solidFill>
                  <a:schemeClr val="accent2"/>
                </a:solidFill>
                <a:latin typeface="+mn-lt"/>
                <a:cs typeface="Times New Roman" panose="02020603050405020304" pitchFamily="18" charset="0"/>
              </a:rPr>
              <a:t>τα καταστατικά </a:t>
            </a:r>
            <a:r>
              <a:rPr lang="el-GR" altLang="el-GR" sz="2400" dirty="0" err="1">
                <a:solidFill>
                  <a:schemeClr val="accent2"/>
                </a:solidFill>
                <a:latin typeface="+mn-lt"/>
                <a:cs typeface="Times New Roman" panose="02020603050405020304" pitchFamily="18" charset="0"/>
              </a:rPr>
              <a:t>θερμοδυναμικά</a:t>
            </a:r>
            <a:r>
              <a:rPr lang="el-GR" altLang="el-GR" sz="2400" dirty="0">
                <a:solidFill>
                  <a:schemeClr val="accent2"/>
                </a:solidFill>
                <a:latin typeface="+mn-lt"/>
                <a:cs typeface="Times New Roman" panose="02020603050405020304" pitchFamily="18" charset="0"/>
              </a:rPr>
              <a:t> μεγέθη </a:t>
            </a:r>
            <a:endParaRPr lang="en-US" altLang="el-GR" sz="2400" dirty="0">
              <a:solidFill>
                <a:schemeClr val="accent2"/>
              </a:solidFill>
              <a:latin typeface="+mn-lt"/>
              <a:cs typeface="Times New Roman" panose="02020603050405020304" pitchFamily="18" charset="0"/>
            </a:endParaRPr>
          </a:p>
          <a:p>
            <a:pPr algn="just" eaLnBrk="1" hangingPunct="1">
              <a:spcBef>
                <a:spcPct val="50000"/>
              </a:spcBef>
              <a:buFontTx/>
              <a:buNone/>
            </a:pPr>
            <a:r>
              <a:rPr lang="en-US" altLang="el-GR" sz="2400" dirty="0">
                <a:solidFill>
                  <a:schemeClr val="accent2"/>
                </a:solidFill>
                <a:latin typeface="+mn-lt"/>
                <a:cs typeface="Times New Roman" panose="02020603050405020304" pitchFamily="18" charset="0"/>
              </a:rPr>
              <a:t>- </a:t>
            </a:r>
            <a:r>
              <a:rPr lang="el-GR" altLang="el-GR" sz="2400" dirty="0">
                <a:solidFill>
                  <a:schemeClr val="accent2"/>
                </a:solidFill>
                <a:latin typeface="+mn-lt"/>
                <a:cs typeface="Times New Roman" panose="02020603050405020304" pitchFamily="18" charset="0"/>
              </a:rPr>
              <a:t>θερμοκρασία και </a:t>
            </a:r>
            <a:endParaRPr lang="en-US" altLang="el-GR" sz="2400" dirty="0">
              <a:solidFill>
                <a:schemeClr val="accent2"/>
              </a:solidFill>
              <a:latin typeface="+mn-lt"/>
              <a:cs typeface="Times New Roman" panose="02020603050405020304" pitchFamily="18" charset="0"/>
            </a:endParaRPr>
          </a:p>
          <a:p>
            <a:pPr algn="just" eaLnBrk="1" hangingPunct="1">
              <a:spcBef>
                <a:spcPct val="50000"/>
              </a:spcBef>
              <a:buFontTx/>
              <a:buNone/>
            </a:pPr>
            <a:r>
              <a:rPr lang="en-US" altLang="el-GR" sz="2400" dirty="0">
                <a:solidFill>
                  <a:schemeClr val="accent2"/>
                </a:solidFill>
                <a:latin typeface="+mn-lt"/>
                <a:cs typeface="Times New Roman" panose="02020603050405020304" pitchFamily="18" charset="0"/>
              </a:rPr>
              <a:t>- </a:t>
            </a:r>
            <a:r>
              <a:rPr lang="el-GR" altLang="el-GR" sz="2400" dirty="0">
                <a:solidFill>
                  <a:schemeClr val="accent2"/>
                </a:solidFill>
                <a:latin typeface="+mn-lt"/>
                <a:cs typeface="Times New Roman" panose="02020603050405020304" pitchFamily="18" charset="0"/>
              </a:rPr>
              <a:t>πίεση</a:t>
            </a:r>
            <a:endParaRPr lang="el-GR" altLang="el-GR" sz="2400" dirty="0">
              <a:solidFill>
                <a:schemeClr val="accent2"/>
              </a:solidFill>
              <a:latin typeface="+mn-lt"/>
            </a:endParaRPr>
          </a:p>
          <a:p>
            <a:pPr algn="ctr" eaLnBrk="1" hangingPunct="1">
              <a:spcBef>
                <a:spcPct val="50000"/>
              </a:spcBef>
              <a:buFont typeface="Wingdings" panose="05000000000000000000" pitchFamily="2" charset="2"/>
              <a:buNone/>
            </a:pPr>
            <a:r>
              <a:rPr lang="el-GR" altLang="el-GR" sz="2400" dirty="0">
                <a:solidFill>
                  <a:schemeClr val="accent2"/>
                </a:solidFill>
                <a:latin typeface="+mn-lt"/>
                <a:cs typeface="Times New Roman" panose="02020603050405020304" pitchFamily="18" charset="0"/>
              </a:rPr>
              <a:t>Στους 25</a:t>
            </a:r>
            <a:r>
              <a:rPr lang="el-GR" altLang="el-GR" sz="2400" baseline="30000" dirty="0">
                <a:solidFill>
                  <a:schemeClr val="accent2"/>
                </a:solidFill>
                <a:latin typeface="+mn-lt"/>
                <a:cs typeface="Times New Roman" panose="02020603050405020304" pitchFamily="18" charset="0"/>
              </a:rPr>
              <a:t>ο</a:t>
            </a:r>
            <a:r>
              <a:rPr lang="en-US" altLang="el-GR" sz="2400" dirty="0">
                <a:solidFill>
                  <a:schemeClr val="accent2"/>
                </a:solidFill>
                <a:latin typeface="+mn-lt"/>
                <a:cs typeface="Times New Roman" panose="02020603050405020304" pitchFamily="18" charset="0"/>
              </a:rPr>
              <a:t>C</a:t>
            </a:r>
            <a:endParaRPr lang="en-GB" altLang="el-GR" sz="2400" dirty="0">
              <a:solidFill>
                <a:schemeClr val="accent2"/>
              </a:solidFill>
              <a:latin typeface="+mn-lt"/>
            </a:endParaRPr>
          </a:p>
        </p:txBody>
      </p:sp>
      <p:pic>
        <p:nvPicPr>
          <p:cNvPr id="11" name="Picture 10">
            <a:extLst>
              <a:ext uri="{FF2B5EF4-FFF2-40B4-BE49-F238E27FC236}">
                <a16:creationId xmlns:a16="http://schemas.microsoft.com/office/drawing/2014/main" id="{A815A717-699C-4D4D-97BF-9030848F3A02}"/>
              </a:ext>
            </a:extLst>
          </p:cNvPr>
          <p:cNvPicPr>
            <a:picLocks noChangeAspect="1"/>
          </p:cNvPicPr>
          <p:nvPr/>
        </p:nvPicPr>
        <p:blipFill>
          <a:blip r:embed="rId7"/>
          <a:stretch>
            <a:fillRect/>
          </a:stretch>
        </p:blipFill>
        <p:spPr>
          <a:xfrm>
            <a:off x="3794560" y="2096584"/>
            <a:ext cx="4602879" cy="883997"/>
          </a:xfrm>
          <a:prstGeom prst="rect">
            <a:avLst/>
          </a:prstGeom>
        </p:spPr>
      </p:pic>
      <p:pic>
        <p:nvPicPr>
          <p:cNvPr id="12" name="Picture 11">
            <a:extLst>
              <a:ext uri="{FF2B5EF4-FFF2-40B4-BE49-F238E27FC236}">
                <a16:creationId xmlns:a16="http://schemas.microsoft.com/office/drawing/2014/main" id="{44F5693D-E789-4F8F-8C74-09E96FF0CE7A}"/>
              </a:ext>
            </a:extLst>
          </p:cNvPr>
          <p:cNvPicPr>
            <a:picLocks noChangeAspect="1"/>
          </p:cNvPicPr>
          <p:nvPr/>
        </p:nvPicPr>
        <p:blipFill>
          <a:blip r:embed="rId8"/>
          <a:stretch>
            <a:fillRect/>
          </a:stretch>
        </p:blipFill>
        <p:spPr>
          <a:xfrm>
            <a:off x="4971230" y="3037804"/>
            <a:ext cx="1609483" cy="463336"/>
          </a:xfrm>
          <a:prstGeom prst="rect">
            <a:avLst/>
          </a:prstGeom>
        </p:spPr>
      </p:pic>
      <p:pic>
        <p:nvPicPr>
          <p:cNvPr id="13" name="Picture 12">
            <a:extLst>
              <a:ext uri="{FF2B5EF4-FFF2-40B4-BE49-F238E27FC236}">
                <a16:creationId xmlns:a16="http://schemas.microsoft.com/office/drawing/2014/main" id="{B4C86DF4-614E-4FC4-958D-2862345EAAF3}"/>
              </a:ext>
            </a:extLst>
          </p:cNvPr>
          <p:cNvPicPr>
            <a:picLocks noChangeAspect="1"/>
          </p:cNvPicPr>
          <p:nvPr/>
        </p:nvPicPr>
        <p:blipFill>
          <a:blip r:embed="rId9"/>
          <a:stretch>
            <a:fillRect/>
          </a:stretch>
        </p:blipFill>
        <p:spPr>
          <a:xfrm>
            <a:off x="5272491" y="5959010"/>
            <a:ext cx="2816597" cy="713537"/>
          </a:xfrm>
          <a:prstGeom prst="rect">
            <a:avLst/>
          </a:prstGeom>
        </p:spPr>
      </p:pic>
    </p:spTree>
    <p:extLst>
      <p:ext uri="{BB962C8B-B14F-4D97-AF65-F5344CB8AC3E}">
        <p14:creationId xmlns:p14="http://schemas.microsoft.com/office/powerpoint/2010/main" val="201390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FCF4-698F-4E38-B072-4396D734685F}"/>
              </a:ext>
            </a:extLst>
          </p:cNvPr>
          <p:cNvSpPr>
            <a:spLocks noGrp="1"/>
          </p:cNvSpPr>
          <p:nvPr>
            <p:ph type="ctrTitle"/>
          </p:nvPr>
        </p:nvSpPr>
        <p:spPr>
          <a:xfrm>
            <a:off x="3736041" y="1"/>
            <a:ext cx="8455960" cy="1066800"/>
          </a:xfrm>
        </p:spPr>
        <p:txBody>
          <a:bodyPr/>
          <a:lstStyle/>
          <a:p>
            <a:r>
              <a:rPr lang="el-GR" sz="3600" dirty="0"/>
              <a:t>Αντιδράσεις σε Υδατικά Διαλύματα</a:t>
            </a:r>
            <a:br>
              <a:rPr lang="el-GR" sz="3600" dirty="0"/>
            </a:br>
            <a:r>
              <a:rPr lang="el-GR" sz="3600" dirty="0"/>
              <a:t>- Δυναμικό Υδρογόνου</a:t>
            </a:r>
            <a:endParaRPr lang="en-US" sz="3600" dirty="0"/>
          </a:p>
        </p:txBody>
      </p:sp>
      <p:sp>
        <p:nvSpPr>
          <p:cNvPr id="3" name="Text Box 3">
            <a:extLst>
              <a:ext uri="{FF2B5EF4-FFF2-40B4-BE49-F238E27FC236}">
                <a16:creationId xmlns:a16="http://schemas.microsoft.com/office/drawing/2014/main" id="{5DC41A25-E41E-4FD8-ACEB-21EB5C074F36}"/>
              </a:ext>
            </a:extLst>
          </p:cNvPr>
          <p:cNvSpPr txBox="1">
            <a:spLocks noChangeArrowheads="1"/>
          </p:cNvSpPr>
          <p:nvPr/>
        </p:nvSpPr>
        <p:spPr bwMode="auto">
          <a:xfrm>
            <a:off x="1403498" y="1410700"/>
            <a:ext cx="10788502" cy="4893647"/>
          </a:xfrm>
          <a:prstGeom prst="rect">
            <a:avLst/>
          </a:prstGeom>
          <a:noFill/>
          <a:ln w="9525">
            <a:noFill/>
            <a:miter lim="800000"/>
            <a:headEnd/>
            <a:tailEnd/>
          </a:ln>
          <a:effectLst/>
        </p:spPr>
        <p:txBody>
          <a:bodyPr wrap="square">
            <a:spAutoFit/>
          </a:bodyPr>
          <a:lstStyle/>
          <a:p>
            <a:pPr algn="ctr" eaLnBrk="1" hangingPunct="1">
              <a:spcBef>
                <a:spcPct val="50000"/>
              </a:spcBef>
              <a:defRPr/>
            </a:pPr>
            <a:r>
              <a:rPr lang="el-GR" sz="2400" b="1" dirty="0">
                <a:solidFill>
                  <a:schemeClr val="accent2"/>
                </a:solidFill>
                <a:effectLst>
                  <a:outerShdw blurRad="38100" dist="38100" dir="2700000" algn="tl">
                    <a:srgbClr val="000000"/>
                  </a:outerShdw>
                </a:effectLst>
              </a:rPr>
              <a:t>Το</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δυν</a:t>
            </a:r>
            <a:r>
              <a:rPr lang="en-AU" sz="2400" b="1" dirty="0">
                <a:solidFill>
                  <a:schemeClr val="accent2"/>
                </a:solidFill>
                <a:effectLst>
                  <a:outerShdw blurRad="38100" dist="38100" dir="2700000" algn="tl">
                    <a:srgbClr val="000000"/>
                  </a:outerShdw>
                </a:effectLst>
                <a:cs typeface="Times New Roman" pitchFamily="18" charset="0"/>
              </a:rPr>
              <a:t>αμικ</a:t>
            </a:r>
            <a:r>
              <a:rPr lang="el-GR" sz="2400" b="1" dirty="0">
                <a:solidFill>
                  <a:schemeClr val="accent2"/>
                </a:solidFill>
                <a:effectLst>
                  <a:outerShdw blurRad="38100" dist="38100" dir="2700000" algn="tl">
                    <a:srgbClr val="000000"/>
                  </a:outerShdw>
                </a:effectLst>
              </a:rPr>
              <a:t>ό</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υδρογόνου</a:t>
            </a:r>
            <a:r>
              <a:rPr lang="en-AU" sz="2400" b="1" dirty="0">
                <a:solidFill>
                  <a:schemeClr val="accent2"/>
                </a:solidFill>
                <a:effectLst>
                  <a:outerShdw blurRad="38100" dist="38100" dir="2700000" algn="tl">
                    <a:srgbClr val="000000"/>
                  </a:outerShdw>
                </a:effectLst>
                <a:cs typeface="Times New Roman" pitchFamily="18" charset="0"/>
              </a:rPr>
              <a:t> </a:t>
            </a:r>
            <a:r>
              <a:rPr lang="en-US" sz="2400" b="1" dirty="0">
                <a:solidFill>
                  <a:schemeClr val="accent2"/>
                </a:solidFill>
                <a:effectLst>
                  <a:outerShdw blurRad="38100" dist="38100" dir="2700000" algn="tl">
                    <a:srgbClr val="000000"/>
                  </a:outerShdw>
                </a:effectLst>
              </a:rPr>
              <a:t>pH</a:t>
            </a:r>
            <a:r>
              <a:rPr lang="el-GR" sz="2400" b="1" dirty="0">
                <a:solidFill>
                  <a:schemeClr val="accent2"/>
                </a:solidFill>
                <a:effectLst>
                  <a:outerShdw blurRad="38100" dist="38100" dir="2700000" algn="tl">
                    <a:srgbClr val="000000"/>
                  </a:outerShdw>
                </a:effectLst>
              </a:rPr>
              <a:t> αποτελεί</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μέτρο</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της</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οξύτητ</a:t>
            </a:r>
            <a:r>
              <a:rPr lang="en-AU" sz="2400" b="1" dirty="0">
                <a:solidFill>
                  <a:schemeClr val="accent2"/>
                </a:solidFill>
                <a:effectLst>
                  <a:outerShdw blurRad="38100" dist="38100" dir="2700000" algn="tl">
                    <a:srgbClr val="000000"/>
                  </a:outerShdw>
                </a:effectLst>
                <a:cs typeface="Times New Roman" pitchFamily="18" charset="0"/>
              </a:rPr>
              <a:t>ας ή αλκαλικότητας των υδατικών διαλυμάτων</a:t>
            </a:r>
            <a:endParaRPr lang="el-GR" sz="2400" b="1" dirty="0">
              <a:solidFill>
                <a:schemeClr val="accent2"/>
              </a:solidFill>
              <a:effectLst>
                <a:outerShdw blurRad="38100" dist="38100" dir="2700000" algn="tl">
                  <a:srgbClr val="000000"/>
                </a:outerShdw>
              </a:effectLst>
            </a:endParaRPr>
          </a:p>
          <a:p>
            <a:pPr algn="ctr" eaLnBrk="1" hangingPunct="1">
              <a:spcBef>
                <a:spcPct val="50000"/>
              </a:spcBef>
              <a:defRPr/>
            </a:pPr>
            <a:r>
              <a:rPr lang="en-US" sz="2400" b="1" dirty="0">
                <a:solidFill>
                  <a:schemeClr val="bg1"/>
                </a:solidFill>
                <a:effectLst>
                  <a:outerShdw blurRad="38100" dist="38100" dir="2700000" algn="tl">
                    <a:srgbClr val="000000"/>
                  </a:outerShdw>
                </a:effectLst>
                <a:cs typeface="Times New Roman" pitchFamily="18" charset="0"/>
              </a:rPr>
              <a:t>pH = -log[H</a:t>
            </a:r>
            <a:r>
              <a:rPr lang="en-US" sz="2400" b="1" baseline="30000" dirty="0">
                <a:solidFill>
                  <a:schemeClr val="bg1"/>
                </a:solidFill>
                <a:effectLst>
                  <a:outerShdw blurRad="38100" dist="38100" dir="2700000" algn="tl">
                    <a:srgbClr val="000000"/>
                  </a:outerShdw>
                </a:effectLst>
                <a:cs typeface="Times New Roman" pitchFamily="18" charset="0"/>
              </a:rPr>
              <a:t>+</a:t>
            </a:r>
            <a:r>
              <a:rPr lang="en-US" sz="2400" b="1" dirty="0">
                <a:solidFill>
                  <a:schemeClr val="bg1"/>
                </a:solidFill>
                <a:effectLst>
                  <a:outerShdw blurRad="38100" dist="38100" dir="2700000" algn="tl">
                    <a:srgbClr val="000000"/>
                  </a:outerShdw>
                </a:effectLst>
                <a:cs typeface="Times New Roman" pitchFamily="18" charset="0"/>
              </a:rPr>
              <a:t>] </a:t>
            </a:r>
            <a:endParaRPr lang="el-GR" sz="2400" dirty="0">
              <a:solidFill>
                <a:schemeClr val="bg1"/>
              </a:solidFill>
              <a:effectLst>
                <a:outerShdw blurRad="38100" dist="38100" dir="2700000" algn="tl">
                  <a:srgbClr val="000000"/>
                </a:outerShdw>
              </a:effectLst>
            </a:endParaRPr>
          </a:p>
          <a:p>
            <a:pPr algn="just" eaLnBrk="1" hangingPunct="1">
              <a:spcBef>
                <a:spcPct val="50000"/>
              </a:spcBef>
              <a:defRPr/>
            </a:pPr>
            <a:r>
              <a:rPr lang="el-GR" sz="2400" dirty="0">
                <a:solidFill>
                  <a:schemeClr val="accent2"/>
                </a:solidFill>
                <a:effectLst>
                  <a:outerShdw blurRad="38100" dist="38100" dir="2700000" algn="tl">
                    <a:srgbClr val="000000"/>
                  </a:outerShdw>
                </a:effectLst>
                <a:cs typeface="Times New Roman" pitchFamily="18" charset="0"/>
              </a:rPr>
              <a:t>Στο χημικώς καθαρό νερό που αποτελεί ένα χημικώς ουδέτερο μέσο</a:t>
            </a:r>
            <a:r>
              <a:rPr lang="el-GR" sz="2400" dirty="0">
                <a:solidFill>
                  <a:schemeClr val="accent2"/>
                </a:solidFill>
                <a:effectLst>
                  <a:outerShdw blurRad="38100" dist="38100" dir="2700000" algn="tl">
                    <a:srgbClr val="000000"/>
                  </a:outerShdw>
                </a:effectLst>
              </a:rPr>
              <a:t>,</a:t>
            </a:r>
            <a:r>
              <a:rPr lang="el-GR" sz="2400" dirty="0">
                <a:solidFill>
                  <a:schemeClr val="accent2"/>
                </a:solidFill>
                <a:effectLst>
                  <a:outerShdw blurRad="38100" dist="38100" dir="2700000" algn="tl">
                    <a:srgbClr val="000000"/>
                  </a:outerShdw>
                </a:effectLst>
                <a:cs typeface="Times New Roman" pitchFamily="18" charset="0"/>
              </a:rPr>
              <a:t> η συγκέντρωση </a:t>
            </a:r>
            <a:r>
              <a:rPr lang="el-GR" sz="2400" dirty="0" err="1">
                <a:solidFill>
                  <a:schemeClr val="accent2"/>
                </a:solidFill>
                <a:effectLst>
                  <a:outerShdw blurRad="38100" dist="38100" dir="2700000" algn="tl">
                    <a:srgbClr val="000000"/>
                  </a:outerShdw>
                </a:effectLst>
                <a:cs typeface="Times New Roman" pitchFamily="18" charset="0"/>
              </a:rPr>
              <a:t>υδρογονοϊόντων</a:t>
            </a:r>
            <a:r>
              <a:rPr lang="el-GR" sz="2400" dirty="0">
                <a:solidFill>
                  <a:schemeClr val="accent2"/>
                </a:solidFill>
                <a:effectLst>
                  <a:outerShdw blurRad="38100" dist="38100" dir="2700000" algn="tl">
                    <a:srgbClr val="000000"/>
                  </a:outerShdw>
                </a:effectLst>
                <a:cs typeface="Times New Roman" pitchFamily="18" charset="0"/>
              </a:rPr>
              <a:t> είναι 1.00</a:t>
            </a:r>
            <a:r>
              <a:rPr lang="en-US" sz="2400" dirty="0">
                <a:solidFill>
                  <a:schemeClr val="accent2"/>
                </a:solidFill>
                <a:effectLst>
                  <a:outerShdw blurRad="38100" dist="38100" dir="2700000" algn="tl">
                    <a:srgbClr val="000000"/>
                  </a:outerShdw>
                </a:effectLst>
                <a:cs typeface="Times New Roman" pitchFamily="18" charset="0"/>
                <a:sym typeface="Symbol" pitchFamily="18" charset="2"/>
              </a:rPr>
              <a:t></a:t>
            </a:r>
            <a:r>
              <a:rPr lang="el-GR" sz="2400" dirty="0">
                <a:solidFill>
                  <a:schemeClr val="accent2"/>
                </a:solidFill>
                <a:effectLst>
                  <a:outerShdw blurRad="38100" dist="38100" dir="2700000" algn="tl">
                    <a:srgbClr val="000000"/>
                  </a:outerShdw>
                </a:effectLst>
                <a:cs typeface="Times New Roman" pitchFamily="18" charset="0"/>
              </a:rPr>
              <a:t>10</a:t>
            </a:r>
            <a:r>
              <a:rPr lang="el-GR" sz="2400" baseline="30000" dirty="0">
                <a:solidFill>
                  <a:schemeClr val="accent2"/>
                </a:solidFill>
                <a:effectLst>
                  <a:outerShdw blurRad="38100" dist="38100" dir="2700000" algn="tl">
                    <a:srgbClr val="000000"/>
                  </a:outerShdw>
                </a:effectLst>
                <a:cs typeface="Times New Roman" pitchFamily="18" charset="0"/>
              </a:rPr>
              <a:t>-7</a:t>
            </a:r>
            <a:r>
              <a:rPr lang="el-GR" sz="2400" dirty="0">
                <a:solidFill>
                  <a:schemeClr val="accent2"/>
                </a:solidFill>
                <a:effectLst>
                  <a:outerShdw blurRad="38100" dist="38100" dir="2700000" algn="tl">
                    <a:srgbClr val="000000"/>
                  </a:outerShdw>
                </a:effectLst>
                <a:cs typeface="Times New Roman" pitchFamily="18" charset="0"/>
              </a:rPr>
              <a:t> Μ στους 25</a:t>
            </a:r>
            <a:r>
              <a:rPr lang="el-GR" sz="2400" baseline="30000" dirty="0">
                <a:solidFill>
                  <a:schemeClr val="accent2"/>
                </a:solidFill>
                <a:effectLst>
                  <a:outerShdw blurRad="38100" dist="38100" dir="2700000" algn="tl">
                    <a:srgbClr val="000000"/>
                  </a:outerShdw>
                </a:effectLst>
                <a:cs typeface="Times New Roman" pitchFamily="18" charset="0"/>
              </a:rPr>
              <a:t>ο</a:t>
            </a:r>
            <a:r>
              <a:rPr lang="en-US" sz="2400" dirty="0">
                <a:solidFill>
                  <a:schemeClr val="accent2"/>
                </a:solidFill>
                <a:effectLst>
                  <a:outerShdw blurRad="38100" dist="38100" dir="2700000" algn="tl">
                    <a:srgbClr val="000000"/>
                  </a:outerShdw>
                </a:effectLst>
                <a:cs typeface="Times New Roman" pitchFamily="18" charset="0"/>
              </a:rPr>
              <a:t>C</a:t>
            </a:r>
            <a:r>
              <a:rPr lang="el-GR" sz="2400" dirty="0">
                <a:solidFill>
                  <a:schemeClr val="accent2"/>
                </a:solidFill>
                <a:effectLst>
                  <a:outerShdw blurRad="38100" dist="38100" dir="2700000" algn="tl">
                    <a:srgbClr val="000000"/>
                  </a:outerShdw>
                </a:effectLst>
                <a:cs typeface="Times New Roman" pitchFamily="18" charset="0"/>
              </a:rPr>
              <a:t>. Συνεπώς, </a:t>
            </a:r>
            <a:r>
              <a:rPr lang="el-GR" sz="2400" dirty="0">
                <a:solidFill>
                  <a:schemeClr val="accent2"/>
                </a:solidFill>
                <a:effectLst>
                  <a:outerShdw blurRad="38100" dist="38100" dir="2700000" algn="tl">
                    <a:srgbClr val="000000"/>
                  </a:outerShdw>
                </a:effectLst>
              </a:rPr>
              <a:t>ένα</a:t>
            </a:r>
            <a:r>
              <a:rPr lang="el-GR" sz="2400" dirty="0">
                <a:solidFill>
                  <a:schemeClr val="accent2"/>
                </a:solidFill>
                <a:effectLst>
                  <a:outerShdw blurRad="38100" dist="38100" dir="2700000" algn="tl">
                    <a:srgbClr val="000000"/>
                  </a:outerShdw>
                </a:effectLst>
                <a:cs typeface="Times New Roman" pitchFamily="18" charset="0"/>
              </a:rPr>
              <a:t> υδάτινο περιβάλλον εμφανίζει ουδέτερη συμπεριφορ</a:t>
            </a:r>
            <a:r>
              <a:rPr lang="el-GR" sz="2400" dirty="0">
                <a:solidFill>
                  <a:schemeClr val="accent2"/>
                </a:solidFill>
                <a:effectLst>
                  <a:outerShdw blurRad="38100" dist="38100" dir="2700000" algn="tl">
                    <a:srgbClr val="000000"/>
                  </a:outerShdw>
                </a:effectLst>
              </a:rPr>
              <a:t>ά όταν</a:t>
            </a:r>
            <a:r>
              <a:rPr lang="en-US" sz="2400" dirty="0">
                <a:solidFill>
                  <a:schemeClr val="accent2"/>
                </a:solidFill>
                <a:effectLst>
                  <a:outerShdw blurRad="38100" dist="38100" dir="2700000" algn="tl">
                    <a:srgbClr val="000000"/>
                  </a:outerShdw>
                </a:effectLst>
              </a:rPr>
              <a:t>:</a:t>
            </a:r>
            <a:endParaRPr lang="el-GR" sz="2400" dirty="0">
              <a:solidFill>
                <a:schemeClr val="accent2"/>
              </a:solidFill>
              <a:effectLst>
                <a:outerShdw blurRad="38100" dist="38100" dir="2700000" algn="tl">
                  <a:srgbClr val="000000"/>
                </a:outerShdw>
              </a:effectLst>
              <a:cs typeface="Times New Roman" pitchFamily="18" charset="0"/>
            </a:endParaRPr>
          </a:p>
          <a:p>
            <a:pPr algn="ctr" eaLnBrk="1" hangingPunct="1">
              <a:spcBef>
                <a:spcPct val="50000"/>
              </a:spcBef>
              <a:defRPr/>
            </a:pPr>
            <a:r>
              <a:rPr lang="en-US" sz="2400" dirty="0">
                <a:solidFill>
                  <a:schemeClr val="bg1"/>
                </a:solidFill>
                <a:effectLst>
                  <a:outerShdw blurRad="38100" dist="38100" dir="2700000" algn="tl">
                    <a:srgbClr val="000000"/>
                  </a:outerShdw>
                </a:effectLst>
                <a:cs typeface="Times New Roman" pitchFamily="18" charset="0"/>
              </a:rPr>
              <a:t>pH</a:t>
            </a:r>
            <a:r>
              <a:rPr lang="en-AU" sz="2400" dirty="0">
                <a:solidFill>
                  <a:schemeClr val="accent2"/>
                </a:solidFill>
                <a:effectLst>
                  <a:outerShdw blurRad="38100" dist="38100" dir="2700000" algn="tl">
                    <a:srgbClr val="000000"/>
                  </a:outerShdw>
                </a:effectLst>
                <a:cs typeface="Times New Roman" pitchFamily="18" charset="0"/>
              </a:rPr>
              <a:t> = -</a:t>
            </a:r>
            <a:r>
              <a:rPr lang="en-US" sz="2400" dirty="0">
                <a:solidFill>
                  <a:schemeClr val="accent2"/>
                </a:solidFill>
                <a:effectLst>
                  <a:outerShdw blurRad="38100" dist="38100" dir="2700000" algn="tl">
                    <a:srgbClr val="000000"/>
                  </a:outerShdw>
                </a:effectLst>
                <a:cs typeface="Times New Roman" pitchFamily="18" charset="0"/>
              </a:rPr>
              <a:t>log</a:t>
            </a:r>
            <a:r>
              <a:rPr lang="en-AU" sz="2400" dirty="0">
                <a:solidFill>
                  <a:schemeClr val="accent2"/>
                </a:solidFill>
                <a:effectLst>
                  <a:outerShdw blurRad="38100" dist="38100" dir="2700000" algn="tl">
                    <a:srgbClr val="000000"/>
                  </a:outerShdw>
                </a:effectLst>
                <a:cs typeface="Times New Roman" pitchFamily="18" charset="0"/>
              </a:rPr>
              <a:t>[1.00</a:t>
            </a:r>
            <a:r>
              <a:rPr lang="en-US" sz="2400" dirty="0">
                <a:solidFill>
                  <a:schemeClr val="accent2"/>
                </a:solidFill>
                <a:effectLst>
                  <a:outerShdw blurRad="38100" dist="38100" dir="2700000" algn="tl">
                    <a:srgbClr val="000000"/>
                  </a:outerShdw>
                </a:effectLst>
                <a:cs typeface="Times New Roman" pitchFamily="18" charset="0"/>
                <a:sym typeface="Symbol" pitchFamily="18" charset="2"/>
              </a:rPr>
              <a:t></a:t>
            </a:r>
            <a:r>
              <a:rPr lang="en-AU" sz="2400" dirty="0">
                <a:solidFill>
                  <a:schemeClr val="accent2"/>
                </a:solidFill>
                <a:effectLst>
                  <a:outerShdw blurRad="38100" dist="38100" dir="2700000" algn="tl">
                    <a:srgbClr val="000000"/>
                  </a:outerShdw>
                </a:effectLst>
                <a:cs typeface="Times New Roman" pitchFamily="18" charset="0"/>
              </a:rPr>
              <a:t>10</a:t>
            </a:r>
            <a:r>
              <a:rPr lang="en-AU" sz="2400" baseline="30000" dirty="0">
                <a:solidFill>
                  <a:schemeClr val="accent2"/>
                </a:solidFill>
                <a:effectLst>
                  <a:outerShdw blurRad="38100" dist="38100" dir="2700000" algn="tl">
                    <a:srgbClr val="000000"/>
                  </a:outerShdw>
                </a:effectLst>
                <a:cs typeface="Times New Roman" pitchFamily="18" charset="0"/>
              </a:rPr>
              <a:t>-7</a:t>
            </a:r>
            <a:r>
              <a:rPr lang="en-AU" sz="2400" dirty="0">
                <a:solidFill>
                  <a:schemeClr val="accent2"/>
                </a:solidFill>
                <a:effectLst>
                  <a:outerShdw blurRad="38100" dist="38100" dir="2700000" algn="tl">
                    <a:srgbClr val="000000"/>
                  </a:outerShdw>
                </a:effectLst>
                <a:cs typeface="Times New Roman" pitchFamily="18" charset="0"/>
              </a:rPr>
              <a:t>] = -(-7) </a:t>
            </a:r>
            <a:r>
              <a:rPr lang="en-AU" sz="2400" dirty="0">
                <a:solidFill>
                  <a:schemeClr val="bg1"/>
                </a:solidFill>
                <a:effectLst>
                  <a:outerShdw blurRad="38100" dist="38100" dir="2700000" algn="tl">
                    <a:srgbClr val="000000"/>
                  </a:outerShdw>
                </a:effectLst>
                <a:cs typeface="Times New Roman" pitchFamily="18" charset="0"/>
              </a:rPr>
              <a:t>= 7  </a:t>
            </a:r>
            <a:r>
              <a:rPr lang="en-AU" sz="2400" dirty="0" err="1">
                <a:solidFill>
                  <a:schemeClr val="bg1"/>
                </a:solidFill>
                <a:effectLst>
                  <a:outerShdw blurRad="38100" dist="38100" dir="2700000" algn="tl">
                    <a:srgbClr val="000000"/>
                  </a:outerShdw>
                </a:effectLst>
                <a:cs typeface="Times New Roman" pitchFamily="18" charset="0"/>
              </a:rPr>
              <a:t>Ουδέτερο</a:t>
            </a:r>
            <a:r>
              <a:rPr lang="en-AU" sz="2400" dirty="0">
                <a:solidFill>
                  <a:schemeClr val="bg1"/>
                </a:solidFill>
                <a:effectLst>
                  <a:outerShdw blurRad="38100" dist="38100" dir="2700000" algn="tl">
                    <a:srgbClr val="000000"/>
                  </a:outerShdw>
                </a:effectLst>
                <a:cs typeface="Times New Roman" pitchFamily="18" charset="0"/>
              </a:rPr>
              <a:t> </a:t>
            </a:r>
            <a:r>
              <a:rPr lang="en-AU" sz="2400" dirty="0" err="1">
                <a:solidFill>
                  <a:schemeClr val="bg1"/>
                </a:solidFill>
                <a:effectLst>
                  <a:outerShdw blurRad="38100" dist="38100" dir="2700000" algn="tl">
                    <a:srgbClr val="000000"/>
                  </a:outerShdw>
                </a:effectLst>
                <a:cs typeface="Times New Roman" pitchFamily="18" charset="0"/>
              </a:rPr>
              <a:t>διάλυμ</a:t>
            </a:r>
            <a:r>
              <a:rPr lang="el-GR" sz="2400" dirty="0">
                <a:solidFill>
                  <a:schemeClr val="bg1"/>
                </a:solidFill>
                <a:effectLst>
                  <a:outerShdw blurRad="38100" dist="38100" dir="2700000" algn="tl">
                    <a:srgbClr val="000000"/>
                  </a:outerShdw>
                </a:effectLst>
              </a:rPr>
              <a:t>α</a:t>
            </a:r>
          </a:p>
          <a:p>
            <a:pPr algn="ctr" eaLnBrk="1" hangingPunct="1">
              <a:spcBef>
                <a:spcPct val="50000"/>
              </a:spcBef>
              <a:defRPr/>
            </a:pPr>
            <a:r>
              <a:rPr lang="el-GR" sz="2400" dirty="0">
                <a:solidFill>
                  <a:schemeClr val="accent2"/>
                </a:solidFill>
                <a:effectLst>
                  <a:outerShdw blurRad="38100" dist="38100" dir="2700000" algn="tl">
                    <a:srgbClr val="000000"/>
                  </a:outerShdw>
                </a:effectLst>
              </a:rPr>
              <a:t>Ενώ όταν</a:t>
            </a:r>
            <a:r>
              <a:rPr lang="en-US" sz="2400" dirty="0">
                <a:solidFill>
                  <a:schemeClr val="accent2"/>
                </a:solidFill>
                <a:effectLst>
                  <a:outerShdw blurRad="38100" dist="38100" dir="2700000" algn="tl">
                    <a:srgbClr val="000000"/>
                  </a:outerShdw>
                </a:effectLst>
              </a:rPr>
              <a:t>:</a:t>
            </a:r>
          </a:p>
          <a:p>
            <a:pPr algn="ctr" eaLnBrk="1" hangingPunct="1">
              <a:spcBef>
                <a:spcPct val="50000"/>
              </a:spcBef>
              <a:defRPr/>
            </a:pPr>
            <a:r>
              <a:rPr lang="en-US" sz="2400" dirty="0">
                <a:solidFill>
                  <a:schemeClr val="bg1"/>
                </a:solidFill>
                <a:effectLst>
                  <a:outerShdw blurRad="38100" dist="38100" dir="2700000" algn="tl">
                    <a:srgbClr val="000000"/>
                  </a:outerShdw>
                </a:effectLst>
                <a:cs typeface="Times New Roman" pitchFamily="18" charset="0"/>
              </a:rPr>
              <a:t>pH</a:t>
            </a:r>
            <a:r>
              <a:rPr lang="en-AU" sz="2400" dirty="0">
                <a:solidFill>
                  <a:schemeClr val="accent2"/>
                </a:solidFill>
                <a:effectLst>
                  <a:outerShdw blurRad="38100" dist="38100" dir="2700000" algn="tl">
                    <a:srgbClr val="000000"/>
                  </a:outerShdw>
                </a:effectLst>
                <a:cs typeface="Times New Roman" pitchFamily="18" charset="0"/>
              </a:rPr>
              <a:t> = -</a:t>
            </a:r>
            <a:r>
              <a:rPr lang="en-US" sz="2400" dirty="0">
                <a:solidFill>
                  <a:schemeClr val="accent2"/>
                </a:solidFill>
                <a:effectLst>
                  <a:outerShdw blurRad="38100" dist="38100" dir="2700000" algn="tl">
                    <a:srgbClr val="000000"/>
                  </a:outerShdw>
                </a:effectLst>
                <a:cs typeface="Times New Roman" pitchFamily="18" charset="0"/>
              </a:rPr>
              <a:t>log</a:t>
            </a:r>
            <a:r>
              <a:rPr lang="en-AU" sz="2400" dirty="0">
                <a:solidFill>
                  <a:schemeClr val="accent2"/>
                </a:solidFill>
                <a:effectLst>
                  <a:outerShdw blurRad="38100" dist="38100" dir="2700000" algn="tl">
                    <a:srgbClr val="000000"/>
                  </a:outerShdw>
                </a:effectLst>
                <a:cs typeface="Times New Roman" pitchFamily="18" charset="0"/>
              </a:rPr>
              <a:t>[</a:t>
            </a:r>
            <a:r>
              <a:rPr lang="en-US" sz="2400" dirty="0">
                <a:solidFill>
                  <a:schemeClr val="accent2"/>
                </a:solidFill>
                <a:effectLst>
                  <a:outerShdw blurRad="38100" dist="38100" dir="2700000" algn="tl">
                    <a:srgbClr val="000000"/>
                  </a:outerShdw>
                </a:effectLst>
                <a:cs typeface="Times New Roman" pitchFamily="18" charset="0"/>
              </a:rPr>
              <a:t>H</a:t>
            </a:r>
            <a:r>
              <a:rPr lang="en-AU" sz="2400" baseline="30000" dirty="0">
                <a:solidFill>
                  <a:schemeClr val="accent2"/>
                </a:solidFill>
                <a:effectLst>
                  <a:outerShdw blurRad="38100" dist="38100" dir="2700000" algn="tl">
                    <a:srgbClr val="000000"/>
                  </a:outerShdw>
                </a:effectLst>
                <a:cs typeface="Times New Roman" pitchFamily="18" charset="0"/>
              </a:rPr>
              <a:t>+</a:t>
            </a:r>
            <a:r>
              <a:rPr lang="en-AU" sz="2400" dirty="0">
                <a:solidFill>
                  <a:schemeClr val="accent2"/>
                </a:solidFill>
                <a:effectLst>
                  <a:outerShdw blurRad="38100" dist="38100" dir="2700000" algn="tl">
                    <a:srgbClr val="000000"/>
                  </a:outerShdw>
                </a:effectLst>
                <a:cs typeface="Times New Roman" pitchFamily="18" charset="0"/>
              </a:rPr>
              <a:t>] </a:t>
            </a:r>
            <a:r>
              <a:rPr lang="en-AU" sz="2400" dirty="0">
                <a:solidFill>
                  <a:schemeClr val="bg1"/>
                </a:solidFill>
                <a:effectLst>
                  <a:outerShdw blurRad="38100" dist="38100" dir="2700000" algn="tl">
                    <a:srgbClr val="000000"/>
                  </a:outerShdw>
                </a:effectLst>
                <a:cs typeface="Times New Roman" pitchFamily="18" charset="0"/>
              </a:rPr>
              <a:t>&lt; </a:t>
            </a:r>
            <a:r>
              <a:rPr lang="en-AU" sz="2400" dirty="0">
                <a:solidFill>
                  <a:schemeClr val="accent2"/>
                </a:solidFill>
                <a:effectLst>
                  <a:outerShdw blurRad="38100" dist="38100" dir="2700000" algn="tl">
                    <a:srgbClr val="000000"/>
                  </a:outerShdw>
                </a:effectLst>
                <a:cs typeface="Times New Roman" pitchFamily="18" charset="0"/>
              </a:rPr>
              <a:t>-</a:t>
            </a:r>
            <a:r>
              <a:rPr lang="en-US" sz="2400" dirty="0">
                <a:solidFill>
                  <a:schemeClr val="accent2"/>
                </a:solidFill>
                <a:effectLst>
                  <a:outerShdw blurRad="38100" dist="38100" dir="2700000" algn="tl">
                    <a:srgbClr val="000000"/>
                  </a:outerShdw>
                </a:effectLst>
                <a:cs typeface="Times New Roman" pitchFamily="18" charset="0"/>
              </a:rPr>
              <a:t>log</a:t>
            </a:r>
            <a:r>
              <a:rPr lang="en-AU" sz="2400" dirty="0">
                <a:solidFill>
                  <a:schemeClr val="accent2"/>
                </a:solidFill>
                <a:effectLst>
                  <a:outerShdw blurRad="38100" dist="38100" dir="2700000" algn="tl">
                    <a:srgbClr val="000000"/>
                  </a:outerShdw>
                </a:effectLst>
                <a:cs typeface="Times New Roman" pitchFamily="18" charset="0"/>
              </a:rPr>
              <a:t>[1.00</a:t>
            </a:r>
            <a:r>
              <a:rPr lang="en-US" sz="2400" dirty="0">
                <a:solidFill>
                  <a:schemeClr val="accent2"/>
                </a:solidFill>
                <a:effectLst>
                  <a:outerShdw blurRad="38100" dist="38100" dir="2700000" algn="tl">
                    <a:srgbClr val="000000"/>
                  </a:outerShdw>
                </a:effectLst>
                <a:cs typeface="Times New Roman" pitchFamily="18" charset="0"/>
                <a:sym typeface="Symbol" pitchFamily="18" charset="2"/>
              </a:rPr>
              <a:t></a:t>
            </a:r>
            <a:r>
              <a:rPr lang="en-AU" sz="2400" dirty="0">
                <a:solidFill>
                  <a:schemeClr val="accent2"/>
                </a:solidFill>
                <a:effectLst>
                  <a:outerShdw blurRad="38100" dist="38100" dir="2700000" algn="tl">
                    <a:srgbClr val="000000"/>
                  </a:outerShdw>
                </a:effectLst>
                <a:cs typeface="Times New Roman" pitchFamily="18" charset="0"/>
              </a:rPr>
              <a:t>10</a:t>
            </a:r>
            <a:r>
              <a:rPr lang="en-AU" sz="2400" baseline="30000" dirty="0">
                <a:solidFill>
                  <a:schemeClr val="accent2"/>
                </a:solidFill>
                <a:effectLst>
                  <a:outerShdw blurRad="38100" dist="38100" dir="2700000" algn="tl">
                    <a:srgbClr val="000000"/>
                  </a:outerShdw>
                </a:effectLst>
                <a:cs typeface="Times New Roman" pitchFamily="18" charset="0"/>
              </a:rPr>
              <a:t>-7</a:t>
            </a:r>
            <a:r>
              <a:rPr lang="en-AU" sz="2400" dirty="0">
                <a:solidFill>
                  <a:schemeClr val="accent2"/>
                </a:solidFill>
                <a:effectLst>
                  <a:outerShdw blurRad="38100" dist="38100" dir="2700000" algn="tl">
                    <a:srgbClr val="000000"/>
                  </a:outerShdw>
                </a:effectLst>
                <a:cs typeface="Times New Roman" pitchFamily="18" charset="0"/>
              </a:rPr>
              <a:t>] = -(-7) = </a:t>
            </a:r>
            <a:r>
              <a:rPr lang="en-AU" sz="2400" dirty="0">
                <a:solidFill>
                  <a:schemeClr val="bg1"/>
                </a:solidFill>
                <a:effectLst>
                  <a:outerShdw blurRad="38100" dist="38100" dir="2700000" algn="tl">
                    <a:srgbClr val="000000"/>
                  </a:outerShdw>
                </a:effectLst>
                <a:cs typeface="Times New Roman" pitchFamily="18" charset="0"/>
              </a:rPr>
              <a:t>7  </a:t>
            </a:r>
            <a:r>
              <a:rPr lang="en-AU" sz="2400" dirty="0" err="1">
                <a:solidFill>
                  <a:schemeClr val="bg1"/>
                </a:solidFill>
                <a:effectLst>
                  <a:outerShdw blurRad="38100" dist="38100" dir="2700000" algn="tl">
                    <a:srgbClr val="000000"/>
                  </a:outerShdw>
                </a:effectLst>
                <a:cs typeface="Times New Roman" pitchFamily="18" charset="0"/>
              </a:rPr>
              <a:t>Όξινο</a:t>
            </a:r>
            <a:r>
              <a:rPr lang="en-AU" sz="2400" dirty="0">
                <a:solidFill>
                  <a:schemeClr val="bg1"/>
                </a:solidFill>
                <a:effectLst>
                  <a:outerShdw blurRad="38100" dist="38100" dir="2700000" algn="tl">
                    <a:srgbClr val="000000"/>
                  </a:outerShdw>
                </a:effectLst>
                <a:cs typeface="Times New Roman" pitchFamily="18" charset="0"/>
              </a:rPr>
              <a:t> </a:t>
            </a:r>
            <a:r>
              <a:rPr lang="en-AU" sz="2400" dirty="0" err="1">
                <a:solidFill>
                  <a:schemeClr val="bg1"/>
                </a:solidFill>
                <a:effectLst>
                  <a:outerShdw blurRad="38100" dist="38100" dir="2700000" algn="tl">
                    <a:srgbClr val="000000"/>
                  </a:outerShdw>
                </a:effectLst>
                <a:cs typeface="Times New Roman" pitchFamily="18" charset="0"/>
              </a:rPr>
              <a:t>διάλυμ</a:t>
            </a:r>
            <a:r>
              <a:rPr lang="el-GR" sz="2400" dirty="0">
                <a:solidFill>
                  <a:schemeClr val="bg1"/>
                </a:solidFill>
                <a:effectLst>
                  <a:outerShdw blurRad="38100" dist="38100" dir="2700000" algn="tl">
                    <a:srgbClr val="000000"/>
                  </a:outerShdw>
                </a:effectLst>
              </a:rPr>
              <a:t>α</a:t>
            </a:r>
          </a:p>
          <a:p>
            <a:pPr algn="ctr" eaLnBrk="1" hangingPunct="1">
              <a:spcBef>
                <a:spcPct val="50000"/>
              </a:spcBef>
              <a:defRPr/>
            </a:pPr>
            <a:r>
              <a:rPr lang="en-US" sz="2400" dirty="0">
                <a:solidFill>
                  <a:schemeClr val="bg1"/>
                </a:solidFill>
                <a:effectLst>
                  <a:outerShdw blurRad="38100" dist="38100" dir="2700000" algn="tl">
                    <a:srgbClr val="000000"/>
                  </a:outerShdw>
                </a:effectLst>
                <a:cs typeface="Times New Roman" pitchFamily="18" charset="0"/>
              </a:rPr>
              <a:t>pH</a:t>
            </a:r>
            <a:r>
              <a:rPr lang="en-AU" sz="2400" dirty="0">
                <a:solidFill>
                  <a:schemeClr val="bg1"/>
                </a:solidFill>
                <a:effectLst>
                  <a:outerShdw blurRad="38100" dist="38100" dir="2700000" algn="tl">
                    <a:srgbClr val="000000"/>
                  </a:outerShdw>
                </a:effectLst>
                <a:cs typeface="Times New Roman" pitchFamily="18" charset="0"/>
              </a:rPr>
              <a:t> </a:t>
            </a:r>
            <a:r>
              <a:rPr lang="en-AU" sz="2400" dirty="0">
                <a:solidFill>
                  <a:schemeClr val="accent2"/>
                </a:solidFill>
                <a:effectLst>
                  <a:outerShdw blurRad="38100" dist="38100" dir="2700000" algn="tl">
                    <a:srgbClr val="000000"/>
                  </a:outerShdw>
                </a:effectLst>
                <a:cs typeface="Times New Roman" pitchFamily="18" charset="0"/>
              </a:rPr>
              <a:t>= -</a:t>
            </a:r>
            <a:r>
              <a:rPr lang="en-US" sz="2400" dirty="0">
                <a:solidFill>
                  <a:schemeClr val="accent2"/>
                </a:solidFill>
                <a:effectLst>
                  <a:outerShdw blurRad="38100" dist="38100" dir="2700000" algn="tl">
                    <a:srgbClr val="000000"/>
                  </a:outerShdw>
                </a:effectLst>
                <a:cs typeface="Times New Roman" pitchFamily="18" charset="0"/>
              </a:rPr>
              <a:t>log</a:t>
            </a:r>
            <a:r>
              <a:rPr lang="en-AU" sz="2400" dirty="0">
                <a:solidFill>
                  <a:schemeClr val="accent2"/>
                </a:solidFill>
                <a:effectLst>
                  <a:outerShdw blurRad="38100" dist="38100" dir="2700000" algn="tl">
                    <a:srgbClr val="000000"/>
                  </a:outerShdw>
                </a:effectLst>
                <a:cs typeface="Times New Roman" pitchFamily="18" charset="0"/>
              </a:rPr>
              <a:t>[</a:t>
            </a:r>
            <a:r>
              <a:rPr lang="en-US" sz="2400" dirty="0">
                <a:solidFill>
                  <a:schemeClr val="accent2"/>
                </a:solidFill>
                <a:effectLst>
                  <a:outerShdw blurRad="38100" dist="38100" dir="2700000" algn="tl">
                    <a:srgbClr val="000000"/>
                  </a:outerShdw>
                </a:effectLst>
                <a:cs typeface="Times New Roman" pitchFamily="18" charset="0"/>
              </a:rPr>
              <a:t>H</a:t>
            </a:r>
            <a:r>
              <a:rPr lang="en-AU" sz="2400" baseline="30000" dirty="0">
                <a:solidFill>
                  <a:schemeClr val="accent2"/>
                </a:solidFill>
                <a:effectLst>
                  <a:outerShdw blurRad="38100" dist="38100" dir="2700000" algn="tl">
                    <a:srgbClr val="000000"/>
                  </a:outerShdw>
                </a:effectLst>
                <a:cs typeface="Times New Roman" pitchFamily="18" charset="0"/>
              </a:rPr>
              <a:t>+</a:t>
            </a:r>
            <a:r>
              <a:rPr lang="en-AU" sz="2400" dirty="0">
                <a:solidFill>
                  <a:schemeClr val="accent2"/>
                </a:solidFill>
                <a:effectLst>
                  <a:outerShdw blurRad="38100" dist="38100" dir="2700000" algn="tl">
                    <a:srgbClr val="000000"/>
                  </a:outerShdw>
                </a:effectLst>
                <a:cs typeface="Times New Roman" pitchFamily="18" charset="0"/>
              </a:rPr>
              <a:t>] </a:t>
            </a:r>
            <a:r>
              <a:rPr lang="en-AU" sz="2400" dirty="0">
                <a:solidFill>
                  <a:schemeClr val="bg1"/>
                </a:solidFill>
                <a:effectLst>
                  <a:outerShdw blurRad="38100" dist="38100" dir="2700000" algn="tl">
                    <a:srgbClr val="000000"/>
                  </a:outerShdw>
                </a:effectLst>
                <a:cs typeface="Times New Roman" pitchFamily="18" charset="0"/>
              </a:rPr>
              <a:t>&gt;</a:t>
            </a:r>
            <a:r>
              <a:rPr lang="en-AU" sz="2400" dirty="0">
                <a:solidFill>
                  <a:schemeClr val="accent2"/>
                </a:solidFill>
                <a:effectLst>
                  <a:outerShdw blurRad="38100" dist="38100" dir="2700000" algn="tl">
                    <a:srgbClr val="000000"/>
                  </a:outerShdw>
                </a:effectLst>
                <a:cs typeface="Times New Roman" pitchFamily="18" charset="0"/>
              </a:rPr>
              <a:t> -</a:t>
            </a:r>
            <a:r>
              <a:rPr lang="en-US" sz="2400" dirty="0">
                <a:solidFill>
                  <a:schemeClr val="accent2"/>
                </a:solidFill>
                <a:effectLst>
                  <a:outerShdw blurRad="38100" dist="38100" dir="2700000" algn="tl">
                    <a:srgbClr val="000000"/>
                  </a:outerShdw>
                </a:effectLst>
                <a:cs typeface="Times New Roman" pitchFamily="18" charset="0"/>
              </a:rPr>
              <a:t>log</a:t>
            </a:r>
            <a:r>
              <a:rPr lang="en-AU" sz="2400" dirty="0">
                <a:solidFill>
                  <a:schemeClr val="accent2"/>
                </a:solidFill>
                <a:effectLst>
                  <a:outerShdw blurRad="38100" dist="38100" dir="2700000" algn="tl">
                    <a:srgbClr val="000000"/>
                  </a:outerShdw>
                </a:effectLst>
                <a:cs typeface="Times New Roman" pitchFamily="18" charset="0"/>
              </a:rPr>
              <a:t>[1.00</a:t>
            </a:r>
            <a:r>
              <a:rPr lang="en-US" sz="2400" dirty="0">
                <a:solidFill>
                  <a:schemeClr val="accent2"/>
                </a:solidFill>
                <a:effectLst>
                  <a:outerShdw blurRad="38100" dist="38100" dir="2700000" algn="tl">
                    <a:srgbClr val="000000"/>
                  </a:outerShdw>
                </a:effectLst>
                <a:cs typeface="Times New Roman" pitchFamily="18" charset="0"/>
                <a:sym typeface="Symbol" pitchFamily="18" charset="2"/>
              </a:rPr>
              <a:t></a:t>
            </a:r>
            <a:r>
              <a:rPr lang="en-AU" sz="2400" dirty="0">
                <a:solidFill>
                  <a:schemeClr val="accent2"/>
                </a:solidFill>
                <a:effectLst>
                  <a:outerShdw blurRad="38100" dist="38100" dir="2700000" algn="tl">
                    <a:srgbClr val="000000"/>
                  </a:outerShdw>
                </a:effectLst>
                <a:cs typeface="Times New Roman" pitchFamily="18" charset="0"/>
              </a:rPr>
              <a:t>10</a:t>
            </a:r>
            <a:r>
              <a:rPr lang="en-AU" sz="2400" baseline="30000" dirty="0">
                <a:solidFill>
                  <a:schemeClr val="accent2"/>
                </a:solidFill>
                <a:effectLst>
                  <a:outerShdw blurRad="38100" dist="38100" dir="2700000" algn="tl">
                    <a:srgbClr val="000000"/>
                  </a:outerShdw>
                </a:effectLst>
                <a:cs typeface="Times New Roman" pitchFamily="18" charset="0"/>
              </a:rPr>
              <a:t>-7</a:t>
            </a:r>
            <a:r>
              <a:rPr lang="en-AU" sz="2400" dirty="0">
                <a:solidFill>
                  <a:schemeClr val="accent2"/>
                </a:solidFill>
                <a:effectLst>
                  <a:outerShdw blurRad="38100" dist="38100" dir="2700000" algn="tl">
                    <a:srgbClr val="000000"/>
                  </a:outerShdw>
                </a:effectLst>
                <a:cs typeface="Times New Roman" pitchFamily="18" charset="0"/>
              </a:rPr>
              <a:t>] = -(-7) = </a:t>
            </a:r>
            <a:r>
              <a:rPr lang="en-AU" sz="2400" dirty="0">
                <a:solidFill>
                  <a:schemeClr val="bg1"/>
                </a:solidFill>
                <a:effectLst>
                  <a:outerShdw blurRad="38100" dist="38100" dir="2700000" algn="tl">
                    <a:srgbClr val="000000"/>
                  </a:outerShdw>
                </a:effectLst>
                <a:cs typeface="Times New Roman" pitchFamily="18" charset="0"/>
              </a:rPr>
              <a:t>7  Βα</a:t>
            </a:r>
            <a:r>
              <a:rPr lang="en-AU" sz="2400" dirty="0" err="1">
                <a:solidFill>
                  <a:schemeClr val="bg1"/>
                </a:solidFill>
                <a:effectLst>
                  <a:outerShdw blurRad="38100" dist="38100" dir="2700000" algn="tl">
                    <a:srgbClr val="000000"/>
                  </a:outerShdw>
                </a:effectLst>
                <a:cs typeface="Times New Roman" pitchFamily="18" charset="0"/>
              </a:rPr>
              <a:t>σικό</a:t>
            </a:r>
            <a:r>
              <a:rPr lang="en-AU" sz="2400" dirty="0">
                <a:solidFill>
                  <a:schemeClr val="bg1"/>
                </a:solidFill>
                <a:effectLst>
                  <a:outerShdw blurRad="38100" dist="38100" dir="2700000" algn="tl">
                    <a:srgbClr val="000000"/>
                  </a:outerShdw>
                </a:effectLst>
                <a:cs typeface="Times New Roman" pitchFamily="18" charset="0"/>
              </a:rPr>
              <a:t> </a:t>
            </a:r>
            <a:r>
              <a:rPr lang="en-AU" sz="2400" dirty="0" err="1">
                <a:solidFill>
                  <a:schemeClr val="bg1"/>
                </a:solidFill>
                <a:effectLst>
                  <a:outerShdw blurRad="38100" dist="38100" dir="2700000" algn="tl">
                    <a:srgbClr val="000000"/>
                  </a:outerShdw>
                </a:effectLst>
                <a:cs typeface="Times New Roman" pitchFamily="18" charset="0"/>
              </a:rPr>
              <a:t>διάλυμ</a:t>
            </a:r>
            <a:r>
              <a:rPr lang="en-AU" sz="2400" dirty="0">
                <a:solidFill>
                  <a:schemeClr val="bg1"/>
                </a:solidFill>
                <a:effectLst>
                  <a:outerShdw blurRad="38100" dist="38100" dir="2700000" algn="tl">
                    <a:srgbClr val="000000"/>
                  </a:outerShdw>
                </a:effectLst>
                <a:cs typeface="Times New Roman" pitchFamily="18" charset="0"/>
              </a:rPr>
              <a:t>α</a:t>
            </a:r>
          </a:p>
        </p:txBody>
      </p:sp>
    </p:spTree>
    <p:extLst>
      <p:ext uri="{BB962C8B-B14F-4D97-AF65-F5344CB8AC3E}">
        <p14:creationId xmlns:p14="http://schemas.microsoft.com/office/powerpoint/2010/main" val="398285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E1950E-55B9-467E-9B18-38C5B57A6B06}"/>
              </a:ext>
            </a:extLst>
          </p:cNvPr>
          <p:cNvSpPr>
            <a:spLocks noGrp="1"/>
          </p:cNvSpPr>
          <p:nvPr>
            <p:ph type="ctrTitle"/>
          </p:nvPr>
        </p:nvSpPr>
        <p:spPr>
          <a:xfrm>
            <a:off x="3736041" y="1"/>
            <a:ext cx="8455960" cy="1066800"/>
          </a:xfrm>
        </p:spPr>
        <p:txBody>
          <a:bodyPr/>
          <a:lstStyle/>
          <a:p>
            <a:r>
              <a:rPr lang="el-GR" sz="3600" dirty="0"/>
              <a:t>Αντιδράσεις σε Υδατικά Διαλύματα</a:t>
            </a:r>
            <a:br>
              <a:rPr lang="el-GR" sz="3600" dirty="0"/>
            </a:br>
            <a:r>
              <a:rPr lang="el-GR" sz="3600" dirty="0"/>
              <a:t>- Ιονισμός ασθενών οξέων-βάσεων</a:t>
            </a:r>
            <a:endParaRPr lang="en-US" sz="3600" dirty="0"/>
          </a:p>
        </p:txBody>
      </p:sp>
      <p:sp>
        <p:nvSpPr>
          <p:cNvPr id="6" name="TextBox 5">
            <a:extLst>
              <a:ext uri="{FF2B5EF4-FFF2-40B4-BE49-F238E27FC236}">
                <a16:creationId xmlns:a16="http://schemas.microsoft.com/office/drawing/2014/main" id="{10DD8972-DB29-4892-AC63-EABB856CF80F}"/>
              </a:ext>
            </a:extLst>
          </p:cNvPr>
          <p:cNvSpPr txBox="1"/>
          <p:nvPr/>
        </p:nvSpPr>
        <p:spPr>
          <a:xfrm>
            <a:off x="1843574" y="1563058"/>
            <a:ext cx="3124200" cy="400110"/>
          </a:xfrm>
          <a:prstGeom prst="rect">
            <a:avLst/>
          </a:prstGeom>
          <a:noFill/>
        </p:spPr>
        <p:txBody>
          <a:bodyPr wrap="square" rtlCol="0">
            <a:spAutoFit/>
          </a:bodyPr>
          <a:lstStyle/>
          <a:p>
            <a:r>
              <a:rPr lang="en-US" sz="2000" dirty="0">
                <a:solidFill>
                  <a:schemeClr val="accent2"/>
                </a:solidFill>
              </a:rPr>
              <a:t>HA</a:t>
            </a:r>
            <a:r>
              <a:rPr lang="en-US" sz="2000" baseline="-25000" dirty="0">
                <a:solidFill>
                  <a:schemeClr val="accent2"/>
                </a:solidFill>
              </a:rPr>
              <a:t>(</a:t>
            </a:r>
            <a:r>
              <a:rPr lang="en-US" sz="2000" baseline="-25000" dirty="0" err="1">
                <a:solidFill>
                  <a:schemeClr val="accent2"/>
                </a:solidFill>
              </a:rPr>
              <a:t>aq</a:t>
            </a:r>
            <a:r>
              <a:rPr lang="en-US" sz="2000" baseline="-25000" dirty="0">
                <a:solidFill>
                  <a:schemeClr val="accent2"/>
                </a:solidFill>
              </a:rPr>
              <a:t>)</a:t>
            </a:r>
            <a:r>
              <a:rPr lang="en-US" sz="2000" dirty="0">
                <a:solidFill>
                  <a:schemeClr val="accent2"/>
                </a:solidFill>
              </a:rPr>
              <a:t> = H</a:t>
            </a:r>
            <a:r>
              <a:rPr lang="en-US" sz="2000" baseline="30000" dirty="0">
                <a:solidFill>
                  <a:schemeClr val="accent2"/>
                </a:solidFill>
              </a:rPr>
              <a:t>+</a:t>
            </a:r>
            <a:r>
              <a:rPr lang="en-US" sz="2000" baseline="-25000" dirty="0">
                <a:solidFill>
                  <a:schemeClr val="accent2"/>
                </a:solidFill>
              </a:rPr>
              <a:t>(</a:t>
            </a:r>
            <a:r>
              <a:rPr lang="en-US" sz="2000" baseline="-25000" dirty="0" err="1">
                <a:solidFill>
                  <a:schemeClr val="accent2"/>
                </a:solidFill>
              </a:rPr>
              <a:t>aq</a:t>
            </a:r>
            <a:r>
              <a:rPr lang="en-US" sz="2000" baseline="-25000" dirty="0">
                <a:solidFill>
                  <a:schemeClr val="accent2"/>
                </a:solidFill>
              </a:rPr>
              <a:t>)</a:t>
            </a:r>
            <a:r>
              <a:rPr lang="en-US" sz="2000" dirty="0">
                <a:solidFill>
                  <a:schemeClr val="accent2"/>
                </a:solidFill>
              </a:rPr>
              <a:t> + A</a:t>
            </a:r>
            <a:r>
              <a:rPr lang="en-US" sz="2000" baseline="30000" dirty="0">
                <a:solidFill>
                  <a:schemeClr val="accent2"/>
                </a:solidFill>
              </a:rPr>
              <a:t>-</a:t>
            </a:r>
            <a:r>
              <a:rPr lang="en-US" sz="2000" baseline="-25000" dirty="0">
                <a:solidFill>
                  <a:schemeClr val="accent2"/>
                </a:solidFill>
              </a:rPr>
              <a:t>(</a:t>
            </a:r>
            <a:r>
              <a:rPr lang="en-US" sz="2000" baseline="-25000" dirty="0" err="1">
                <a:solidFill>
                  <a:schemeClr val="accent2"/>
                </a:solidFill>
              </a:rPr>
              <a:t>aq</a:t>
            </a:r>
            <a:r>
              <a:rPr lang="en-US" sz="2000" baseline="-25000" dirty="0">
                <a:solidFill>
                  <a:schemeClr val="accent2"/>
                </a:solidFill>
              </a:rPr>
              <a:t>)</a:t>
            </a:r>
            <a:endParaRPr lang="en-GB" sz="2000" baseline="-25000" dirty="0">
              <a:solidFill>
                <a:schemeClr val="accent2"/>
              </a:solidFill>
            </a:endParaRPr>
          </a:p>
        </p:txBody>
      </p:sp>
      <p:sp>
        <p:nvSpPr>
          <p:cNvPr id="7" name="Text Box 21">
            <a:extLst>
              <a:ext uri="{FF2B5EF4-FFF2-40B4-BE49-F238E27FC236}">
                <a16:creationId xmlns:a16="http://schemas.microsoft.com/office/drawing/2014/main" id="{6FAECEAF-FA03-4DDE-A556-A61739F83D98}"/>
              </a:ext>
            </a:extLst>
          </p:cNvPr>
          <p:cNvSpPr txBox="1">
            <a:spLocks noChangeArrowheads="1"/>
          </p:cNvSpPr>
          <p:nvPr/>
        </p:nvSpPr>
        <p:spPr bwMode="auto">
          <a:xfrm>
            <a:off x="3314699" y="3725886"/>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dirty="0">
                <a:solidFill>
                  <a:schemeClr val="accent2"/>
                </a:solidFill>
              </a:rPr>
              <a:t>ΣΧΕΣΗ Κ</a:t>
            </a:r>
            <a:r>
              <a:rPr lang="en-US" altLang="el-GR" sz="2400" baseline="-25000" dirty="0">
                <a:solidFill>
                  <a:schemeClr val="accent2"/>
                </a:solidFill>
              </a:rPr>
              <a:t>a</a:t>
            </a:r>
            <a:r>
              <a:rPr lang="el-GR" altLang="el-GR" sz="2400" dirty="0">
                <a:solidFill>
                  <a:schemeClr val="accent2"/>
                </a:solidFill>
              </a:rPr>
              <a:t> και </a:t>
            </a:r>
            <a:r>
              <a:rPr lang="en-US" altLang="el-GR" sz="2400" dirty="0" err="1">
                <a:solidFill>
                  <a:schemeClr val="accent2"/>
                </a:solidFill>
              </a:rPr>
              <a:t>K</a:t>
            </a:r>
            <a:r>
              <a:rPr lang="en-US" altLang="el-GR" sz="2400" baseline="-25000" dirty="0" err="1">
                <a:solidFill>
                  <a:schemeClr val="accent2"/>
                </a:solidFill>
              </a:rPr>
              <a:t>b</a:t>
            </a:r>
            <a:r>
              <a:rPr lang="el-GR" altLang="el-GR" sz="2400" dirty="0">
                <a:solidFill>
                  <a:schemeClr val="accent2"/>
                </a:solidFill>
              </a:rPr>
              <a:t> συζυγών ηλεκτρολυτών</a:t>
            </a:r>
            <a:endParaRPr lang="en-GB" altLang="el-GR" sz="2400" dirty="0">
              <a:solidFill>
                <a:schemeClr val="accent2"/>
              </a:solidFill>
            </a:endParaRPr>
          </a:p>
        </p:txBody>
      </p:sp>
      <p:sp>
        <p:nvSpPr>
          <p:cNvPr id="8" name="TextBox 7">
            <a:extLst>
              <a:ext uri="{FF2B5EF4-FFF2-40B4-BE49-F238E27FC236}">
                <a16:creationId xmlns:a16="http://schemas.microsoft.com/office/drawing/2014/main" id="{AA8B20E1-C39D-4685-B338-B9065E152289}"/>
              </a:ext>
            </a:extLst>
          </p:cNvPr>
          <p:cNvSpPr txBox="1"/>
          <p:nvPr/>
        </p:nvSpPr>
        <p:spPr>
          <a:xfrm>
            <a:off x="1843574" y="2695078"/>
            <a:ext cx="3427784" cy="605294"/>
          </a:xfrm>
          <a:prstGeom prst="rect">
            <a:avLst/>
          </a:prstGeom>
          <a:noFill/>
        </p:spPr>
        <p:txBody>
          <a:bodyPr wrap="square" rtlCol="0">
            <a:spAutoFit/>
          </a:bodyPr>
          <a:lstStyle/>
          <a:p>
            <a:r>
              <a:rPr lang="en-US" sz="2000" dirty="0">
                <a:solidFill>
                  <a:schemeClr val="accent2"/>
                </a:solidFill>
              </a:rPr>
              <a:t>B</a:t>
            </a:r>
            <a:r>
              <a:rPr lang="en-US" sz="2000" baseline="-25000" dirty="0">
                <a:solidFill>
                  <a:schemeClr val="accent2"/>
                </a:solidFill>
              </a:rPr>
              <a:t>(</a:t>
            </a:r>
            <a:r>
              <a:rPr lang="en-US" sz="2000" baseline="-25000" dirty="0" err="1">
                <a:solidFill>
                  <a:schemeClr val="accent2"/>
                </a:solidFill>
              </a:rPr>
              <a:t>aq</a:t>
            </a:r>
            <a:r>
              <a:rPr lang="en-US" sz="2000" baseline="-25000" dirty="0">
                <a:solidFill>
                  <a:schemeClr val="accent2"/>
                </a:solidFill>
              </a:rPr>
              <a:t>)</a:t>
            </a:r>
            <a:r>
              <a:rPr lang="en-US" sz="2000" dirty="0">
                <a:solidFill>
                  <a:schemeClr val="accent2"/>
                </a:solidFill>
              </a:rPr>
              <a:t> + H</a:t>
            </a:r>
            <a:r>
              <a:rPr lang="en-US" sz="2000" baseline="-25000" dirty="0">
                <a:solidFill>
                  <a:schemeClr val="accent2"/>
                </a:solidFill>
              </a:rPr>
              <a:t>2</a:t>
            </a:r>
            <a:r>
              <a:rPr lang="en-US" sz="2000" dirty="0">
                <a:solidFill>
                  <a:schemeClr val="accent2"/>
                </a:solidFill>
              </a:rPr>
              <a:t>O</a:t>
            </a:r>
            <a:r>
              <a:rPr lang="en-US" sz="2000" baseline="-25000" dirty="0">
                <a:solidFill>
                  <a:schemeClr val="accent2"/>
                </a:solidFill>
              </a:rPr>
              <a:t>(l)</a:t>
            </a:r>
            <a:r>
              <a:rPr lang="en-US" sz="2000" dirty="0">
                <a:solidFill>
                  <a:schemeClr val="accent2"/>
                </a:solidFill>
              </a:rPr>
              <a:t>= BH</a:t>
            </a:r>
            <a:r>
              <a:rPr lang="en-US" sz="2000" baseline="30000" dirty="0">
                <a:solidFill>
                  <a:schemeClr val="accent2"/>
                </a:solidFill>
              </a:rPr>
              <a:t>+</a:t>
            </a:r>
            <a:r>
              <a:rPr lang="en-US" sz="2000" baseline="-25000" dirty="0">
                <a:solidFill>
                  <a:schemeClr val="accent2"/>
                </a:solidFill>
              </a:rPr>
              <a:t>(</a:t>
            </a:r>
            <a:r>
              <a:rPr lang="en-US" sz="2000" baseline="-25000" dirty="0" err="1">
                <a:solidFill>
                  <a:schemeClr val="accent2"/>
                </a:solidFill>
              </a:rPr>
              <a:t>aq</a:t>
            </a:r>
            <a:r>
              <a:rPr lang="en-US" sz="2000" baseline="-25000" dirty="0">
                <a:solidFill>
                  <a:schemeClr val="accent2"/>
                </a:solidFill>
              </a:rPr>
              <a:t>)</a:t>
            </a:r>
            <a:r>
              <a:rPr lang="en-US" sz="2000" dirty="0">
                <a:solidFill>
                  <a:schemeClr val="accent2"/>
                </a:solidFill>
              </a:rPr>
              <a:t> + OH</a:t>
            </a:r>
            <a:r>
              <a:rPr lang="en-US" sz="2000" baseline="30000" dirty="0">
                <a:solidFill>
                  <a:schemeClr val="accent2"/>
                </a:solidFill>
              </a:rPr>
              <a:t>-</a:t>
            </a:r>
            <a:r>
              <a:rPr lang="en-US" sz="2000" baseline="-25000" dirty="0">
                <a:solidFill>
                  <a:schemeClr val="accent2"/>
                </a:solidFill>
              </a:rPr>
              <a:t>(</a:t>
            </a:r>
            <a:r>
              <a:rPr lang="en-US" sz="2000" baseline="-25000" dirty="0" err="1">
                <a:solidFill>
                  <a:schemeClr val="accent2"/>
                </a:solidFill>
              </a:rPr>
              <a:t>aq</a:t>
            </a:r>
            <a:r>
              <a:rPr lang="en-US" sz="2000" baseline="-25000" dirty="0">
                <a:solidFill>
                  <a:schemeClr val="accent2"/>
                </a:solidFill>
              </a:rPr>
              <a:t>)</a:t>
            </a:r>
            <a:endParaRPr lang="en-GB" sz="2000" baseline="-25000" dirty="0">
              <a:solidFill>
                <a:schemeClr val="accent2"/>
              </a:solidFill>
            </a:endParaRPr>
          </a:p>
        </p:txBody>
      </p:sp>
      <p:sp>
        <p:nvSpPr>
          <p:cNvPr id="9" name="TextBox 8">
            <a:extLst>
              <a:ext uri="{FF2B5EF4-FFF2-40B4-BE49-F238E27FC236}">
                <a16:creationId xmlns:a16="http://schemas.microsoft.com/office/drawing/2014/main" id="{EF8B8FEA-030A-41E5-9486-5D5102ECAB46}"/>
              </a:ext>
            </a:extLst>
          </p:cNvPr>
          <p:cNvSpPr txBox="1"/>
          <p:nvPr/>
        </p:nvSpPr>
        <p:spPr>
          <a:xfrm>
            <a:off x="778523" y="4686412"/>
            <a:ext cx="3124200" cy="400110"/>
          </a:xfrm>
          <a:prstGeom prst="rect">
            <a:avLst/>
          </a:prstGeom>
          <a:noFill/>
        </p:spPr>
        <p:txBody>
          <a:bodyPr wrap="square" rtlCol="0">
            <a:spAutoFit/>
          </a:bodyPr>
          <a:lstStyle/>
          <a:p>
            <a:r>
              <a:rPr lang="en-US" sz="2000" dirty="0">
                <a:solidFill>
                  <a:schemeClr val="accent2"/>
                </a:solidFill>
              </a:rPr>
              <a:t>HA</a:t>
            </a:r>
            <a:r>
              <a:rPr lang="en-US" sz="2000" baseline="-25000" dirty="0">
                <a:solidFill>
                  <a:schemeClr val="accent2"/>
                </a:solidFill>
              </a:rPr>
              <a:t>(</a:t>
            </a:r>
            <a:r>
              <a:rPr lang="en-US" sz="2000" baseline="-25000" dirty="0" err="1">
                <a:solidFill>
                  <a:schemeClr val="accent2"/>
                </a:solidFill>
              </a:rPr>
              <a:t>aq</a:t>
            </a:r>
            <a:r>
              <a:rPr lang="en-US" sz="2000" baseline="-25000" dirty="0">
                <a:solidFill>
                  <a:schemeClr val="accent2"/>
                </a:solidFill>
              </a:rPr>
              <a:t>)</a:t>
            </a:r>
            <a:r>
              <a:rPr lang="en-US" sz="2000" dirty="0">
                <a:solidFill>
                  <a:schemeClr val="accent2"/>
                </a:solidFill>
              </a:rPr>
              <a:t> = H</a:t>
            </a:r>
            <a:r>
              <a:rPr lang="en-US" sz="2000" baseline="30000" dirty="0">
                <a:solidFill>
                  <a:schemeClr val="accent2"/>
                </a:solidFill>
              </a:rPr>
              <a:t>+</a:t>
            </a:r>
            <a:r>
              <a:rPr lang="en-US" sz="2000" baseline="-25000" dirty="0">
                <a:solidFill>
                  <a:schemeClr val="accent2"/>
                </a:solidFill>
              </a:rPr>
              <a:t>(</a:t>
            </a:r>
            <a:r>
              <a:rPr lang="en-US" sz="2000" baseline="-25000" dirty="0" err="1">
                <a:solidFill>
                  <a:schemeClr val="accent2"/>
                </a:solidFill>
              </a:rPr>
              <a:t>aq</a:t>
            </a:r>
            <a:r>
              <a:rPr lang="en-US" sz="2000" baseline="-25000" dirty="0">
                <a:solidFill>
                  <a:schemeClr val="accent2"/>
                </a:solidFill>
              </a:rPr>
              <a:t>)</a:t>
            </a:r>
            <a:r>
              <a:rPr lang="en-US" sz="2000" dirty="0">
                <a:solidFill>
                  <a:schemeClr val="accent2"/>
                </a:solidFill>
              </a:rPr>
              <a:t> + A</a:t>
            </a:r>
            <a:r>
              <a:rPr lang="en-US" sz="2000" baseline="30000" dirty="0">
                <a:solidFill>
                  <a:schemeClr val="accent2"/>
                </a:solidFill>
              </a:rPr>
              <a:t>-</a:t>
            </a:r>
            <a:r>
              <a:rPr lang="en-US" sz="2000" baseline="-25000" dirty="0">
                <a:solidFill>
                  <a:schemeClr val="accent2"/>
                </a:solidFill>
              </a:rPr>
              <a:t>(</a:t>
            </a:r>
            <a:r>
              <a:rPr lang="en-US" sz="2000" baseline="-25000" dirty="0" err="1">
                <a:solidFill>
                  <a:schemeClr val="accent2"/>
                </a:solidFill>
              </a:rPr>
              <a:t>aq</a:t>
            </a:r>
            <a:r>
              <a:rPr lang="en-US" sz="2000" baseline="-25000" dirty="0">
                <a:solidFill>
                  <a:schemeClr val="accent2"/>
                </a:solidFill>
              </a:rPr>
              <a:t>)</a:t>
            </a:r>
            <a:endParaRPr lang="en-GB" sz="2000" baseline="-25000" dirty="0">
              <a:solidFill>
                <a:schemeClr val="accent2"/>
              </a:solidFill>
            </a:endParaRPr>
          </a:p>
        </p:txBody>
      </p:sp>
      <p:sp>
        <p:nvSpPr>
          <p:cNvPr id="10" name="TextBox 9">
            <a:extLst>
              <a:ext uri="{FF2B5EF4-FFF2-40B4-BE49-F238E27FC236}">
                <a16:creationId xmlns:a16="http://schemas.microsoft.com/office/drawing/2014/main" id="{5D6C4AF6-B4E2-4876-B178-2BAD045A9C67}"/>
              </a:ext>
            </a:extLst>
          </p:cNvPr>
          <p:cNvSpPr txBox="1"/>
          <p:nvPr/>
        </p:nvSpPr>
        <p:spPr>
          <a:xfrm>
            <a:off x="761699" y="5759402"/>
            <a:ext cx="3751521" cy="400110"/>
          </a:xfrm>
          <a:prstGeom prst="rect">
            <a:avLst/>
          </a:prstGeom>
          <a:noFill/>
        </p:spPr>
        <p:txBody>
          <a:bodyPr wrap="square" rtlCol="0">
            <a:spAutoFit/>
          </a:bodyPr>
          <a:lstStyle/>
          <a:p>
            <a:r>
              <a:rPr lang="en-US" sz="2000" dirty="0">
                <a:solidFill>
                  <a:schemeClr val="accent2"/>
                </a:solidFill>
              </a:rPr>
              <a:t>A</a:t>
            </a:r>
            <a:r>
              <a:rPr lang="en-US" sz="2000" baseline="30000" dirty="0">
                <a:solidFill>
                  <a:schemeClr val="accent2"/>
                </a:solidFill>
              </a:rPr>
              <a:t>-</a:t>
            </a:r>
            <a:r>
              <a:rPr lang="en-US" sz="2000" baseline="-25000" dirty="0">
                <a:solidFill>
                  <a:schemeClr val="accent2"/>
                </a:solidFill>
              </a:rPr>
              <a:t>(</a:t>
            </a:r>
            <a:r>
              <a:rPr lang="en-US" sz="2000" baseline="-25000" dirty="0" err="1">
                <a:solidFill>
                  <a:schemeClr val="accent2"/>
                </a:solidFill>
              </a:rPr>
              <a:t>aq</a:t>
            </a:r>
            <a:r>
              <a:rPr lang="en-US" sz="2000" baseline="-25000" dirty="0">
                <a:solidFill>
                  <a:schemeClr val="accent2"/>
                </a:solidFill>
              </a:rPr>
              <a:t>)</a:t>
            </a:r>
            <a:r>
              <a:rPr lang="en-US" sz="2000" dirty="0">
                <a:solidFill>
                  <a:schemeClr val="accent2"/>
                </a:solidFill>
              </a:rPr>
              <a:t> + H</a:t>
            </a:r>
            <a:r>
              <a:rPr lang="en-US" sz="2000" baseline="-25000" dirty="0">
                <a:solidFill>
                  <a:schemeClr val="accent2"/>
                </a:solidFill>
              </a:rPr>
              <a:t>2</a:t>
            </a:r>
            <a:r>
              <a:rPr lang="en-US" sz="2000" dirty="0">
                <a:solidFill>
                  <a:schemeClr val="accent2"/>
                </a:solidFill>
              </a:rPr>
              <a:t>O</a:t>
            </a:r>
            <a:r>
              <a:rPr lang="en-US" sz="2000" baseline="-25000" dirty="0">
                <a:solidFill>
                  <a:schemeClr val="accent2"/>
                </a:solidFill>
              </a:rPr>
              <a:t>(l)</a:t>
            </a:r>
            <a:r>
              <a:rPr lang="en-US" sz="2000" dirty="0">
                <a:solidFill>
                  <a:schemeClr val="accent2"/>
                </a:solidFill>
              </a:rPr>
              <a:t>= HA</a:t>
            </a:r>
            <a:r>
              <a:rPr lang="en-US" sz="2000" baseline="30000" dirty="0">
                <a:solidFill>
                  <a:schemeClr val="accent2"/>
                </a:solidFill>
              </a:rPr>
              <a:t> </a:t>
            </a:r>
            <a:r>
              <a:rPr lang="en-US" sz="2000" baseline="-25000" dirty="0">
                <a:solidFill>
                  <a:schemeClr val="accent2"/>
                </a:solidFill>
              </a:rPr>
              <a:t>(</a:t>
            </a:r>
            <a:r>
              <a:rPr lang="en-US" sz="2000" baseline="-25000" dirty="0" err="1">
                <a:solidFill>
                  <a:schemeClr val="accent2"/>
                </a:solidFill>
              </a:rPr>
              <a:t>aq</a:t>
            </a:r>
            <a:r>
              <a:rPr lang="en-US" sz="2000" baseline="-25000" dirty="0">
                <a:solidFill>
                  <a:schemeClr val="accent2"/>
                </a:solidFill>
              </a:rPr>
              <a:t>)</a:t>
            </a:r>
            <a:r>
              <a:rPr lang="en-US" sz="2000" dirty="0">
                <a:solidFill>
                  <a:schemeClr val="accent2"/>
                </a:solidFill>
              </a:rPr>
              <a:t> + OH</a:t>
            </a:r>
            <a:r>
              <a:rPr lang="en-US" sz="2000" baseline="30000" dirty="0">
                <a:solidFill>
                  <a:schemeClr val="accent2"/>
                </a:solidFill>
              </a:rPr>
              <a:t>-</a:t>
            </a:r>
            <a:r>
              <a:rPr lang="en-US" sz="2000" baseline="-25000" dirty="0">
                <a:solidFill>
                  <a:schemeClr val="accent2"/>
                </a:solidFill>
              </a:rPr>
              <a:t>(</a:t>
            </a:r>
            <a:r>
              <a:rPr lang="en-US" sz="2000" baseline="-25000" dirty="0" err="1">
                <a:solidFill>
                  <a:schemeClr val="accent2"/>
                </a:solidFill>
              </a:rPr>
              <a:t>aq</a:t>
            </a:r>
            <a:r>
              <a:rPr lang="en-US" sz="2000" baseline="-25000" dirty="0">
                <a:solidFill>
                  <a:schemeClr val="accent2"/>
                </a:solidFill>
              </a:rPr>
              <a:t>)</a:t>
            </a:r>
            <a:endParaRPr lang="en-GB" sz="2000" baseline="-25000" dirty="0">
              <a:solidFill>
                <a:schemeClr val="accent2"/>
              </a:solidFill>
            </a:endParaRPr>
          </a:p>
        </p:txBody>
      </p:sp>
      <p:pic>
        <p:nvPicPr>
          <p:cNvPr id="11" name="Picture 10">
            <a:extLst>
              <a:ext uri="{FF2B5EF4-FFF2-40B4-BE49-F238E27FC236}">
                <a16:creationId xmlns:a16="http://schemas.microsoft.com/office/drawing/2014/main" id="{9207C868-0068-4B4F-90E4-24212C931E85}"/>
              </a:ext>
            </a:extLst>
          </p:cNvPr>
          <p:cNvPicPr>
            <a:picLocks noChangeAspect="1"/>
          </p:cNvPicPr>
          <p:nvPr/>
        </p:nvPicPr>
        <p:blipFill>
          <a:blip r:embed="rId3"/>
          <a:stretch>
            <a:fillRect/>
          </a:stretch>
        </p:blipFill>
        <p:spPr>
          <a:xfrm>
            <a:off x="5337862" y="1391596"/>
            <a:ext cx="1516275" cy="858000"/>
          </a:xfrm>
          <a:prstGeom prst="rect">
            <a:avLst/>
          </a:prstGeom>
        </p:spPr>
      </p:pic>
      <p:graphicFrame>
        <p:nvGraphicFramePr>
          <p:cNvPr id="12" name="Object 18">
            <a:extLst>
              <a:ext uri="{FF2B5EF4-FFF2-40B4-BE49-F238E27FC236}">
                <a16:creationId xmlns:a16="http://schemas.microsoft.com/office/drawing/2014/main" id="{7C4C4072-AF8A-44EC-9797-BF738D045827}"/>
              </a:ext>
            </a:extLst>
          </p:cNvPr>
          <p:cNvGraphicFramePr>
            <a:graphicFrameLocks noChangeAspect="1"/>
          </p:cNvGraphicFramePr>
          <p:nvPr>
            <p:extLst>
              <p:ext uri="{D42A27DB-BD31-4B8C-83A1-F6EECF244321}">
                <p14:modId xmlns:p14="http://schemas.microsoft.com/office/powerpoint/2010/main" val="4110493407"/>
              </p:ext>
            </p:extLst>
          </p:nvPr>
        </p:nvGraphicFramePr>
        <p:xfrm>
          <a:off x="5337862" y="2547063"/>
          <a:ext cx="1949450" cy="777875"/>
        </p:xfrm>
        <a:graphic>
          <a:graphicData uri="http://schemas.openxmlformats.org/presentationml/2006/ole">
            <mc:AlternateContent xmlns:mc="http://schemas.openxmlformats.org/markup-compatibility/2006">
              <mc:Choice xmlns:v="urn:schemas-microsoft-com:vml" Requires="v">
                <p:oleObj spid="_x0000_s4103" name="Equation" r:id="rId4" imgW="1066904" imgH="381139" progId="Equation.3">
                  <p:embed/>
                </p:oleObj>
              </mc:Choice>
              <mc:Fallback>
                <p:oleObj name="Equation" r:id="rId4" imgW="1066904" imgH="381139" progId="Equation.3">
                  <p:embed/>
                  <p:pic>
                    <p:nvPicPr>
                      <p:cNvPr id="12299" name="Object 18">
                        <a:extLst>
                          <a:ext uri="{FF2B5EF4-FFF2-40B4-BE49-F238E27FC236}">
                            <a16:creationId xmlns:a16="http://schemas.microsoft.com/office/drawing/2014/main" id="{F6483AB4-0065-465B-A285-47DC8D7A77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7862" y="2547063"/>
                        <a:ext cx="19494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13">
            <a:extLst>
              <a:ext uri="{FF2B5EF4-FFF2-40B4-BE49-F238E27FC236}">
                <a16:creationId xmlns:a16="http://schemas.microsoft.com/office/drawing/2014/main" id="{2A3F72FD-E756-4B68-8EC7-3A1E77C23BA6}"/>
              </a:ext>
            </a:extLst>
          </p:cNvPr>
          <p:cNvPicPr>
            <a:picLocks noChangeAspect="1"/>
          </p:cNvPicPr>
          <p:nvPr/>
        </p:nvPicPr>
        <p:blipFill>
          <a:blip r:embed="rId6"/>
          <a:stretch>
            <a:fillRect/>
          </a:stretch>
        </p:blipFill>
        <p:spPr>
          <a:xfrm>
            <a:off x="9450517" y="1412060"/>
            <a:ext cx="2307375" cy="731500"/>
          </a:xfrm>
          <a:prstGeom prst="rect">
            <a:avLst/>
          </a:prstGeom>
        </p:spPr>
      </p:pic>
      <p:pic>
        <p:nvPicPr>
          <p:cNvPr id="15" name="Picture 14">
            <a:extLst>
              <a:ext uri="{FF2B5EF4-FFF2-40B4-BE49-F238E27FC236}">
                <a16:creationId xmlns:a16="http://schemas.microsoft.com/office/drawing/2014/main" id="{54E03A2D-6373-4F2F-B77B-36CD5E4F1716}"/>
              </a:ext>
            </a:extLst>
          </p:cNvPr>
          <p:cNvPicPr>
            <a:picLocks noChangeAspect="1"/>
          </p:cNvPicPr>
          <p:nvPr/>
        </p:nvPicPr>
        <p:blipFill>
          <a:blip r:embed="rId7"/>
          <a:stretch>
            <a:fillRect/>
          </a:stretch>
        </p:blipFill>
        <p:spPr>
          <a:xfrm>
            <a:off x="9510449" y="2583319"/>
            <a:ext cx="2071144" cy="731500"/>
          </a:xfrm>
          <a:prstGeom prst="rect">
            <a:avLst/>
          </a:prstGeom>
        </p:spPr>
      </p:pic>
      <p:sp>
        <p:nvSpPr>
          <p:cNvPr id="16" name="Left Brace 15">
            <a:extLst>
              <a:ext uri="{FF2B5EF4-FFF2-40B4-BE49-F238E27FC236}">
                <a16:creationId xmlns:a16="http://schemas.microsoft.com/office/drawing/2014/main" id="{FC04DADD-E697-48BC-B2E1-39A6D770C74E}"/>
              </a:ext>
            </a:extLst>
          </p:cNvPr>
          <p:cNvSpPr/>
          <p:nvPr/>
        </p:nvSpPr>
        <p:spPr>
          <a:xfrm>
            <a:off x="9220493" y="1391596"/>
            <a:ext cx="289956" cy="2037404"/>
          </a:xfrm>
          <a:prstGeom prst="leftBrace">
            <a:avLst/>
          </a:pr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2500096D-72B9-4511-AEB0-EC0D7B6B6C5D}"/>
              </a:ext>
            </a:extLst>
          </p:cNvPr>
          <p:cNvSpPr txBox="1"/>
          <p:nvPr/>
        </p:nvSpPr>
        <p:spPr>
          <a:xfrm>
            <a:off x="8023298" y="2087606"/>
            <a:ext cx="1137684" cy="646331"/>
          </a:xfrm>
          <a:prstGeom prst="rect">
            <a:avLst/>
          </a:prstGeom>
          <a:noFill/>
        </p:spPr>
        <p:txBody>
          <a:bodyPr wrap="square" rtlCol="0">
            <a:spAutoFit/>
          </a:bodyPr>
          <a:lstStyle/>
          <a:p>
            <a:r>
              <a:rPr lang="el-GR" dirty="0">
                <a:solidFill>
                  <a:schemeClr val="bg1"/>
                </a:solidFill>
              </a:rPr>
              <a:t>Βαθμός Ιονισμού</a:t>
            </a:r>
            <a:endParaRPr lang="en-US" dirty="0">
              <a:solidFill>
                <a:schemeClr val="bg1"/>
              </a:solidFill>
            </a:endParaRPr>
          </a:p>
        </p:txBody>
      </p:sp>
      <p:pic>
        <p:nvPicPr>
          <p:cNvPr id="18" name="Picture 17">
            <a:extLst>
              <a:ext uri="{FF2B5EF4-FFF2-40B4-BE49-F238E27FC236}">
                <a16:creationId xmlns:a16="http://schemas.microsoft.com/office/drawing/2014/main" id="{DEEBC445-513E-4AF9-A049-A82B6C9C9C08}"/>
              </a:ext>
            </a:extLst>
          </p:cNvPr>
          <p:cNvPicPr>
            <a:picLocks noChangeAspect="1"/>
          </p:cNvPicPr>
          <p:nvPr/>
        </p:nvPicPr>
        <p:blipFill>
          <a:blip r:embed="rId8"/>
          <a:stretch>
            <a:fillRect/>
          </a:stretch>
        </p:blipFill>
        <p:spPr>
          <a:xfrm>
            <a:off x="6747591" y="5063690"/>
            <a:ext cx="5405851" cy="764500"/>
          </a:xfrm>
          <a:prstGeom prst="rect">
            <a:avLst/>
          </a:prstGeom>
        </p:spPr>
      </p:pic>
      <p:pic>
        <p:nvPicPr>
          <p:cNvPr id="19" name="Picture 18">
            <a:extLst>
              <a:ext uri="{FF2B5EF4-FFF2-40B4-BE49-F238E27FC236}">
                <a16:creationId xmlns:a16="http://schemas.microsoft.com/office/drawing/2014/main" id="{C3A7A8D0-46E4-4538-8AAA-24C907A6D397}"/>
              </a:ext>
            </a:extLst>
          </p:cNvPr>
          <p:cNvPicPr>
            <a:picLocks noChangeAspect="1"/>
          </p:cNvPicPr>
          <p:nvPr/>
        </p:nvPicPr>
        <p:blipFill>
          <a:blip r:embed="rId9"/>
          <a:stretch>
            <a:fillRect/>
          </a:stretch>
        </p:blipFill>
        <p:spPr>
          <a:xfrm>
            <a:off x="4513220" y="4479681"/>
            <a:ext cx="1516275" cy="858000"/>
          </a:xfrm>
          <a:prstGeom prst="rect">
            <a:avLst/>
          </a:prstGeom>
        </p:spPr>
      </p:pic>
      <p:pic>
        <p:nvPicPr>
          <p:cNvPr id="20" name="Picture 19">
            <a:extLst>
              <a:ext uri="{FF2B5EF4-FFF2-40B4-BE49-F238E27FC236}">
                <a16:creationId xmlns:a16="http://schemas.microsoft.com/office/drawing/2014/main" id="{2B711E60-868A-4C12-9046-387329F77D00}"/>
              </a:ext>
            </a:extLst>
          </p:cNvPr>
          <p:cNvPicPr>
            <a:picLocks noChangeAspect="1"/>
          </p:cNvPicPr>
          <p:nvPr/>
        </p:nvPicPr>
        <p:blipFill>
          <a:blip r:embed="rId10"/>
          <a:stretch>
            <a:fillRect/>
          </a:stretch>
        </p:blipFill>
        <p:spPr>
          <a:xfrm>
            <a:off x="4513220" y="5566023"/>
            <a:ext cx="2043675" cy="836000"/>
          </a:xfrm>
          <a:prstGeom prst="rect">
            <a:avLst/>
          </a:prstGeom>
        </p:spPr>
      </p:pic>
      <p:sp>
        <p:nvSpPr>
          <p:cNvPr id="21" name="Right Brace 20">
            <a:extLst>
              <a:ext uri="{FF2B5EF4-FFF2-40B4-BE49-F238E27FC236}">
                <a16:creationId xmlns:a16="http://schemas.microsoft.com/office/drawing/2014/main" id="{BDAF4F62-193A-41E9-8718-09813DA1216C}"/>
              </a:ext>
            </a:extLst>
          </p:cNvPr>
          <p:cNvSpPr/>
          <p:nvPr/>
        </p:nvSpPr>
        <p:spPr>
          <a:xfrm>
            <a:off x="6472338" y="4491715"/>
            <a:ext cx="190696" cy="1922342"/>
          </a:xfrm>
          <a:prstGeom prst="righ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9798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F467-BA62-44CB-AC1C-9D7EDC3A0E25}"/>
              </a:ext>
            </a:extLst>
          </p:cNvPr>
          <p:cNvSpPr>
            <a:spLocks noGrp="1"/>
          </p:cNvSpPr>
          <p:nvPr>
            <p:ph type="ctrTitle"/>
          </p:nvPr>
        </p:nvSpPr>
        <p:spPr>
          <a:xfrm>
            <a:off x="3736041" y="1"/>
            <a:ext cx="8455960" cy="1066800"/>
          </a:xfrm>
        </p:spPr>
        <p:txBody>
          <a:bodyPr/>
          <a:lstStyle/>
          <a:p>
            <a:r>
              <a:rPr lang="el-GR" sz="3600" dirty="0"/>
              <a:t>Αντιδράσεις σε Υδατικά Διαλύματα</a:t>
            </a:r>
            <a:br>
              <a:rPr lang="el-GR" sz="3600" dirty="0"/>
            </a:br>
            <a:r>
              <a:rPr lang="el-GR" sz="3600" dirty="0"/>
              <a:t>- Ιονισμός </a:t>
            </a:r>
            <a:r>
              <a:rPr lang="el-GR" sz="3600" dirty="0" err="1"/>
              <a:t>πολυπρωτικών</a:t>
            </a:r>
            <a:r>
              <a:rPr lang="el-GR" sz="3600" dirty="0"/>
              <a:t> οξέων</a:t>
            </a:r>
            <a:endParaRPr lang="en-US" sz="3600" dirty="0"/>
          </a:p>
        </p:txBody>
      </p:sp>
      <p:pic>
        <p:nvPicPr>
          <p:cNvPr id="3" name="Picture 2">
            <a:extLst>
              <a:ext uri="{FF2B5EF4-FFF2-40B4-BE49-F238E27FC236}">
                <a16:creationId xmlns:a16="http://schemas.microsoft.com/office/drawing/2014/main" id="{8F1050F9-3B01-4232-B541-0A676FEED57B}"/>
              </a:ext>
            </a:extLst>
          </p:cNvPr>
          <p:cNvPicPr>
            <a:picLocks noChangeAspect="1"/>
          </p:cNvPicPr>
          <p:nvPr/>
        </p:nvPicPr>
        <p:blipFill>
          <a:blip r:embed="rId2"/>
          <a:stretch>
            <a:fillRect/>
          </a:stretch>
        </p:blipFill>
        <p:spPr>
          <a:xfrm>
            <a:off x="1615738" y="1442545"/>
            <a:ext cx="10583573" cy="3782774"/>
          </a:xfrm>
          <a:prstGeom prst="rect">
            <a:avLst/>
          </a:prstGeom>
        </p:spPr>
      </p:pic>
      <p:sp>
        <p:nvSpPr>
          <p:cNvPr id="4" name="Text Box 13">
            <a:extLst>
              <a:ext uri="{FF2B5EF4-FFF2-40B4-BE49-F238E27FC236}">
                <a16:creationId xmlns:a16="http://schemas.microsoft.com/office/drawing/2014/main" id="{E33948DB-2CEB-45F8-9FC0-0218029A3954}"/>
              </a:ext>
            </a:extLst>
          </p:cNvPr>
          <p:cNvSpPr txBox="1">
            <a:spLocks noChangeArrowheads="1"/>
          </p:cNvSpPr>
          <p:nvPr/>
        </p:nvSpPr>
        <p:spPr bwMode="auto">
          <a:xfrm>
            <a:off x="2932831" y="5601063"/>
            <a:ext cx="693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AU" altLang="el-GR" sz="3600" dirty="0">
                <a:solidFill>
                  <a:schemeClr val="bg1"/>
                </a:solidFill>
                <a:latin typeface="+mn-lt"/>
                <a:cs typeface="Times New Roman" panose="02020603050405020304" pitchFamily="18" charset="0"/>
              </a:rPr>
              <a:t>π</a:t>
            </a:r>
            <a:r>
              <a:rPr lang="en-AU" altLang="el-GR" sz="3600" dirty="0" err="1">
                <a:solidFill>
                  <a:schemeClr val="bg1"/>
                </a:solidFill>
                <a:latin typeface="+mn-lt"/>
                <a:cs typeface="Times New Roman" panose="02020603050405020304" pitchFamily="18" charset="0"/>
              </a:rPr>
              <a:t>άντ</a:t>
            </a:r>
            <a:r>
              <a:rPr lang="en-AU" altLang="el-GR" sz="3600" dirty="0">
                <a:solidFill>
                  <a:schemeClr val="bg1"/>
                </a:solidFill>
                <a:latin typeface="+mn-lt"/>
                <a:cs typeface="Times New Roman" panose="02020603050405020304" pitchFamily="18" charset="0"/>
              </a:rPr>
              <a:t>α ισχύει ότι Κ</a:t>
            </a:r>
            <a:r>
              <a:rPr lang="en-US" altLang="el-GR" sz="3600" baseline="-30000" dirty="0">
                <a:solidFill>
                  <a:schemeClr val="bg1"/>
                </a:solidFill>
                <a:latin typeface="+mn-lt"/>
                <a:cs typeface="Times New Roman" panose="02020603050405020304" pitchFamily="18" charset="0"/>
              </a:rPr>
              <a:t>a</a:t>
            </a:r>
            <a:r>
              <a:rPr lang="en-AU" altLang="el-GR" sz="3600" baseline="-30000" dirty="0">
                <a:solidFill>
                  <a:schemeClr val="bg1"/>
                </a:solidFill>
                <a:latin typeface="+mn-lt"/>
                <a:cs typeface="Times New Roman" panose="02020603050405020304" pitchFamily="18" charset="0"/>
              </a:rPr>
              <a:t>1</a:t>
            </a:r>
            <a:r>
              <a:rPr lang="en-AU" altLang="el-GR" sz="3600" dirty="0">
                <a:solidFill>
                  <a:schemeClr val="bg1"/>
                </a:solidFill>
                <a:latin typeface="+mn-lt"/>
                <a:cs typeface="Times New Roman" panose="02020603050405020304" pitchFamily="18" charset="0"/>
              </a:rPr>
              <a:t> &gt; Κ</a:t>
            </a:r>
            <a:r>
              <a:rPr lang="en-US" altLang="el-GR" sz="3600" baseline="-30000" dirty="0">
                <a:solidFill>
                  <a:schemeClr val="bg1"/>
                </a:solidFill>
                <a:latin typeface="+mn-lt"/>
                <a:cs typeface="Times New Roman" panose="02020603050405020304" pitchFamily="18" charset="0"/>
              </a:rPr>
              <a:t>a</a:t>
            </a:r>
            <a:r>
              <a:rPr lang="en-AU" altLang="el-GR" sz="3600" baseline="-30000" dirty="0">
                <a:solidFill>
                  <a:schemeClr val="bg1"/>
                </a:solidFill>
                <a:latin typeface="+mn-lt"/>
                <a:cs typeface="Times New Roman" panose="02020603050405020304" pitchFamily="18" charset="0"/>
              </a:rPr>
              <a:t>2</a:t>
            </a:r>
            <a:r>
              <a:rPr lang="en-AU" altLang="el-GR" sz="3600" dirty="0">
                <a:solidFill>
                  <a:schemeClr val="bg1"/>
                </a:solidFill>
                <a:latin typeface="+mn-lt"/>
                <a:cs typeface="Times New Roman" panose="02020603050405020304" pitchFamily="18" charset="0"/>
              </a:rPr>
              <a:t> &gt; Κ</a:t>
            </a:r>
            <a:r>
              <a:rPr lang="en-US" altLang="el-GR" sz="3600" baseline="-30000" dirty="0">
                <a:solidFill>
                  <a:schemeClr val="bg1"/>
                </a:solidFill>
                <a:latin typeface="+mn-lt"/>
                <a:cs typeface="Times New Roman" panose="02020603050405020304" pitchFamily="18" charset="0"/>
              </a:rPr>
              <a:t>a</a:t>
            </a:r>
            <a:r>
              <a:rPr lang="en-AU" altLang="el-GR" sz="3600" baseline="-30000" dirty="0">
                <a:solidFill>
                  <a:schemeClr val="bg1"/>
                </a:solidFill>
                <a:latin typeface="+mn-lt"/>
                <a:cs typeface="Times New Roman" panose="02020603050405020304" pitchFamily="18" charset="0"/>
              </a:rPr>
              <a:t>3</a:t>
            </a:r>
            <a:r>
              <a:rPr lang="en-GB" altLang="el-GR" sz="3600" dirty="0">
                <a:solidFill>
                  <a:schemeClr val="bg1"/>
                </a:solidFill>
                <a:latin typeface="+mn-lt"/>
              </a:rPr>
              <a:t> </a:t>
            </a:r>
          </a:p>
        </p:txBody>
      </p:sp>
    </p:spTree>
    <p:extLst>
      <p:ext uri="{BB962C8B-B14F-4D97-AF65-F5344CB8AC3E}">
        <p14:creationId xmlns:p14="http://schemas.microsoft.com/office/powerpoint/2010/main" val="159997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F467-BA62-44CB-AC1C-9D7EDC3A0E25}"/>
              </a:ext>
            </a:extLst>
          </p:cNvPr>
          <p:cNvSpPr>
            <a:spLocks noGrp="1"/>
          </p:cNvSpPr>
          <p:nvPr>
            <p:ph type="ctrTitle"/>
          </p:nvPr>
        </p:nvSpPr>
        <p:spPr>
          <a:xfrm>
            <a:off x="3736041" y="1"/>
            <a:ext cx="8455960" cy="1066800"/>
          </a:xfrm>
        </p:spPr>
        <p:txBody>
          <a:bodyPr/>
          <a:lstStyle/>
          <a:p>
            <a:r>
              <a:rPr lang="el-GR" sz="3600" dirty="0"/>
              <a:t>Αντιδράσεις σε Υδατικά Διαλύματα</a:t>
            </a:r>
            <a:br>
              <a:rPr lang="el-GR" sz="3600" dirty="0"/>
            </a:br>
            <a:r>
              <a:rPr lang="el-GR" sz="3600" dirty="0"/>
              <a:t>- Ρυθμιστικά Διαλύματα</a:t>
            </a:r>
            <a:endParaRPr lang="en-US" sz="3600" dirty="0"/>
          </a:p>
        </p:txBody>
      </p:sp>
      <p:sp>
        <p:nvSpPr>
          <p:cNvPr id="3" name="Text Box 3">
            <a:extLst>
              <a:ext uri="{FF2B5EF4-FFF2-40B4-BE49-F238E27FC236}">
                <a16:creationId xmlns:a16="http://schemas.microsoft.com/office/drawing/2014/main" id="{61A49AFF-D16C-4192-99CE-0A8A984F53D4}"/>
              </a:ext>
            </a:extLst>
          </p:cNvPr>
          <p:cNvSpPr txBox="1">
            <a:spLocks noChangeArrowheads="1"/>
          </p:cNvSpPr>
          <p:nvPr/>
        </p:nvSpPr>
        <p:spPr bwMode="auto">
          <a:xfrm>
            <a:off x="1584251" y="1256414"/>
            <a:ext cx="10607749" cy="5632311"/>
          </a:xfrm>
          <a:prstGeom prst="rect">
            <a:avLst/>
          </a:prstGeom>
          <a:noFill/>
          <a:ln w="9525">
            <a:noFill/>
            <a:miter lim="800000"/>
            <a:headEnd/>
            <a:tailEnd/>
          </a:ln>
          <a:effectLst/>
        </p:spPr>
        <p:txBody>
          <a:bodyPr wrap="square">
            <a:spAutoFit/>
          </a:bodyPr>
          <a:lstStyle/>
          <a:p>
            <a:pPr algn="just" eaLnBrk="1" hangingPunct="1">
              <a:spcBef>
                <a:spcPct val="50000"/>
              </a:spcBef>
              <a:defRPr/>
            </a:pPr>
            <a:r>
              <a:rPr lang="en-AU" sz="2400" b="1" dirty="0" err="1">
                <a:solidFill>
                  <a:schemeClr val="bg1"/>
                </a:solidFill>
                <a:effectLst>
                  <a:outerShdw blurRad="38100" dist="38100" dir="2700000" algn="tl">
                    <a:srgbClr val="000000"/>
                  </a:outerShdw>
                </a:effectLst>
                <a:cs typeface="Times New Roman" pitchFamily="18" charset="0"/>
              </a:rPr>
              <a:t>Ρυθμιστικό</a:t>
            </a:r>
            <a:r>
              <a:rPr lang="en-AU" sz="2400" b="1" dirty="0">
                <a:solidFill>
                  <a:schemeClr val="bg1"/>
                </a:solidFill>
                <a:effectLst>
                  <a:outerShdw blurRad="38100" dist="38100" dir="2700000" algn="tl">
                    <a:srgbClr val="000000"/>
                  </a:outerShdw>
                </a:effectLst>
                <a:cs typeface="Times New Roman" pitchFamily="18" charset="0"/>
              </a:rPr>
              <a:t> </a:t>
            </a:r>
            <a:r>
              <a:rPr lang="en-AU" sz="2400" b="1" dirty="0" err="1">
                <a:solidFill>
                  <a:schemeClr val="bg1"/>
                </a:solidFill>
                <a:effectLst>
                  <a:outerShdw blurRad="38100" dist="38100" dir="2700000" algn="tl">
                    <a:srgbClr val="000000"/>
                  </a:outerShdw>
                </a:effectLst>
                <a:cs typeface="Times New Roman" pitchFamily="18" charset="0"/>
              </a:rPr>
              <a:t>διάλυμα</a:t>
            </a:r>
            <a:r>
              <a:rPr lang="en-AU" sz="2400" b="1" dirty="0">
                <a:solidFill>
                  <a:schemeClr val="bg1"/>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είναι</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κάθε</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διάλυμα</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που</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bg1"/>
                </a:solidFill>
                <a:effectLst>
                  <a:outerShdw blurRad="38100" dist="38100" dir="2700000" algn="tl">
                    <a:srgbClr val="000000"/>
                  </a:outerShdw>
                </a:effectLst>
                <a:cs typeface="Times New Roman" pitchFamily="18" charset="0"/>
              </a:rPr>
              <a:t>αντιστέκεται</a:t>
            </a:r>
            <a:r>
              <a:rPr lang="en-AU" sz="2400" b="1" dirty="0">
                <a:solidFill>
                  <a:schemeClr val="bg1"/>
                </a:solidFill>
                <a:effectLst>
                  <a:outerShdw blurRad="38100" dist="38100" dir="2700000" algn="tl">
                    <a:srgbClr val="000000"/>
                  </a:outerShdw>
                </a:effectLst>
                <a:cs typeface="Times New Roman" pitchFamily="18" charset="0"/>
              </a:rPr>
              <a:t> </a:t>
            </a:r>
            <a:r>
              <a:rPr lang="en-AU" sz="2400" b="1" dirty="0" err="1">
                <a:solidFill>
                  <a:schemeClr val="bg1"/>
                </a:solidFill>
                <a:effectLst>
                  <a:outerShdw blurRad="38100" dist="38100" dir="2700000" algn="tl">
                    <a:srgbClr val="000000"/>
                  </a:outerShdw>
                </a:effectLst>
                <a:cs typeface="Times New Roman" pitchFamily="18" charset="0"/>
              </a:rPr>
              <a:t>στις</a:t>
            </a:r>
            <a:r>
              <a:rPr lang="en-AU" sz="2400" b="1" dirty="0">
                <a:solidFill>
                  <a:schemeClr val="bg1"/>
                </a:solidFill>
                <a:effectLst>
                  <a:outerShdw blurRad="38100" dist="38100" dir="2700000" algn="tl">
                    <a:srgbClr val="000000"/>
                  </a:outerShdw>
                </a:effectLst>
                <a:cs typeface="Times New Roman" pitchFamily="18" charset="0"/>
              </a:rPr>
              <a:t> </a:t>
            </a:r>
            <a:r>
              <a:rPr lang="en-AU" sz="2400" b="1" dirty="0" err="1">
                <a:solidFill>
                  <a:schemeClr val="bg1"/>
                </a:solidFill>
                <a:effectLst>
                  <a:outerShdw blurRad="38100" dist="38100" dir="2700000" algn="tl">
                    <a:srgbClr val="000000"/>
                  </a:outerShdw>
                </a:effectLst>
                <a:cs typeface="Times New Roman" pitchFamily="18" charset="0"/>
              </a:rPr>
              <a:t>μεταβολές</a:t>
            </a:r>
            <a:r>
              <a:rPr lang="en-AU" sz="2400" b="1" dirty="0">
                <a:solidFill>
                  <a:schemeClr val="bg1"/>
                </a:solidFill>
                <a:effectLst>
                  <a:outerShdw blurRad="38100" dist="38100" dir="2700000" algn="tl">
                    <a:srgbClr val="000000"/>
                  </a:outerShdw>
                </a:effectLst>
                <a:cs typeface="Times New Roman" pitchFamily="18" charset="0"/>
              </a:rPr>
              <a:t> </a:t>
            </a:r>
            <a:r>
              <a:rPr lang="en-AU" sz="2400" b="1" dirty="0" err="1">
                <a:solidFill>
                  <a:schemeClr val="bg1"/>
                </a:solidFill>
                <a:effectLst>
                  <a:outerShdw blurRad="38100" dist="38100" dir="2700000" algn="tl">
                    <a:srgbClr val="000000"/>
                  </a:outerShdw>
                </a:effectLst>
                <a:cs typeface="Times New Roman" pitchFamily="18" charset="0"/>
              </a:rPr>
              <a:t>του</a:t>
            </a:r>
            <a:r>
              <a:rPr lang="en-AU" sz="2400" b="1" dirty="0">
                <a:solidFill>
                  <a:schemeClr val="bg1"/>
                </a:solidFill>
                <a:effectLst>
                  <a:outerShdw blurRad="38100" dist="38100" dir="2700000" algn="tl">
                    <a:srgbClr val="000000"/>
                  </a:outerShdw>
                </a:effectLst>
                <a:cs typeface="Times New Roman" pitchFamily="18" charset="0"/>
              </a:rPr>
              <a:t> </a:t>
            </a:r>
            <a:r>
              <a:rPr lang="en-US" sz="2400" b="1" dirty="0">
                <a:solidFill>
                  <a:schemeClr val="bg1"/>
                </a:solidFill>
                <a:effectLst>
                  <a:outerShdw blurRad="38100" dist="38100" dir="2700000" algn="tl">
                    <a:srgbClr val="000000"/>
                  </a:outerShdw>
                </a:effectLst>
                <a:cs typeface="Times New Roman" pitchFamily="18" charset="0"/>
              </a:rPr>
              <a:t>pH</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ότ</a:t>
            </a:r>
            <a:r>
              <a:rPr lang="en-AU" sz="2400" b="1" dirty="0">
                <a:solidFill>
                  <a:schemeClr val="accent2"/>
                </a:solidFill>
                <a:effectLst>
                  <a:outerShdw blurRad="38100" dist="38100" dir="2700000" algn="tl">
                    <a:srgbClr val="000000"/>
                  </a:outerShdw>
                </a:effectLst>
                <a:cs typeface="Times New Roman" pitchFamily="18" charset="0"/>
              </a:rPr>
              <a:t>αν μικρές </a:t>
            </a:r>
            <a:r>
              <a:rPr lang="en-AU" sz="2400" b="1" dirty="0">
                <a:solidFill>
                  <a:schemeClr val="bg1"/>
                </a:solidFill>
                <a:effectLst>
                  <a:outerShdw blurRad="38100" dist="38100" dir="2700000" algn="tl">
                    <a:srgbClr val="000000"/>
                  </a:outerShdw>
                </a:effectLst>
                <a:cs typeface="Times New Roman" pitchFamily="18" charset="0"/>
              </a:rPr>
              <a:t>ποσότητες οξέος ή βάσης </a:t>
            </a:r>
            <a:r>
              <a:rPr lang="en-AU" sz="2400" b="1" dirty="0">
                <a:solidFill>
                  <a:schemeClr val="accent2"/>
                </a:solidFill>
                <a:effectLst>
                  <a:outerShdw blurRad="38100" dist="38100" dir="2700000" algn="tl">
                    <a:srgbClr val="000000"/>
                  </a:outerShdw>
                </a:effectLst>
                <a:cs typeface="Times New Roman" pitchFamily="18" charset="0"/>
              </a:rPr>
              <a:t>προστίθενται σε αυτό ή όταν αυτό </a:t>
            </a:r>
            <a:r>
              <a:rPr lang="en-AU" sz="2400" b="1" dirty="0">
                <a:solidFill>
                  <a:schemeClr val="bg1"/>
                </a:solidFill>
                <a:effectLst>
                  <a:outerShdw blurRad="38100" dist="38100" dir="2700000" algn="tl">
                    <a:srgbClr val="000000"/>
                  </a:outerShdw>
                </a:effectLst>
                <a:cs typeface="Times New Roman" pitchFamily="18" charset="0"/>
              </a:rPr>
              <a:t>αραιώνεται</a:t>
            </a:r>
            <a:endParaRPr lang="el-GR" sz="2400" b="1" dirty="0">
              <a:solidFill>
                <a:schemeClr val="accent2"/>
              </a:solidFill>
              <a:effectLst>
                <a:outerShdw blurRad="38100" dist="38100" dir="2700000" algn="tl">
                  <a:srgbClr val="000000"/>
                </a:outerShdw>
              </a:effectLst>
            </a:endParaRPr>
          </a:p>
          <a:p>
            <a:pPr algn="just" eaLnBrk="1" hangingPunct="1">
              <a:spcBef>
                <a:spcPct val="50000"/>
              </a:spcBef>
              <a:defRPr/>
            </a:pPr>
            <a:r>
              <a:rPr lang="en-AU" sz="2400" b="1" dirty="0" err="1">
                <a:solidFill>
                  <a:schemeClr val="accent2"/>
                </a:solidFill>
                <a:effectLst>
                  <a:outerShdw blurRad="38100" dist="38100" dir="2700000" algn="tl">
                    <a:srgbClr val="000000"/>
                  </a:outerShdw>
                </a:effectLst>
                <a:cs typeface="Times New Roman" pitchFamily="18" charset="0"/>
              </a:rPr>
              <a:t>Κάθε</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υδ</a:t>
            </a:r>
            <a:r>
              <a:rPr lang="en-AU" sz="2400" b="1" dirty="0">
                <a:solidFill>
                  <a:schemeClr val="accent2"/>
                </a:solidFill>
                <a:effectLst>
                  <a:outerShdw blurRad="38100" dist="38100" dir="2700000" algn="tl">
                    <a:srgbClr val="000000"/>
                  </a:outerShdw>
                </a:effectLst>
                <a:cs typeface="Times New Roman" pitchFamily="18" charset="0"/>
              </a:rPr>
              <a:t>ατικό διάλυμα </a:t>
            </a:r>
            <a:r>
              <a:rPr lang="en-AU" sz="2400" b="1" dirty="0">
                <a:solidFill>
                  <a:schemeClr val="bg1"/>
                </a:solidFill>
                <a:effectLst>
                  <a:outerShdw blurRad="38100" dist="38100" dir="2700000" algn="tl">
                    <a:srgbClr val="000000"/>
                  </a:outerShdw>
                </a:effectLst>
                <a:cs typeface="Times New Roman" pitchFamily="18" charset="0"/>
              </a:rPr>
              <a:t>ασθενούς οξέος και της συζυγούς του βάσης ή ασθενούς βάσης και του συζυγούς της οξέος </a:t>
            </a:r>
            <a:r>
              <a:rPr lang="en-AU" sz="2400" b="1" dirty="0">
                <a:solidFill>
                  <a:schemeClr val="accent2"/>
                </a:solidFill>
                <a:effectLst>
                  <a:outerShdw blurRad="38100" dist="38100" dir="2700000" algn="tl">
                    <a:srgbClr val="000000"/>
                  </a:outerShdw>
                </a:effectLst>
                <a:cs typeface="Times New Roman" pitchFamily="18" charset="0"/>
              </a:rPr>
              <a:t>μπορεί να θεωρηθεί σαν ρυθμιστικό διάλυμα (</a:t>
            </a:r>
            <a:r>
              <a:rPr lang="el-GR" sz="2400" b="1" dirty="0">
                <a:solidFill>
                  <a:schemeClr val="bg1"/>
                </a:solidFill>
                <a:effectLst>
                  <a:outerShdw blurRad="38100" dist="38100" dir="2700000" algn="tl">
                    <a:srgbClr val="000000"/>
                  </a:outerShdw>
                </a:effectLst>
                <a:cs typeface="Times New Roman" pitchFamily="18" charset="0"/>
              </a:rPr>
              <a:t>πχ. ΝΗ</a:t>
            </a:r>
            <a:r>
              <a:rPr lang="el-GR" sz="2400" b="1" baseline="-25000" dirty="0">
                <a:solidFill>
                  <a:schemeClr val="bg1"/>
                </a:solidFill>
                <a:effectLst>
                  <a:outerShdw blurRad="38100" dist="38100" dir="2700000" algn="tl">
                    <a:srgbClr val="000000"/>
                  </a:outerShdw>
                </a:effectLst>
                <a:cs typeface="Times New Roman" pitchFamily="18" charset="0"/>
              </a:rPr>
              <a:t>3</a:t>
            </a:r>
            <a:r>
              <a:rPr lang="el-GR" sz="2400" b="1" dirty="0">
                <a:solidFill>
                  <a:schemeClr val="bg1"/>
                </a:solidFill>
                <a:effectLst>
                  <a:outerShdw blurRad="38100" dist="38100" dir="2700000" algn="tl">
                    <a:srgbClr val="000000"/>
                  </a:outerShdw>
                </a:effectLst>
                <a:cs typeface="Times New Roman" pitchFamily="18" charset="0"/>
              </a:rPr>
              <a:t>/</a:t>
            </a:r>
            <a:r>
              <a:rPr lang="en-US" sz="2400" b="1" dirty="0">
                <a:solidFill>
                  <a:schemeClr val="bg1"/>
                </a:solidFill>
                <a:effectLst>
                  <a:outerShdw blurRad="38100" dist="38100" dir="2700000" algn="tl">
                    <a:srgbClr val="000000"/>
                  </a:outerShdw>
                </a:effectLst>
                <a:cs typeface="Times New Roman" pitchFamily="18" charset="0"/>
              </a:rPr>
              <a:t>NH</a:t>
            </a:r>
            <a:r>
              <a:rPr lang="en-US" sz="2400" b="1" baseline="-25000" dirty="0">
                <a:solidFill>
                  <a:schemeClr val="bg1"/>
                </a:solidFill>
                <a:effectLst>
                  <a:outerShdw blurRad="38100" dist="38100" dir="2700000" algn="tl">
                    <a:srgbClr val="000000"/>
                  </a:outerShdw>
                </a:effectLst>
                <a:cs typeface="Times New Roman" pitchFamily="18" charset="0"/>
              </a:rPr>
              <a:t>4</a:t>
            </a:r>
            <a:r>
              <a:rPr lang="en-US" sz="2400" b="1" dirty="0">
                <a:solidFill>
                  <a:schemeClr val="bg1"/>
                </a:solidFill>
                <a:effectLst>
                  <a:outerShdw blurRad="38100" dist="38100" dir="2700000" algn="tl">
                    <a:srgbClr val="000000"/>
                  </a:outerShdw>
                </a:effectLst>
                <a:cs typeface="Times New Roman" pitchFamily="18" charset="0"/>
              </a:rPr>
              <a:t>Cl</a:t>
            </a:r>
            <a:r>
              <a:rPr lang="en-US" sz="2400" b="1" dirty="0">
                <a:solidFill>
                  <a:schemeClr val="accent2"/>
                </a:solidFill>
                <a:effectLst>
                  <a:outerShdw blurRad="38100" dist="38100" dir="2700000" algn="tl">
                    <a:srgbClr val="000000"/>
                  </a:outerShdw>
                </a:effectLst>
                <a:cs typeface="Times New Roman" pitchFamily="18" charset="0"/>
              </a:rPr>
              <a:t>)</a:t>
            </a:r>
            <a:r>
              <a:rPr lang="en-GB" sz="2400" b="1" dirty="0">
                <a:solidFill>
                  <a:schemeClr val="accent2"/>
                </a:solidFill>
                <a:effectLst>
                  <a:outerShdw blurRad="38100" dist="38100" dir="2700000" algn="tl">
                    <a:srgbClr val="000000"/>
                  </a:outerShdw>
                </a:effectLst>
              </a:rPr>
              <a:t> </a:t>
            </a:r>
            <a:endParaRPr lang="el-GR" sz="2400" b="1" dirty="0">
              <a:solidFill>
                <a:schemeClr val="accent2"/>
              </a:solidFill>
              <a:effectLst>
                <a:outerShdw blurRad="38100" dist="38100" dir="2700000" algn="tl">
                  <a:srgbClr val="000000"/>
                </a:outerShdw>
              </a:effectLst>
            </a:endParaRPr>
          </a:p>
          <a:p>
            <a:pPr algn="just" eaLnBrk="1" hangingPunct="1">
              <a:spcBef>
                <a:spcPct val="50000"/>
              </a:spcBef>
              <a:defRPr/>
            </a:pPr>
            <a:r>
              <a:rPr lang="en-AU" sz="2400" b="1" dirty="0" err="1">
                <a:solidFill>
                  <a:schemeClr val="accent2"/>
                </a:solidFill>
                <a:effectLst>
                  <a:outerShdw blurRad="38100" dist="38100" dir="2700000" algn="tl">
                    <a:srgbClr val="000000"/>
                  </a:outerShdw>
                </a:effectLst>
                <a:cs typeface="Times New Roman" pitchFamily="18" charset="0"/>
              </a:rPr>
              <a:t>Το</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πόσο</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καλό</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είναι</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ένα</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ρυθμιστικό</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διάλυμα</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δηλαδή</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πόσο</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πολύ</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αντιστέκεται</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στις</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μεταβολές</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του</a:t>
            </a:r>
            <a:r>
              <a:rPr lang="en-AU" sz="2400" b="1" dirty="0">
                <a:solidFill>
                  <a:schemeClr val="accent2"/>
                </a:solidFill>
                <a:effectLst>
                  <a:outerShdw blurRad="38100" dist="38100" dir="2700000" algn="tl">
                    <a:srgbClr val="000000"/>
                  </a:outerShdw>
                </a:effectLst>
                <a:cs typeface="Times New Roman" pitchFamily="18" charset="0"/>
              </a:rPr>
              <a:t> </a:t>
            </a:r>
            <a:r>
              <a:rPr lang="en-US" sz="2400" b="1" dirty="0">
                <a:solidFill>
                  <a:schemeClr val="accent2"/>
                </a:solidFill>
                <a:effectLst>
                  <a:outerShdw blurRad="38100" dist="38100" dir="2700000" algn="tl">
                    <a:srgbClr val="000000"/>
                  </a:outerShdw>
                </a:effectLst>
                <a:cs typeface="Times New Roman" pitchFamily="18" charset="0"/>
              </a:rPr>
              <a:t>pH</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εξαιτίας</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της</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προσθήκης</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μικρών</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ποσοτήτων</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οξέος</a:t>
            </a:r>
            <a:r>
              <a:rPr lang="en-AU" sz="2400" b="1" dirty="0">
                <a:solidFill>
                  <a:schemeClr val="accent2"/>
                </a:solidFill>
                <a:effectLst>
                  <a:outerShdw blurRad="38100" dist="38100" dir="2700000" algn="tl">
                    <a:srgbClr val="000000"/>
                  </a:outerShdw>
                </a:effectLst>
                <a:cs typeface="Times New Roman" pitchFamily="18" charset="0"/>
              </a:rPr>
              <a:t> ή </a:t>
            </a:r>
            <a:r>
              <a:rPr lang="en-AU" sz="2400" b="1" dirty="0" err="1">
                <a:solidFill>
                  <a:schemeClr val="accent2"/>
                </a:solidFill>
                <a:effectLst>
                  <a:outerShdw blurRad="38100" dist="38100" dir="2700000" algn="tl">
                    <a:srgbClr val="000000"/>
                  </a:outerShdw>
                </a:effectLst>
                <a:cs typeface="Times New Roman" pitchFamily="18" charset="0"/>
              </a:rPr>
              <a:t>βάσης</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καθορίζεται</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από</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τη</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bg1"/>
                </a:solidFill>
                <a:effectLst>
                  <a:outerShdw blurRad="38100" dist="38100" dir="2700000" algn="tl">
                    <a:srgbClr val="000000"/>
                  </a:outerShdw>
                </a:effectLst>
                <a:cs typeface="Times New Roman" pitchFamily="18" charset="0"/>
              </a:rPr>
              <a:t>ρυθμιστική</a:t>
            </a:r>
            <a:r>
              <a:rPr lang="en-AU" sz="2400" b="1" dirty="0">
                <a:solidFill>
                  <a:schemeClr val="bg1"/>
                </a:solidFill>
                <a:effectLst>
                  <a:outerShdw blurRad="38100" dist="38100" dir="2700000" algn="tl">
                    <a:srgbClr val="000000"/>
                  </a:outerShdw>
                </a:effectLst>
                <a:cs typeface="Times New Roman" pitchFamily="18" charset="0"/>
              </a:rPr>
              <a:t> </a:t>
            </a:r>
            <a:r>
              <a:rPr lang="en-AU" sz="2400" b="1" dirty="0" err="1">
                <a:solidFill>
                  <a:schemeClr val="bg1"/>
                </a:solidFill>
                <a:effectLst>
                  <a:outerShdw blurRad="38100" dist="38100" dir="2700000" algn="tl">
                    <a:srgbClr val="000000"/>
                  </a:outerShdw>
                </a:effectLst>
                <a:cs typeface="Times New Roman" pitchFamily="18" charset="0"/>
              </a:rPr>
              <a:t>του</a:t>
            </a:r>
            <a:r>
              <a:rPr lang="en-AU" sz="2400" b="1" dirty="0">
                <a:solidFill>
                  <a:schemeClr val="bg1"/>
                </a:solidFill>
                <a:effectLst>
                  <a:outerShdw blurRad="38100" dist="38100" dir="2700000" algn="tl">
                    <a:srgbClr val="000000"/>
                  </a:outerShdw>
                </a:effectLst>
                <a:cs typeface="Times New Roman" pitchFamily="18" charset="0"/>
              </a:rPr>
              <a:t> </a:t>
            </a:r>
            <a:r>
              <a:rPr lang="en-AU" sz="2400" b="1" dirty="0" err="1">
                <a:solidFill>
                  <a:schemeClr val="bg1"/>
                </a:solidFill>
                <a:effectLst>
                  <a:outerShdw blurRad="38100" dist="38100" dir="2700000" algn="tl">
                    <a:srgbClr val="000000"/>
                  </a:outerShdw>
                </a:effectLst>
                <a:cs typeface="Times New Roman" pitchFamily="18" charset="0"/>
              </a:rPr>
              <a:t>χωρητικότητα</a:t>
            </a:r>
            <a:r>
              <a:rPr lang="en-AU" sz="2400" b="1" dirty="0">
                <a:solidFill>
                  <a:schemeClr val="bg1"/>
                </a:solidFill>
                <a:effectLst>
                  <a:outerShdw blurRad="38100" dist="38100" dir="2700000" algn="tl">
                    <a:srgbClr val="000000"/>
                  </a:outerShdw>
                </a:effectLst>
                <a:cs typeface="Times New Roman" pitchFamily="18" charset="0"/>
              </a:rPr>
              <a:t> (</a:t>
            </a:r>
            <a:r>
              <a:rPr lang="en-US" sz="2400" b="1" dirty="0">
                <a:solidFill>
                  <a:schemeClr val="bg1"/>
                </a:solidFill>
                <a:effectLst>
                  <a:outerShdw blurRad="38100" dist="38100" dir="2700000" algn="tl">
                    <a:srgbClr val="000000"/>
                  </a:outerShdw>
                </a:effectLst>
                <a:cs typeface="Times New Roman" pitchFamily="18" charset="0"/>
              </a:rPr>
              <a:t>Buffer Capacity</a:t>
            </a:r>
            <a:r>
              <a:rPr lang="en-AU" sz="2400" b="1" dirty="0">
                <a:solidFill>
                  <a:schemeClr val="bg1"/>
                </a:solidFill>
                <a:effectLst>
                  <a:outerShdw blurRad="38100" dist="38100" dir="2700000" algn="tl">
                    <a:srgbClr val="000000"/>
                  </a:outerShdw>
                </a:effectLst>
                <a:cs typeface="Times New Roman" pitchFamily="18" charset="0"/>
              </a:rPr>
              <a:t>) ή </a:t>
            </a:r>
            <a:r>
              <a:rPr lang="en-AU" sz="2400" b="1" dirty="0" err="1">
                <a:solidFill>
                  <a:schemeClr val="bg1"/>
                </a:solidFill>
                <a:effectLst>
                  <a:outerShdw blurRad="38100" dist="38100" dir="2700000" algn="tl">
                    <a:srgbClr val="000000"/>
                  </a:outerShdw>
                </a:effectLst>
                <a:cs typeface="Times New Roman" pitchFamily="18" charset="0"/>
              </a:rPr>
              <a:t>δείκτη</a:t>
            </a:r>
            <a:r>
              <a:rPr lang="en-AU" sz="2400" b="1" dirty="0">
                <a:solidFill>
                  <a:schemeClr val="bg1"/>
                </a:solidFill>
                <a:effectLst>
                  <a:outerShdw blurRad="38100" dist="38100" dir="2700000" algn="tl">
                    <a:srgbClr val="000000"/>
                  </a:outerShdw>
                </a:effectLst>
                <a:cs typeface="Times New Roman" pitchFamily="18" charset="0"/>
              </a:rPr>
              <a:t> </a:t>
            </a:r>
            <a:r>
              <a:rPr lang="en-AU" sz="2400" b="1" dirty="0" err="1">
                <a:solidFill>
                  <a:schemeClr val="bg1"/>
                </a:solidFill>
                <a:effectLst>
                  <a:outerShdw blurRad="38100" dist="38100" dir="2700000" algn="tl">
                    <a:srgbClr val="000000"/>
                  </a:outerShdw>
                </a:effectLst>
                <a:cs typeface="Times New Roman" pitchFamily="18" charset="0"/>
              </a:rPr>
              <a:t>ρυθμιστικής</a:t>
            </a:r>
            <a:r>
              <a:rPr lang="en-AU" sz="2400" b="1" dirty="0">
                <a:solidFill>
                  <a:schemeClr val="bg1"/>
                </a:solidFill>
                <a:effectLst>
                  <a:outerShdw blurRad="38100" dist="38100" dir="2700000" algn="tl">
                    <a:srgbClr val="000000"/>
                  </a:outerShdw>
                </a:effectLst>
                <a:cs typeface="Times New Roman" pitchFamily="18" charset="0"/>
              </a:rPr>
              <a:t> </a:t>
            </a:r>
            <a:r>
              <a:rPr lang="en-AU" sz="2400" b="1" dirty="0" err="1">
                <a:solidFill>
                  <a:schemeClr val="bg1"/>
                </a:solidFill>
                <a:effectLst>
                  <a:outerShdw blurRad="38100" dist="38100" dir="2700000" algn="tl">
                    <a:srgbClr val="000000"/>
                  </a:outerShdw>
                </a:effectLst>
                <a:cs typeface="Times New Roman" pitchFamily="18" charset="0"/>
              </a:rPr>
              <a:t>ικανότητας</a:t>
            </a:r>
            <a:r>
              <a:rPr lang="en-AU" sz="2400" b="1" dirty="0">
                <a:solidFill>
                  <a:schemeClr val="bg1"/>
                </a:solidFill>
                <a:effectLst>
                  <a:outerShdw blurRad="38100" dist="38100" dir="2700000" algn="tl">
                    <a:srgbClr val="000000"/>
                  </a:outerShdw>
                </a:effectLst>
                <a:cs typeface="Times New Roman" pitchFamily="18" charset="0"/>
              </a:rPr>
              <a:t> (</a:t>
            </a:r>
            <a:r>
              <a:rPr lang="en-US" sz="2400" b="1" dirty="0">
                <a:solidFill>
                  <a:schemeClr val="bg1"/>
                </a:solidFill>
                <a:effectLst>
                  <a:outerShdw blurRad="38100" dist="38100" dir="2700000" algn="tl">
                    <a:srgbClr val="000000"/>
                  </a:outerShdw>
                </a:effectLst>
                <a:cs typeface="Times New Roman" pitchFamily="18" charset="0"/>
              </a:rPr>
              <a:t>Buffer Index</a:t>
            </a:r>
            <a:r>
              <a:rPr lang="en-AU" sz="2400" b="1" dirty="0">
                <a:solidFill>
                  <a:schemeClr val="bg1"/>
                </a:solidFill>
                <a:effectLst>
                  <a:outerShdw blurRad="38100" dist="38100" dir="2700000" algn="tl">
                    <a:srgbClr val="000000"/>
                  </a:outerShdw>
                </a:effectLst>
                <a:cs typeface="Times New Roman" pitchFamily="18" charset="0"/>
              </a:rPr>
              <a:t>)</a:t>
            </a:r>
            <a:r>
              <a:rPr lang="en-AU" sz="2400" b="1" dirty="0">
                <a:solidFill>
                  <a:schemeClr val="accent2"/>
                </a:solidFill>
                <a:effectLst>
                  <a:outerShdw blurRad="38100" dist="38100" dir="2700000" algn="tl">
                    <a:srgbClr val="000000"/>
                  </a:outerShdw>
                </a:effectLst>
                <a:cs typeface="Times New Roman" pitchFamily="18" charset="0"/>
              </a:rPr>
              <a:t>. Η </a:t>
            </a:r>
            <a:r>
              <a:rPr lang="en-AU" sz="2400" b="1" dirty="0" err="1">
                <a:solidFill>
                  <a:schemeClr val="accent2"/>
                </a:solidFill>
                <a:effectLst>
                  <a:outerShdw blurRad="38100" dist="38100" dir="2700000" algn="tl">
                    <a:srgbClr val="000000"/>
                  </a:outerShdw>
                </a:effectLst>
                <a:cs typeface="Times New Roman" pitchFamily="18" charset="0"/>
              </a:rPr>
              <a:t>ρυθμιστική</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χωρητικότητα</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εκφράζει</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τη</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ποσότητα</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σε</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γραμμομόρια</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μιας</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ισχυρής</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βάσης</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που</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απαιτείται</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να</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προστεθεί</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σε</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ένα</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λίτρο</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του</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ρυθμιστικού</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διαλύματος</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για</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να</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του</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αυξήσει</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το</a:t>
            </a:r>
            <a:r>
              <a:rPr lang="en-AU" sz="2400" b="1" dirty="0">
                <a:solidFill>
                  <a:schemeClr val="accent2"/>
                </a:solidFill>
                <a:effectLst>
                  <a:outerShdw blurRad="38100" dist="38100" dir="2700000" algn="tl">
                    <a:srgbClr val="000000"/>
                  </a:outerShdw>
                </a:effectLst>
                <a:cs typeface="Times New Roman" pitchFamily="18" charset="0"/>
              </a:rPr>
              <a:t> </a:t>
            </a:r>
            <a:r>
              <a:rPr lang="en-US" sz="2400" b="1" dirty="0">
                <a:solidFill>
                  <a:schemeClr val="accent2"/>
                </a:solidFill>
                <a:effectLst>
                  <a:outerShdw blurRad="38100" dist="38100" dir="2700000" algn="tl">
                    <a:srgbClr val="000000"/>
                  </a:outerShdw>
                </a:effectLst>
                <a:cs typeface="Times New Roman" pitchFamily="18" charset="0"/>
              </a:rPr>
              <a:t>pH</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κατά</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μία</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μονάδα</a:t>
            </a:r>
            <a:r>
              <a:rPr lang="en-AU" sz="2400" b="1" dirty="0">
                <a:solidFill>
                  <a:schemeClr val="accent2"/>
                </a:solidFill>
                <a:effectLst>
                  <a:outerShdw blurRad="38100" dist="38100" dir="2700000" algn="tl">
                    <a:srgbClr val="000000"/>
                  </a:outerShdw>
                </a:effectLst>
                <a:cs typeface="Times New Roman" pitchFamily="18" charset="0"/>
              </a:rPr>
              <a:t>. </a:t>
            </a:r>
            <a:endParaRPr lang="en-GB" sz="2400" b="1" dirty="0">
              <a:solidFill>
                <a:schemeClr val="accent2"/>
              </a:solidFill>
              <a:effectLst>
                <a:outerShdw blurRad="38100" dist="38100" dir="2700000" algn="tl">
                  <a:srgbClr val="000000"/>
                </a:outerShdw>
              </a:effectLst>
            </a:endParaRPr>
          </a:p>
        </p:txBody>
      </p:sp>
      <p:pic>
        <p:nvPicPr>
          <p:cNvPr id="4" name="Picture 3">
            <a:extLst>
              <a:ext uri="{FF2B5EF4-FFF2-40B4-BE49-F238E27FC236}">
                <a16:creationId xmlns:a16="http://schemas.microsoft.com/office/drawing/2014/main" id="{95E3E9FF-4709-44D4-BA4F-B41BB48B00AD}"/>
              </a:ext>
            </a:extLst>
          </p:cNvPr>
          <p:cNvPicPr>
            <a:picLocks noChangeAspect="1"/>
          </p:cNvPicPr>
          <p:nvPr/>
        </p:nvPicPr>
        <p:blipFill>
          <a:blip r:embed="rId2"/>
          <a:stretch>
            <a:fillRect/>
          </a:stretch>
        </p:blipFill>
        <p:spPr>
          <a:xfrm>
            <a:off x="0" y="5495261"/>
            <a:ext cx="1646147" cy="1236015"/>
          </a:xfrm>
          <a:prstGeom prst="rect">
            <a:avLst/>
          </a:prstGeom>
        </p:spPr>
      </p:pic>
      <p:pic>
        <p:nvPicPr>
          <p:cNvPr id="5" name="Picture 4">
            <a:extLst>
              <a:ext uri="{FF2B5EF4-FFF2-40B4-BE49-F238E27FC236}">
                <a16:creationId xmlns:a16="http://schemas.microsoft.com/office/drawing/2014/main" id="{95B78B54-38E9-4590-8406-1D9E629D8027}"/>
              </a:ext>
            </a:extLst>
          </p:cNvPr>
          <p:cNvPicPr>
            <a:picLocks noChangeAspect="1"/>
          </p:cNvPicPr>
          <p:nvPr/>
        </p:nvPicPr>
        <p:blipFill>
          <a:blip r:embed="rId3"/>
          <a:stretch>
            <a:fillRect/>
          </a:stretch>
        </p:blipFill>
        <p:spPr>
          <a:xfrm>
            <a:off x="2584945" y="1877933"/>
            <a:ext cx="8192089" cy="4538743"/>
          </a:xfrm>
          <a:prstGeom prst="rect">
            <a:avLst/>
          </a:prstGeom>
        </p:spPr>
      </p:pic>
      <p:pic>
        <p:nvPicPr>
          <p:cNvPr id="6" name="Picture 5">
            <a:extLst>
              <a:ext uri="{FF2B5EF4-FFF2-40B4-BE49-F238E27FC236}">
                <a16:creationId xmlns:a16="http://schemas.microsoft.com/office/drawing/2014/main" id="{E9E74303-E22D-4371-B80A-EAED98D06F0E}"/>
              </a:ext>
            </a:extLst>
          </p:cNvPr>
          <p:cNvPicPr>
            <a:picLocks noChangeAspect="1"/>
          </p:cNvPicPr>
          <p:nvPr/>
        </p:nvPicPr>
        <p:blipFill>
          <a:blip r:embed="rId4"/>
          <a:stretch>
            <a:fillRect/>
          </a:stretch>
        </p:blipFill>
        <p:spPr>
          <a:xfrm>
            <a:off x="3092848" y="1893937"/>
            <a:ext cx="7176285" cy="4506737"/>
          </a:xfrm>
          <a:prstGeom prst="rect">
            <a:avLst/>
          </a:prstGeom>
        </p:spPr>
      </p:pic>
    </p:spTree>
    <p:extLst>
      <p:ext uri="{BB962C8B-B14F-4D97-AF65-F5344CB8AC3E}">
        <p14:creationId xmlns:p14="http://schemas.microsoft.com/office/powerpoint/2010/main" val="271365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53" presetClass="exit" presetSubtype="32" fill="hold" nodeType="withEffect">
                                  <p:stCondLst>
                                    <p:cond delay="0"/>
                                  </p:stCondLst>
                                  <p:childTnLst>
                                    <p:anim calcmode="lin" valueType="num">
                                      <p:cBhvr>
                                        <p:cTn id="12" dur="500"/>
                                        <p:tgtEl>
                                          <p:spTgt spid="5"/>
                                        </p:tgtEl>
                                        <p:attrNameLst>
                                          <p:attrName>ppt_w</p:attrName>
                                        </p:attrNameLst>
                                      </p:cBhvr>
                                      <p:tavLst>
                                        <p:tav tm="0">
                                          <p:val>
                                            <p:strVal val="ppt_w"/>
                                          </p:val>
                                        </p:tav>
                                        <p:tav tm="100000">
                                          <p:val>
                                            <p:fltVal val="0"/>
                                          </p:val>
                                        </p:tav>
                                      </p:tavLst>
                                    </p:anim>
                                    <p:anim calcmode="lin" valueType="num">
                                      <p:cBhvr>
                                        <p:cTn id="13" dur="500"/>
                                        <p:tgtEl>
                                          <p:spTgt spid="5"/>
                                        </p:tgtEl>
                                        <p:attrNameLst>
                                          <p:attrName>ppt_h</p:attrName>
                                        </p:attrNameLst>
                                      </p:cBhvr>
                                      <p:tavLst>
                                        <p:tav tm="0">
                                          <p:val>
                                            <p:strVal val="ppt_h"/>
                                          </p:val>
                                        </p:tav>
                                        <p:tav tm="100000">
                                          <p:val>
                                            <p:fltVal val="0"/>
                                          </p:val>
                                        </p:tav>
                                      </p:tavLst>
                                    </p:anim>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BBEF03-8246-4823-BF78-1483A3E279C6}"/>
              </a:ext>
            </a:extLst>
          </p:cNvPr>
          <p:cNvSpPr txBox="1">
            <a:spLocks/>
          </p:cNvSpPr>
          <p:nvPr/>
        </p:nvSpPr>
        <p:spPr>
          <a:xfrm>
            <a:off x="3736041" y="1"/>
            <a:ext cx="8455960" cy="106680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lang="en-GB" sz="5400" b="1" kern="1200" dirty="0">
                <a:solidFill>
                  <a:schemeClr val="bg1"/>
                </a:solidFill>
                <a:latin typeface="+mj-lt"/>
                <a:ea typeface="+mj-ea"/>
                <a:cs typeface="+mj-cs"/>
              </a:defRPr>
            </a:lvl1pPr>
          </a:lstStyle>
          <a:p>
            <a:r>
              <a:rPr lang="el-GR" sz="3600" dirty="0">
                <a:solidFill>
                  <a:schemeClr val="accent2"/>
                </a:solidFill>
              </a:rPr>
              <a:t>Αντιδράσεις σε Υδατικά Διαλύματα</a:t>
            </a:r>
            <a:br>
              <a:rPr lang="el-GR" sz="3600" dirty="0">
                <a:solidFill>
                  <a:schemeClr val="accent2"/>
                </a:solidFill>
              </a:rPr>
            </a:br>
            <a:r>
              <a:rPr lang="el-GR" sz="3600" dirty="0">
                <a:solidFill>
                  <a:schemeClr val="accent2"/>
                </a:solidFill>
              </a:rPr>
              <a:t>- Ρυθμιστικά Διαλύματα</a:t>
            </a:r>
            <a:endParaRPr lang="en-US" sz="3600" dirty="0">
              <a:solidFill>
                <a:schemeClr val="accent2"/>
              </a:solidFill>
            </a:endParaRPr>
          </a:p>
        </p:txBody>
      </p:sp>
      <p:sp>
        <p:nvSpPr>
          <p:cNvPr id="6" name="Text Box 8">
            <a:extLst>
              <a:ext uri="{FF2B5EF4-FFF2-40B4-BE49-F238E27FC236}">
                <a16:creationId xmlns:a16="http://schemas.microsoft.com/office/drawing/2014/main" id="{43EAB06F-A614-4E11-AF2F-1C7025D3B029}"/>
              </a:ext>
            </a:extLst>
          </p:cNvPr>
          <p:cNvSpPr txBox="1">
            <a:spLocks noChangeArrowheads="1"/>
          </p:cNvSpPr>
          <p:nvPr/>
        </p:nvSpPr>
        <p:spPr bwMode="auto">
          <a:xfrm>
            <a:off x="1547037" y="1278444"/>
            <a:ext cx="108150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dirty="0">
                <a:solidFill>
                  <a:schemeClr val="bg1"/>
                </a:solidFill>
                <a:latin typeface="+mn-lt"/>
              </a:rPr>
              <a:t>ΥΠΟΛΟΓΙΣΜΟΣ </a:t>
            </a:r>
            <a:r>
              <a:rPr lang="en-US" altLang="el-GR" dirty="0">
                <a:solidFill>
                  <a:schemeClr val="bg1"/>
                </a:solidFill>
                <a:latin typeface="+mn-lt"/>
              </a:rPr>
              <a:t>pH </a:t>
            </a:r>
            <a:r>
              <a:rPr lang="el-GR" altLang="el-GR" dirty="0">
                <a:solidFill>
                  <a:schemeClr val="bg1"/>
                </a:solidFill>
                <a:latin typeface="+mn-lt"/>
              </a:rPr>
              <a:t> ΡΥΘΜΙΣΤΙΚΟΥ ΔΙΑΛΥΜΑΤΟΣ ΗΑ/Α</a:t>
            </a:r>
            <a:r>
              <a:rPr lang="el-GR" altLang="el-GR" baseline="30000" dirty="0">
                <a:solidFill>
                  <a:schemeClr val="bg1"/>
                </a:solidFill>
                <a:latin typeface="+mn-lt"/>
              </a:rPr>
              <a:t>-</a:t>
            </a:r>
            <a:endParaRPr lang="en-GB" altLang="el-GR" baseline="30000" dirty="0">
              <a:solidFill>
                <a:schemeClr val="bg1"/>
              </a:solidFill>
              <a:latin typeface="+mn-lt"/>
            </a:endParaRPr>
          </a:p>
        </p:txBody>
      </p:sp>
      <p:sp>
        <p:nvSpPr>
          <p:cNvPr id="7" name="Text Box 13">
            <a:extLst>
              <a:ext uri="{FF2B5EF4-FFF2-40B4-BE49-F238E27FC236}">
                <a16:creationId xmlns:a16="http://schemas.microsoft.com/office/drawing/2014/main" id="{9CA8273A-2F43-40CE-86CC-0C08C8A4D757}"/>
              </a:ext>
            </a:extLst>
          </p:cNvPr>
          <p:cNvSpPr txBox="1">
            <a:spLocks noChangeArrowheads="1"/>
          </p:cNvSpPr>
          <p:nvPr/>
        </p:nvSpPr>
        <p:spPr bwMode="auto">
          <a:xfrm>
            <a:off x="1734236" y="2962755"/>
            <a:ext cx="5942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800" dirty="0">
                <a:solidFill>
                  <a:schemeClr val="bg1"/>
                </a:solidFill>
                <a:latin typeface="+mn-lt"/>
                <a:cs typeface="Times New Roman" panose="02020603050405020304" pitchFamily="18" charset="0"/>
              </a:rPr>
              <a:t>Ε</a:t>
            </a:r>
            <a:r>
              <a:rPr lang="en-AU" altLang="el-GR" sz="2800" dirty="0" err="1">
                <a:solidFill>
                  <a:schemeClr val="bg1"/>
                </a:solidFill>
                <a:latin typeface="+mn-lt"/>
                <a:cs typeface="Times New Roman" panose="02020603050405020304" pitchFamily="18" charset="0"/>
              </a:rPr>
              <a:t>ξίσωση</a:t>
            </a:r>
            <a:r>
              <a:rPr lang="en-AU" altLang="el-GR" sz="2800" dirty="0">
                <a:solidFill>
                  <a:schemeClr val="bg1"/>
                </a:solidFill>
                <a:latin typeface="+mn-lt"/>
                <a:cs typeface="Times New Roman" panose="02020603050405020304" pitchFamily="18" charset="0"/>
              </a:rPr>
              <a:t> </a:t>
            </a:r>
            <a:r>
              <a:rPr lang="en-US" altLang="el-GR" sz="2800" dirty="0">
                <a:solidFill>
                  <a:schemeClr val="bg1"/>
                </a:solidFill>
                <a:latin typeface="+mn-lt"/>
                <a:cs typeface="Times New Roman" panose="02020603050405020304" pitchFamily="18" charset="0"/>
              </a:rPr>
              <a:t>Henderson</a:t>
            </a:r>
            <a:r>
              <a:rPr lang="en-AU" altLang="el-GR" sz="2800" dirty="0">
                <a:solidFill>
                  <a:schemeClr val="bg1"/>
                </a:solidFill>
                <a:latin typeface="+mn-lt"/>
                <a:cs typeface="Times New Roman" panose="02020603050405020304" pitchFamily="18" charset="0"/>
              </a:rPr>
              <a:t> - </a:t>
            </a:r>
            <a:r>
              <a:rPr lang="en-US" altLang="el-GR" sz="2800" dirty="0" err="1">
                <a:solidFill>
                  <a:schemeClr val="bg1"/>
                </a:solidFill>
                <a:latin typeface="+mn-lt"/>
                <a:cs typeface="Times New Roman" panose="02020603050405020304" pitchFamily="18" charset="0"/>
              </a:rPr>
              <a:t>Hasselbalch</a:t>
            </a:r>
            <a:r>
              <a:rPr lang="en-GB" altLang="el-GR" sz="2800" dirty="0">
                <a:solidFill>
                  <a:schemeClr val="bg1"/>
                </a:solidFill>
                <a:latin typeface="+mn-lt"/>
              </a:rPr>
              <a:t> </a:t>
            </a:r>
          </a:p>
        </p:txBody>
      </p:sp>
      <p:sp>
        <p:nvSpPr>
          <p:cNvPr id="8" name="Text Box 14">
            <a:extLst>
              <a:ext uri="{FF2B5EF4-FFF2-40B4-BE49-F238E27FC236}">
                <a16:creationId xmlns:a16="http://schemas.microsoft.com/office/drawing/2014/main" id="{568F56AB-ED4F-40F3-BA52-A5EFC0C25B2E}"/>
              </a:ext>
            </a:extLst>
          </p:cNvPr>
          <p:cNvSpPr txBox="1">
            <a:spLocks noChangeArrowheads="1"/>
          </p:cNvSpPr>
          <p:nvPr/>
        </p:nvSpPr>
        <p:spPr bwMode="auto">
          <a:xfrm>
            <a:off x="5372253" y="3696759"/>
            <a:ext cx="6822558" cy="830997"/>
          </a:xfrm>
          <a:prstGeom prst="rect">
            <a:avLst/>
          </a:prstGeom>
          <a:noFill/>
          <a:ln w="9525">
            <a:noFill/>
            <a:miter lim="800000"/>
            <a:headEnd/>
            <a:tailEnd/>
          </a:ln>
          <a:effectLst/>
        </p:spPr>
        <p:txBody>
          <a:bodyPr wrap="square">
            <a:spAutoFit/>
          </a:bodyPr>
          <a:lstStyle/>
          <a:p>
            <a:pPr eaLnBrk="1" hangingPunct="1">
              <a:spcBef>
                <a:spcPct val="50000"/>
              </a:spcBef>
              <a:defRPr/>
            </a:pPr>
            <a:r>
              <a:rPr lang="el-GR" sz="2400" b="1" dirty="0">
                <a:solidFill>
                  <a:schemeClr val="accent2"/>
                </a:solidFill>
                <a:effectLst>
                  <a:outerShdw blurRad="38100" dist="38100" dir="2700000" algn="tl">
                    <a:srgbClr val="000000"/>
                  </a:outerShdw>
                </a:effectLst>
              </a:rPr>
              <a:t>Κάθε </a:t>
            </a:r>
            <a:r>
              <a:rPr lang="en-AU" sz="2400" b="1" dirty="0" err="1">
                <a:solidFill>
                  <a:schemeClr val="accent2"/>
                </a:solidFill>
                <a:effectLst>
                  <a:outerShdw blurRad="38100" dist="38100" dir="2700000" algn="tl">
                    <a:srgbClr val="000000"/>
                  </a:outerShdw>
                </a:effectLst>
                <a:cs typeface="Times New Roman" pitchFamily="18" charset="0"/>
              </a:rPr>
              <a:t>ρυθμιστικό</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διάλυμ</a:t>
            </a:r>
            <a:r>
              <a:rPr lang="en-AU" sz="2400" b="1" dirty="0">
                <a:solidFill>
                  <a:schemeClr val="accent2"/>
                </a:solidFill>
                <a:effectLst>
                  <a:outerShdw blurRad="38100" dist="38100" dir="2700000" algn="tl">
                    <a:srgbClr val="000000"/>
                  </a:outerShdw>
                </a:effectLst>
                <a:cs typeface="Times New Roman" pitchFamily="18" charset="0"/>
              </a:rPr>
              <a:t>α ρυθμίζει καλύτερα το </a:t>
            </a:r>
            <a:r>
              <a:rPr lang="en-US" sz="2400" b="1" dirty="0">
                <a:solidFill>
                  <a:schemeClr val="accent2"/>
                </a:solidFill>
                <a:effectLst>
                  <a:outerShdw blurRad="38100" dist="38100" dir="2700000" algn="tl">
                    <a:srgbClr val="000000"/>
                  </a:outerShdw>
                </a:effectLst>
                <a:cs typeface="Times New Roman" pitchFamily="18" charset="0"/>
              </a:rPr>
              <a:t>pH</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στη</a:t>
            </a:r>
            <a:r>
              <a:rPr lang="en-AU" sz="2400" b="1" dirty="0">
                <a:solidFill>
                  <a:schemeClr val="accent2"/>
                </a:solidFill>
                <a:effectLst>
                  <a:outerShdw blurRad="38100" dist="38100" dir="2700000" algn="tl">
                    <a:srgbClr val="000000"/>
                  </a:outerShdw>
                </a:effectLst>
                <a:cs typeface="Times New Roman" pitchFamily="18" charset="0"/>
              </a:rPr>
              <a:t> π</a:t>
            </a:r>
            <a:r>
              <a:rPr lang="en-AU" sz="2400" b="1" dirty="0" err="1">
                <a:solidFill>
                  <a:schemeClr val="accent2"/>
                </a:solidFill>
                <a:effectLst>
                  <a:outerShdw blurRad="38100" dist="38100" dir="2700000" algn="tl">
                    <a:srgbClr val="000000"/>
                  </a:outerShdw>
                </a:effectLst>
                <a:cs typeface="Times New Roman" pitchFamily="18" charset="0"/>
              </a:rPr>
              <a:t>εριοχή</a:t>
            </a:r>
            <a:r>
              <a:rPr lang="en-AU" sz="2400" b="1" dirty="0">
                <a:solidFill>
                  <a:schemeClr val="accent2"/>
                </a:solidFill>
                <a:effectLst>
                  <a:outerShdw blurRad="38100" dist="38100" dir="2700000" algn="tl">
                    <a:srgbClr val="000000"/>
                  </a:outerShdw>
                </a:effectLst>
                <a:cs typeface="Times New Roman" pitchFamily="18" charset="0"/>
              </a:rPr>
              <a:t> </a:t>
            </a:r>
            <a:r>
              <a:rPr lang="en-AU" sz="2400" b="1" dirty="0" err="1">
                <a:solidFill>
                  <a:schemeClr val="accent2"/>
                </a:solidFill>
                <a:effectLst>
                  <a:outerShdw blurRad="38100" dist="38100" dir="2700000" algn="tl">
                    <a:srgbClr val="000000"/>
                  </a:outerShdw>
                </a:effectLst>
                <a:cs typeface="Times New Roman" pitchFamily="18" charset="0"/>
              </a:rPr>
              <a:t>του</a:t>
            </a:r>
            <a:r>
              <a:rPr lang="en-AU" sz="2400" b="1" dirty="0">
                <a:solidFill>
                  <a:schemeClr val="accent2"/>
                </a:solidFill>
                <a:effectLst>
                  <a:outerShdw blurRad="38100" dist="38100" dir="2700000" algn="tl">
                    <a:srgbClr val="000000"/>
                  </a:outerShdw>
                </a:effectLst>
                <a:cs typeface="Times New Roman" pitchFamily="18" charset="0"/>
              </a:rPr>
              <a:t> </a:t>
            </a:r>
            <a:r>
              <a:rPr lang="en-US" sz="2400" b="1" dirty="0" err="1">
                <a:solidFill>
                  <a:schemeClr val="accent2"/>
                </a:solidFill>
                <a:effectLst>
                  <a:outerShdw blurRad="38100" dist="38100" dir="2700000" algn="tl">
                    <a:srgbClr val="000000"/>
                  </a:outerShdw>
                </a:effectLst>
                <a:cs typeface="Times New Roman" pitchFamily="18" charset="0"/>
              </a:rPr>
              <a:t>pK</a:t>
            </a:r>
            <a:r>
              <a:rPr lang="en-AU" sz="2400" b="1" dirty="0">
                <a:solidFill>
                  <a:schemeClr val="accent2"/>
                </a:solidFill>
                <a:effectLst>
                  <a:outerShdw blurRad="38100" dist="38100" dir="2700000" algn="tl">
                    <a:srgbClr val="000000"/>
                  </a:outerShdw>
                </a:effectLst>
                <a:cs typeface="Times New Roman" pitchFamily="18" charset="0"/>
              </a:rPr>
              <a:t>±1 </a:t>
            </a:r>
            <a:r>
              <a:rPr lang="en-AU" sz="2400" b="1" dirty="0" err="1">
                <a:solidFill>
                  <a:schemeClr val="accent2"/>
                </a:solidFill>
                <a:effectLst>
                  <a:outerShdw blurRad="38100" dist="38100" dir="2700000" algn="tl">
                    <a:srgbClr val="000000"/>
                  </a:outerShdw>
                </a:effectLst>
                <a:cs typeface="Times New Roman" pitchFamily="18" charset="0"/>
              </a:rPr>
              <a:t>μονάδες</a:t>
            </a:r>
            <a:r>
              <a:rPr lang="en-AU" sz="2400" b="1" dirty="0">
                <a:solidFill>
                  <a:schemeClr val="accent2"/>
                </a:solidFill>
                <a:effectLst>
                  <a:outerShdw blurRad="38100" dist="38100" dir="2700000" algn="tl">
                    <a:srgbClr val="000000"/>
                  </a:outerShdw>
                </a:effectLst>
                <a:cs typeface="Times New Roman" pitchFamily="18" charset="0"/>
              </a:rPr>
              <a:t> </a:t>
            </a:r>
            <a:r>
              <a:rPr lang="en-US" sz="2400" b="1" dirty="0">
                <a:solidFill>
                  <a:schemeClr val="accent2"/>
                </a:solidFill>
                <a:effectLst>
                  <a:outerShdw blurRad="38100" dist="38100" dir="2700000" algn="tl">
                    <a:srgbClr val="000000"/>
                  </a:outerShdw>
                </a:effectLst>
                <a:cs typeface="Times New Roman" pitchFamily="18" charset="0"/>
              </a:rPr>
              <a:t>pH</a:t>
            </a:r>
            <a:r>
              <a:rPr lang="en-GB" sz="2400" b="1" dirty="0">
                <a:solidFill>
                  <a:schemeClr val="accent2"/>
                </a:solidFill>
                <a:effectLst>
                  <a:outerShdw blurRad="38100" dist="38100" dir="2700000" algn="tl">
                    <a:srgbClr val="000000"/>
                  </a:outerShdw>
                </a:effectLst>
                <a:cs typeface="Times New Roman" pitchFamily="18" charset="0"/>
              </a:rPr>
              <a:t> </a:t>
            </a:r>
          </a:p>
        </p:txBody>
      </p:sp>
      <p:sp>
        <p:nvSpPr>
          <p:cNvPr id="9" name="TextBox 8">
            <a:extLst>
              <a:ext uri="{FF2B5EF4-FFF2-40B4-BE49-F238E27FC236}">
                <a16:creationId xmlns:a16="http://schemas.microsoft.com/office/drawing/2014/main" id="{DC128FCA-A62B-4783-8AA5-962EBAE001E2}"/>
              </a:ext>
            </a:extLst>
          </p:cNvPr>
          <p:cNvSpPr txBox="1"/>
          <p:nvPr/>
        </p:nvSpPr>
        <p:spPr>
          <a:xfrm>
            <a:off x="1974772" y="2169761"/>
            <a:ext cx="3727887" cy="523220"/>
          </a:xfrm>
          <a:prstGeom prst="rect">
            <a:avLst/>
          </a:prstGeom>
          <a:noFill/>
        </p:spPr>
        <p:txBody>
          <a:bodyPr wrap="square" rtlCol="0">
            <a:spAutoFit/>
          </a:bodyPr>
          <a:lstStyle/>
          <a:p>
            <a:r>
              <a:rPr lang="en-US" sz="2800" dirty="0">
                <a:solidFill>
                  <a:srgbClr val="FFC000"/>
                </a:solidFill>
              </a:rPr>
              <a:t>HA</a:t>
            </a:r>
            <a:r>
              <a:rPr lang="en-US" sz="2800" baseline="-25000" dirty="0">
                <a:solidFill>
                  <a:srgbClr val="FFC000"/>
                </a:solidFill>
              </a:rPr>
              <a:t>(</a:t>
            </a:r>
            <a:r>
              <a:rPr lang="en-US" sz="2800" baseline="-25000" dirty="0" err="1">
                <a:solidFill>
                  <a:srgbClr val="FFC000"/>
                </a:solidFill>
              </a:rPr>
              <a:t>aq</a:t>
            </a:r>
            <a:r>
              <a:rPr lang="en-US" sz="2800" baseline="-25000" dirty="0">
                <a:solidFill>
                  <a:srgbClr val="FFC000"/>
                </a:solidFill>
              </a:rPr>
              <a:t>)</a:t>
            </a:r>
            <a:r>
              <a:rPr lang="en-US" sz="2800" dirty="0">
                <a:solidFill>
                  <a:srgbClr val="FFC000"/>
                </a:solidFill>
              </a:rPr>
              <a:t> = H</a:t>
            </a:r>
            <a:r>
              <a:rPr lang="en-US" sz="2800" baseline="30000" dirty="0">
                <a:solidFill>
                  <a:srgbClr val="FFC000"/>
                </a:solidFill>
              </a:rPr>
              <a:t>+</a:t>
            </a:r>
            <a:r>
              <a:rPr lang="en-US" sz="2800" baseline="-25000" dirty="0">
                <a:solidFill>
                  <a:srgbClr val="FFC000"/>
                </a:solidFill>
              </a:rPr>
              <a:t>(</a:t>
            </a:r>
            <a:r>
              <a:rPr lang="en-US" sz="2800" baseline="-25000" dirty="0" err="1">
                <a:solidFill>
                  <a:srgbClr val="FFC000"/>
                </a:solidFill>
              </a:rPr>
              <a:t>aq</a:t>
            </a:r>
            <a:r>
              <a:rPr lang="en-US" sz="2800" baseline="-25000" dirty="0">
                <a:solidFill>
                  <a:srgbClr val="FFC000"/>
                </a:solidFill>
              </a:rPr>
              <a:t>)</a:t>
            </a:r>
            <a:r>
              <a:rPr lang="en-US" sz="2800" dirty="0">
                <a:solidFill>
                  <a:srgbClr val="FFC000"/>
                </a:solidFill>
              </a:rPr>
              <a:t> + A</a:t>
            </a:r>
            <a:r>
              <a:rPr lang="en-US" sz="2800" baseline="30000" dirty="0">
                <a:solidFill>
                  <a:srgbClr val="FFC000"/>
                </a:solidFill>
              </a:rPr>
              <a:t>-</a:t>
            </a:r>
            <a:r>
              <a:rPr lang="en-US" sz="2800" baseline="-25000" dirty="0">
                <a:solidFill>
                  <a:srgbClr val="FFC000"/>
                </a:solidFill>
              </a:rPr>
              <a:t>(</a:t>
            </a:r>
            <a:r>
              <a:rPr lang="en-US" sz="2800" baseline="-25000" dirty="0" err="1">
                <a:solidFill>
                  <a:srgbClr val="FFC000"/>
                </a:solidFill>
              </a:rPr>
              <a:t>aq</a:t>
            </a:r>
            <a:r>
              <a:rPr lang="en-US" sz="2800" baseline="-25000" dirty="0">
                <a:solidFill>
                  <a:srgbClr val="FFC000"/>
                </a:solidFill>
              </a:rPr>
              <a:t>)</a:t>
            </a:r>
            <a:endParaRPr lang="en-GB" sz="2800" baseline="-25000" dirty="0">
              <a:solidFill>
                <a:srgbClr val="FFC000"/>
              </a:solidFill>
            </a:endParaRPr>
          </a:p>
        </p:txBody>
      </p:sp>
      <p:pic>
        <p:nvPicPr>
          <p:cNvPr id="10" name="Picture 9">
            <a:extLst>
              <a:ext uri="{FF2B5EF4-FFF2-40B4-BE49-F238E27FC236}">
                <a16:creationId xmlns:a16="http://schemas.microsoft.com/office/drawing/2014/main" id="{C87FDE88-D7C3-4494-8D04-40FB1642B532}"/>
              </a:ext>
            </a:extLst>
          </p:cNvPr>
          <p:cNvPicPr>
            <a:picLocks noChangeAspect="1"/>
          </p:cNvPicPr>
          <p:nvPr/>
        </p:nvPicPr>
        <p:blipFill>
          <a:blip r:embed="rId2"/>
          <a:stretch>
            <a:fillRect/>
          </a:stretch>
        </p:blipFill>
        <p:spPr>
          <a:xfrm>
            <a:off x="6489342" y="2074862"/>
            <a:ext cx="4588380" cy="937860"/>
          </a:xfrm>
          <a:prstGeom prst="rect">
            <a:avLst/>
          </a:prstGeom>
        </p:spPr>
      </p:pic>
      <p:pic>
        <p:nvPicPr>
          <p:cNvPr id="12" name="Picture 11">
            <a:extLst>
              <a:ext uri="{FF2B5EF4-FFF2-40B4-BE49-F238E27FC236}">
                <a16:creationId xmlns:a16="http://schemas.microsoft.com/office/drawing/2014/main" id="{B06F7777-EC56-42FC-9028-7643DFD22B54}"/>
              </a:ext>
            </a:extLst>
          </p:cNvPr>
          <p:cNvPicPr>
            <a:picLocks noChangeAspect="1"/>
          </p:cNvPicPr>
          <p:nvPr/>
        </p:nvPicPr>
        <p:blipFill>
          <a:blip r:embed="rId3"/>
          <a:stretch>
            <a:fillRect/>
          </a:stretch>
        </p:blipFill>
        <p:spPr>
          <a:xfrm>
            <a:off x="1734236" y="3631500"/>
            <a:ext cx="3342398" cy="1115400"/>
          </a:xfrm>
          <a:prstGeom prst="rect">
            <a:avLst/>
          </a:prstGeom>
        </p:spPr>
      </p:pic>
      <p:sp>
        <p:nvSpPr>
          <p:cNvPr id="13" name="TextBox 12">
            <a:extLst>
              <a:ext uri="{FF2B5EF4-FFF2-40B4-BE49-F238E27FC236}">
                <a16:creationId xmlns:a16="http://schemas.microsoft.com/office/drawing/2014/main" id="{20A0BCB9-4B8F-4F55-B9B6-CE13A32EEB43}"/>
              </a:ext>
            </a:extLst>
          </p:cNvPr>
          <p:cNvSpPr txBox="1">
            <a:spLocks noChangeArrowheads="1"/>
          </p:cNvSpPr>
          <p:nvPr/>
        </p:nvSpPr>
        <p:spPr bwMode="auto">
          <a:xfrm>
            <a:off x="943315" y="4918471"/>
            <a:ext cx="5429131" cy="461665"/>
          </a:xfrm>
          <a:prstGeom prst="rect">
            <a:avLst/>
          </a:prstGeom>
          <a:no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solidFill>
                  <a:schemeClr val="accent2"/>
                </a:solidFill>
                <a:latin typeface="+mn-lt"/>
              </a:rPr>
              <a:t>CH</a:t>
            </a:r>
            <a:r>
              <a:rPr lang="en-US" altLang="en-US" baseline="-25000" dirty="0">
                <a:solidFill>
                  <a:schemeClr val="accent2"/>
                </a:solidFill>
                <a:latin typeface="+mn-lt"/>
              </a:rPr>
              <a:t>3</a:t>
            </a:r>
            <a:r>
              <a:rPr lang="en-US" altLang="en-US" dirty="0">
                <a:solidFill>
                  <a:schemeClr val="accent2"/>
                </a:solidFill>
                <a:latin typeface="+mn-lt"/>
              </a:rPr>
              <a:t>COOH/CH</a:t>
            </a:r>
            <a:r>
              <a:rPr lang="en-US" altLang="en-US" baseline="-25000" dirty="0">
                <a:solidFill>
                  <a:schemeClr val="accent2"/>
                </a:solidFill>
                <a:latin typeface="+mn-lt"/>
              </a:rPr>
              <a:t>3</a:t>
            </a:r>
            <a:r>
              <a:rPr lang="en-US" altLang="en-US" dirty="0">
                <a:solidFill>
                  <a:schemeClr val="accent2"/>
                </a:solidFill>
                <a:latin typeface="+mn-lt"/>
              </a:rPr>
              <a:t>COONa K</a:t>
            </a:r>
            <a:r>
              <a:rPr lang="en-US" altLang="en-US" baseline="-25000" dirty="0">
                <a:solidFill>
                  <a:schemeClr val="accent2"/>
                </a:solidFill>
                <a:latin typeface="+mn-lt"/>
              </a:rPr>
              <a:t>a</a:t>
            </a:r>
            <a:r>
              <a:rPr lang="en-US" altLang="en-US" dirty="0">
                <a:solidFill>
                  <a:schemeClr val="accent2"/>
                </a:solidFill>
                <a:latin typeface="+mn-lt"/>
              </a:rPr>
              <a:t>=1,75x10</a:t>
            </a:r>
            <a:r>
              <a:rPr lang="en-US" altLang="en-US" baseline="30000" dirty="0">
                <a:solidFill>
                  <a:schemeClr val="accent2"/>
                </a:solidFill>
                <a:latin typeface="+mn-lt"/>
              </a:rPr>
              <a:t>-5</a:t>
            </a:r>
            <a:endParaRPr lang="el-GR" altLang="en-US" baseline="30000" dirty="0">
              <a:solidFill>
                <a:schemeClr val="accent2"/>
              </a:solidFill>
              <a:latin typeface="+mn-lt"/>
            </a:endParaRPr>
          </a:p>
        </p:txBody>
      </p:sp>
      <p:sp>
        <p:nvSpPr>
          <p:cNvPr id="14" name="TextBox 13">
            <a:extLst>
              <a:ext uri="{FF2B5EF4-FFF2-40B4-BE49-F238E27FC236}">
                <a16:creationId xmlns:a16="http://schemas.microsoft.com/office/drawing/2014/main" id="{6763B53C-52DD-4A78-B7B1-C68D5EF4A9D4}"/>
              </a:ext>
            </a:extLst>
          </p:cNvPr>
          <p:cNvSpPr txBox="1">
            <a:spLocks noChangeArrowheads="1"/>
          </p:cNvSpPr>
          <p:nvPr/>
        </p:nvSpPr>
        <p:spPr bwMode="auto">
          <a:xfrm>
            <a:off x="943315" y="5717731"/>
            <a:ext cx="5341089" cy="461665"/>
          </a:xfrm>
          <a:prstGeom prst="rect">
            <a:avLst/>
          </a:prstGeom>
          <a:no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solidFill>
                  <a:schemeClr val="accent2"/>
                </a:solidFill>
                <a:latin typeface="+mn-lt"/>
              </a:rPr>
              <a:t>pH=pK</a:t>
            </a:r>
            <a:r>
              <a:rPr lang="en-US" altLang="en-US" baseline="-25000" dirty="0">
                <a:solidFill>
                  <a:schemeClr val="accent2"/>
                </a:solidFill>
                <a:latin typeface="+mn-lt"/>
              </a:rPr>
              <a:t>a</a:t>
            </a:r>
            <a:r>
              <a:rPr lang="en-US" altLang="en-US" dirty="0">
                <a:solidFill>
                  <a:schemeClr val="accent2"/>
                </a:solidFill>
                <a:latin typeface="+mn-lt"/>
                <a:cs typeface="Calibri" panose="020F0502020204030204" pitchFamily="34" charset="0"/>
              </a:rPr>
              <a:t>±1</a:t>
            </a:r>
            <a:r>
              <a:rPr lang="en-US" altLang="en-US" dirty="0">
                <a:solidFill>
                  <a:schemeClr val="accent2"/>
                </a:solidFill>
                <a:latin typeface="+mn-lt"/>
              </a:rPr>
              <a:t>=-log(1,75x10</a:t>
            </a:r>
            <a:r>
              <a:rPr lang="en-US" altLang="en-US" baseline="30000" dirty="0">
                <a:solidFill>
                  <a:schemeClr val="accent2"/>
                </a:solidFill>
                <a:latin typeface="+mn-lt"/>
              </a:rPr>
              <a:t>-5</a:t>
            </a:r>
            <a:r>
              <a:rPr lang="en-US" altLang="en-US" dirty="0">
                <a:solidFill>
                  <a:schemeClr val="accent2"/>
                </a:solidFill>
                <a:latin typeface="+mn-lt"/>
              </a:rPr>
              <a:t>) ±1=4,8±1</a:t>
            </a:r>
            <a:endParaRPr lang="el-GR" altLang="en-US" dirty="0">
              <a:solidFill>
                <a:schemeClr val="accent2"/>
              </a:solidFill>
              <a:latin typeface="+mn-lt"/>
            </a:endParaRPr>
          </a:p>
        </p:txBody>
      </p:sp>
      <p:sp>
        <p:nvSpPr>
          <p:cNvPr id="15" name="TextBox 14">
            <a:extLst>
              <a:ext uri="{FF2B5EF4-FFF2-40B4-BE49-F238E27FC236}">
                <a16:creationId xmlns:a16="http://schemas.microsoft.com/office/drawing/2014/main" id="{55921D53-9884-483A-B63A-6F0D13283046}"/>
              </a:ext>
            </a:extLst>
          </p:cNvPr>
          <p:cNvSpPr txBox="1">
            <a:spLocks noChangeArrowheads="1"/>
          </p:cNvSpPr>
          <p:nvPr/>
        </p:nvSpPr>
        <p:spPr bwMode="auto">
          <a:xfrm>
            <a:off x="6723320" y="4897267"/>
            <a:ext cx="3719512" cy="461665"/>
          </a:xfrm>
          <a:prstGeom prst="rect">
            <a:avLst/>
          </a:prstGeom>
          <a:noFill/>
          <a:ln>
            <a:noFill/>
          </a:ln>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solidFill>
                  <a:schemeClr val="accent2"/>
                </a:solidFill>
                <a:latin typeface="+mn-lt"/>
              </a:rPr>
              <a:t>NH</a:t>
            </a:r>
            <a:r>
              <a:rPr lang="en-US" altLang="en-US" baseline="-25000" dirty="0">
                <a:solidFill>
                  <a:schemeClr val="accent2"/>
                </a:solidFill>
                <a:latin typeface="+mn-lt"/>
              </a:rPr>
              <a:t>3</a:t>
            </a:r>
            <a:r>
              <a:rPr lang="en-US" altLang="en-US" dirty="0">
                <a:solidFill>
                  <a:schemeClr val="accent2"/>
                </a:solidFill>
                <a:latin typeface="+mn-lt"/>
              </a:rPr>
              <a:t>/NH</a:t>
            </a:r>
            <a:r>
              <a:rPr lang="en-US" altLang="en-US" baseline="-25000" dirty="0">
                <a:solidFill>
                  <a:schemeClr val="accent2"/>
                </a:solidFill>
                <a:latin typeface="+mn-lt"/>
              </a:rPr>
              <a:t>4</a:t>
            </a:r>
            <a:r>
              <a:rPr lang="en-US" altLang="en-US" dirty="0">
                <a:solidFill>
                  <a:schemeClr val="accent2"/>
                </a:solidFill>
                <a:latin typeface="+mn-lt"/>
              </a:rPr>
              <a:t>Cl </a:t>
            </a:r>
            <a:r>
              <a:rPr lang="en-US" altLang="en-US" dirty="0" err="1">
                <a:solidFill>
                  <a:schemeClr val="accent2"/>
                </a:solidFill>
                <a:latin typeface="+mn-lt"/>
              </a:rPr>
              <a:t>K</a:t>
            </a:r>
            <a:r>
              <a:rPr lang="en-US" altLang="en-US" baseline="-25000" dirty="0" err="1">
                <a:solidFill>
                  <a:schemeClr val="accent2"/>
                </a:solidFill>
                <a:latin typeface="+mn-lt"/>
              </a:rPr>
              <a:t>b</a:t>
            </a:r>
            <a:r>
              <a:rPr lang="en-US" altLang="en-US" dirty="0">
                <a:solidFill>
                  <a:schemeClr val="accent2"/>
                </a:solidFill>
                <a:latin typeface="+mn-lt"/>
              </a:rPr>
              <a:t>=1,6x10</a:t>
            </a:r>
            <a:r>
              <a:rPr lang="en-US" altLang="en-US" baseline="30000" dirty="0">
                <a:solidFill>
                  <a:schemeClr val="accent2"/>
                </a:solidFill>
                <a:latin typeface="+mn-lt"/>
              </a:rPr>
              <a:t>-5</a:t>
            </a:r>
            <a:endParaRPr lang="el-GR" altLang="en-US" baseline="30000" dirty="0">
              <a:solidFill>
                <a:schemeClr val="accent2"/>
              </a:solidFill>
              <a:latin typeface="+mn-lt"/>
            </a:endParaRPr>
          </a:p>
        </p:txBody>
      </p:sp>
      <p:sp>
        <p:nvSpPr>
          <p:cNvPr id="16" name="TextBox 15">
            <a:extLst>
              <a:ext uri="{FF2B5EF4-FFF2-40B4-BE49-F238E27FC236}">
                <a16:creationId xmlns:a16="http://schemas.microsoft.com/office/drawing/2014/main" id="{88CDCB69-740C-43E3-9B20-492A845E4086}"/>
              </a:ext>
            </a:extLst>
          </p:cNvPr>
          <p:cNvSpPr txBox="1">
            <a:spLocks noChangeArrowheads="1"/>
          </p:cNvSpPr>
          <p:nvPr/>
        </p:nvSpPr>
        <p:spPr bwMode="auto">
          <a:xfrm>
            <a:off x="6723320" y="5699007"/>
            <a:ext cx="5341089" cy="830997"/>
          </a:xfrm>
          <a:prstGeom prst="rect">
            <a:avLst/>
          </a:prstGeom>
          <a:no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solidFill>
                  <a:schemeClr val="accent2"/>
                </a:solidFill>
                <a:latin typeface="+mn-lt"/>
              </a:rPr>
              <a:t>pOH=pK</a:t>
            </a:r>
            <a:r>
              <a:rPr lang="en-US" altLang="en-US" baseline="-25000" dirty="0">
                <a:solidFill>
                  <a:schemeClr val="accent2"/>
                </a:solidFill>
                <a:latin typeface="+mn-lt"/>
              </a:rPr>
              <a:t>b</a:t>
            </a:r>
            <a:r>
              <a:rPr lang="en-US" altLang="en-US" dirty="0">
                <a:solidFill>
                  <a:schemeClr val="accent2"/>
                </a:solidFill>
                <a:latin typeface="+mn-lt"/>
                <a:cs typeface="Calibri" panose="020F0502020204030204" pitchFamily="34" charset="0"/>
              </a:rPr>
              <a:t>±1</a:t>
            </a:r>
            <a:r>
              <a:rPr lang="en-US" altLang="en-US" dirty="0">
                <a:solidFill>
                  <a:schemeClr val="accent2"/>
                </a:solidFill>
                <a:latin typeface="+mn-lt"/>
              </a:rPr>
              <a:t>=-log(1,6x10</a:t>
            </a:r>
            <a:r>
              <a:rPr lang="en-US" altLang="en-US" baseline="30000" dirty="0">
                <a:solidFill>
                  <a:schemeClr val="accent2"/>
                </a:solidFill>
                <a:latin typeface="+mn-lt"/>
              </a:rPr>
              <a:t>-5</a:t>
            </a:r>
            <a:r>
              <a:rPr lang="en-US" altLang="en-US" dirty="0">
                <a:solidFill>
                  <a:schemeClr val="accent2"/>
                </a:solidFill>
                <a:latin typeface="+mn-lt"/>
              </a:rPr>
              <a:t>) ±1=</a:t>
            </a:r>
            <a:r>
              <a:rPr lang="el-GR" altLang="en-US" dirty="0">
                <a:solidFill>
                  <a:schemeClr val="accent2"/>
                </a:solidFill>
                <a:latin typeface="+mn-lt"/>
              </a:rPr>
              <a:t>4</a:t>
            </a:r>
            <a:r>
              <a:rPr lang="en-US" altLang="en-US" dirty="0">
                <a:solidFill>
                  <a:schemeClr val="accent2"/>
                </a:solidFill>
                <a:latin typeface="+mn-lt"/>
              </a:rPr>
              <a:t>,8±1</a:t>
            </a:r>
          </a:p>
          <a:p>
            <a:r>
              <a:rPr lang="en-US" altLang="en-US" dirty="0">
                <a:solidFill>
                  <a:schemeClr val="accent2"/>
                </a:solidFill>
                <a:latin typeface="+mn-lt"/>
              </a:rPr>
              <a:t>pH=14-pOH=14-(4,8±1)=9,2±1</a:t>
            </a:r>
            <a:endParaRPr lang="el-GR" altLang="en-US" dirty="0">
              <a:solidFill>
                <a:schemeClr val="accent2"/>
              </a:solidFill>
              <a:latin typeface="+mn-lt"/>
            </a:endParaRPr>
          </a:p>
        </p:txBody>
      </p:sp>
    </p:spTree>
    <p:extLst>
      <p:ext uri="{BB962C8B-B14F-4D97-AF65-F5344CB8AC3E}">
        <p14:creationId xmlns:p14="http://schemas.microsoft.com/office/powerpoint/2010/main" val="34875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EA09-D455-4DD7-9F20-2920186B3932}"/>
              </a:ext>
            </a:extLst>
          </p:cNvPr>
          <p:cNvSpPr>
            <a:spLocks noGrp="1"/>
          </p:cNvSpPr>
          <p:nvPr>
            <p:ph type="ctrTitle"/>
          </p:nvPr>
        </p:nvSpPr>
        <p:spPr>
          <a:xfrm>
            <a:off x="3798436" y="29600"/>
            <a:ext cx="7077456" cy="781105"/>
          </a:xfrm>
        </p:spPr>
        <p:txBody>
          <a:bodyPr/>
          <a:lstStyle/>
          <a:p>
            <a:r>
              <a:rPr lang="el-GR" sz="4800" dirty="0"/>
              <a:t>Ιδιότητες Νερού</a:t>
            </a:r>
            <a:endParaRPr lang="en-US" sz="4800" dirty="0"/>
          </a:p>
        </p:txBody>
      </p:sp>
      <p:pic>
        <p:nvPicPr>
          <p:cNvPr id="5" name="Picture 4">
            <a:extLst>
              <a:ext uri="{FF2B5EF4-FFF2-40B4-BE49-F238E27FC236}">
                <a16:creationId xmlns:a16="http://schemas.microsoft.com/office/drawing/2014/main" id="{F890D6EA-9158-43A7-84D6-FB4657CEE333}"/>
              </a:ext>
            </a:extLst>
          </p:cNvPr>
          <p:cNvPicPr>
            <a:picLocks noChangeAspect="1"/>
          </p:cNvPicPr>
          <p:nvPr/>
        </p:nvPicPr>
        <p:blipFill>
          <a:blip r:embed="rId2"/>
          <a:stretch>
            <a:fillRect/>
          </a:stretch>
        </p:blipFill>
        <p:spPr>
          <a:xfrm>
            <a:off x="0" y="684652"/>
            <a:ext cx="5255207" cy="3029975"/>
          </a:xfrm>
          <a:prstGeom prst="rect">
            <a:avLst/>
          </a:prstGeom>
          <a:solidFill>
            <a:srgbClr val="0000FF"/>
          </a:solidFill>
        </p:spPr>
      </p:pic>
      <p:sp>
        <p:nvSpPr>
          <p:cNvPr id="6" name="Text Box 73">
            <a:extLst>
              <a:ext uri="{FF2B5EF4-FFF2-40B4-BE49-F238E27FC236}">
                <a16:creationId xmlns:a16="http://schemas.microsoft.com/office/drawing/2014/main" id="{22EF2E89-CF96-452D-8F60-4A142F16059B}"/>
              </a:ext>
            </a:extLst>
          </p:cNvPr>
          <p:cNvSpPr txBox="1">
            <a:spLocks noChangeArrowheads="1"/>
          </p:cNvSpPr>
          <p:nvPr/>
        </p:nvSpPr>
        <p:spPr bwMode="auto">
          <a:xfrm>
            <a:off x="5527040" y="916603"/>
            <a:ext cx="6553200" cy="1785104"/>
          </a:xfrm>
          <a:prstGeom prst="rect">
            <a:avLst/>
          </a:prstGeom>
          <a:noFill/>
          <a:ln w="76200" cmpd="tri">
            <a:solidFill>
              <a:srgbClr val="0000FF"/>
            </a:solidFill>
            <a:miter lim="800000"/>
            <a:headEnd/>
            <a:tailEnd/>
          </a:ln>
          <a:effectLst/>
        </p:spPr>
        <p:txBody>
          <a:bodyPr wrap="square">
            <a:spAutoFit/>
          </a:bodyPr>
          <a:lstStyle/>
          <a:p>
            <a:pPr algn="ctr" eaLnBrk="1" hangingPunct="1">
              <a:spcBef>
                <a:spcPct val="50000"/>
              </a:spcBef>
              <a:defRPr/>
            </a:pPr>
            <a:r>
              <a:rPr lang="el-GR" sz="2000" dirty="0">
                <a:solidFill>
                  <a:schemeClr val="accent2"/>
                </a:solidFill>
                <a:effectLst>
                  <a:outerShdw blurRad="38100" dist="38100" dir="2700000" algn="tl">
                    <a:srgbClr val="000000"/>
                  </a:outerShdw>
                </a:effectLst>
                <a:cs typeface="Times New Roman" pitchFamily="18" charset="0"/>
              </a:rPr>
              <a:t>Οι μοναδικές ιδιότητες του νερού οφείλονται κυρίως </a:t>
            </a:r>
            <a:endParaRPr lang="el-GR" sz="2000" dirty="0">
              <a:solidFill>
                <a:schemeClr val="accent2"/>
              </a:solidFill>
              <a:effectLst>
                <a:outerShdw blurRad="38100" dist="38100" dir="2700000" algn="tl">
                  <a:srgbClr val="000000"/>
                </a:outerShdw>
              </a:effectLst>
            </a:endParaRPr>
          </a:p>
          <a:p>
            <a:pPr algn="ctr" eaLnBrk="1" hangingPunct="1">
              <a:spcBef>
                <a:spcPct val="50000"/>
              </a:spcBef>
              <a:defRPr/>
            </a:pPr>
            <a:r>
              <a:rPr lang="el-GR" sz="2000" dirty="0">
                <a:solidFill>
                  <a:schemeClr val="accent2"/>
                </a:solidFill>
                <a:effectLst>
                  <a:outerShdw blurRad="38100" dist="38100" dir="2700000" algn="tl">
                    <a:srgbClr val="000000"/>
                  </a:outerShdw>
                </a:effectLst>
                <a:cs typeface="Times New Roman" pitchFamily="18" charset="0"/>
              </a:rPr>
              <a:t>στη </a:t>
            </a:r>
            <a:r>
              <a:rPr lang="el-GR" sz="2000" b="1" u="sng" dirty="0">
                <a:solidFill>
                  <a:schemeClr val="accent2"/>
                </a:solidFill>
                <a:effectLst>
                  <a:outerShdw blurRad="38100" dist="38100" dir="2700000" algn="tl">
                    <a:srgbClr val="000000"/>
                  </a:outerShdw>
                </a:effectLst>
                <a:cs typeface="Times New Roman" pitchFamily="18" charset="0"/>
              </a:rPr>
              <a:t>μοριακή δομή</a:t>
            </a:r>
            <a:r>
              <a:rPr lang="el-GR" sz="2000" dirty="0">
                <a:solidFill>
                  <a:schemeClr val="accent2"/>
                </a:solidFill>
                <a:effectLst>
                  <a:outerShdw blurRad="38100" dist="38100" dir="2700000" algn="tl">
                    <a:srgbClr val="000000"/>
                  </a:outerShdw>
                </a:effectLst>
                <a:cs typeface="Times New Roman" pitchFamily="18" charset="0"/>
              </a:rPr>
              <a:t> του </a:t>
            </a:r>
            <a:endParaRPr lang="el-GR" sz="2000" dirty="0">
              <a:solidFill>
                <a:schemeClr val="accent2"/>
              </a:solidFill>
              <a:effectLst>
                <a:outerShdw blurRad="38100" dist="38100" dir="2700000" algn="tl">
                  <a:srgbClr val="000000"/>
                </a:outerShdw>
              </a:effectLst>
            </a:endParaRPr>
          </a:p>
          <a:p>
            <a:pPr algn="ctr" eaLnBrk="1" hangingPunct="1">
              <a:spcBef>
                <a:spcPct val="50000"/>
              </a:spcBef>
              <a:defRPr/>
            </a:pPr>
            <a:r>
              <a:rPr lang="el-GR" sz="2000" dirty="0">
                <a:solidFill>
                  <a:schemeClr val="accent2"/>
                </a:solidFill>
                <a:effectLst>
                  <a:outerShdw blurRad="38100" dist="38100" dir="2700000" algn="tl">
                    <a:srgbClr val="000000"/>
                  </a:outerShdw>
                </a:effectLst>
                <a:cs typeface="Times New Roman" pitchFamily="18" charset="0"/>
              </a:rPr>
              <a:t>και στις </a:t>
            </a:r>
            <a:r>
              <a:rPr lang="el-GR" sz="2000" b="1" u="sng" dirty="0" err="1">
                <a:solidFill>
                  <a:schemeClr val="accent2"/>
                </a:solidFill>
                <a:effectLst>
                  <a:outerShdw blurRad="38100" dist="38100" dir="2700000" algn="tl">
                    <a:srgbClr val="000000"/>
                  </a:outerShdw>
                </a:effectLst>
                <a:cs typeface="Times New Roman" pitchFamily="18" charset="0"/>
              </a:rPr>
              <a:t>διαμοριακές</a:t>
            </a:r>
            <a:r>
              <a:rPr lang="el-GR" sz="2000" b="1" u="sng" dirty="0">
                <a:solidFill>
                  <a:schemeClr val="accent2"/>
                </a:solidFill>
                <a:effectLst>
                  <a:outerShdw blurRad="38100" dist="38100" dir="2700000" algn="tl">
                    <a:srgbClr val="000000"/>
                  </a:outerShdw>
                </a:effectLst>
                <a:cs typeface="Times New Roman" pitchFamily="18" charset="0"/>
              </a:rPr>
              <a:t> δυνάμεις</a:t>
            </a:r>
            <a:r>
              <a:rPr lang="el-GR" sz="2000" dirty="0">
                <a:solidFill>
                  <a:schemeClr val="accent2"/>
                </a:solidFill>
                <a:effectLst>
                  <a:outerShdw blurRad="38100" dist="38100" dir="2700000" algn="tl">
                    <a:srgbClr val="000000"/>
                  </a:outerShdw>
                </a:effectLst>
                <a:cs typeface="Times New Roman" pitchFamily="18" charset="0"/>
              </a:rPr>
              <a:t> </a:t>
            </a:r>
            <a:endParaRPr lang="el-GR" sz="2000" dirty="0">
              <a:solidFill>
                <a:schemeClr val="accent2"/>
              </a:solidFill>
              <a:effectLst>
                <a:outerShdw blurRad="38100" dist="38100" dir="2700000" algn="tl">
                  <a:srgbClr val="000000"/>
                </a:outerShdw>
              </a:effectLst>
            </a:endParaRPr>
          </a:p>
          <a:p>
            <a:pPr algn="ctr" eaLnBrk="1" hangingPunct="1">
              <a:spcBef>
                <a:spcPct val="50000"/>
              </a:spcBef>
              <a:defRPr/>
            </a:pPr>
            <a:r>
              <a:rPr lang="el-GR" sz="2000" dirty="0">
                <a:solidFill>
                  <a:schemeClr val="accent2"/>
                </a:solidFill>
                <a:effectLst>
                  <a:outerShdw blurRad="38100" dist="38100" dir="2700000" algn="tl">
                    <a:srgbClr val="000000"/>
                  </a:outerShdw>
                </a:effectLst>
                <a:cs typeface="Times New Roman" pitchFamily="18" charset="0"/>
              </a:rPr>
              <a:t>που αναπτύσσονται εξαιτίας της</a:t>
            </a:r>
            <a:r>
              <a:rPr lang="en-GB" sz="2000" dirty="0">
                <a:solidFill>
                  <a:schemeClr val="accent2"/>
                </a:solidFill>
                <a:effectLst>
                  <a:outerShdw blurRad="38100" dist="38100" dir="2700000" algn="tl">
                    <a:srgbClr val="000000"/>
                  </a:outerShdw>
                </a:effectLst>
              </a:rPr>
              <a:t> </a:t>
            </a:r>
          </a:p>
        </p:txBody>
      </p:sp>
      <p:sp>
        <p:nvSpPr>
          <p:cNvPr id="7" name="TextBox 6">
            <a:extLst>
              <a:ext uri="{FF2B5EF4-FFF2-40B4-BE49-F238E27FC236}">
                <a16:creationId xmlns:a16="http://schemas.microsoft.com/office/drawing/2014/main" id="{7CE3748F-149B-48A5-BF5C-A74F2ED27FF5}"/>
              </a:ext>
            </a:extLst>
          </p:cNvPr>
          <p:cNvSpPr txBox="1">
            <a:spLocks noChangeArrowheads="1"/>
          </p:cNvSpPr>
          <p:nvPr/>
        </p:nvSpPr>
        <p:spPr bwMode="auto">
          <a:xfrm>
            <a:off x="5527040" y="2868174"/>
            <a:ext cx="655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l-GR" altLang="el-GR" sz="2000" dirty="0">
                <a:solidFill>
                  <a:schemeClr val="accent2"/>
                </a:solidFill>
              </a:rPr>
              <a:t>Πολικό Μόριο - Δεσμοί Υδρογόνου - Ημιπολικοί δεσμοί</a:t>
            </a:r>
          </a:p>
        </p:txBody>
      </p:sp>
      <p:pic>
        <p:nvPicPr>
          <p:cNvPr id="8" name="Picture 75">
            <a:extLst>
              <a:ext uri="{FF2B5EF4-FFF2-40B4-BE49-F238E27FC236}">
                <a16:creationId xmlns:a16="http://schemas.microsoft.com/office/drawing/2014/main" id="{1DC31F65-F5C4-4025-B0C6-BAADA5C55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20" y="3742299"/>
            <a:ext cx="28575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938D2F5-EA62-45E1-9CE3-4095B47FFBA8}"/>
              </a:ext>
            </a:extLst>
          </p:cNvPr>
          <p:cNvPicPr>
            <a:picLocks noChangeAspect="1"/>
          </p:cNvPicPr>
          <p:nvPr/>
        </p:nvPicPr>
        <p:blipFill>
          <a:blip r:embed="rId4"/>
          <a:stretch>
            <a:fillRect/>
          </a:stretch>
        </p:blipFill>
        <p:spPr>
          <a:xfrm>
            <a:off x="5871210" y="3589717"/>
            <a:ext cx="5864860" cy="3353091"/>
          </a:xfrm>
          <a:prstGeom prst="rect">
            <a:avLst/>
          </a:prstGeom>
        </p:spPr>
      </p:pic>
    </p:spTree>
    <p:extLst>
      <p:ext uri="{BB962C8B-B14F-4D97-AF65-F5344CB8AC3E}">
        <p14:creationId xmlns:p14="http://schemas.microsoft.com/office/powerpoint/2010/main" val="364449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4E8065-A788-41FC-AE4D-022A8496CB7F}"/>
              </a:ext>
            </a:extLst>
          </p:cNvPr>
          <p:cNvPicPr>
            <a:picLocks noChangeAspect="1"/>
          </p:cNvPicPr>
          <p:nvPr/>
        </p:nvPicPr>
        <p:blipFill>
          <a:blip r:embed="rId2"/>
          <a:stretch>
            <a:fillRect/>
          </a:stretch>
        </p:blipFill>
        <p:spPr>
          <a:xfrm>
            <a:off x="6924599" y="889996"/>
            <a:ext cx="5267401" cy="2645893"/>
          </a:xfrm>
          <a:prstGeom prst="rect">
            <a:avLst/>
          </a:prstGeom>
        </p:spPr>
      </p:pic>
      <p:pic>
        <p:nvPicPr>
          <p:cNvPr id="5" name="Picture 4">
            <a:extLst>
              <a:ext uri="{FF2B5EF4-FFF2-40B4-BE49-F238E27FC236}">
                <a16:creationId xmlns:a16="http://schemas.microsoft.com/office/drawing/2014/main" id="{BB0BF609-CE25-45E8-B45E-58A94EB759B6}"/>
              </a:ext>
            </a:extLst>
          </p:cNvPr>
          <p:cNvPicPr>
            <a:picLocks noChangeAspect="1"/>
          </p:cNvPicPr>
          <p:nvPr/>
        </p:nvPicPr>
        <p:blipFill>
          <a:blip r:embed="rId3"/>
          <a:stretch>
            <a:fillRect/>
          </a:stretch>
        </p:blipFill>
        <p:spPr>
          <a:xfrm>
            <a:off x="6979467" y="3862295"/>
            <a:ext cx="5157663" cy="2816596"/>
          </a:xfrm>
          <a:prstGeom prst="rect">
            <a:avLst/>
          </a:prstGeom>
        </p:spPr>
      </p:pic>
      <p:sp>
        <p:nvSpPr>
          <p:cNvPr id="6" name="Title 1">
            <a:extLst>
              <a:ext uri="{FF2B5EF4-FFF2-40B4-BE49-F238E27FC236}">
                <a16:creationId xmlns:a16="http://schemas.microsoft.com/office/drawing/2014/main" id="{D606A37C-2FA0-4E1E-840A-ED8F9C0AE710}"/>
              </a:ext>
            </a:extLst>
          </p:cNvPr>
          <p:cNvSpPr>
            <a:spLocks noGrp="1"/>
          </p:cNvSpPr>
          <p:nvPr>
            <p:ph type="ctrTitle"/>
          </p:nvPr>
        </p:nvSpPr>
        <p:spPr>
          <a:xfrm>
            <a:off x="3840278" y="0"/>
            <a:ext cx="7077456" cy="781105"/>
          </a:xfrm>
        </p:spPr>
        <p:txBody>
          <a:bodyPr/>
          <a:lstStyle/>
          <a:p>
            <a:r>
              <a:rPr lang="el-GR" sz="4800" dirty="0"/>
              <a:t>Το Νερό ως Διαλύτης</a:t>
            </a:r>
            <a:endParaRPr lang="en-US" sz="4800" dirty="0"/>
          </a:p>
        </p:txBody>
      </p:sp>
      <p:sp>
        <p:nvSpPr>
          <p:cNvPr id="8" name="TextBox 7">
            <a:extLst>
              <a:ext uri="{FF2B5EF4-FFF2-40B4-BE49-F238E27FC236}">
                <a16:creationId xmlns:a16="http://schemas.microsoft.com/office/drawing/2014/main" id="{CD29405A-2F72-4738-9871-6A228A0E8421}"/>
              </a:ext>
            </a:extLst>
          </p:cNvPr>
          <p:cNvSpPr txBox="1"/>
          <p:nvPr/>
        </p:nvSpPr>
        <p:spPr>
          <a:xfrm>
            <a:off x="1668543" y="2212942"/>
            <a:ext cx="4977353" cy="3416320"/>
          </a:xfrm>
          <a:prstGeom prst="rect">
            <a:avLst/>
          </a:prstGeom>
          <a:noFill/>
        </p:spPr>
        <p:txBody>
          <a:bodyPr wrap="square" rtlCol="0">
            <a:spAutoFit/>
          </a:bodyPr>
          <a:lstStyle/>
          <a:p>
            <a:r>
              <a:rPr lang="el-GR" sz="2400" dirty="0">
                <a:solidFill>
                  <a:schemeClr val="accent2"/>
                </a:solidFill>
              </a:rPr>
              <a:t>Μηχανισμός διάλυσης δύο σταδίων</a:t>
            </a:r>
          </a:p>
          <a:p>
            <a:endParaRPr lang="el-GR" sz="2400" dirty="0">
              <a:solidFill>
                <a:schemeClr val="accent2"/>
              </a:solidFill>
            </a:endParaRPr>
          </a:p>
          <a:p>
            <a:pPr marL="342900" indent="-342900">
              <a:buAutoNum type="arabicPeriod"/>
            </a:pPr>
            <a:r>
              <a:rPr lang="el-GR" sz="2400" dirty="0">
                <a:solidFill>
                  <a:schemeClr val="accent2"/>
                </a:solidFill>
              </a:rPr>
              <a:t>Σπάσιμο δομής διαλυμένης ουσίας (Καταστροφή χημικών δεσμών)</a:t>
            </a:r>
          </a:p>
          <a:p>
            <a:endParaRPr lang="el-GR" sz="2400" dirty="0">
              <a:solidFill>
                <a:schemeClr val="accent2"/>
              </a:solidFill>
            </a:endParaRPr>
          </a:p>
          <a:p>
            <a:pPr marL="457200" indent="-457200">
              <a:buFont typeface="+mj-lt"/>
              <a:buAutoNum type="arabicPeriod" startAt="2"/>
            </a:pPr>
            <a:r>
              <a:rPr lang="el-GR" sz="2400" dirty="0">
                <a:solidFill>
                  <a:schemeClr val="accent2"/>
                </a:solidFill>
              </a:rPr>
              <a:t>Ενυδάτωση δομικών μονάδων διαλυμένης ουσίας (Δημιουργία χημικών δεσμών)</a:t>
            </a:r>
            <a:endParaRPr lang="en-US" sz="2400" dirty="0">
              <a:solidFill>
                <a:schemeClr val="accent2"/>
              </a:solidFill>
            </a:endParaRPr>
          </a:p>
        </p:txBody>
      </p:sp>
    </p:spTree>
    <p:extLst>
      <p:ext uri="{BB962C8B-B14F-4D97-AF65-F5344CB8AC3E}">
        <p14:creationId xmlns:p14="http://schemas.microsoft.com/office/powerpoint/2010/main" val="230338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B4A61C-0265-4D88-8FBA-10AECA4B40D2}"/>
              </a:ext>
            </a:extLst>
          </p:cNvPr>
          <p:cNvSpPr>
            <a:spLocks noGrp="1"/>
          </p:cNvSpPr>
          <p:nvPr>
            <p:ph type="ctrTitle"/>
          </p:nvPr>
        </p:nvSpPr>
        <p:spPr>
          <a:xfrm>
            <a:off x="3840278" y="0"/>
            <a:ext cx="7077456" cy="781105"/>
          </a:xfrm>
        </p:spPr>
        <p:txBody>
          <a:bodyPr/>
          <a:lstStyle/>
          <a:p>
            <a:r>
              <a:rPr lang="el-GR" sz="4800" dirty="0"/>
              <a:t>Το Νερό ως Διαλύτης</a:t>
            </a:r>
            <a:endParaRPr lang="en-US" sz="4800" dirty="0"/>
          </a:p>
        </p:txBody>
      </p:sp>
      <p:pic>
        <p:nvPicPr>
          <p:cNvPr id="5" name="Picture 4">
            <a:extLst>
              <a:ext uri="{FF2B5EF4-FFF2-40B4-BE49-F238E27FC236}">
                <a16:creationId xmlns:a16="http://schemas.microsoft.com/office/drawing/2014/main" id="{0E546148-397F-4D74-95D2-A2923A46D751}"/>
              </a:ext>
            </a:extLst>
          </p:cNvPr>
          <p:cNvPicPr>
            <a:picLocks noChangeAspect="1"/>
          </p:cNvPicPr>
          <p:nvPr/>
        </p:nvPicPr>
        <p:blipFill>
          <a:blip r:embed="rId2"/>
          <a:stretch>
            <a:fillRect/>
          </a:stretch>
        </p:blipFill>
        <p:spPr>
          <a:xfrm>
            <a:off x="849773" y="781105"/>
            <a:ext cx="7351316" cy="3914337"/>
          </a:xfrm>
          <a:prstGeom prst="rect">
            <a:avLst/>
          </a:prstGeom>
        </p:spPr>
      </p:pic>
      <p:sp>
        <p:nvSpPr>
          <p:cNvPr id="8" name="TextBox 7">
            <a:extLst>
              <a:ext uri="{FF2B5EF4-FFF2-40B4-BE49-F238E27FC236}">
                <a16:creationId xmlns:a16="http://schemas.microsoft.com/office/drawing/2014/main" id="{B66160F6-2A73-433E-BDCF-1D9132C94B0F}"/>
              </a:ext>
            </a:extLst>
          </p:cNvPr>
          <p:cNvSpPr txBox="1"/>
          <p:nvPr/>
        </p:nvSpPr>
        <p:spPr>
          <a:xfrm>
            <a:off x="849773" y="4746472"/>
            <a:ext cx="7440787" cy="1938992"/>
          </a:xfrm>
          <a:prstGeom prst="rect">
            <a:avLst/>
          </a:prstGeom>
          <a:noFill/>
        </p:spPr>
        <p:txBody>
          <a:bodyPr wrap="square" rtlCol="0">
            <a:spAutoFit/>
          </a:bodyPr>
          <a:lstStyle/>
          <a:p>
            <a:pPr algn="just"/>
            <a:r>
              <a:rPr lang="el-GR" sz="2000" kern="0" dirty="0">
                <a:solidFill>
                  <a:schemeClr val="accent2"/>
                </a:solidFill>
              </a:rPr>
              <a:t>Οι αλληλεπιδράσεις μεταξύ των μορίων / ιόντων της διαλυμένης ουσίας και των μορίων του διαλύτη πρέπει να είναι αρκετά ισχυρές έτσι ώστε να ανταγωνίζονται τις δυνάμεις που αναπτύσσονται μεταξύ των δομικών μονάδων της διαλυμένης ουσίας και αυτών μεταξύ των μορίων του διαλύτη </a:t>
            </a:r>
          </a:p>
          <a:p>
            <a:pPr algn="ctr"/>
            <a:r>
              <a:rPr lang="el-GR" sz="2000" kern="0" dirty="0">
                <a:solidFill>
                  <a:schemeClr val="accent2"/>
                </a:solidFill>
              </a:rPr>
              <a:t>(ΕΝΔΟΘΕΡΜΟ ΦΑΙΝΟΜΕΝΟ)</a:t>
            </a:r>
            <a:endParaRPr lang="en-US" sz="2000" dirty="0">
              <a:solidFill>
                <a:schemeClr val="accent2"/>
              </a:solidFill>
            </a:endParaRPr>
          </a:p>
        </p:txBody>
      </p:sp>
      <p:sp>
        <p:nvSpPr>
          <p:cNvPr id="10" name="TextBox 9">
            <a:extLst>
              <a:ext uri="{FF2B5EF4-FFF2-40B4-BE49-F238E27FC236}">
                <a16:creationId xmlns:a16="http://schemas.microsoft.com/office/drawing/2014/main" id="{152233E0-4E7E-43D4-A5DA-0DD3B03A9B1B}"/>
              </a:ext>
            </a:extLst>
          </p:cNvPr>
          <p:cNvSpPr txBox="1"/>
          <p:nvPr/>
        </p:nvSpPr>
        <p:spPr>
          <a:xfrm>
            <a:off x="8290560" y="1725436"/>
            <a:ext cx="3810000" cy="2554545"/>
          </a:xfrm>
          <a:prstGeom prst="rect">
            <a:avLst/>
          </a:prstGeom>
          <a:noFill/>
        </p:spPr>
        <p:txBody>
          <a:bodyPr wrap="square" rtlCol="0">
            <a:spAutoFit/>
          </a:bodyPr>
          <a:lstStyle/>
          <a:p>
            <a:pPr algn="just"/>
            <a:r>
              <a:rPr lang="el-GR" sz="2000" kern="0" dirty="0">
                <a:solidFill>
                  <a:schemeClr val="accent2"/>
                </a:solidFill>
              </a:rPr>
              <a:t>Καθώς σχηματίζεται το διάλυμα, τα μόρια του διαλύτη (</a:t>
            </a:r>
            <a:r>
              <a:rPr lang="en-US" sz="2000" kern="0" dirty="0">
                <a:solidFill>
                  <a:schemeClr val="accent2"/>
                </a:solidFill>
              </a:rPr>
              <a:t>H</a:t>
            </a:r>
            <a:r>
              <a:rPr lang="en-US" sz="2000" kern="0" baseline="-25000" dirty="0">
                <a:solidFill>
                  <a:schemeClr val="accent2"/>
                </a:solidFill>
              </a:rPr>
              <a:t>2</a:t>
            </a:r>
            <a:r>
              <a:rPr lang="en-US" sz="2000" kern="0" dirty="0">
                <a:solidFill>
                  <a:schemeClr val="accent2"/>
                </a:solidFill>
              </a:rPr>
              <a:t>O) </a:t>
            </a:r>
            <a:r>
              <a:rPr lang="el-GR" sz="2000" kern="0" dirty="0">
                <a:solidFill>
                  <a:schemeClr val="accent2"/>
                </a:solidFill>
              </a:rPr>
              <a:t>διαχωρίζουν τα ιόντα ή μόρια της διαλυμένης ουσίας  μεταξύ τους και τα περιβάλλουν. Η διαδικασία αυτή ονομάζεται </a:t>
            </a:r>
            <a:r>
              <a:rPr lang="el-GR" sz="2000" b="1" u="sng" kern="0" dirty="0">
                <a:solidFill>
                  <a:schemeClr val="accent2"/>
                </a:solidFill>
              </a:rPr>
              <a:t>ενυδάτωση</a:t>
            </a:r>
          </a:p>
          <a:p>
            <a:pPr algn="ctr"/>
            <a:r>
              <a:rPr lang="el-GR" sz="2000" dirty="0">
                <a:solidFill>
                  <a:schemeClr val="accent2"/>
                </a:solidFill>
              </a:rPr>
              <a:t>(ΕΞΩΘΕΡΜΟ ΦΑΙΝΟΜΕΝΟ)</a:t>
            </a:r>
            <a:endParaRPr lang="en-US" sz="2000" dirty="0">
              <a:solidFill>
                <a:schemeClr val="accent2"/>
              </a:solidFill>
            </a:endParaRPr>
          </a:p>
        </p:txBody>
      </p:sp>
    </p:spTree>
    <p:extLst>
      <p:ext uri="{BB962C8B-B14F-4D97-AF65-F5344CB8AC3E}">
        <p14:creationId xmlns:p14="http://schemas.microsoft.com/office/powerpoint/2010/main" val="402336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0A9C-0815-43D5-B361-8A4087A44F0D}"/>
              </a:ext>
            </a:extLst>
          </p:cNvPr>
          <p:cNvSpPr>
            <a:spLocks noGrp="1"/>
          </p:cNvSpPr>
          <p:nvPr>
            <p:ph type="ctrTitle"/>
          </p:nvPr>
        </p:nvSpPr>
        <p:spPr>
          <a:xfrm>
            <a:off x="3840278" y="0"/>
            <a:ext cx="7077456" cy="781105"/>
          </a:xfrm>
        </p:spPr>
        <p:txBody>
          <a:bodyPr/>
          <a:lstStyle/>
          <a:p>
            <a:r>
              <a:rPr lang="el-GR" sz="4800" dirty="0"/>
              <a:t>Το Νερό ως Διαλύτης</a:t>
            </a:r>
            <a:endParaRPr lang="en-US" sz="4800" dirty="0"/>
          </a:p>
        </p:txBody>
      </p:sp>
      <p:sp>
        <p:nvSpPr>
          <p:cNvPr id="3" name="Text Box 291">
            <a:extLst>
              <a:ext uri="{FF2B5EF4-FFF2-40B4-BE49-F238E27FC236}">
                <a16:creationId xmlns:a16="http://schemas.microsoft.com/office/drawing/2014/main" id="{A448015D-B213-4258-B2FF-F5AC3881CF0F}"/>
              </a:ext>
            </a:extLst>
          </p:cNvPr>
          <p:cNvSpPr txBox="1">
            <a:spLocks noChangeArrowheads="1"/>
          </p:cNvSpPr>
          <p:nvPr/>
        </p:nvSpPr>
        <p:spPr bwMode="auto">
          <a:xfrm>
            <a:off x="8625840" y="1210925"/>
            <a:ext cx="356616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 typeface="Wingdings" panose="05000000000000000000" pitchFamily="2" charset="2"/>
              <a:buChar char="Ø"/>
            </a:pPr>
            <a:r>
              <a:rPr lang="el-GR" altLang="el-GR" sz="2000" dirty="0">
                <a:solidFill>
                  <a:schemeClr val="accent2"/>
                </a:solidFill>
                <a:latin typeface="+mn-lt"/>
              </a:rPr>
              <a:t> </a:t>
            </a:r>
            <a:r>
              <a:rPr lang="el-GR" altLang="el-GR" sz="2000" dirty="0">
                <a:solidFill>
                  <a:schemeClr val="accent2"/>
                </a:solidFill>
                <a:latin typeface="+mn-lt"/>
                <a:cs typeface="Times New Roman" panose="02020603050405020304" pitchFamily="18" charset="0"/>
              </a:rPr>
              <a:t>Το ποσό της θερμότητας που ελευθερώνεται κατά την ενυδάτωση των ιόντων </a:t>
            </a:r>
            <a:r>
              <a:rPr lang="el-GR" altLang="el-GR" sz="2000" dirty="0">
                <a:solidFill>
                  <a:schemeClr val="accent2"/>
                </a:solidFill>
                <a:latin typeface="+mn-lt"/>
              </a:rPr>
              <a:t>ή μορίων </a:t>
            </a:r>
            <a:r>
              <a:rPr lang="el-GR" altLang="el-GR" sz="2000" dirty="0">
                <a:solidFill>
                  <a:schemeClr val="accent2"/>
                </a:solidFill>
                <a:latin typeface="+mn-lt"/>
                <a:cs typeface="Times New Roman" panose="02020603050405020304" pitchFamily="18" charset="0"/>
              </a:rPr>
              <a:t>ονομάζεται θερμότητα ενυδάτωσης (</a:t>
            </a:r>
            <a:r>
              <a:rPr lang="el-GR" altLang="el-GR" sz="2000" dirty="0" err="1">
                <a:solidFill>
                  <a:schemeClr val="accent2"/>
                </a:solidFill>
                <a:latin typeface="+mn-lt"/>
                <a:cs typeface="Times New Roman" panose="02020603050405020304" pitchFamily="18" charset="0"/>
              </a:rPr>
              <a:t>ΔΗ</a:t>
            </a:r>
            <a:r>
              <a:rPr lang="el-GR" altLang="el-GR" sz="2000" baseline="30000" dirty="0" err="1">
                <a:solidFill>
                  <a:schemeClr val="accent2"/>
                </a:solidFill>
                <a:latin typeface="+mn-lt"/>
                <a:cs typeface="Times New Roman" panose="02020603050405020304" pitchFamily="18" charset="0"/>
              </a:rPr>
              <a:t>ο</a:t>
            </a:r>
            <a:r>
              <a:rPr lang="en-US" altLang="el-GR" sz="2000" baseline="-30000" dirty="0" err="1">
                <a:solidFill>
                  <a:schemeClr val="accent2"/>
                </a:solidFill>
                <a:latin typeface="+mn-lt"/>
                <a:cs typeface="Times New Roman" panose="02020603050405020304" pitchFamily="18" charset="0"/>
              </a:rPr>
              <a:t>hydr</a:t>
            </a:r>
            <a:r>
              <a:rPr lang="el-GR" altLang="el-GR" sz="2000" dirty="0">
                <a:solidFill>
                  <a:schemeClr val="accent2"/>
                </a:solidFill>
                <a:latin typeface="+mn-lt"/>
                <a:cs typeface="Times New Roman" panose="02020603050405020304" pitchFamily="18" charset="0"/>
              </a:rPr>
              <a:t>)</a:t>
            </a:r>
            <a:r>
              <a:rPr lang="en-GB" altLang="el-GR" sz="2000" dirty="0">
                <a:solidFill>
                  <a:schemeClr val="accent2"/>
                </a:solidFill>
                <a:latin typeface="+mn-lt"/>
              </a:rPr>
              <a:t> </a:t>
            </a:r>
            <a:endParaRPr lang="el-GR" altLang="el-GR" sz="2000" dirty="0">
              <a:solidFill>
                <a:schemeClr val="accent2"/>
              </a:solidFill>
              <a:latin typeface="+mn-lt"/>
            </a:endParaRPr>
          </a:p>
          <a:p>
            <a:pPr algn="just" eaLnBrk="1" hangingPunct="1">
              <a:spcBef>
                <a:spcPct val="50000"/>
              </a:spcBef>
              <a:buFont typeface="Wingdings" panose="05000000000000000000" pitchFamily="2" charset="2"/>
              <a:buChar char="Ø"/>
            </a:pPr>
            <a:r>
              <a:rPr lang="el-GR" altLang="el-GR" sz="2000" dirty="0">
                <a:solidFill>
                  <a:schemeClr val="accent2"/>
                </a:solidFill>
                <a:latin typeface="+mn-lt"/>
              </a:rPr>
              <a:t> </a:t>
            </a:r>
            <a:r>
              <a:rPr lang="el-GR" altLang="el-GR" sz="2000" dirty="0">
                <a:solidFill>
                  <a:schemeClr val="accent2"/>
                </a:solidFill>
                <a:latin typeface="+mn-lt"/>
                <a:cs typeface="Times New Roman" panose="02020603050405020304" pitchFamily="18" charset="0"/>
              </a:rPr>
              <a:t>Το ποσό της θερμότητας που ελευθερώνεται ή απαιτείται για την διάλυση μιας ένωσης ονομάζεται θερμότητα διάλυσης και εκφράζει τη μεταβολή ενθαλπίας κατά τη διάλυση ενός γραμμομορίου της ένωσης σε συγκεκριμένη ποσότητα νερού</a:t>
            </a:r>
            <a:r>
              <a:rPr lang="en-GB" altLang="el-GR" sz="2000" dirty="0">
                <a:solidFill>
                  <a:schemeClr val="accent2"/>
                </a:solidFill>
                <a:latin typeface="+mn-lt"/>
              </a:rPr>
              <a:t> </a:t>
            </a:r>
          </a:p>
        </p:txBody>
      </p:sp>
      <p:sp>
        <p:nvSpPr>
          <p:cNvPr id="5" name="TextBox 4">
            <a:extLst>
              <a:ext uri="{FF2B5EF4-FFF2-40B4-BE49-F238E27FC236}">
                <a16:creationId xmlns:a16="http://schemas.microsoft.com/office/drawing/2014/main" id="{04B34EAB-76E8-41F4-B983-5C26C0506E68}"/>
              </a:ext>
            </a:extLst>
          </p:cNvPr>
          <p:cNvSpPr txBox="1"/>
          <p:nvPr/>
        </p:nvSpPr>
        <p:spPr>
          <a:xfrm>
            <a:off x="1773780" y="3980345"/>
            <a:ext cx="5605226" cy="1200329"/>
          </a:xfrm>
          <a:prstGeom prst="rect">
            <a:avLst/>
          </a:prstGeom>
          <a:noFill/>
        </p:spPr>
        <p:txBody>
          <a:bodyPr wrap="square" rtlCol="0">
            <a:spAutoFit/>
          </a:bodyPr>
          <a:lstStyle/>
          <a:p>
            <a:r>
              <a:rPr lang="en-US" sz="2400" dirty="0" err="1">
                <a:solidFill>
                  <a:schemeClr val="accent2"/>
                </a:solidFill>
              </a:rPr>
              <a:t>KCl</a:t>
            </a:r>
            <a:r>
              <a:rPr lang="en-US" sz="2400" dirty="0">
                <a:solidFill>
                  <a:schemeClr val="accent2"/>
                </a:solidFill>
              </a:rPr>
              <a:t>/H</a:t>
            </a:r>
            <a:r>
              <a:rPr lang="en-US" sz="2400" baseline="-25000" dirty="0">
                <a:solidFill>
                  <a:schemeClr val="accent2"/>
                </a:solidFill>
              </a:rPr>
              <a:t>2</a:t>
            </a:r>
            <a:r>
              <a:rPr lang="en-US" sz="2400" dirty="0">
                <a:solidFill>
                  <a:schemeClr val="accent2"/>
                </a:solidFill>
              </a:rPr>
              <a:t>O</a:t>
            </a:r>
            <a:r>
              <a:rPr lang="el-GR" sz="2400" dirty="0">
                <a:solidFill>
                  <a:schemeClr val="accent2"/>
                </a:solidFill>
              </a:rPr>
              <a:t>       </a:t>
            </a:r>
            <a:r>
              <a:rPr lang="el-GR" sz="2400" dirty="0">
                <a:solidFill>
                  <a:schemeClr val="accent2"/>
                </a:solidFill>
                <a:sym typeface="Wingdings" panose="05000000000000000000" pitchFamily="2" charset="2"/>
              </a:rPr>
              <a:t></a:t>
            </a:r>
            <a:r>
              <a:rPr lang="el-GR" sz="2400" dirty="0" err="1">
                <a:solidFill>
                  <a:schemeClr val="accent2"/>
                </a:solidFill>
                <a:sym typeface="Wingdings" panose="05000000000000000000" pitchFamily="2" charset="2"/>
              </a:rPr>
              <a:t>Ενδόθερμη</a:t>
            </a:r>
            <a:r>
              <a:rPr lang="el-GR" sz="2400" dirty="0">
                <a:solidFill>
                  <a:schemeClr val="accent2"/>
                </a:solidFill>
                <a:sym typeface="Wingdings" panose="05000000000000000000" pitchFamily="2" charset="2"/>
              </a:rPr>
              <a:t> Διεργασία</a:t>
            </a:r>
          </a:p>
          <a:p>
            <a:r>
              <a:rPr lang="en-US" sz="2400" dirty="0">
                <a:solidFill>
                  <a:schemeClr val="accent2"/>
                </a:solidFill>
              </a:rPr>
              <a:t>CaCl</a:t>
            </a:r>
            <a:r>
              <a:rPr lang="en-US" sz="2400" baseline="-25000" dirty="0">
                <a:solidFill>
                  <a:schemeClr val="accent2"/>
                </a:solidFill>
              </a:rPr>
              <a:t>2</a:t>
            </a:r>
            <a:r>
              <a:rPr lang="en-US" sz="2400" dirty="0">
                <a:solidFill>
                  <a:schemeClr val="accent2"/>
                </a:solidFill>
              </a:rPr>
              <a:t>/H</a:t>
            </a:r>
            <a:r>
              <a:rPr lang="en-US" sz="2400" baseline="-25000" dirty="0">
                <a:solidFill>
                  <a:schemeClr val="accent2"/>
                </a:solidFill>
              </a:rPr>
              <a:t>2</a:t>
            </a:r>
            <a:r>
              <a:rPr lang="en-US" sz="2400" dirty="0">
                <a:solidFill>
                  <a:schemeClr val="accent2"/>
                </a:solidFill>
              </a:rPr>
              <a:t>O</a:t>
            </a:r>
            <a:r>
              <a:rPr lang="el-GR" sz="2400" dirty="0">
                <a:solidFill>
                  <a:schemeClr val="accent2"/>
                </a:solidFill>
              </a:rPr>
              <a:t>   </a:t>
            </a:r>
            <a:r>
              <a:rPr lang="el-GR" sz="2400" dirty="0">
                <a:solidFill>
                  <a:schemeClr val="accent2"/>
                </a:solidFill>
                <a:sym typeface="Wingdings" panose="05000000000000000000" pitchFamily="2" charset="2"/>
              </a:rPr>
              <a:t>Εξώθερμη Διεργασία</a:t>
            </a:r>
          </a:p>
          <a:p>
            <a:r>
              <a:rPr lang="en-US" sz="2400" dirty="0">
                <a:solidFill>
                  <a:schemeClr val="accent2"/>
                </a:solidFill>
              </a:rPr>
              <a:t>H</a:t>
            </a:r>
            <a:r>
              <a:rPr lang="en-US" sz="2400" baseline="-25000" dirty="0">
                <a:solidFill>
                  <a:schemeClr val="accent2"/>
                </a:solidFill>
              </a:rPr>
              <a:t>2</a:t>
            </a:r>
            <a:r>
              <a:rPr lang="en-US" sz="2400" dirty="0">
                <a:solidFill>
                  <a:schemeClr val="accent2"/>
                </a:solidFill>
              </a:rPr>
              <a:t>SO</a:t>
            </a:r>
            <a:r>
              <a:rPr lang="en-US" sz="2400" baseline="-25000" dirty="0">
                <a:solidFill>
                  <a:schemeClr val="accent2"/>
                </a:solidFill>
              </a:rPr>
              <a:t>4</a:t>
            </a:r>
            <a:r>
              <a:rPr lang="en-US" sz="2400" dirty="0">
                <a:solidFill>
                  <a:schemeClr val="accent2"/>
                </a:solidFill>
              </a:rPr>
              <a:t>/H</a:t>
            </a:r>
            <a:r>
              <a:rPr lang="en-US" sz="2400" baseline="-25000" dirty="0">
                <a:solidFill>
                  <a:schemeClr val="accent2"/>
                </a:solidFill>
              </a:rPr>
              <a:t>2</a:t>
            </a:r>
            <a:r>
              <a:rPr lang="en-US" sz="2400" dirty="0">
                <a:solidFill>
                  <a:schemeClr val="accent2"/>
                </a:solidFill>
              </a:rPr>
              <a:t>O</a:t>
            </a:r>
            <a:r>
              <a:rPr lang="el-GR" sz="2400" dirty="0">
                <a:solidFill>
                  <a:schemeClr val="accent2"/>
                </a:solidFill>
              </a:rPr>
              <a:t>  </a:t>
            </a:r>
            <a:r>
              <a:rPr lang="en-US" sz="2400" dirty="0">
                <a:solidFill>
                  <a:schemeClr val="accent2"/>
                </a:solidFill>
                <a:sym typeface="Wingdings" panose="05000000000000000000" pitchFamily="2" charset="2"/>
              </a:rPr>
              <a:t></a:t>
            </a:r>
            <a:r>
              <a:rPr lang="el-GR" sz="2400" dirty="0">
                <a:solidFill>
                  <a:schemeClr val="accent2"/>
                </a:solidFill>
                <a:sym typeface="Wingdings" panose="05000000000000000000" pitchFamily="2" charset="2"/>
              </a:rPr>
              <a:t>Εξώθερμη Διεργασία</a:t>
            </a:r>
            <a:endParaRPr lang="en-GB" sz="2400" dirty="0">
              <a:solidFill>
                <a:schemeClr val="accent2"/>
              </a:solidFill>
            </a:endParaRPr>
          </a:p>
        </p:txBody>
      </p:sp>
      <p:pic>
        <p:nvPicPr>
          <p:cNvPr id="6" name="Picture 5">
            <a:extLst>
              <a:ext uri="{FF2B5EF4-FFF2-40B4-BE49-F238E27FC236}">
                <a16:creationId xmlns:a16="http://schemas.microsoft.com/office/drawing/2014/main" id="{7E75637D-14CA-4EFF-80CF-0C740EF19422}"/>
              </a:ext>
            </a:extLst>
          </p:cNvPr>
          <p:cNvPicPr>
            <a:picLocks noChangeAspect="1"/>
          </p:cNvPicPr>
          <p:nvPr/>
        </p:nvPicPr>
        <p:blipFill>
          <a:blip r:embed="rId2"/>
          <a:stretch>
            <a:fillRect/>
          </a:stretch>
        </p:blipFill>
        <p:spPr>
          <a:xfrm>
            <a:off x="384642" y="1210923"/>
            <a:ext cx="8038639" cy="2339604"/>
          </a:xfrm>
          <a:prstGeom prst="rect">
            <a:avLst/>
          </a:prstGeom>
        </p:spPr>
      </p:pic>
    </p:spTree>
    <p:extLst>
      <p:ext uri="{BB962C8B-B14F-4D97-AF65-F5344CB8AC3E}">
        <p14:creationId xmlns:p14="http://schemas.microsoft.com/office/powerpoint/2010/main" val="404973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A4C5-2FA3-42E5-BC8C-C4FF89334AB9}"/>
              </a:ext>
            </a:extLst>
          </p:cNvPr>
          <p:cNvSpPr>
            <a:spLocks noGrp="1"/>
          </p:cNvSpPr>
          <p:nvPr>
            <p:ph type="ctrTitle"/>
          </p:nvPr>
        </p:nvSpPr>
        <p:spPr>
          <a:xfrm>
            <a:off x="3840278" y="0"/>
            <a:ext cx="7077456" cy="781105"/>
          </a:xfrm>
        </p:spPr>
        <p:txBody>
          <a:bodyPr/>
          <a:lstStyle/>
          <a:p>
            <a:r>
              <a:rPr lang="el-GR" sz="4800" dirty="0"/>
              <a:t>Ιονισμός Νερού</a:t>
            </a:r>
            <a:endParaRPr lang="en-US" sz="4800" dirty="0"/>
          </a:p>
        </p:txBody>
      </p:sp>
      <p:grpSp>
        <p:nvGrpSpPr>
          <p:cNvPr id="3" name="Group 11">
            <a:extLst>
              <a:ext uri="{FF2B5EF4-FFF2-40B4-BE49-F238E27FC236}">
                <a16:creationId xmlns:a16="http://schemas.microsoft.com/office/drawing/2014/main" id="{2489D84A-5D76-487D-85ED-F0028F162484}"/>
              </a:ext>
            </a:extLst>
          </p:cNvPr>
          <p:cNvGrpSpPr>
            <a:grpSpLocks/>
          </p:cNvGrpSpPr>
          <p:nvPr/>
        </p:nvGrpSpPr>
        <p:grpSpPr bwMode="auto">
          <a:xfrm>
            <a:off x="2926237" y="1013394"/>
            <a:ext cx="3538120" cy="461951"/>
            <a:chOff x="432" y="528"/>
            <a:chExt cx="2064" cy="253"/>
          </a:xfrm>
        </p:grpSpPr>
        <p:sp>
          <p:nvSpPr>
            <p:cNvPr id="4" name="Rectangle 5">
              <a:extLst>
                <a:ext uri="{FF2B5EF4-FFF2-40B4-BE49-F238E27FC236}">
                  <a16:creationId xmlns:a16="http://schemas.microsoft.com/office/drawing/2014/main" id="{404FF9B9-7EBB-47A6-A140-48706E5AD951}"/>
                </a:ext>
              </a:extLst>
            </p:cNvPr>
            <p:cNvSpPr>
              <a:spLocks noChangeArrowheads="1"/>
            </p:cNvSpPr>
            <p:nvPr/>
          </p:nvSpPr>
          <p:spPr bwMode="auto">
            <a:xfrm>
              <a:off x="912" y="528"/>
              <a:ext cx="43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000" dirty="0">
                  <a:solidFill>
                    <a:schemeClr val="accent2"/>
                  </a:solidFill>
                  <a:cs typeface="Times New Roman" panose="02020603050405020304" pitchFamily="18" charset="0"/>
                </a:rPr>
                <a:t> </a:t>
              </a:r>
              <a:r>
                <a:rPr lang="el-GR" altLang="el-GR" sz="2400" dirty="0">
                  <a:solidFill>
                    <a:schemeClr val="accent2"/>
                  </a:solidFill>
                  <a:cs typeface="Times New Roman" panose="02020603050405020304" pitchFamily="18" charset="0"/>
                  <a:sym typeface="Wingdings 3" panose="05040102010807070707" pitchFamily="18" charset="2"/>
                </a:rPr>
                <a:t></a:t>
              </a:r>
              <a:r>
                <a:rPr lang="el-GR" altLang="el-GR" sz="2000" dirty="0">
                  <a:solidFill>
                    <a:schemeClr val="accent2"/>
                  </a:solidFill>
                  <a:cs typeface="Times New Roman" panose="02020603050405020304" pitchFamily="18" charset="0"/>
                </a:rPr>
                <a:t> </a:t>
              </a:r>
              <a:endParaRPr lang="el-GR" altLang="el-GR" sz="2000" dirty="0">
                <a:solidFill>
                  <a:schemeClr val="accent2"/>
                </a:solidFill>
                <a:cs typeface="Times New Roman" panose="02020603050405020304" pitchFamily="18" charset="0"/>
                <a:sym typeface="Wingdings 3" panose="05040102010807070707" pitchFamily="18" charset="2"/>
              </a:endParaRPr>
            </a:p>
          </p:txBody>
        </p:sp>
        <p:graphicFrame>
          <p:nvGraphicFramePr>
            <p:cNvPr id="5" name="Object 4">
              <a:extLst>
                <a:ext uri="{FF2B5EF4-FFF2-40B4-BE49-F238E27FC236}">
                  <a16:creationId xmlns:a16="http://schemas.microsoft.com/office/drawing/2014/main" id="{09253ECE-5E56-4B31-9DC3-B4AFE55E9510}"/>
                </a:ext>
              </a:extLst>
            </p:cNvPr>
            <p:cNvGraphicFramePr>
              <a:graphicFrameLocks noChangeAspect="1"/>
            </p:cNvGraphicFramePr>
            <p:nvPr/>
          </p:nvGraphicFramePr>
          <p:xfrm>
            <a:off x="432" y="528"/>
            <a:ext cx="528" cy="248"/>
          </p:xfrm>
          <a:graphic>
            <a:graphicData uri="http://schemas.openxmlformats.org/presentationml/2006/ole">
              <mc:AlternateContent xmlns:mc="http://schemas.openxmlformats.org/markup-compatibility/2006">
                <mc:Choice xmlns:v="urn:schemas-microsoft-com:vml" Requires="v">
                  <p:oleObj spid="_x0000_s1054" r:id="rId3" imgW="419022" imgH="160020" progId="Equation.3">
                    <p:embed/>
                  </p:oleObj>
                </mc:Choice>
                <mc:Fallback>
                  <p:oleObj r:id="rId3" imgW="419022" imgH="160020" progId="Equation.3">
                    <p:embed/>
                    <p:pic>
                      <p:nvPicPr>
                        <p:cNvPr id="4121" name="Object 4">
                          <a:extLst>
                            <a:ext uri="{FF2B5EF4-FFF2-40B4-BE49-F238E27FC236}">
                              <a16:creationId xmlns:a16="http://schemas.microsoft.com/office/drawing/2014/main" id="{35F5CCF8-AFA8-4C79-8007-35829D3C0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528"/>
                          <a:ext cx="52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3">
              <a:extLst>
                <a:ext uri="{FF2B5EF4-FFF2-40B4-BE49-F238E27FC236}">
                  <a16:creationId xmlns:a16="http://schemas.microsoft.com/office/drawing/2014/main" id="{CF7835BC-3203-411C-9B1A-65DFFFDBDC84}"/>
                </a:ext>
              </a:extLst>
            </p:cNvPr>
            <p:cNvGraphicFramePr>
              <a:graphicFrameLocks noChangeAspect="1"/>
            </p:cNvGraphicFramePr>
            <p:nvPr/>
          </p:nvGraphicFramePr>
          <p:xfrm>
            <a:off x="1200" y="528"/>
            <a:ext cx="1296" cy="253"/>
          </p:xfrm>
          <a:graphic>
            <a:graphicData uri="http://schemas.openxmlformats.org/presentationml/2006/ole">
              <mc:AlternateContent xmlns:mc="http://schemas.openxmlformats.org/markup-compatibility/2006">
                <mc:Choice xmlns:v="urn:schemas-microsoft-com:vml" Requires="v">
                  <p:oleObj spid="_x0000_s1055" r:id="rId5" imgW="1104770" imgH="167501" progId="Equation.3">
                    <p:embed/>
                  </p:oleObj>
                </mc:Choice>
                <mc:Fallback>
                  <p:oleObj r:id="rId5" imgW="1104770" imgH="167501" progId="Equation.3">
                    <p:embed/>
                    <p:pic>
                      <p:nvPicPr>
                        <p:cNvPr id="4122" name="Object 3">
                          <a:extLst>
                            <a:ext uri="{FF2B5EF4-FFF2-40B4-BE49-F238E27FC236}">
                              <a16:creationId xmlns:a16="http://schemas.microsoft.com/office/drawing/2014/main" id="{3F1A2E58-57D3-4F0A-BF7E-171F439BAD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 y="528"/>
                          <a:ext cx="129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7" name="Group 12">
            <a:extLst>
              <a:ext uri="{FF2B5EF4-FFF2-40B4-BE49-F238E27FC236}">
                <a16:creationId xmlns:a16="http://schemas.microsoft.com/office/drawing/2014/main" id="{583BBE7B-5ED3-4E20-909B-47191803DBF9}"/>
              </a:ext>
            </a:extLst>
          </p:cNvPr>
          <p:cNvGrpSpPr>
            <a:grpSpLocks/>
          </p:cNvGrpSpPr>
          <p:nvPr/>
        </p:nvGrpSpPr>
        <p:grpSpPr bwMode="auto">
          <a:xfrm>
            <a:off x="2881741" y="1667085"/>
            <a:ext cx="5105400" cy="473075"/>
            <a:chOff x="336" y="912"/>
            <a:chExt cx="3216" cy="298"/>
          </a:xfrm>
        </p:grpSpPr>
        <p:graphicFrame>
          <p:nvGraphicFramePr>
            <p:cNvPr id="8" name="Object 7">
              <a:extLst>
                <a:ext uri="{FF2B5EF4-FFF2-40B4-BE49-F238E27FC236}">
                  <a16:creationId xmlns:a16="http://schemas.microsoft.com/office/drawing/2014/main" id="{E05E1255-0B32-4085-900B-2C1C0AB878E5}"/>
                </a:ext>
              </a:extLst>
            </p:cNvPr>
            <p:cNvGraphicFramePr>
              <a:graphicFrameLocks noChangeAspect="1"/>
            </p:cNvGraphicFramePr>
            <p:nvPr/>
          </p:nvGraphicFramePr>
          <p:xfrm>
            <a:off x="336" y="912"/>
            <a:ext cx="1296" cy="274"/>
          </p:xfrm>
          <a:graphic>
            <a:graphicData uri="http://schemas.openxmlformats.org/presentationml/2006/ole">
              <mc:AlternateContent xmlns:mc="http://schemas.openxmlformats.org/markup-compatibility/2006">
                <mc:Choice xmlns:v="urn:schemas-microsoft-com:vml" Requires="v">
                  <p:oleObj spid="_x0000_s1056" r:id="rId7" imgW="990756" imgH="160020" progId="Equation.3">
                    <p:embed/>
                  </p:oleObj>
                </mc:Choice>
                <mc:Fallback>
                  <p:oleObj r:id="rId7" imgW="990756" imgH="160020" progId="Equation.3">
                    <p:embed/>
                    <p:pic>
                      <p:nvPicPr>
                        <p:cNvPr id="4117" name="Object 7">
                          <a:extLst>
                            <a:ext uri="{FF2B5EF4-FFF2-40B4-BE49-F238E27FC236}">
                              <a16:creationId xmlns:a16="http://schemas.microsoft.com/office/drawing/2014/main" id="{25921FF1-2139-4093-A17C-AC92E1E98E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 y="912"/>
                          <a:ext cx="129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6">
              <a:extLst>
                <a:ext uri="{FF2B5EF4-FFF2-40B4-BE49-F238E27FC236}">
                  <a16:creationId xmlns:a16="http://schemas.microsoft.com/office/drawing/2014/main" id="{13A299B7-421A-4261-A8BA-56EFA6727000}"/>
                </a:ext>
              </a:extLst>
            </p:cNvPr>
            <p:cNvGraphicFramePr>
              <a:graphicFrameLocks noChangeAspect="1"/>
            </p:cNvGraphicFramePr>
            <p:nvPr/>
          </p:nvGraphicFramePr>
          <p:xfrm>
            <a:off x="1872" y="912"/>
            <a:ext cx="1680" cy="298"/>
          </p:xfrm>
          <a:graphic>
            <a:graphicData uri="http://schemas.openxmlformats.org/presentationml/2006/ole">
              <mc:AlternateContent xmlns:mc="http://schemas.openxmlformats.org/markup-compatibility/2006">
                <mc:Choice xmlns:v="urn:schemas-microsoft-com:vml" Requires="v">
                  <p:oleObj spid="_x0000_s1057" r:id="rId9" imgW="1295348" imgH="190361" progId="Equation.3">
                    <p:embed/>
                  </p:oleObj>
                </mc:Choice>
                <mc:Fallback>
                  <p:oleObj r:id="rId9" imgW="1295348" imgH="190361" progId="Equation.3">
                    <p:embed/>
                    <p:pic>
                      <p:nvPicPr>
                        <p:cNvPr id="4118" name="Object 6">
                          <a:extLst>
                            <a:ext uri="{FF2B5EF4-FFF2-40B4-BE49-F238E27FC236}">
                              <a16:creationId xmlns:a16="http://schemas.microsoft.com/office/drawing/2014/main" id="{A037CBE4-00F6-4D42-BF84-50CDF9569F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2" y="912"/>
                          <a:ext cx="16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a:extLst>
                <a:ext uri="{FF2B5EF4-FFF2-40B4-BE49-F238E27FC236}">
                  <a16:creationId xmlns:a16="http://schemas.microsoft.com/office/drawing/2014/main" id="{CB1E0CEE-708E-4449-984E-4986C3CB010C}"/>
                </a:ext>
              </a:extLst>
            </p:cNvPr>
            <p:cNvSpPr>
              <a:spLocks noChangeArrowheads="1"/>
            </p:cNvSpPr>
            <p:nvPr/>
          </p:nvSpPr>
          <p:spPr bwMode="auto">
            <a:xfrm>
              <a:off x="1584" y="912"/>
              <a:ext cx="4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400" dirty="0">
                  <a:solidFill>
                    <a:schemeClr val="accent2"/>
                  </a:solidFill>
                  <a:cs typeface="Times New Roman" panose="02020603050405020304" pitchFamily="18" charset="0"/>
                </a:rPr>
                <a:t> </a:t>
              </a:r>
              <a:r>
                <a:rPr lang="el-GR" altLang="el-GR" sz="2400" dirty="0">
                  <a:solidFill>
                    <a:schemeClr val="accent2"/>
                  </a:solidFill>
                  <a:cs typeface="Times New Roman" panose="02020603050405020304" pitchFamily="18" charset="0"/>
                  <a:sym typeface="Wingdings 3" panose="05040102010807070707" pitchFamily="18" charset="2"/>
                </a:rPr>
                <a:t></a:t>
              </a:r>
              <a:r>
                <a:rPr lang="el-GR" altLang="el-GR" sz="2000" dirty="0">
                  <a:solidFill>
                    <a:schemeClr val="accent2"/>
                  </a:solidFill>
                  <a:cs typeface="Times New Roman" panose="02020603050405020304" pitchFamily="18" charset="0"/>
                </a:rPr>
                <a:t> </a:t>
              </a:r>
              <a:endParaRPr lang="el-GR" altLang="el-GR" sz="2000" dirty="0">
                <a:solidFill>
                  <a:schemeClr val="accent2"/>
                </a:solidFill>
                <a:cs typeface="Times New Roman" panose="02020603050405020304" pitchFamily="18" charset="0"/>
                <a:sym typeface="Wingdings 3" panose="05040102010807070707" pitchFamily="18" charset="2"/>
              </a:endParaRPr>
            </a:p>
          </p:txBody>
        </p:sp>
      </p:grpSp>
      <p:sp>
        <p:nvSpPr>
          <p:cNvPr id="11" name="Text Box 10">
            <a:extLst>
              <a:ext uri="{FF2B5EF4-FFF2-40B4-BE49-F238E27FC236}">
                <a16:creationId xmlns:a16="http://schemas.microsoft.com/office/drawing/2014/main" id="{CDA61CDC-5D4D-4115-9A03-411CC80DCBE1}"/>
              </a:ext>
            </a:extLst>
          </p:cNvPr>
          <p:cNvSpPr txBox="1">
            <a:spLocks noChangeArrowheads="1"/>
          </p:cNvSpPr>
          <p:nvPr/>
        </p:nvSpPr>
        <p:spPr bwMode="auto">
          <a:xfrm>
            <a:off x="1677780" y="2376024"/>
            <a:ext cx="11215259" cy="707886"/>
          </a:xfrm>
          <a:prstGeom prst="rect">
            <a:avLst/>
          </a:prstGeom>
          <a:noFill/>
          <a:ln w="9525">
            <a:noFill/>
            <a:miter lim="800000"/>
            <a:headEnd/>
            <a:tailEnd/>
          </a:ln>
          <a:effectLst/>
        </p:spPr>
        <p:txBody>
          <a:bodyPr wrap="square">
            <a:spAutoFit/>
          </a:bodyPr>
          <a:lstStyle/>
          <a:p>
            <a:pPr eaLnBrk="1" hangingPunct="1">
              <a:spcBef>
                <a:spcPct val="50000"/>
              </a:spcBef>
              <a:defRPr/>
            </a:pPr>
            <a:r>
              <a:rPr lang="el-GR" sz="2000" u="sng" dirty="0">
                <a:solidFill>
                  <a:schemeClr val="accent2"/>
                </a:solidFill>
                <a:effectLst>
                  <a:outerShdw blurRad="38100" dist="38100" dir="2700000" algn="tl">
                    <a:srgbClr val="000000"/>
                  </a:outerShdw>
                </a:effectLst>
                <a:cs typeface="Times New Roman" pitchFamily="18" charset="0"/>
              </a:rPr>
              <a:t>Στο καθαρό χημικά νερό και στους 25</a:t>
            </a:r>
            <a:r>
              <a:rPr lang="el-GR" sz="2000" u="sng" baseline="30000" dirty="0">
                <a:solidFill>
                  <a:schemeClr val="accent2"/>
                </a:solidFill>
                <a:effectLst>
                  <a:outerShdw blurRad="38100" dist="38100" dir="2700000" algn="tl">
                    <a:srgbClr val="000000"/>
                  </a:outerShdw>
                </a:effectLst>
                <a:cs typeface="Times New Roman" pitchFamily="18" charset="0"/>
              </a:rPr>
              <a:t>ο</a:t>
            </a:r>
            <a:r>
              <a:rPr lang="en-US" sz="2000" u="sng" dirty="0">
                <a:solidFill>
                  <a:schemeClr val="accent2"/>
                </a:solidFill>
                <a:effectLst>
                  <a:outerShdw blurRad="38100" dist="38100" dir="2700000" algn="tl">
                    <a:srgbClr val="000000"/>
                  </a:outerShdw>
                </a:effectLst>
                <a:cs typeface="Times New Roman" pitchFamily="18" charset="0"/>
              </a:rPr>
              <a:t>C</a:t>
            </a:r>
            <a:r>
              <a:rPr lang="el-GR" sz="2000" u="sng" dirty="0">
                <a:solidFill>
                  <a:schemeClr val="accent2"/>
                </a:solidFill>
                <a:effectLst>
                  <a:outerShdw blurRad="38100" dist="38100" dir="2700000" algn="tl">
                    <a:srgbClr val="000000"/>
                  </a:outerShdw>
                </a:effectLst>
                <a:cs typeface="Times New Roman" pitchFamily="18" charset="0"/>
              </a:rPr>
              <a:t>, μόνο το 1.8</a:t>
            </a:r>
            <a:r>
              <a:rPr lang="en-US" sz="2000" u="sng" dirty="0">
                <a:solidFill>
                  <a:schemeClr val="accent2"/>
                </a:solidFill>
                <a:effectLst>
                  <a:outerShdw blurRad="38100" dist="38100" dir="2700000" algn="tl">
                    <a:srgbClr val="000000"/>
                  </a:outerShdw>
                </a:effectLst>
                <a:cs typeface="Times New Roman" pitchFamily="18" charset="0"/>
              </a:rPr>
              <a:t>x</a:t>
            </a:r>
            <a:r>
              <a:rPr lang="el-GR" sz="2000" u="sng" dirty="0">
                <a:solidFill>
                  <a:schemeClr val="accent2"/>
                </a:solidFill>
                <a:effectLst>
                  <a:outerShdw blurRad="38100" dist="38100" dir="2700000" algn="tl">
                    <a:srgbClr val="000000"/>
                  </a:outerShdw>
                </a:effectLst>
                <a:cs typeface="Times New Roman" pitchFamily="18" charset="0"/>
              </a:rPr>
              <a:t>10</a:t>
            </a:r>
            <a:r>
              <a:rPr lang="el-GR" sz="2000" u="sng" baseline="30000" dirty="0">
                <a:solidFill>
                  <a:schemeClr val="accent2"/>
                </a:solidFill>
                <a:effectLst>
                  <a:outerShdw blurRad="38100" dist="38100" dir="2700000" algn="tl">
                    <a:srgbClr val="000000"/>
                  </a:outerShdw>
                </a:effectLst>
                <a:cs typeface="Times New Roman" pitchFamily="18" charset="0"/>
              </a:rPr>
              <a:t>-7</a:t>
            </a:r>
            <a:r>
              <a:rPr lang="el-GR" sz="2000" u="sng" dirty="0">
                <a:solidFill>
                  <a:schemeClr val="accent2"/>
                </a:solidFill>
                <a:effectLst>
                  <a:outerShdw blurRad="38100" dist="38100" dir="2700000" algn="tl">
                    <a:srgbClr val="000000"/>
                  </a:outerShdw>
                </a:effectLst>
                <a:cs typeface="Times New Roman" pitchFamily="18" charset="0"/>
              </a:rPr>
              <a:t>% των μορίων του νερού υφίσταται ιονισμό </a:t>
            </a:r>
            <a:endParaRPr lang="en-GB" sz="2000" u="sng" dirty="0">
              <a:solidFill>
                <a:schemeClr val="accent2"/>
              </a:solidFill>
              <a:effectLst>
                <a:outerShdw blurRad="38100" dist="38100" dir="2700000" algn="tl">
                  <a:srgbClr val="000000"/>
                </a:outerShdw>
              </a:effectLst>
              <a:cs typeface="Times New Roman" pitchFamily="18" charset="0"/>
            </a:endParaRPr>
          </a:p>
        </p:txBody>
      </p:sp>
      <p:pic>
        <p:nvPicPr>
          <p:cNvPr id="12" name="Picture 11">
            <a:extLst>
              <a:ext uri="{FF2B5EF4-FFF2-40B4-BE49-F238E27FC236}">
                <a16:creationId xmlns:a16="http://schemas.microsoft.com/office/drawing/2014/main" id="{19D6F1E9-617D-4ECB-A6EC-44EBD8A21536}"/>
              </a:ext>
            </a:extLst>
          </p:cNvPr>
          <p:cNvPicPr>
            <a:picLocks noChangeAspect="1"/>
          </p:cNvPicPr>
          <p:nvPr/>
        </p:nvPicPr>
        <p:blipFill>
          <a:blip r:embed="rId11"/>
          <a:stretch>
            <a:fillRect/>
          </a:stretch>
        </p:blipFill>
        <p:spPr>
          <a:xfrm>
            <a:off x="9771480" y="191177"/>
            <a:ext cx="2365453" cy="2213040"/>
          </a:xfrm>
          <a:prstGeom prst="rect">
            <a:avLst/>
          </a:prstGeom>
          <a:noFill/>
        </p:spPr>
      </p:pic>
      <p:pic>
        <p:nvPicPr>
          <p:cNvPr id="13" name="Picture 12">
            <a:extLst>
              <a:ext uri="{FF2B5EF4-FFF2-40B4-BE49-F238E27FC236}">
                <a16:creationId xmlns:a16="http://schemas.microsoft.com/office/drawing/2014/main" id="{1A17F04B-8B60-47C8-ABFB-FA9D1EFBDE02}"/>
              </a:ext>
            </a:extLst>
          </p:cNvPr>
          <p:cNvPicPr>
            <a:picLocks noChangeAspect="1"/>
          </p:cNvPicPr>
          <p:nvPr/>
        </p:nvPicPr>
        <p:blipFill>
          <a:blip r:embed="rId12"/>
          <a:stretch>
            <a:fillRect/>
          </a:stretch>
        </p:blipFill>
        <p:spPr>
          <a:xfrm>
            <a:off x="1749394" y="3083910"/>
            <a:ext cx="3999323" cy="3694496"/>
          </a:xfrm>
          <a:prstGeom prst="rect">
            <a:avLst/>
          </a:prstGeom>
        </p:spPr>
      </p:pic>
      <p:sp>
        <p:nvSpPr>
          <p:cNvPr id="14" name="TextBox 13">
            <a:extLst>
              <a:ext uri="{FF2B5EF4-FFF2-40B4-BE49-F238E27FC236}">
                <a16:creationId xmlns:a16="http://schemas.microsoft.com/office/drawing/2014/main" id="{1A67BA0B-D073-4B7E-BB60-2A4003AF790C}"/>
              </a:ext>
            </a:extLst>
          </p:cNvPr>
          <p:cNvSpPr txBox="1"/>
          <p:nvPr/>
        </p:nvSpPr>
        <p:spPr>
          <a:xfrm>
            <a:off x="7049522" y="4325007"/>
            <a:ext cx="5443915" cy="523220"/>
          </a:xfrm>
          <a:prstGeom prst="rect">
            <a:avLst/>
          </a:prstGeom>
          <a:noFill/>
        </p:spPr>
        <p:txBody>
          <a:bodyPr wrap="square" rtlCol="0">
            <a:spAutoFit/>
          </a:bodyPr>
          <a:lstStyle/>
          <a:p>
            <a:r>
              <a:rPr lang="el-GR" sz="2800" dirty="0">
                <a:solidFill>
                  <a:schemeClr val="accent2"/>
                </a:solidFill>
              </a:rPr>
              <a:t>ΑΓΩΓΙΜΟΤΗΤΑ ΣΤΟ ΝΕΡΟ</a:t>
            </a:r>
            <a:endParaRPr lang="en-US" sz="2800" dirty="0">
              <a:solidFill>
                <a:schemeClr val="accent2"/>
              </a:solidFill>
            </a:endParaRPr>
          </a:p>
        </p:txBody>
      </p:sp>
      <p:sp>
        <p:nvSpPr>
          <p:cNvPr id="16" name="Text Box 51">
            <a:extLst>
              <a:ext uri="{FF2B5EF4-FFF2-40B4-BE49-F238E27FC236}">
                <a16:creationId xmlns:a16="http://schemas.microsoft.com/office/drawing/2014/main" id="{AE271918-0151-45C7-B66B-03833C84F305}"/>
              </a:ext>
            </a:extLst>
          </p:cNvPr>
          <p:cNvSpPr txBox="1">
            <a:spLocks noChangeArrowheads="1"/>
          </p:cNvSpPr>
          <p:nvPr/>
        </p:nvSpPr>
        <p:spPr bwMode="auto">
          <a:xfrm>
            <a:off x="4752610" y="4692547"/>
            <a:ext cx="113506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1200" dirty="0" err="1"/>
              <a:t>Μετ</a:t>
            </a:r>
            <a:r>
              <a:rPr lang="en-US" altLang="el-GR" sz="1200" dirty="0"/>
              <a:t>αφορά πρωτονίου μέσω άλματος</a:t>
            </a:r>
          </a:p>
        </p:txBody>
      </p:sp>
      <p:sp>
        <p:nvSpPr>
          <p:cNvPr id="17" name="TextBox 16">
            <a:extLst>
              <a:ext uri="{FF2B5EF4-FFF2-40B4-BE49-F238E27FC236}">
                <a16:creationId xmlns:a16="http://schemas.microsoft.com/office/drawing/2014/main" id="{21FBC29F-CAC0-4A1C-A527-E21F7B04F9C7}"/>
              </a:ext>
            </a:extLst>
          </p:cNvPr>
          <p:cNvSpPr txBox="1"/>
          <p:nvPr/>
        </p:nvSpPr>
        <p:spPr>
          <a:xfrm>
            <a:off x="8712332" y="728527"/>
            <a:ext cx="2052320" cy="461665"/>
          </a:xfrm>
          <a:prstGeom prst="rect">
            <a:avLst/>
          </a:prstGeom>
          <a:noFill/>
        </p:spPr>
        <p:txBody>
          <a:bodyPr wrap="square" rtlCol="0">
            <a:spAutoFit/>
          </a:bodyPr>
          <a:lstStyle/>
          <a:p>
            <a:r>
              <a:rPr lang="el-GR" sz="2400" dirty="0" err="1">
                <a:solidFill>
                  <a:schemeClr val="accent2"/>
                </a:solidFill>
              </a:rPr>
              <a:t>Υδροξώνιο</a:t>
            </a:r>
            <a:endParaRPr lang="en-US" sz="2400" dirty="0">
              <a:solidFill>
                <a:schemeClr val="accent2"/>
              </a:solidFill>
            </a:endParaRPr>
          </a:p>
        </p:txBody>
      </p:sp>
    </p:spTree>
    <p:extLst>
      <p:ext uri="{BB962C8B-B14F-4D97-AF65-F5344CB8AC3E}">
        <p14:creationId xmlns:p14="http://schemas.microsoft.com/office/powerpoint/2010/main" val="306479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6210-40CD-492E-84AD-FF231AED4A9E}"/>
              </a:ext>
            </a:extLst>
          </p:cNvPr>
          <p:cNvSpPr>
            <a:spLocks noGrp="1"/>
          </p:cNvSpPr>
          <p:nvPr>
            <p:ph type="ctrTitle"/>
          </p:nvPr>
        </p:nvSpPr>
        <p:spPr>
          <a:xfrm>
            <a:off x="3840278" y="0"/>
            <a:ext cx="8351722" cy="781105"/>
          </a:xfrm>
        </p:spPr>
        <p:txBody>
          <a:bodyPr/>
          <a:lstStyle/>
          <a:p>
            <a:r>
              <a:rPr lang="el-GR" sz="4000" dirty="0"/>
              <a:t>Οξέα-Βάσεις (Θεωρία </a:t>
            </a:r>
            <a:r>
              <a:rPr lang="en-US" sz="4000" dirty="0"/>
              <a:t>Arrhenius)</a:t>
            </a:r>
          </a:p>
        </p:txBody>
      </p:sp>
      <p:sp>
        <p:nvSpPr>
          <p:cNvPr id="3" name="Text Box 4">
            <a:extLst>
              <a:ext uri="{FF2B5EF4-FFF2-40B4-BE49-F238E27FC236}">
                <a16:creationId xmlns:a16="http://schemas.microsoft.com/office/drawing/2014/main" id="{18FAAF79-D867-4458-AC3A-5B7AB9DD5E0F}"/>
              </a:ext>
            </a:extLst>
          </p:cNvPr>
          <p:cNvSpPr txBox="1">
            <a:spLocks noChangeArrowheads="1"/>
          </p:cNvSpPr>
          <p:nvPr/>
        </p:nvSpPr>
        <p:spPr bwMode="auto">
          <a:xfrm>
            <a:off x="2570480" y="1061720"/>
            <a:ext cx="9621520" cy="830997"/>
          </a:xfrm>
          <a:prstGeom prst="rect">
            <a:avLst/>
          </a:prstGeom>
          <a:noFill/>
          <a:ln w="9525">
            <a:noFill/>
            <a:miter lim="800000"/>
            <a:headEnd/>
            <a:tailEnd/>
          </a:ln>
          <a:effectLst/>
        </p:spPr>
        <p:txBody>
          <a:bodyPr wrap="square">
            <a:spAutoFit/>
          </a:bodyPr>
          <a:lstStyle/>
          <a:p>
            <a:pPr algn="just" eaLnBrk="1" hangingPunct="1">
              <a:spcBef>
                <a:spcPct val="50000"/>
              </a:spcBef>
              <a:defRPr/>
            </a:pPr>
            <a:r>
              <a:rPr lang="el-GR" sz="2400" b="1" u="sng" dirty="0">
                <a:solidFill>
                  <a:schemeClr val="accent2"/>
                </a:solidFill>
                <a:effectLst>
                  <a:outerShdw blurRad="38100" dist="38100" dir="2700000" algn="tl">
                    <a:srgbClr val="000000"/>
                  </a:outerShdw>
                </a:effectLst>
                <a:cs typeface="Times New Roman" pitchFamily="18" charset="0"/>
              </a:rPr>
              <a:t>Οξύ κατά </a:t>
            </a:r>
            <a:r>
              <a:rPr lang="en-US" sz="2400" b="1" u="sng" dirty="0">
                <a:solidFill>
                  <a:schemeClr val="accent2"/>
                </a:solidFill>
                <a:effectLst>
                  <a:outerShdw blurRad="38100" dist="38100" dir="2700000" algn="tl">
                    <a:srgbClr val="000000"/>
                  </a:outerShdw>
                </a:effectLst>
                <a:cs typeface="Times New Roman" pitchFamily="18" charset="0"/>
              </a:rPr>
              <a:t>Arrhenius</a:t>
            </a:r>
            <a:r>
              <a:rPr lang="el-GR" sz="2400" b="1" dirty="0">
                <a:solidFill>
                  <a:schemeClr val="accent2"/>
                </a:solidFill>
                <a:effectLst>
                  <a:outerShdw blurRad="38100" dist="38100" dir="2700000" algn="tl">
                    <a:srgbClr val="000000"/>
                  </a:outerShdw>
                </a:effectLst>
                <a:cs typeface="Times New Roman" pitchFamily="18" charset="0"/>
              </a:rPr>
              <a:t> είναι κάθε ουσία που περιέχει υδρογόνο και </a:t>
            </a:r>
            <a:r>
              <a:rPr lang="el-GR" sz="2400" b="1" u="sng" dirty="0">
                <a:solidFill>
                  <a:schemeClr val="accent2"/>
                </a:solidFill>
                <a:effectLst>
                  <a:outerShdw blurRad="38100" dist="38100" dir="2700000" algn="tl">
                    <a:srgbClr val="000000"/>
                  </a:outerShdw>
                </a:effectLst>
                <a:cs typeface="Times New Roman" pitchFamily="18" charset="0"/>
              </a:rPr>
              <a:t>ελευθερώνει ιόντα υδρογόνου</a:t>
            </a:r>
            <a:r>
              <a:rPr lang="el-GR" sz="2400" b="1" dirty="0">
                <a:solidFill>
                  <a:schemeClr val="accent2"/>
                </a:solidFill>
                <a:effectLst>
                  <a:outerShdw blurRad="38100" dist="38100" dir="2700000" algn="tl">
                    <a:srgbClr val="000000"/>
                  </a:outerShdw>
                </a:effectLst>
                <a:cs typeface="Times New Roman" pitchFamily="18" charset="0"/>
              </a:rPr>
              <a:t> σε υδατικά διαλύματα. </a:t>
            </a:r>
            <a:endParaRPr lang="en-GB" sz="2400" b="1" dirty="0">
              <a:solidFill>
                <a:schemeClr val="accent2"/>
              </a:solidFill>
              <a:effectLst>
                <a:outerShdw blurRad="38100" dist="38100" dir="2700000" algn="tl">
                  <a:srgbClr val="000000"/>
                </a:outerShdw>
              </a:effectLst>
              <a:cs typeface="Times New Roman" pitchFamily="18" charset="0"/>
            </a:endParaRPr>
          </a:p>
        </p:txBody>
      </p:sp>
      <p:sp>
        <p:nvSpPr>
          <p:cNvPr id="4" name="Text Box 8">
            <a:extLst>
              <a:ext uri="{FF2B5EF4-FFF2-40B4-BE49-F238E27FC236}">
                <a16:creationId xmlns:a16="http://schemas.microsoft.com/office/drawing/2014/main" id="{4B8B8C96-8E55-4457-AB67-A9A0E717E110}"/>
              </a:ext>
            </a:extLst>
          </p:cNvPr>
          <p:cNvSpPr txBox="1">
            <a:spLocks noChangeArrowheads="1"/>
          </p:cNvSpPr>
          <p:nvPr/>
        </p:nvSpPr>
        <p:spPr bwMode="auto">
          <a:xfrm>
            <a:off x="2570480" y="3616587"/>
            <a:ext cx="9621520" cy="1200329"/>
          </a:xfrm>
          <a:prstGeom prst="rect">
            <a:avLst/>
          </a:prstGeom>
          <a:noFill/>
          <a:ln w="9525">
            <a:noFill/>
            <a:miter lim="800000"/>
            <a:headEnd/>
            <a:tailEnd/>
          </a:ln>
          <a:effectLst/>
        </p:spPr>
        <p:txBody>
          <a:bodyPr wrap="square">
            <a:spAutoFit/>
          </a:bodyPr>
          <a:lstStyle/>
          <a:p>
            <a:pPr algn="just" eaLnBrk="1" hangingPunct="1">
              <a:spcBef>
                <a:spcPct val="50000"/>
              </a:spcBef>
              <a:defRPr/>
            </a:pPr>
            <a:r>
              <a:rPr lang="el-GR" sz="2400" b="1" u="sng" dirty="0">
                <a:solidFill>
                  <a:schemeClr val="accent2"/>
                </a:solidFill>
                <a:effectLst>
                  <a:outerShdw blurRad="38100" dist="38100" dir="2700000" algn="tl">
                    <a:srgbClr val="000000"/>
                  </a:outerShdw>
                </a:effectLst>
                <a:cs typeface="Times New Roman" pitchFamily="18" charset="0"/>
              </a:rPr>
              <a:t>Βάση κατά </a:t>
            </a:r>
            <a:r>
              <a:rPr lang="en-US" sz="2400" b="1" u="sng" dirty="0">
                <a:solidFill>
                  <a:schemeClr val="accent2"/>
                </a:solidFill>
                <a:effectLst>
                  <a:outerShdw blurRad="38100" dist="38100" dir="2700000" algn="tl">
                    <a:srgbClr val="000000"/>
                  </a:outerShdw>
                </a:effectLst>
                <a:cs typeface="Times New Roman" pitchFamily="18" charset="0"/>
              </a:rPr>
              <a:t>Arrhenius</a:t>
            </a:r>
            <a:r>
              <a:rPr lang="el-GR" sz="2400" b="1" dirty="0">
                <a:solidFill>
                  <a:schemeClr val="accent2"/>
                </a:solidFill>
                <a:effectLst>
                  <a:outerShdw blurRad="38100" dist="38100" dir="2700000" algn="tl">
                    <a:srgbClr val="000000"/>
                  </a:outerShdw>
                </a:effectLst>
                <a:cs typeface="Times New Roman" pitchFamily="18" charset="0"/>
              </a:rPr>
              <a:t> είναι κάθε ουσία που περιέχει </a:t>
            </a:r>
            <a:r>
              <a:rPr lang="el-GR" sz="2400" b="1" u="sng" dirty="0">
                <a:solidFill>
                  <a:schemeClr val="accent2"/>
                </a:solidFill>
                <a:effectLst>
                  <a:outerShdw blurRad="38100" dist="38100" dir="2700000" algn="tl">
                    <a:srgbClr val="000000"/>
                  </a:outerShdw>
                </a:effectLst>
                <a:cs typeface="Times New Roman" pitchFamily="18" charset="0"/>
              </a:rPr>
              <a:t>ιόντα υδροξυλίου</a:t>
            </a:r>
            <a:r>
              <a:rPr lang="el-GR" sz="2400" b="1" dirty="0">
                <a:solidFill>
                  <a:schemeClr val="accent2"/>
                </a:solidFill>
                <a:effectLst>
                  <a:outerShdw blurRad="38100" dist="38100" dir="2700000" algn="tl">
                    <a:srgbClr val="000000"/>
                  </a:outerShdw>
                </a:effectLst>
                <a:cs typeface="Times New Roman" pitchFamily="18" charset="0"/>
              </a:rPr>
              <a:t> και όταν διαλύεται στο νερό διίσταται πλήρως προς αυτά</a:t>
            </a:r>
            <a:r>
              <a:rPr lang="en-GB" sz="2400" b="1" dirty="0">
                <a:solidFill>
                  <a:schemeClr val="accent2"/>
                </a:solidFill>
                <a:effectLst>
                  <a:outerShdw blurRad="38100" dist="38100" dir="2700000" algn="tl">
                    <a:srgbClr val="000000"/>
                  </a:outerShdw>
                </a:effectLst>
                <a:cs typeface="Times New Roman" pitchFamily="18" charset="0"/>
              </a:rPr>
              <a:t> </a:t>
            </a:r>
          </a:p>
        </p:txBody>
      </p:sp>
      <p:sp>
        <p:nvSpPr>
          <p:cNvPr id="5" name="TextBox 4">
            <a:extLst>
              <a:ext uri="{FF2B5EF4-FFF2-40B4-BE49-F238E27FC236}">
                <a16:creationId xmlns:a16="http://schemas.microsoft.com/office/drawing/2014/main" id="{120C3E8E-DDC9-46BB-BFE6-F80E04512457}"/>
              </a:ext>
            </a:extLst>
          </p:cNvPr>
          <p:cNvSpPr txBox="1"/>
          <p:nvPr/>
        </p:nvSpPr>
        <p:spPr>
          <a:xfrm>
            <a:off x="2641398" y="2493042"/>
            <a:ext cx="6974160" cy="523220"/>
          </a:xfrm>
          <a:prstGeom prst="rect">
            <a:avLst/>
          </a:prstGeom>
          <a:noFill/>
        </p:spPr>
        <p:txBody>
          <a:bodyPr wrap="square" rtlCol="0">
            <a:spAutoFit/>
          </a:bodyPr>
          <a:lstStyle/>
          <a:p>
            <a:r>
              <a:rPr lang="en-US" sz="2800" dirty="0" err="1">
                <a:solidFill>
                  <a:schemeClr val="accent2"/>
                </a:solidFill>
              </a:rPr>
              <a:t>HCl</a:t>
            </a:r>
            <a:r>
              <a:rPr lang="en-US" sz="2800" dirty="0">
                <a:solidFill>
                  <a:schemeClr val="accent2"/>
                </a:solidFill>
              </a:rPr>
              <a:t>(g)    </a:t>
            </a:r>
            <a:r>
              <a:rPr lang="en-US" sz="2800" dirty="0">
                <a:solidFill>
                  <a:schemeClr val="accent2"/>
                </a:solidFill>
                <a:sym typeface="Wingdings" panose="05000000000000000000" pitchFamily="2" charset="2"/>
              </a:rPr>
              <a:t>   H</a:t>
            </a:r>
            <a:r>
              <a:rPr lang="en-US" sz="2800" baseline="40000" dirty="0">
                <a:solidFill>
                  <a:schemeClr val="accent2"/>
                </a:solidFill>
                <a:sym typeface="Wingdings" panose="05000000000000000000" pitchFamily="2" charset="2"/>
              </a:rPr>
              <a:t>+</a:t>
            </a:r>
            <a:r>
              <a:rPr lang="en-US" sz="2800" dirty="0">
                <a:solidFill>
                  <a:schemeClr val="accent2"/>
                </a:solidFill>
                <a:sym typeface="Wingdings" panose="05000000000000000000" pitchFamily="2" charset="2"/>
              </a:rPr>
              <a:t>(</a:t>
            </a:r>
            <a:r>
              <a:rPr lang="en-US" sz="2800" dirty="0" err="1">
                <a:solidFill>
                  <a:schemeClr val="accent2"/>
                </a:solidFill>
                <a:sym typeface="Wingdings" panose="05000000000000000000" pitchFamily="2" charset="2"/>
              </a:rPr>
              <a:t>aq</a:t>
            </a:r>
            <a:r>
              <a:rPr lang="en-US" sz="2800" dirty="0">
                <a:solidFill>
                  <a:schemeClr val="accent2"/>
                </a:solidFill>
                <a:sym typeface="Wingdings" panose="05000000000000000000" pitchFamily="2" charset="2"/>
              </a:rPr>
              <a:t>) + Cl</a:t>
            </a:r>
            <a:r>
              <a:rPr lang="en-US" sz="2800" baseline="40000" dirty="0">
                <a:solidFill>
                  <a:schemeClr val="accent2"/>
                </a:solidFill>
                <a:sym typeface="Wingdings" panose="05000000000000000000" pitchFamily="2" charset="2"/>
              </a:rPr>
              <a:t>-</a:t>
            </a:r>
            <a:r>
              <a:rPr lang="en-US" sz="2800" dirty="0">
                <a:solidFill>
                  <a:schemeClr val="accent2"/>
                </a:solidFill>
                <a:sym typeface="Wingdings" panose="05000000000000000000" pitchFamily="2" charset="2"/>
              </a:rPr>
              <a:t>(</a:t>
            </a:r>
            <a:r>
              <a:rPr lang="en-US" sz="2800" dirty="0" err="1">
                <a:solidFill>
                  <a:schemeClr val="accent2"/>
                </a:solidFill>
                <a:sym typeface="Wingdings" panose="05000000000000000000" pitchFamily="2" charset="2"/>
              </a:rPr>
              <a:t>aq</a:t>
            </a:r>
            <a:r>
              <a:rPr lang="en-US" sz="2800" dirty="0">
                <a:solidFill>
                  <a:schemeClr val="accent2"/>
                </a:solidFill>
                <a:sym typeface="Wingdings" panose="05000000000000000000" pitchFamily="2" charset="2"/>
              </a:rPr>
              <a:t>)</a:t>
            </a:r>
            <a:endParaRPr lang="en-GB" sz="2800" dirty="0">
              <a:solidFill>
                <a:schemeClr val="accent2"/>
              </a:solidFill>
            </a:endParaRPr>
          </a:p>
        </p:txBody>
      </p:sp>
      <p:sp>
        <p:nvSpPr>
          <p:cNvPr id="6" name="TextBox 5">
            <a:extLst>
              <a:ext uri="{FF2B5EF4-FFF2-40B4-BE49-F238E27FC236}">
                <a16:creationId xmlns:a16="http://schemas.microsoft.com/office/drawing/2014/main" id="{E5DFF009-9BE2-40D9-ABE3-3498914427E1}"/>
              </a:ext>
            </a:extLst>
          </p:cNvPr>
          <p:cNvSpPr txBox="1"/>
          <p:nvPr/>
        </p:nvSpPr>
        <p:spPr>
          <a:xfrm>
            <a:off x="2608920" y="5288300"/>
            <a:ext cx="6974160" cy="523220"/>
          </a:xfrm>
          <a:prstGeom prst="rect">
            <a:avLst/>
          </a:prstGeom>
          <a:noFill/>
        </p:spPr>
        <p:txBody>
          <a:bodyPr wrap="square" rtlCol="0">
            <a:spAutoFit/>
          </a:bodyPr>
          <a:lstStyle/>
          <a:p>
            <a:r>
              <a:rPr lang="en-US" sz="2800" dirty="0" err="1">
                <a:solidFill>
                  <a:schemeClr val="accent2"/>
                </a:solidFill>
              </a:rPr>
              <a:t>NaOH</a:t>
            </a:r>
            <a:r>
              <a:rPr lang="en-US" sz="2800" dirty="0">
                <a:solidFill>
                  <a:schemeClr val="accent2"/>
                </a:solidFill>
              </a:rPr>
              <a:t>(s)    </a:t>
            </a:r>
            <a:r>
              <a:rPr lang="en-US" sz="2800" dirty="0">
                <a:solidFill>
                  <a:schemeClr val="accent2"/>
                </a:solidFill>
                <a:sym typeface="Wingdings" panose="05000000000000000000" pitchFamily="2" charset="2"/>
              </a:rPr>
              <a:t>   Na</a:t>
            </a:r>
            <a:r>
              <a:rPr lang="en-US" sz="2800" baseline="40000" dirty="0">
                <a:solidFill>
                  <a:schemeClr val="accent2"/>
                </a:solidFill>
                <a:sym typeface="Wingdings" panose="05000000000000000000" pitchFamily="2" charset="2"/>
              </a:rPr>
              <a:t>+</a:t>
            </a:r>
            <a:r>
              <a:rPr lang="en-US" sz="2800" dirty="0">
                <a:solidFill>
                  <a:schemeClr val="accent2"/>
                </a:solidFill>
                <a:sym typeface="Wingdings" panose="05000000000000000000" pitchFamily="2" charset="2"/>
              </a:rPr>
              <a:t>(</a:t>
            </a:r>
            <a:r>
              <a:rPr lang="en-US" sz="2800" dirty="0" err="1">
                <a:solidFill>
                  <a:schemeClr val="accent2"/>
                </a:solidFill>
                <a:sym typeface="Wingdings" panose="05000000000000000000" pitchFamily="2" charset="2"/>
              </a:rPr>
              <a:t>aq</a:t>
            </a:r>
            <a:r>
              <a:rPr lang="en-US" sz="2800" dirty="0">
                <a:solidFill>
                  <a:schemeClr val="accent2"/>
                </a:solidFill>
                <a:sym typeface="Wingdings" panose="05000000000000000000" pitchFamily="2" charset="2"/>
              </a:rPr>
              <a:t>) + OH</a:t>
            </a:r>
            <a:r>
              <a:rPr lang="en-US" sz="2800" baseline="40000" dirty="0">
                <a:solidFill>
                  <a:schemeClr val="accent2"/>
                </a:solidFill>
                <a:sym typeface="Wingdings" panose="05000000000000000000" pitchFamily="2" charset="2"/>
              </a:rPr>
              <a:t>-</a:t>
            </a:r>
            <a:r>
              <a:rPr lang="en-US" sz="2800" dirty="0">
                <a:solidFill>
                  <a:schemeClr val="accent2"/>
                </a:solidFill>
                <a:sym typeface="Wingdings" panose="05000000000000000000" pitchFamily="2" charset="2"/>
              </a:rPr>
              <a:t>(</a:t>
            </a:r>
            <a:r>
              <a:rPr lang="en-US" sz="2800" dirty="0" err="1">
                <a:solidFill>
                  <a:schemeClr val="accent2"/>
                </a:solidFill>
                <a:sym typeface="Wingdings" panose="05000000000000000000" pitchFamily="2" charset="2"/>
              </a:rPr>
              <a:t>aq</a:t>
            </a:r>
            <a:r>
              <a:rPr lang="en-US" sz="2800" dirty="0">
                <a:solidFill>
                  <a:schemeClr val="accent2"/>
                </a:solidFill>
                <a:sym typeface="Wingdings" panose="05000000000000000000" pitchFamily="2" charset="2"/>
              </a:rPr>
              <a:t>)</a:t>
            </a:r>
            <a:endParaRPr lang="en-GB" sz="2800" dirty="0">
              <a:solidFill>
                <a:schemeClr val="accent2"/>
              </a:solidFill>
            </a:endParaRPr>
          </a:p>
        </p:txBody>
      </p:sp>
      <p:sp>
        <p:nvSpPr>
          <p:cNvPr id="7" name="TextBox 6">
            <a:extLst>
              <a:ext uri="{FF2B5EF4-FFF2-40B4-BE49-F238E27FC236}">
                <a16:creationId xmlns:a16="http://schemas.microsoft.com/office/drawing/2014/main" id="{2D27F290-D83C-4D68-8B1D-24D9718CD11F}"/>
              </a:ext>
            </a:extLst>
          </p:cNvPr>
          <p:cNvSpPr txBox="1"/>
          <p:nvPr/>
        </p:nvSpPr>
        <p:spPr>
          <a:xfrm>
            <a:off x="3956968" y="2200654"/>
            <a:ext cx="792088" cy="369332"/>
          </a:xfrm>
          <a:prstGeom prst="rect">
            <a:avLst/>
          </a:prstGeom>
          <a:noFill/>
        </p:spPr>
        <p:txBody>
          <a:bodyPr wrap="square" rtlCol="0">
            <a:spAutoFit/>
          </a:bodyPr>
          <a:lstStyle/>
          <a:p>
            <a:r>
              <a:rPr lang="en-US" sz="1800" dirty="0">
                <a:solidFill>
                  <a:schemeClr val="accent2"/>
                </a:solidFill>
              </a:rPr>
              <a:t>H</a:t>
            </a:r>
            <a:r>
              <a:rPr lang="en-US" sz="1800" baseline="-25000" dirty="0">
                <a:solidFill>
                  <a:schemeClr val="accent2"/>
                </a:solidFill>
              </a:rPr>
              <a:t>2</a:t>
            </a:r>
            <a:r>
              <a:rPr lang="en-US" sz="1800" dirty="0">
                <a:solidFill>
                  <a:schemeClr val="accent2"/>
                </a:solidFill>
              </a:rPr>
              <a:t>O</a:t>
            </a:r>
            <a:endParaRPr lang="en-GB" sz="1800" dirty="0">
              <a:solidFill>
                <a:schemeClr val="accent2"/>
              </a:solidFill>
            </a:endParaRPr>
          </a:p>
        </p:txBody>
      </p:sp>
      <p:sp>
        <p:nvSpPr>
          <p:cNvPr id="8" name="TextBox 7">
            <a:extLst>
              <a:ext uri="{FF2B5EF4-FFF2-40B4-BE49-F238E27FC236}">
                <a16:creationId xmlns:a16="http://schemas.microsoft.com/office/drawing/2014/main" id="{D6609127-FEDC-457B-9BD3-52E797DFD1A2}"/>
              </a:ext>
            </a:extLst>
          </p:cNvPr>
          <p:cNvSpPr txBox="1"/>
          <p:nvPr/>
        </p:nvSpPr>
        <p:spPr>
          <a:xfrm>
            <a:off x="4271928" y="5047909"/>
            <a:ext cx="792088" cy="369332"/>
          </a:xfrm>
          <a:prstGeom prst="rect">
            <a:avLst/>
          </a:prstGeom>
          <a:noFill/>
        </p:spPr>
        <p:txBody>
          <a:bodyPr wrap="square" rtlCol="0">
            <a:spAutoFit/>
          </a:bodyPr>
          <a:lstStyle/>
          <a:p>
            <a:r>
              <a:rPr lang="en-US" sz="1800" dirty="0">
                <a:solidFill>
                  <a:schemeClr val="accent2"/>
                </a:solidFill>
              </a:rPr>
              <a:t>H</a:t>
            </a:r>
            <a:r>
              <a:rPr lang="en-US" sz="1800" baseline="-25000" dirty="0">
                <a:solidFill>
                  <a:schemeClr val="accent2"/>
                </a:solidFill>
              </a:rPr>
              <a:t>2</a:t>
            </a:r>
            <a:r>
              <a:rPr lang="en-US" sz="1800" dirty="0">
                <a:solidFill>
                  <a:schemeClr val="accent2"/>
                </a:solidFill>
              </a:rPr>
              <a:t>O</a:t>
            </a:r>
            <a:endParaRPr lang="en-GB" sz="1800" dirty="0">
              <a:solidFill>
                <a:schemeClr val="accent2"/>
              </a:solidFill>
            </a:endParaRPr>
          </a:p>
        </p:txBody>
      </p:sp>
    </p:spTree>
    <p:extLst>
      <p:ext uri="{BB962C8B-B14F-4D97-AF65-F5344CB8AC3E}">
        <p14:creationId xmlns:p14="http://schemas.microsoft.com/office/powerpoint/2010/main" val="73284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0F34-5A6C-4DFD-AE64-5BCECA81CF80}"/>
              </a:ext>
            </a:extLst>
          </p:cNvPr>
          <p:cNvSpPr>
            <a:spLocks noGrp="1"/>
          </p:cNvSpPr>
          <p:nvPr>
            <p:ph type="ctrTitle"/>
          </p:nvPr>
        </p:nvSpPr>
        <p:spPr>
          <a:xfrm>
            <a:off x="3393650" y="0"/>
            <a:ext cx="8996313" cy="781105"/>
          </a:xfrm>
        </p:spPr>
        <p:txBody>
          <a:bodyPr/>
          <a:lstStyle/>
          <a:p>
            <a:r>
              <a:rPr lang="el-GR" sz="3600" dirty="0"/>
              <a:t>Οξέα-Βάσεις (Θεωρία </a:t>
            </a:r>
            <a:r>
              <a:rPr lang="en-US" sz="3600" dirty="0">
                <a:effectLst>
                  <a:outerShdw blurRad="38100" dist="38100" dir="2700000" algn="tl">
                    <a:srgbClr val="000000"/>
                  </a:outerShdw>
                </a:effectLst>
              </a:rPr>
              <a:t>BR</a:t>
            </a:r>
            <a:r>
              <a:rPr lang="en-US" sz="3600" dirty="0">
                <a:effectLst>
                  <a:outerShdw blurRad="38100" dist="38100" dir="2700000" algn="tl">
                    <a:srgbClr val="000000"/>
                  </a:outerShdw>
                </a:effectLst>
                <a:cs typeface="Times New Roman" pitchFamily="18" charset="0"/>
              </a:rPr>
              <a:t>Ö</a:t>
            </a:r>
            <a:r>
              <a:rPr lang="en-US" sz="3600" dirty="0">
                <a:effectLst>
                  <a:outerShdw blurRad="38100" dist="38100" dir="2700000" algn="tl">
                    <a:srgbClr val="000000"/>
                  </a:outerShdw>
                </a:effectLst>
              </a:rPr>
              <a:t>NSTED-LOWRY</a:t>
            </a:r>
            <a:r>
              <a:rPr lang="en-US" sz="3600" dirty="0"/>
              <a:t>)</a:t>
            </a:r>
          </a:p>
        </p:txBody>
      </p:sp>
      <p:sp>
        <p:nvSpPr>
          <p:cNvPr id="3" name="Text Box 4">
            <a:extLst>
              <a:ext uri="{FF2B5EF4-FFF2-40B4-BE49-F238E27FC236}">
                <a16:creationId xmlns:a16="http://schemas.microsoft.com/office/drawing/2014/main" id="{BB388AF1-6A66-4485-9592-F8A394F7AC17}"/>
              </a:ext>
            </a:extLst>
          </p:cNvPr>
          <p:cNvSpPr txBox="1">
            <a:spLocks noChangeArrowheads="1"/>
          </p:cNvSpPr>
          <p:nvPr/>
        </p:nvSpPr>
        <p:spPr bwMode="auto">
          <a:xfrm>
            <a:off x="2752627" y="1011025"/>
            <a:ext cx="9439373" cy="830997"/>
          </a:xfrm>
          <a:prstGeom prst="rect">
            <a:avLst/>
          </a:prstGeom>
          <a:noFill/>
          <a:ln w="9525">
            <a:noFill/>
            <a:miter lim="800000"/>
            <a:headEnd/>
            <a:tailEnd/>
          </a:ln>
          <a:effectLst/>
        </p:spPr>
        <p:txBody>
          <a:bodyPr wrap="square">
            <a:spAutoFit/>
          </a:bodyPr>
          <a:lstStyle/>
          <a:p>
            <a:pPr algn="just" eaLnBrk="1" hangingPunct="1">
              <a:spcBef>
                <a:spcPct val="50000"/>
              </a:spcBef>
              <a:defRPr/>
            </a:pPr>
            <a:r>
              <a:rPr lang="el-GR" sz="2400" b="1" u="sng" dirty="0">
                <a:solidFill>
                  <a:schemeClr val="accent2"/>
                </a:solidFill>
                <a:effectLst>
                  <a:outerShdw blurRad="38100" dist="38100" dir="2700000" algn="tl">
                    <a:srgbClr val="000000"/>
                  </a:outerShdw>
                </a:effectLst>
                <a:cs typeface="Times New Roman" pitchFamily="18" charset="0"/>
              </a:rPr>
              <a:t>Οξύ κατά </a:t>
            </a:r>
            <a:r>
              <a:rPr lang="en-US" sz="2400" b="1" u="sng" dirty="0">
                <a:solidFill>
                  <a:schemeClr val="accent2"/>
                </a:solidFill>
                <a:effectLst>
                  <a:outerShdw blurRad="38100" dist="38100" dir="2700000" algn="tl">
                    <a:srgbClr val="000000"/>
                  </a:outerShdw>
                </a:effectLst>
                <a:cs typeface="Times New Roman" pitchFamily="18" charset="0"/>
              </a:rPr>
              <a:t>Bronsted-Lowry</a:t>
            </a:r>
            <a:r>
              <a:rPr lang="el-GR" sz="2400" b="1" dirty="0">
                <a:solidFill>
                  <a:schemeClr val="accent2"/>
                </a:solidFill>
                <a:effectLst>
                  <a:outerShdw blurRad="38100" dist="38100" dir="2700000" algn="tl">
                    <a:srgbClr val="000000"/>
                  </a:outerShdw>
                </a:effectLst>
                <a:cs typeface="Times New Roman" pitchFamily="18" charset="0"/>
              </a:rPr>
              <a:t> είναι κάθε ουσία που δρα </a:t>
            </a:r>
            <a:r>
              <a:rPr lang="el-GR" sz="2400" b="1" u="sng" dirty="0">
                <a:solidFill>
                  <a:schemeClr val="accent2"/>
                </a:solidFill>
                <a:effectLst>
                  <a:outerShdw blurRad="38100" dist="38100" dir="2700000" algn="tl">
                    <a:srgbClr val="000000"/>
                  </a:outerShdw>
                </a:effectLst>
                <a:cs typeface="Times New Roman" pitchFamily="18" charset="0"/>
              </a:rPr>
              <a:t>σαν δότης πρωτονίων</a:t>
            </a:r>
            <a:r>
              <a:rPr lang="el-GR" sz="2400" b="1" dirty="0">
                <a:solidFill>
                  <a:schemeClr val="accent2"/>
                </a:solidFill>
                <a:effectLst>
                  <a:outerShdw blurRad="38100" dist="38100" dir="2700000" algn="tl">
                    <a:srgbClr val="000000"/>
                  </a:outerShdw>
                </a:effectLst>
                <a:cs typeface="Times New Roman" pitchFamily="18" charset="0"/>
              </a:rPr>
              <a:t> σε υδατικά διαλύματα</a:t>
            </a:r>
            <a:endParaRPr lang="en-GB" sz="2400" b="1" dirty="0">
              <a:solidFill>
                <a:schemeClr val="accent2"/>
              </a:solidFill>
              <a:effectLst>
                <a:outerShdw blurRad="38100" dist="38100" dir="2700000" algn="tl">
                  <a:srgbClr val="000000"/>
                </a:outerShdw>
              </a:effectLst>
              <a:cs typeface="Times New Roman" pitchFamily="18" charset="0"/>
            </a:endParaRPr>
          </a:p>
        </p:txBody>
      </p:sp>
      <p:sp>
        <p:nvSpPr>
          <p:cNvPr id="4" name="Text Box 8">
            <a:extLst>
              <a:ext uri="{FF2B5EF4-FFF2-40B4-BE49-F238E27FC236}">
                <a16:creationId xmlns:a16="http://schemas.microsoft.com/office/drawing/2014/main" id="{ED85F44B-41B3-4DF1-BCFF-7D0C516ADE2C}"/>
              </a:ext>
            </a:extLst>
          </p:cNvPr>
          <p:cNvSpPr txBox="1">
            <a:spLocks noChangeArrowheads="1"/>
          </p:cNvSpPr>
          <p:nvPr/>
        </p:nvSpPr>
        <p:spPr bwMode="auto">
          <a:xfrm>
            <a:off x="2752627" y="3722808"/>
            <a:ext cx="9439374" cy="830997"/>
          </a:xfrm>
          <a:prstGeom prst="rect">
            <a:avLst/>
          </a:prstGeom>
          <a:noFill/>
          <a:ln w="9525">
            <a:noFill/>
            <a:miter lim="800000"/>
            <a:headEnd/>
            <a:tailEnd/>
          </a:ln>
          <a:effectLst/>
        </p:spPr>
        <p:txBody>
          <a:bodyPr wrap="square">
            <a:spAutoFit/>
          </a:bodyPr>
          <a:lstStyle/>
          <a:p>
            <a:pPr algn="just" eaLnBrk="1" hangingPunct="1">
              <a:spcBef>
                <a:spcPct val="50000"/>
              </a:spcBef>
              <a:defRPr/>
            </a:pPr>
            <a:r>
              <a:rPr lang="el-GR" sz="2400" b="1" u="sng" dirty="0">
                <a:solidFill>
                  <a:schemeClr val="accent2"/>
                </a:solidFill>
                <a:effectLst>
                  <a:outerShdw blurRad="38100" dist="38100" dir="2700000" algn="tl">
                    <a:srgbClr val="000000"/>
                  </a:outerShdw>
                </a:effectLst>
                <a:cs typeface="Times New Roman" pitchFamily="18" charset="0"/>
              </a:rPr>
              <a:t>Βάση κατά </a:t>
            </a:r>
            <a:r>
              <a:rPr lang="en-US" sz="2400" b="1" u="sng" dirty="0">
                <a:solidFill>
                  <a:schemeClr val="accent2"/>
                </a:solidFill>
                <a:effectLst>
                  <a:outerShdw blurRad="38100" dist="38100" dir="2700000" algn="tl">
                    <a:srgbClr val="000000"/>
                  </a:outerShdw>
                </a:effectLst>
                <a:cs typeface="Times New Roman" pitchFamily="18" charset="0"/>
              </a:rPr>
              <a:t>Bronsted-Lowry</a:t>
            </a:r>
            <a:r>
              <a:rPr lang="el-GR" sz="2400" b="1" dirty="0">
                <a:solidFill>
                  <a:schemeClr val="accent2"/>
                </a:solidFill>
                <a:effectLst>
                  <a:outerShdw blurRad="38100" dist="38100" dir="2700000" algn="tl">
                    <a:srgbClr val="000000"/>
                  </a:outerShdw>
                </a:effectLst>
                <a:cs typeface="Times New Roman" pitchFamily="18" charset="0"/>
              </a:rPr>
              <a:t> είναι κάθε ουσία που δρα </a:t>
            </a:r>
            <a:r>
              <a:rPr lang="el-GR" sz="2400" b="1" u="sng" dirty="0">
                <a:solidFill>
                  <a:schemeClr val="accent2"/>
                </a:solidFill>
                <a:effectLst>
                  <a:outerShdw blurRad="38100" dist="38100" dir="2700000" algn="tl">
                    <a:srgbClr val="000000"/>
                  </a:outerShdw>
                </a:effectLst>
                <a:cs typeface="Times New Roman" pitchFamily="18" charset="0"/>
              </a:rPr>
              <a:t>σαν δέκτης πρωτονίων</a:t>
            </a:r>
            <a:r>
              <a:rPr lang="el-GR" sz="2400" b="1" dirty="0">
                <a:solidFill>
                  <a:schemeClr val="accent2"/>
                </a:solidFill>
                <a:effectLst>
                  <a:outerShdw blurRad="38100" dist="38100" dir="2700000" algn="tl">
                    <a:srgbClr val="000000"/>
                  </a:outerShdw>
                </a:effectLst>
                <a:cs typeface="Times New Roman" pitchFamily="18" charset="0"/>
              </a:rPr>
              <a:t> σε υδατικά διαλύματα</a:t>
            </a:r>
            <a:r>
              <a:rPr lang="en-GB" sz="2400" b="1" dirty="0">
                <a:solidFill>
                  <a:schemeClr val="accent2"/>
                </a:solidFill>
                <a:effectLst>
                  <a:outerShdw blurRad="38100" dist="38100" dir="2700000" algn="tl">
                    <a:srgbClr val="000000"/>
                  </a:outerShdw>
                </a:effectLst>
                <a:cs typeface="Times New Roman" pitchFamily="18" charset="0"/>
              </a:rPr>
              <a:t> </a:t>
            </a:r>
          </a:p>
        </p:txBody>
      </p:sp>
      <p:sp>
        <p:nvSpPr>
          <p:cNvPr id="5" name="TextBox 4">
            <a:extLst>
              <a:ext uri="{FF2B5EF4-FFF2-40B4-BE49-F238E27FC236}">
                <a16:creationId xmlns:a16="http://schemas.microsoft.com/office/drawing/2014/main" id="{8CBC3334-C033-4ED1-A095-81D2A30F2842}"/>
              </a:ext>
            </a:extLst>
          </p:cNvPr>
          <p:cNvSpPr txBox="1"/>
          <p:nvPr/>
        </p:nvSpPr>
        <p:spPr>
          <a:xfrm>
            <a:off x="3591613" y="2368083"/>
            <a:ext cx="8140824" cy="523220"/>
          </a:xfrm>
          <a:prstGeom prst="rect">
            <a:avLst/>
          </a:prstGeom>
          <a:noFill/>
        </p:spPr>
        <p:txBody>
          <a:bodyPr wrap="square" rtlCol="0">
            <a:spAutoFit/>
          </a:bodyPr>
          <a:lstStyle/>
          <a:p>
            <a:r>
              <a:rPr lang="en-US" sz="2800" dirty="0" err="1">
                <a:solidFill>
                  <a:schemeClr val="accent2"/>
                </a:solidFill>
              </a:rPr>
              <a:t>HCl</a:t>
            </a:r>
            <a:r>
              <a:rPr lang="en-US" sz="2800" dirty="0">
                <a:solidFill>
                  <a:schemeClr val="accent2"/>
                </a:solidFill>
              </a:rPr>
              <a:t>(</a:t>
            </a:r>
            <a:r>
              <a:rPr lang="en-US" sz="2800" dirty="0" err="1">
                <a:solidFill>
                  <a:schemeClr val="accent2"/>
                </a:solidFill>
              </a:rPr>
              <a:t>aq</a:t>
            </a:r>
            <a:r>
              <a:rPr lang="en-US" sz="2800" dirty="0">
                <a:solidFill>
                  <a:schemeClr val="accent2"/>
                </a:solidFill>
              </a:rPr>
              <a:t>) </a:t>
            </a:r>
            <a:r>
              <a:rPr lang="el-GR" sz="2800" dirty="0">
                <a:solidFill>
                  <a:schemeClr val="accent2"/>
                </a:solidFill>
              </a:rPr>
              <a:t>  </a:t>
            </a:r>
            <a:r>
              <a:rPr lang="en-US" sz="2800" dirty="0">
                <a:solidFill>
                  <a:schemeClr val="accent2"/>
                </a:solidFill>
              </a:rPr>
              <a:t>+ </a:t>
            </a:r>
            <a:r>
              <a:rPr lang="el-GR" sz="2800" dirty="0">
                <a:solidFill>
                  <a:schemeClr val="accent2"/>
                </a:solidFill>
              </a:rPr>
              <a:t>  </a:t>
            </a:r>
            <a:r>
              <a:rPr lang="en-US" sz="2800" dirty="0">
                <a:solidFill>
                  <a:schemeClr val="accent2"/>
                </a:solidFill>
              </a:rPr>
              <a:t>H</a:t>
            </a:r>
            <a:r>
              <a:rPr lang="en-US" sz="2800" baseline="-25000" dirty="0">
                <a:solidFill>
                  <a:schemeClr val="accent2"/>
                </a:solidFill>
              </a:rPr>
              <a:t>2</a:t>
            </a:r>
            <a:r>
              <a:rPr lang="en-US" sz="2800" dirty="0">
                <a:solidFill>
                  <a:schemeClr val="accent2"/>
                </a:solidFill>
              </a:rPr>
              <a:t>O(</a:t>
            </a:r>
            <a:r>
              <a:rPr lang="en-US" sz="2800" dirty="0" err="1">
                <a:solidFill>
                  <a:schemeClr val="accent2"/>
                </a:solidFill>
              </a:rPr>
              <a:t>aq</a:t>
            </a:r>
            <a:r>
              <a:rPr lang="en-US" sz="2800" dirty="0">
                <a:solidFill>
                  <a:schemeClr val="accent2"/>
                </a:solidFill>
              </a:rPr>
              <a:t>)  </a:t>
            </a:r>
            <a:r>
              <a:rPr lang="en-US" sz="2800" dirty="0">
                <a:solidFill>
                  <a:schemeClr val="accent2"/>
                </a:solidFill>
                <a:sym typeface="Wingdings" panose="05000000000000000000" pitchFamily="2" charset="2"/>
              </a:rPr>
              <a:t>   H</a:t>
            </a:r>
            <a:r>
              <a:rPr lang="en-US" sz="2800" baseline="-25000" dirty="0">
                <a:solidFill>
                  <a:schemeClr val="accent2"/>
                </a:solidFill>
                <a:sym typeface="Wingdings" panose="05000000000000000000" pitchFamily="2" charset="2"/>
              </a:rPr>
              <a:t>3</a:t>
            </a:r>
            <a:r>
              <a:rPr lang="en-US" sz="2800" dirty="0">
                <a:solidFill>
                  <a:schemeClr val="accent2"/>
                </a:solidFill>
                <a:sym typeface="Wingdings" panose="05000000000000000000" pitchFamily="2" charset="2"/>
              </a:rPr>
              <a:t>O</a:t>
            </a:r>
            <a:r>
              <a:rPr lang="en-US" sz="2800" baseline="40000" dirty="0">
                <a:solidFill>
                  <a:schemeClr val="accent2"/>
                </a:solidFill>
                <a:sym typeface="Wingdings" panose="05000000000000000000" pitchFamily="2" charset="2"/>
              </a:rPr>
              <a:t>+</a:t>
            </a:r>
            <a:r>
              <a:rPr lang="en-US" sz="2800" dirty="0">
                <a:solidFill>
                  <a:schemeClr val="accent2"/>
                </a:solidFill>
                <a:sym typeface="Wingdings" panose="05000000000000000000" pitchFamily="2" charset="2"/>
              </a:rPr>
              <a:t>(</a:t>
            </a:r>
            <a:r>
              <a:rPr lang="en-US" sz="2800" dirty="0" err="1">
                <a:solidFill>
                  <a:schemeClr val="accent2"/>
                </a:solidFill>
                <a:sym typeface="Wingdings" panose="05000000000000000000" pitchFamily="2" charset="2"/>
              </a:rPr>
              <a:t>aq</a:t>
            </a:r>
            <a:r>
              <a:rPr lang="en-US" sz="2800" dirty="0">
                <a:solidFill>
                  <a:schemeClr val="accent2"/>
                </a:solidFill>
                <a:sym typeface="Wingdings" panose="05000000000000000000" pitchFamily="2" charset="2"/>
              </a:rPr>
              <a:t>) </a:t>
            </a:r>
            <a:r>
              <a:rPr lang="el-GR" sz="2800" dirty="0">
                <a:solidFill>
                  <a:schemeClr val="accent2"/>
                </a:solidFill>
                <a:sym typeface="Wingdings" panose="05000000000000000000" pitchFamily="2" charset="2"/>
              </a:rPr>
              <a:t>  </a:t>
            </a:r>
            <a:r>
              <a:rPr lang="en-US" sz="2800" dirty="0">
                <a:solidFill>
                  <a:schemeClr val="accent2"/>
                </a:solidFill>
                <a:sym typeface="Wingdings" panose="05000000000000000000" pitchFamily="2" charset="2"/>
              </a:rPr>
              <a:t>+ </a:t>
            </a:r>
            <a:r>
              <a:rPr lang="el-GR" sz="2800" dirty="0">
                <a:solidFill>
                  <a:schemeClr val="accent2"/>
                </a:solidFill>
                <a:sym typeface="Wingdings" panose="05000000000000000000" pitchFamily="2" charset="2"/>
              </a:rPr>
              <a:t>    </a:t>
            </a:r>
            <a:r>
              <a:rPr lang="en-US" sz="2800" dirty="0">
                <a:solidFill>
                  <a:schemeClr val="accent2"/>
                </a:solidFill>
                <a:sym typeface="Wingdings" panose="05000000000000000000" pitchFamily="2" charset="2"/>
              </a:rPr>
              <a:t>Cl</a:t>
            </a:r>
            <a:r>
              <a:rPr lang="en-US" sz="2800" baseline="40000" dirty="0">
                <a:solidFill>
                  <a:schemeClr val="accent2"/>
                </a:solidFill>
                <a:sym typeface="Wingdings" panose="05000000000000000000" pitchFamily="2" charset="2"/>
              </a:rPr>
              <a:t>-</a:t>
            </a:r>
            <a:r>
              <a:rPr lang="en-US" sz="2800" dirty="0">
                <a:solidFill>
                  <a:schemeClr val="accent2"/>
                </a:solidFill>
                <a:sym typeface="Wingdings" panose="05000000000000000000" pitchFamily="2" charset="2"/>
              </a:rPr>
              <a:t>(</a:t>
            </a:r>
            <a:r>
              <a:rPr lang="en-US" sz="2800" dirty="0" err="1">
                <a:solidFill>
                  <a:schemeClr val="accent2"/>
                </a:solidFill>
                <a:sym typeface="Wingdings" panose="05000000000000000000" pitchFamily="2" charset="2"/>
              </a:rPr>
              <a:t>aq</a:t>
            </a:r>
            <a:r>
              <a:rPr lang="en-US" sz="2800" dirty="0">
                <a:solidFill>
                  <a:schemeClr val="accent2"/>
                </a:solidFill>
                <a:sym typeface="Wingdings" panose="05000000000000000000" pitchFamily="2" charset="2"/>
              </a:rPr>
              <a:t>)</a:t>
            </a:r>
            <a:endParaRPr lang="en-GB" sz="2800" dirty="0">
              <a:solidFill>
                <a:schemeClr val="accent2"/>
              </a:solidFill>
            </a:endParaRPr>
          </a:p>
        </p:txBody>
      </p:sp>
      <p:sp>
        <p:nvSpPr>
          <p:cNvPr id="6" name="TextBox 5">
            <a:extLst>
              <a:ext uri="{FF2B5EF4-FFF2-40B4-BE49-F238E27FC236}">
                <a16:creationId xmlns:a16="http://schemas.microsoft.com/office/drawing/2014/main" id="{34BA85EC-2979-436D-A4DB-041EA8327401}"/>
              </a:ext>
            </a:extLst>
          </p:cNvPr>
          <p:cNvSpPr txBox="1"/>
          <p:nvPr/>
        </p:nvSpPr>
        <p:spPr>
          <a:xfrm>
            <a:off x="3591613" y="5015978"/>
            <a:ext cx="8140824" cy="523220"/>
          </a:xfrm>
          <a:prstGeom prst="rect">
            <a:avLst/>
          </a:prstGeom>
          <a:noFill/>
        </p:spPr>
        <p:txBody>
          <a:bodyPr wrap="square" rtlCol="0">
            <a:spAutoFit/>
          </a:bodyPr>
          <a:lstStyle/>
          <a:p>
            <a:r>
              <a:rPr lang="el-GR" sz="2800" dirty="0">
                <a:solidFill>
                  <a:schemeClr val="accent2"/>
                </a:solidFill>
              </a:rPr>
              <a:t>ΝΗ</a:t>
            </a:r>
            <a:r>
              <a:rPr lang="el-GR" sz="2800" baseline="-25000" dirty="0">
                <a:solidFill>
                  <a:schemeClr val="accent2"/>
                </a:solidFill>
              </a:rPr>
              <a:t>3</a:t>
            </a:r>
            <a:r>
              <a:rPr lang="en-US" sz="2800" dirty="0">
                <a:solidFill>
                  <a:schemeClr val="accent2"/>
                </a:solidFill>
              </a:rPr>
              <a:t>(</a:t>
            </a:r>
            <a:r>
              <a:rPr lang="en-US" sz="2800" dirty="0" err="1">
                <a:solidFill>
                  <a:schemeClr val="accent2"/>
                </a:solidFill>
              </a:rPr>
              <a:t>aq</a:t>
            </a:r>
            <a:r>
              <a:rPr lang="en-US" sz="2800" dirty="0">
                <a:solidFill>
                  <a:schemeClr val="accent2"/>
                </a:solidFill>
              </a:rPr>
              <a:t>) </a:t>
            </a:r>
            <a:r>
              <a:rPr lang="el-GR" sz="2800" dirty="0">
                <a:solidFill>
                  <a:schemeClr val="accent2"/>
                </a:solidFill>
              </a:rPr>
              <a:t>  </a:t>
            </a:r>
            <a:r>
              <a:rPr lang="en-US" sz="2800" dirty="0">
                <a:solidFill>
                  <a:schemeClr val="accent2"/>
                </a:solidFill>
              </a:rPr>
              <a:t>+ </a:t>
            </a:r>
            <a:r>
              <a:rPr lang="el-GR" sz="2800" dirty="0">
                <a:solidFill>
                  <a:schemeClr val="accent2"/>
                </a:solidFill>
              </a:rPr>
              <a:t>  </a:t>
            </a:r>
            <a:r>
              <a:rPr lang="en-US" sz="2800" dirty="0">
                <a:solidFill>
                  <a:schemeClr val="accent2"/>
                </a:solidFill>
              </a:rPr>
              <a:t>H</a:t>
            </a:r>
            <a:r>
              <a:rPr lang="en-US" sz="2800" baseline="-25000" dirty="0">
                <a:solidFill>
                  <a:schemeClr val="accent2"/>
                </a:solidFill>
              </a:rPr>
              <a:t>2</a:t>
            </a:r>
            <a:r>
              <a:rPr lang="en-US" sz="2800" dirty="0">
                <a:solidFill>
                  <a:schemeClr val="accent2"/>
                </a:solidFill>
              </a:rPr>
              <a:t>O(</a:t>
            </a:r>
            <a:r>
              <a:rPr lang="en-US" sz="2800" dirty="0" err="1">
                <a:solidFill>
                  <a:schemeClr val="accent2"/>
                </a:solidFill>
              </a:rPr>
              <a:t>aq</a:t>
            </a:r>
            <a:r>
              <a:rPr lang="en-US" sz="2800" dirty="0">
                <a:solidFill>
                  <a:schemeClr val="accent2"/>
                </a:solidFill>
              </a:rPr>
              <a:t>)  </a:t>
            </a:r>
            <a:r>
              <a:rPr lang="en-US" sz="2800" dirty="0">
                <a:solidFill>
                  <a:schemeClr val="accent2"/>
                </a:solidFill>
                <a:sym typeface="Wingdings" panose="05000000000000000000" pitchFamily="2" charset="2"/>
              </a:rPr>
              <a:t>   </a:t>
            </a:r>
            <a:r>
              <a:rPr lang="el-GR" sz="2800" dirty="0">
                <a:solidFill>
                  <a:schemeClr val="accent2"/>
                </a:solidFill>
                <a:sym typeface="Wingdings" panose="05000000000000000000" pitchFamily="2" charset="2"/>
              </a:rPr>
              <a:t>ΝΗ</a:t>
            </a:r>
            <a:r>
              <a:rPr lang="el-GR" sz="2800" baseline="-25000" dirty="0">
                <a:solidFill>
                  <a:schemeClr val="accent2"/>
                </a:solidFill>
                <a:sym typeface="Wingdings" panose="05000000000000000000" pitchFamily="2" charset="2"/>
              </a:rPr>
              <a:t>4</a:t>
            </a:r>
            <a:r>
              <a:rPr lang="en-US" sz="2800" baseline="40000" dirty="0">
                <a:solidFill>
                  <a:schemeClr val="accent2"/>
                </a:solidFill>
                <a:sym typeface="Wingdings" panose="05000000000000000000" pitchFamily="2" charset="2"/>
              </a:rPr>
              <a:t>+</a:t>
            </a:r>
            <a:r>
              <a:rPr lang="en-US" sz="2800" dirty="0">
                <a:solidFill>
                  <a:schemeClr val="accent2"/>
                </a:solidFill>
                <a:sym typeface="Wingdings" panose="05000000000000000000" pitchFamily="2" charset="2"/>
              </a:rPr>
              <a:t>(</a:t>
            </a:r>
            <a:r>
              <a:rPr lang="en-US" sz="2800" dirty="0" err="1">
                <a:solidFill>
                  <a:schemeClr val="accent2"/>
                </a:solidFill>
                <a:sym typeface="Wingdings" panose="05000000000000000000" pitchFamily="2" charset="2"/>
              </a:rPr>
              <a:t>aq</a:t>
            </a:r>
            <a:r>
              <a:rPr lang="en-US" sz="2800" dirty="0">
                <a:solidFill>
                  <a:schemeClr val="accent2"/>
                </a:solidFill>
                <a:sym typeface="Wingdings" panose="05000000000000000000" pitchFamily="2" charset="2"/>
              </a:rPr>
              <a:t>) </a:t>
            </a:r>
            <a:r>
              <a:rPr lang="el-GR" sz="2800" dirty="0">
                <a:solidFill>
                  <a:schemeClr val="accent2"/>
                </a:solidFill>
                <a:sym typeface="Wingdings" panose="05000000000000000000" pitchFamily="2" charset="2"/>
              </a:rPr>
              <a:t>  </a:t>
            </a:r>
            <a:r>
              <a:rPr lang="en-US" sz="2800" dirty="0">
                <a:solidFill>
                  <a:schemeClr val="accent2"/>
                </a:solidFill>
                <a:sym typeface="Wingdings" panose="05000000000000000000" pitchFamily="2" charset="2"/>
              </a:rPr>
              <a:t>+ </a:t>
            </a:r>
            <a:r>
              <a:rPr lang="el-GR" sz="2800" dirty="0">
                <a:solidFill>
                  <a:schemeClr val="accent2"/>
                </a:solidFill>
                <a:sym typeface="Wingdings" panose="05000000000000000000" pitchFamily="2" charset="2"/>
              </a:rPr>
              <a:t>    ΟΗ</a:t>
            </a:r>
            <a:r>
              <a:rPr lang="en-US" sz="2800" baseline="40000" dirty="0">
                <a:solidFill>
                  <a:schemeClr val="accent2"/>
                </a:solidFill>
                <a:sym typeface="Wingdings" panose="05000000000000000000" pitchFamily="2" charset="2"/>
              </a:rPr>
              <a:t>-</a:t>
            </a:r>
            <a:r>
              <a:rPr lang="en-US" sz="2800" dirty="0">
                <a:solidFill>
                  <a:schemeClr val="accent2"/>
                </a:solidFill>
                <a:sym typeface="Wingdings" panose="05000000000000000000" pitchFamily="2" charset="2"/>
              </a:rPr>
              <a:t>(</a:t>
            </a:r>
            <a:r>
              <a:rPr lang="en-US" sz="2800" dirty="0" err="1">
                <a:solidFill>
                  <a:schemeClr val="accent2"/>
                </a:solidFill>
                <a:sym typeface="Wingdings" panose="05000000000000000000" pitchFamily="2" charset="2"/>
              </a:rPr>
              <a:t>aq</a:t>
            </a:r>
            <a:r>
              <a:rPr lang="en-US" sz="2800" dirty="0">
                <a:solidFill>
                  <a:schemeClr val="accent2"/>
                </a:solidFill>
                <a:sym typeface="Wingdings" panose="05000000000000000000" pitchFamily="2" charset="2"/>
              </a:rPr>
              <a:t>)</a:t>
            </a:r>
            <a:endParaRPr lang="en-GB" sz="2800" dirty="0">
              <a:solidFill>
                <a:schemeClr val="accent2"/>
              </a:solidFill>
            </a:endParaRPr>
          </a:p>
        </p:txBody>
      </p:sp>
      <p:sp>
        <p:nvSpPr>
          <p:cNvPr id="7" name="TextBox 6">
            <a:extLst>
              <a:ext uri="{FF2B5EF4-FFF2-40B4-BE49-F238E27FC236}">
                <a16:creationId xmlns:a16="http://schemas.microsoft.com/office/drawing/2014/main" id="{8F05038B-866F-4600-8435-E819D84F793E}"/>
              </a:ext>
            </a:extLst>
          </p:cNvPr>
          <p:cNvSpPr txBox="1"/>
          <p:nvPr/>
        </p:nvSpPr>
        <p:spPr>
          <a:xfrm>
            <a:off x="3756654" y="2891303"/>
            <a:ext cx="8270304" cy="369332"/>
          </a:xfrm>
          <a:prstGeom prst="rect">
            <a:avLst/>
          </a:prstGeom>
          <a:noFill/>
        </p:spPr>
        <p:txBody>
          <a:bodyPr wrap="square" rtlCol="0">
            <a:spAutoFit/>
          </a:bodyPr>
          <a:lstStyle/>
          <a:p>
            <a:r>
              <a:rPr lang="el-GR" dirty="0">
                <a:solidFill>
                  <a:srgbClr val="FFC000"/>
                </a:solidFill>
              </a:rPr>
              <a:t>   </a:t>
            </a:r>
            <a:r>
              <a:rPr lang="en-US" dirty="0">
                <a:solidFill>
                  <a:srgbClr val="FFC000"/>
                </a:solidFill>
              </a:rPr>
              <a:t>O</a:t>
            </a:r>
            <a:r>
              <a:rPr lang="el-GR" dirty="0" err="1">
                <a:solidFill>
                  <a:srgbClr val="FFC000"/>
                </a:solidFill>
              </a:rPr>
              <a:t>ξύ</a:t>
            </a:r>
            <a:r>
              <a:rPr lang="el-GR" dirty="0">
                <a:solidFill>
                  <a:srgbClr val="FFC000"/>
                </a:solidFill>
              </a:rPr>
              <a:t>                  </a:t>
            </a:r>
            <a:r>
              <a:rPr lang="en-US" dirty="0">
                <a:solidFill>
                  <a:srgbClr val="FFC000"/>
                </a:solidFill>
              </a:rPr>
              <a:t>      </a:t>
            </a:r>
            <a:r>
              <a:rPr lang="el-GR" dirty="0">
                <a:solidFill>
                  <a:srgbClr val="FFFF00"/>
                </a:solidFill>
              </a:rPr>
              <a:t>βάση</a:t>
            </a:r>
            <a:r>
              <a:rPr lang="el-GR" dirty="0">
                <a:solidFill>
                  <a:srgbClr val="FFC000"/>
                </a:solidFill>
              </a:rPr>
              <a:t>              </a:t>
            </a:r>
            <a:r>
              <a:rPr lang="en-US" dirty="0">
                <a:solidFill>
                  <a:srgbClr val="FFC000"/>
                </a:solidFill>
              </a:rPr>
              <a:t>         </a:t>
            </a:r>
            <a:r>
              <a:rPr lang="el-GR" dirty="0">
                <a:solidFill>
                  <a:srgbClr val="FFFF00"/>
                </a:solidFill>
              </a:rPr>
              <a:t>συζυγές οξύ</a:t>
            </a:r>
            <a:r>
              <a:rPr lang="el-GR" dirty="0">
                <a:solidFill>
                  <a:srgbClr val="FFC000"/>
                </a:solidFill>
              </a:rPr>
              <a:t>       </a:t>
            </a:r>
            <a:r>
              <a:rPr lang="en-US" dirty="0">
                <a:solidFill>
                  <a:srgbClr val="FFC000"/>
                </a:solidFill>
              </a:rPr>
              <a:t>       </a:t>
            </a:r>
            <a:r>
              <a:rPr lang="el-GR" dirty="0">
                <a:solidFill>
                  <a:srgbClr val="FFC000"/>
                </a:solidFill>
              </a:rPr>
              <a:t>συζυγής βάση</a:t>
            </a:r>
            <a:endParaRPr lang="en-GB" dirty="0">
              <a:solidFill>
                <a:srgbClr val="FFC000"/>
              </a:solidFill>
            </a:endParaRPr>
          </a:p>
        </p:txBody>
      </p:sp>
      <p:sp>
        <p:nvSpPr>
          <p:cNvPr id="8" name="TextBox 7">
            <a:extLst>
              <a:ext uri="{FF2B5EF4-FFF2-40B4-BE49-F238E27FC236}">
                <a16:creationId xmlns:a16="http://schemas.microsoft.com/office/drawing/2014/main" id="{E5D01828-7DFE-47DC-BE1D-1BB9ED3140D3}"/>
              </a:ext>
            </a:extLst>
          </p:cNvPr>
          <p:cNvSpPr txBox="1"/>
          <p:nvPr/>
        </p:nvSpPr>
        <p:spPr>
          <a:xfrm>
            <a:off x="3756654" y="5577835"/>
            <a:ext cx="8270304" cy="369332"/>
          </a:xfrm>
          <a:prstGeom prst="rect">
            <a:avLst/>
          </a:prstGeom>
          <a:noFill/>
        </p:spPr>
        <p:txBody>
          <a:bodyPr wrap="square" rtlCol="0">
            <a:spAutoFit/>
          </a:bodyPr>
          <a:lstStyle/>
          <a:p>
            <a:r>
              <a:rPr lang="el-GR" dirty="0">
                <a:solidFill>
                  <a:srgbClr val="63B7C6"/>
                </a:solidFill>
              </a:rPr>
              <a:t>   </a:t>
            </a:r>
            <a:r>
              <a:rPr lang="el-GR" dirty="0">
                <a:solidFill>
                  <a:srgbClr val="FFC000"/>
                </a:solidFill>
              </a:rPr>
              <a:t>βάση</a:t>
            </a:r>
            <a:r>
              <a:rPr lang="el-GR" dirty="0">
                <a:solidFill>
                  <a:srgbClr val="63B7C6"/>
                </a:solidFill>
              </a:rPr>
              <a:t>                 </a:t>
            </a:r>
            <a:r>
              <a:rPr lang="en-US" dirty="0">
                <a:solidFill>
                  <a:srgbClr val="63B7C6"/>
                </a:solidFill>
              </a:rPr>
              <a:t>         </a:t>
            </a:r>
            <a:r>
              <a:rPr lang="el-GR" dirty="0">
                <a:solidFill>
                  <a:srgbClr val="FFFF00"/>
                </a:solidFill>
              </a:rPr>
              <a:t>οξύ</a:t>
            </a:r>
            <a:r>
              <a:rPr lang="el-GR" dirty="0">
                <a:solidFill>
                  <a:srgbClr val="63B7C6"/>
                </a:solidFill>
              </a:rPr>
              <a:t>              </a:t>
            </a:r>
            <a:r>
              <a:rPr lang="en-US" dirty="0">
                <a:solidFill>
                  <a:srgbClr val="63B7C6"/>
                </a:solidFill>
              </a:rPr>
              <a:t>         </a:t>
            </a:r>
            <a:r>
              <a:rPr lang="el-GR" dirty="0">
                <a:solidFill>
                  <a:srgbClr val="FFC000"/>
                </a:solidFill>
              </a:rPr>
              <a:t>συζυγές οξύ      </a:t>
            </a:r>
            <a:r>
              <a:rPr lang="en-US" dirty="0">
                <a:solidFill>
                  <a:srgbClr val="FFC000"/>
                </a:solidFill>
              </a:rPr>
              <a:t>         </a:t>
            </a:r>
            <a:r>
              <a:rPr lang="el-GR" dirty="0">
                <a:solidFill>
                  <a:srgbClr val="FFC000"/>
                </a:solidFill>
              </a:rPr>
              <a:t> </a:t>
            </a:r>
            <a:r>
              <a:rPr lang="el-GR" dirty="0">
                <a:solidFill>
                  <a:srgbClr val="FFFF00"/>
                </a:solidFill>
              </a:rPr>
              <a:t>συζυγής βάση</a:t>
            </a:r>
            <a:endParaRPr lang="en-GB" dirty="0">
              <a:solidFill>
                <a:srgbClr val="FFFF00"/>
              </a:solidFill>
            </a:endParaRPr>
          </a:p>
        </p:txBody>
      </p:sp>
    </p:spTree>
    <p:extLst>
      <p:ext uri="{BB962C8B-B14F-4D97-AF65-F5344CB8AC3E}">
        <p14:creationId xmlns:p14="http://schemas.microsoft.com/office/powerpoint/2010/main" val="399681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7381AB-7B62-457F-AB2C-E9F55CAA05B1}"/>
              </a:ext>
            </a:extLst>
          </p:cNvPr>
          <p:cNvPicPr>
            <a:picLocks noChangeAspect="1"/>
          </p:cNvPicPr>
          <p:nvPr/>
        </p:nvPicPr>
        <p:blipFill>
          <a:blip r:embed="rId2"/>
          <a:stretch>
            <a:fillRect/>
          </a:stretch>
        </p:blipFill>
        <p:spPr>
          <a:xfrm>
            <a:off x="6096000" y="840726"/>
            <a:ext cx="6102625" cy="6017274"/>
          </a:xfrm>
          <a:prstGeom prst="rect">
            <a:avLst/>
          </a:prstGeom>
        </p:spPr>
      </p:pic>
      <p:sp>
        <p:nvSpPr>
          <p:cNvPr id="3" name="Text Box 3">
            <a:extLst>
              <a:ext uri="{FF2B5EF4-FFF2-40B4-BE49-F238E27FC236}">
                <a16:creationId xmlns:a16="http://schemas.microsoft.com/office/drawing/2014/main" id="{0FD73504-9DBB-4FA1-8356-EC787F246E1A}"/>
              </a:ext>
            </a:extLst>
          </p:cNvPr>
          <p:cNvSpPr txBox="1">
            <a:spLocks noChangeArrowheads="1"/>
          </p:cNvSpPr>
          <p:nvPr/>
        </p:nvSpPr>
        <p:spPr bwMode="auto">
          <a:xfrm>
            <a:off x="1696825" y="764024"/>
            <a:ext cx="4399175"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2000" dirty="0">
                <a:solidFill>
                  <a:schemeClr val="accent2"/>
                </a:solidFill>
                <a:latin typeface="+mn-lt"/>
                <a:cs typeface="Times New Roman" panose="02020603050405020304" pitchFamily="18" charset="0"/>
              </a:rPr>
              <a:t>Σε όλες τις αντιδράσεις οξέος-βάσης </a:t>
            </a:r>
            <a:r>
              <a:rPr lang="el-GR" altLang="el-GR" sz="2000" dirty="0">
                <a:solidFill>
                  <a:schemeClr val="accent2"/>
                </a:solidFill>
                <a:latin typeface="+mn-lt"/>
              </a:rPr>
              <a:t>κατά </a:t>
            </a:r>
            <a:r>
              <a:rPr lang="en-US" altLang="el-GR" sz="2000" dirty="0" err="1">
                <a:solidFill>
                  <a:schemeClr val="accent2"/>
                </a:solidFill>
                <a:latin typeface="+mn-lt"/>
              </a:rPr>
              <a:t>Br</a:t>
            </a:r>
            <a:r>
              <a:rPr lang="en-US" altLang="el-GR" sz="2000" dirty="0" err="1">
                <a:solidFill>
                  <a:schemeClr val="accent2"/>
                </a:solidFill>
                <a:latin typeface="+mn-lt"/>
                <a:cs typeface="Times New Roman" panose="02020603050405020304" pitchFamily="18" charset="0"/>
              </a:rPr>
              <a:t>ö</a:t>
            </a:r>
            <a:r>
              <a:rPr lang="en-US" altLang="el-GR" sz="2000" dirty="0" err="1">
                <a:solidFill>
                  <a:schemeClr val="accent2"/>
                </a:solidFill>
                <a:latin typeface="+mn-lt"/>
              </a:rPr>
              <a:t>nsted</a:t>
            </a:r>
            <a:r>
              <a:rPr lang="en-US" altLang="el-GR" sz="2000" dirty="0">
                <a:solidFill>
                  <a:schemeClr val="accent2"/>
                </a:solidFill>
                <a:latin typeface="+mn-lt"/>
              </a:rPr>
              <a:t>-Lowry </a:t>
            </a:r>
            <a:r>
              <a:rPr lang="el-GR" altLang="el-GR" sz="2000" dirty="0">
                <a:solidFill>
                  <a:schemeClr val="accent2"/>
                </a:solidFill>
                <a:latin typeface="+mn-lt"/>
                <a:cs typeface="Times New Roman" panose="02020603050405020304" pitchFamily="18" charset="0"/>
              </a:rPr>
              <a:t>συμμετέχουν δύο ζευγάρια οξέος-βάσης. </a:t>
            </a:r>
            <a:r>
              <a:rPr lang="en-US" altLang="el-GR" sz="2000" dirty="0">
                <a:solidFill>
                  <a:schemeClr val="accent2"/>
                </a:solidFill>
                <a:latin typeface="+mn-lt"/>
                <a:cs typeface="Times New Roman" panose="02020603050405020304" pitchFamily="18" charset="0"/>
              </a:rPr>
              <a:t>T</a:t>
            </a:r>
            <a:r>
              <a:rPr lang="el-GR" altLang="el-GR" sz="2000" dirty="0">
                <a:solidFill>
                  <a:schemeClr val="accent2"/>
                </a:solidFill>
                <a:latin typeface="+mn-lt"/>
                <a:cs typeface="Times New Roman" panose="02020603050405020304" pitchFamily="18" charset="0"/>
              </a:rPr>
              <a:t>ο οξύ</a:t>
            </a:r>
            <a:r>
              <a:rPr lang="el-GR" altLang="el-GR" sz="2000" baseline="-30000" dirty="0">
                <a:solidFill>
                  <a:schemeClr val="accent2"/>
                </a:solidFill>
                <a:latin typeface="+mn-lt"/>
                <a:cs typeface="Times New Roman" panose="02020603050405020304" pitchFamily="18" charset="0"/>
              </a:rPr>
              <a:t>1</a:t>
            </a:r>
            <a:r>
              <a:rPr lang="el-GR" altLang="el-GR" sz="2000" dirty="0">
                <a:solidFill>
                  <a:schemeClr val="accent2"/>
                </a:solidFill>
                <a:latin typeface="+mn-lt"/>
                <a:cs typeface="Times New Roman" panose="02020603050405020304" pitchFamily="18" charset="0"/>
              </a:rPr>
              <a:t> δίνει ένα πρωτόνιο παράγοντας την συζυγή του βάση</a:t>
            </a:r>
            <a:r>
              <a:rPr lang="el-GR" altLang="el-GR" sz="2000" baseline="-30000" dirty="0">
                <a:solidFill>
                  <a:schemeClr val="accent2"/>
                </a:solidFill>
                <a:latin typeface="+mn-lt"/>
                <a:cs typeface="Times New Roman" panose="02020603050405020304" pitchFamily="18" charset="0"/>
              </a:rPr>
              <a:t>1</a:t>
            </a:r>
            <a:r>
              <a:rPr lang="el-GR" altLang="el-GR" sz="2000" dirty="0">
                <a:solidFill>
                  <a:schemeClr val="accent2"/>
                </a:solidFill>
                <a:latin typeface="+mn-lt"/>
                <a:cs typeface="Times New Roman" panose="02020603050405020304" pitchFamily="18" charset="0"/>
              </a:rPr>
              <a:t>, και η βάση</a:t>
            </a:r>
            <a:r>
              <a:rPr lang="el-GR" altLang="el-GR" sz="2000" baseline="-30000" dirty="0">
                <a:solidFill>
                  <a:schemeClr val="accent2"/>
                </a:solidFill>
                <a:latin typeface="+mn-lt"/>
                <a:cs typeface="Times New Roman" panose="02020603050405020304" pitchFamily="18" charset="0"/>
              </a:rPr>
              <a:t>2</a:t>
            </a:r>
            <a:r>
              <a:rPr lang="el-GR" altLang="el-GR" sz="2000" dirty="0">
                <a:solidFill>
                  <a:schemeClr val="accent2"/>
                </a:solidFill>
                <a:latin typeface="+mn-lt"/>
                <a:cs typeface="Times New Roman" panose="02020603050405020304" pitchFamily="18" charset="0"/>
              </a:rPr>
              <a:t> παίρνει το πρωτόνιο παράγοντας το συζυγές της οξύ</a:t>
            </a:r>
            <a:r>
              <a:rPr lang="el-GR" altLang="el-GR" sz="2000" baseline="-30000" dirty="0">
                <a:solidFill>
                  <a:schemeClr val="accent2"/>
                </a:solidFill>
                <a:latin typeface="+mn-lt"/>
                <a:cs typeface="Times New Roman" panose="02020603050405020304" pitchFamily="18" charset="0"/>
              </a:rPr>
              <a:t>2</a:t>
            </a:r>
            <a:r>
              <a:rPr lang="el-GR" altLang="el-GR" sz="2000" dirty="0">
                <a:solidFill>
                  <a:schemeClr val="accent2"/>
                </a:solidFill>
                <a:latin typeface="+mn-lt"/>
                <a:cs typeface="Times New Roman" panose="02020603050405020304" pitchFamily="18" charset="0"/>
              </a:rPr>
              <a:t> </a:t>
            </a:r>
            <a:endParaRPr lang="en-US" altLang="el-GR" sz="2000" dirty="0">
              <a:solidFill>
                <a:schemeClr val="accent2"/>
              </a:solidFill>
              <a:latin typeface="+mn-lt"/>
              <a:cs typeface="Times New Roman" panose="02020603050405020304" pitchFamily="18" charset="0"/>
            </a:endParaRPr>
          </a:p>
          <a:p>
            <a:pPr algn="just" eaLnBrk="1" hangingPunct="1">
              <a:spcBef>
                <a:spcPct val="50000"/>
              </a:spcBef>
              <a:buFontTx/>
              <a:buNone/>
            </a:pPr>
            <a:r>
              <a:rPr lang="el-GR" altLang="el-GR" sz="2000" dirty="0">
                <a:solidFill>
                  <a:schemeClr val="accent2"/>
                </a:solidFill>
                <a:latin typeface="+mn-lt"/>
              </a:rPr>
              <a:t>Οξύ1 + βάση2      βάση1 +  οξύ2</a:t>
            </a:r>
            <a:endParaRPr lang="en-US" altLang="el-GR" sz="2000" dirty="0">
              <a:solidFill>
                <a:schemeClr val="accent2"/>
              </a:solidFill>
              <a:latin typeface="+mn-lt"/>
            </a:endParaRPr>
          </a:p>
          <a:p>
            <a:pPr algn="just" eaLnBrk="1" hangingPunct="1">
              <a:spcBef>
                <a:spcPct val="50000"/>
              </a:spcBef>
              <a:buFontTx/>
              <a:buNone/>
            </a:pPr>
            <a:r>
              <a:rPr lang="el-GR" altLang="el-GR" sz="2000" dirty="0">
                <a:solidFill>
                  <a:schemeClr val="accent2"/>
                </a:solidFill>
                <a:latin typeface="+mn-lt"/>
              </a:rPr>
              <a:t> </a:t>
            </a:r>
            <a:r>
              <a:rPr lang="en-US" altLang="el-GR" sz="2000" dirty="0">
                <a:solidFill>
                  <a:schemeClr val="accent2"/>
                </a:solidFill>
                <a:latin typeface="+mn-lt"/>
              </a:rPr>
              <a:t>HCl </a:t>
            </a:r>
            <a:r>
              <a:rPr lang="el-GR" altLang="el-GR" sz="2000" dirty="0">
                <a:solidFill>
                  <a:schemeClr val="accent2"/>
                </a:solidFill>
                <a:latin typeface="+mn-lt"/>
              </a:rPr>
              <a:t> </a:t>
            </a:r>
            <a:r>
              <a:rPr lang="en-US" altLang="el-GR" sz="2000" dirty="0">
                <a:solidFill>
                  <a:schemeClr val="accent2"/>
                </a:solidFill>
                <a:latin typeface="+mn-lt"/>
              </a:rPr>
              <a:t>+ </a:t>
            </a:r>
            <a:r>
              <a:rPr lang="el-GR" altLang="el-GR" sz="2000" dirty="0">
                <a:solidFill>
                  <a:schemeClr val="accent2"/>
                </a:solidFill>
                <a:latin typeface="+mn-lt"/>
              </a:rPr>
              <a:t> </a:t>
            </a:r>
            <a:r>
              <a:rPr lang="en-US" altLang="el-GR" sz="2000" dirty="0">
                <a:solidFill>
                  <a:schemeClr val="accent2"/>
                </a:solidFill>
                <a:latin typeface="+mn-lt"/>
              </a:rPr>
              <a:t>H</a:t>
            </a:r>
            <a:r>
              <a:rPr lang="en-US" altLang="el-GR" sz="2000" baseline="-25000" dirty="0">
                <a:solidFill>
                  <a:schemeClr val="accent2"/>
                </a:solidFill>
                <a:latin typeface="+mn-lt"/>
              </a:rPr>
              <a:t>2</a:t>
            </a:r>
            <a:r>
              <a:rPr lang="en-US" altLang="el-GR" sz="2000" dirty="0">
                <a:solidFill>
                  <a:schemeClr val="accent2"/>
                </a:solidFill>
                <a:latin typeface="+mn-lt"/>
              </a:rPr>
              <a:t>O       </a:t>
            </a:r>
            <a:r>
              <a:rPr lang="el-GR" altLang="el-GR" sz="2000" dirty="0">
                <a:solidFill>
                  <a:schemeClr val="accent2"/>
                </a:solidFill>
                <a:latin typeface="+mn-lt"/>
              </a:rPr>
              <a:t>    </a:t>
            </a:r>
            <a:r>
              <a:rPr lang="en-US" altLang="el-GR" sz="2000" dirty="0">
                <a:solidFill>
                  <a:schemeClr val="accent2"/>
                </a:solidFill>
                <a:latin typeface="+mn-lt"/>
              </a:rPr>
              <a:t>Cl</a:t>
            </a:r>
            <a:r>
              <a:rPr lang="en-US" altLang="el-GR" sz="2000" baseline="30000" dirty="0">
                <a:solidFill>
                  <a:schemeClr val="accent2"/>
                </a:solidFill>
                <a:latin typeface="+mn-lt"/>
              </a:rPr>
              <a:t>-</a:t>
            </a:r>
            <a:r>
              <a:rPr lang="en-US" altLang="el-GR" sz="2000" dirty="0">
                <a:solidFill>
                  <a:schemeClr val="accent2"/>
                </a:solidFill>
                <a:latin typeface="+mn-lt"/>
              </a:rPr>
              <a:t>  </a:t>
            </a:r>
            <a:r>
              <a:rPr lang="el-GR" altLang="el-GR" sz="2000" dirty="0">
                <a:solidFill>
                  <a:schemeClr val="accent2"/>
                </a:solidFill>
                <a:latin typeface="+mn-lt"/>
              </a:rPr>
              <a:t>  </a:t>
            </a:r>
            <a:r>
              <a:rPr lang="en-US" altLang="el-GR" sz="2000" dirty="0">
                <a:solidFill>
                  <a:schemeClr val="accent2"/>
                </a:solidFill>
                <a:latin typeface="+mn-lt"/>
              </a:rPr>
              <a:t>+ </a:t>
            </a:r>
            <a:r>
              <a:rPr lang="el-GR" altLang="el-GR" sz="2000" dirty="0">
                <a:solidFill>
                  <a:schemeClr val="accent2"/>
                </a:solidFill>
                <a:latin typeface="+mn-lt"/>
              </a:rPr>
              <a:t> </a:t>
            </a:r>
            <a:r>
              <a:rPr lang="en-US" altLang="el-GR" sz="2000" dirty="0">
                <a:solidFill>
                  <a:schemeClr val="accent2"/>
                </a:solidFill>
                <a:latin typeface="+mn-lt"/>
              </a:rPr>
              <a:t>H</a:t>
            </a:r>
            <a:r>
              <a:rPr lang="en-US" altLang="el-GR" sz="2000" baseline="-25000" dirty="0">
                <a:solidFill>
                  <a:schemeClr val="accent2"/>
                </a:solidFill>
                <a:latin typeface="+mn-lt"/>
              </a:rPr>
              <a:t>3</a:t>
            </a:r>
            <a:r>
              <a:rPr lang="en-US" altLang="el-GR" sz="2000" dirty="0">
                <a:solidFill>
                  <a:schemeClr val="accent2"/>
                </a:solidFill>
                <a:latin typeface="+mn-lt"/>
              </a:rPr>
              <a:t>O</a:t>
            </a:r>
            <a:r>
              <a:rPr lang="en-US" altLang="el-GR" sz="2000" baseline="30000" dirty="0">
                <a:solidFill>
                  <a:schemeClr val="accent2"/>
                </a:solidFill>
                <a:latin typeface="+mn-lt"/>
              </a:rPr>
              <a:t>+</a:t>
            </a:r>
            <a:endParaRPr lang="el-GR" altLang="el-GR" sz="2000" baseline="30000" dirty="0">
              <a:solidFill>
                <a:schemeClr val="accent2"/>
              </a:solidFill>
              <a:latin typeface="+mn-lt"/>
            </a:endParaRPr>
          </a:p>
          <a:p>
            <a:pPr algn="just" eaLnBrk="1" hangingPunct="1">
              <a:spcBef>
                <a:spcPct val="50000"/>
              </a:spcBef>
              <a:buFontTx/>
              <a:buNone/>
            </a:pPr>
            <a:r>
              <a:rPr lang="el-GR" altLang="el-GR" sz="2000" dirty="0">
                <a:solidFill>
                  <a:schemeClr val="accent2"/>
                </a:solidFill>
                <a:latin typeface="+mn-lt"/>
                <a:cs typeface="Times New Roman" panose="02020603050405020304" pitchFamily="18" charset="0"/>
              </a:rPr>
              <a:t>Γενικά οι αντιδράσεις οξέος-βάσης κατά </a:t>
            </a:r>
            <a:r>
              <a:rPr lang="en-US" altLang="el-GR" sz="2000" dirty="0">
                <a:solidFill>
                  <a:schemeClr val="accent2"/>
                </a:solidFill>
                <a:latin typeface="+mn-lt"/>
                <a:cs typeface="Times New Roman" panose="02020603050405020304" pitchFamily="18" charset="0"/>
              </a:rPr>
              <a:t>Br</a:t>
            </a:r>
            <a:r>
              <a:rPr lang="el-GR" altLang="el-GR" sz="2000" dirty="0">
                <a:solidFill>
                  <a:schemeClr val="accent2"/>
                </a:solidFill>
                <a:latin typeface="+mn-lt"/>
                <a:cs typeface="Times New Roman" panose="02020603050405020304" pitchFamily="18" charset="0"/>
              </a:rPr>
              <a:t>ø</a:t>
            </a:r>
            <a:r>
              <a:rPr lang="en-US" altLang="el-GR" sz="2000" dirty="0" err="1">
                <a:solidFill>
                  <a:schemeClr val="accent2"/>
                </a:solidFill>
                <a:latin typeface="+mn-lt"/>
                <a:cs typeface="Times New Roman" panose="02020603050405020304" pitchFamily="18" charset="0"/>
              </a:rPr>
              <a:t>nsted</a:t>
            </a:r>
            <a:r>
              <a:rPr lang="el-GR" altLang="el-GR" sz="2000" dirty="0">
                <a:solidFill>
                  <a:schemeClr val="accent2"/>
                </a:solidFill>
                <a:latin typeface="+mn-lt"/>
                <a:cs typeface="Times New Roman" panose="02020603050405020304" pitchFamily="18" charset="0"/>
              </a:rPr>
              <a:t>-</a:t>
            </a:r>
            <a:r>
              <a:rPr lang="en-US" altLang="el-GR" sz="2000" dirty="0">
                <a:solidFill>
                  <a:schemeClr val="accent2"/>
                </a:solidFill>
                <a:latin typeface="+mn-lt"/>
                <a:cs typeface="Times New Roman" panose="02020603050405020304" pitchFamily="18" charset="0"/>
              </a:rPr>
              <a:t>Lowry</a:t>
            </a:r>
            <a:r>
              <a:rPr lang="el-GR" altLang="el-GR" sz="2000" dirty="0">
                <a:solidFill>
                  <a:schemeClr val="accent2"/>
                </a:solidFill>
                <a:latin typeface="+mn-lt"/>
                <a:cs typeface="Times New Roman" panose="02020603050405020304" pitchFamily="18" charset="0"/>
              </a:rPr>
              <a:t> είναι το αποτέλεσμα των ανταγωνιστικών δράσεων των δύο βάσεων ( </a:t>
            </a:r>
            <a:r>
              <a:rPr lang="el-GR" altLang="el-GR" sz="2000" i="1" dirty="0">
                <a:solidFill>
                  <a:schemeClr val="accent2"/>
                </a:solidFill>
                <a:latin typeface="+mn-lt"/>
                <a:cs typeface="Times New Roman" panose="02020603050405020304" pitchFamily="18" charset="0"/>
              </a:rPr>
              <a:t>Βάση2</a:t>
            </a:r>
            <a:r>
              <a:rPr lang="el-GR" altLang="el-GR" sz="2000" dirty="0">
                <a:solidFill>
                  <a:schemeClr val="accent2"/>
                </a:solidFill>
                <a:latin typeface="+mn-lt"/>
                <a:cs typeface="Times New Roman" panose="02020603050405020304" pitchFamily="18" charset="0"/>
              </a:rPr>
              <a:t> και </a:t>
            </a:r>
            <a:r>
              <a:rPr lang="el-GR" altLang="el-GR" sz="2000" i="1" dirty="0">
                <a:solidFill>
                  <a:schemeClr val="accent2"/>
                </a:solidFill>
                <a:latin typeface="+mn-lt"/>
                <a:cs typeface="Times New Roman" panose="02020603050405020304" pitchFamily="18" charset="0"/>
              </a:rPr>
              <a:t>Βάση1</a:t>
            </a:r>
            <a:r>
              <a:rPr lang="el-GR" altLang="el-GR" sz="2000" dirty="0">
                <a:solidFill>
                  <a:schemeClr val="accent2"/>
                </a:solidFill>
                <a:latin typeface="+mn-lt"/>
                <a:cs typeface="Times New Roman" panose="02020603050405020304" pitchFamily="18" charset="0"/>
              </a:rPr>
              <a:t>)  για ένα πρωτόνιο. Εάν η αντίδραση αυτή θα οδηγηθεί σε πλήρη ολοκλήρωση ή θα φθάσει σε χημική ισορροπία εξαρτάται από την σχετική ισχύ των δύο βάσεων</a:t>
            </a:r>
            <a:r>
              <a:rPr lang="en-GB" altLang="el-GR" sz="2000" dirty="0">
                <a:solidFill>
                  <a:schemeClr val="accent2"/>
                </a:solidFill>
                <a:latin typeface="+mn-lt"/>
              </a:rPr>
              <a:t> </a:t>
            </a:r>
          </a:p>
        </p:txBody>
      </p:sp>
      <p:sp>
        <p:nvSpPr>
          <p:cNvPr id="4" name="Title 1">
            <a:extLst>
              <a:ext uri="{FF2B5EF4-FFF2-40B4-BE49-F238E27FC236}">
                <a16:creationId xmlns:a16="http://schemas.microsoft.com/office/drawing/2014/main" id="{4A99A890-A6D7-4A6D-A4D6-B0EC363ADD8B}"/>
              </a:ext>
            </a:extLst>
          </p:cNvPr>
          <p:cNvSpPr>
            <a:spLocks noGrp="1"/>
          </p:cNvSpPr>
          <p:nvPr>
            <p:ph type="ctrTitle"/>
          </p:nvPr>
        </p:nvSpPr>
        <p:spPr>
          <a:xfrm>
            <a:off x="3372385" y="-116958"/>
            <a:ext cx="8996313" cy="781105"/>
          </a:xfrm>
        </p:spPr>
        <p:txBody>
          <a:bodyPr/>
          <a:lstStyle/>
          <a:p>
            <a:r>
              <a:rPr lang="el-GR" sz="3600" dirty="0"/>
              <a:t>Οξέα-Βάσεις (Θεωρία </a:t>
            </a:r>
            <a:r>
              <a:rPr lang="en-US" sz="3600" dirty="0">
                <a:effectLst>
                  <a:outerShdw blurRad="38100" dist="38100" dir="2700000" algn="tl">
                    <a:srgbClr val="000000"/>
                  </a:outerShdw>
                </a:effectLst>
              </a:rPr>
              <a:t>BR</a:t>
            </a:r>
            <a:r>
              <a:rPr lang="en-US" sz="3600" dirty="0">
                <a:effectLst>
                  <a:outerShdw blurRad="38100" dist="38100" dir="2700000" algn="tl">
                    <a:srgbClr val="000000"/>
                  </a:outerShdw>
                </a:effectLst>
                <a:cs typeface="Times New Roman" pitchFamily="18" charset="0"/>
              </a:rPr>
              <a:t>Ö</a:t>
            </a:r>
            <a:r>
              <a:rPr lang="en-US" sz="3600" dirty="0">
                <a:effectLst>
                  <a:outerShdw blurRad="38100" dist="38100" dir="2700000" algn="tl">
                    <a:srgbClr val="000000"/>
                  </a:outerShdw>
                </a:effectLst>
              </a:rPr>
              <a:t>NSTED-LOWRY</a:t>
            </a:r>
            <a:r>
              <a:rPr lang="en-US" sz="3600" dirty="0"/>
              <a:t>)</a:t>
            </a:r>
          </a:p>
        </p:txBody>
      </p:sp>
    </p:spTree>
    <p:extLst>
      <p:ext uri="{BB962C8B-B14F-4D97-AF65-F5344CB8AC3E}">
        <p14:creationId xmlns:p14="http://schemas.microsoft.com/office/powerpoint/2010/main" val="7555978"/>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tern_Template_02_CA - v4" id="{4EEF56C3-EEFC-48A7-8548-6C1D4240D170}" vid="{CAB35229-5F5E-4461-A564-6737846920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992231-163D-4428-A2B8-DA1FE0274129}">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8A95DE24-D6C3-4A00-9085-D9594C193AE1}">
  <ds:schemaRefs>
    <ds:schemaRef ds:uri="http://schemas.microsoft.com/sharepoint/v3/contenttype/forms"/>
  </ds:schemaRefs>
</ds:datastoreItem>
</file>

<file path=customXml/itemProps3.xml><?xml version="1.0" encoding="utf-8"?>
<ds:datastoreItem xmlns:ds="http://schemas.openxmlformats.org/officeDocument/2006/customXml" ds:itemID="{6B67ACAB-C3DC-429D-A23C-0723C084F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1274</Words>
  <Application>Microsoft Office PowerPoint</Application>
  <PresentationFormat>Widescreen</PresentationFormat>
  <Paragraphs>101</Paragraphs>
  <Slides>17</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9" baseType="lpstr">
      <vt:lpstr>Arial</vt:lpstr>
      <vt:lpstr>Calibri</vt:lpstr>
      <vt:lpstr>Symbol</vt:lpstr>
      <vt:lpstr>Tahoma</vt:lpstr>
      <vt:lpstr>Times New Roman</vt:lpstr>
      <vt:lpstr>Trade Gothic LT Pro</vt:lpstr>
      <vt:lpstr>Trebuchet MS</vt:lpstr>
      <vt:lpstr>Wingdings</vt:lpstr>
      <vt:lpstr>Wingdings 3</vt:lpstr>
      <vt:lpstr>Office Theme</vt:lpstr>
      <vt:lpstr>Equation.3</vt:lpstr>
      <vt:lpstr>Equation</vt:lpstr>
      <vt:lpstr>Χημεία Υδατικών Διαλυμάτων 1</vt:lpstr>
      <vt:lpstr>Ιδιότητες Νερού</vt:lpstr>
      <vt:lpstr>Το Νερό ως Διαλύτης</vt:lpstr>
      <vt:lpstr>Το Νερό ως Διαλύτης</vt:lpstr>
      <vt:lpstr>Το Νερό ως Διαλύτης</vt:lpstr>
      <vt:lpstr>Ιονισμός Νερού</vt:lpstr>
      <vt:lpstr>Οξέα-Βάσεις (Θεωρία Arrhenius)</vt:lpstr>
      <vt:lpstr>Οξέα-Βάσεις (Θεωρία BRÖNSTED-LOWRY)</vt:lpstr>
      <vt:lpstr>Οξέα-Βάσεις (Θεωρία BRÖNSTED-LOWRY)</vt:lpstr>
      <vt:lpstr>Οξέα-Βάσεις (Θεωρία Lewis)</vt:lpstr>
      <vt:lpstr>Αντιδράσεις σε Υδατικά Διαλύματα 1. Αυτοδιάσταση νερού</vt:lpstr>
      <vt:lpstr>Αντιδράσεις σε Υδατικά Διαλύματα - Γινόμενο Ιόντων νερού</vt:lpstr>
      <vt:lpstr>Αντιδράσεις σε Υδατικά Διαλύματα - Δυναμικό Υδρογόνου</vt:lpstr>
      <vt:lpstr>Αντιδράσεις σε Υδατικά Διαλύματα - Ιονισμός ασθενών οξέων-βάσεων</vt:lpstr>
      <vt:lpstr>Αντιδράσεις σε Υδατικά Διαλύματα - Ιονισμός πολυπρωτικών οξέων</vt:lpstr>
      <vt:lpstr>Αντιδράσεις σε Υδατικά Διαλύματα - Ρυθμιστικά Διαλύματα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2018-11-18T12:06:40Z</dcterms:created>
  <dcterms:modified xsi:type="dcterms:W3CDTF">2018-11-18T14:06:34Z</dcterms:modified>
</cp:coreProperties>
</file>