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5" r:id="rId25"/>
    <p:sldId id="284" r:id="rId26"/>
    <p:sldId id="278" r:id="rId27"/>
    <p:sldId id="283" r:id="rId28"/>
    <p:sldId id="279" r:id="rId29"/>
    <p:sldId id="280" r:id="rId30"/>
    <p:sldId id="281" r:id="rId31"/>
    <p:sldId id="286" r:id="rId3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8ACCD-DFEA-4C5B-B5AE-6EB785C52092}" v="581" dt="2018-10-21T10:09:14.5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52" y="1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s Panias" userId="2343758a4ce554ee" providerId="LiveId" clId="{18A2FC57-237C-4BBB-A97F-A582FFB2DC63}"/>
  </pc:docChgLst>
  <pc:docChgLst>
    <pc:chgData name="Dimitris Panias" userId="2343758a4ce554ee" providerId="LiveId" clId="{5828ACCD-DFEA-4C5B-B5AE-6EB785C52092}"/>
    <pc:docChg chg="custSel modSld">
      <pc:chgData name="Dimitris Panias" userId="2343758a4ce554ee" providerId="LiveId" clId="{5828ACCD-DFEA-4C5B-B5AE-6EB785C52092}" dt="2018-10-21T10:09:14.522" v="1939" actId="20577"/>
      <pc:docMkLst>
        <pc:docMk/>
      </pc:docMkLst>
      <pc:sldChg chg="addSp delSp modSp">
        <pc:chgData name="Dimitris Panias" userId="2343758a4ce554ee" providerId="LiveId" clId="{5828ACCD-DFEA-4C5B-B5AE-6EB785C52092}" dt="2018-10-14T08:57:22.283" v="58" actId="122"/>
        <pc:sldMkLst>
          <pc:docMk/>
          <pc:sldMk cId="0" sldId="262"/>
        </pc:sldMkLst>
        <pc:spChg chg="add mod">
          <ac:chgData name="Dimitris Panias" userId="2343758a4ce554ee" providerId="LiveId" clId="{5828ACCD-DFEA-4C5B-B5AE-6EB785C52092}" dt="2018-10-14T08:57:22.283" v="58" actId="122"/>
          <ac:spMkLst>
            <pc:docMk/>
            <pc:sldMk cId="0" sldId="262"/>
            <ac:spMk id="3" creationId="{A8CECFE6-DDF5-441E-A473-80F7A5C57DFA}"/>
          </ac:spMkLst>
        </pc:spChg>
        <pc:spChg chg="mod">
          <ac:chgData name="Dimitris Panias" userId="2343758a4ce554ee" providerId="LiveId" clId="{5828ACCD-DFEA-4C5B-B5AE-6EB785C52092}" dt="2018-10-14T08:57:02.350" v="54" actId="1076"/>
          <ac:spMkLst>
            <pc:docMk/>
            <pc:sldMk cId="0" sldId="262"/>
            <ac:spMk id="8194" creationId="{06A511E2-8988-44A2-B508-A6ECAD59E7F5}"/>
          </ac:spMkLst>
        </pc:spChg>
        <pc:spChg chg="mod">
          <ac:chgData name="Dimitris Panias" userId="2343758a4ce554ee" providerId="LiveId" clId="{5828ACCD-DFEA-4C5B-B5AE-6EB785C52092}" dt="2018-10-14T08:57:06.088" v="55" actId="1076"/>
          <ac:spMkLst>
            <pc:docMk/>
            <pc:sldMk cId="0" sldId="262"/>
            <ac:spMk id="8195" creationId="{BF53B22B-1949-4906-A5C0-D6EA5ACDD113}"/>
          </ac:spMkLst>
        </pc:spChg>
        <pc:spChg chg="mod">
          <ac:chgData name="Dimitris Panias" userId="2343758a4ce554ee" providerId="LiveId" clId="{5828ACCD-DFEA-4C5B-B5AE-6EB785C52092}" dt="2018-10-14T08:55:08.543" v="3" actId="1076"/>
          <ac:spMkLst>
            <pc:docMk/>
            <pc:sldMk cId="0" sldId="262"/>
            <ac:spMk id="8196" creationId="{351F1B72-DA23-41A3-A58C-8B7E64096A5A}"/>
          </ac:spMkLst>
        </pc:spChg>
        <pc:graphicFrameChg chg="mod">
          <ac:chgData name="Dimitris Panias" userId="2343758a4ce554ee" providerId="LiveId" clId="{5828ACCD-DFEA-4C5B-B5AE-6EB785C52092}" dt="2018-10-14T08:55:08.543" v="3" actId="1076"/>
          <ac:graphicFrameMkLst>
            <pc:docMk/>
            <pc:sldMk cId="0" sldId="262"/>
            <ac:graphicFrameMk id="8198" creationId="{B0FBBB10-4426-4B46-A282-5CAB3C3D8B03}"/>
          </ac:graphicFrameMkLst>
        </pc:graphicFrameChg>
        <pc:graphicFrameChg chg="mod">
          <ac:chgData name="Dimitris Panias" userId="2343758a4ce554ee" providerId="LiveId" clId="{5828ACCD-DFEA-4C5B-B5AE-6EB785C52092}" dt="2018-10-14T08:55:08.543" v="3" actId="1076"/>
          <ac:graphicFrameMkLst>
            <pc:docMk/>
            <pc:sldMk cId="0" sldId="262"/>
            <ac:graphicFrameMk id="8200" creationId="{AB12E683-D38E-4A21-BB3F-077E49A73855}"/>
          </ac:graphicFrameMkLst>
        </pc:graphicFrameChg>
        <pc:picChg chg="add del mod">
          <ac:chgData name="Dimitris Panias" userId="2343758a4ce554ee" providerId="LiveId" clId="{5828ACCD-DFEA-4C5B-B5AE-6EB785C52092}" dt="2018-10-14T08:55:35.180" v="9" actId="478"/>
          <ac:picMkLst>
            <pc:docMk/>
            <pc:sldMk cId="0" sldId="262"/>
            <ac:picMk id="2" creationId="{75EF1DDF-EC1B-4B2D-8E5F-8296F0BA3901}"/>
          </ac:picMkLst>
        </pc:picChg>
      </pc:sldChg>
      <pc:sldChg chg="modSp">
        <pc:chgData name="Dimitris Panias" userId="2343758a4ce554ee" providerId="LiveId" clId="{5828ACCD-DFEA-4C5B-B5AE-6EB785C52092}" dt="2018-10-14T09:30:51.044" v="64" actId="20577"/>
        <pc:sldMkLst>
          <pc:docMk/>
          <pc:sldMk cId="0" sldId="265"/>
        </pc:sldMkLst>
        <pc:spChg chg="mod">
          <ac:chgData name="Dimitris Panias" userId="2343758a4ce554ee" providerId="LiveId" clId="{5828ACCD-DFEA-4C5B-B5AE-6EB785C52092}" dt="2018-10-14T09:30:51.044" v="64" actId="20577"/>
          <ac:spMkLst>
            <pc:docMk/>
            <pc:sldMk cId="0" sldId="265"/>
            <ac:spMk id="2" creationId="{5852192F-CB13-4C22-9173-69F6483CDAA6}"/>
          </ac:spMkLst>
        </pc:spChg>
      </pc:sldChg>
      <pc:sldChg chg="modSp">
        <pc:chgData name="Dimitris Panias" userId="2343758a4ce554ee" providerId="LiveId" clId="{5828ACCD-DFEA-4C5B-B5AE-6EB785C52092}" dt="2018-10-14T09:53:48.003" v="65" actId="14100"/>
        <pc:sldMkLst>
          <pc:docMk/>
          <pc:sldMk cId="0" sldId="274"/>
        </pc:sldMkLst>
        <pc:spChg chg="mod">
          <ac:chgData name="Dimitris Panias" userId="2343758a4ce554ee" providerId="LiveId" clId="{5828ACCD-DFEA-4C5B-B5AE-6EB785C52092}" dt="2018-10-14T09:53:48.003" v="65" actId="14100"/>
          <ac:spMkLst>
            <pc:docMk/>
            <pc:sldMk cId="0" sldId="274"/>
            <ac:spMk id="21510" creationId="{72658B26-A1CB-41FE-9D0D-E3AA3ADEACA3}"/>
          </ac:spMkLst>
        </pc:spChg>
      </pc:sldChg>
      <pc:sldChg chg="addSp modSp modAnim">
        <pc:chgData name="Dimitris Panias" userId="2343758a4ce554ee" providerId="LiveId" clId="{5828ACCD-DFEA-4C5B-B5AE-6EB785C52092}" dt="2018-10-21T08:57:48.453" v="777"/>
        <pc:sldMkLst>
          <pc:docMk/>
          <pc:sldMk cId="0" sldId="279"/>
        </pc:sldMkLst>
        <pc:spChg chg="add mod">
          <ac:chgData name="Dimitris Panias" userId="2343758a4ce554ee" providerId="LiveId" clId="{5828ACCD-DFEA-4C5B-B5AE-6EB785C52092}" dt="2018-10-21T08:50:58.222" v="396" actId="14100"/>
          <ac:spMkLst>
            <pc:docMk/>
            <pc:sldMk cId="0" sldId="279"/>
            <ac:spMk id="2" creationId="{FEB79FAB-85C0-49D7-8BDE-17A04CEDC174}"/>
          </ac:spMkLst>
        </pc:spChg>
        <pc:picChg chg="add mod">
          <ac:chgData name="Dimitris Panias" userId="2343758a4ce554ee" providerId="LiveId" clId="{5828ACCD-DFEA-4C5B-B5AE-6EB785C52092}" dt="2018-10-21T08:50:52.363" v="395" actId="14100"/>
          <ac:picMkLst>
            <pc:docMk/>
            <pc:sldMk cId="0" sldId="279"/>
            <ac:picMk id="3" creationId="{5063C488-5911-46B7-A17D-6375962D1432}"/>
          </ac:picMkLst>
        </pc:picChg>
        <pc:cxnChg chg="add mod">
          <ac:chgData name="Dimitris Panias" userId="2343758a4ce554ee" providerId="LiveId" clId="{5828ACCD-DFEA-4C5B-B5AE-6EB785C52092}" dt="2018-10-21T08:52:48.770" v="532" actId="692"/>
          <ac:cxnSpMkLst>
            <pc:docMk/>
            <pc:sldMk cId="0" sldId="279"/>
            <ac:cxnSpMk id="5" creationId="{84C7B1B2-10A5-4B85-99D6-EFD79DDFF0D7}"/>
          </ac:cxnSpMkLst>
        </pc:cxnChg>
        <pc:cxnChg chg="add mod">
          <ac:chgData name="Dimitris Panias" userId="2343758a4ce554ee" providerId="LiveId" clId="{5828ACCD-DFEA-4C5B-B5AE-6EB785C52092}" dt="2018-10-21T08:55:15.647" v="749" actId="692"/>
          <ac:cxnSpMkLst>
            <pc:docMk/>
            <pc:sldMk cId="0" sldId="279"/>
            <ac:cxnSpMk id="7" creationId="{CEB1EDAB-0164-4CE2-9446-CCE61D9AE1E3}"/>
          </ac:cxnSpMkLst>
        </pc:cxnChg>
        <pc:cxnChg chg="add mod">
          <ac:chgData name="Dimitris Panias" userId="2343758a4ce554ee" providerId="LiveId" clId="{5828ACCD-DFEA-4C5B-B5AE-6EB785C52092}" dt="2018-10-21T08:55:37.116" v="770" actId="692"/>
          <ac:cxnSpMkLst>
            <pc:docMk/>
            <pc:sldMk cId="0" sldId="279"/>
            <ac:cxnSpMk id="9" creationId="{D50C654C-1DEC-4C3F-A8A4-1395E77CD31C}"/>
          </ac:cxnSpMkLst>
        </pc:cxnChg>
      </pc:sldChg>
      <pc:sldChg chg="addSp delSp modSp modAnim">
        <pc:chgData name="Dimitris Panias" userId="2343758a4ce554ee" providerId="LiveId" clId="{5828ACCD-DFEA-4C5B-B5AE-6EB785C52092}" dt="2018-10-21T09:29:28.562" v="1345"/>
        <pc:sldMkLst>
          <pc:docMk/>
          <pc:sldMk cId="0" sldId="281"/>
        </pc:sldMkLst>
        <pc:spChg chg="add mod">
          <ac:chgData name="Dimitris Panias" userId="2343758a4ce554ee" providerId="LiveId" clId="{5828ACCD-DFEA-4C5B-B5AE-6EB785C52092}" dt="2018-10-21T09:29:09.470" v="1342" actId="1076"/>
          <ac:spMkLst>
            <pc:docMk/>
            <pc:sldMk cId="0" sldId="281"/>
            <ac:spMk id="2" creationId="{9E2D5B6F-D02A-4CEA-A586-5A8C09CB50D0}"/>
          </ac:spMkLst>
        </pc:spChg>
        <pc:spChg chg="add mod">
          <ac:chgData name="Dimitris Panias" userId="2343758a4ce554ee" providerId="LiveId" clId="{5828ACCD-DFEA-4C5B-B5AE-6EB785C52092}" dt="2018-10-21T09:28:04.104" v="1320" actId="1076"/>
          <ac:spMkLst>
            <pc:docMk/>
            <pc:sldMk cId="0" sldId="281"/>
            <ac:spMk id="6" creationId="{EFAB32D1-F757-4AD9-92D3-8326C8126F19}"/>
          </ac:spMkLst>
        </pc:spChg>
        <pc:spChg chg="add mod">
          <ac:chgData name="Dimitris Panias" userId="2343758a4ce554ee" providerId="LiveId" clId="{5828ACCD-DFEA-4C5B-B5AE-6EB785C52092}" dt="2018-10-21T09:29:09.470" v="1342" actId="1076"/>
          <ac:spMkLst>
            <pc:docMk/>
            <pc:sldMk cId="0" sldId="281"/>
            <ac:spMk id="8" creationId="{4BD3BD08-F33E-486C-8A76-288DDD9C07C3}"/>
          </ac:spMkLst>
        </pc:spChg>
        <pc:spChg chg="add mod">
          <ac:chgData name="Dimitris Panias" userId="2343758a4ce554ee" providerId="LiveId" clId="{5828ACCD-DFEA-4C5B-B5AE-6EB785C52092}" dt="2018-10-21T09:29:09.470" v="1342" actId="1076"/>
          <ac:spMkLst>
            <pc:docMk/>
            <pc:sldMk cId="0" sldId="281"/>
            <ac:spMk id="9" creationId="{12747D9C-F10C-4A5D-8F2B-BC45ADB4CC64}"/>
          </ac:spMkLst>
        </pc:spChg>
        <pc:picChg chg="add del">
          <ac:chgData name="Dimitris Panias" userId="2343758a4ce554ee" providerId="LiveId" clId="{5828ACCD-DFEA-4C5B-B5AE-6EB785C52092}" dt="2018-10-21T09:11:40.051" v="846" actId="478"/>
          <ac:picMkLst>
            <pc:docMk/>
            <pc:sldMk cId="0" sldId="281"/>
            <ac:picMk id="3" creationId="{3DCC4BE8-5B3A-47C5-B391-CCFE14D0E5EB}"/>
          </ac:picMkLst>
        </pc:picChg>
        <pc:picChg chg="add del">
          <ac:chgData name="Dimitris Panias" userId="2343758a4ce554ee" providerId="LiveId" clId="{5828ACCD-DFEA-4C5B-B5AE-6EB785C52092}" dt="2018-10-21T09:12:38.157" v="870" actId="478"/>
          <ac:picMkLst>
            <pc:docMk/>
            <pc:sldMk cId="0" sldId="281"/>
            <ac:picMk id="4" creationId="{39C0896A-D1E1-4C41-B91B-C451A26200D2}"/>
          </ac:picMkLst>
        </pc:picChg>
        <pc:picChg chg="mod">
          <ac:chgData name="Dimitris Panias" userId="2343758a4ce554ee" providerId="LiveId" clId="{5828ACCD-DFEA-4C5B-B5AE-6EB785C52092}" dt="2018-10-21T09:28:48.857" v="1341" actId="1076"/>
          <ac:picMkLst>
            <pc:docMk/>
            <pc:sldMk cId="0" sldId="281"/>
            <ac:picMk id="31747" creationId="{BE30098B-B7F7-4464-B340-7B3748784D33}"/>
          </ac:picMkLst>
        </pc:picChg>
      </pc:sldChg>
      <pc:sldChg chg="addSp modSp modAnim">
        <pc:chgData name="Dimitris Panias" userId="2343758a4ce554ee" providerId="LiveId" clId="{5828ACCD-DFEA-4C5B-B5AE-6EB785C52092}" dt="2018-10-21T08:30:21.483" v="197" actId="14100"/>
        <pc:sldMkLst>
          <pc:docMk/>
          <pc:sldMk cId="0" sldId="284"/>
        </pc:sldMkLst>
        <pc:spChg chg="add mod">
          <ac:chgData name="Dimitris Panias" userId="2343758a4ce554ee" providerId="LiveId" clId="{5828ACCD-DFEA-4C5B-B5AE-6EB785C52092}" dt="2018-10-21T08:28:51.338" v="190" actId="14100"/>
          <ac:spMkLst>
            <pc:docMk/>
            <pc:sldMk cId="0" sldId="284"/>
            <ac:spMk id="2" creationId="{65FE81CD-B4A2-430E-89C6-863F0E37F512}"/>
          </ac:spMkLst>
        </pc:spChg>
        <pc:grpChg chg="add mod">
          <ac:chgData name="Dimitris Panias" userId="2343758a4ce554ee" providerId="LiveId" clId="{5828ACCD-DFEA-4C5B-B5AE-6EB785C52092}" dt="2018-10-21T08:29:47.626" v="195" actId="1076"/>
          <ac:grpSpMkLst>
            <pc:docMk/>
            <pc:sldMk cId="0" sldId="284"/>
            <ac:grpSpMk id="18" creationId="{D0C65E12-52AA-46CD-B46F-B15D809168AD}"/>
          </ac:grpSpMkLst>
        </pc:grpChg>
        <pc:picChg chg="add mod">
          <ac:chgData name="Dimitris Panias" userId="2343758a4ce554ee" providerId="LiveId" clId="{5828ACCD-DFEA-4C5B-B5AE-6EB785C52092}" dt="2018-10-21T08:28:56.643" v="191" actId="14100"/>
          <ac:picMkLst>
            <pc:docMk/>
            <pc:sldMk cId="0" sldId="284"/>
            <ac:picMk id="3" creationId="{8E53DC76-F5EC-4961-99E9-9FF9C5CFBB58}"/>
          </ac:picMkLst>
        </pc:picChg>
        <pc:picChg chg="add mod">
          <ac:chgData name="Dimitris Panias" userId="2343758a4ce554ee" providerId="LiveId" clId="{5828ACCD-DFEA-4C5B-B5AE-6EB785C52092}" dt="2018-10-21T08:29:03.196" v="192" actId="14100"/>
          <ac:picMkLst>
            <pc:docMk/>
            <pc:sldMk cId="0" sldId="284"/>
            <ac:picMk id="6" creationId="{66CBD935-CDEC-436D-9D41-89FB16FB883C}"/>
          </ac:picMkLst>
        </pc:picChg>
        <pc:picChg chg="add mod">
          <ac:chgData name="Dimitris Panias" userId="2343758a4ce554ee" providerId="LiveId" clId="{5828ACCD-DFEA-4C5B-B5AE-6EB785C52092}" dt="2018-10-21T08:28:06.343" v="188" actId="164"/>
          <ac:picMkLst>
            <pc:docMk/>
            <pc:sldMk cId="0" sldId="284"/>
            <ac:picMk id="7" creationId="{07C4ECCB-A15B-461E-9B0A-0BD5214923D5}"/>
          </ac:picMkLst>
        </pc:picChg>
        <pc:picChg chg="add mod">
          <ac:chgData name="Dimitris Panias" userId="2343758a4ce554ee" providerId="LiveId" clId="{5828ACCD-DFEA-4C5B-B5AE-6EB785C52092}" dt="2018-10-21T08:29:08.763" v="193" actId="14100"/>
          <ac:picMkLst>
            <pc:docMk/>
            <pc:sldMk cId="0" sldId="284"/>
            <ac:picMk id="8" creationId="{73EB1BEF-3CCF-4908-9BF8-BB3AA0770636}"/>
          </ac:picMkLst>
        </pc:picChg>
        <pc:picChg chg="add mod">
          <ac:chgData name="Dimitris Panias" userId="2343758a4ce554ee" providerId="LiveId" clId="{5828ACCD-DFEA-4C5B-B5AE-6EB785C52092}" dt="2018-10-21T08:30:15.857" v="196" actId="14100"/>
          <ac:picMkLst>
            <pc:docMk/>
            <pc:sldMk cId="0" sldId="284"/>
            <ac:picMk id="9" creationId="{03016FDC-69CF-4236-AFA2-1A5588CB9330}"/>
          </ac:picMkLst>
        </pc:picChg>
        <pc:picChg chg="add mod">
          <ac:chgData name="Dimitris Panias" userId="2343758a4ce554ee" providerId="LiveId" clId="{5828ACCD-DFEA-4C5B-B5AE-6EB785C52092}" dt="2018-10-21T08:30:21.483" v="197" actId="14100"/>
          <ac:picMkLst>
            <pc:docMk/>
            <pc:sldMk cId="0" sldId="284"/>
            <ac:picMk id="10" creationId="{A15C55E0-D488-4D3F-A379-30B00B3EC3F5}"/>
          </ac:picMkLst>
        </pc:picChg>
        <pc:picChg chg="add mod">
          <ac:chgData name="Dimitris Panias" userId="2343758a4ce554ee" providerId="LiveId" clId="{5828ACCD-DFEA-4C5B-B5AE-6EB785C52092}" dt="2018-10-21T08:28:06.343" v="188" actId="164"/>
          <ac:picMkLst>
            <pc:docMk/>
            <pc:sldMk cId="0" sldId="284"/>
            <ac:picMk id="11" creationId="{315B179D-54D4-4E02-B0BC-B50B3C45585D}"/>
          </ac:picMkLst>
        </pc:picChg>
        <pc:picChg chg="add mod">
          <ac:chgData name="Dimitris Panias" userId="2343758a4ce554ee" providerId="LiveId" clId="{5828ACCD-DFEA-4C5B-B5AE-6EB785C52092}" dt="2018-10-21T08:28:06.343" v="188" actId="164"/>
          <ac:picMkLst>
            <pc:docMk/>
            <pc:sldMk cId="0" sldId="284"/>
            <ac:picMk id="12" creationId="{3A744BE3-A74C-4C75-9F96-BFA7EC8367D8}"/>
          </ac:picMkLst>
        </pc:picChg>
        <pc:picChg chg="add mod">
          <ac:chgData name="Dimitris Panias" userId="2343758a4ce554ee" providerId="LiveId" clId="{5828ACCD-DFEA-4C5B-B5AE-6EB785C52092}" dt="2018-10-21T08:28:06.343" v="188" actId="164"/>
          <ac:picMkLst>
            <pc:docMk/>
            <pc:sldMk cId="0" sldId="284"/>
            <ac:picMk id="13" creationId="{DD21D5FB-0BD4-435F-9503-E65C43806902}"/>
          </ac:picMkLst>
        </pc:picChg>
        <pc:picChg chg="add mod">
          <ac:chgData name="Dimitris Panias" userId="2343758a4ce554ee" providerId="LiveId" clId="{5828ACCD-DFEA-4C5B-B5AE-6EB785C52092}" dt="2018-10-21T08:28:06.343" v="188" actId="164"/>
          <ac:picMkLst>
            <pc:docMk/>
            <pc:sldMk cId="0" sldId="284"/>
            <ac:picMk id="14" creationId="{1973FF26-FEED-4EEB-92B0-3BF2F4EEB27F}"/>
          </ac:picMkLst>
        </pc:picChg>
        <pc:picChg chg="add mod">
          <ac:chgData name="Dimitris Panias" userId="2343758a4ce554ee" providerId="LiveId" clId="{5828ACCD-DFEA-4C5B-B5AE-6EB785C52092}" dt="2018-10-21T08:28:06.343" v="188" actId="164"/>
          <ac:picMkLst>
            <pc:docMk/>
            <pc:sldMk cId="0" sldId="284"/>
            <ac:picMk id="15" creationId="{954A0C44-D7A7-4A41-AE6F-2377A00407B0}"/>
          </ac:picMkLst>
        </pc:picChg>
        <pc:picChg chg="add mod">
          <ac:chgData name="Dimitris Panias" userId="2343758a4ce554ee" providerId="LiveId" clId="{5828ACCD-DFEA-4C5B-B5AE-6EB785C52092}" dt="2018-10-21T08:28:06.343" v="188" actId="164"/>
          <ac:picMkLst>
            <pc:docMk/>
            <pc:sldMk cId="0" sldId="284"/>
            <ac:picMk id="16" creationId="{E76810D1-B5B3-4CC6-AC61-B1E381039B31}"/>
          </ac:picMkLst>
        </pc:picChg>
        <pc:picChg chg="add mod">
          <ac:chgData name="Dimitris Panias" userId="2343758a4ce554ee" providerId="LiveId" clId="{5828ACCD-DFEA-4C5B-B5AE-6EB785C52092}" dt="2018-10-21T08:28:06.343" v="188" actId="164"/>
          <ac:picMkLst>
            <pc:docMk/>
            <pc:sldMk cId="0" sldId="284"/>
            <ac:picMk id="17" creationId="{F13030CE-D137-4214-8C47-37594F6F838D}"/>
          </ac:picMkLst>
        </pc:picChg>
      </pc:sldChg>
      <pc:sldChg chg="addSp delSp modSp modAnim">
        <pc:chgData name="Dimitris Panias" userId="2343758a4ce554ee" providerId="LiveId" clId="{5828ACCD-DFEA-4C5B-B5AE-6EB785C52092}" dt="2018-10-21T10:09:14.522" v="1939" actId="20577"/>
        <pc:sldMkLst>
          <pc:docMk/>
          <pc:sldMk cId="0" sldId="286"/>
        </pc:sldMkLst>
        <pc:spChg chg="add mod">
          <ac:chgData name="Dimitris Panias" userId="2343758a4ce554ee" providerId="LiveId" clId="{5828ACCD-DFEA-4C5B-B5AE-6EB785C52092}" dt="2018-10-21T09:45:52.750" v="1650" actId="207"/>
          <ac:spMkLst>
            <pc:docMk/>
            <pc:sldMk cId="0" sldId="286"/>
            <ac:spMk id="8" creationId="{2853A342-2998-4C5A-BF4A-54F3612F5E7B}"/>
          </ac:spMkLst>
        </pc:spChg>
        <pc:spChg chg="add mod">
          <ac:chgData name="Dimitris Panias" userId="2343758a4ce554ee" providerId="LiveId" clId="{5828ACCD-DFEA-4C5B-B5AE-6EB785C52092}" dt="2018-10-21T10:06:48.359" v="1896" actId="207"/>
          <ac:spMkLst>
            <pc:docMk/>
            <pc:sldMk cId="0" sldId="286"/>
            <ac:spMk id="18" creationId="{24244F6A-7B74-49DD-8A51-2F9394FFE964}"/>
          </ac:spMkLst>
        </pc:spChg>
        <pc:spChg chg="add mod">
          <ac:chgData name="Dimitris Panias" userId="2343758a4ce554ee" providerId="LiveId" clId="{5828ACCD-DFEA-4C5B-B5AE-6EB785C52092}" dt="2018-10-21T10:09:14.522" v="1939" actId="20577"/>
          <ac:spMkLst>
            <pc:docMk/>
            <pc:sldMk cId="0" sldId="286"/>
            <ac:spMk id="27" creationId="{A7291363-08DC-495D-9F0C-04F1C438CB25}"/>
          </ac:spMkLst>
        </pc:spChg>
        <pc:spChg chg="mod">
          <ac:chgData name="Dimitris Panias" userId="2343758a4ce554ee" providerId="LiveId" clId="{5828ACCD-DFEA-4C5B-B5AE-6EB785C52092}" dt="2018-10-21T09:37:48.518" v="1349" actId="1076"/>
          <ac:spMkLst>
            <pc:docMk/>
            <pc:sldMk cId="0" sldId="286"/>
            <ac:spMk id="32880" creationId="{29CCD8A8-7F7A-4970-88D4-8630430C6AB0}"/>
          </ac:spMkLst>
        </pc:spChg>
        <pc:graphicFrameChg chg="mod modGraphic">
          <ac:chgData name="Dimitris Panias" userId="2343758a4ce554ee" providerId="LiveId" clId="{5828ACCD-DFEA-4C5B-B5AE-6EB785C52092}" dt="2018-10-21T09:39:24.916" v="1381" actId="1076"/>
          <ac:graphicFrameMkLst>
            <pc:docMk/>
            <pc:sldMk cId="0" sldId="286"/>
            <ac:graphicFrameMk id="2" creationId="{57A461CD-EBCA-4935-B798-569E34AF2AC0}"/>
          </ac:graphicFrameMkLst>
        </pc:graphicFrameChg>
        <pc:picChg chg="add mod">
          <ac:chgData name="Dimitris Panias" userId="2343758a4ce554ee" providerId="LiveId" clId="{5828ACCD-DFEA-4C5B-B5AE-6EB785C52092}" dt="2018-10-21T09:40:09.066" v="1443" actId="1076"/>
          <ac:picMkLst>
            <pc:docMk/>
            <pc:sldMk cId="0" sldId="286"/>
            <ac:picMk id="3" creationId="{E8ED2297-267C-41A8-8DE1-1912C1E96339}"/>
          </ac:picMkLst>
        </pc:picChg>
        <pc:picChg chg="add mod">
          <ac:chgData name="Dimitris Panias" userId="2343758a4ce554ee" providerId="LiveId" clId="{5828ACCD-DFEA-4C5B-B5AE-6EB785C52092}" dt="2018-10-21T09:47:17.220" v="1653" actId="14100"/>
          <ac:picMkLst>
            <pc:docMk/>
            <pc:sldMk cId="0" sldId="286"/>
            <ac:picMk id="9" creationId="{BE81623F-7886-4762-81B7-F6D392C2AA76}"/>
          </ac:picMkLst>
        </pc:picChg>
        <pc:picChg chg="add mod">
          <ac:chgData name="Dimitris Panias" userId="2343758a4ce554ee" providerId="LiveId" clId="{5828ACCD-DFEA-4C5B-B5AE-6EB785C52092}" dt="2018-10-21T09:48:08.395" v="1656" actId="1076"/>
          <ac:picMkLst>
            <pc:docMk/>
            <pc:sldMk cId="0" sldId="286"/>
            <ac:picMk id="10" creationId="{2ED9B9A9-4A03-47D2-B605-99BAC3B064EB}"/>
          </ac:picMkLst>
        </pc:picChg>
        <pc:picChg chg="add mod">
          <ac:chgData name="Dimitris Panias" userId="2343758a4ce554ee" providerId="LiveId" clId="{5828ACCD-DFEA-4C5B-B5AE-6EB785C52092}" dt="2018-10-21T09:56:43.989" v="1723" actId="1076"/>
          <ac:picMkLst>
            <pc:docMk/>
            <pc:sldMk cId="0" sldId="286"/>
            <ac:picMk id="11" creationId="{5BDEA1D5-1722-4E4B-B723-2EB1404E43C0}"/>
          </ac:picMkLst>
        </pc:picChg>
        <pc:picChg chg="add mod">
          <ac:chgData name="Dimitris Panias" userId="2343758a4ce554ee" providerId="LiveId" clId="{5828ACCD-DFEA-4C5B-B5AE-6EB785C52092}" dt="2018-10-21T09:57:18.792" v="1727" actId="1076"/>
          <ac:picMkLst>
            <pc:docMk/>
            <pc:sldMk cId="0" sldId="286"/>
            <ac:picMk id="12" creationId="{20559DCC-F9D2-4603-A906-8FE561D5C4F4}"/>
          </ac:picMkLst>
        </pc:picChg>
        <pc:picChg chg="add mod">
          <ac:chgData name="Dimitris Panias" userId="2343758a4ce554ee" providerId="LiveId" clId="{5828ACCD-DFEA-4C5B-B5AE-6EB785C52092}" dt="2018-10-21T10:08:00.726" v="1903" actId="14100"/>
          <ac:picMkLst>
            <pc:docMk/>
            <pc:sldMk cId="0" sldId="286"/>
            <ac:picMk id="13" creationId="{FE29FD49-D75C-40DF-9ED8-7C5611E86301}"/>
          </ac:picMkLst>
        </pc:picChg>
        <pc:picChg chg="add mod">
          <ac:chgData name="Dimitris Panias" userId="2343758a4ce554ee" providerId="LiveId" clId="{5828ACCD-DFEA-4C5B-B5AE-6EB785C52092}" dt="2018-10-21T09:50:28.915" v="1671" actId="14100"/>
          <ac:picMkLst>
            <pc:docMk/>
            <pc:sldMk cId="0" sldId="286"/>
            <ac:picMk id="14" creationId="{2745A63D-D27A-4D72-85FE-7E2077800FC7}"/>
          </ac:picMkLst>
        </pc:picChg>
        <pc:picChg chg="add del mod">
          <ac:chgData name="Dimitris Panias" userId="2343758a4ce554ee" providerId="LiveId" clId="{5828ACCD-DFEA-4C5B-B5AE-6EB785C52092}" dt="2018-10-21T09:54:45.506" v="1705" actId="478"/>
          <ac:picMkLst>
            <pc:docMk/>
            <pc:sldMk cId="0" sldId="286"/>
            <ac:picMk id="15" creationId="{E9E6C342-E148-41E7-8780-718A90BA64BE}"/>
          </ac:picMkLst>
        </pc:picChg>
        <pc:picChg chg="add del mod">
          <ac:chgData name="Dimitris Panias" userId="2343758a4ce554ee" providerId="LiveId" clId="{5828ACCD-DFEA-4C5B-B5AE-6EB785C52092}" dt="2018-10-21T09:54:48.156" v="1706" actId="478"/>
          <ac:picMkLst>
            <pc:docMk/>
            <pc:sldMk cId="0" sldId="286"/>
            <ac:picMk id="16" creationId="{DECEAE49-668D-42F6-B155-CAB56A17CC0E}"/>
          </ac:picMkLst>
        </pc:picChg>
        <pc:picChg chg="add del mod">
          <ac:chgData name="Dimitris Panias" userId="2343758a4ce554ee" providerId="LiveId" clId="{5828ACCD-DFEA-4C5B-B5AE-6EB785C52092}" dt="2018-10-21T09:52:29.178" v="1684" actId="478"/>
          <ac:picMkLst>
            <pc:docMk/>
            <pc:sldMk cId="0" sldId="286"/>
            <ac:picMk id="17" creationId="{7FF3E74A-D8AA-482B-99B1-FC02898CF820}"/>
          </ac:picMkLst>
        </pc:picChg>
        <pc:picChg chg="add del mod">
          <ac:chgData name="Dimitris Panias" userId="2343758a4ce554ee" providerId="LiveId" clId="{5828ACCD-DFEA-4C5B-B5AE-6EB785C52092}" dt="2018-10-21T09:52:44.613" v="1687" actId="478"/>
          <ac:picMkLst>
            <pc:docMk/>
            <pc:sldMk cId="0" sldId="286"/>
            <ac:picMk id="19" creationId="{5B75FBA4-9158-4B5C-89D4-0EE7126CD1B1}"/>
          </ac:picMkLst>
        </pc:picChg>
        <pc:picChg chg="add del mod">
          <ac:chgData name="Dimitris Panias" userId="2343758a4ce554ee" providerId="LiveId" clId="{5828ACCD-DFEA-4C5B-B5AE-6EB785C52092}" dt="2018-10-21T09:55:43.629" v="1717" actId="478"/>
          <ac:picMkLst>
            <pc:docMk/>
            <pc:sldMk cId="0" sldId="286"/>
            <ac:picMk id="20" creationId="{6E05F68B-FB5A-4536-AD5C-A46CF48A3D8D}"/>
          </ac:picMkLst>
        </pc:picChg>
        <pc:picChg chg="add mod">
          <ac:chgData name="Dimitris Panias" userId="2343758a4ce554ee" providerId="LiveId" clId="{5828ACCD-DFEA-4C5B-B5AE-6EB785C52092}" dt="2018-10-21T09:54:20.809" v="1699" actId="14100"/>
          <ac:picMkLst>
            <pc:docMk/>
            <pc:sldMk cId="0" sldId="286"/>
            <ac:picMk id="21" creationId="{B86367BE-C6A2-458C-A28A-290DE91F1108}"/>
          </ac:picMkLst>
        </pc:picChg>
        <pc:picChg chg="add mod">
          <ac:chgData name="Dimitris Panias" userId="2343758a4ce554ee" providerId="LiveId" clId="{5828ACCD-DFEA-4C5B-B5AE-6EB785C52092}" dt="2018-10-21T09:54:39.553" v="1703" actId="14100"/>
          <ac:picMkLst>
            <pc:docMk/>
            <pc:sldMk cId="0" sldId="286"/>
            <ac:picMk id="22" creationId="{9D9FD678-6B2D-45AD-8A9C-53485BA2561E}"/>
          </ac:picMkLst>
        </pc:picChg>
        <pc:picChg chg="add del mod">
          <ac:chgData name="Dimitris Panias" userId="2343758a4ce554ee" providerId="LiveId" clId="{5828ACCD-DFEA-4C5B-B5AE-6EB785C52092}" dt="2018-10-21T09:55:17.863" v="1713"/>
          <ac:picMkLst>
            <pc:docMk/>
            <pc:sldMk cId="0" sldId="286"/>
            <ac:picMk id="23" creationId="{131AAB37-309B-4664-9B0F-FEA28AAFEB1B}"/>
          </ac:picMkLst>
        </pc:picChg>
        <pc:picChg chg="add mod">
          <ac:chgData name="Dimitris Panias" userId="2343758a4ce554ee" providerId="LiveId" clId="{5828ACCD-DFEA-4C5B-B5AE-6EB785C52092}" dt="2018-10-21T10:07:56.353" v="1902" actId="14100"/>
          <ac:picMkLst>
            <pc:docMk/>
            <pc:sldMk cId="0" sldId="286"/>
            <ac:picMk id="23" creationId="{CC57B08D-B0DB-49D4-AEA5-1DC6DDD5278A}"/>
          </ac:picMkLst>
        </pc:picChg>
        <pc:picChg chg="add">
          <ac:chgData name="Dimitris Panias" userId="2343758a4ce554ee" providerId="LiveId" clId="{5828ACCD-DFEA-4C5B-B5AE-6EB785C52092}" dt="2018-10-21T09:55:22.829" v="1714"/>
          <ac:picMkLst>
            <pc:docMk/>
            <pc:sldMk cId="0" sldId="286"/>
            <ac:picMk id="24" creationId="{A4B6B387-9EB9-47B2-92F7-10F649BE9E08}"/>
          </ac:picMkLst>
        </pc:picChg>
        <pc:picChg chg="add mod">
          <ac:chgData name="Dimitris Panias" userId="2343758a4ce554ee" providerId="LiveId" clId="{5828ACCD-DFEA-4C5B-B5AE-6EB785C52092}" dt="2018-10-21T09:55:40.113" v="1716" actId="1076"/>
          <ac:picMkLst>
            <pc:docMk/>
            <pc:sldMk cId="0" sldId="286"/>
            <ac:picMk id="25" creationId="{D6C36E9D-E995-4D0B-B028-7A0125E69B95}"/>
          </ac:picMkLst>
        </pc:picChg>
        <pc:picChg chg="add mod">
          <ac:chgData name="Dimitris Panias" userId="2343758a4ce554ee" providerId="LiveId" clId="{5828ACCD-DFEA-4C5B-B5AE-6EB785C52092}" dt="2018-10-21T09:56:07.102" v="1721" actId="14100"/>
          <ac:picMkLst>
            <pc:docMk/>
            <pc:sldMk cId="0" sldId="286"/>
            <ac:picMk id="26" creationId="{E4D9F263-0A64-49C0-9396-2B38ED2F63ED}"/>
          </ac:picMkLst>
        </pc:picChg>
        <pc:cxnChg chg="add mod">
          <ac:chgData name="Dimitris Panias" userId="2343758a4ce554ee" providerId="LiveId" clId="{5828ACCD-DFEA-4C5B-B5AE-6EB785C52092}" dt="2018-10-21T09:56:43.989" v="1723" actId="1076"/>
          <ac:cxnSpMkLst>
            <pc:docMk/>
            <pc:sldMk cId="0" sldId="286"/>
            <ac:cxnSpMk id="5" creationId="{6B04BFDB-CAED-4962-B6F9-7A3914E84FF4}"/>
          </ac:cxnSpMkLst>
        </pc:cxnChg>
        <pc:cxnChg chg="add mod">
          <ac:chgData name="Dimitris Panias" userId="2343758a4ce554ee" providerId="LiveId" clId="{5828ACCD-DFEA-4C5B-B5AE-6EB785C52092}" dt="2018-10-21T09:43:35.256" v="1613" actId="692"/>
          <ac:cxnSpMkLst>
            <pc:docMk/>
            <pc:sldMk cId="0" sldId="286"/>
            <ac:cxnSpMk id="7" creationId="{6313BEC9-E247-47A4-A2A2-7A1FD5A9938F}"/>
          </ac:cxnSpMkLst>
        </pc:cxn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3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a:extLst>
              <a:ext uri="{FF2B5EF4-FFF2-40B4-BE49-F238E27FC236}">
                <a16:creationId xmlns:a16="http://schemas.microsoft.com/office/drawing/2014/main" id="{BDA0E108-4D69-41B8-AAD7-798C4AA554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C788372-685C-445F-877D-E34EA99A9BB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263259-FAC6-42D4-9B47-E0CCE2D34824}"/>
              </a:ext>
            </a:extLst>
          </p:cNvPr>
          <p:cNvSpPr>
            <a:spLocks noGrp="1" noChangeArrowheads="1"/>
          </p:cNvSpPr>
          <p:nvPr>
            <p:ph type="sldNum" sz="quarter" idx="12"/>
          </p:nvPr>
        </p:nvSpPr>
        <p:spPr>
          <a:ln/>
        </p:spPr>
        <p:txBody>
          <a:bodyPr/>
          <a:lstStyle>
            <a:lvl1pPr>
              <a:defRPr/>
            </a:lvl1pPr>
          </a:lstStyle>
          <a:p>
            <a:pPr>
              <a:defRPr/>
            </a:pPr>
            <a:fld id="{C7D3247A-7034-49EF-9353-9415EB997995}" type="slidenum">
              <a:rPr lang="en-GB" altLang="en-US"/>
              <a:pPr>
                <a:defRPr/>
              </a:pPr>
              <a:t>‹#›</a:t>
            </a:fld>
            <a:endParaRPr lang="en-GB" altLang="en-US"/>
          </a:p>
        </p:txBody>
      </p:sp>
    </p:spTree>
    <p:extLst>
      <p:ext uri="{BB962C8B-B14F-4D97-AF65-F5344CB8AC3E}">
        <p14:creationId xmlns:p14="http://schemas.microsoft.com/office/powerpoint/2010/main" val="292747079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0987AF9D-FDF6-4618-93FD-09CE603BC50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3DED976-8EBB-4B03-B479-A60D077E1B4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8BC003A-CB3E-499E-86F6-FA7284DA2AA9}"/>
              </a:ext>
            </a:extLst>
          </p:cNvPr>
          <p:cNvSpPr>
            <a:spLocks noGrp="1" noChangeArrowheads="1"/>
          </p:cNvSpPr>
          <p:nvPr>
            <p:ph type="sldNum" sz="quarter" idx="12"/>
          </p:nvPr>
        </p:nvSpPr>
        <p:spPr>
          <a:ln/>
        </p:spPr>
        <p:txBody>
          <a:bodyPr/>
          <a:lstStyle>
            <a:lvl1pPr>
              <a:defRPr/>
            </a:lvl1pPr>
          </a:lstStyle>
          <a:p>
            <a:pPr>
              <a:defRPr/>
            </a:pPr>
            <a:fld id="{C79C653F-A790-49D9-8F4C-75DE7F94BBDD}" type="slidenum">
              <a:rPr lang="en-GB" altLang="en-US"/>
              <a:pPr>
                <a:defRPr/>
              </a:pPr>
              <a:t>‹#›</a:t>
            </a:fld>
            <a:endParaRPr lang="en-GB" altLang="en-US"/>
          </a:p>
        </p:txBody>
      </p:sp>
    </p:spTree>
    <p:extLst>
      <p:ext uri="{BB962C8B-B14F-4D97-AF65-F5344CB8AC3E}">
        <p14:creationId xmlns:p14="http://schemas.microsoft.com/office/powerpoint/2010/main" val="358225962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D0546254-8640-449D-A091-3455F81D7BA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060EB95-D5FD-46CF-AC3A-952578285F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B8AC5A-F881-41AE-9330-C6C0B5635E58}"/>
              </a:ext>
            </a:extLst>
          </p:cNvPr>
          <p:cNvSpPr>
            <a:spLocks noGrp="1" noChangeArrowheads="1"/>
          </p:cNvSpPr>
          <p:nvPr>
            <p:ph type="sldNum" sz="quarter" idx="12"/>
          </p:nvPr>
        </p:nvSpPr>
        <p:spPr>
          <a:ln/>
        </p:spPr>
        <p:txBody>
          <a:bodyPr/>
          <a:lstStyle>
            <a:lvl1pPr>
              <a:defRPr/>
            </a:lvl1pPr>
          </a:lstStyle>
          <a:p>
            <a:pPr>
              <a:defRPr/>
            </a:pPr>
            <a:fld id="{CECEA0F7-9802-4E29-BA2E-37443069EB71}" type="slidenum">
              <a:rPr lang="en-GB" altLang="en-US"/>
              <a:pPr>
                <a:defRPr/>
              </a:pPr>
              <a:t>‹#›</a:t>
            </a:fld>
            <a:endParaRPr lang="en-GB" altLang="en-US"/>
          </a:p>
        </p:txBody>
      </p:sp>
    </p:spTree>
    <p:extLst>
      <p:ext uri="{BB962C8B-B14F-4D97-AF65-F5344CB8AC3E}">
        <p14:creationId xmlns:p14="http://schemas.microsoft.com/office/powerpoint/2010/main" val="389172537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B0D4E3BF-1E9F-47C5-8D91-CBDC6D8F2E2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14015C6-663B-4E87-9A69-37CDCEFF57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BBF575F-5EDC-40FD-B7D4-6C6EF488C9DC}"/>
              </a:ext>
            </a:extLst>
          </p:cNvPr>
          <p:cNvSpPr>
            <a:spLocks noGrp="1" noChangeArrowheads="1"/>
          </p:cNvSpPr>
          <p:nvPr>
            <p:ph type="sldNum" sz="quarter" idx="12"/>
          </p:nvPr>
        </p:nvSpPr>
        <p:spPr>
          <a:ln/>
        </p:spPr>
        <p:txBody>
          <a:bodyPr/>
          <a:lstStyle>
            <a:lvl1pPr>
              <a:defRPr/>
            </a:lvl1pPr>
          </a:lstStyle>
          <a:p>
            <a:pPr>
              <a:defRPr/>
            </a:pPr>
            <a:fld id="{3604F1B4-A2B3-40DB-8BFD-88F0E4CF3A60}" type="slidenum">
              <a:rPr lang="en-GB" altLang="en-US"/>
              <a:pPr>
                <a:defRPr/>
              </a:pPr>
              <a:t>‹#›</a:t>
            </a:fld>
            <a:endParaRPr lang="en-GB" altLang="en-US"/>
          </a:p>
        </p:txBody>
      </p:sp>
    </p:spTree>
    <p:extLst>
      <p:ext uri="{BB962C8B-B14F-4D97-AF65-F5344CB8AC3E}">
        <p14:creationId xmlns:p14="http://schemas.microsoft.com/office/powerpoint/2010/main" val="292833599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7BE4E3-9B40-43C3-A43E-C547684B3AD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E8627D7-7B2D-423B-8D8C-980AD915F3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88BC3BC-86DA-4750-B0D5-C91016598D9F}"/>
              </a:ext>
            </a:extLst>
          </p:cNvPr>
          <p:cNvSpPr>
            <a:spLocks noGrp="1" noChangeArrowheads="1"/>
          </p:cNvSpPr>
          <p:nvPr>
            <p:ph type="sldNum" sz="quarter" idx="12"/>
          </p:nvPr>
        </p:nvSpPr>
        <p:spPr>
          <a:ln/>
        </p:spPr>
        <p:txBody>
          <a:bodyPr/>
          <a:lstStyle>
            <a:lvl1pPr>
              <a:defRPr/>
            </a:lvl1pPr>
          </a:lstStyle>
          <a:p>
            <a:pPr>
              <a:defRPr/>
            </a:pPr>
            <a:fld id="{8987FFA6-C5DB-4C55-8F17-E03C095827CB}" type="slidenum">
              <a:rPr lang="en-GB" altLang="en-US"/>
              <a:pPr>
                <a:defRPr/>
              </a:pPr>
              <a:t>‹#›</a:t>
            </a:fld>
            <a:endParaRPr lang="en-GB" altLang="en-US"/>
          </a:p>
        </p:txBody>
      </p:sp>
    </p:spTree>
    <p:extLst>
      <p:ext uri="{BB962C8B-B14F-4D97-AF65-F5344CB8AC3E}">
        <p14:creationId xmlns:p14="http://schemas.microsoft.com/office/powerpoint/2010/main" val="291734544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E2C7AD64-9DCB-44BF-81D3-8F43DB04028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76EC145-A52F-4308-B821-E541BE73894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3FDD7E-C2D3-41C2-96AA-FD1EA569C691}"/>
              </a:ext>
            </a:extLst>
          </p:cNvPr>
          <p:cNvSpPr>
            <a:spLocks noGrp="1" noChangeArrowheads="1"/>
          </p:cNvSpPr>
          <p:nvPr>
            <p:ph type="sldNum" sz="quarter" idx="12"/>
          </p:nvPr>
        </p:nvSpPr>
        <p:spPr>
          <a:ln/>
        </p:spPr>
        <p:txBody>
          <a:bodyPr/>
          <a:lstStyle>
            <a:lvl1pPr>
              <a:defRPr/>
            </a:lvl1pPr>
          </a:lstStyle>
          <a:p>
            <a:pPr>
              <a:defRPr/>
            </a:pPr>
            <a:fld id="{58FE3CB5-5272-4DCB-AFE3-1A146C531394}" type="slidenum">
              <a:rPr lang="en-GB" altLang="en-US"/>
              <a:pPr>
                <a:defRPr/>
              </a:pPr>
              <a:t>‹#›</a:t>
            </a:fld>
            <a:endParaRPr lang="en-GB" altLang="en-US"/>
          </a:p>
        </p:txBody>
      </p:sp>
    </p:spTree>
    <p:extLst>
      <p:ext uri="{BB962C8B-B14F-4D97-AF65-F5344CB8AC3E}">
        <p14:creationId xmlns:p14="http://schemas.microsoft.com/office/powerpoint/2010/main" val="315127470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AED7A825-F7C6-44EB-A393-AD84E76DE445}"/>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F7ABAFED-0F3A-40D2-8806-A3CD9B11244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3E9544A9-E609-43B6-8C9F-8AA6CC6FE008}"/>
              </a:ext>
            </a:extLst>
          </p:cNvPr>
          <p:cNvSpPr>
            <a:spLocks noGrp="1" noChangeArrowheads="1"/>
          </p:cNvSpPr>
          <p:nvPr>
            <p:ph type="sldNum" sz="quarter" idx="12"/>
          </p:nvPr>
        </p:nvSpPr>
        <p:spPr>
          <a:ln/>
        </p:spPr>
        <p:txBody>
          <a:bodyPr/>
          <a:lstStyle>
            <a:lvl1pPr>
              <a:defRPr/>
            </a:lvl1pPr>
          </a:lstStyle>
          <a:p>
            <a:pPr>
              <a:defRPr/>
            </a:pPr>
            <a:fld id="{5DF84F5D-A0F7-4320-8C2E-E4740F41FA7E}" type="slidenum">
              <a:rPr lang="en-GB" altLang="en-US"/>
              <a:pPr>
                <a:defRPr/>
              </a:pPr>
              <a:t>‹#›</a:t>
            </a:fld>
            <a:endParaRPr lang="en-GB" altLang="en-US"/>
          </a:p>
        </p:txBody>
      </p:sp>
    </p:spTree>
    <p:extLst>
      <p:ext uri="{BB962C8B-B14F-4D97-AF65-F5344CB8AC3E}">
        <p14:creationId xmlns:p14="http://schemas.microsoft.com/office/powerpoint/2010/main" val="332139673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740AFDFD-20BB-4C93-BAC8-5DB8F3CAB1E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D8FEB99-9E78-4F68-9243-41F700C1C6E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7F81BB1-288E-43D6-9827-BAB620E7E085}"/>
              </a:ext>
            </a:extLst>
          </p:cNvPr>
          <p:cNvSpPr>
            <a:spLocks noGrp="1" noChangeArrowheads="1"/>
          </p:cNvSpPr>
          <p:nvPr>
            <p:ph type="sldNum" sz="quarter" idx="12"/>
          </p:nvPr>
        </p:nvSpPr>
        <p:spPr>
          <a:ln/>
        </p:spPr>
        <p:txBody>
          <a:bodyPr/>
          <a:lstStyle>
            <a:lvl1pPr>
              <a:defRPr/>
            </a:lvl1pPr>
          </a:lstStyle>
          <a:p>
            <a:pPr>
              <a:defRPr/>
            </a:pPr>
            <a:fld id="{BB6F873B-BAA8-4A6A-BAD8-FF23F559CB24}" type="slidenum">
              <a:rPr lang="en-GB" altLang="en-US"/>
              <a:pPr>
                <a:defRPr/>
              </a:pPr>
              <a:t>‹#›</a:t>
            </a:fld>
            <a:endParaRPr lang="en-GB" altLang="en-US"/>
          </a:p>
        </p:txBody>
      </p:sp>
    </p:spTree>
    <p:extLst>
      <p:ext uri="{BB962C8B-B14F-4D97-AF65-F5344CB8AC3E}">
        <p14:creationId xmlns:p14="http://schemas.microsoft.com/office/powerpoint/2010/main" val="357484824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0EA0F3-ADF9-4E73-B5F7-691724619AB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872D9BD3-152F-4CEC-BBAD-4436752027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1421B98B-E699-4413-ACF1-11574DECEB4B}"/>
              </a:ext>
            </a:extLst>
          </p:cNvPr>
          <p:cNvSpPr>
            <a:spLocks noGrp="1" noChangeArrowheads="1"/>
          </p:cNvSpPr>
          <p:nvPr>
            <p:ph type="sldNum" sz="quarter" idx="12"/>
          </p:nvPr>
        </p:nvSpPr>
        <p:spPr>
          <a:ln/>
        </p:spPr>
        <p:txBody>
          <a:bodyPr/>
          <a:lstStyle>
            <a:lvl1pPr>
              <a:defRPr/>
            </a:lvl1pPr>
          </a:lstStyle>
          <a:p>
            <a:pPr>
              <a:defRPr/>
            </a:pPr>
            <a:fld id="{64724F80-6273-472D-B954-79E11CB72F6B}" type="slidenum">
              <a:rPr lang="en-GB" altLang="en-US"/>
              <a:pPr>
                <a:defRPr/>
              </a:pPr>
              <a:t>‹#›</a:t>
            </a:fld>
            <a:endParaRPr lang="en-GB" altLang="en-US"/>
          </a:p>
        </p:txBody>
      </p:sp>
    </p:spTree>
    <p:extLst>
      <p:ext uri="{BB962C8B-B14F-4D97-AF65-F5344CB8AC3E}">
        <p14:creationId xmlns:p14="http://schemas.microsoft.com/office/powerpoint/2010/main" val="297172182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4DCB251-DCA7-4F90-ADE8-5BBCC376456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08155D8-30C4-493D-8C85-F64F191017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4FC4149-BE6A-4235-8C55-9B134916ED90}"/>
              </a:ext>
            </a:extLst>
          </p:cNvPr>
          <p:cNvSpPr>
            <a:spLocks noGrp="1" noChangeArrowheads="1"/>
          </p:cNvSpPr>
          <p:nvPr>
            <p:ph type="sldNum" sz="quarter" idx="12"/>
          </p:nvPr>
        </p:nvSpPr>
        <p:spPr>
          <a:ln/>
        </p:spPr>
        <p:txBody>
          <a:bodyPr/>
          <a:lstStyle>
            <a:lvl1pPr>
              <a:defRPr/>
            </a:lvl1pPr>
          </a:lstStyle>
          <a:p>
            <a:pPr>
              <a:defRPr/>
            </a:pPr>
            <a:fld id="{B2713E4F-ED0A-4B04-8C82-E8BEE349AE40}" type="slidenum">
              <a:rPr lang="en-GB" altLang="en-US"/>
              <a:pPr>
                <a:defRPr/>
              </a:pPr>
              <a:t>‹#›</a:t>
            </a:fld>
            <a:endParaRPr lang="en-GB" altLang="en-US"/>
          </a:p>
        </p:txBody>
      </p:sp>
    </p:spTree>
    <p:extLst>
      <p:ext uri="{BB962C8B-B14F-4D97-AF65-F5344CB8AC3E}">
        <p14:creationId xmlns:p14="http://schemas.microsoft.com/office/powerpoint/2010/main" val="196258439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5C680A-C2D3-4DF5-BF78-24D01836AAF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67FB713-6275-46F8-97F5-AE1E232D23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0B70ACE-7F2C-42F7-BDBD-A67BE8DFDA11}"/>
              </a:ext>
            </a:extLst>
          </p:cNvPr>
          <p:cNvSpPr>
            <a:spLocks noGrp="1" noChangeArrowheads="1"/>
          </p:cNvSpPr>
          <p:nvPr>
            <p:ph type="sldNum" sz="quarter" idx="12"/>
          </p:nvPr>
        </p:nvSpPr>
        <p:spPr>
          <a:ln/>
        </p:spPr>
        <p:txBody>
          <a:bodyPr/>
          <a:lstStyle>
            <a:lvl1pPr>
              <a:defRPr/>
            </a:lvl1pPr>
          </a:lstStyle>
          <a:p>
            <a:pPr>
              <a:defRPr/>
            </a:pPr>
            <a:fld id="{67E1A549-1BCC-48FC-A2F4-F29295D6C5BB}" type="slidenum">
              <a:rPr lang="en-GB" altLang="en-US"/>
              <a:pPr>
                <a:defRPr/>
              </a:pPr>
              <a:t>‹#›</a:t>
            </a:fld>
            <a:endParaRPr lang="en-GB" altLang="en-US"/>
          </a:p>
        </p:txBody>
      </p:sp>
    </p:spTree>
    <p:extLst>
      <p:ext uri="{BB962C8B-B14F-4D97-AF65-F5344CB8AC3E}">
        <p14:creationId xmlns:p14="http://schemas.microsoft.com/office/powerpoint/2010/main" val="267301391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C5D950-40B1-4376-B0F4-0D00A6BFB0F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a:extLst>
              <a:ext uri="{FF2B5EF4-FFF2-40B4-BE49-F238E27FC236}">
                <a16:creationId xmlns:a16="http://schemas.microsoft.com/office/drawing/2014/main" id="{DFC88A86-789E-4469-AFD1-1DBF50B866A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a:extLst>
              <a:ext uri="{FF2B5EF4-FFF2-40B4-BE49-F238E27FC236}">
                <a16:creationId xmlns:a16="http://schemas.microsoft.com/office/drawing/2014/main" id="{72AE70A9-2597-4E9C-921E-71212EE9978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p>
        </p:txBody>
      </p:sp>
      <p:sp>
        <p:nvSpPr>
          <p:cNvPr id="1029" name="Rectangle 5">
            <a:extLst>
              <a:ext uri="{FF2B5EF4-FFF2-40B4-BE49-F238E27FC236}">
                <a16:creationId xmlns:a16="http://schemas.microsoft.com/office/drawing/2014/main" id="{338E1CE2-5C95-4935-9EC0-90CBD364EE0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1030" name="Rectangle 6">
            <a:extLst>
              <a:ext uri="{FF2B5EF4-FFF2-40B4-BE49-F238E27FC236}">
                <a16:creationId xmlns:a16="http://schemas.microsoft.com/office/drawing/2014/main" id="{850F27D0-5ECC-4763-A89D-AEE2FEA8FC9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124066D-429D-476B-9AF6-410F6084B21C}"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emf"/><Relationship Id="rId5" Type="http://schemas.openxmlformats.org/officeDocument/2006/relationships/oleObject" Target="../embeddings/oleObject26.bin"/><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3.png"/><Relationship Id="rId3" Type="http://schemas.openxmlformats.org/officeDocument/2006/relationships/hyperlink" Target="https://www.boundless.com/chemistry/definition/electron" TargetMode="External"/><Relationship Id="rId7" Type="http://schemas.openxmlformats.org/officeDocument/2006/relationships/hyperlink" Target="https://www.boundless.com/chemistry/definition/probability" TargetMode="External"/><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hyperlink" Target="https://www.boundless.com/chemistry/definition/nucleus" TargetMode="External"/><Relationship Id="rId11" Type="http://schemas.openxmlformats.org/officeDocument/2006/relationships/image" Target="../media/image42.png"/><Relationship Id="rId5" Type="http://schemas.openxmlformats.org/officeDocument/2006/relationships/hyperlink" Target="https://www.boundless.com/chemistry/definition/orbital" TargetMode="External"/><Relationship Id="rId15" Type="http://schemas.openxmlformats.org/officeDocument/2006/relationships/image" Target="../media/image44.png"/><Relationship Id="rId10" Type="http://schemas.openxmlformats.org/officeDocument/2006/relationships/oleObject" Target="../embeddings/oleObject30.bin"/><Relationship Id="rId4" Type="http://schemas.openxmlformats.org/officeDocument/2006/relationships/hyperlink" Target="https://www.boundless.com/chemistry/definition/quantum" TargetMode="External"/><Relationship Id="rId9" Type="http://schemas.openxmlformats.org/officeDocument/2006/relationships/image" Target="../media/image41.png"/><Relationship Id="rId1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5.png"/><Relationship Id="rId5" Type="http://schemas.openxmlformats.org/officeDocument/2006/relationships/oleObject" Target="../embeddings/oleObject34.bin"/><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emf"/><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6" Type="http://schemas.openxmlformats.org/officeDocument/2006/relationships/hyperlink" Target="http://www.wikipedia.org/wiki/Manganese" TargetMode="External"/><Relationship Id="rId117" Type="http://schemas.openxmlformats.org/officeDocument/2006/relationships/hyperlink" Target="http://www.wikipedia.org/wiki/Einsteinium" TargetMode="External"/><Relationship Id="rId21" Type="http://schemas.openxmlformats.org/officeDocument/2006/relationships/hyperlink" Target="http://www.wikipedia.org/wiki/Calcium" TargetMode="External"/><Relationship Id="rId42" Type="http://schemas.openxmlformats.org/officeDocument/2006/relationships/hyperlink" Target="http://www.wikipedia.org/wiki/Niobium" TargetMode="External"/><Relationship Id="rId47" Type="http://schemas.openxmlformats.org/officeDocument/2006/relationships/hyperlink" Target="http://www.wikipedia.org/wiki/Palladium" TargetMode="External"/><Relationship Id="rId63" Type="http://schemas.openxmlformats.org/officeDocument/2006/relationships/hyperlink" Target="http://www.wikipedia.org/wiki/Iridium" TargetMode="External"/><Relationship Id="rId68" Type="http://schemas.openxmlformats.org/officeDocument/2006/relationships/hyperlink" Target="http://www.wikipedia.org/wiki/Lead" TargetMode="External"/><Relationship Id="rId84" Type="http://schemas.openxmlformats.org/officeDocument/2006/relationships/hyperlink" Target="http://www.wikipedia.org/wiki/Ununtrium" TargetMode="External"/><Relationship Id="rId89" Type="http://schemas.openxmlformats.org/officeDocument/2006/relationships/hyperlink" Target="http://www.wikipedia.org/wiki/Ununoctium" TargetMode="External"/><Relationship Id="rId112" Type="http://schemas.openxmlformats.org/officeDocument/2006/relationships/hyperlink" Target="http://www.wikipedia.org/wiki/Plutonium" TargetMode="External"/><Relationship Id="rId16" Type="http://schemas.openxmlformats.org/officeDocument/2006/relationships/hyperlink" Target="http://www.wikipedia.org/wiki/Phosphor" TargetMode="External"/><Relationship Id="rId107" Type="http://schemas.openxmlformats.org/officeDocument/2006/relationships/hyperlink" Target="http://www.wikipedia.org/wiki/Actinium" TargetMode="External"/><Relationship Id="rId11" Type="http://schemas.openxmlformats.org/officeDocument/2006/relationships/hyperlink" Target="http://www.wikipedia.org/wiki/Neon" TargetMode="External"/><Relationship Id="rId32" Type="http://schemas.openxmlformats.org/officeDocument/2006/relationships/hyperlink" Target="http://www.wikipedia.org/wiki/Gallium" TargetMode="External"/><Relationship Id="rId37" Type="http://schemas.openxmlformats.org/officeDocument/2006/relationships/hyperlink" Target="http://www.wikipedia.org/wiki/Krypton" TargetMode="External"/><Relationship Id="rId53" Type="http://schemas.openxmlformats.org/officeDocument/2006/relationships/hyperlink" Target="http://www.wikipedia.org/wiki/Tellurium" TargetMode="External"/><Relationship Id="rId58" Type="http://schemas.openxmlformats.org/officeDocument/2006/relationships/hyperlink" Target="http://www.wikipedia.org/wiki/Hafnium" TargetMode="External"/><Relationship Id="rId74" Type="http://schemas.openxmlformats.org/officeDocument/2006/relationships/hyperlink" Target="http://www.wikipedia.org/wiki/Radium" TargetMode="External"/><Relationship Id="rId79" Type="http://schemas.openxmlformats.org/officeDocument/2006/relationships/hyperlink" Target="http://www.wikipedia.org/wiki/Hassium" TargetMode="External"/><Relationship Id="rId102" Type="http://schemas.openxmlformats.org/officeDocument/2006/relationships/hyperlink" Target="http://www.wikipedia.org/wiki/Erbium" TargetMode="External"/><Relationship Id="rId123" Type="http://schemas.openxmlformats.org/officeDocument/2006/relationships/image" Target="../media/image56.png"/><Relationship Id="rId5" Type="http://schemas.openxmlformats.org/officeDocument/2006/relationships/hyperlink" Target="http://www.wikipedia.org/wiki/Beryllium" TargetMode="External"/><Relationship Id="rId61" Type="http://schemas.openxmlformats.org/officeDocument/2006/relationships/hyperlink" Target="http://www.wikipedia.org/wiki/Rhenium" TargetMode="External"/><Relationship Id="rId82" Type="http://schemas.openxmlformats.org/officeDocument/2006/relationships/hyperlink" Target="http://www.wikipedia.org/wiki/Unununium" TargetMode="External"/><Relationship Id="rId90" Type="http://schemas.openxmlformats.org/officeDocument/2006/relationships/hyperlink" Target="http://www.wikipedia.org/wiki/Lanthanide" TargetMode="External"/><Relationship Id="rId95" Type="http://schemas.openxmlformats.org/officeDocument/2006/relationships/hyperlink" Target="http://www.wikipedia.org/wiki/Promethium" TargetMode="External"/><Relationship Id="rId19" Type="http://schemas.openxmlformats.org/officeDocument/2006/relationships/hyperlink" Target="http://www.wikipedia.org/wiki/Argon" TargetMode="External"/><Relationship Id="rId14" Type="http://schemas.openxmlformats.org/officeDocument/2006/relationships/hyperlink" Target="http://www.wikipedia.org/wiki/Aluminium" TargetMode="External"/><Relationship Id="rId22" Type="http://schemas.openxmlformats.org/officeDocument/2006/relationships/hyperlink" Target="http://www.wikipedia.org/wiki/Scandium" TargetMode="External"/><Relationship Id="rId27" Type="http://schemas.openxmlformats.org/officeDocument/2006/relationships/hyperlink" Target="http://www.wikipedia.org/wiki/Iron" TargetMode="External"/><Relationship Id="rId30" Type="http://schemas.openxmlformats.org/officeDocument/2006/relationships/hyperlink" Target="http://www.wikipedia.org/wiki/Copper" TargetMode="External"/><Relationship Id="rId35" Type="http://schemas.openxmlformats.org/officeDocument/2006/relationships/hyperlink" Target="http://www.wikipedia.org/wiki/Selenium" TargetMode="External"/><Relationship Id="rId43" Type="http://schemas.openxmlformats.org/officeDocument/2006/relationships/hyperlink" Target="http://www.wikipedia.org/wiki/Molybdenum" TargetMode="External"/><Relationship Id="rId48" Type="http://schemas.openxmlformats.org/officeDocument/2006/relationships/hyperlink" Target="http://www.wikipedia.org/wiki/Silver" TargetMode="External"/><Relationship Id="rId56" Type="http://schemas.openxmlformats.org/officeDocument/2006/relationships/hyperlink" Target="http://www.wikipedia.org/wiki/Caesium" TargetMode="External"/><Relationship Id="rId64" Type="http://schemas.openxmlformats.org/officeDocument/2006/relationships/hyperlink" Target="http://www.wikipedia.org/wiki/Platinum" TargetMode="External"/><Relationship Id="rId69" Type="http://schemas.openxmlformats.org/officeDocument/2006/relationships/hyperlink" Target="http://www.wikipedia.org/wiki/Bismuth" TargetMode="External"/><Relationship Id="rId77" Type="http://schemas.openxmlformats.org/officeDocument/2006/relationships/hyperlink" Target="http://www.wikipedia.org/wiki/Seaborgium" TargetMode="External"/><Relationship Id="rId100" Type="http://schemas.openxmlformats.org/officeDocument/2006/relationships/hyperlink" Target="http://www.wikipedia.org/wiki/Dysprosium" TargetMode="External"/><Relationship Id="rId105" Type="http://schemas.openxmlformats.org/officeDocument/2006/relationships/hyperlink" Target="http://www.wikipedia.org/wiki/Lutetium" TargetMode="External"/><Relationship Id="rId113" Type="http://schemas.openxmlformats.org/officeDocument/2006/relationships/hyperlink" Target="http://www.wikipedia.org/wiki/Americium" TargetMode="External"/><Relationship Id="rId118" Type="http://schemas.openxmlformats.org/officeDocument/2006/relationships/hyperlink" Target="http://www.wikipedia.org/wiki/Fermium" TargetMode="External"/><Relationship Id="rId8" Type="http://schemas.openxmlformats.org/officeDocument/2006/relationships/hyperlink" Target="http://www.wikipedia.org/wiki/Nitrogen" TargetMode="External"/><Relationship Id="rId51" Type="http://schemas.openxmlformats.org/officeDocument/2006/relationships/hyperlink" Target="http://www.wikipedia.org/wiki/Tin" TargetMode="External"/><Relationship Id="rId72" Type="http://schemas.openxmlformats.org/officeDocument/2006/relationships/hyperlink" Target="http://www.wikipedia.org/wiki/Radon" TargetMode="External"/><Relationship Id="rId80" Type="http://schemas.openxmlformats.org/officeDocument/2006/relationships/hyperlink" Target="http://www.wikipedia.org/wiki/Meitnerium" TargetMode="External"/><Relationship Id="rId85" Type="http://schemas.openxmlformats.org/officeDocument/2006/relationships/hyperlink" Target="http://www.wikipedia.org/wiki/Ununquadium" TargetMode="External"/><Relationship Id="rId93" Type="http://schemas.openxmlformats.org/officeDocument/2006/relationships/hyperlink" Target="http://www.wikipedia.org/wiki/Praseodymium" TargetMode="External"/><Relationship Id="rId98" Type="http://schemas.openxmlformats.org/officeDocument/2006/relationships/hyperlink" Target="http://www.wikipedia.org/wiki/Gadolinium" TargetMode="External"/><Relationship Id="rId121" Type="http://schemas.openxmlformats.org/officeDocument/2006/relationships/hyperlink" Target="http://www.wikipedia.org/wiki/Lawrencium" TargetMode="External"/><Relationship Id="rId3" Type="http://schemas.openxmlformats.org/officeDocument/2006/relationships/hyperlink" Target="http://www.wikipedia.org/wiki/Helium" TargetMode="External"/><Relationship Id="rId12" Type="http://schemas.openxmlformats.org/officeDocument/2006/relationships/hyperlink" Target="http://www.wikipedia.org/wiki/Sodium" TargetMode="External"/><Relationship Id="rId17" Type="http://schemas.openxmlformats.org/officeDocument/2006/relationships/hyperlink" Target="http://www.wikipedia.org/wiki/Sulphur" TargetMode="External"/><Relationship Id="rId25" Type="http://schemas.openxmlformats.org/officeDocument/2006/relationships/hyperlink" Target="http://www.wikipedia.org/wiki/Chromium" TargetMode="External"/><Relationship Id="rId33" Type="http://schemas.openxmlformats.org/officeDocument/2006/relationships/hyperlink" Target="http://www.wikipedia.org/wiki/Germanium" TargetMode="External"/><Relationship Id="rId38" Type="http://schemas.openxmlformats.org/officeDocument/2006/relationships/hyperlink" Target="http://www.wikipedia.org/wiki/Rubidium" TargetMode="External"/><Relationship Id="rId46" Type="http://schemas.openxmlformats.org/officeDocument/2006/relationships/hyperlink" Target="http://www.wikipedia.org/wiki/Rhodium" TargetMode="External"/><Relationship Id="rId59" Type="http://schemas.openxmlformats.org/officeDocument/2006/relationships/hyperlink" Target="http://www.wikipedia.org/wiki/Tantalium" TargetMode="External"/><Relationship Id="rId67" Type="http://schemas.openxmlformats.org/officeDocument/2006/relationships/hyperlink" Target="http://www.wikipedia.org/wiki/Thallium" TargetMode="External"/><Relationship Id="rId103" Type="http://schemas.openxmlformats.org/officeDocument/2006/relationships/hyperlink" Target="http://www.wikipedia.org/wiki/Thulium" TargetMode="External"/><Relationship Id="rId108" Type="http://schemas.openxmlformats.org/officeDocument/2006/relationships/hyperlink" Target="http://www.wikipedia.org/wiki/Thorium" TargetMode="External"/><Relationship Id="rId116" Type="http://schemas.openxmlformats.org/officeDocument/2006/relationships/hyperlink" Target="http://www.wikipedia.org/wiki/Californium" TargetMode="External"/><Relationship Id="rId20" Type="http://schemas.openxmlformats.org/officeDocument/2006/relationships/hyperlink" Target="http://www.wikipedia.org/wiki/Potassium" TargetMode="External"/><Relationship Id="rId41" Type="http://schemas.openxmlformats.org/officeDocument/2006/relationships/hyperlink" Target="http://www.wikipedia.org/wiki/Zirconium" TargetMode="External"/><Relationship Id="rId54" Type="http://schemas.openxmlformats.org/officeDocument/2006/relationships/hyperlink" Target="http://www.wikipedia.org/wiki/Iodine" TargetMode="External"/><Relationship Id="rId62" Type="http://schemas.openxmlformats.org/officeDocument/2006/relationships/hyperlink" Target="http://www.wikipedia.org/wiki/Osmium" TargetMode="External"/><Relationship Id="rId70" Type="http://schemas.openxmlformats.org/officeDocument/2006/relationships/hyperlink" Target="http://www.wikipedia.org/wiki/Polonium" TargetMode="External"/><Relationship Id="rId75" Type="http://schemas.openxmlformats.org/officeDocument/2006/relationships/hyperlink" Target="http://www.wikipedia.org/wiki/Rutherfordium" TargetMode="External"/><Relationship Id="rId83" Type="http://schemas.openxmlformats.org/officeDocument/2006/relationships/hyperlink" Target="http://www.wikipedia.org/wiki/Ununbium" TargetMode="External"/><Relationship Id="rId88" Type="http://schemas.openxmlformats.org/officeDocument/2006/relationships/hyperlink" Target="http://www.wikipedia.org/wiki/Ununseptium" TargetMode="External"/><Relationship Id="rId91" Type="http://schemas.openxmlformats.org/officeDocument/2006/relationships/hyperlink" Target="http://www.wikipedia.org/wiki/Lanthanum" TargetMode="External"/><Relationship Id="rId96" Type="http://schemas.openxmlformats.org/officeDocument/2006/relationships/hyperlink" Target="http://www.wikipedia.org/wiki/Samarium" TargetMode="External"/><Relationship Id="rId111" Type="http://schemas.openxmlformats.org/officeDocument/2006/relationships/hyperlink" Target="http://www.wikipedia.org/wiki/Neptunium" TargetMode="External"/><Relationship Id="rId1" Type="http://schemas.openxmlformats.org/officeDocument/2006/relationships/slideLayout" Target="../slideLayouts/slideLayout7.xml"/><Relationship Id="rId6" Type="http://schemas.openxmlformats.org/officeDocument/2006/relationships/hyperlink" Target="http://www.wikipedia.org/wiki/Boron" TargetMode="External"/><Relationship Id="rId15" Type="http://schemas.openxmlformats.org/officeDocument/2006/relationships/hyperlink" Target="http://www.wikipedia.org/wiki/Silicon" TargetMode="External"/><Relationship Id="rId23" Type="http://schemas.openxmlformats.org/officeDocument/2006/relationships/hyperlink" Target="http://www.wikipedia.org/wiki/Titanium" TargetMode="External"/><Relationship Id="rId28" Type="http://schemas.openxmlformats.org/officeDocument/2006/relationships/hyperlink" Target="http://www.wikipedia.org/wiki/Cobalt" TargetMode="External"/><Relationship Id="rId36" Type="http://schemas.openxmlformats.org/officeDocument/2006/relationships/hyperlink" Target="http://www.wikipedia.org/wiki/Bromine" TargetMode="External"/><Relationship Id="rId49" Type="http://schemas.openxmlformats.org/officeDocument/2006/relationships/hyperlink" Target="http://www.wikipedia.org/wiki/Cadmium" TargetMode="External"/><Relationship Id="rId57" Type="http://schemas.openxmlformats.org/officeDocument/2006/relationships/hyperlink" Target="http://www.wikipedia.org/wiki/Barium" TargetMode="External"/><Relationship Id="rId106" Type="http://schemas.openxmlformats.org/officeDocument/2006/relationships/hyperlink" Target="http://www.wikipedia.org/wiki/Actinide" TargetMode="External"/><Relationship Id="rId114" Type="http://schemas.openxmlformats.org/officeDocument/2006/relationships/hyperlink" Target="http://www.wikipedia.org/wiki/Curium" TargetMode="External"/><Relationship Id="rId119" Type="http://schemas.openxmlformats.org/officeDocument/2006/relationships/hyperlink" Target="http://www.wikipedia.org/wiki/Mendelevium" TargetMode="External"/><Relationship Id="rId10" Type="http://schemas.openxmlformats.org/officeDocument/2006/relationships/hyperlink" Target="http://www.wikipedia.org/wiki/Fluorine" TargetMode="External"/><Relationship Id="rId31" Type="http://schemas.openxmlformats.org/officeDocument/2006/relationships/hyperlink" Target="http://www.wikipedia.org/wiki/Zinc" TargetMode="External"/><Relationship Id="rId44" Type="http://schemas.openxmlformats.org/officeDocument/2006/relationships/hyperlink" Target="http://www.wikipedia.org/wiki/Technetium" TargetMode="External"/><Relationship Id="rId52" Type="http://schemas.openxmlformats.org/officeDocument/2006/relationships/hyperlink" Target="http://www.wikipedia.org/wiki/Antimony" TargetMode="External"/><Relationship Id="rId60" Type="http://schemas.openxmlformats.org/officeDocument/2006/relationships/hyperlink" Target="http://www.wikipedia.org/wiki/Tungsten" TargetMode="External"/><Relationship Id="rId65" Type="http://schemas.openxmlformats.org/officeDocument/2006/relationships/hyperlink" Target="http://www.wikipedia.org/wiki/Gold" TargetMode="External"/><Relationship Id="rId73" Type="http://schemas.openxmlformats.org/officeDocument/2006/relationships/hyperlink" Target="http://www.wikipedia.org/wiki/Francium" TargetMode="External"/><Relationship Id="rId78" Type="http://schemas.openxmlformats.org/officeDocument/2006/relationships/hyperlink" Target="http://www.wikipedia.org/wiki/Bohrium" TargetMode="External"/><Relationship Id="rId81" Type="http://schemas.openxmlformats.org/officeDocument/2006/relationships/hyperlink" Target="http://www.wikipedia.org/wiki/Darmstadtium" TargetMode="External"/><Relationship Id="rId86" Type="http://schemas.openxmlformats.org/officeDocument/2006/relationships/hyperlink" Target="http://www.wikipedia.org/wiki/Ununpentium" TargetMode="External"/><Relationship Id="rId94" Type="http://schemas.openxmlformats.org/officeDocument/2006/relationships/hyperlink" Target="http://www.wikipedia.org/wiki/Neodymium" TargetMode="External"/><Relationship Id="rId99" Type="http://schemas.openxmlformats.org/officeDocument/2006/relationships/hyperlink" Target="http://www.wikipedia.org/wiki/Terbium" TargetMode="External"/><Relationship Id="rId101" Type="http://schemas.openxmlformats.org/officeDocument/2006/relationships/hyperlink" Target="http://www.wikipedia.org/wiki/Holmium" TargetMode="External"/><Relationship Id="rId122" Type="http://schemas.openxmlformats.org/officeDocument/2006/relationships/image" Target="../media/image55.png"/><Relationship Id="rId4" Type="http://schemas.openxmlformats.org/officeDocument/2006/relationships/hyperlink" Target="http://www.wikipedia.org/wiki/Lithium" TargetMode="External"/><Relationship Id="rId9" Type="http://schemas.openxmlformats.org/officeDocument/2006/relationships/hyperlink" Target="http://www.wikipedia.org/wiki/Oxygen" TargetMode="External"/><Relationship Id="rId13" Type="http://schemas.openxmlformats.org/officeDocument/2006/relationships/hyperlink" Target="http://www.wikipedia.org/wiki/Magnesium" TargetMode="External"/><Relationship Id="rId18" Type="http://schemas.openxmlformats.org/officeDocument/2006/relationships/hyperlink" Target="http://www.wikipedia.org/wiki/Chlorine" TargetMode="External"/><Relationship Id="rId39" Type="http://schemas.openxmlformats.org/officeDocument/2006/relationships/hyperlink" Target="http://www.wikipedia.org/wiki/Strontium" TargetMode="External"/><Relationship Id="rId109" Type="http://schemas.openxmlformats.org/officeDocument/2006/relationships/hyperlink" Target="http://www.wikipedia.org/wiki/Protactinium" TargetMode="External"/><Relationship Id="rId34" Type="http://schemas.openxmlformats.org/officeDocument/2006/relationships/hyperlink" Target="http://www.wikipedia.org/wiki/Arsenic" TargetMode="External"/><Relationship Id="rId50" Type="http://schemas.openxmlformats.org/officeDocument/2006/relationships/hyperlink" Target="http://www.wikipedia.org/wiki/Indium" TargetMode="External"/><Relationship Id="rId55" Type="http://schemas.openxmlformats.org/officeDocument/2006/relationships/hyperlink" Target="http://www.wikipedia.org/wiki/Xenon" TargetMode="External"/><Relationship Id="rId76" Type="http://schemas.openxmlformats.org/officeDocument/2006/relationships/hyperlink" Target="http://www.wikipedia.org/wiki/Dubnium" TargetMode="External"/><Relationship Id="rId97" Type="http://schemas.openxmlformats.org/officeDocument/2006/relationships/hyperlink" Target="http://www.wikipedia.org/wiki/Europium" TargetMode="External"/><Relationship Id="rId104" Type="http://schemas.openxmlformats.org/officeDocument/2006/relationships/hyperlink" Target="http://www.wikipedia.org/wiki/Ytterbium" TargetMode="External"/><Relationship Id="rId120" Type="http://schemas.openxmlformats.org/officeDocument/2006/relationships/hyperlink" Target="http://www.wikipedia.org/wiki/Nobelium" TargetMode="External"/><Relationship Id="rId7" Type="http://schemas.openxmlformats.org/officeDocument/2006/relationships/hyperlink" Target="http://www.wikipedia.org/wiki/Carbon" TargetMode="External"/><Relationship Id="rId71" Type="http://schemas.openxmlformats.org/officeDocument/2006/relationships/hyperlink" Target="http://www.wikipedia.org/wiki/Astatine" TargetMode="External"/><Relationship Id="rId92" Type="http://schemas.openxmlformats.org/officeDocument/2006/relationships/hyperlink" Target="http://www.wikipedia.org/wiki/Cerium" TargetMode="External"/><Relationship Id="rId2" Type="http://schemas.openxmlformats.org/officeDocument/2006/relationships/hyperlink" Target="http://www.wikipedia.org/wiki/Hydrogen" TargetMode="External"/><Relationship Id="rId29" Type="http://schemas.openxmlformats.org/officeDocument/2006/relationships/hyperlink" Target="http://www.wikipedia.org/wiki/Nickel" TargetMode="External"/><Relationship Id="rId24" Type="http://schemas.openxmlformats.org/officeDocument/2006/relationships/hyperlink" Target="http://www.wikipedia.org/wiki/Vanadium" TargetMode="External"/><Relationship Id="rId40" Type="http://schemas.openxmlformats.org/officeDocument/2006/relationships/hyperlink" Target="http://www.wikipedia.org/wiki/Yttrium" TargetMode="External"/><Relationship Id="rId45" Type="http://schemas.openxmlformats.org/officeDocument/2006/relationships/hyperlink" Target="http://www.wikipedia.org/wiki/Ruthenium" TargetMode="External"/><Relationship Id="rId66" Type="http://schemas.openxmlformats.org/officeDocument/2006/relationships/hyperlink" Target="http://www.wikipedia.org/wiki/Mercury_(element)" TargetMode="External"/><Relationship Id="rId87" Type="http://schemas.openxmlformats.org/officeDocument/2006/relationships/hyperlink" Target="http://www.wikipedia.org/wiki/Ununhexium" TargetMode="External"/><Relationship Id="rId110" Type="http://schemas.openxmlformats.org/officeDocument/2006/relationships/hyperlink" Target="http://www.wikipedia.org/wiki/Uranium" TargetMode="External"/><Relationship Id="rId115" Type="http://schemas.openxmlformats.org/officeDocument/2006/relationships/hyperlink" Target="http://www.wikipedia.org/wiki/Berkeliu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9.png"/><Relationship Id="rId5" Type="http://schemas.openxmlformats.org/officeDocument/2006/relationships/image" Target="../media/image57.emf"/><Relationship Id="rId4"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jpe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image" Target="../media/image11.emf"/><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9.emf"/><Relationship Id="rId18" Type="http://schemas.openxmlformats.org/officeDocument/2006/relationships/image" Target="../media/image21.emf"/><Relationship Id="rId3" Type="http://schemas.openxmlformats.org/officeDocument/2006/relationships/image" Target="../media/image23.png"/><Relationship Id="rId7" Type="http://schemas.openxmlformats.org/officeDocument/2006/relationships/image" Target="../media/image16.emf"/><Relationship Id="rId12" Type="http://schemas.openxmlformats.org/officeDocument/2006/relationships/oleObject" Target="../embeddings/oleObject14.bin"/><Relationship Id="rId17"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24.png"/><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oleObject" Target="../embeddings/oleObject13.bin"/><Relationship Id="rId19" Type="http://schemas.openxmlformats.org/officeDocument/2006/relationships/oleObject" Target="../embeddings/oleObject17.bin"/><Relationship Id="rId4" Type="http://schemas.openxmlformats.org/officeDocument/2006/relationships/oleObject" Target="../embeddings/oleObject10.bin"/><Relationship Id="rId9" Type="http://schemas.openxmlformats.org/officeDocument/2006/relationships/image" Target="../media/image17.emf"/><Relationship Id="rId14"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emf"/><Relationship Id="rId5" Type="http://schemas.openxmlformats.org/officeDocument/2006/relationships/oleObject" Target="../embeddings/oleObject19.bin"/><Relationship Id="rId4" Type="http://schemas.openxmlformats.org/officeDocument/2006/relationships/image" Target="../media/image25.emf"/><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3.png"/><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30.emf"/><Relationship Id="rId4" Type="http://schemas.openxmlformats.org/officeDocument/2006/relationships/oleObject" Target="../embeddings/oleObject22.bin"/><Relationship Id="rId9"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86990E0-88B5-4B9D-B795-E0A42619025E}"/>
              </a:ext>
            </a:extLst>
          </p:cNvPr>
          <p:cNvSpPr>
            <a:spLocks noGrp="1" noChangeArrowheads="1"/>
          </p:cNvSpPr>
          <p:nvPr>
            <p:ph type="ctrTitle"/>
          </p:nvPr>
        </p:nvSpPr>
        <p:spPr>
          <a:xfrm>
            <a:off x="609600" y="152400"/>
            <a:ext cx="7772400" cy="533400"/>
          </a:xfrm>
        </p:spPr>
        <p:txBody>
          <a:bodyPr/>
          <a:lstStyle/>
          <a:p>
            <a:pPr eaLnBrk="1" hangingPunct="1"/>
            <a:r>
              <a:rPr lang="el-GR" altLang="el-GR" sz="2800" b="1" i="1"/>
              <a:t>ΑΤΟΜΟ</a:t>
            </a:r>
            <a:endParaRPr lang="en-GB" altLang="el-GR" sz="2800" b="1" i="1"/>
          </a:p>
        </p:txBody>
      </p:sp>
      <p:grpSp>
        <p:nvGrpSpPr>
          <p:cNvPr id="2051" name="Group 14">
            <a:extLst>
              <a:ext uri="{FF2B5EF4-FFF2-40B4-BE49-F238E27FC236}">
                <a16:creationId xmlns:a16="http://schemas.microsoft.com/office/drawing/2014/main" id="{797071C9-BA4B-4D43-A520-FCB88E768F7C}"/>
              </a:ext>
            </a:extLst>
          </p:cNvPr>
          <p:cNvGrpSpPr>
            <a:grpSpLocks/>
          </p:cNvGrpSpPr>
          <p:nvPr/>
        </p:nvGrpSpPr>
        <p:grpSpPr bwMode="auto">
          <a:xfrm>
            <a:off x="533400" y="914400"/>
            <a:ext cx="7315200" cy="4191000"/>
            <a:chOff x="336" y="480"/>
            <a:chExt cx="4608" cy="2640"/>
          </a:xfrm>
        </p:grpSpPr>
        <p:pic>
          <p:nvPicPr>
            <p:cNvPr id="2055" name="Picture 8">
              <a:extLst>
                <a:ext uri="{FF2B5EF4-FFF2-40B4-BE49-F238E27FC236}">
                  <a16:creationId xmlns:a16="http://schemas.microsoft.com/office/drawing/2014/main" id="{50A0E57E-72AE-4811-BE21-BBB670FAF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 y="1728"/>
              <a:ext cx="1392"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13">
              <a:extLst>
                <a:ext uri="{FF2B5EF4-FFF2-40B4-BE49-F238E27FC236}">
                  <a16:creationId xmlns:a16="http://schemas.microsoft.com/office/drawing/2014/main" id="{A8F0D5FC-72D1-43B1-8115-56CC0D5BCA3B}"/>
                </a:ext>
              </a:extLst>
            </p:cNvPr>
            <p:cNvGrpSpPr>
              <a:grpSpLocks/>
            </p:cNvGrpSpPr>
            <p:nvPr/>
          </p:nvGrpSpPr>
          <p:grpSpPr bwMode="auto">
            <a:xfrm>
              <a:off x="336" y="480"/>
              <a:ext cx="4602" cy="1776"/>
              <a:chOff x="336" y="480"/>
              <a:chExt cx="4602" cy="1776"/>
            </a:xfrm>
          </p:grpSpPr>
          <p:pic>
            <p:nvPicPr>
              <p:cNvPr id="2057" name="Picture 6">
                <a:extLst>
                  <a:ext uri="{FF2B5EF4-FFF2-40B4-BE49-F238E27FC236}">
                    <a16:creationId xmlns:a16="http://schemas.microsoft.com/office/drawing/2014/main" id="{DAB82228-59A3-4A30-B806-2003B143E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1104"/>
                <a:ext cx="92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a:extLst>
                  <a:ext uri="{FF2B5EF4-FFF2-40B4-BE49-F238E27FC236}">
                    <a16:creationId xmlns:a16="http://schemas.microsoft.com/office/drawing/2014/main" id="{2777716B-68D0-4416-A186-662F07525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480"/>
                <a:ext cx="1386"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Line 10">
                <a:extLst>
                  <a:ext uri="{FF2B5EF4-FFF2-40B4-BE49-F238E27FC236}">
                    <a16:creationId xmlns:a16="http://schemas.microsoft.com/office/drawing/2014/main" id="{EB500B7A-AD9C-4F36-8FA2-A37CF385D241}"/>
                  </a:ext>
                </a:extLst>
              </p:cNvPr>
              <p:cNvSpPr>
                <a:spLocks noChangeShapeType="1"/>
              </p:cNvSpPr>
              <p:nvPr/>
            </p:nvSpPr>
            <p:spPr bwMode="auto">
              <a:xfrm>
                <a:off x="1440" y="1728"/>
                <a:ext cx="1824" cy="0"/>
              </a:xfrm>
              <a:prstGeom prst="line">
                <a:avLst/>
              </a:prstGeom>
              <a:noFill/>
              <a:ln w="330200">
                <a:solidFill>
                  <a:srgbClr val="FF66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2" name="Text Box 11">
                <a:extLst>
                  <a:ext uri="{FF2B5EF4-FFF2-40B4-BE49-F238E27FC236}">
                    <a16:creationId xmlns:a16="http://schemas.microsoft.com/office/drawing/2014/main" id="{A802BB76-56B3-4C04-8483-E0DCDCC57C88}"/>
                  </a:ext>
                </a:extLst>
              </p:cNvPr>
              <p:cNvSpPr txBox="1">
                <a:spLocks noChangeArrowheads="1"/>
              </p:cNvSpPr>
              <p:nvPr/>
            </p:nvSpPr>
            <p:spPr bwMode="auto">
              <a:xfrm>
                <a:off x="1536" y="1584"/>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a:t>Εξέλιξη ιδεών</a:t>
                </a:r>
                <a:endParaRPr lang="en-GB" altLang="el-GR" sz="2400"/>
              </a:p>
            </p:txBody>
          </p:sp>
        </p:grpSp>
      </p:grpSp>
      <p:sp>
        <p:nvSpPr>
          <p:cNvPr id="2060" name="Text Box 12">
            <a:extLst>
              <a:ext uri="{FF2B5EF4-FFF2-40B4-BE49-F238E27FC236}">
                <a16:creationId xmlns:a16="http://schemas.microsoft.com/office/drawing/2014/main" id="{D5A63AB6-4DD5-4E92-82D8-2341B7F634FA}"/>
              </a:ext>
            </a:extLst>
          </p:cNvPr>
          <p:cNvSpPr txBox="1">
            <a:spLocks noChangeArrowheads="1"/>
          </p:cNvSpPr>
          <p:nvPr/>
        </p:nvSpPr>
        <p:spPr bwMode="auto">
          <a:xfrm>
            <a:off x="914400" y="5791200"/>
            <a:ext cx="6858000" cy="457200"/>
          </a:xfrm>
          <a:prstGeom prst="rect">
            <a:avLst/>
          </a:prstGeom>
          <a:noFill/>
          <a:ln w="9525">
            <a:noFill/>
            <a:miter lim="800000"/>
            <a:headEnd/>
            <a:tailEnd/>
          </a:ln>
          <a:effectLst/>
        </p:spPr>
        <p:txBody>
          <a:bodyPr>
            <a:spAutoFit/>
          </a:bodyPr>
          <a:lstStyle/>
          <a:p>
            <a:pPr eaLnBrk="1" hangingPunct="1">
              <a:spcBef>
                <a:spcPct val="50000"/>
              </a:spcBef>
              <a:defRPr/>
            </a:pPr>
            <a:r>
              <a:rPr lang="el-GR" b="1">
                <a:solidFill>
                  <a:srgbClr val="FF9900"/>
                </a:solidFill>
                <a:effectLst>
                  <a:outerShdw blurRad="38100" dist="38100" dir="2700000" algn="tl">
                    <a:srgbClr val="000000"/>
                  </a:outerShdw>
                </a:effectLst>
              </a:rPr>
              <a:t>Άτομο</a:t>
            </a:r>
            <a:r>
              <a:rPr lang="en-US" b="1">
                <a:solidFill>
                  <a:srgbClr val="FF9900"/>
                </a:solidFill>
                <a:effectLst>
                  <a:outerShdw blurRad="38100" dist="38100" dir="2700000" algn="tl">
                    <a:srgbClr val="000000"/>
                  </a:outerShdw>
                </a:effectLst>
              </a:rPr>
              <a:t>:  </a:t>
            </a:r>
            <a:r>
              <a:rPr lang="el-GR" b="1">
                <a:solidFill>
                  <a:srgbClr val="FF9900"/>
                </a:solidFill>
                <a:effectLst>
                  <a:outerShdw blurRad="38100" dist="38100" dir="2700000" algn="tl">
                    <a:srgbClr val="000000"/>
                  </a:outerShdw>
                </a:effectLst>
              </a:rPr>
              <a:t>Ένωση</a:t>
            </a:r>
            <a:r>
              <a:rPr lang="el-GR" b="1">
                <a:solidFill>
                  <a:srgbClr val="FF9900"/>
                </a:solidFill>
                <a:effectLst>
                  <a:outerShdw blurRad="38100" dist="38100" dir="2700000" algn="tl">
                    <a:srgbClr val="000000"/>
                  </a:outerShdw>
                </a:effectLst>
                <a:cs typeface="Times New Roman" pitchFamily="18" charset="0"/>
              </a:rPr>
              <a:t> ενός ελκυστή και της κοιλάδας του</a:t>
            </a:r>
            <a:r>
              <a:rPr lang="en-GB" b="1">
                <a:solidFill>
                  <a:srgbClr val="FF9900"/>
                </a:solidFill>
                <a:effectLst>
                  <a:outerShdw blurRad="38100" dist="38100" dir="2700000" algn="tl">
                    <a:srgbClr val="000000"/>
                  </a:outerShdw>
                </a:effectLst>
              </a:rPr>
              <a:t> </a:t>
            </a:r>
          </a:p>
        </p:txBody>
      </p:sp>
      <p:sp>
        <p:nvSpPr>
          <p:cNvPr id="2053" name="Text Box 15">
            <a:extLst>
              <a:ext uri="{FF2B5EF4-FFF2-40B4-BE49-F238E27FC236}">
                <a16:creationId xmlns:a16="http://schemas.microsoft.com/office/drawing/2014/main" id="{351DB4E7-67D0-4EEC-8673-77729BF1613F}"/>
              </a:ext>
            </a:extLst>
          </p:cNvPr>
          <p:cNvSpPr txBox="1">
            <a:spLocks noChangeArrowheads="1"/>
          </p:cNvSpPr>
          <p:nvPr/>
        </p:nvSpPr>
        <p:spPr bwMode="auto">
          <a:xfrm>
            <a:off x="5181600" y="609600"/>
            <a:ext cx="312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t>Ηλεκτρονική πυκνότητα </a:t>
            </a:r>
            <a:r>
              <a:rPr lang="en-US" altLang="el-GR" sz="1600"/>
              <a:t>CH</a:t>
            </a:r>
            <a:r>
              <a:rPr lang="en-US" altLang="el-GR" sz="1600" baseline="-25000"/>
              <a:t>2</a:t>
            </a:r>
            <a:r>
              <a:rPr lang="en-US" altLang="el-GR" sz="1600"/>
              <a:t>=CH</a:t>
            </a:r>
            <a:r>
              <a:rPr lang="en-US" altLang="el-GR" sz="1600" baseline="-25000"/>
              <a:t>2</a:t>
            </a:r>
            <a:endParaRPr lang="en-GB" altLang="el-GR" sz="1600" baseline="-25000"/>
          </a:p>
        </p:txBody>
      </p:sp>
      <p:sp>
        <p:nvSpPr>
          <p:cNvPr id="2054" name="Text Box 16">
            <a:extLst>
              <a:ext uri="{FF2B5EF4-FFF2-40B4-BE49-F238E27FC236}">
                <a16:creationId xmlns:a16="http://schemas.microsoft.com/office/drawing/2014/main" id="{02FBAD68-9789-4EC0-A051-9C83DFD50921}"/>
              </a:ext>
            </a:extLst>
          </p:cNvPr>
          <p:cNvSpPr txBox="1">
            <a:spLocks noChangeArrowheads="1"/>
          </p:cNvSpPr>
          <p:nvPr/>
        </p:nvSpPr>
        <p:spPr bwMode="auto">
          <a:xfrm>
            <a:off x="5181600" y="5029200"/>
            <a:ext cx="3124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a:t>Διανυσματικό πεδίο μεταβολής ηλεκτρονικής πυκνότητας</a:t>
            </a:r>
            <a:endParaRPr lang="en-GB" altLang="el-GR" sz="1600" baseline="-2500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06_16_Figure_L">
            <a:extLst>
              <a:ext uri="{FF2B5EF4-FFF2-40B4-BE49-F238E27FC236}">
                <a16:creationId xmlns:a16="http://schemas.microsoft.com/office/drawing/2014/main" id="{20427BB1-3A8B-4ACE-AF56-464EF9432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363" y="692150"/>
            <a:ext cx="4564062"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286508BA-D094-464B-AA47-50FB8CB40E49}"/>
              </a:ext>
            </a:extLst>
          </p:cNvPr>
          <p:cNvSpPr>
            <a:spLocks noChangeArrowheads="1"/>
          </p:cNvSpPr>
          <p:nvPr/>
        </p:nvSpPr>
        <p:spPr bwMode="auto">
          <a:xfrm>
            <a:off x="-23813" y="11113"/>
            <a:ext cx="91440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Κυματοσυνάρτηση Ψ (</a:t>
            </a:r>
            <a:r>
              <a:rPr lang="en-US" altLang="el-GR" sz="2800" b="1" i="1">
                <a:solidFill>
                  <a:schemeClr val="tx2"/>
                </a:solidFill>
              </a:rPr>
              <a:t>Wavefunction)</a:t>
            </a:r>
            <a:endParaRPr lang="en-GB" altLang="el-GR" sz="2800" b="1" i="1">
              <a:solidFill>
                <a:schemeClr val="tx2"/>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6A69704-3D24-475D-B540-1359A49B60AD}"/>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Περιγραφή Κβαντικής Κατάστασης Ηλεκτρονίου</a:t>
            </a:r>
            <a:endParaRPr lang="en-GB" altLang="el-GR" sz="2800" b="1" i="1">
              <a:solidFill>
                <a:schemeClr val="tx2"/>
              </a:solidFill>
            </a:endParaRPr>
          </a:p>
        </p:txBody>
      </p:sp>
      <p:sp>
        <p:nvSpPr>
          <p:cNvPr id="12291" name="Text Box 3">
            <a:extLst>
              <a:ext uri="{FF2B5EF4-FFF2-40B4-BE49-F238E27FC236}">
                <a16:creationId xmlns:a16="http://schemas.microsoft.com/office/drawing/2014/main" id="{C81C401F-97D8-4207-8CA4-2F2002658847}"/>
              </a:ext>
            </a:extLst>
          </p:cNvPr>
          <p:cNvSpPr txBox="1">
            <a:spLocks noChangeArrowheads="1"/>
          </p:cNvSpPr>
          <p:nvPr/>
        </p:nvSpPr>
        <p:spPr bwMode="auto">
          <a:xfrm>
            <a:off x="457200" y="914400"/>
            <a:ext cx="8153400"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cs typeface="Times New Roman" panose="02020603050405020304" pitchFamily="18" charset="0"/>
              </a:rPr>
              <a:t>Η κβαντική κατάσταση ενός ηλεκτρονίου περιγράφεται </a:t>
            </a:r>
            <a:endParaRPr lang="el-GR" altLang="el-GR" sz="1800"/>
          </a:p>
          <a:p>
            <a:pPr algn="ctr" eaLnBrk="1" hangingPunct="1">
              <a:spcBef>
                <a:spcPct val="50000"/>
              </a:spcBef>
              <a:buFontTx/>
              <a:buNone/>
            </a:pPr>
            <a:r>
              <a:rPr lang="el-GR" altLang="el-GR" sz="1800">
                <a:cs typeface="Times New Roman" panose="02020603050405020304" pitchFamily="18" charset="0"/>
              </a:rPr>
              <a:t>από </a:t>
            </a:r>
            <a:endParaRPr lang="el-GR" altLang="el-GR" sz="1800"/>
          </a:p>
          <a:p>
            <a:pPr algn="ctr" eaLnBrk="1" hangingPunct="1">
              <a:spcBef>
                <a:spcPct val="50000"/>
              </a:spcBef>
              <a:buFontTx/>
              <a:buNone/>
            </a:pPr>
            <a:r>
              <a:rPr lang="el-GR" altLang="el-GR" sz="1800" u="sng"/>
              <a:t>τέσσερις</a:t>
            </a:r>
            <a:r>
              <a:rPr lang="el-GR" altLang="el-GR" sz="1800" u="sng">
                <a:cs typeface="Times New Roman" panose="02020603050405020304" pitchFamily="18" charset="0"/>
              </a:rPr>
              <a:t> κβαντικούς αριθμούς</a:t>
            </a:r>
            <a:endParaRPr lang="el-GR" altLang="el-GR" sz="1800"/>
          </a:p>
          <a:p>
            <a:pPr algn="just" eaLnBrk="1" hangingPunct="1">
              <a:spcBef>
                <a:spcPct val="50000"/>
              </a:spcBef>
              <a:buFontTx/>
              <a:buNone/>
            </a:pPr>
            <a:endParaRPr lang="en-GB" altLang="el-GR" sz="1800"/>
          </a:p>
          <a:p>
            <a:pPr algn="just" eaLnBrk="1" hangingPunct="1">
              <a:spcBef>
                <a:spcPct val="50000"/>
              </a:spcBef>
              <a:buFontTx/>
              <a:buNone/>
            </a:pPr>
            <a:r>
              <a:rPr lang="el-GR" altLang="el-GR" sz="1800">
                <a:cs typeface="Times New Roman" panose="02020603050405020304" pitchFamily="18" charset="0"/>
              </a:rPr>
              <a:t>α. </a:t>
            </a:r>
            <a:r>
              <a:rPr lang="el-GR" altLang="el-GR" sz="1800" u="sng">
                <a:cs typeface="Times New Roman" panose="02020603050405020304" pitchFamily="18" charset="0"/>
              </a:rPr>
              <a:t>Κύριος κβαντικός αριθμός </a:t>
            </a:r>
            <a:r>
              <a:rPr lang="en-US" altLang="el-GR" sz="1800" u="sng">
                <a:cs typeface="Times New Roman" panose="02020603050405020304" pitchFamily="18" charset="0"/>
              </a:rPr>
              <a:t>n</a:t>
            </a:r>
            <a:r>
              <a:rPr lang="el-GR" altLang="el-GR" sz="1800" u="sng">
                <a:cs typeface="Times New Roman" panose="02020603050405020304" pitchFamily="18" charset="0"/>
              </a:rPr>
              <a:t> (</a:t>
            </a:r>
            <a:r>
              <a:rPr lang="en-US" altLang="el-GR" sz="1800" u="sng">
                <a:cs typeface="Times New Roman" panose="02020603050405020304" pitchFamily="18" charset="0"/>
              </a:rPr>
              <a:t>principal quantum number</a:t>
            </a:r>
            <a:r>
              <a:rPr lang="el-GR" altLang="el-GR" sz="1800" u="sng">
                <a:cs typeface="Times New Roman" panose="02020603050405020304" pitchFamily="18" charset="0"/>
              </a:rPr>
              <a:t>)</a:t>
            </a:r>
            <a:r>
              <a:rPr lang="el-GR" altLang="el-GR" sz="1800">
                <a:cs typeface="Times New Roman" panose="02020603050405020304" pitchFamily="18" charset="0"/>
              </a:rPr>
              <a:t> </a:t>
            </a:r>
            <a:endParaRPr lang="el-GR" altLang="el-GR" sz="1800"/>
          </a:p>
          <a:p>
            <a:pPr algn="just" eaLnBrk="1" hangingPunct="1">
              <a:spcBef>
                <a:spcPct val="50000"/>
              </a:spcBef>
              <a:buFontTx/>
              <a:buNone/>
            </a:pPr>
            <a:endParaRPr lang="en-GB" altLang="el-GR" sz="1800"/>
          </a:p>
          <a:p>
            <a:pPr algn="just" eaLnBrk="1" hangingPunct="1">
              <a:spcBef>
                <a:spcPct val="50000"/>
              </a:spcBef>
              <a:buFontTx/>
              <a:buNone/>
            </a:pPr>
            <a:r>
              <a:rPr lang="el-GR" altLang="el-GR" sz="1800">
                <a:cs typeface="Times New Roman" panose="02020603050405020304" pitchFamily="18" charset="0"/>
              </a:rPr>
              <a:t>Ο κύριος κβαντικός αριθμός είναι απολύτως ισοδύναμος με τον ακέραιο αριθμό </a:t>
            </a:r>
            <a:r>
              <a:rPr lang="en-US" altLang="el-GR" sz="1800">
                <a:cs typeface="Times New Roman" panose="02020603050405020304" pitchFamily="18" charset="0"/>
              </a:rPr>
              <a:t>n</a:t>
            </a:r>
            <a:r>
              <a:rPr lang="el-GR" altLang="el-GR" sz="1800">
                <a:cs typeface="Times New Roman" panose="02020603050405020304" pitchFamily="18" charset="0"/>
              </a:rPr>
              <a:t> των ενεργειακών επιπέδων του μοντέλου </a:t>
            </a:r>
            <a:r>
              <a:rPr lang="en-US" altLang="el-GR" sz="1800">
                <a:cs typeface="Times New Roman" panose="02020603050405020304" pitchFamily="18" charset="0"/>
              </a:rPr>
              <a:t>Bohr</a:t>
            </a:r>
            <a:r>
              <a:rPr lang="el-GR" altLang="el-GR" sz="1800">
                <a:cs typeface="Times New Roman" panose="02020603050405020304" pitchFamily="18" charset="0"/>
              </a:rPr>
              <a:t>. </a:t>
            </a:r>
            <a:r>
              <a:rPr lang="el-GR" altLang="el-GR" sz="1800">
                <a:solidFill>
                  <a:schemeClr val="tx2"/>
                </a:solidFill>
                <a:cs typeface="Times New Roman" panose="02020603050405020304" pitchFamily="18" charset="0"/>
              </a:rPr>
              <a:t>Θεωρητικά παίρνει όλες τις ακέραιες θετικές τιμές 1, 2, 3, 4,.............,</a:t>
            </a:r>
            <a:r>
              <a:rPr lang="el-GR" altLang="el-GR" sz="1800">
                <a:solidFill>
                  <a:schemeClr val="tx2"/>
                </a:solidFill>
                <a:cs typeface="Times New Roman" panose="02020603050405020304" pitchFamily="18" charset="0"/>
                <a:sym typeface="Symbol" panose="05050102010706020507" pitchFamily="18" charset="2"/>
              </a:rPr>
              <a:t></a:t>
            </a:r>
            <a:r>
              <a:rPr lang="el-GR" altLang="el-GR" sz="1800">
                <a:solidFill>
                  <a:schemeClr val="tx2"/>
                </a:solidFill>
                <a:cs typeface="Times New Roman" panose="02020603050405020304" pitchFamily="18" charset="0"/>
              </a:rPr>
              <a:t> και προσδιορίζει αμφιμονοσήμαντα τα κύρια ενεργειακά επίπεδα σε ένα άτομο</a:t>
            </a:r>
            <a:r>
              <a:rPr lang="en-US" altLang="el-GR" sz="1800">
                <a:solidFill>
                  <a:schemeClr val="tx2"/>
                </a:solidFill>
                <a:cs typeface="Times New Roman" panose="02020603050405020304" pitchFamily="18" charset="0"/>
              </a:rPr>
              <a:t> (E</a:t>
            </a:r>
            <a:r>
              <a:rPr lang="en-US" altLang="el-GR" sz="1800" baseline="-40000">
                <a:solidFill>
                  <a:schemeClr val="tx2"/>
                </a:solidFill>
                <a:cs typeface="Times New Roman" panose="02020603050405020304" pitchFamily="18" charset="0"/>
              </a:rPr>
              <a:t>n</a:t>
            </a:r>
            <a:r>
              <a:rPr lang="en-US" altLang="el-GR" sz="1800">
                <a:solidFill>
                  <a:schemeClr val="tx2"/>
                </a:solidFill>
                <a:cs typeface="Times New Roman" panose="02020603050405020304" pitchFamily="18" charset="0"/>
              </a:rPr>
              <a:t>)</a:t>
            </a:r>
            <a:r>
              <a:rPr lang="el-GR" altLang="el-GR" sz="1800">
                <a:solidFill>
                  <a:schemeClr val="tx2"/>
                </a:solidFill>
                <a:cs typeface="Times New Roman" panose="02020603050405020304" pitchFamily="18" charset="0"/>
              </a:rPr>
              <a:t>.</a:t>
            </a:r>
            <a:r>
              <a:rPr lang="el-GR" altLang="el-GR" sz="1800">
                <a:cs typeface="Times New Roman" panose="02020603050405020304" pitchFamily="18" charset="0"/>
              </a:rPr>
              <a:t> Καθώς αυξάνει το </a:t>
            </a:r>
            <a:r>
              <a:rPr lang="en-US" altLang="el-GR" sz="1800">
                <a:cs typeface="Times New Roman" panose="02020603050405020304" pitchFamily="18" charset="0"/>
              </a:rPr>
              <a:t>n</a:t>
            </a:r>
            <a:r>
              <a:rPr lang="el-GR" altLang="el-GR" sz="1800">
                <a:cs typeface="Times New Roman" panose="02020603050405020304" pitchFamily="18" charset="0"/>
              </a:rPr>
              <a:t>, τα ηλεκτρόνια απομακρύνονται από τον πυρήνα και συνεπώς κατέχουν μεγαλύτερη ολική ενέργεια. Οι μη διεγερμένες κβαντικές καταστάσεις των ηλεκτρονίων σε όλα τα γνωστά στοιχεία περιγράφονται πλήρως με τους επτά (7) πρώτους κύριους κβαντικούς αριθμούς  </a:t>
            </a:r>
            <a:r>
              <a:rPr lang="en-US" altLang="el-GR" sz="1800">
                <a:cs typeface="Times New Roman" panose="02020603050405020304" pitchFamily="18" charset="0"/>
              </a:rPr>
              <a:t>n</a:t>
            </a:r>
            <a:r>
              <a:rPr lang="el-GR" altLang="el-GR" sz="1800">
                <a:cs typeface="Times New Roman" panose="02020603050405020304" pitchFamily="18" charset="0"/>
              </a:rPr>
              <a:t> = 1, 2, 3, 4, 5, 6, 7. Όλες, οι μεγαλύτερες του επτά, τιμές του κύριου κβαντικού αριθμού είναι δυνατές και περιγράφουν διεγερμένες κβαντικές καταστάσεις των ατόμων. Η τιμή </a:t>
            </a:r>
            <a:r>
              <a:rPr lang="en-US" altLang="el-GR" sz="1800">
                <a:cs typeface="Times New Roman" panose="02020603050405020304" pitchFamily="18" charset="0"/>
              </a:rPr>
              <a:t>n</a:t>
            </a:r>
            <a:r>
              <a:rPr lang="el-GR" altLang="el-GR" sz="1800">
                <a:cs typeface="Times New Roman" panose="02020603050405020304" pitchFamily="18" charset="0"/>
              </a:rPr>
              <a:t> = </a:t>
            </a:r>
            <a:r>
              <a:rPr lang="el-GR" altLang="el-GR" sz="1800">
                <a:cs typeface="Times New Roman" panose="02020603050405020304" pitchFamily="18" charset="0"/>
                <a:sym typeface="Symbol" panose="05050102010706020507" pitchFamily="18" charset="2"/>
              </a:rPr>
              <a:t></a:t>
            </a:r>
            <a:r>
              <a:rPr lang="el-GR" altLang="el-GR" sz="1800">
                <a:cs typeface="Times New Roman" panose="02020603050405020304" pitchFamily="18" charset="0"/>
              </a:rPr>
              <a:t> αντιπροσωπεύει την απομάκρυνση ενός ηλεκτρονίου από ένα άτομο και τη δημιουργία ιόντος, φαινόμενο γνωστό ως ιοντισμός.</a:t>
            </a:r>
            <a:endParaRPr lang="en-GB" altLang="el-GR" sz="1800">
              <a:cs typeface="Times New Roman" panose="02020603050405020304" pitchFamily="18" charset="0"/>
            </a:endParaRPr>
          </a:p>
        </p:txBody>
      </p:sp>
      <p:graphicFrame>
        <p:nvGraphicFramePr>
          <p:cNvPr id="4" name="Object 10">
            <a:extLst>
              <a:ext uri="{FF2B5EF4-FFF2-40B4-BE49-F238E27FC236}">
                <a16:creationId xmlns:a16="http://schemas.microsoft.com/office/drawing/2014/main" id="{94965338-2E21-4358-8D45-8F5CC810EFC8}"/>
              </a:ext>
            </a:extLst>
          </p:cNvPr>
          <p:cNvGraphicFramePr>
            <a:graphicFrameLocks noChangeAspect="1"/>
          </p:cNvGraphicFramePr>
          <p:nvPr/>
        </p:nvGraphicFramePr>
        <p:xfrm>
          <a:off x="6503988" y="2349500"/>
          <a:ext cx="2416175" cy="788988"/>
        </p:xfrm>
        <a:graphic>
          <a:graphicData uri="http://schemas.openxmlformats.org/presentationml/2006/ole">
            <mc:AlternateContent xmlns:mc="http://schemas.openxmlformats.org/markup-compatibility/2006">
              <mc:Choice xmlns:v="urn:schemas-microsoft-com:vml" Requires="v">
                <p:oleObj spid="_x0000_s8194" r:id="rId3" imgW="1327320" imgH="380910" progId="Equation.3">
                  <p:embed/>
                </p:oleObj>
              </mc:Choice>
              <mc:Fallback>
                <p:oleObj r:id="rId3" imgW="1327320" imgH="380910" progId="Equation.3">
                  <p:embed/>
                  <p:pic>
                    <p:nvPicPr>
                      <p:cNvPr id="4" name="Object 10">
                        <a:extLst>
                          <a:ext uri="{FF2B5EF4-FFF2-40B4-BE49-F238E27FC236}">
                            <a16:creationId xmlns:a16="http://schemas.microsoft.com/office/drawing/2014/main" id="{94965338-2E21-4358-8D45-8F5CC810E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3988" y="2349500"/>
                        <a:ext cx="241617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0">
            <a:extLst>
              <a:ext uri="{FF2B5EF4-FFF2-40B4-BE49-F238E27FC236}">
                <a16:creationId xmlns:a16="http://schemas.microsoft.com/office/drawing/2014/main" id="{B3DBAE83-9003-4600-924B-144D1182BD84}"/>
              </a:ext>
            </a:extLst>
          </p:cNvPr>
          <p:cNvGraphicFramePr>
            <a:graphicFrameLocks noChangeAspect="1"/>
          </p:cNvGraphicFramePr>
          <p:nvPr/>
        </p:nvGraphicFramePr>
        <p:xfrm>
          <a:off x="6443663" y="1784350"/>
          <a:ext cx="2476500" cy="565150"/>
        </p:xfrm>
        <a:graphic>
          <a:graphicData uri="http://schemas.openxmlformats.org/presentationml/2006/ole">
            <mc:AlternateContent xmlns:mc="http://schemas.openxmlformats.org/markup-compatibility/2006">
              <mc:Choice xmlns:v="urn:schemas-microsoft-com:vml" Requires="v">
                <p:oleObj spid="_x0000_s8195" r:id="rId5" imgW="1765260" imgH="343035" progId="Equation.3">
                  <p:embed/>
                </p:oleObj>
              </mc:Choice>
              <mc:Fallback>
                <p:oleObj r:id="rId5" imgW="1765260" imgH="343035" progId="Equation.3">
                  <p:embed/>
                  <p:pic>
                    <p:nvPicPr>
                      <p:cNvPr id="5" name="Object 10">
                        <a:extLst>
                          <a:ext uri="{FF2B5EF4-FFF2-40B4-BE49-F238E27FC236}">
                            <a16:creationId xmlns:a16="http://schemas.microsoft.com/office/drawing/2014/main" id="{B3DBAE83-9003-4600-924B-144D1182BD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784350"/>
                        <a:ext cx="24765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5852192F-CB13-4C22-9173-69F6483CDAA6}"/>
              </a:ext>
            </a:extLst>
          </p:cNvPr>
          <p:cNvSpPr txBox="1"/>
          <p:nvPr/>
        </p:nvSpPr>
        <p:spPr>
          <a:xfrm>
            <a:off x="419100" y="3329696"/>
            <a:ext cx="8153400" cy="3416320"/>
          </a:xfrm>
          <a:prstGeom prst="rect">
            <a:avLst/>
          </a:prstGeom>
          <a:solidFill>
            <a:schemeClr val="bg1"/>
          </a:solidFill>
        </p:spPr>
        <p:txBody>
          <a:bodyPr wrap="square" rtlCol="0">
            <a:spAutoFit/>
          </a:bodyPr>
          <a:lstStyle/>
          <a:p>
            <a:pPr algn="ctr"/>
            <a:r>
              <a:rPr lang="el-GR" sz="3600" dirty="0"/>
              <a:t>Καθορίζει τα επιτρεπτά ενεργειακά επίπεδα των τροχιακών έτσι ώστε τα ηλεκτρόνια να περιγράφουν στάσιμα </a:t>
            </a:r>
            <a:r>
              <a:rPr lang="el-GR" sz="3600" dirty="0" err="1"/>
              <a:t>ηλεκτρονιακά</a:t>
            </a:r>
            <a:r>
              <a:rPr lang="el-GR" sz="3600" dirty="0"/>
              <a:t> κύματα</a:t>
            </a:r>
          </a:p>
          <a:p>
            <a:pPr algn="ctr"/>
            <a:r>
              <a:rPr lang="el-GR" sz="3600" dirty="0"/>
              <a:t> </a:t>
            </a:r>
          </a:p>
          <a:p>
            <a:pPr algn="ctr"/>
            <a:endParaRPr lang="en-GB"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FEBA7CA-5BDA-43B9-B5BC-FD2C85FB5F17}"/>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Περιγραφή Κβαντικής Κατάστασης Ηλεκτρονίου</a:t>
            </a:r>
            <a:endParaRPr lang="en-GB" altLang="el-GR" sz="2800" b="1" i="1">
              <a:solidFill>
                <a:schemeClr val="tx2"/>
              </a:solidFill>
            </a:endParaRPr>
          </a:p>
        </p:txBody>
      </p:sp>
      <p:sp>
        <p:nvSpPr>
          <p:cNvPr id="13315" name="Text Box 3">
            <a:extLst>
              <a:ext uri="{FF2B5EF4-FFF2-40B4-BE49-F238E27FC236}">
                <a16:creationId xmlns:a16="http://schemas.microsoft.com/office/drawing/2014/main" id="{1FE718F7-664A-451D-8028-648A122DFA7A}"/>
              </a:ext>
            </a:extLst>
          </p:cNvPr>
          <p:cNvSpPr txBox="1">
            <a:spLocks noChangeArrowheads="1"/>
          </p:cNvSpPr>
          <p:nvPr/>
        </p:nvSpPr>
        <p:spPr bwMode="auto">
          <a:xfrm>
            <a:off x="457200" y="914400"/>
            <a:ext cx="8153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cs typeface="Times New Roman" panose="02020603050405020304" pitchFamily="18" charset="0"/>
              </a:rPr>
              <a:t>β. </a:t>
            </a:r>
            <a:r>
              <a:rPr lang="el-GR" altLang="el-GR" sz="1800" u="sng">
                <a:cs typeface="Times New Roman" panose="02020603050405020304" pitchFamily="18" charset="0"/>
              </a:rPr>
              <a:t>Δευτερεύων κβαντικός αριθμός </a:t>
            </a:r>
            <a:r>
              <a:rPr lang="en-US" altLang="el-GR" sz="1800" u="sng">
                <a:cs typeface="Times New Roman" panose="02020603050405020304" pitchFamily="18" charset="0"/>
              </a:rPr>
              <a:t>l</a:t>
            </a:r>
            <a:r>
              <a:rPr lang="el-GR" altLang="el-GR" sz="1800" u="sng">
                <a:cs typeface="Times New Roman" panose="02020603050405020304" pitchFamily="18" charset="0"/>
              </a:rPr>
              <a:t> (</a:t>
            </a:r>
            <a:r>
              <a:rPr lang="en-US" altLang="el-GR" sz="1800" u="sng">
                <a:cs typeface="Times New Roman" panose="02020603050405020304" pitchFamily="18" charset="0"/>
              </a:rPr>
              <a:t>Subshell quantum number</a:t>
            </a:r>
            <a:r>
              <a:rPr lang="el-GR" altLang="el-GR" sz="1800" u="sng">
                <a:cs typeface="Times New Roman" panose="02020603050405020304" pitchFamily="18" charset="0"/>
              </a:rPr>
              <a:t>)</a:t>
            </a:r>
            <a:endParaRPr lang="el-GR" altLang="el-GR" sz="1800" u="sng"/>
          </a:p>
          <a:p>
            <a:pPr algn="just" eaLnBrk="1" hangingPunct="1">
              <a:spcBef>
                <a:spcPct val="50000"/>
              </a:spcBef>
              <a:buFontTx/>
              <a:buNone/>
            </a:pPr>
            <a:r>
              <a:rPr lang="en-GB" altLang="el-GR" sz="1800"/>
              <a:t>    </a:t>
            </a:r>
            <a:r>
              <a:rPr lang="el-GR" altLang="el-GR" sz="1800"/>
              <a:t>Ψ=Ψ(Ε</a:t>
            </a:r>
            <a:r>
              <a:rPr lang="en-US" altLang="el-GR" sz="1800" baseline="-25000"/>
              <a:t>n</a:t>
            </a:r>
            <a:r>
              <a:rPr lang="el-GR" altLang="el-GR" sz="1800"/>
              <a:t>, </a:t>
            </a:r>
            <a:r>
              <a:rPr lang="en-US" altLang="el-GR" sz="1800"/>
              <a:t>U</a:t>
            </a:r>
            <a:r>
              <a:rPr lang="el-GR" altLang="el-GR" sz="1800"/>
              <a:t>)</a:t>
            </a:r>
            <a:r>
              <a:rPr lang="en-US" altLang="el-GR" sz="1800"/>
              <a:t>       </a:t>
            </a:r>
            <a:r>
              <a:rPr lang="el-GR" altLang="el-GR" sz="1800"/>
              <a:t>Ψ</a:t>
            </a:r>
            <a:r>
              <a:rPr lang="en-US" altLang="el-GR" sz="1800" baseline="-25000"/>
              <a:t>n,l</a:t>
            </a:r>
            <a:r>
              <a:rPr lang="en-US" altLang="el-GR" sz="1800"/>
              <a:t> </a:t>
            </a:r>
            <a:r>
              <a:rPr lang="el-GR" altLang="el-GR" sz="1800"/>
              <a:t>=Ψ(Ε</a:t>
            </a:r>
            <a:r>
              <a:rPr lang="en-US" altLang="el-GR" sz="1800" baseline="-25000"/>
              <a:t>n</a:t>
            </a:r>
            <a:r>
              <a:rPr lang="el-GR" altLang="el-GR" sz="1800"/>
              <a:t>, </a:t>
            </a:r>
            <a:r>
              <a:rPr lang="en-US" altLang="el-GR" sz="1800"/>
              <a:t>U</a:t>
            </a:r>
            <a:r>
              <a:rPr lang="en-US" altLang="el-GR" sz="1800" baseline="-25000"/>
              <a:t>l</a:t>
            </a:r>
            <a:r>
              <a:rPr lang="el-GR" altLang="el-GR" sz="1800"/>
              <a:t>)</a:t>
            </a:r>
            <a:endParaRPr lang="en-GB" altLang="el-GR" sz="1800"/>
          </a:p>
          <a:p>
            <a:pPr algn="just" eaLnBrk="1" hangingPunct="1">
              <a:spcBef>
                <a:spcPct val="50000"/>
              </a:spcBef>
              <a:buFontTx/>
              <a:buNone/>
            </a:pPr>
            <a:r>
              <a:rPr lang="en-GB" altLang="el-GR" sz="1800"/>
              <a:t>     E</a:t>
            </a:r>
            <a:r>
              <a:rPr lang="en-GB" altLang="el-GR" sz="1800" baseline="-25000"/>
              <a:t>n</a:t>
            </a:r>
            <a:r>
              <a:rPr lang="en-GB" altLang="el-GR" sz="1800"/>
              <a:t> = K</a:t>
            </a:r>
            <a:r>
              <a:rPr lang="en-GB" altLang="el-GR" sz="1800" baseline="-25000"/>
              <a:t>l</a:t>
            </a:r>
            <a:r>
              <a:rPr lang="en-GB" altLang="el-GR" sz="1800"/>
              <a:t> + U</a:t>
            </a:r>
            <a:r>
              <a:rPr lang="en-GB" altLang="el-GR" sz="1800" baseline="-25000"/>
              <a:t>l                                                       </a:t>
            </a:r>
            <a:r>
              <a:rPr lang="el-GR" altLang="el-GR" sz="1800"/>
              <a:t>τα Ψ</a:t>
            </a:r>
            <a:r>
              <a:rPr lang="en-US" altLang="el-GR" sz="1800" baseline="-25000"/>
              <a:t>n,l </a:t>
            </a:r>
            <a:r>
              <a:rPr lang="el-GR" altLang="el-GR" sz="1800"/>
              <a:t>ατομικά τροχιακά διαφέρουν στο σχήμα 		</a:t>
            </a:r>
            <a:r>
              <a:rPr lang="en-GB" altLang="el-GR" sz="1800"/>
              <a:t> </a:t>
            </a:r>
            <a:r>
              <a:rPr lang="el-GR" altLang="el-GR" sz="1800"/>
              <a:t>    </a:t>
            </a:r>
            <a:r>
              <a:rPr lang="en-GB" altLang="el-GR" sz="1800"/>
              <a:t>U</a:t>
            </a:r>
            <a:r>
              <a:rPr lang="en-GB" altLang="el-GR" sz="1800" baseline="-25000"/>
              <a:t>l</a:t>
            </a:r>
            <a:r>
              <a:rPr lang="en-GB" altLang="el-GR" sz="1800"/>
              <a:t>(r) </a:t>
            </a:r>
            <a:r>
              <a:rPr lang="el-GR" altLang="el-GR" sz="1800"/>
              <a:t>	               και γιαυτό ανήκουν σε διαφορετικό είδος</a:t>
            </a:r>
            <a:endParaRPr lang="en-GB" altLang="el-GR" sz="1800"/>
          </a:p>
          <a:p>
            <a:pPr algn="just" eaLnBrk="1" hangingPunct="1">
              <a:spcBef>
                <a:spcPct val="50000"/>
              </a:spcBef>
              <a:buFontTx/>
              <a:buNone/>
            </a:pPr>
            <a:endParaRPr lang="el-GR" altLang="el-GR" sz="1800">
              <a:cs typeface="Times New Roman" panose="02020603050405020304" pitchFamily="18" charset="0"/>
            </a:endParaRPr>
          </a:p>
          <a:p>
            <a:pPr algn="just" eaLnBrk="1" hangingPunct="1">
              <a:spcBef>
                <a:spcPct val="50000"/>
              </a:spcBef>
              <a:buFontTx/>
              <a:buNone/>
            </a:pPr>
            <a:r>
              <a:rPr lang="el-GR" altLang="el-GR" sz="1800">
                <a:cs typeface="Times New Roman" panose="02020603050405020304" pitchFamily="18" charset="0"/>
              </a:rPr>
              <a:t>Ο δευτερεύων κβαντικός αριθμός </a:t>
            </a:r>
            <a:r>
              <a:rPr lang="en-US" altLang="el-GR" sz="1800">
                <a:cs typeface="Times New Roman" panose="02020603050405020304" pitchFamily="18" charset="0"/>
              </a:rPr>
              <a:t>l</a:t>
            </a:r>
            <a:r>
              <a:rPr lang="el-GR" altLang="el-GR" sz="1800">
                <a:cs typeface="Times New Roman" panose="02020603050405020304" pitchFamily="18" charset="0"/>
              </a:rPr>
              <a:t> προσδιορίζει τα διάφορα ενεργειακά επίπεδα (υποστοιβάδες) στα οποία υποδιαιρούνται τα κύρια ενεργειακά επίπεδα που περιγράφονται από τον κύριο κβαντικό αριθμό </a:t>
            </a:r>
            <a:r>
              <a:rPr lang="en-US" altLang="el-GR" sz="1800">
                <a:cs typeface="Times New Roman" panose="02020603050405020304" pitchFamily="18" charset="0"/>
              </a:rPr>
              <a:t>n</a:t>
            </a:r>
            <a:r>
              <a:rPr lang="el-GR" altLang="el-GR" sz="1800">
                <a:cs typeface="Times New Roman" panose="02020603050405020304" pitchFamily="18" charset="0"/>
              </a:rPr>
              <a:t> και καθορίζει το σχήμα των διαφόρων τύπων ατομικών τροχιακών. </a:t>
            </a:r>
            <a:r>
              <a:rPr lang="el-GR" altLang="el-GR" sz="1800">
                <a:solidFill>
                  <a:schemeClr val="tx2"/>
                </a:solidFill>
                <a:cs typeface="Times New Roman" panose="02020603050405020304" pitchFamily="18" charset="0"/>
              </a:rPr>
              <a:t>Ο δευτερεύων κβαντικός αριθμός </a:t>
            </a:r>
            <a:r>
              <a:rPr lang="en-US" altLang="el-GR" sz="1800">
                <a:solidFill>
                  <a:schemeClr val="tx2"/>
                </a:solidFill>
                <a:cs typeface="Times New Roman" panose="02020603050405020304" pitchFamily="18" charset="0"/>
              </a:rPr>
              <a:t>l</a:t>
            </a:r>
            <a:r>
              <a:rPr lang="el-GR" altLang="el-GR" sz="1800">
                <a:solidFill>
                  <a:schemeClr val="tx2"/>
                </a:solidFill>
                <a:cs typeface="Times New Roman" panose="02020603050405020304" pitchFamily="18" charset="0"/>
              </a:rPr>
              <a:t> δύναται να πάρει μόνο συγκεκριμένες τιμές οι οποίες εξαρτώνται άμεσα από το κύριο κβαντικό αριθμό </a:t>
            </a:r>
            <a:r>
              <a:rPr lang="en-US" altLang="el-GR" sz="1800">
                <a:solidFill>
                  <a:schemeClr val="tx2"/>
                </a:solidFill>
                <a:cs typeface="Times New Roman" panose="02020603050405020304" pitchFamily="18" charset="0"/>
              </a:rPr>
              <a:t>n</a:t>
            </a:r>
            <a:r>
              <a:rPr lang="el-GR" altLang="el-GR" sz="1800">
                <a:solidFill>
                  <a:schemeClr val="tx2"/>
                </a:solidFill>
                <a:cs typeface="Times New Roman" panose="02020603050405020304" pitchFamily="18" charset="0"/>
              </a:rPr>
              <a:t> και είναι όλες οι ακέραιες τιμές 0, 1, 2, 3,......., (</a:t>
            </a:r>
            <a:r>
              <a:rPr lang="en-US" altLang="el-GR" sz="1800">
                <a:solidFill>
                  <a:schemeClr val="tx2"/>
                </a:solidFill>
                <a:cs typeface="Times New Roman" panose="02020603050405020304" pitchFamily="18" charset="0"/>
              </a:rPr>
              <a:t>n</a:t>
            </a:r>
            <a:r>
              <a:rPr lang="el-GR" altLang="el-GR" sz="1800">
                <a:solidFill>
                  <a:schemeClr val="tx2"/>
                </a:solidFill>
                <a:cs typeface="Times New Roman" panose="02020603050405020304" pitchFamily="18" charset="0"/>
              </a:rPr>
              <a:t>-1).</a:t>
            </a:r>
            <a:r>
              <a:rPr lang="el-GR" altLang="el-GR" sz="1800">
                <a:cs typeface="Times New Roman" panose="02020603050405020304" pitchFamily="18" charset="0"/>
              </a:rPr>
              <a:t>  Συνεπώς, ο ολικός αριθμός των ενεργειακών επιπέδων στα οποία υποδιαιρείται κάθε κύριο ενεργειακό επίπεδο ισούται πάντα με τη τιμή του κύριου κβαντικού αριθμού </a:t>
            </a:r>
            <a:r>
              <a:rPr lang="en-US" altLang="el-GR" sz="1800">
                <a:cs typeface="Times New Roman" panose="02020603050405020304" pitchFamily="18" charset="0"/>
              </a:rPr>
              <a:t>n</a:t>
            </a:r>
            <a:r>
              <a:rPr lang="el-GR" altLang="el-GR" sz="1800">
                <a:cs typeface="Times New Roman" panose="02020603050405020304" pitchFamily="18" charset="0"/>
              </a:rPr>
              <a:t>. </a:t>
            </a:r>
            <a:r>
              <a:rPr lang="el-GR" altLang="el-GR" sz="1800">
                <a:solidFill>
                  <a:schemeClr val="accent1"/>
                </a:solidFill>
                <a:cs typeface="Times New Roman" panose="02020603050405020304" pitchFamily="18" charset="0"/>
              </a:rPr>
              <a:t>Τα τέσσερα πρώτα ατομικά τροχιακά ονομάζονται </a:t>
            </a:r>
            <a:r>
              <a:rPr lang="en-US" altLang="el-GR" sz="1800" b="1">
                <a:solidFill>
                  <a:schemeClr val="accent1"/>
                </a:solidFill>
                <a:cs typeface="Times New Roman" panose="02020603050405020304" pitchFamily="18" charset="0"/>
              </a:rPr>
              <a:t>s</a:t>
            </a:r>
            <a:r>
              <a:rPr lang="el-GR" altLang="el-GR" sz="1800" b="1">
                <a:solidFill>
                  <a:schemeClr val="accent1"/>
                </a:solidFill>
                <a:cs typeface="Times New Roman" panose="02020603050405020304" pitchFamily="18" charset="0"/>
              </a:rPr>
              <a:t>, </a:t>
            </a:r>
            <a:r>
              <a:rPr lang="en-US" altLang="el-GR" sz="1800" b="1">
                <a:solidFill>
                  <a:schemeClr val="accent1"/>
                </a:solidFill>
                <a:cs typeface="Times New Roman" panose="02020603050405020304" pitchFamily="18" charset="0"/>
              </a:rPr>
              <a:t>p</a:t>
            </a:r>
            <a:r>
              <a:rPr lang="el-GR" altLang="el-GR" sz="1800" b="1">
                <a:solidFill>
                  <a:schemeClr val="accent1"/>
                </a:solidFill>
                <a:cs typeface="Times New Roman" panose="02020603050405020304" pitchFamily="18" charset="0"/>
              </a:rPr>
              <a:t>, </a:t>
            </a:r>
            <a:r>
              <a:rPr lang="en-US" altLang="el-GR" sz="1800" b="1">
                <a:solidFill>
                  <a:schemeClr val="accent1"/>
                </a:solidFill>
                <a:cs typeface="Times New Roman" panose="02020603050405020304" pitchFamily="18" charset="0"/>
              </a:rPr>
              <a:t>d</a:t>
            </a:r>
            <a:r>
              <a:rPr lang="en-US" altLang="el-GR" sz="1800">
                <a:solidFill>
                  <a:schemeClr val="accent1"/>
                </a:solidFill>
                <a:cs typeface="Times New Roman" panose="02020603050405020304" pitchFamily="18" charset="0"/>
              </a:rPr>
              <a:t> and </a:t>
            </a:r>
            <a:r>
              <a:rPr lang="en-US" altLang="el-GR" sz="1800" b="1">
                <a:solidFill>
                  <a:schemeClr val="accent1"/>
                </a:solidFill>
                <a:cs typeface="Times New Roman" panose="02020603050405020304" pitchFamily="18" charset="0"/>
              </a:rPr>
              <a:t>f</a:t>
            </a:r>
            <a:r>
              <a:rPr lang="el-GR" altLang="el-GR" sz="1800" b="1">
                <a:cs typeface="Times New Roman" panose="02020603050405020304" pitchFamily="18" charset="0"/>
              </a:rPr>
              <a:t> </a:t>
            </a:r>
            <a:r>
              <a:rPr lang="el-GR" altLang="el-GR" sz="1800">
                <a:cs typeface="Times New Roman" panose="02020603050405020304" pitchFamily="18" charset="0"/>
              </a:rPr>
              <a:t>και αντιστοιχούν στις παρακάτω τιμές του δευτερεύοντος κβαντικού αριθμού 0, 1, 2, 3. Με τα τέσσερα αυτά ατομικά τροχιακά μπορούμε να περιγράψουμε πλήρως τις μη διεγερμένες κβαντικές καταστάσεις των ηλεκτρονίων όλων των γνωστών στοιχείων. Για την κατανόηση των διεγερμένων κβαντικών καταστάσεων απαιτείται η χρήση τροχιακών που αντιστοιχούν σε τιμές του δευτερεύοντος κβαντικού αριθμού μεγαλύτερες από 3.</a:t>
            </a:r>
            <a:endParaRPr lang="en-GB" altLang="el-GR" sz="1800">
              <a:cs typeface="Times New Roman" panose="02020603050405020304" pitchFamily="18" charset="0"/>
            </a:endParaRPr>
          </a:p>
        </p:txBody>
      </p:sp>
      <p:sp>
        <p:nvSpPr>
          <p:cNvPr id="2" name="Right Brace 1">
            <a:extLst>
              <a:ext uri="{FF2B5EF4-FFF2-40B4-BE49-F238E27FC236}">
                <a16:creationId xmlns:a16="http://schemas.microsoft.com/office/drawing/2014/main" id="{5E50E65C-6630-4C74-B471-6B7CEB293377}"/>
              </a:ext>
            </a:extLst>
          </p:cNvPr>
          <p:cNvSpPr/>
          <p:nvPr/>
        </p:nvSpPr>
        <p:spPr>
          <a:xfrm>
            <a:off x="1979613" y="1412875"/>
            <a:ext cx="144462" cy="720725"/>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sp>
        <p:nvSpPr>
          <p:cNvPr id="3" name="Right Brace 2">
            <a:extLst>
              <a:ext uri="{FF2B5EF4-FFF2-40B4-BE49-F238E27FC236}">
                <a16:creationId xmlns:a16="http://schemas.microsoft.com/office/drawing/2014/main" id="{33611AC1-8785-4589-9081-4571E244C19C}"/>
              </a:ext>
            </a:extLst>
          </p:cNvPr>
          <p:cNvSpPr/>
          <p:nvPr/>
        </p:nvSpPr>
        <p:spPr>
          <a:xfrm>
            <a:off x="3779838" y="1412875"/>
            <a:ext cx="144462" cy="100806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l-GR"/>
          </a:p>
        </p:txBody>
      </p:sp>
      <p:graphicFrame>
        <p:nvGraphicFramePr>
          <p:cNvPr id="6" name="Object 8">
            <a:extLst>
              <a:ext uri="{FF2B5EF4-FFF2-40B4-BE49-F238E27FC236}">
                <a16:creationId xmlns:a16="http://schemas.microsoft.com/office/drawing/2014/main" id="{70B0D087-506F-41E1-B132-C0F1FE0B9E92}"/>
              </a:ext>
            </a:extLst>
          </p:cNvPr>
          <p:cNvGraphicFramePr>
            <a:graphicFrameLocks noChangeAspect="1"/>
          </p:cNvGraphicFramePr>
          <p:nvPr/>
        </p:nvGraphicFramePr>
        <p:xfrm>
          <a:off x="755650" y="2276475"/>
          <a:ext cx="1431925" cy="596900"/>
        </p:xfrm>
        <a:graphic>
          <a:graphicData uri="http://schemas.openxmlformats.org/presentationml/2006/ole">
            <mc:AlternateContent xmlns:mc="http://schemas.openxmlformats.org/markup-compatibility/2006">
              <mc:Choice xmlns:v="urn:schemas-microsoft-com:vml" Requires="v">
                <p:oleObj spid="_x0000_s9218" name="Equation" r:id="rId3" imgW="1187460" imgH="425277" progId="Equation.3">
                  <p:embed/>
                </p:oleObj>
              </mc:Choice>
              <mc:Fallback>
                <p:oleObj name="Equation" r:id="rId3" imgW="1187460" imgH="425277" progId="Equation.3">
                  <p:embed/>
                  <p:pic>
                    <p:nvPicPr>
                      <p:cNvPr id="6" name="Object 8">
                        <a:extLst>
                          <a:ext uri="{FF2B5EF4-FFF2-40B4-BE49-F238E27FC236}">
                            <a16:creationId xmlns:a16="http://schemas.microsoft.com/office/drawing/2014/main" id="{70B0D087-506F-41E1-B132-C0F1FE0B9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276475"/>
                        <a:ext cx="1431925" cy="596900"/>
                      </a:xfrm>
                      <a:prstGeom prst="rect">
                        <a:avLst/>
                      </a:prstGeom>
                      <a:solidFill>
                        <a:schemeClr val="tx2"/>
                      </a:solidFill>
                      <a:ln w="9525">
                        <a:solidFill>
                          <a:schemeClr val="tx2"/>
                        </a:solidFill>
                        <a:miter lim="800000"/>
                        <a:headEnd/>
                        <a:tailEnd/>
                      </a:ln>
                    </p:spPr>
                  </p:pic>
                </p:oleObj>
              </mc:Fallback>
            </mc:AlternateContent>
          </a:graphicData>
        </a:graphic>
      </p:graphicFrame>
      <p:sp>
        <p:nvSpPr>
          <p:cNvPr id="7" name="TextBox 6">
            <a:extLst>
              <a:ext uri="{FF2B5EF4-FFF2-40B4-BE49-F238E27FC236}">
                <a16:creationId xmlns:a16="http://schemas.microsoft.com/office/drawing/2014/main" id="{FC10397E-A387-4172-9A8E-5A913AE987B6}"/>
              </a:ext>
            </a:extLst>
          </p:cNvPr>
          <p:cNvSpPr txBox="1"/>
          <p:nvPr/>
        </p:nvSpPr>
        <p:spPr>
          <a:xfrm>
            <a:off x="419100" y="2873375"/>
            <a:ext cx="8153400" cy="3970318"/>
          </a:xfrm>
          <a:prstGeom prst="rect">
            <a:avLst/>
          </a:prstGeom>
          <a:solidFill>
            <a:schemeClr val="bg1"/>
          </a:solidFill>
        </p:spPr>
        <p:txBody>
          <a:bodyPr wrap="square" rtlCol="0">
            <a:spAutoFit/>
          </a:bodyPr>
          <a:lstStyle/>
          <a:p>
            <a:pPr algn="ctr"/>
            <a:endParaRPr lang="el-GR" sz="3600" dirty="0"/>
          </a:p>
          <a:p>
            <a:pPr algn="ctr"/>
            <a:r>
              <a:rPr lang="el-GR" sz="3600" dirty="0"/>
              <a:t>Καθορίζει το είδος των τροχιακών (διαφορετική γεωμετρία στο χώρο) που επιτρέπεται να βρίσκονται σε κάθε κύριο ενεργειακό επίπεδο</a:t>
            </a:r>
          </a:p>
          <a:p>
            <a:pPr algn="ctr"/>
            <a:endParaRPr lang="el-GR" sz="3600" dirty="0"/>
          </a:p>
          <a:p>
            <a:pPr algn="ctr"/>
            <a:endParaRPr lang="en-GB" sz="3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2797A70-D8FA-42A4-BA8C-1B009995FBD2}"/>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Περιγραφή Κβαντικής Κατάστασης Ηλεκτρονίου</a:t>
            </a:r>
            <a:endParaRPr lang="en-GB" altLang="el-GR" sz="2800" b="1" i="1">
              <a:solidFill>
                <a:schemeClr val="tx2"/>
              </a:solidFill>
            </a:endParaRPr>
          </a:p>
        </p:txBody>
      </p:sp>
      <p:sp>
        <p:nvSpPr>
          <p:cNvPr id="14339" name="Text Box 3">
            <a:extLst>
              <a:ext uri="{FF2B5EF4-FFF2-40B4-BE49-F238E27FC236}">
                <a16:creationId xmlns:a16="http://schemas.microsoft.com/office/drawing/2014/main" id="{1F94A79D-DA38-4F1F-9B37-D8CC78313F60}"/>
              </a:ext>
            </a:extLst>
          </p:cNvPr>
          <p:cNvSpPr txBox="1">
            <a:spLocks noChangeArrowheads="1"/>
          </p:cNvSpPr>
          <p:nvPr/>
        </p:nvSpPr>
        <p:spPr bwMode="auto">
          <a:xfrm>
            <a:off x="539750" y="765175"/>
            <a:ext cx="8153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u="sng" dirty="0">
                <a:cs typeface="Times New Roman" panose="02020603050405020304" pitchFamily="18" charset="0"/>
              </a:rPr>
              <a:t>γ. Μαγνητικός κβαντικός αριθμός </a:t>
            </a:r>
            <a:r>
              <a:rPr lang="en-US" altLang="el-GR" sz="1800" u="sng" dirty="0">
                <a:cs typeface="Times New Roman" panose="02020603050405020304" pitchFamily="18" charset="0"/>
              </a:rPr>
              <a:t>m</a:t>
            </a:r>
            <a:r>
              <a:rPr lang="en-US" altLang="el-GR" sz="1800" u="sng" baseline="-30000" dirty="0">
                <a:cs typeface="Times New Roman" panose="02020603050405020304" pitchFamily="18" charset="0"/>
              </a:rPr>
              <a:t>l</a:t>
            </a:r>
            <a:r>
              <a:rPr lang="el-GR" altLang="el-GR" sz="1800" u="sng" dirty="0">
                <a:cs typeface="Times New Roman" panose="02020603050405020304" pitchFamily="18" charset="0"/>
              </a:rPr>
              <a:t> (</a:t>
            </a:r>
            <a:r>
              <a:rPr lang="en-US" altLang="el-GR" sz="1800" u="sng" dirty="0">
                <a:cs typeface="Times New Roman" panose="02020603050405020304" pitchFamily="18" charset="0"/>
              </a:rPr>
              <a:t>Orbital quantum number</a:t>
            </a:r>
            <a:r>
              <a:rPr lang="el-GR" altLang="el-GR" sz="1800" u="sng" dirty="0">
                <a:cs typeface="Times New Roman" panose="02020603050405020304" pitchFamily="18" charset="0"/>
              </a:rPr>
              <a:t>)</a:t>
            </a:r>
            <a:endParaRPr lang="el-GR" altLang="el-GR" sz="1800" u="sng" dirty="0"/>
          </a:p>
          <a:p>
            <a:pPr algn="just" eaLnBrk="1" hangingPunct="1">
              <a:spcBef>
                <a:spcPct val="50000"/>
              </a:spcBef>
              <a:buFontTx/>
              <a:buNone/>
            </a:pPr>
            <a:endParaRPr lang="en-GB" altLang="el-GR" sz="1800" u="sng" dirty="0"/>
          </a:p>
          <a:p>
            <a:pPr algn="just" eaLnBrk="1" hangingPunct="1">
              <a:spcBef>
                <a:spcPct val="50000"/>
              </a:spcBef>
              <a:buFontTx/>
              <a:buNone/>
            </a:pPr>
            <a:r>
              <a:rPr lang="el-GR" altLang="el-GR" sz="1800" dirty="0"/>
              <a:t>Ψ</a:t>
            </a:r>
            <a:r>
              <a:rPr lang="en-US" altLang="el-GR" sz="1800" baseline="-25000" dirty="0" err="1"/>
              <a:t>n,l</a:t>
            </a:r>
            <a:r>
              <a:rPr lang="el-GR" altLang="el-GR" sz="1800" baseline="-25000" dirty="0"/>
              <a:t>,</a:t>
            </a:r>
            <a:r>
              <a:rPr lang="en-US" altLang="el-GR" sz="1800" baseline="-25000" dirty="0"/>
              <a:t>m</a:t>
            </a:r>
            <a:r>
              <a:rPr lang="en-US" altLang="el-GR" sz="1800" baseline="-50000" dirty="0"/>
              <a:t>l</a:t>
            </a:r>
            <a:r>
              <a:rPr lang="en-US" altLang="el-GR" sz="1800" dirty="0"/>
              <a:t> </a:t>
            </a:r>
            <a:r>
              <a:rPr lang="el-GR" altLang="el-GR" sz="1800" dirty="0"/>
              <a:t>=Ψ(Ε</a:t>
            </a:r>
            <a:r>
              <a:rPr lang="en-US" altLang="el-GR" sz="1800" baseline="-25000" dirty="0"/>
              <a:t>n</a:t>
            </a:r>
            <a:r>
              <a:rPr lang="el-GR" altLang="el-GR" sz="1800" dirty="0"/>
              <a:t>, </a:t>
            </a:r>
            <a:r>
              <a:rPr lang="en-US" altLang="el-GR" sz="1800" dirty="0" err="1"/>
              <a:t>U</a:t>
            </a:r>
            <a:r>
              <a:rPr lang="en-US" altLang="el-GR" sz="1800" baseline="-25000" dirty="0" err="1"/>
              <a:t>l,m</a:t>
            </a:r>
            <a:r>
              <a:rPr lang="en-US" altLang="el-GR" sz="1800" baseline="-50000" dirty="0" err="1"/>
              <a:t>l</a:t>
            </a:r>
            <a:r>
              <a:rPr lang="el-GR" altLang="el-GR" sz="1800" dirty="0"/>
              <a:t>)</a:t>
            </a:r>
            <a:endParaRPr lang="en-GB" altLang="el-GR" sz="1800" dirty="0"/>
          </a:p>
          <a:p>
            <a:pPr algn="just" eaLnBrk="1" hangingPunct="1">
              <a:spcBef>
                <a:spcPct val="50000"/>
              </a:spcBef>
              <a:buFontTx/>
              <a:buNone/>
            </a:pPr>
            <a:r>
              <a:rPr lang="el-GR" altLang="el-GR" sz="1800" dirty="0">
                <a:cs typeface="Times New Roman" panose="02020603050405020304" pitchFamily="18" charset="0"/>
              </a:rPr>
              <a:t>Το </a:t>
            </a:r>
            <a:r>
              <a:rPr lang="en-US" altLang="el-GR" sz="1800" dirty="0" err="1"/>
              <a:t>U</a:t>
            </a:r>
            <a:r>
              <a:rPr lang="en-US" altLang="el-GR" sz="1800" baseline="-25000" dirty="0" err="1"/>
              <a:t>l,m</a:t>
            </a:r>
            <a:r>
              <a:rPr lang="en-US" altLang="el-GR" sz="1800" baseline="-50000" dirty="0" err="1"/>
              <a:t>l</a:t>
            </a:r>
            <a:r>
              <a:rPr lang="el-GR" altLang="el-GR" sz="1800" dirty="0"/>
              <a:t> περιγράφει τα εκφυλισμένα τροχιακά δηλαδή τροχιακά ίδιου είδους αλλά με διαφορετική διάταξη στο χώρο</a:t>
            </a:r>
            <a:endParaRPr lang="el-GR" altLang="el-GR" sz="1800" dirty="0">
              <a:cs typeface="Times New Roman" panose="02020603050405020304" pitchFamily="18" charset="0"/>
            </a:endParaRPr>
          </a:p>
          <a:p>
            <a:pPr algn="just" eaLnBrk="1" hangingPunct="1">
              <a:spcBef>
                <a:spcPct val="50000"/>
              </a:spcBef>
              <a:buFontTx/>
              <a:buNone/>
            </a:pPr>
            <a:endParaRPr lang="en-US" altLang="el-GR" sz="1800" dirty="0">
              <a:cs typeface="Times New Roman" panose="02020603050405020304" pitchFamily="18" charset="0"/>
            </a:endParaRPr>
          </a:p>
          <a:p>
            <a:pPr algn="just" eaLnBrk="1" hangingPunct="1">
              <a:spcBef>
                <a:spcPct val="50000"/>
              </a:spcBef>
              <a:buFontTx/>
              <a:buNone/>
            </a:pPr>
            <a:endParaRPr lang="en-US" altLang="el-GR" sz="1800" dirty="0">
              <a:cs typeface="Times New Roman" panose="02020603050405020304" pitchFamily="18" charset="0"/>
            </a:endParaRPr>
          </a:p>
          <a:p>
            <a:pPr algn="just" eaLnBrk="1" hangingPunct="1">
              <a:spcBef>
                <a:spcPct val="50000"/>
              </a:spcBef>
              <a:buFontTx/>
              <a:buNone/>
            </a:pPr>
            <a:endParaRPr lang="en-US" altLang="el-GR" sz="1800" dirty="0">
              <a:cs typeface="Times New Roman" panose="02020603050405020304" pitchFamily="18" charset="0"/>
            </a:endParaRPr>
          </a:p>
          <a:p>
            <a:pPr algn="just" eaLnBrk="1" hangingPunct="1">
              <a:spcBef>
                <a:spcPct val="50000"/>
              </a:spcBef>
              <a:buFontTx/>
              <a:buNone/>
            </a:pPr>
            <a:endParaRPr lang="el-GR" altLang="el-GR" sz="1800" dirty="0">
              <a:cs typeface="Times New Roman" panose="02020603050405020304" pitchFamily="18" charset="0"/>
            </a:endParaRPr>
          </a:p>
          <a:p>
            <a:pPr algn="just" eaLnBrk="1" hangingPunct="1">
              <a:spcBef>
                <a:spcPct val="50000"/>
              </a:spcBef>
              <a:buFontTx/>
              <a:buNone/>
            </a:pPr>
            <a:r>
              <a:rPr lang="el-GR" altLang="el-GR" sz="1800" dirty="0">
                <a:cs typeface="Times New Roman" panose="02020603050405020304" pitchFamily="18" charset="0"/>
              </a:rPr>
              <a:t>Επειδή τα ηλεκτρόνια μπορεί να καταλαμβάνουν διαφορετικές περιοχές του χώρου, τα ατομικά τροχιακά συνήθως υποδιαιρούνται σε ισοδύναμης ενέργειας τροχιακά (εκφυλισμένα τροχιακά) τα οποία διαφοροποιούνται χωρικά ως προς την περιοχή στην οποία εμφανίζεται η μεγαλύτερη ηλεκτρονική πυκνότητα.  Αυτό επιτυγχάνεται με το μαγνητικό κβαντικό αριθμό </a:t>
            </a:r>
            <a:r>
              <a:rPr lang="en-US" altLang="el-GR" sz="1800" dirty="0">
                <a:cs typeface="Times New Roman" panose="02020603050405020304" pitchFamily="18" charset="0"/>
              </a:rPr>
              <a:t>m</a:t>
            </a:r>
            <a:r>
              <a:rPr lang="en-US" altLang="el-GR" sz="1800" baseline="-30000" dirty="0">
                <a:cs typeface="Times New Roman" panose="02020603050405020304" pitchFamily="18" charset="0"/>
              </a:rPr>
              <a:t>l</a:t>
            </a:r>
            <a:r>
              <a:rPr lang="el-GR" altLang="el-GR" sz="1800" dirty="0">
                <a:cs typeface="Times New Roman" panose="02020603050405020304" pitchFamily="18" charset="0"/>
              </a:rPr>
              <a:t> που παίρνει όλες τις ακέραιες τιμές από –</a:t>
            </a:r>
            <a:r>
              <a:rPr lang="en-US" altLang="el-GR" sz="1800" dirty="0">
                <a:cs typeface="Times New Roman" panose="02020603050405020304" pitchFamily="18" charset="0"/>
              </a:rPr>
              <a:t>l</a:t>
            </a:r>
            <a:r>
              <a:rPr lang="el-GR" altLang="el-GR" sz="1800" dirty="0">
                <a:cs typeface="Times New Roman" panose="02020603050405020304" pitchFamily="18" charset="0"/>
              </a:rPr>
              <a:t>  έως +</a:t>
            </a:r>
            <a:r>
              <a:rPr lang="en-US" altLang="el-GR" sz="1800" dirty="0">
                <a:cs typeface="Times New Roman" panose="02020603050405020304" pitchFamily="18" charset="0"/>
              </a:rPr>
              <a:t>l</a:t>
            </a:r>
            <a:r>
              <a:rPr lang="el-GR" altLang="el-GR" sz="1800" dirty="0">
                <a:cs typeface="Times New Roman" panose="02020603050405020304" pitchFamily="18" charset="0"/>
              </a:rPr>
              <a:t>. Συνεπώς, το τροχιακό </a:t>
            </a:r>
            <a:r>
              <a:rPr lang="en-US" altLang="el-GR" sz="1800" dirty="0">
                <a:solidFill>
                  <a:srgbClr val="FFFF00"/>
                </a:solidFill>
                <a:cs typeface="Times New Roman" panose="02020603050405020304" pitchFamily="18" charset="0"/>
              </a:rPr>
              <a:t>s</a:t>
            </a:r>
            <a:r>
              <a:rPr lang="el-GR" altLang="el-GR" sz="1800" dirty="0">
                <a:solidFill>
                  <a:srgbClr val="FFFF00"/>
                </a:solidFill>
                <a:cs typeface="Times New Roman" panose="02020603050405020304" pitchFamily="18" charset="0"/>
              </a:rPr>
              <a:t> (</a:t>
            </a:r>
            <a:r>
              <a:rPr lang="en-US" altLang="el-GR" sz="1800" dirty="0">
                <a:solidFill>
                  <a:srgbClr val="FFFF00"/>
                </a:solidFill>
                <a:cs typeface="Times New Roman" panose="02020603050405020304" pitchFamily="18" charset="0"/>
              </a:rPr>
              <a:t>l</a:t>
            </a:r>
            <a:r>
              <a:rPr lang="el-GR" altLang="el-GR" sz="1800" dirty="0">
                <a:solidFill>
                  <a:srgbClr val="FFFF00"/>
                </a:solidFill>
                <a:cs typeface="Times New Roman" panose="02020603050405020304" pitchFamily="18" charset="0"/>
              </a:rPr>
              <a:t>=0)</a:t>
            </a:r>
            <a:r>
              <a:rPr lang="el-GR" altLang="el-GR" sz="1800" dirty="0">
                <a:cs typeface="Times New Roman" panose="02020603050405020304" pitchFamily="18" charset="0"/>
              </a:rPr>
              <a:t> είναι </a:t>
            </a:r>
            <a:r>
              <a:rPr lang="el-GR" altLang="el-GR" sz="1800" dirty="0">
                <a:solidFill>
                  <a:srgbClr val="FFFF00"/>
                </a:solidFill>
                <a:cs typeface="Times New Roman" panose="02020603050405020304" pitchFamily="18" charset="0"/>
              </a:rPr>
              <a:t>μοναδικό</a:t>
            </a:r>
            <a:r>
              <a:rPr lang="el-GR" altLang="el-GR" sz="1800" dirty="0">
                <a:cs typeface="Times New Roman" panose="02020603050405020304" pitchFamily="18" charset="0"/>
              </a:rPr>
              <a:t>, ενώ υπάρχουν </a:t>
            </a:r>
            <a:r>
              <a:rPr lang="el-GR" altLang="el-GR" sz="1800" dirty="0">
                <a:solidFill>
                  <a:srgbClr val="FFFF00"/>
                </a:solidFill>
                <a:cs typeface="Times New Roman" panose="02020603050405020304" pitchFamily="18" charset="0"/>
              </a:rPr>
              <a:t>τρία ισοδύναμα </a:t>
            </a:r>
            <a:r>
              <a:rPr lang="en-US" altLang="el-GR" sz="1800" dirty="0">
                <a:solidFill>
                  <a:srgbClr val="FFFF00"/>
                </a:solidFill>
                <a:cs typeface="Times New Roman" panose="02020603050405020304" pitchFamily="18" charset="0"/>
              </a:rPr>
              <a:t>p</a:t>
            </a:r>
            <a:r>
              <a:rPr lang="el-GR" altLang="el-GR" sz="1800" dirty="0">
                <a:cs typeface="Times New Roman" panose="02020603050405020304" pitchFamily="18" charset="0"/>
              </a:rPr>
              <a:t> τροχιακά (</a:t>
            </a:r>
            <a:r>
              <a:rPr lang="en-US" altLang="el-GR" sz="1800" dirty="0">
                <a:cs typeface="Times New Roman" panose="02020603050405020304" pitchFamily="18" charset="0"/>
              </a:rPr>
              <a:t>l</a:t>
            </a:r>
            <a:r>
              <a:rPr lang="el-GR" altLang="el-GR" sz="1800" dirty="0">
                <a:cs typeface="Times New Roman" panose="02020603050405020304" pitchFamily="18" charset="0"/>
              </a:rPr>
              <a:t>=1), </a:t>
            </a:r>
            <a:r>
              <a:rPr lang="el-GR" altLang="el-GR" sz="1800" dirty="0">
                <a:solidFill>
                  <a:srgbClr val="FFFF00"/>
                </a:solidFill>
                <a:cs typeface="Times New Roman" panose="02020603050405020304" pitchFamily="18" charset="0"/>
              </a:rPr>
              <a:t>πέντε ισοδύναμα </a:t>
            </a:r>
            <a:r>
              <a:rPr lang="en-US" altLang="el-GR" sz="1800" dirty="0">
                <a:solidFill>
                  <a:srgbClr val="FFFF00"/>
                </a:solidFill>
                <a:cs typeface="Times New Roman" panose="02020603050405020304" pitchFamily="18" charset="0"/>
              </a:rPr>
              <a:t>d</a:t>
            </a:r>
            <a:r>
              <a:rPr lang="el-GR" altLang="el-GR" sz="1800" dirty="0">
                <a:solidFill>
                  <a:srgbClr val="FFFF00"/>
                </a:solidFill>
                <a:cs typeface="Times New Roman" panose="02020603050405020304" pitchFamily="18" charset="0"/>
              </a:rPr>
              <a:t> </a:t>
            </a:r>
            <a:r>
              <a:rPr lang="el-GR" altLang="el-GR" sz="1800" dirty="0">
                <a:cs typeface="Times New Roman" panose="02020603050405020304" pitchFamily="18" charset="0"/>
              </a:rPr>
              <a:t>τροχιακά (</a:t>
            </a:r>
            <a:r>
              <a:rPr lang="en-US" altLang="el-GR" sz="1800" dirty="0">
                <a:cs typeface="Times New Roman" panose="02020603050405020304" pitchFamily="18" charset="0"/>
              </a:rPr>
              <a:t>l</a:t>
            </a:r>
            <a:r>
              <a:rPr lang="el-GR" altLang="el-GR" sz="1800" dirty="0">
                <a:cs typeface="Times New Roman" panose="02020603050405020304" pitchFamily="18" charset="0"/>
              </a:rPr>
              <a:t>=2) και </a:t>
            </a:r>
            <a:r>
              <a:rPr lang="el-GR" altLang="el-GR" sz="1800" dirty="0">
                <a:solidFill>
                  <a:srgbClr val="FFFF00"/>
                </a:solidFill>
                <a:cs typeface="Times New Roman" panose="02020603050405020304" pitchFamily="18" charset="0"/>
              </a:rPr>
              <a:t>επτά ισοδύναμα </a:t>
            </a:r>
            <a:r>
              <a:rPr lang="en-US" altLang="el-GR" sz="1800" dirty="0">
                <a:solidFill>
                  <a:srgbClr val="FFFF00"/>
                </a:solidFill>
                <a:cs typeface="Times New Roman" panose="02020603050405020304" pitchFamily="18" charset="0"/>
              </a:rPr>
              <a:t>f</a:t>
            </a:r>
            <a:r>
              <a:rPr lang="el-GR" altLang="el-GR" sz="1800" dirty="0">
                <a:cs typeface="Times New Roman" panose="02020603050405020304" pitchFamily="18" charset="0"/>
              </a:rPr>
              <a:t> τροχιακά (</a:t>
            </a:r>
            <a:r>
              <a:rPr lang="en-US" altLang="el-GR" sz="1800" dirty="0">
                <a:cs typeface="Times New Roman" panose="02020603050405020304" pitchFamily="18" charset="0"/>
              </a:rPr>
              <a:t>l</a:t>
            </a:r>
            <a:r>
              <a:rPr lang="el-GR" altLang="el-GR" sz="1800" dirty="0">
                <a:cs typeface="Times New Roman" panose="02020603050405020304" pitchFamily="18" charset="0"/>
              </a:rPr>
              <a:t>=3).</a:t>
            </a:r>
            <a:endParaRPr lang="en-GB" altLang="el-GR" sz="1800" dirty="0">
              <a:cs typeface="Times New Roman" panose="02020603050405020304" pitchFamily="18" charset="0"/>
            </a:endParaRPr>
          </a:p>
        </p:txBody>
      </p:sp>
      <p:graphicFrame>
        <p:nvGraphicFramePr>
          <p:cNvPr id="4" name="Object 5">
            <a:extLst>
              <a:ext uri="{FF2B5EF4-FFF2-40B4-BE49-F238E27FC236}">
                <a16:creationId xmlns:a16="http://schemas.microsoft.com/office/drawing/2014/main" id="{58A2899E-9A95-4E49-8324-1ED746A61B6B}"/>
              </a:ext>
            </a:extLst>
          </p:cNvPr>
          <p:cNvGraphicFramePr>
            <a:graphicFrameLocks noChangeAspect="1"/>
          </p:cNvGraphicFramePr>
          <p:nvPr/>
        </p:nvGraphicFramePr>
        <p:xfrm>
          <a:off x="2484438" y="2781300"/>
          <a:ext cx="4129087" cy="1390650"/>
        </p:xfrm>
        <a:graphic>
          <a:graphicData uri="http://schemas.openxmlformats.org/presentationml/2006/ole">
            <mc:AlternateContent xmlns:mc="http://schemas.openxmlformats.org/markup-compatibility/2006">
              <mc:Choice xmlns:v="urn:schemas-microsoft-com:vml" Requires="v">
                <p:oleObj spid="_x0000_s10242" name="Bitmap Image" r:id="rId3" imgW="5525271" imgH="2076740" progId="Paint.Picture">
                  <p:embed/>
                </p:oleObj>
              </mc:Choice>
              <mc:Fallback>
                <p:oleObj name="Bitmap Image" r:id="rId3" imgW="5525271" imgH="2076740" progId="Paint.Picture">
                  <p:embed/>
                  <p:pic>
                    <p:nvPicPr>
                      <p:cNvPr id="4" name="Object 5">
                        <a:extLst>
                          <a:ext uri="{FF2B5EF4-FFF2-40B4-BE49-F238E27FC236}">
                            <a16:creationId xmlns:a16="http://schemas.microsoft.com/office/drawing/2014/main" id="{58A2899E-9A95-4E49-8324-1ED746A61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781300"/>
                        <a:ext cx="412908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D1EA56D-CBB1-41AB-A2E1-5C496F94AE29}"/>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Περιγραφή Κβαντικής Κατάστασης Ηλεκτρονίου</a:t>
            </a:r>
            <a:endParaRPr lang="en-GB" altLang="el-GR" sz="2800" b="1" i="1">
              <a:solidFill>
                <a:schemeClr val="tx2"/>
              </a:solidFill>
            </a:endParaRPr>
          </a:p>
        </p:txBody>
      </p:sp>
      <p:sp>
        <p:nvSpPr>
          <p:cNvPr id="15363" name="Text Box 3">
            <a:extLst>
              <a:ext uri="{FF2B5EF4-FFF2-40B4-BE49-F238E27FC236}">
                <a16:creationId xmlns:a16="http://schemas.microsoft.com/office/drawing/2014/main" id="{0D030951-0A96-4124-8709-DE0E23B860BF}"/>
              </a:ext>
            </a:extLst>
          </p:cNvPr>
          <p:cNvSpPr txBox="1">
            <a:spLocks noChangeArrowheads="1"/>
          </p:cNvSpPr>
          <p:nvPr/>
        </p:nvSpPr>
        <p:spPr bwMode="auto">
          <a:xfrm>
            <a:off x="457200" y="1295400"/>
            <a:ext cx="81534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u="sng">
                <a:cs typeface="Times New Roman" panose="02020603050405020304" pitchFamily="18" charset="0"/>
              </a:rPr>
              <a:t>δ. Κβαντικός αριθμός του </a:t>
            </a:r>
            <a:r>
              <a:rPr lang="en-US" altLang="el-GR" sz="1800" u="sng">
                <a:cs typeface="Times New Roman" panose="02020603050405020304" pitchFamily="18" charset="0"/>
              </a:rPr>
              <a:t>spin m</a:t>
            </a:r>
            <a:r>
              <a:rPr lang="en-US" altLang="el-GR" sz="1800" u="sng" baseline="-30000">
                <a:cs typeface="Times New Roman" panose="02020603050405020304" pitchFamily="18" charset="0"/>
              </a:rPr>
              <a:t>s</a:t>
            </a:r>
            <a:r>
              <a:rPr lang="el-GR" altLang="el-GR" sz="1800" u="sng">
                <a:cs typeface="Times New Roman" panose="02020603050405020304" pitchFamily="18" charset="0"/>
              </a:rPr>
              <a:t> (</a:t>
            </a:r>
            <a:r>
              <a:rPr lang="en-US" altLang="el-GR" sz="1800" u="sng">
                <a:cs typeface="Times New Roman" panose="02020603050405020304" pitchFamily="18" charset="0"/>
              </a:rPr>
              <a:t>Orbital quantum number</a:t>
            </a:r>
            <a:r>
              <a:rPr lang="el-GR" altLang="el-GR" sz="1800" u="sng">
                <a:cs typeface="Times New Roman" panose="02020603050405020304" pitchFamily="18" charset="0"/>
              </a:rPr>
              <a:t>)</a:t>
            </a:r>
            <a:endParaRPr lang="el-GR" altLang="el-GR" sz="1800" u="sng"/>
          </a:p>
          <a:p>
            <a:pPr algn="just" eaLnBrk="1" hangingPunct="1">
              <a:spcBef>
                <a:spcPct val="50000"/>
              </a:spcBef>
              <a:buFontTx/>
              <a:buNone/>
            </a:pPr>
            <a:endParaRPr lang="en-GB" altLang="el-GR" sz="1800" u="sng"/>
          </a:p>
          <a:p>
            <a:pPr algn="just" eaLnBrk="1" hangingPunct="1">
              <a:spcBef>
                <a:spcPct val="50000"/>
              </a:spcBef>
              <a:buFontTx/>
              <a:buNone/>
            </a:pPr>
            <a:endParaRPr lang="en-US" altLang="el-GR" sz="1800">
              <a:cs typeface="Times New Roman" panose="02020603050405020304" pitchFamily="18" charset="0"/>
            </a:endParaRPr>
          </a:p>
          <a:p>
            <a:pPr algn="just" eaLnBrk="1" hangingPunct="1">
              <a:spcBef>
                <a:spcPct val="50000"/>
              </a:spcBef>
              <a:buFontTx/>
              <a:buNone/>
            </a:pPr>
            <a:endParaRPr lang="en-US" altLang="el-GR" sz="1800">
              <a:cs typeface="Times New Roman" panose="02020603050405020304" pitchFamily="18" charset="0"/>
            </a:endParaRPr>
          </a:p>
          <a:p>
            <a:pPr algn="just" eaLnBrk="1" hangingPunct="1">
              <a:spcBef>
                <a:spcPct val="50000"/>
              </a:spcBef>
              <a:buFontTx/>
              <a:buNone/>
            </a:pPr>
            <a:r>
              <a:rPr lang="el-GR" altLang="el-GR" sz="1800">
                <a:cs typeface="Times New Roman" panose="02020603050405020304" pitchFamily="18" charset="0"/>
              </a:rPr>
              <a:t>Κάθε ηλεκτρόνιο μέσα σε ένα τροχιακό εκτός από την περιφορά του γύρω από τον πυρήνα περιφέρεται και γύρω από τον εαυτό του. Επομένως τα ηλεκτρόνια έχουν ιδιοστροφορμή (</a:t>
            </a:r>
            <a:r>
              <a:rPr lang="en-US" altLang="el-GR" sz="1800">
                <a:cs typeface="Times New Roman" panose="02020603050405020304" pitchFamily="18" charset="0"/>
              </a:rPr>
              <a:t>spin</a:t>
            </a:r>
            <a:r>
              <a:rPr lang="el-GR" altLang="el-GR" sz="1800">
                <a:cs typeface="Times New Roman" panose="02020603050405020304" pitchFamily="18" charset="0"/>
              </a:rPr>
              <a:t>). Επειδή τα ηλεκτρόνια είναι ηλεκτρικά φορτισμένα, η ιδιοστροφορμή τα αναγκάζει να συμπεριφέρονται σαν μικροσκοπικοί μαγνήτες, αποκτώντας μαγνητική ροπή. Η περιφορά των ηλεκτρονίων  γύρω από τον εαυτό τους μπορεί να έχει δύο προσανατολισμούς</a:t>
            </a:r>
            <a:r>
              <a:rPr lang="el-GR" altLang="el-GR" sz="1800"/>
              <a:t> </a:t>
            </a:r>
            <a:r>
              <a:rPr lang="el-GR" altLang="el-GR" sz="1800">
                <a:cs typeface="Times New Roman" panose="02020603050405020304" pitchFamily="18" charset="0"/>
              </a:rPr>
              <a:t>και συνεπώς ο κβαντικός αριθμός του </a:t>
            </a:r>
            <a:r>
              <a:rPr lang="en-US" altLang="el-GR" sz="1800">
                <a:cs typeface="Times New Roman" panose="02020603050405020304" pitchFamily="18" charset="0"/>
              </a:rPr>
              <a:t>spin m</a:t>
            </a:r>
            <a:r>
              <a:rPr lang="en-US" altLang="el-GR" sz="1800" baseline="-30000">
                <a:cs typeface="Times New Roman" panose="02020603050405020304" pitchFamily="18" charset="0"/>
              </a:rPr>
              <a:t>s</a:t>
            </a:r>
            <a:r>
              <a:rPr lang="el-GR" altLang="el-GR" sz="1800">
                <a:cs typeface="Times New Roman" panose="02020603050405020304" pitchFamily="18" charset="0"/>
              </a:rPr>
              <a:t> παίρνει δύο τιμές τ</a:t>
            </a:r>
            <a:r>
              <a:rPr lang="el-GR" altLang="el-GR" sz="1800"/>
              <a:t>ις</a:t>
            </a:r>
            <a:r>
              <a:rPr lang="el-GR" altLang="el-GR" sz="1800">
                <a:cs typeface="Times New Roman" panose="02020603050405020304" pitchFamily="18" charset="0"/>
              </a:rPr>
              <a:t> </a:t>
            </a:r>
            <a:r>
              <a:rPr lang="el-GR" altLang="el-GR" sz="1800"/>
              <a:t>–1/2</a:t>
            </a:r>
            <a:r>
              <a:rPr lang="el-GR" altLang="el-GR" sz="1800">
                <a:cs typeface="Times New Roman" panose="02020603050405020304" pitchFamily="18" charset="0"/>
              </a:rPr>
              <a:t> και </a:t>
            </a:r>
            <a:r>
              <a:rPr lang="el-GR" altLang="el-GR" sz="1800"/>
              <a:t>+1/2</a:t>
            </a:r>
            <a:r>
              <a:rPr lang="el-GR" altLang="el-GR" sz="1800">
                <a:cs typeface="Times New Roman" panose="02020603050405020304" pitchFamily="18" charset="0"/>
              </a:rPr>
              <a:t> που εκφράζουν τις δύο αντίθετες κατευθύνσεις της μαγνητικής τους ροπής.</a:t>
            </a:r>
            <a:endParaRPr lang="en-GB" altLang="el-GR" sz="1800">
              <a:cs typeface="Times New Roman" panose="02020603050405020304" pitchFamily="18" charset="0"/>
            </a:endParaRPr>
          </a:p>
          <a:p>
            <a:pPr algn="just" eaLnBrk="1" hangingPunct="1">
              <a:spcBef>
                <a:spcPct val="50000"/>
              </a:spcBef>
              <a:buFontTx/>
              <a:buNone/>
            </a:pPr>
            <a:r>
              <a:rPr lang="el-GR" altLang="el-GR" sz="1800">
                <a:cs typeface="Times New Roman" panose="02020603050405020304" pitchFamily="18" charset="0"/>
              </a:rPr>
              <a:t>Ο κβαντικός αριθμός του </a:t>
            </a:r>
            <a:r>
              <a:rPr lang="en-US" altLang="el-GR" sz="1800">
                <a:cs typeface="Times New Roman" panose="02020603050405020304" pitchFamily="18" charset="0"/>
              </a:rPr>
              <a:t>spin m</a:t>
            </a:r>
            <a:r>
              <a:rPr lang="en-US" altLang="el-GR" sz="1800" baseline="-30000">
                <a:cs typeface="Times New Roman" panose="02020603050405020304" pitchFamily="18" charset="0"/>
              </a:rPr>
              <a:t>s</a:t>
            </a:r>
            <a:r>
              <a:rPr lang="en-US" altLang="el-GR" sz="1800">
                <a:cs typeface="Times New Roman" panose="02020603050405020304" pitchFamily="18" charset="0"/>
              </a:rPr>
              <a:t> </a:t>
            </a:r>
            <a:r>
              <a:rPr lang="el-GR" altLang="el-GR" sz="1800">
                <a:cs typeface="Times New Roman" panose="02020603050405020304" pitchFamily="18" charset="0"/>
              </a:rPr>
              <a:t>καθορίζει τον αριθμό των ηλεκτρονίων που καταλαμβάνουν κάθε τροχιακό. Έτσι σε κάθε τροχιακό μπορεί να συνυπάρξουν μόνο δύο ηλεκτρόνια τα οποία θα έχουν αντιπαράλληλη ιδιοστροφορμή δηλαδή αντίθετες κατευθύνσεις στη μαγνητικής τους ροπή.</a:t>
            </a:r>
            <a:endParaRPr lang="en-GB" altLang="el-GR" sz="1800">
              <a:cs typeface="Times New Roman" panose="02020603050405020304" pitchFamily="18" charset="0"/>
            </a:endParaRPr>
          </a:p>
        </p:txBody>
      </p:sp>
      <p:pic>
        <p:nvPicPr>
          <p:cNvPr id="15364" name="Picture 6" descr="http://images.tutorvista.com/cms/images/83/electron-spin.PNG">
            <a:extLst>
              <a:ext uri="{FF2B5EF4-FFF2-40B4-BE49-F238E27FC236}">
                <a16:creationId xmlns:a16="http://schemas.microsoft.com/office/drawing/2014/main" id="{881D97F9-774D-4ADB-AB72-CE9EB75BD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663575"/>
            <a:ext cx="2655887"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DB081CB-4044-4A49-BB98-8655BAE02F6B}"/>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Συμβολισμός Τροχιακών</a:t>
            </a:r>
            <a:endParaRPr lang="en-GB" altLang="el-GR" sz="2800" b="1" i="1">
              <a:solidFill>
                <a:schemeClr val="tx2"/>
              </a:solidFill>
            </a:endParaRPr>
          </a:p>
        </p:txBody>
      </p:sp>
      <p:sp>
        <p:nvSpPr>
          <p:cNvPr id="16387" name="Text Box 3">
            <a:extLst>
              <a:ext uri="{FF2B5EF4-FFF2-40B4-BE49-F238E27FC236}">
                <a16:creationId xmlns:a16="http://schemas.microsoft.com/office/drawing/2014/main" id="{BAC43CB4-7FEA-45E8-862B-757EF7E02C5E}"/>
              </a:ext>
            </a:extLst>
          </p:cNvPr>
          <p:cNvSpPr txBox="1">
            <a:spLocks noChangeArrowheads="1"/>
          </p:cNvSpPr>
          <p:nvPr/>
        </p:nvSpPr>
        <p:spPr bwMode="auto">
          <a:xfrm>
            <a:off x="381000" y="6858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u="sng"/>
              <a:t>Συμβολισμός τροχιακών</a:t>
            </a:r>
          </a:p>
          <a:p>
            <a:pPr algn="just" eaLnBrk="1" hangingPunct="1">
              <a:spcBef>
                <a:spcPct val="50000"/>
              </a:spcBef>
              <a:buFontTx/>
              <a:buNone/>
            </a:pPr>
            <a:r>
              <a:rPr lang="en-US" altLang="el-GR" sz="2400"/>
              <a:t>				</a:t>
            </a:r>
            <a:r>
              <a:rPr lang="el-GR" altLang="el-GR" sz="2400"/>
              <a:t>           </a:t>
            </a:r>
            <a:r>
              <a:rPr lang="el-GR" altLang="el-GR" sz="2400">
                <a:solidFill>
                  <a:schemeClr val="accent1"/>
                </a:solidFill>
              </a:rPr>
              <a:t>2</a:t>
            </a:r>
            <a:r>
              <a:rPr lang="en-US" altLang="el-GR" sz="2400">
                <a:solidFill>
                  <a:srgbClr val="33CC33"/>
                </a:solidFill>
              </a:rPr>
              <a:t>p</a:t>
            </a:r>
            <a:r>
              <a:rPr lang="en-US" altLang="el-GR" sz="2400" baseline="-50000">
                <a:solidFill>
                  <a:srgbClr val="00CCFF"/>
                </a:solidFill>
              </a:rPr>
              <a:t>x</a:t>
            </a:r>
            <a:endParaRPr lang="en-GB" altLang="el-GR" sz="2400" baseline="-50000">
              <a:solidFill>
                <a:srgbClr val="00CCFF"/>
              </a:solidFill>
            </a:endParaRPr>
          </a:p>
        </p:txBody>
      </p:sp>
      <p:sp>
        <p:nvSpPr>
          <p:cNvPr id="16388" name="Line 5">
            <a:extLst>
              <a:ext uri="{FF2B5EF4-FFF2-40B4-BE49-F238E27FC236}">
                <a16:creationId xmlns:a16="http://schemas.microsoft.com/office/drawing/2014/main" id="{36F70DD3-256F-459B-B863-510A20A19E35}"/>
              </a:ext>
            </a:extLst>
          </p:cNvPr>
          <p:cNvSpPr>
            <a:spLocks noChangeShapeType="1"/>
          </p:cNvSpPr>
          <p:nvPr/>
        </p:nvSpPr>
        <p:spPr bwMode="auto">
          <a:xfrm flipH="1">
            <a:off x="4419600" y="1371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89" name="Text Box 6">
            <a:extLst>
              <a:ext uri="{FF2B5EF4-FFF2-40B4-BE49-F238E27FC236}">
                <a16:creationId xmlns:a16="http://schemas.microsoft.com/office/drawing/2014/main" id="{A84FEB98-1B31-4D11-A1E5-05F2D1DA3B37}"/>
              </a:ext>
            </a:extLst>
          </p:cNvPr>
          <p:cNvSpPr txBox="1">
            <a:spLocks noChangeArrowheads="1"/>
          </p:cNvSpPr>
          <p:nvPr/>
        </p:nvSpPr>
        <p:spPr bwMode="auto">
          <a:xfrm>
            <a:off x="457200" y="1066800"/>
            <a:ext cx="4114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chemeClr val="accent1"/>
                </a:solidFill>
              </a:rPr>
              <a:t>Δείχνει το κύριο ενεργειακό επίπεδο στο οποίο ανήκει το ατομικό τροχιακό και συμπίπτει με το κύριο κβαντικό αριθμό </a:t>
            </a:r>
            <a:r>
              <a:rPr lang="en-US" altLang="el-GR" sz="1800">
                <a:solidFill>
                  <a:schemeClr val="accent1"/>
                </a:solidFill>
              </a:rPr>
              <a:t>n</a:t>
            </a:r>
            <a:endParaRPr lang="en-GB" altLang="el-GR" sz="1800">
              <a:solidFill>
                <a:schemeClr val="accent1"/>
              </a:solidFill>
            </a:endParaRPr>
          </a:p>
        </p:txBody>
      </p:sp>
      <p:sp>
        <p:nvSpPr>
          <p:cNvPr id="16390" name="Line 7">
            <a:extLst>
              <a:ext uri="{FF2B5EF4-FFF2-40B4-BE49-F238E27FC236}">
                <a16:creationId xmlns:a16="http://schemas.microsoft.com/office/drawing/2014/main" id="{4BA53608-53EB-4843-9F74-E536306A7DF5}"/>
              </a:ext>
            </a:extLst>
          </p:cNvPr>
          <p:cNvSpPr>
            <a:spLocks noChangeShapeType="1"/>
          </p:cNvSpPr>
          <p:nvPr/>
        </p:nvSpPr>
        <p:spPr bwMode="auto">
          <a:xfrm flipV="1">
            <a:off x="5334000" y="1143000"/>
            <a:ext cx="52387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1" name="Text Box 8">
            <a:extLst>
              <a:ext uri="{FF2B5EF4-FFF2-40B4-BE49-F238E27FC236}">
                <a16:creationId xmlns:a16="http://schemas.microsoft.com/office/drawing/2014/main" id="{CA985EE7-C96F-4648-A58E-50D7F353C19F}"/>
              </a:ext>
            </a:extLst>
          </p:cNvPr>
          <p:cNvSpPr txBox="1">
            <a:spLocks noChangeArrowheads="1"/>
          </p:cNvSpPr>
          <p:nvPr/>
        </p:nvSpPr>
        <p:spPr bwMode="auto">
          <a:xfrm>
            <a:off x="5857875" y="714375"/>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rgbClr val="33CC33"/>
                </a:solidFill>
              </a:rPr>
              <a:t>Δείχνει το είδος του ατομικού τροχιακού (πχ </a:t>
            </a:r>
            <a:r>
              <a:rPr lang="en-US" altLang="el-GR" sz="1800">
                <a:solidFill>
                  <a:srgbClr val="33CC33"/>
                </a:solidFill>
              </a:rPr>
              <a:t>s, p, d </a:t>
            </a:r>
            <a:r>
              <a:rPr lang="el-GR" altLang="el-GR" sz="1800">
                <a:solidFill>
                  <a:srgbClr val="33CC33"/>
                </a:solidFill>
              </a:rPr>
              <a:t>ή</a:t>
            </a:r>
            <a:r>
              <a:rPr lang="en-US" altLang="el-GR" sz="1800">
                <a:solidFill>
                  <a:srgbClr val="33CC33"/>
                </a:solidFill>
              </a:rPr>
              <a:t> f)</a:t>
            </a:r>
            <a:endParaRPr lang="en-GB" altLang="el-GR" sz="1800">
              <a:solidFill>
                <a:srgbClr val="33CC33"/>
              </a:solidFill>
            </a:endParaRPr>
          </a:p>
        </p:txBody>
      </p:sp>
      <p:sp>
        <p:nvSpPr>
          <p:cNvPr id="16392" name="Text Box 9">
            <a:extLst>
              <a:ext uri="{FF2B5EF4-FFF2-40B4-BE49-F238E27FC236}">
                <a16:creationId xmlns:a16="http://schemas.microsoft.com/office/drawing/2014/main" id="{2E423E59-FC28-4CD9-A751-C5764F7AFA2A}"/>
              </a:ext>
            </a:extLst>
          </p:cNvPr>
          <p:cNvSpPr txBox="1">
            <a:spLocks noChangeArrowheads="1"/>
          </p:cNvSpPr>
          <p:nvPr/>
        </p:nvSpPr>
        <p:spPr bwMode="auto">
          <a:xfrm>
            <a:off x="381000" y="19812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u="sng"/>
              <a:t>Διαίρεση κύριων ενεργειακών επιπέδων σε τροχιακά</a:t>
            </a:r>
            <a:endParaRPr lang="en-GB" altLang="el-GR" sz="2400">
              <a:solidFill>
                <a:srgbClr val="33CC33"/>
              </a:solidFill>
            </a:endParaRPr>
          </a:p>
        </p:txBody>
      </p:sp>
      <p:pic>
        <p:nvPicPr>
          <p:cNvPr id="16393" name="Picture 10">
            <a:extLst>
              <a:ext uri="{FF2B5EF4-FFF2-40B4-BE49-F238E27FC236}">
                <a16:creationId xmlns:a16="http://schemas.microsoft.com/office/drawing/2014/main" id="{55FBC1F5-9BC2-4D8C-9E7F-57D022738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8">
            <a:extLst>
              <a:ext uri="{FF2B5EF4-FFF2-40B4-BE49-F238E27FC236}">
                <a16:creationId xmlns:a16="http://schemas.microsoft.com/office/drawing/2014/main" id="{ED1A9C24-5806-4093-BFA5-09D532EC3C3F}"/>
              </a:ext>
            </a:extLst>
          </p:cNvPr>
          <p:cNvSpPr txBox="1">
            <a:spLocks noChangeArrowheads="1"/>
          </p:cNvSpPr>
          <p:nvPr/>
        </p:nvSpPr>
        <p:spPr bwMode="auto">
          <a:xfrm>
            <a:off x="5786438" y="1500188"/>
            <a:ext cx="3357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rgbClr val="00CCFF"/>
                </a:solidFill>
              </a:rPr>
              <a:t>Δείχνει τον προσανατολισμό του ατομικού τροχιακού  στο χώρο</a:t>
            </a:r>
            <a:endParaRPr lang="en-GB" altLang="el-GR" sz="1800">
              <a:solidFill>
                <a:srgbClr val="00CCFF"/>
              </a:solidFill>
            </a:endParaRPr>
          </a:p>
        </p:txBody>
      </p:sp>
      <p:sp>
        <p:nvSpPr>
          <p:cNvPr id="16395" name="Line 7">
            <a:extLst>
              <a:ext uri="{FF2B5EF4-FFF2-40B4-BE49-F238E27FC236}">
                <a16:creationId xmlns:a16="http://schemas.microsoft.com/office/drawing/2014/main" id="{3284ECEB-4C58-4545-9DF2-2741605BDD62}"/>
              </a:ext>
            </a:extLst>
          </p:cNvPr>
          <p:cNvSpPr>
            <a:spLocks noChangeShapeType="1"/>
          </p:cNvSpPr>
          <p:nvPr/>
        </p:nvSpPr>
        <p:spPr bwMode="auto">
          <a:xfrm>
            <a:off x="5429250" y="1643063"/>
            <a:ext cx="428625" cy="214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3DECBB47-3B67-4EEC-BA54-190CFE223060}"/>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Απεικόνιση Τροχιακών</a:t>
            </a:r>
            <a:endParaRPr lang="en-GB" altLang="el-GR" sz="2800" b="1" i="1">
              <a:solidFill>
                <a:schemeClr val="tx2"/>
              </a:solidFill>
            </a:endParaRPr>
          </a:p>
        </p:txBody>
      </p:sp>
      <p:sp>
        <p:nvSpPr>
          <p:cNvPr id="17411" name="Text Box 4">
            <a:extLst>
              <a:ext uri="{FF2B5EF4-FFF2-40B4-BE49-F238E27FC236}">
                <a16:creationId xmlns:a16="http://schemas.microsoft.com/office/drawing/2014/main" id="{93A9E027-7314-450E-AEB7-428F3D0E08BE}"/>
              </a:ext>
            </a:extLst>
          </p:cNvPr>
          <p:cNvSpPr txBox="1">
            <a:spLocks noChangeArrowheads="1"/>
          </p:cNvSpPr>
          <p:nvPr/>
        </p:nvSpPr>
        <p:spPr bwMode="auto">
          <a:xfrm>
            <a:off x="468313" y="639763"/>
            <a:ext cx="81534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defRPr/>
            </a:pPr>
            <a:r>
              <a:rPr lang="el-GR" altLang="el-GR" sz="1800" dirty="0"/>
              <a:t>Τ</a:t>
            </a:r>
            <a:r>
              <a:rPr lang="el-GR" altLang="el-GR" sz="1800" dirty="0">
                <a:cs typeface="Times New Roman" panose="02020603050405020304" pitchFamily="18" charset="0"/>
              </a:rPr>
              <a:t>α τροχιακά ορίζουν περιοχές </a:t>
            </a:r>
            <a:r>
              <a:rPr lang="el-GR" altLang="el-GR" sz="1800" dirty="0"/>
              <a:t>σε ένα καρτεσιανό σύστημα συντεταγμένων </a:t>
            </a:r>
            <a:r>
              <a:rPr lang="el-GR" altLang="el-GR" sz="1800" dirty="0">
                <a:cs typeface="Times New Roman" panose="02020603050405020304" pitchFamily="18" charset="0"/>
              </a:rPr>
              <a:t>στις οποίες υπάρχει πιθανότητα, συνήθως 90%, να βρίσκεται ένα ηλεκτρόνιο.</a:t>
            </a:r>
            <a:endParaRPr lang="en-US" altLang="el-GR" sz="1800" dirty="0">
              <a:cs typeface="Times New Roman" panose="02020603050405020304" pitchFamily="18" charset="0"/>
            </a:endParaRPr>
          </a:p>
          <a:p>
            <a:pPr marL="285750" indent="-285750" algn="just">
              <a:buFont typeface="Courier New" panose="02070309020205020404" pitchFamily="49" charset="0"/>
              <a:buChar char="o"/>
              <a:defRPr/>
            </a:pPr>
            <a:r>
              <a:rPr lang="en-US" sz="1800" dirty="0">
                <a:solidFill>
                  <a:srgbClr val="FFC000"/>
                </a:solidFill>
              </a:rPr>
              <a:t>The </a:t>
            </a:r>
            <a:r>
              <a:rPr lang="en-US" sz="1800" dirty="0">
                <a:solidFill>
                  <a:srgbClr val="FFC000"/>
                </a:solidFill>
                <a:hlinkClick r:id="rId3"/>
              </a:rPr>
              <a:t>electron</a:t>
            </a:r>
            <a:r>
              <a:rPr lang="en-US" sz="1800" dirty="0">
                <a:solidFill>
                  <a:srgbClr val="FFC000"/>
                </a:solidFill>
              </a:rPr>
              <a:t>, being a </a:t>
            </a:r>
            <a:r>
              <a:rPr lang="en-US" sz="1800" dirty="0">
                <a:solidFill>
                  <a:srgbClr val="FFC000"/>
                </a:solidFill>
                <a:hlinkClick r:id="rId4"/>
              </a:rPr>
              <a:t>quantum</a:t>
            </a:r>
            <a:r>
              <a:rPr lang="en-US" sz="1800" dirty="0">
                <a:solidFill>
                  <a:srgbClr val="FFC000"/>
                </a:solidFill>
              </a:rPr>
              <a:t> particle, cannot have a distinct location; but the electron's </a:t>
            </a:r>
            <a:r>
              <a:rPr lang="en-US" sz="1800" dirty="0">
                <a:solidFill>
                  <a:srgbClr val="FFC000"/>
                </a:solidFill>
                <a:hlinkClick r:id="rId5"/>
              </a:rPr>
              <a:t>orbital</a:t>
            </a:r>
            <a:r>
              <a:rPr lang="en-US" sz="1800" dirty="0">
                <a:solidFill>
                  <a:srgbClr val="FFC000"/>
                </a:solidFill>
              </a:rPr>
              <a:t> can be defined as the region of space around the </a:t>
            </a:r>
            <a:r>
              <a:rPr lang="en-US" sz="1800" dirty="0">
                <a:solidFill>
                  <a:srgbClr val="FFC000"/>
                </a:solidFill>
                <a:hlinkClick r:id="rId6"/>
              </a:rPr>
              <a:t>nucleus</a:t>
            </a:r>
            <a:r>
              <a:rPr lang="en-US" sz="1800" dirty="0">
                <a:solidFill>
                  <a:srgbClr val="FFC000"/>
                </a:solidFill>
              </a:rPr>
              <a:t> in which the mathematical </a:t>
            </a:r>
            <a:r>
              <a:rPr lang="en-US" sz="1800" dirty="0">
                <a:solidFill>
                  <a:srgbClr val="FFC000"/>
                </a:solidFill>
                <a:hlinkClick r:id="rId7"/>
              </a:rPr>
              <a:t>probability</a:t>
            </a:r>
            <a:r>
              <a:rPr lang="en-US" sz="1800" dirty="0">
                <a:solidFill>
                  <a:srgbClr val="FFC000"/>
                </a:solidFill>
              </a:rPr>
              <a:t> threshold of finding the electron exceeds some arbitrary value, such as 90% or 99%.</a:t>
            </a:r>
            <a:endParaRPr lang="el-GR" sz="1800" dirty="0">
              <a:solidFill>
                <a:srgbClr val="FFC000"/>
              </a:solidFill>
            </a:endParaRPr>
          </a:p>
          <a:p>
            <a:pPr marL="285750" indent="-285750" algn="just">
              <a:buFont typeface="Courier New" panose="02070309020205020404" pitchFamily="49" charset="0"/>
              <a:buChar char="o"/>
              <a:defRPr/>
            </a:pPr>
            <a:r>
              <a:rPr lang="en-US" sz="1800" dirty="0">
                <a:solidFill>
                  <a:srgbClr val="FFC000"/>
                </a:solidFill>
              </a:rPr>
              <a:t>Orbitals are simply mathematical functions that describe particular standing-wave patterns that can be plotted on a graph but have no physical reality.</a:t>
            </a:r>
            <a:br>
              <a:rPr lang="en-US" sz="1800" dirty="0">
                <a:solidFill>
                  <a:srgbClr val="FFC000"/>
                </a:solidFill>
              </a:rPr>
            </a:br>
            <a:endParaRPr lang="el-GR" altLang="el-GR" sz="1800" dirty="0">
              <a:solidFill>
                <a:srgbClr val="FFC000"/>
              </a:solidFill>
            </a:endParaRPr>
          </a:p>
          <a:p>
            <a:pPr algn="ctr" eaLnBrk="1" hangingPunct="1">
              <a:spcBef>
                <a:spcPct val="50000"/>
              </a:spcBef>
              <a:buFontTx/>
              <a:buNone/>
              <a:defRPr/>
            </a:pPr>
            <a:r>
              <a:rPr lang="en-US" altLang="el-GR" sz="1800" b="1" u="sng" dirty="0"/>
              <a:t>s </a:t>
            </a:r>
            <a:r>
              <a:rPr lang="el-GR" altLang="el-GR" sz="1800" b="1" u="sng" dirty="0"/>
              <a:t>ατομικά τροχιακά</a:t>
            </a:r>
            <a:endParaRPr lang="en-GB" altLang="el-GR" sz="1800" b="1" u="sng" dirty="0"/>
          </a:p>
        </p:txBody>
      </p:sp>
      <p:grpSp>
        <p:nvGrpSpPr>
          <p:cNvPr id="17412" name="Group 11">
            <a:extLst>
              <a:ext uri="{FF2B5EF4-FFF2-40B4-BE49-F238E27FC236}">
                <a16:creationId xmlns:a16="http://schemas.microsoft.com/office/drawing/2014/main" id="{95309A8D-EF59-4ED1-A3FB-10C25651245E}"/>
              </a:ext>
            </a:extLst>
          </p:cNvPr>
          <p:cNvGrpSpPr>
            <a:grpSpLocks/>
          </p:cNvGrpSpPr>
          <p:nvPr/>
        </p:nvGrpSpPr>
        <p:grpSpPr bwMode="auto">
          <a:xfrm>
            <a:off x="263525" y="3983038"/>
            <a:ext cx="6357938" cy="2362200"/>
            <a:chOff x="144" y="1584"/>
            <a:chExt cx="4005" cy="1488"/>
          </a:xfrm>
        </p:grpSpPr>
        <p:graphicFrame>
          <p:nvGraphicFramePr>
            <p:cNvPr id="17415" name="Object 6">
              <a:extLst>
                <a:ext uri="{FF2B5EF4-FFF2-40B4-BE49-F238E27FC236}">
                  <a16:creationId xmlns:a16="http://schemas.microsoft.com/office/drawing/2014/main" id="{2AAFE3C0-2CC1-4ECE-8661-7373A827D01A}"/>
                </a:ext>
              </a:extLst>
            </p:cNvPr>
            <p:cNvGraphicFramePr>
              <a:graphicFrameLocks noChangeAspect="1"/>
            </p:cNvGraphicFramePr>
            <p:nvPr/>
          </p:nvGraphicFramePr>
          <p:xfrm>
            <a:off x="1392" y="1584"/>
            <a:ext cx="1404" cy="1488"/>
          </p:xfrm>
          <a:graphic>
            <a:graphicData uri="http://schemas.openxmlformats.org/presentationml/2006/ole">
              <mc:AlternateContent xmlns:mc="http://schemas.openxmlformats.org/markup-compatibility/2006">
                <mc:Choice xmlns:v="urn:schemas-microsoft-com:vml" Requires="v">
                  <p:oleObj spid="_x0000_s11266" name="Bitmap Image" r:id="rId8" imgW="1914286" imgH="2029108" progId="Paint.Picture">
                    <p:embed/>
                  </p:oleObj>
                </mc:Choice>
                <mc:Fallback>
                  <p:oleObj name="Bitmap Image" r:id="rId8" imgW="1914286" imgH="2029108" progId="Paint.Picture">
                    <p:embed/>
                    <p:pic>
                      <p:nvPicPr>
                        <p:cNvPr id="17415" name="Object 6">
                          <a:extLst>
                            <a:ext uri="{FF2B5EF4-FFF2-40B4-BE49-F238E27FC236}">
                              <a16:creationId xmlns:a16="http://schemas.microsoft.com/office/drawing/2014/main" id="{2AAFE3C0-2CC1-4ECE-8661-7373A827D0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584"/>
                          <a:ext cx="1404"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5">
              <a:extLst>
                <a:ext uri="{FF2B5EF4-FFF2-40B4-BE49-F238E27FC236}">
                  <a16:creationId xmlns:a16="http://schemas.microsoft.com/office/drawing/2014/main" id="{84B4AC36-15CA-4950-9139-E3B620E87E49}"/>
                </a:ext>
              </a:extLst>
            </p:cNvPr>
            <p:cNvGraphicFramePr>
              <a:graphicFrameLocks noChangeAspect="1"/>
            </p:cNvGraphicFramePr>
            <p:nvPr/>
          </p:nvGraphicFramePr>
          <p:xfrm>
            <a:off x="144" y="1584"/>
            <a:ext cx="1275" cy="1488"/>
          </p:xfrm>
          <a:graphic>
            <a:graphicData uri="http://schemas.openxmlformats.org/presentationml/2006/ole">
              <mc:AlternateContent xmlns:mc="http://schemas.openxmlformats.org/markup-compatibility/2006">
                <mc:Choice xmlns:v="urn:schemas-microsoft-com:vml" Requires="v">
                  <p:oleObj spid="_x0000_s11267" name="Bitmap Image" r:id="rId10" imgW="1828571" imgH="2123810" progId="Paint.Picture">
                    <p:embed/>
                  </p:oleObj>
                </mc:Choice>
                <mc:Fallback>
                  <p:oleObj name="Bitmap Image" r:id="rId10" imgW="1828571" imgH="2123810" progId="Paint.Picture">
                    <p:embed/>
                    <p:pic>
                      <p:nvPicPr>
                        <p:cNvPr id="17416" name="Object 5">
                          <a:extLst>
                            <a:ext uri="{FF2B5EF4-FFF2-40B4-BE49-F238E27FC236}">
                              <a16:creationId xmlns:a16="http://schemas.microsoft.com/office/drawing/2014/main" id="{84B4AC36-15CA-4950-9139-E3B620E87E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 y="1584"/>
                          <a:ext cx="1275"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7">
              <a:extLst>
                <a:ext uri="{FF2B5EF4-FFF2-40B4-BE49-F238E27FC236}">
                  <a16:creationId xmlns:a16="http://schemas.microsoft.com/office/drawing/2014/main" id="{6CCC0EFF-B557-4327-8687-83B06D284955}"/>
                </a:ext>
              </a:extLst>
            </p:cNvPr>
            <p:cNvGraphicFramePr>
              <a:graphicFrameLocks noChangeAspect="1"/>
            </p:cNvGraphicFramePr>
            <p:nvPr/>
          </p:nvGraphicFramePr>
          <p:xfrm>
            <a:off x="2784" y="1584"/>
            <a:ext cx="1365" cy="1488"/>
          </p:xfrm>
          <a:graphic>
            <a:graphicData uri="http://schemas.openxmlformats.org/presentationml/2006/ole">
              <mc:AlternateContent xmlns:mc="http://schemas.openxmlformats.org/markup-compatibility/2006">
                <mc:Choice xmlns:v="urn:schemas-microsoft-com:vml" Requires="v">
                  <p:oleObj spid="_x0000_s11268" name="Bitmap Image" r:id="rId12" imgW="1895238" imgH="2066667" progId="Paint.Picture">
                    <p:embed/>
                  </p:oleObj>
                </mc:Choice>
                <mc:Fallback>
                  <p:oleObj name="Bitmap Image" r:id="rId12" imgW="1895238" imgH="2066667" progId="Paint.Picture">
                    <p:embed/>
                    <p:pic>
                      <p:nvPicPr>
                        <p:cNvPr id="17417" name="Object 7">
                          <a:extLst>
                            <a:ext uri="{FF2B5EF4-FFF2-40B4-BE49-F238E27FC236}">
                              <a16:creationId xmlns:a16="http://schemas.microsoft.com/office/drawing/2014/main" id="{6CCC0EFF-B557-4327-8687-83B06D2849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4" y="1584"/>
                          <a:ext cx="1365" cy="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7413" name="Object 8">
            <a:extLst>
              <a:ext uri="{FF2B5EF4-FFF2-40B4-BE49-F238E27FC236}">
                <a16:creationId xmlns:a16="http://schemas.microsoft.com/office/drawing/2014/main" id="{4F2A9386-BE8D-42F5-9B8E-3A30FAE66687}"/>
              </a:ext>
            </a:extLst>
          </p:cNvPr>
          <p:cNvGraphicFramePr>
            <a:graphicFrameLocks noChangeAspect="1"/>
          </p:cNvGraphicFramePr>
          <p:nvPr/>
        </p:nvGraphicFramePr>
        <p:xfrm>
          <a:off x="6588125" y="3983038"/>
          <a:ext cx="2257425" cy="2362200"/>
        </p:xfrm>
        <a:graphic>
          <a:graphicData uri="http://schemas.openxmlformats.org/presentationml/2006/ole">
            <mc:AlternateContent xmlns:mc="http://schemas.openxmlformats.org/markup-compatibility/2006">
              <mc:Choice xmlns:v="urn:schemas-microsoft-com:vml" Requires="v">
                <p:oleObj spid="_x0000_s11269" name="Bitmap Image" r:id="rId14" imgW="1961905" imgH="2019048" progId="Paint.Picture">
                  <p:embed/>
                </p:oleObj>
              </mc:Choice>
              <mc:Fallback>
                <p:oleObj name="Bitmap Image" r:id="rId14" imgW="1961905" imgH="2019048" progId="Paint.Picture">
                  <p:embed/>
                  <p:pic>
                    <p:nvPicPr>
                      <p:cNvPr id="17413" name="Object 8">
                        <a:extLst>
                          <a:ext uri="{FF2B5EF4-FFF2-40B4-BE49-F238E27FC236}">
                            <a16:creationId xmlns:a16="http://schemas.microsoft.com/office/drawing/2014/main" id="{4F2A9386-BE8D-42F5-9B8E-3A30FAE6668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8125" y="3983038"/>
                        <a:ext cx="22574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9">
            <a:extLst>
              <a:ext uri="{FF2B5EF4-FFF2-40B4-BE49-F238E27FC236}">
                <a16:creationId xmlns:a16="http://schemas.microsoft.com/office/drawing/2014/main" id="{70156F97-2422-4794-B763-FD4D1DA4837C}"/>
              </a:ext>
            </a:extLst>
          </p:cNvPr>
          <p:cNvSpPr txBox="1">
            <a:spLocks noChangeArrowheads="1"/>
          </p:cNvSpPr>
          <p:nvPr/>
        </p:nvSpPr>
        <p:spPr bwMode="auto">
          <a:xfrm>
            <a:off x="339725" y="6421438"/>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400" b="1">
                <a:solidFill>
                  <a:schemeClr val="hlink"/>
                </a:solidFill>
              </a:rPr>
              <a:t>        1s			 2s		       3s		            4s</a:t>
            </a:r>
            <a:endParaRPr lang="en-GB" altLang="el-GR" sz="2400" b="1" u="sng">
              <a:solidFill>
                <a:schemeClr val="hlink"/>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B800C090-868E-4513-AC0C-0F1A95A2AF07}"/>
              </a:ext>
            </a:extLst>
          </p:cNvPr>
          <p:cNvSpPr txBox="1">
            <a:spLocks noChangeArrowheads="1"/>
          </p:cNvSpPr>
          <p:nvPr/>
        </p:nvSpPr>
        <p:spPr bwMode="auto">
          <a:xfrm>
            <a:off x="457200" y="762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800" b="1" u="sng"/>
              <a:t>p </a:t>
            </a:r>
            <a:r>
              <a:rPr lang="el-GR" altLang="el-GR" sz="1800" b="1" u="sng"/>
              <a:t>ατομικά τροχιακά</a:t>
            </a:r>
            <a:endParaRPr lang="en-GB" altLang="el-GR" sz="1800" b="1" u="sng"/>
          </a:p>
        </p:txBody>
      </p:sp>
      <p:sp>
        <p:nvSpPr>
          <p:cNvPr id="18435" name="Rectangle 3">
            <a:extLst>
              <a:ext uri="{FF2B5EF4-FFF2-40B4-BE49-F238E27FC236}">
                <a16:creationId xmlns:a16="http://schemas.microsoft.com/office/drawing/2014/main" id="{5ADADDB0-DBE6-4240-ABF6-77363594BB2C}"/>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Απεικόνιση Τροχιακών</a:t>
            </a:r>
            <a:endParaRPr lang="en-GB" altLang="el-GR" sz="2800" b="1" i="1">
              <a:solidFill>
                <a:schemeClr val="tx2"/>
              </a:solidFill>
            </a:endParaRPr>
          </a:p>
        </p:txBody>
      </p:sp>
      <p:graphicFrame>
        <p:nvGraphicFramePr>
          <p:cNvPr id="18436" name="Object 5">
            <a:extLst>
              <a:ext uri="{FF2B5EF4-FFF2-40B4-BE49-F238E27FC236}">
                <a16:creationId xmlns:a16="http://schemas.microsoft.com/office/drawing/2014/main" id="{30F5B988-88B4-49E3-8B72-D8EE4073140E}"/>
              </a:ext>
            </a:extLst>
          </p:cNvPr>
          <p:cNvGraphicFramePr>
            <a:graphicFrameLocks noChangeAspect="1"/>
          </p:cNvGraphicFramePr>
          <p:nvPr/>
        </p:nvGraphicFramePr>
        <p:xfrm>
          <a:off x="990600" y="1143000"/>
          <a:ext cx="7010400" cy="2362200"/>
        </p:xfrm>
        <a:graphic>
          <a:graphicData uri="http://schemas.openxmlformats.org/presentationml/2006/ole">
            <mc:AlternateContent xmlns:mc="http://schemas.openxmlformats.org/markup-compatibility/2006">
              <mc:Choice xmlns:v="urn:schemas-microsoft-com:vml" Requires="v">
                <p:oleObj spid="_x0000_s12290" name="Bitmap Image" r:id="rId3" imgW="5525271" imgH="2076740" progId="Paint.Picture">
                  <p:embed/>
                </p:oleObj>
              </mc:Choice>
              <mc:Fallback>
                <p:oleObj name="Bitmap Image" r:id="rId3" imgW="5525271" imgH="2076740" progId="Paint.Picture">
                  <p:embed/>
                  <p:pic>
                    <p:nvPicPr>
                      <p:cNvPr id="18436" name="Object 5">
                        <a:extLst>
                          <a:ext uri="{FF2B5EF4-FFF2-40B4-BE49-F238E27FC236}">
                            <a16:creationId xmlns:a16="http://schemas.microsoft.com/office/drawing/2014/main" id="{30F5B988-88B4-49E3-8B72-D8EE40731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010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6">
            <a:extLst>
              <a:ext uri="{FF2B5EF4-FFF2-40B4-BE49-F238E27FC236}">
                <a16:creationId xmlns:a16="http://schemas.microsoft.com/office/drawing/2014/main" id="{1CE51028-BE00-4E48-9CDA-F1B0A8E70C5E}"/>
              </a:ext>
            </a:extLst>
          </p:cNvPr>
          <p:cNvGraphicFramePr>
            <a:graphicFrameLocks noChangeAspect="1"/>
          </p:cNvGraphicFramePr>
          <p:nvPr/>
        </p:nvGraphicFramePr>
        <p:xfrm>
          <a:off x="990600" y="3886200"/>
          <a:ext cx="7010400" cy="2438400"/>
        </p:xfrm>
        <a:graphic>
          <a:graphicData uri="http://schemas.openxmlformats.org/presentationml/2006/ole">
            <mc:AlternateContent xmlns:mc="http://schemas.openxmlformats.org/markup-compatibility/2006">
              <mc:Choice xmlns:v="urn:schemas-microsoft-com:vml" Requires="v">
                <p:oleObj spid="_x0000_s12291" name="Bitmap Image" r:id="rId5" imgW="5420482" imgH="2000000" progId="Paint.Picture">
                  <p:embed/>
                </p:oleObj>
              </mc:Choice>
              <mc:Fallback>
                <p:oleObj name="Bitmap Image" r:id="rId5" imgW="5420482" imgH="2000000" progId="Paint.Picture">
                  <p:embed/>
                  <p:pic>
                    <p:nvPicPr>
                      <p:cNvPr id="18437" name="Object 6">
                        <a:extLst>
                          <a:ext uri="{FF2B5EF4-FFF2-40B4-BE49-F238E27FC236}">
                            <a16:creationId xmlns:a16="http://schemas.microsoft.com/office/drawing/2014/main" id="{1CE51028-BE00-4E48-9CDA-F1B0A8E70C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886200"/>
                        <a:ext cx="701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8">
            <a:extLst>
              <a:ext uri="{FF2B5EF4-FFF2-40B4-BE49-F238E27FC236}">
                <a16:creationId xmlns:a16="http://schemas.microsoft.com/office/drawing/2014/main" id="{EE7F0D26-4A21-472D-A9DE-109391325F10}"/>
              </a:ext>
            </a:extLst>
          </p:cNvPr>
          <p:cNvSpPr txBox="1">
            <a:spLocks noChangeArrowheads="1"/>
          </p:cNvSpPr>
          <p:nvPr/>
        </p:nvSpPr>
        <p:spPr bwMode="auto">
          <a:xfrm>
            <a:off x="1219200" y="34290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            2p</a:t>
            </a:r>
            <a:r>
              <a:rPr lang="en-US" altLang="el-GR" sz="2000" b="1" baseline="-25000">
                <a:solidFill>
                  <a:schemeClr val="hlink"/>
                </a:solidFill>
              </a:rPr>
              <a:t>x</a:t>
            </a:r>
            <a:r>
              <a:rPr lang="en-US" altLang="el-GR" sz="2000" b="1">
                <a:solidFill>
                  <a:schemeClr val="hlink"/>
                </a:solidFill>
              </a:rPr>
              <a:t>	                     2p</a:t>
            </a:r>
            <a:r>
              <a:rPr lang="en-US" altLang="el-GR" sz="2000" b="1" baseline="-25000">
                <a:solidFill>
                  <a:schemeClr val="hlink"/>
                </a:solidFill>
              </a:rPr>
              <a:t>y</a:t>
            </a:r>
            <a:r>
              <a:rPr lang="en-US" altLang="el-GR" sz="2000" b="1">
                <a:solidFill>
                  <a:schemeClr val="hlink"/>
                </a:solidFill>
              </a:rPr>
              <a:t>		                2p</a:t>
            </a:r>
            <a:r>
              <a:rPr lang="en-US" altLang="el-GR" sz="2000" b="1" baseline="-25000">
                <a:solidFill>
                  <a:schemeClr val="hlink"/>
                </a:solidFill>
              </a:rPr>
              <a:t>z</a:t>
            </a:r>
            <a:endParaRPr lang="en-GB" altLang="el-GR" sz="2000" b="1" baseline="-25000">
              <a:solidFill>
                <a:schemeClr val="hlink"/>
              </a:solidFill>
            </a:endParaRPr>
          </a:p>
        </p:txBody>
      </p:sp>
      <p:sp>
        <p:nvSpPr>
          <p:cNvPr id="18439" name="Text Box 9">
            <a:extLst>
              <a:ext uri="{FF2B5EF4-FFF2-40B4-BE49-F238E27FC236}">
                <a16:creationId xmlns:a16="http://schemas.microsoft.com/office/drawing/2014/main" id="{908E5C48-F50D-46D1-95B1-BCB06C10BCFF}"/>
              </a:ext>
            </a:extLst>
          </p:cNvPr>
          <p:cNvSpPr txBox="1">
            <a:spLocks noChangeArrowheads="1"/>
          </p:cNvSpPr>
          <p:nvPr/>
        </p:nvSpPr>
        <p:spPr bwMode="auto">
          <a:xfrm>
            <a:off x="990600" y="63246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            3p</a:t>
            </a:r>
            <a:r>
              <a:rPr lang="en-US" altLang="el-GR" sz="2000" b="1" baseline="-25000">
                <a:solidFill>
                  <a:schemeClr val="hlink"/>
                </a:solidFill>
              </a:rPr>
              <a:t>x</a:t>
            </a:r>
            <a:r>
              <a:rPr lang="en-US" altLang="el-GR" sz="2000" b="1">
                <a:solidFill>
                  <a:schemeClr val="hlink"/>
                </a:solidFill>
              </a:rPr>
              <a:t>	                     3p</a:t>
            </a:r>
            <a:r>
              <a:rPr lang="en-US" altLang="el-GR" sz="2000" b="1" baseline="-25000">
                <a:solidFill>
                  <a:schemeClr val="hlink"/>
                </a:solidFill>
              </a:rPr>
              <a:t>y</a:t>
            </a:r>
            <a:r>
              <a:rPr lang="en-US" altLang="el-GR" sz="2000" b="1">
                <a:solidFill>
                  <a:schemeClr val="hlink"/>
                </a:solidFill>
              </a:rPr>
              <a:t>		                3p</a:t>
            </a:r>
            <a:r>
              <a:rPr lang="en-US" altLang="el-GR" sz="2000" b="1" baseline="-25000">
                <a:solidFill>
                  <a:schemeClr val="hlink"/>
                </a:solidFill>
              </a:rPr>
              <a:t>z</a:t>
            </a:r>
            <a:endParaRPr lang="en-GB" altLang="el-GR" sz="2000" b="1" baseline="-25000">
              <a:solidFill>
                <a:schemeClr val="hlink"/>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7ADA9D8-485F-4555-AEE7-5DD014820497}"/>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Απεικόνιση Τροχιακών</a:t>
            </a:r>
            <a:endParaRPr lang="en-GB" altLang="el-GR" sz="2800" b="1" i="1">
              <a:solidFill>
                <a:schemeClr val="tx2"/>
              </a:solidFill>
            </a:endParaRPr>
          </a:p>
        </p:txBody>
      </p:sp>
      <p:sp>
        <p:nvSpPr>
          <p:cNvPr id="19459" name="Text Box 3">
            <a:extLst>
              <a:ext uri="{FF2B5EF4-FFF2-40B4-BE49-F238E27FC236}">
                <a16:creationId xmlns:a16="http://schemas.microsoft.com/office/drawing/2014/main" id="{9CA860E1-1C18-452A-B928-A6ED7CE41F2C}"/>
              </a:ext>
            </a:extLst>
          </p:cNvPr>
          <p:cNvSpPr txBox="1">
            <a:spLocks noChangeArrowheads="1"/>
          </p:cNvSpPr>
          <p:nvPr/>
        </p:nvSpPr>
        <p:spPr bwMode="auto">
          <a:xfrm>
            <a:off x="457200" y="762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800" b="1" u="sng"/>
              <a:t>p </a:t>
            </a:r>
            <a:r>
              <a:rPr lang="el-GR" altLang="el-GR" sz="1800" b="1" u="sng"/>
              <a:t>ατομικά τροχιακά</a:t>
            </a:r>
            <a:endParaRPr lang="en-GB" altLang="el-GR" sz="1800" b="1" u="sng"/>
          </a:p>
        </p:txBody>
      </p:sp>
      <p:graphicFrame>
        <p:nvGraphicFramePr>
          <p:cNvPr id="19460" name="Object 4">
            <a:extLst>
              <a:ext uri="{FF2B5EF4-FFF2-40B4-BE49-F238E27FC236}">
                <a16:creationId xmlns:a16="http://schemas.microsoft.com/office/drawing/2014/main" id="{7B39E8DC-AAB3-4031-A2DB-AF77A37B8AF7}"/>
              </a:ext>
            </a:extLst>
          </p:cNvPr>
          <p:cNvGraphicFramePr>
            <a:graphicFrameLocks noChangeAspect="1"/>
          </p:cNvGraphicFramePr>
          <p:nvPr/>
        </p:nvGraphicFramePr>
        <p:xfrm>
          <a:off x="457200" y="1752600"/>
          <a:ext cx="8305800" cy="3200400"/>
        </p:xfrm>
        <a:graphic>
          <a:graphicData uri="http://schemas.openxmlformats.org/presentationml/2006/ole">
            <mc:AlternateContent xmlns:mc="http://schemas.openxmlformats.org/markup-compatibility/2006">
              <mc:Choice xmlns:v="urn:schemas-microsoft-com:vml" Requires="v">
                <p:oleObj spid="_x0000_s13314" name="Bitmap Image" r:id="rId3" imgW="5838095" imgH="2057143" progId="Paint.Picture">
                  <p:embed/>
                </p:oleObj>
              </mc:Choice>
              <mc:Fallback>
                <p:oleObj name="Bitmap Image" r:id="rId3" imgW="5838095" imgH="2057143" progId="Paint.Picture">
                  <p:embed/>
                  <p:pic>
                    <p:nvPicPr>
                      <p:cNvPr id="19460" name="Object 4">
                        <a:extLst>
                          <a:ext uri="{FF2B5EF4-FFF2-40B4-BE49-F238E27FC236}">
                            <a16:creationId xmlns:a16="http://schemas.microsoft.com/office/drawing/2014/main" id="{7B39E8DC-AAB3-4031-A2DB-AF77A37B8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305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5">
            <a:extLst>
              <a:ext uri="{FF2B5EF4-FFF2-40B4-BE49-F238E27FC236}">
                <a16:creationId xmlns:a16="http://schemas.microsoft.com/office/drawing/2014/main" id="{2DFAD07E-D45E-4788-9FF1-0BCFB3F44E55}"/>
              </a:ext>
            </a:extLst>
          </p:cNvPr>
          <p:cNvSpPr txBox="1">
            <a:spLocks noChangeArrowheads="1"/>
          </p:cNvSpPr>
          <p:nvPr/>
        </p:nvSpPr>
        <p:spPr bwMode="auto">
          <a:xfrm>
            <a:off x="990600" y="50292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            4p</a:t>
            </a:r>
            <a:r>
              <a:rPr lang="en-US" altLang="el-GR" sz="2000" b="1" baseline="-25000">
                <a:solidFill>
                  <a:schemeClr val="hlink"/>
                </a:solidFill>
              </a:rPr>
              <a:t>x</a:t>
            </a:r>
            <a:r>
              <a:rPr lang="en-US" altLang="el-GR" sz="2000" b="1">
                <a:solidFill>
                  <a:schemeClr val="hlink"/>
                </a:solidFill>
              </a:rPr>
              <a:t>	                        4p</a:t>
            </a:r>
            <a:r>
              <a:rPr lang="en-US" altLang="el-GR" sz="2000" b="1" baseline="-25000">
                <a:solidFill>
                  <a:schemeClr val="hlink"/>
                </a:solidFill>
              </a:rPr>
              <a:t>y</a:t>
            </a:r>
            <a:r>
              <a:rPr lang="en-US" altLang="el-GR" sz="2000" b="1">
                <a:solidFill>
                  <a:schemeClr val="hlink"/>
                </a:solidFill>
              </a:rPr>
              <a:t>		             4p</a:t>
            </a:r>
            <a:r>
              <a:rPr lang="en-US" altLang="el-GR" sz="2000" b="1" baseline="-25000">
                <a:solidFill>
                  <a:schemeClr val="hlink"/>
                </a:solidFill>
              </a:rPr>
              <a:t>z</a:t>
            </a:r>
            <a:endParaRPr lang="en-GB" altLang="el-GR" sz="2000" b="1" baseline="-25000">
              <a:solidFill>
                <a:schemeClr val="hlink"/>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AC3656D-1B77-4347-9D22-48E3DE90B6E6}"/>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Απεικόνιση Τροχιακών</a:t>
            </a:r>
            <a:endParaRPr lang="en-GB" altLang="el-GR" sz="2800" b="1" i="1">
              <a:solidFill>
                <a:schemeClr val="tx2"/>
              </a:solidFill>
            </a:endParaRPr>
          </a:p>
        </p:txBody>
      </p:sp>
      <p:sp>
        <p:nvSpPr>
          <p:cNvPr id="20483" name="Text Box 3">
            <a:extLst>
              <a:ext uri="{FF2B5EF4-FFF2-40B4-BE49-F238E27FC236}">
                <a16:creationId xmlns:a16="http://schemas.microsoft.com/office/drawing/2014/main" id="{91F33352-BA67-4876-AFC6-DEE9462ECD10}"/>
              </a:ext>
            </a:extLst>
          </p:cNvPr>
          <p:cNvSpPr txBox="1">
            <a:spLocks noChangeArrowheads="1"/>
          </p:cNvSpPr>
          <p:nvPr/>
        </p:nvSpPr>
        <p:spPr bwMode="auto">
          <a:xfrm>
            <a:off x="457200" y="762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800" b="1" u="sng"/>
              <a:t>d </a:t>
            </a:r>
            <a:r>
              <a:rPr lang="el-GR" altLang="el-GR" sz="1800" b="1" u="sng"/>
              <a:t>ατομικά τροχιακά</a:t>
            </a:r>
            <a:endParaRPr lang="en-GB" altLang="el-GR" sz="1800" b="1" u="sng"/>
          </a:p>
        </p:txBody>
      </p:sp>
      <p:graphicFrame>
        <p:nvGraphicFramePr>
          <p:cNvPr id="20484" name="Object 4">
            <a:extLst>
              <a:ext uri="{FF2B5EF4-FFF2-40B4-BE49-F238E27FC236}">
                <a16:creationId xmlns:a16="http://schemas.microsoft.com/office/drawing/2014/main" id="{47E8EB36-6632-426F-9FD5-3A06F424E937}"/>
              </a:ext>
            </a:extLst>
          </p:cNvPr>
          <p:cNvGraphicFramePr>
            <a:graphicFrameLocks noChangeAspect="1"/>
          </p:cNvGraphicFramePr>
          <p:nvPr/>
        </p:nvGraphicFramePr>
        <p:xfrm>
          <a:off x="533400" y="1143000"/>
          <a:ext cx="8077200" cy="5562600"/>
        </p:xfrm>
        <a:graphic>
          <a:graphicData uri="http://schemas.openxmlformats.org/presentationml/2006/ole">
            <mc:AlternateContent xmlns:mc="http://schemas.openxmlformats.org/markup-compatibility/2006">
              <mc:Choice xmlns:v="urn:schemas-microsoft-com:vml" Requires="v">
                <p:oleObj spid="_x0000_s14338" name="Bitmap Image" r:id="rId3" imgW="5723810" imgH="4486901" progId="Paint.Picture">
                  <p:embed/>
                </p:oleObj>
              </mc:Choice>
              <mc:Fallback>
                <p:oleObj name="Bitmap Image" r:id="rId3" imgW="5723810" imgH="4486901" progId="Paint.Picture">
                  <p:embed/>
                  <p:pic>
                    <p:nvPicPr>
                      <p:cNvPr id="20484" name="Object 4">
                        <a:extLst>
                          <a:ext uri="{FF2B5EF4-FFF2-40B4-BE49-F238E27FC236}">
                            <a16:creationId xmlns:a16="http://schemas.microsoft.com/office/drawing/2014/main" id="{47E8EB36-6632-426F-9FD5-3A06F424E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77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a:extLst>
              <a:ext uri="{FF2B5EF4-FFF2-40B4-BE49-F238E27FC236}">
                <a16:creationId xmlns:a16="http://schemas.microsoft.com/office/drawing/2014/main" id="{63D4205D-8FA2-4759-B9D1-31F46B718831}"/>
              </a:ext>
            </a:extLst>
          </p:cNvPr>
          <p:cNvSpPr txBox="1">
            <a:spLocks noChangeArrowheads="1"/>
          </p:cNvSpPr>
          <p:nvPr/>
        </p:nvSpPr>
        <p:spPr bwMode="auto">
          <a:xfrm>
            <a:off x="762000" y="36576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             3d</a:t>
            </a:r>
            <a:r>
              <a:rPr lang="en-US" altLang="el-GR" sz="2000" b="1" baseline="-25000">
                <a:solidFill>
                  <a:schemeClr val="hlink"/>
                </a:solidFill>
              </a:rPr>
              <a:t>xy</a:t>
            </a:r>
            <a:r>
              <a:rPr lang="en-US" altLang="el-GR" sz="2000" b="1">
                <a:solidFill>
                  <a:schemeClr val="hlink"/>
                </a:solidFill>
              </a:rPr>
              <a:t>	                            3d</a:t>
            </a:r>
            <a:r>
              <a:rPr lang="en-US" altLang="el-GR" sz="2000" b="1" baseline="-25000">
                <a:solidFill>
                  <a:schemeClr val="hlink"/>
                </a:solidFill>
              </a:rPr>
              <a:t>xz</a:t>
            </a:r>
            <a:r>
              <a:rPr lang="en-US" altLang="el-GR" sz="2000" b="1">
                <a:solidFill>
                  <a:schemeClr val="hlink"/>
                </a:solidFill>
              </a:rPr>
              <a:t>		             3d</a:t>
            </a:r>
            <a:r>
              <a:rPr lang="en-US" altLang="el-GR" sz="2000" b="1" baseline="-25000">
                <a:solidFill>
                  <a:schemeClr val="hlink"/>
                </a:solidFill>
              </a:rPr>
              <a:t>yz</a:t>
            </a:r>
            <a:endParaRPr lang="en-GB" altLang="el-GR" sz="2000" b="1" baseline="-25000">
              <a:solidFill>
                <a:schemeClr val="hlink"/>
              </a:solidFill>
            </a:endParaRPr>
          </a:p>
        </p:txBody>
      </p:sp>
      <p:sp>
        <p:nvSpPr>
          <p:cNvPr id="20486" name="Text Box 6">
            <a:extLst>
              <a:ext uri="{FF2B5EF4-FFF2-40B4-BE49-F238E27FC236}">
                <a16:creationId xmlns:a16="http://schemas.microsoft.com/office/drawing/2014/main" id="{16716113-0269-4404-BB3B-ED5F77A735E0}"/>
              </a:ext>
            </a:extLst>
          </p:cNvPr>
          <p:cNvSpPr txBox="1">
            <a:spLocks noChangeArrowheads="1"/>
          </p:cNvSpPr>
          <p:nvPr/>
        </p:nvSpPr>
        <p:spPr bwMode="auto">
          <a:xfrm>
            <a:off x="685800" y="6019800"/>
            <a:ext cx="1028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3d</a:t>
            </a:r>
            <a:r>
              <a:rPr lang="en-US" altLang="el-GR" sz="2000" b="1" baseline="-25000">
                <a:solidFill>
                  <a:schemeClr val="hlink"/>
                </a:solidFill>
              </a:rPr>
              <a:t>x2-y2</a:t>
            </a:r>
            <a:r>
              <a:rPr lang="en-US" altLang="el-GR" sz="2000" b="1">
                <a:solidFill>
                  <a:schemeClr val="hlink"/>
                </a:solidFill>
              </a:rPr>
              <a:t>   </a:t>
            </a:r>
            <a:endParaRPr lang="en-GB" altLang="el-GR" sz="2000" b="1" baseline="-25000">
              <a:solidFill>
                <a:schemeClr val="hlink"/>
              </a:solidFill>
            </a:endParaRPr>
          </a:p>
        </p:txBody>
      </p:sp>
      <p:sp>
        <p:nvSpPr>
          <p:cNvPr id="20487" name="Text Box 7">
            <a:extLst>
              <a:ext uri="{FF2B5EF4-FFF2-40B4-BE49-F238E27FC236}">
                <a16:creationId xmlns:a16="http://schemas.microsoft.com/office/drawing/2014/main" id="{F4823E9B-D4F4-4D19-8E3E-08552082C7BC}"/>
              </a:ext>
            </a:extLst>
          </p:cNvPr>
          <p:cNvSpPr txBox="1">
            <a:spLocks noChangeArrowheads="1"/>
          </p:cNvSpPr>
          <p:nvPr/>
        </p:nvSpPr>
        <p:spPr bwMode="auto">
          <a:xfrm>
            <a:off x="7315200" y="60198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3d</a:t>
            </a:r>
            <a:r>
              <a:rPr lang="en-US" altLang="el-GR" sz="2000" b="1" baseline="-25000">
                <a:solidFill>
                  <a:schemeClr val="hlink"/>
                </a:solidFill>
              </a:rPr>
              <a:t>z2</a:t>
            </a:r>
            <a:r>
              <a:rPr lang="en-US" altLang="el-GR" sz="2000" b="1">
                <a:solidFill>
                  <a:schemeClr val="hlink"/>
                </a:solidFill>
              </a:rPr>
              <a:t>   </a:t>
            </a:r>
            <a:endParaRPr lang="en-GB" altLang="el-GR" sz="2000" b="1" baseline="-25000">
              <a:solidFill>
                <a:schemeClr val="hlink"/>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387F8F67-1DD6-41A5-BDA0-91167A1A4811}"/>
              </a:ext>
            </a:extLst>
          </p:cNvPr>
          <p:cNvSpPr>
            <a:spLocks noChangeArrowheads="1"/>
          </p:cNvSpPr>
          <p:nvPr/>
        </p:nvSpPr>
        <p:spPr bwMode="auto">
          <a:xfrm>
            <a:off x="6096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ΑΤΟΜΙΚΟ ΠΡΟΤΥΠΟ </a:t>
            </a:r>
            <a:r>
              <a:rPr lang="en-US" altLang="el-GR" sz="2800" b="1" i="1">
                <a:solidFill>
                  <a:schemeClr val="tx2"/>
                </a:solidFill>
              </a:rPr>
              <a:t>BOHR</a:t>
            </a:r>
            <a:endParaRPr lang="el-GR" altLang="el-GR" sz="2800" b="1" i="1">
              <a:solidFill>
                <a:schemeClr val="tx2"/>
              </a:solidFill>
            </a:endParaRPr>
          </a:p>
          <a:p>
            <a:pPr algn="ctr" eaLnBrk="1" hangingPunct="1">
              <a:spcBef>
                <a:spcPct val="0"/>
              </a:spcBef>
              <a:buFontTx/>
              <a:buNone/>
            </a:pPr>
            <a:r>
              <a:rPr lang="el-GR" altLang="el-GR" sz="2800" b="1" i="1">
                <a:solidFill>
                  <a:schemeClr val="tx2"/>
                </a:solidFill>
              </a:rPr>
              <a:t>Μοντέλο Υδρογόνου</a:t>
            </a:r>
            <a:endParaRPr lang="en-GB" altLang="el-GR" sz="2800" b="1" i="1">
              <a:solidFill>
                <a:schemeClr val="tx2"/>
              </a:solidFill>
            </a:endParaRPr>
          </a:p>
        </p:txBody>
      </p:sp>
      <p:graphicFrame>
        <p:nvGraphicFramePr>
          <p:cNvPr id="3075" name="Object 6">
            <a:extLst>
              <a:ext uri="{FF2B5EF4-FFF2-40B4-BE49-F238E27FC236}">
                <a16:creationId xmlns:a16="http://schemas.microsoft.com/office/drawing/2014/main" id="{78FFC150-7C59-4B9B-8871-89C8007BBADE}"/>
              </a:ext>
            </a:extLst>
          </p:cNvPr>
          <p:cNvGraphicFramePr>
            <a:graphicFrameLocks noChangeAspect="1"/>
          </p:cNvGraphicFramePr>
          <p:nvPr/>
        </p:nvGraphicFramePr>
        <p:xfrm>
          <a:off x="609600" y="1143000"/>
          <a:ext cx="1905000" cy="1801813"/>
        </p:xfrm>
        <a:graphic>
          <a:graphicData uri="http://schemas.openxmlformats.org/presentationml/2006/ole">
            <mc:AlternateContent xmlns:mc="http://schemas.openxmlformats.org/markup-compatibility/2006">
              <mc:Choice xmlns:v="urn:schemas-microsoft-com:vml" Requires="v">
                <p:oleObj spid="_x0000_s1026" name="Bitmap Image" r:id="rId3" imgW="2819794" imgH="2666667" progId="Paint.Picture">
                  <p:embed/>
                </p:oleObj>
              </mc:Choice>
              <mc:Fallback>
                <p:oleObj name="Bitmap Image" r:id="rId3" imgW="2819794" imgH="2666667" progId="Paint.Picture">
                  <p:embed/>
                  <p:pic>
                    <p:nvPicPr>
                      <p:cNvPr id="3075" name="Object 6">
                        <a:extLst>
                          <a:ext uri="{FF2B5EF4-FFF2-40B4-BE49-F238E27FC236}">
                            <a16:creationId xmlns:a16="http://schemas.microsoft.com/office/drawing/2014/main" id="{78FFC150-7C59-4B9B-8871-89C8007BB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1905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7">
            <a:extLst>
              <a:ext uri="{FF2B5EF4-FFF2-40B4-BE49-F238E27FC236}">
                <a16:creationId xmlns:a16="http://schemas.microsoft.com/office/drawing/2014/main" id="{11589355-C0B2-4BA8-BA8E-FE3784697987}"/>
              </a:ext>
            </a:extLst>
          </p:cNvPr>
          <p:cNvSpPr txBox="1">
            <a:spLocks noChangeArrowheads="1"/>
          </p:cNvSpPr>
          <p:nvPr/>
        </p:nvSpPr>
        <p:spPr bwMode="auto">
          <a:xfrm>
            <a:off x="2667000" y="1143000"/>
            <a:ext cx="5791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Ερώτημα 1</a:t>
            </a:r>
            <a:r>
              <a:rPr lang="en-US" altLang="el-GR" sz="1800"/>
              <a:t>:</a:t>
            </a:r>
            <a:r>
              <a:rPr lang="el-GR" altLang="el-GR" sz="1800"/>
              <a:t>  Σταθερότητα ατόμου</a:t>
            </a:r>
          </a:p>
          <a:p>
            <a:pPr eaLnBrk="1" hangingPunct="1">
              <a:spcBef>
                <a:spcPct val="50000"/>
              </a:spcBef>
              <a:buFontTx/>
              <a:buNone/>
            </a:pPr>
            <a:r>
              <a:rPr lang="el-GR" altLang="el-GR" sz="1800"/>
              <a:t>            - Κλασική Μηχανική</a:t>
            </a:r>
          </a:p>
          <a:p>
            <a:pPr eaLnBrk="1" hangingPunct="1">
              <a:spcBef>
                <a:spcPct val="50000"/>
              </a:spcBef>
              <a:buFontTx/>
              <a:buNone/>
            </a:pPr>
            <a:r>
              <a:rPr lang="en-US" altLang="el-GR" sz="1800"/>
              <a:t>            </a:t>
            </a:r>
            <a:r>
              <a:rPr lang="el-GR" altLang="el-GR" sz="1800"/>
              <a:t>- Κλασική Ηλεκτρομαγνητική θεωρία</a:t>
            </a:r>
            <a:endParaRPr lang="en-GB" altLang="el-GR" sz="1800"/>
          </a:p>
        </p:txBody>
      </p:sp>
      <p:sp>
        <p:nvSpPr>
          <p:cNvPr id="3077" name="Text Box 8">
            <a:extLst>
              <a:ext uri="{FF2B5EF4-FFF2-40B4-BE49-F238E27FC236}">
                <a16:creationId xmlns:a16="http://schemas.microsoft.com/office/drawing/2014/main" id="{D31E042C-2C14-422A-93D0-1C2C33E4AE21}"/>
              </a:ext>
            </a:extLst>
          </p:cNvPr>
          <p:cNvSpPr txBox="1">
            <a:spLocks noChangeArrowheads="1"/>
          </p:cNvSpPr>
          <p:nvPr/>
        </p:nvSpPr>
        <p:spPr bwMode="auto">
          <a:xfrm>
            <a:off x="2667000" y="2286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Ερώτημα 2</a:t>
            </a:r>
            <a:r>
              <a:rPr lang="en-US" altLang="el-GR" sz="1800"/>
              <a:t>:</a:t>
            </a:r>
            <a:r>
              <a:rPr lang="el-GR" altLang="el-GR" sz="1800"/>
              <a:t>  Διακριτικοποίηση τροχιών</a:t>
            </a:r>
            <a:endParaRPr lang="en-GB" altLang="el-GR" sz="1800"/>
          </a:p>
        </p:txBody>
      </p:sp>
      <p:sp>
        <p:nvSpPr>
          <p:cNvPr id="3078" name="Text Box 9">
            <a:extLst>
              <a:ext uri="{FF2B5EF4-FFF2-40B4-BE49-F238E27FC236}">
                <a16:creationId xmlns:a16="http://schemas.microsoft.com/office/drawing/2014/main" id="{17068400-B24A-4031-9DA7-1217498BFC4B}"/>
              </a:ext>
            </a:extLst>
          </p:cNvPr>
          <p:cNvSpPr txBox="1">
            <a:spLocks noChangeArrowheads="1"/>
          </p:cNvSpPr>
          <p:nvPr/>
        </p:nvSpPr>
        <p:spPr bwMode="auto">
          <a:xfrm>
            <a:off x="3124200" y="2667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b="1">
                <a:solidFill>
                  <a:srgbClr val="33CC33"/>
                </a:solidFill>
              </a:rPr>
              <a:t>Αξιώματα </a:t>
            </a:r>
            <a:r>
              <a:rPr lang="en-US" altLang="el-GR" sz="2400" b="1">
                <a:solidFill>
                  <a:srgbClr val="33CC33"/>
                </a:solidFill>
              </a:rPr>
              <a:t>Bohr</a:t>
            </a:r>
            <a:endParaRPr lang="en-GB" altLang="el-GR" sz="2400" b="1">
              <a:solidFill>
                <a:srgbClr val="33CC33"/>
              </a:solidFill>
            </a:endParaRPr>
          </a:p>
        </p:txBody>
      </p:sp>
      <p:sp>
        <p:nvSpPr>
          <p:cNvPr id="3079" name="Text Box 10">
            <a:extLst>
              <a:ext uri="{FF2B5EF4-FFF2-40B4-BE49-F238E27FC236}">
                <a16:creationId xmlns:a16="http://schemas.microsoft.com/office/drawing/2014/main" id="{414687C3-8B5E-41B3-90B0-AC07D51F9128}"/>
              </a:ext>
            </a:extLst>
          </p:cNvPr>
          <p:cNvSpPr txBox="1">
            <a:spLocks noChangeArrowheads="1"/>
          </p:cNvSpPr>
          <p:nvPr/>
        </p:nvSpPr>
        <p:spPr bwMode="auto">
          <a:xfrm>
            <a:off x="0" y="3048000"/>
            <a:ext cx="8991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i="1" u="sng">
                <a:solidFill>
                  <a:srgbClr val="FF9900"/>
                </a:solidFill>
                <a:cs typeface="Times New Roman" panose="02020603050405020304" pitchFamily="18" charset="0"/>
              </a:rPr>
              <a:t>1</a:t>
            </a:r>
            <a:r>
              <a:rPr lang="el-GR" altLang="el-GR" sz="1800" i="1" u="sng" baseline="30000">
                <a:solidFill>
                  <a:srgbClr val="FF9900"/>
                </a:solidFill>
                <a:cs typeface="Times New Roman" panose="02020603050405020304" pitchFamily="18" charset="0"/>
              </a:rPr>
              <a:t>ο</a:t>
            </a:r>
            <a:r>
              <a:rPr lang="el-GR" altLang="el-GR" sz="1800" i="1" u="sng">
                <a:solidFill>
                  <a:srgbClr val="FF9900"/>
                </a:solidFill>
                <a:cs typeface="Times New Roman" panose="02020603050405020304" pitchFamily="18" charset="0"/>
              </a:rPr>
              <a:t> αξίωμα </a:t>
            </a:r>
            <a:r>
              <a:rPr lang="en-US" altLang="el-GR" sz="1800" i="1" u="sng">
                <a:solidFill>
                  <a:srgbClr val="FF9900"/>
                </a:solidFill>
                <a:cs typeface="Times New Roman" panose="02020603050405020304" pitchFamily="18" charset="0"/>
              </a:rPr>
              <a:t>Bohr</a:t>
            </a:r>
            <a:r>
              <a:rPr lang="el-GR" altLang="el-GR" sz="1800">
                <a:solidFill>
                  <a:srgbClr val="FF9900"/>
                </a:solidFill>
                <a:cs typeface="Times New Roman" panose="02020603050405020304" pitchFamily="18" charset="0"/>
              </a:rPr>
              <a:t>: “τα ηλεκτρόνια θα πρέπει να κινούνται μόνο σε διακριτές τροχιές, τις </a:t>
            </a:r>
            <a:r>
              <a:rPr lang="en-US" altLang="el-GR" sz="1800">
                <a:solidFill>
                  <a:srgbClr val="FF9900"/>
                </a:solidFill>
                <a:cs typeface="Times New Roman" panose="02020603050405020304" pitchFamily="18" charset="0"/>
              </a:rPr>
              <a:t>    </a:t>
            </a:r>
            <a:r>
              <a:rPr lang="el-GR" altLang="el-GR" sz="1800">
                <a:solidFill>
                  <a:srgbClr val="FF9900"/>
                </a:solidFill>
                <a:cs typeface="Times New Roman" panose="02020603050405020304" pitchFamily="18" charset="0"/>
              </a:rPr>
              <a:t>στάσιμες (</a:t>
            </a:r>
            <a:r>
              <a:rPr lang="en-US" altLang="el-GR" sz="1800">
                <a:solidFill>
                  <a:srgbClr val="FF9900"/>
                </a:solidFill>
                <a:cs typeface="Times New Roman" panose="02020603050405020304" pitchFamily="18" charset="0"/>
              </a:rPr>
              <a:t>stationary</a:t>
            </a:r>
            <a:r>
              <a:rPr lang="el-GR" altLang="el-GR" sz="1800">
                <a:solidFill>
                  <a:srgbClr val="FF9900"/>
                </a:solidFill>
                <a:cs typeface="Times New Roman" panose="02020603050405020304" pitchFamily="18" charset="0"/>
              </a:rPr>
              <a:t>), στις οποίες δεν επιτρέπεται η εκπομπή ακτινοβολίας”</a:t>
            </a:r>
            <a:r>
              <a:rPr lang="en-GB" altLang="el-GR" sz="1800">
                <a:solidFill>
                  <a:srgbClr val="FF9900"/>
                </a:solidFill>
              </a:rPr>
              <a:t> </a:t>
            </a:r>
            <a:endParaRPr lang="en-US" altLang="el-GR" sz="1800">
              <a:solidFill>
                <a:srgbClr val="FF9900"/>
              </a:solidFill>
            </a:endParaRPr>
          </a:p>
          <a:p>
            <a:pPr algn="just" eaLnBrk="1" hangingPunct="1">
              <a:spcBef>
                <a:spcPct val="50000"/>
              </a:spcBef>
              <a:buFontTx/>
              <a:buNone/>
            </a:pPr>
            <a:r>
              <a:rPr lang="el-GR" altLang="el-GR" sz="1800" i="1" u="sng">
                <a:solidFill>
                  <a:srgbClr val="FF9900"/>
                </a:solidFill>
                <a:cs typeface="Times New Roman" panose="02020603050405020304" pitchFamily="18" charset="0"/>
              </a:rPr>
              <a:t>2</a:t>
            </a:r>
            <a:r>
              <a:rPr lang="el-GR" altLang="el-GR" sz="1800" i="1" u="sng" baseline="30000">
                <a:solidFill>
                  <a:srgbClr val="FF9900"/>
                </a:solidFill>
                <a:cs typeface="Times New Roman" panose="02020603050405020304" pitchFamily="18" charset="0"/>
              </a:rPr>
              <a:t>ο</a:t>
            </a:r>
            <a:r>
              <a:rPr lang="el-GR" altLang="el-GR" sz="1800" i="1" u="sng">
                <a:solidFill>
                  <a:srgbClr val="FF9900"/>
                </a:solidFill>
                <a:cs typeface="Times New Roman" panose="02020603050405020304" pitchFamily="18" charset="0"/>
              </a:rPr>
              <a:t> αξίωμα </a:t>
            </a:r>
            <a:r>
              <a:rPr lang="en-US" altLang="el-GR" sz="1800" i="1" u="sng">
                <a:solidFill>
                  <a:srgbClr val="FF9900"/>
                </a:solidFill>
                <a:cs typeface="Times New Roman" panose="02020603050405020304" pitchFamily="18" charset="0"/>
              </a:rPr>
              <a:t>Bohr</a:t>
            </a:r>
            <a:r>
              <a:rPr lang="el-GR" altLang="el-GR" sz="1800">
                <a:solidFill>
                  <a:srgbClr val="FF9900"/>
                </a:solidFill>
                <a:cs typeface="Times New Roman" panose="02020603050405020304" pitchFamily="18" charset="0"/>
              </a:rPr>
              <a:t>: “Τα ηλεκτρόνια επιτρέπεται να εκπέμπουν ακτινοβολία μόνο όταν μεταπίπτουν από μια στάσιμη τροχιά υψηλής ενέργειας σε μια άλλη χαμηλότερης ενέργειας. Η συχνότητα της εκπεμπόμενης ακτινοβολίας (ν) δεν συμπίπτει με τη συχνότητα της κυκλικής κίνησης του ηλεκτρονίου σε καμία από τις δύο στάσιμες τροχιές, αλλά σχετίζεται με τις ενέργειες των στάσιμων τροχιών</a:t>
            </a:r>
            <a:r>
              <a:rPr lang="el-GR" altLang="el-GR" sz="1800">
                <a:solidFill>
                  <a:srgbClr val="FF9900"/>
                </a:solidFill>
              </a:rPr>
              <a:t> </a:t>
            </a:r>
            <a:r>
              <a:rPr lang="en-US" altLang="el-GR" sz="1800">
                <a:solidFill>
                  <a:srgbClr val="FF9900"/>
                </a:solidFill>
              </a:rPr>
              <a:t>E</a:t>
            </a:r>
            <a:r>
              <a:rPr lang="en-US" altLang="el-GR" sz="1800" baseline="-25000">
                <a:solidFill>
                  <a:srgbClr val="FF9900"/>
                </a:solidFill>
              </a:rPr>
              <a:t>i</a:t>
            </a:r>
            <a:r>
              <a:rPr lang="en-US" altLang="el-GR" sz="1800">
                <a:solidFill>
                  <a:srgbClr val="FF9900"/>
                </a:solidFill>
              </a:rPr>
              <a:t> </a:t>
            </a:r>
            <a:r>
              <a:rPr lang="el-GR" altLang="el-GR" sz="1800">
                <a:solidFill>
                  <a:srgbClr val="FF9900"/>
                </a:solidFill>
              </a:rPr>
              <a:t>και </a:t>
            </a:r>
            <a:r>
              <a:rPr lang="en-US" altLang="el-GR" sz="1800">
                <a:solidFill>
                  <a:srgbClr val="FF9900"/>
                </a:solidFill>
              </a:rPr>
              <a:t>E</a:t>
            </a:r>
            <a:r>
              <a:rPr lang="en-US" altLang="el-GR" sz="1800" baseline="-25000">
                <a:solidFill>
                  <a:srgbClr val="FF9900"/>
                </a:solidFill>
              </a:rPr>
              <a:t>f</a:t>
            </a:r>
            <a:r>
              <a:rPr lang="el-GR" altLang="el-GR" sz="1800">
                <a:solidFill>
                  <a:srgbClr val="FF9900"/>
                </a:solidFill>
                <a:cs typeface="Times New Roman" panose="02020603050405020304" pitchFamily="18" charset="0"/>
              </a:rPr>
              <a:t>”</a:t>
            </a:r>
            <a:r>
              <a:rPr lang="el-GR" altLang="el-GR" sz="1800">
                <a:solidFill>
                  <a:srgbClr val="FF9900"/>
                </a:solidFill>
              </a:rPr>
              <a:t> </a:t>
            </a:r>
            <a:endParaRPr lang="en-GB" altLang="el-GR" sz="1800">
              <a:solidFill>
                <a:srgbClr val="FF9900"/>
              </a:solidFill>
            </a:endParaRPr>
          </a:p>
        </p:txBody>
      </p:sp>
      <p:graphicFrame>
        <p:nvGraphicFramePr>
          <p:cNvPr id="3080" name="Object 11">
            <a:extLst>
              <a:ext uri="{FF2B5EF4-FFF2-40B4-BE49-F238E27FC236}">
                <a16:creationId xmlns:a16="http://schemas.microsoft.com/office/drawing/2014/main" id="{01D42AEB-D786-4EC3-A9BF-ECAFB1251EA4}"/>
              </a:ext>
            </a:extLst>
          </p:cNvPr>
          <p:cNvGraphicFramePr>
            <a:graphicFrameLocks noChangeAspect="1"/>
          </p:cNvGraphicFramePr>
          <p:nvPr/>
        </p:nvGraphicFramePr>
        <p:xfrm>
          <a:off x="4419600" y="5029200"/>
          <a:ext cx="1143000" cy="601663"/>
        </p:xfrm>
        <a:graphic>
          <a:graphicData uri="http://schemas.openxmlformats.org/presentationml/2006/ole">
            <mc:AlternateContent xmlns:mc="http://schemas.openxmlformats.org/markup-compatibility/2006">
              <mc:Choice xmlns:v="urn:schemas-microsoft-com:vml" Requires="v">
                <p:oleObj spid="_x0000_s1027" name="Equation" r:id="rId5" imgW="679320" imgH="317605" progId="Equation.3">
                  <p:embed/>
                </p:oleObj>
              </mc:Choice>
              <mc:Fallback>
                <p:oleObj name="Equation" r:id="rId5" imgW="679320" imgH="317605" progId="Equation.3">
                  <p:embed/>
                  <p:pic>
                    <p:nvPicPr>
                      <p:cNvPr id="3080" name="Object 11">
                        <a:extLst>
                          <a:ext uri="{FF2B5EF4-FFF2-40B4-BE49-F238E27FC236}">
                            <a16:creationId xmlns:a16="http://schemas.microsoft.com/office/drawing/2014/main" id="{01D42AEB-D786-4EC3-A9BF-ECAFB1251E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5029200"/>
                        <a:ext cx="1143000"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Text Box 14">
            <a:extLst>
              <a:ext uri="{FF2B5EF4-FFF2-40B4-BE49-F238E27FC236}">
                <a16:creationId xmlns:a16="http://schemas.microsoft.com/office/drawing/2014/main" id="{5D414098-59DB-4762-9036-D2C228BDC073}"/>
              </a:ext>
            </a:extLst>
          </p:cNvPr>
          <p:cNvSpPr txBox="1">
            <a:spLocks noChangeArrowheads="1"/>
          </p:cNvSpPr>
          <p:nvPr/>
        </p:nvSpPr>
        <p:spPr bwMode="auto">
          <a:xfrm>
            <a:off x="0" y="5867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i="1" u="sng">
                <a:solidFill>
                  <a:srgbClr val="FF9900"/>
                </a:solidFill>
                <a:cs typeface="Times New Roman" panose="02020603050405020304" pitchFamily="18" charset="0"/>
              </a:rPr>
              <a:t>3</a:t>
            </a:r>
            <a:r>
              <a:rPr lang="el-GR" altLang="el-GR" sz="1800" i="1" u="sng" baseline="30000">
                <a:solidFill>
                  <a:srgbClr val="FF9900"/>
                </a:solidFill>
                <a:cs typeface="Times New Roman" panose="02020603050405020304" pitchFamily="18" charset="0"/>
              </a:rPr>
              <a:t>ο</a:t>
            </a:r>
            <a:r>
              <a:rPr lang="el-GR" altLang="el-GR" sz="1800" i="1" u="sng">
                <a:solidFill>
                  <a:srgbClr val="FF9900"/>
                </a:solidFill>
                <a:cs typeface="Times New Roman" panose="02020603050405020304" pitchFamily="18" charset="0"/>
              </a:rPr>
              <a:t> αξίωμα </a:t>
            </a:r>
            <a:r>
              <a:rPr lang="en-US" altLang="el-GR" sz="1800" i="1" u="sng">
                <a:solidFill>
                  <a:srgbClr val="FF9900"/>
                </a:solidFill>
                <a:cs typeface="Times New Roman" panose="02020603050405020304" pitchFamily="18" charset="0"/>
              </a:rPr>
              <a:t>Bohr</a:t>
            </a:r>
            <a:r>
              <a:rPr lang="el-GR" altLang="el-GR" sz="1800">
                <a:solidFill>
                  <a:srgbClr val="FF9900"/>
                </a:solidFill>
                <a:cs typeface="Times New Roman" panose="02020603050405020304" pitchFamily="18" charset="0"/>
              </a:rPr>
              <a:t>: </a:t>
            </a:r>
            <a:r>
              <a:rPr lang="el-GR" altLang="el-GR" sz="1800">
                <a:solidFill>
                  <a:srgbClr val="FF9900"/>
                </a:solidFill>
              </a:rPr>
              <a:t>Κβάντωση στροφορμής</a:t>
            </a:r>
            <a:endParaRPr lang="en-US" altLang="el-GR" sz="1800">
              <a:solidFill>
                <a:srgbClr val="FF9900"/>
              </a:solidFill>
            </a:endParaRPr>
          </a:p>
        </p:txBody>
      </p:sp>
      <p:graphicFrame>
        <p:nvGraphicFramePr>
          <p:cNvPr id="3082" name="Object 15">
            <a:extLst>
              <a:ext uri="{FF2B5EF4-FFF2-40B4-BE49-F238E27FC236}">
                <a16:creationId xmlns:a16="http://schemas.microsoft.com/office/drawing/2014/main" id="{E251EECF-EA33-4A8B-B58A-5E071AA75D49}"/>
              </a:ext>
            </a:extLst>
          </p:cNvPr>
          <p:cNvGraphicFramePr>
            <a:graphicFrameLocks noChangeAspect="1"/>
          </p:cNvGraphicFramePr>
          <p:nvPr/>
        </p:nvGraphicFramePr>
        <p:xfrm>
          <a:off x="4343400" y="5791200"/>
          <a:ext cx="1447800" cy="598488"/>
        </p:xfrm>
        <a:graphic>
          <a:graphicData uri="http://schemas.openxmlformats.org/presentationml/2006/ole">
            <mc:AlternateContent xmlns:mc="http://schemas.openxmlformats.org/markup-compatibility/2006">
              <mc:Choice xmlns:v="urn:schemas-microsoft-com:vml" Requires="v">
                <p:oleObj spid="_x0000_s1028" name="Equation" r:id="rId7" imgW="876420" imgH="317605" progId="Equation.3">
                  <p:embed/>
                </p:oleObj>
              </mc:Choice>
              <mc:Fallback>
                <p:oleObj name="Equation" r:id="rId7" imgW="876420" imgH="317605" progId="Equation.3">
                  <p:embed/>
                  <p:pic>
                    <p:nvPicPr>
                      <p:cNvPr id="3082" name="Object 15">
                        <a:extLst>
                          <a:ext uri="{FF2B5EF4-FFF2-40B4-BE49-F238E27FC236}">
                            <a16:creationId xmlns:a16="http://schemas.microsoft.com/office/drawing/2014/main" id="{E251EECF-EA33-4A8B-B58A-5E071AA75D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791200"/>
                        <a:ext cx="1447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B3DC1EC-6BB2-4BD0-9D1B-45922BF8D718}"/>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Απεικόνιση Τροχιακών</a:t>
            </a:r>
            <a:endParaRPr lang="en-GB" altLang="el-GR" sz="2800" b="1" i="1">
              <a:solidFill>
                <a:schemeClr val="tx2"/>
              </a:solidFill>
            </a:endParaRPr>
          </a:p>
        </p:txBody>
      </p:sp>
      <p:sp>
        <p:nvSpPr>
          <p:cNvPr id="21507" name="Text Box 3">
            <a:extLst>
              <a:ext uri="{FF2B5EF4-FFF2-40B4-BE49-F238E27FC236}">
                <a16:creationId xmlns:a16="http://schemas.microsoft.com/office/drawing/2014/main" id="{6EA29427-B0E8-40CF-8DF4-5EEA99DDC047}"/>
              </a:ext>
            </a:extLst>
          </p:cNvPr>
          <p:cNvSpPr txBox="1">
            <a:spLocks noChangeArrowheads="1"/>
          </p:cNvSpPr>
          <p:nvPr/>
        </p:nvSpPr>
        <p:spPr bwMode="auto">
          <a:xfrm>
            <a:off x="457200" y="762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800" b="1" u="sng"/>
              <a:t>d </a:t>
            </a:r>
            <a:r>
              <a:rPr lang="el-GR" altLang="el-GR" sz="1800" b="1" u="sng"/>
              <a:t>ατομικά τροχιακά</a:t>
            </a:r>
            <a:endParaRPr lang="en-GB" altLang="el-GR" sz="1800" b="1" u="sng"/>
          </a:p>
        </p:txBody>
      </p:sp>
      <p:graphicFrame>
        <p:nvGraphicFramePr>
          <p:cNvPr id="21508" name="Object 4">
            <a:extLst>
              <a:ext uri="{FF2B5EF4-FFF2-40B4-BE49-F238E27FC236}">
                <a16:creationId xmlns:a16="http://schemas.microsoft.com/office/drawing/2014/main" id="{7E2D46CE-3626-45BC-994B-46741F5FE99D}"/>
              </a:ext>
            </a:extLst>
          </p:cNvPr>
          <p:cNvGraphicFramePr>
            <a:graphicFrameLocks noChangeAspect="1"/>
          </p:cNvGraphicFramePr>
          <p:nvPr/>
        </p:nvGraphicFramePr>
        <p:xfrm>
          <a:off x="533400" y="1066800"/>
          <a:ext cx="8077200" cy="5618163"/>
        </p:xfrm>
        <a:graphic>
          <a:graphicData uri="http://schemas.openxmlformats.org/presentationml/2006/ole">
            <mc:AlternateContent xmlns:mc="http://schemas.openxmlformats.org/markup-compatibility/2006">
              <mc:Choice xmlns:v="urn:schemas-microsoft-com:vml" Requires="v">
                <p:oleObj spid="_x0000_s15362" name="Bitmap Image" r:id="rId3" imgW="5676190" imgH="4409524" progId="Paint.Picture">
                  <p:embed/>
                </p:oleObj>
              </mc:Choice>
              <mc:Fallback>
                <p:oleObj name="Bitmap Image" r:id="rId3" imgW="5676190" imgH="4409524" progId="Paint.Picture">
                  <p:embed/>
                  <p:pic>
                    <p:nvPicPr>
                      <p:cNvPr id="21508" name="Object 4">
                        <a:extLst>
                          <a:ext uri="{FF2B5EF4-FFF2-40B4-BE49-F238E27FC236}">
                            <a16:creationId xmlns:a16="http://schemas.microsoft.com/office/drawing/2014/main" id="{7E2D46CE-3626-45BC-994B-46741F5FE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8077200"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 Box 5">
            <a:extLst>
              <a:ext uri="{FF2B5EF4-FFF2-40B4-BE49-F238E27FC236}">
                <a16:creationId xmlns:a16="http://schemas.microsoft.com/office/drawing/2014/main" id="{8E0EEB0A-6BEC-42E7-BA6B-035EE8333C6F}"/>
              </a:ext>
            </a:extLst>
          </p:cNvPr>
          <p:cNvSpPr txBox="1">
            <a:spLocks noChangeArrowheads="1"/>
          </p:cNvSpPr>
          <p:nvPr/>
        </p:nvSpPr>
        <p:spPr bwMode="auto">
          <a:xfrm>
            <a:off x="762000" y="36576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             4d</a:t>
            </a:r>
            <a:r>
              <a:rPr lang="en-US" altLang="el-GR" sz="2000" b="1" baseline="-25000">
                <a:solidFill>
                  <a:schemeClr val="hlink"/>
                </a:solidFill>
              </a:rPr>
              <a:t>xy</a:t>
            </a:r>
            <a:r>
              <a:rPr lang="en-US" altLang="el-GR" sz="2000" b="1">
                <a:solidFill>
                  <a:schemeClr val="hlink"/>
                </a:solidFill>
              </a:rPr>
              <a:t>	                            4d</a:t>
            </a:r>
            <a:r>
              <a:rPr lang="en-US" altLang="el-GR" sz="2000" b="1" baseline="-25000">
                <a:solidFill>
                  <a:schemeClr val="hlink"/>
                </a:solidFill>
              </a:rPr>
              <a:t>xz</a:t>
            </a:r>
            <a:r>
              <a:rPr lang="en-US" altLang="el-GR" sz="2000" b="1">
                <a:solidFill>
                  <a:schemeClr val="hlink"/>
                </a:solidFill>
              </a:rPr>
              <a:t>		             4d</a:t>
            </a:r>
            <a:r>
              <a:rPr lang="en-US" altLang="el-GR" sz="2000" b="1" baseline="-25000">
                <a:solidFill>
                  <a:schemeClr val="hlink"/>
                </a:solidFill>
              </a:rPr>
              <a:t>yz</a:t>
            </a:r>
            <a:endParaRPr lang="en-GB" altLang="el-GR" sz="2000" b="1" baseline="-25000">
              <a:solidFill>
                <a:schemeClr val="hlink"/>
              </a:solidFill>
            </a:endParaRPr>
          </a:p>
        </p:txBody>
      </p:sp>
      <p:sp>
        <p:nvSpPr>
          <p:cNvPr id="21510" name="Text Box 6">
            <a:extLst>
              <a:ext uri="{FF2B5EF4-FFF2-40B4-BE49-F238E27FC236}">
                <a16:creationId xmlns:a16="http://schemas.microsoft.com/office/drawing/2014/main" id="{72658B26-A1CB-41FE-9D0D-E3AA3ADEACA3}"/>
              </a:ext>
            </a:extLst>
          </p:cNvPr>
          <p:cNvSpPr txBox="1">
            <a:spLocks noChangeArrowheads="1"/>
          </p:cNvSpPr>
          <p:nvPr/>
        </p:nvSpPr>
        <p:spPr bwMode="auto">
          <a:xfrm>
            <a:off x="685800" y="6096000"/>
            <a:ext cx="100588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dirty="0">
                <a:solidFill>
                  <a:schemeClr val="hlink"/>
                </a:solidFill>
              </a:rPr>
              <a:t>4d</a:t>
            </a:r>
            <a:r>
              <a:rPr lang="en-US" altLang="el-GR" sz="2000" b="1" baseline="-25000" dirty="0">
                <a:solidFill>
                  <a:schemeClr val="hlink"/>
                </a:solidFill>
              </a:rPr>
              <a:t>x2-y2</a:t>
            </a:r>
            <a:r>
              <a:rPr lang="en-US" altLang="el-GR" sz="2000" b="1" dirty="0">
                <a:solidFill>
                  <a:schemeClr val="hlink"/>
                </a:solidFill>
              </a:rPr>
              <a:t>   </a:t>
            </a:r>
            <a:endParaRPr lang="en-GB" altLang="el-GR" sz="2000" b="1" baseline="-25000" dirty="0">
              <a:solidFill>
                <a:schemeClr val="hlink"/>
              </a:solidFill>
            </a:endParaRPr>
          </a:p>
        </p:txBody>
      </p:sp>
      <p:sp>
        <p:nvSpPr>
          <p:cNvPr id="21511" name="Text Box 7">
            <a:extLst>
              <a:ext uri="{FF2B5EF4-FFF2-40B4-BE49-F238E27FC236}">
                <a16:creationId xmlns:a16="http://schemas.microsoft.com/office/drawing/2014/main" id="{8937BDC4-0250-4F78-85DB-5152F90AB0A7}"/>
              </a:ext>
            </a:extLst>
          </p:cNvPr>
          <p:cNvSpPr txBox="1">
            <a:spLocks noChangeArrowheads="1"/>
          </p:cNvSpPr>
          <p:nvPr/>
        </p:nvSpPr>
        <p:spPr bwMode="auto">
          <a:xfrm>
            <a:off x="7467600" y="60960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4d</a:t>
            </a:r>
            <a:r>
              <a:rPr lang="en-US" altLang="el-GR" sz="2000" b="1" baseline="-25000">
                <a:solidFill>
                  <a:schemeClr val="hlink"/>
                </a:solidFill>
              </a:rPr>
              <a:t>z2</a:t>
            </a:r>
            <a:r>
              <a:rPr lang="en-US" altLang="el-GR" sz="2000" b="1">
                <a:solidFill>
                  <a:schemeClr val="hlink"/>
                </a:solidFill>
              </a:rPr>
              <a:t>   </a:t>
            </a:r>
            <a:endParaRPr lang="en-GB" altLang="el-GR" sz="2000" b="1" baseline="-25000">
              <a:solidFill>
                <a:schemeClr val="hlink"/>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93AAF79-61C0-4A5F-A674-133AAB4DDB59}"/>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Απεικόνιση Τροχιακών</a:t>
            </a:r>
            <a:endParaRPr lang="en-GB" altLang="el-GR" sz="2800" b="1" i="1">
              <a:solidFill>
                <a:schemeClr val="tx2"/>
              </a:solidFill>
            </a:endParaRPr>
          </a:p>
        </p:txBody>
      </p:sp>
      <p:sp>
        <p:nvSpPr>
          <p:cNvPr id="22531" name="Text Box 3">
            <a:extLst>
              <a:ext uri="{FF2B5EF4-FFF2-40B4-BE49-F238E27FC236}">
                <a16:creationId xmlns:a16="http://schemas.microsoft.com/office/drawing/2014/main" id="{3EB39CBE-69D6-4103-8338-5CB6A86C3D4A}"/>
              </a:ext>
            </a:extLst>
          </p:cNvPr>
          <p:cNvSpPr txBox="1">
            <a:spLocks noChangeArrowheads="1"/>
          </p:cNvSpPr>
          <p:nvPr/>
        </p:nvSpPr>
        <p:spPr bwMode="auto">
          <a:xfrm>
            <a:off x="457200" y="7620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1800" b="1" u="sng"/>
              <a:t>f </a:t>
            </a:r>
            <a:r>
              <a:rPr lang="el-GR" altLang="el-GR" sz="1800" b="1" u="sng"/>
              <a:t>ατομικά τροχιακά</a:t>
            </a:r>
            <a:endParaRPr lang="en-GB" altLang="el-GR" sz="1800" b="1" u="sng"/>
          </a:p>
        </p:txBody>
      </p:sp>
      <p:graphicFrame>
        <p:nvGraphicFramePr>
          <p:cNvPr id="22532" name="Object 4">
            <a:extLst>
              <a:ext uri="{FF2B5EF4-FFF2-40B4-BE49-F238E27FC236}">
                <a16:creationId xmlns:a16="http://schemas.microsoft.com/office/drawing/2014/main" id="{B50E952B-BCBA-4AAB-AC64-78C166CBDF4F}"/>
              </a:ext>
            </a:extLst>
          </p:cNvPr>
          <p:cNvGraphicFramePr>
            <a:graphicFrameLocks noChangeAspect="1"/>
          </p:cNvGraphicFramePr>
          <p:nvPr/>
        </p:nvGraphicFramePr>
        <p:xfrm>
          <a:off x="304800" y="1143000"/>
          <a:ext cx="8610600" cy="5562600"/>
        </p:xfrm>
        <a:graphic>
          <a:graphicData uri="http://schemas.openxmlformats.org/presentationml/2006/ole">
            <mc:AlternateContent xmlns:mc="http://schemas.openxmlformats.org/markup-compatibility/2006">
              <mc:Choice xmlns:v="urn:schemas-microsoft-com:vml" Requires="v">
                <p:oleObj spid="_x0000_s16386" name="Bitmap Image" r:id="rId3" imgW="7095238" imgH="4447619" progId="Paint.Picture">
                  <p:embed/>
                </p:oleObj>
              </mc:Choice>
              <mc:Fallback>
                <p:oleObj name="Bitmap Image" r:id="rId3" imgW="7095238" imgH="4447619" progId="Paint.Picture">
                  <p:embed/>
                  <p:pic>
                    <p:nvPicPr>
                      <p:cNvPr id="22532" name="Object 4">
                        <a:extLst>
                          <a:ext uri="{FF2B5EF4-FFF2-40B4-BE49-F238E27FC236}">
                            <a16:creationId xmlns:a16="http://schemas.microsoft.com/office/drawing/2014/main" id="{B50E952B-BCBA-4AAB-AC64-78C166CBD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Text Box 5">
            <a:extLst>
              <a:ext uri="{FF2B5EF4-FFF2-40B4-BE49-F238E27FC236}">
                <a16:creationId xmlns:a16="http://schemas.microsoft.com/office/drawing/2014/main" id="{AAE71CB0-27E0-4803-A014-D73E1FE8F3E2}"/>
              </a:ext>
            </a:extLst>
          </p:cNvPr>
          <p:cNvSpPr txBox="1">
            <a:spLocks noChangeArrowheads="1"/>
          </p:cNvSpPr>
          <p:nvPr/>
        </p:nvSpPr>
        <p:spPr bwMode="auto">
          <a:xfrm>
            <a:off x="762000" y="365760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             4f</a:t>
            </a:r>
            <a:r>
              <a:rPr lang="en-US" altLang="el-GR" sz="2000" b="1" baseline="-25000">
                <a:solidFill>
                  <a:schemeClr val="hlink"/>
                </a:solidFill>
              </a:rPr>
              <a:t>zx2-y2</a:t>
            </a:r>
            <a:r>
              <a:rPr lang="en-US" altLang="el-GR" sz="2000" b="1">
                <a:solidFill>
                  <a:schemeClr val="hlink"/>
                </a:solidFill>
              </a:rPr>
              <a:t>	                            4f</a:t>
            </a:r>
            <a:r>
              <a:rPr lang="en-US" altLang="el-GR" sz="2000" b="1" baseline="-25000">
                <a:solidFill>
                  <a:schemeClr val="hlink"/>
                </a:solidFill>
              </a:rPr>
              <a:t>z3</a:t>
            </a:r>
            <a:r>
              <a:rPr lang="en-US" altLang="el-GR" sz="2000" b="1">
                <a:solidFill>
                  <a:schemeClr val="hlink"/>
                </a:solidFill>
              </a:rPr>
              <a:t>		             4f</a:t>
            </a:r>
            <a:r>
              <a:rPr lang="en-US" altLang="el-GR" sz="2000" b="1" baseline="-25000">
                <a:solidFill>
                  <a:schemeClr val="hlink"/>
                </a:solidFill>
              </a:rPr>
              <a:t>yz2</a:t>
            </a:r>
            <a:endParaRPr lang="en-GB" altLang="el-GR" sz="2000" b="1" baseline="-25000">
              <a:solidFill>
                <a:schemeClr val="hlink"/>
              </a:solidFill>
            </a:endParaRPr>
          </a:p>
        </p:txBody>
      </p:sp>
      <p:sp>
        <p:nvSpPr>
          <p:cNvPr id="22534" name="Text Box 6">
            <a:extLst>
              <a:ext uri="{FF2B5EF4-FFF2-40B4-BE49-F238E27FC236}">
                <a16:creationId xmlns:a16="http://schemas.microsoft.com/office/drawing/2014/main" id="{0E47884E-13ED-4487-AC8C-77F96DFB386F}"/>
              </a:ext>
            </a:extLst>
          </p:cNvPr>
          <p:cNvSpPr txBox="1">
            <a:spLocks noChangeArrowheads="1"/>
          </p:cNvSpPr>
          <p:nvPr/>
        </p:nvSpPr>
        <p:spPr bwMode="auto">
          <a:xfrm>
            <a:off x="914400" y="57912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4f</a:t>
            </a:r>
            <a:r>
              <a:rPr lang="en-US" altLang="el-GR" sz="2000" b="1" baseline="-25000">
                <a:solidFill>
                  <a:schemeClr val="hlink"/>
                </a:solidFill>
              </a:rPr>
              <a:t>y3x2-y</a:t>
            </a:r>
            <a:endParaRPr lang="en-GB" altLang="el-GR" sz="2000" b="1" baseline="-25000">
              <a:solidFill>
                <a:schemeClr val="hlink"/>
              </a:solidFill>
            </a:endParaRPr>
          </a:p>
        </p:txBody>
      </p:sp>
      <p:sp>
        <p:nvSpPr>
          <p:cNvPr id="22535" name="Text Box 7">
            <a:extLst>
              <a:ext uri="{FF2B5EF4-FFF2-40B4-BE49-F238E27FC236}">
                <a16:creationId xmlns:a16="http://schemas.microsoft.com/office/drawing/2014/main" id="{E97EA48E-5347-4BE8-8132-352C75B72926}"/>
              </a:ext>
            </a:extLst>
          </p:cNvPr>
          <p:cNvSpPr txBox="1">
            <a:spLocks noChangeArrowheads="1"/>
          </p:cNvSpPr>
          <p:nvPr/>
        </p:nvSpPr>
        <p:spPr bwMode="auto">
          <a:xfrm>
            <a:off x="2971800" y="5867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4f</a:t>
            </a:r>
            <a:r>
              <a:rPr lang="en-US" altLang="el-GR" sz="2000" b="1" baseline="-25000">
                <a:solidFill>
                  <a:schemeClr val="hlink"/>
                </a:solidFill>
              </a:rPr>
              <a:t>xz2</a:t>
            </a:r>
            <a:endParaRPr lang="en-GB" altLang="el-GR" sz="2000" b="1" baseline="-25000">
              <a:solidFill>
                <a:schemeClr val="hlink"/>
              </a:solidFill>
            </a:endParaRPr>
          </a:p>
        </p:txBody>
      </p:sp>
      <p:sp>
        <p:nvSpPr>
          <p:cNvPr id="22536" name="Text Box 8">
            <a:extLst>
              <a:ext uri="{FF2B5EF4-FFF2-40B4-BE49-F238E27FC236}">
                <a16:creationId xmlns:a16="http://schemas.microsoft.com/office/drawing/2014/main" id="{8681CF29-6AFD-4ABA-A867-3F8C018B451D}"/>
              </a:ext>
            </a:extLst>
          </p:cNvPr>
          <p:cNvSpPr txBox="1">
            <a:spLocks noChangeArrowheads="1"/>
          </p:cNvSpPr>
          <p:nvPr/>
        </p:nvSpPr>
        <p:spPr bwMode="auto">
          <a:xfrm>
            <a:off x="5257800" y="5867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4f</a:t>
            </a:r>
            <a:r>
              <a:rPr lang="en-US" altLang="el-GR" sz="2000" b="1" baseline="-25000">
                <a:solidFill>
                  <a:schemeClr val="hlink"/>
                </a:solidFill>
              </a:rPr>
              <a:t>xyz</a:t>
            </a:r>
            <a:endParaRPr lang="en-GB" altLang="el-GR" sz="2000" b="1" baseline="-25000">
              <a:solidFill>
                <a:schemeClr val="hlink"/>
              </a:solidFill>
            </a:endParaRPr>
          </a:p>
        </p:txBody>
      </p:sp>
      <p:sp>
        <p:nvSpPr>
          <p:cNvPr id="22537" name="Text Box 9">
            <a:extLst>
              <a:ext uri="{FF2B5EF4-FFF2-40B4-BE49-F238E27FC236}">
                <a16:creationId xmlns:a16="http://schemas.microsoft.com/office/drawing/2014/main" id="{4B142216-D20C-474E-908D-A6912DB7B353}"/>
              </a:ext>
            </a:extLst>
          </p:cNvPr>
          <p:cNvSpPr txBox="1">
            <a:spLocks noChangeArrowheads="1"/>
          </p:cNvSpPr>
          <p:nvPr/>
        </p:nvSpPr>
        <p:spPr bwMode="auto">
          <a:xfrm>
            <a:off x="7543800" y="58674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l-GR" sz="2000" b="1">
                <a:solidFill>
                  <a:schemeClr val="hlink"/>
                </a:solidFill>
              </a:rPr>
              <a:t>4f</a:t>
            </a:r>
            <a:r>
              <a:rPr lang="en-US" altLang="el-GR" sz="2000" b="1" baseline="-25000">
                <a:solidFill>
                  <a:schemeClr val="hlink"/>
                </a:solidFill>
              </a:rPr>
              <a:t>xx2-3y</a:t>
            </a:r>
            <a:endParaRPr lang="en-GB" altLang="el-GR" sz="2000" b="1" baseline="-25000">
              <a:solidFill>
                <a:schemeClr val="hlink"/>
              </a:solidFill>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0185FC-BCFD-4133-A04E-614773E49483}"/>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Ηλεκτρονιακή Δομή Ατόμων</a:t>
            </a:r>
            <a:endParaRPr lang="en-GB" altLang="el-GR" sz="2800" b="1" i="1">
              <a:solidFill>
                <a:schemeClr val="tx2"/>
              </a:solidFill>
            </a:endParaRPr>
          </a:p>
        </p:txBody>
      </p:sp>
      <p:sp>
        <p:nvSpPr>
          <p:cNvPr id="23555" name="Text Box 3">
            <a:extLst>
              <a:ext uri="{FF2B5EF4-FFF2-40B4-BE49-F238E27FC236}">
                <a16:creationId xmlns:a16="http://schemas.microsoft.com/office/drawing/2014/main" id="{5E5B46DE-D5F1-41EA-8E79-8419B763C237}"/>
              </a:ext>
            </a:extLst>
          </p:cNvPr>
          <p:cNvSpPr txBox="1">
            <a:spLocks noChangeArrowheads="1"/>
          </p:cNvSpPr>
          <p:nvPr/>
        </p:nvSpPr>
        <p:spPr bwMode="auto">
          <a:xfrm>
            <a:off x="457200" y="762000"/>
            <a:ext cx="3962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u="sng"/>
              <a:t>Απαγορευτική Αρχή </a:t>
            </a:r>
            <a:r>
              <a:rPr lang="en-US" altLang="el-GR" sz="1800" u="sng"/>
              <a:t>Pauli</a:t>
            </a:r>
            <a:endParaRPr lang="en-US" altLang="el-GR" sz="1800"/>
          </a:p>
          <a:p>
            <a:pPr algn="ctr" eaLnBrk="1" hangingPunct="1">
              <a:spcBef>
                <a:spcPct val="50000"/>
              </a:spcBef>
              <a:buFontTx/>
              <a:buNone/>
            </a:pPr>
            <a:r>
              <a:rPr lang="el-GR" altLang="el-GR" sz="1800">
                <a:cs typeface="Times New Roman" panose="02020603050405020304" pitchFamily="18" charset="0"/>
              </a:rPr>
              <a:t>“</a:t>
            </a:r>
            <a:r>
              <a:rPr lang="el-GR" altLang="el-GR" sz="1800">
                <a:solidFill>
                  <a:schemeClr val="accent1"/>
                </a:solidFill>
                <a:cs typeface="Times New Roman" panose="02020603050405020304" pitchFamily="18" charset="0"/>
              </a:rPr>
              <a:t>Δεν είναι δυνατό στο ίδιο άτομο να υπάρχουν δυο ηλεκτρόνια που να έχουν ίδιους και τους τέσσερις κβαντικούς αριθμούς τους (</a:t>
            </a:r>
            <a:r>
              <a:rPr lang="en-US" altLang="el-GR" sz="1800">
                <a:solidFill>
                  <a:schemeClr val="accent1"/>
                </a:solidFill>
                <a:cs typeface="Times New Roman" panose="02020603050405020304" pitchFamily="18" charset="0"/>
              </a:rPr>
              <a:t>n</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l</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m</a:t>
            </a:r>
            <a:r>
              <a:rPr lang="en-US" altLang="el-GR" sz="1800" baseline="-30000">
                <a:solidFill>
                  <a:schemeClr val="accent1"/>
                </a:solidFill>
                <a:cs typeface="Times New Roman" panose="02020603050405020304" pitchFamily="18" charset="0"/>
              </a:rPr>
              <a:t>l</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m</a:t>
            </a:r>
            <a:r>
              <a:rPr lang="en-US" altLang="el-GR" sz="1800" baseline="-30000">
                <a:solidFill>
                  <a:schemeClr val="accent1"/>
                </a:solidFill>
                <a:cs typeface="Times New Roman" panose="02020603050405020304" pitchFamily="18" charset="0"/>
              </a:rPr>
              <a:t>s</a:t>
            </a:r>
            <a:r>
              <a:rPr lang="el-GR" altLang="el-GR" sz="1800">
                <a:solidFill>
                  <a:schemeClr val="accent1"/>
                </a:solidFill>
                <a:cs typeface="Times New Roman" panose="02020603050405020304" pitchFamily="18" charset="0"/>
              </a:rPr>
              <a:t>)</a:t>
            </a:r>
            <a:r>
              <a:rPr lang="el-GR" altLang="el-GR" sz="1800">
                <a:cs typeface="Times New Roman" panose="02020603050405020304" pitchFamily="18" charset="0"/>
              </a:rPr>
              <a:t>”</a:t>
            </a:r>
            <a:r>
              <a:rPr lang="en-GB" altLang="el-GR" sz="1800"/>
              <a:t> </a:t>
            </a:r>
          </a:p>
        </p:txBody>
      </p:sp>
      <p:sp>
        <p:nvSpPr>
          <p:cNvPr id="23556" name="Text Box 4">
            <a:extLst>
              <a:ext uri="{FF2B5EF4-FFF2-40B4-BE49-F238E27FC236}">
                <a16:creationId xmlns:a16="http://schemas.microsoft.com/office/drawing/2014/main" id="{CF1CA040-7653-4BDD-AF21-C9B45E129737}"/>
              </a:ext>
            </a:extLst>
          </p:cNvPr>
          <p:cNvSpPr txBox="1">
            <a:spLocks noChangeArrowheads="1"/>
          </p:cNvSpPr>
          <p:nvPr/>
        </p:nvSpPr>
        <p:spPr bwMode="auto">
          <a:xfrm>
            <a:off x="609600" y="2362200"/>
            <a:ext cx="39624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u="sng"/>
              <a:t>Αρχή Ελάχιστης Ενέργειας</a:t>
            </a:r>
            <a:endParaRPr lang="en-US" altLang="el-GR" sz="1800"/>
          </a:p>
          <a:p>
            <a:pPr algn="ctr" eaLnBrk="1" hangingPunct="1">
              <a:spcBef>
                <a:spcPct val="50000"/>
              </a:spcBef>
              <a:buFontTx/>
              <a:buNone/>
            </a:pPr>
            <a:r>
              <a:rPr lang="el-GR" altLang="el-GR" sz="1800">
                <a:cs typeface="Times New Roman" panose="02020603050405020304" pitchFamily="18" charset="0"/>
              </a:rPr>
              <a:t>“</a:t>
            </a:r>
            <a:r>
              <a:rPr lang="el-GR" altLang="el-GR" sz="1800">
                <a:solidFill>
                  <a:schemeClr val="accent1"/>
                </a:solidFill>
                <a:cs typeface="Times New Roman" panose="02020603050405020304" pitchFamily="18" charset="0"/>
              </a:rPr>
              <a:t>Τα ηλεκτρόνια καταλαμβάνουν πρώτα τα διαθέσιμα ατομικά τροχιακά χαμηλότερης ενέργειας και μετά</a:t>
            </a:r>
            <a:r>
              <a:rPr lang="el-GR" altLang="el-GR" sz="1800">
                <a:solidFill>
                  <a:schemeClr val="accent1"/>
                </a:solidFill>
              </a:rPr>
              <a:t>,</a:t>
            </a:r>
            <a:r>
              <a:rPr lang="el-GR" altLang="el-GR" sz="1800">
                <a:solidFill>
                  <a:schemeClr val="accent1"/>
                </a:solidFill>
                <a:cs typeface="Times New Roman" panose="02020603050405020304" pitchFamily="18" charset="0"/>
              </a:rPr>
              <a:t> εφόσον υπάρχει περίσσεια ηλεκτρονίων</a:t>
            </a:r>
            <a:r>
              <a:rPr lang="el-GR" altLang="el-GR" sz="1800">
                <a:solidFill>
                  <a:schemeClr val="accent1"/>
                </a:solidFill>
              </a:rPr>
              <a:t>,</a:t>
            </a:r>
            <a:r>
              <a:rPr lang="el-GR" altLang="el-GR" sz="1800">
                <a:solidFill>
                  <a:schemeClr val="accent1"/>
                </a:solidFill>
                <a:cs typeface="Times New Roman" panose="02020603050405020304" pitchFamily="18" charset="0"/>
              </a:rPr>
              <a:t> καταλαμβάνουν τροχιακά υψηλότερης ενέργειας δημιουργώντας μια δομή με τη μικρότερη δυνατή ενέργεια</a:t>
            </a:r>
            <a:r>
              <a:rPr lang="en-GB" altLang="el-GR" sz="1800">
                <a:solidFill>
                  <a:schemeClr val="accent1"/>
                </a:solidFill>
                <a:cs typeface="Times New Roman" panose="02020603050405020304" pitchFamily="18" charset="0"/>
              </a:rPr>
              <a:t> </a:t>
            </a:r>
            <a:r>
              <a:rPr lang="el-GR" altLang="el-GR" sz="1800">
                <a:cs typeface="Times New Roman" panose="02020603050405020304" pitchFamily="18" charset="0"/>
              </a:rPr>
              <a:t>”</a:t>
            </a:r>
            <a:r>
              <a:rPr lang="en-GB" altLang="el-GR" sz="1800"/>
              <a:t> </a:t>
            </a:r>
          </a:p>
        </p:txBody>
      </p:sp>
      <p:sp>
        <p:nvSpPr>
          <p:cNvPr id="23557" name="Text Box 5">
            <a:extLst>
              <a:ext uri="{FF2B5EF4-FFF2-40B4-BE49-F238E27FC236}">
                <a16:creationId xmlns:a16="http://schemas.microsoft.com/office/drawing/2014/main" id="{6481247A-F279-4892-8200-9EAD23EAEAC7}"/>
              </a:ext>
            </a:extLst>
          </p:cNvPr>
          <p:cNvSpPr txBox="1">
            <a:spLocks noChangeArrowheads="1"/>
          </p:cNvSpPr>
          <p:nvPr/>
        </p:nvSpPr>
        <p:spPr bwMode="auto">
          <a:xfrm>
            <a:off x="609600" y="4800600"/>
            <a:ext cx="3962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u="sng"/>
              <a:t>Αρχή </a:t>
            </a:r>
            <a:r>
              <a:rPr lang="en-US" altLang="el-GR" sz="1800" u="sng"/>
              <a:t>Hund</a:t>
            </a:r>
            <a:endParaRPr lang="en-US" altLang="el-GR" sz="1800"/>
          </a:p>
          <a:p>
            <a:pPr algn="ctr" eaLnBrk="1" hangingPunct="1">
              <a:spcBef>
                <a:spcPct val="50000"/>
              </a:spcBef>
              <a:buFontTx/>
              <a:buNone/>
            </a:pPr>
            <a:r>
              <a:rPr lang="el-GR" altLang="el-GR" sz="1800">
                <a:cs typeface="Times New Roman" panose="02020603050405020304" pitchFamily="18" charset="0"/>
              </a:rPr>
              <a:t>“</a:t>
            </a:r>
            <a:r>
              <a:rPr lang="el-GR" altLang="el-GR" sz="1800">
                <a:solidFill>
                  <a:schemeClr val="accent1"/>
                </a:solidFill>
                <a:cs typeface="Times New Roman" panose="02020603050405020304" pitchFamily="18" charset="0"/>
              </a:rPr>
              <a:t>Τα εκφυλισμένα τροχιακά (ισοδύναμης ενέργειας) καταλαμβάνονται πρώτα από μονήρη ηλεκτρόνια και εφόσον πλεονάζουν ηλεκτρόνια δημιουργούνται ζεύγη με αντιπαράλληλο </a:t>
            </a:r>
            <a:r>
              <a:rPr lang="en-US" altLang="el-GR" sz="1800">
                <a:solidFill>
                  <a:schemeClr val="accent1"/>
                </a:solidFill>
                <a:cs typeface="Times New Roman" panose="02020603050405020304" pitchFamily="18" charset="0"/>
              </a:rPr>
              <a:t>spin</a:t>
            </a:r>
            <a:r>
              <a:rPr lang="en-GB" altLang="el-GR" sz="1800">
                <a:solidFill>
                  <a:schemeClr val="accent1"/>
                </a:solidFill>
                <a:cs typeface="Times New Roman" panose="02020603050405020304" pitchFamily="18" charset="0"/>
              </a:rPr>
              <a:t> </a:t>
            </a:r>
            <a:r>
              <a:rPr lang="el-GR" altLang="el-GR" sz="1800">
                <a:cs typeface="Times New Roman" panose="02020603050405020304" pitchFamily="18" charset="0"/>
              </a:rPr>
              <a:t>”</a:t>
            </a:r>
            <a:r>
              <a:rPr lang="en-GB" altLang="el-GR" sz="1800"/>
              <a:t> </a:t>
            </a:r>
          </a:p>
        </p:txBody>
      </p:sp>
      <p:sp>
        <p:nvSpPr>
          <p:cNvPr id="23558" name="Rectangle 400">
            <a:extLst>
              <a:ext uri="{FF2B5EF4-FFF2-40B4-BE49-F238E27FC236}">
                <a16:creationId xmlns:a16="http://schemas.microsoft.com/office/drawing/2014/main" id="{E237BBBA-BFA3-4DF6-8127-7ADB5D810BF6}"/>
              </a:ext>
            </a:extLst>
          </p:cNvPr>
          <p:cNvSpPr>
            <a:spLocks noChangeArrowheads="1"/>
          </p:cNvSpPr>
          <p:nvPr/>
        </p:nvSpPr>
        <p:spPr bwMode="auto">
          <a:xfrm>
            <a:off x="4797425" y="6707188"/>
            <a:ext cx="12541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a:solidFill>
                  <a:srgbClr val="000000"/>
                </a:solidFill>
              </a:rPr>
              <a:t> </a:t>
            </a:r>
            <a:endParaRPr lang="en-GB" altLang="el-GR" sz="2400"/>
          </a:p>
        </p:txBody>
      </p:sp>
      <p:sp>
        <p:nvSpPr>
          <p:cNvPr id="23559" name="Oval 401">
            <a:extLst>
              <a:ext uri="{FF2B5EF4-FFF2-40B4-BE49-F238E27FC236}">
                <a16:creationId xmlns:a16="http://schemas.microsoft.com/office/drawing/2014/main" id="{C70194F5-CDFD-4EA3-B9D0-0B44A2AC7313}"/>
              </a:ext>
            </a:extLst>
          </p:cNvPr>
          <p:cNvSpPr>
            <a:spLocks noChangeArrowheads="1"/>
          </p:cNvSpPr>
          <p:nvPr/>
        </p:nvSpPr>
        <p:spPr bwMode="auto">
          <a:xfrm>
            <a:off x="7902575" y="6108700"/>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60" name="Rectangle 402">
            <a:extLst>
              <a:ext uri="{FF2B5EF4-FFF2-40B4-BE49-F238E27FC236}">
                <a16:creationId xmlns:a16="http://schemas.microsoft.com/office/drawing/2014/main" id="{FBEEFAEB-A52F-4BF7-8401-B46A98268353}"/>
              </a:ext>
            </a:extLst>
          </p:cNvPr>
          <p:cNvSpPr>
            <a:spLocks noChangeArrowheads="1"/>
          </p:cNvSpPr>
          <p:nvPr/>
        </p:nvSpPr>
        <p:spPr bwMode="auto">
          <a:xfrm>
            <a:off x="7902575" y="6256338"/>
            <a:ext cx="5635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61" name="Rectangle 403">
            <a:extLst>
              <a:ext uri="{FF2B5EF4-FFF2-40B4-BE49-F238E27FC236}">
                <a16:creationId xmlns:a16="http://schemas.microsoft.com/office/drawing/2014/main" id="{540261C0-15F7-4D81-8156-F6475DAFEA7F}"/>
              </a:ext>
            </a:extLst>
          </p:cNvPr>
          <p:cNvSpPr>
            <a:spLocks noChangeArrowheads="1"/>
          </p:cNvSpPr>
          <p:nvPr/>
        </p:nvSpPr>
        <p:spPr bwMode="auto">
          <a:xfrm>
            <a:off x="8101013" y="6315075"/>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1</a:t>
            </a:r>
            <a:endParaRPr lang="en-GB" altLang="el-GR" sz="2400"/>
          </a:p>
        </p:txBody>
      </p:sp>
      <p:sp>
        <p:nvSpPr>
          <p:cNvPr id="23562" name="Rectangle 404">
            <a:extLst>
              <a:ext uri="{FF2B5EF4-FFF2-40B4-BE49-F238E27FC236}">
                <a16:creationId xmlns:a16="http://schemas.microsoft.com/office/drawing/2014/main" id="{B4A184E6-F334-4B04-807D-CC3EE5B8DB95}"/>
              </a:ext>
            </a:extLst>
          </p:cNvPr>
          <p:cNvSpPr>
            <a:spLocks noChangeArrowheads="1"/>
          </p:cNvSpPr>
          <p:nvPr/>
        </p:nvSpPr>
        <p:spPr bwMode="auto">
          <a:xfrm>
            <a:off x="8194675" y="6315075"/>
            <a:ext cx="157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563" name="Rectangle 405">
            <a:extLst>
              <a:ext uri="{FF2B5EF4-FFF2-40B4-BE49-F238E27FC236}">
                <a16:creationId xmlns:a16="http://schemas.microsoft.com/office/drawing/2014/main" id="{601590A9-8B5D-44F4-B7BF-C9658A8C5266}"/>
              </a:ext>
            </a:extLst>
          </p:cNvPr>
          <p:cNvSpPr>
            <a:spLocks noChangeArrowheads="1"/>
          </p:cNvSpPr>
          <p:nvPr/>
        </p:nvSpPr>
        <p:spPr bwMode="auto">
          <a:xfrm>
            <a:off x="8267700" y="6315075"/>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grpSp>
        <p:nvGrpSpPr>
          <p:cNvPr id="23564" name="Group 408">
            <a:extLst>
              <a:ext uri="{FF2B5EF4-FFF2-40B4-BE49-F238E27FC236}">
                <a16:creationId xmlns:a16="http://schemas.microsoft.com/office/drawing/2014/main" id="{382364FC-6180-4E92-B543-5EF0213C3867}"/>
              </a:ext>
            </a:extLst>
          </p:cNvPr>
          <p:cNvGrpSpPr>
            <a:grpSpLocks/>
          </p:cNvGrpSpPr>
          <p:nvPr/>
        </p:nvGrpSpPr>
        <p:grpSpPr bwMode="auto">
          <a:xfrm>
            <a:off x="8123238" y="5597525"/>
            <a:ext cx="122237" cy="441325"/>
            <a:chOff x="5117" y="3526"/>
            <a:chExt cx="77" cy="278"/>
          </a:xfrm>
        </p:grpSpPr>
        <p:sp>
          <p:nvSpPr>
            <p:cNvPr id="23684" name="Line 406">
              <a:extLst>
                <a:ext uri="{FF2B5EF4-FFF2-40B4-BE49-F238E27FC236}">
                  <a16:creationId xmlns:a16="http://schemas.microsoft.com/office/drawing/2014/main" id="{F651AA4E-751A-46FA-ADE0-37254E299DF9}"/>
                </a:ext>
              </a:extLst>
            </p:cNvPr>
            <p:cNvSpPr>
              <a:spLocks noChangeShapeType="1"/>
            </p:cNvSpPr>
            <p:nvPr/>
          </p:nvSpPr>
          <p:spPr bwMode="auto">
            <a:xfrm flipV="1">
              <a:off x="5155" y="3603"/>
              <a:ext cx="1" cy="20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85" name="Freeform 407">
              <a:extLst>
                <a:ext uri="{FF2B5EF4-FFF2-40B4-BE49-F238E27FC236}">
                  <a16:creationId xmlns:a16="http://schemas.microsoft.com/office/drawing/2014/main" id="{69E07D13-1BAB-4048-98D9-CB242B466306}"/>
                </a:ext>
              </a:extLst>
            </p:cNvPr>
            <p:cNvSpPr>
              <a:spLocks/>
            </p:cNvSpPr>
            <p:nvPr/>
          </p:nvSpPr>
          <p:spPr bwMode="auto">
            <a:xfrm>
              <a:off x="5117" y="3526"/>
              <a:ext cx="77" cy="80"/>
            </a:xfrm>
            <a:custGeom>
              <a:avLst/>
              <a:gdLst>
                <a:gd name="T0" fmla="*/ 77 w 77"/>
                <a:gd name="T1" fmla="*/ 80 h 80"/>
                <a:gd name="T2" fmla="*/ 38 w 77"/>
                <a:gd name="T3" fmla="*/ 0 h 80"/>
                <a:gd name="T4" fmla="*/ 0 w 77"/>
                <a:gd name="T5" fmla="*/ 80 h 80"/>
                <a:gd name="T6" fmla="*/ 77 w 77"/>
                <a:gd name="T7" fmla="*/ 80 h 80"/>
                <a:gd name="T8" fmla="*/ 0 60000 65536"/>
                <a:gd name="T9" fmla="*/ 0 60000 65536"/>
                <a:gd name="T10" fmla="*/ 0 60000 65536"/>
                <a:gd name="T11" fmla="*/ 0 60000 65536"/>
                <a:gd name="T12" fmla="*/ 0 w 77"/>
                <a:gd name="T13" fmla="*/ 0 h 80"/>
                <a:gd name="T14" fmla="*/ 77 w 77"/>
                <a:gd name="T15" fmla="*/ 80 h 80"/>
              </a:gdLst>
              <a:ahLst/>
              <a:cxnLst>
                <a:cxn ang="T8">
                  <a:pos x="T0" y="T1"/>
                </a:cxn>
                <a:cxn ang="T9">
                  <a:pos x="T2" y="T3"/>
                </a:cxn>
                <a:cxn ang="T10">
                  <a:pos x="T4" y="T5"/>
                </a:cxn>
                <a:cxn ang="T11">
                  <a:pos x="T6" y="T7"/>
                </a:cxn>
              </a:cxnLst>
              <a:rect l="T12" t="T13" r="T14" b="T15"/>
              <a:pathLst>
                <a:path w="77" h="80">
                  <a:moveTo>
                    <a:pt x="77" y="80"/>
                  </a:moveTo>
                  <a:lnTo>
                    <a:pt x="38" y="0"/>
                  </a:lnTo>
                  <a:lnTo>
                    <a:pt x="0" y="80"/>
                  </a:lnTo>
                  <a:lnTo>
                    <a:pt x="77" y="8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565" name="Group 411">
            <a:extLst>
              <a:ext uri="{FF2B5EF4-FFF2-40B4-BE49-F238E27FC236}">
                <a16:creationId xmlns:a16="http://schemas.microsoft.com/office/drawing/2014/main" id="{46797200-D205-41C5-82C7-CE9FFDCF8DA7}"/>
              </a:ext>
            </a:extLst>
          </p:cNvPr>
          <p:cNvGrpSpPr>
            <a:grpSpLocks/>
          </p:cNvGrpSpPr>
          <p:nvPr/>
        </p:nvGrpSpPr>
        <p:grpSpPr bwMode="auto">
          <a:xfrm>
            <a:off x="7481888" y="5235575"/>
            <a:ext cx="420687" cy="128588"/>
            <a:chOff x="4713" y="3298"/>
            <a:chExt cx="265" cy="81"/>
          </a:xfrm>
        </p:grpSpPr>
        <p:sp>
          <p:nvSpPr>
            <p:cNvPr id="23682" name="Line 409">
              <a:extLst>
                <a:ext uri="{FF2B5EF4-FFF2-40B4-BE49-F238E27FC236}">
                  <a16:creationId xmlns:a16="http://schemas.microsoft.com/office/drawing/2014/main" id="{E028CEAA-E471-4F5F-9AEA-44A1ACE076FB}"/>
                </a:ext>
              </a:extLst>
            </p:cNvPr>
            <p:cNvSpPr>
              <a:spLocks noChangeShapeType="1"/>
            </p:cNvSpPr>
            <p:nvPr/>
          </p:nvSpPr>
          <p:spPr bwMode="auto">
            <a:xfrm flipH="1">
              <a:off x="4786" y="3338"/>
              <a:ext cx="192"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83" name="Freeform 410">
              <a:extLst>
                <a:ext uri="{FF2B5EF4-FFF2-40B4-BE49-F238E27FC236}">
                  <a16:creationId xmlns:a16="http://schemas.microsoft.com/office/drawing/2014/main" id="{9585BB37-8EB3-4D2A-BC31-1F7C5E4684A5}"/>
                </a:ext>
              </a:extLst>
            </p:cNvPr>
            <p:cNvSpPr>
              <a:spLocks/>
            </p:cNvSpPr>
            <p:nvPr/>
          </p:nvSpPr>
          <p:spPr bwMode="auto">
            <a:xfrm>
              <a:off x="4713" y="3298"/>
              <a:ext cx="77" cy="81"/>
            </a:xfrm>
            <a:custGeom>
              <a:avLst/>
              <a:gdLst>
                <a:gd name="T0" fmla="*/ 77 w 77"/>
                <a:gd name="T1" fmla="*/ 0 h 81"/>
                <a:gd name="T2" fmla="*/ 0 w 77"/>
                <a:gd name="T3" fmla="*/ 41 h 81"/>
                <a:gd name="T4" fmla="*/ 77 w 77"/>
                <a:gd name="T5" fmla="*/ 81 h 81"/>
                <a:gd name="T6" fmla="*/ 77 w 77"/>
                <a:gd name="T7" fmla="*/ 0 h 81"/>
                <a:gd name="T8" fmla="*/ 0 60000 65536"/>
                <a:gd name="T9" fmla="*/ 0 60000 65536"/>
                <a:gd name="T10" fmla="*/ 0 60000 65536"/>
                <a:gd name="T11" fmla="*/ 0 60000 65536"/>
                <a:gd name="T12" fmla="*/ 0 w 77"/>
                <a:gd name="T13" fmla="*/ 0 h 81"/>
                <a:gd name="T14" fmla="*/ 77 w 77"/>
                <a:gd name="T15" fmla="*/ 81 h 81"/>
              </a:gdLst>
              <a:ahLst/>
              <a:cxnLst>
                <a:cxn ang="T8">
                  <a:pos x="T0" y="T1"/>
                </a:cxn>
                <a:cxn ang="T9">
                  <a:pos x="T2" y="T3"/>
                </a:cxn>
                <a:cxn ang="T10">
                  <a:pos x="T4" y="T5"/>
                </a:cxn>
                <a:cxn ang="T11">
                  <a:pos x="T6" y="T7"/>
                </a:cxn>
              </a:cxnLst>
              <a:rect l="T12" t="T13" r="T14" b="T15"/>
              <a:pathLst>
                <a:path w="77" h="81">
                  <a:moveTo>
                    <a:pt x="77" y="0"/>
                  </a:moveTo>
                  <a:lnTo>
                    <a:pt x="0" y="41"/>
                  </a:lnTo>
                  <a:lnTo>
                    <a:pt x="77" y="81"/>
                  </a:lnTo>
                  <a:lnTo>
                    <a:pt x="7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3566" name="Oval 412">
            <a:extLst>
              <a:ext uri="{FF2B5EF4-FFF2-40B4-BE49-F238E27FC236}">
                <a16:creationId xmlns:a16="http://schemas.microsoft.com/office/drawing/2014/main" id="{E1217D94-D348-4995-9747-28DB902138DD}"/>
              </a:ext>
            </a:extLst>
          </p:cNvPr>
          <p:cNvSpPr>
            <a:spLocks noChangeArrowheads="1"/>
          </p:cNvSpPr>
          <p:nvPr/>
        </p:nvSpPr>
        <p:spPr bwMode="auto">
          <a:xfrm>
            <a:off x="7902575" y="5003800"/>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67" name="Rectangle 413">
            <a:extLst>
              <a:ext uri="{FF2B5EF4-FFF2-40B4-BE49-F238E27FC236}">
                <a16:creationId xmlns:a16="http://schemas.microsoft.com/office/drawing/2014/main" id="{27FB622A-7990-4E27-AA18-66B99D668D6C}"/>
              </a:ext>
            </a:extLst>
          </p:cNvPr>
          <p:cNvSpPr>
            <a:spLocks noChangeArrowheads="1"/>
          </p:cNvSpPr>
          <p:nvPr/>
        </p:nvSpPr>
        <p:spPr bwMode="auto">
          <a:xfrm>
            <a:off x="7902575" y="5151438"/>
            <a:ext cx="5635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68" name="Rectangle 414">
            <a:extLst>
              <a:ext uri="{FF2B5EF4-FFF2-40B4-BE49-F238E27FC236}">
                <a16:creationId xmlns:a16="http://schemas.microsoft.com/office/drawing/2014/main" id="{9F8B5A46-96EB-45EB-BE45-84AE90C793A1}"/>
              </a:ext>
            </a:extLst>
          </p:cNvPr>
          <p:cNvSpPr>
            <a:spLocks noChangeArrowheads="1"/>
          </p:cNvSpPr>
          <p:nvPr/>
        </p:nvSpPr>
        <p:spPr bwMode="auto">
          <a:xfrm>
            <a:off x="8101013" y="5210175"/>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2</a:t>
            </a:r>
            <a:endParaRPr lang="en-GB" altLang="el-GR" sz="2400"/>
          </a:p>
        </p:txBody>
      </p:sp>
      <p:sp>
        <p:nvSpPr>
          <p:cNvPr id="23569" name="Rectangle 415">
            <a:extLst>
              <a:ext uri="{FF2B5EF4-FFF2-40B4-BE49-F238E27FC236}">
                <a16:creationId xmlns:a16="http://schemas.microsoft.com/office/drawing/2014/main" id="{5244526F-D8D8-4351-8161-571F49AD2726}"/>
              </a:ext>
            </a:extLst>
          </p:cNvPr>
          <p:cNvSpPr>
            <a:spLocks noChangeArrowheads="1"/>
          </p:cNvSpPr>
          <p:nvPr/>
        </p:nvSpPr>
        <p:spPr bwMode="auto">
          <a:xfrm>
            <a:off x="8194675" y="5210175"/>
            <a:ext cx="157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570" name="Rectangle 416">
            <a:extLst>
              <a:ext uri="{FF2B5EF4-FFF2-40B4-BE49-F238E27FC236}">
                <a16:creationId xmlns:a16="http://schemas.microsoft.com/office/drawing/2014/main" id="{27CC8FEE-56EA-4560-ACC7-C88C1A4AC807}"/>
              </a:ext>
            </a:extLst>
          </p:cNvPr>
          <p:cNvSpPr>
            <a:spLocks noChangeArrowheads="1"/>
          </p:cNvSpPr>
          <p:nvPr/>
        </p:nvSpPr>
        <p:spPr bwMode="auto">
          <a:xfrm>
            <a:off x="8267700" y="5210175"/>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571" name="Oval 417">
            <a:extLst>
              <a:ext uri="{FF2B5EF4-FFF2-40B4-BE49-F238E27FC236}">
                <a16:creationId xmlns:a16="http://schemas.microsoft.com/office/drawing/2014/main" id="{D7E48577-DF33-4C48-9BE4-915392802D01}"/>
              </a:ext>
            </a:extLst>
          </p:cNvPr>
          <p:cNvSpPr>
            <a:spLocks noChangeArrowheads="1"/>
          </p:cNvSpPr>
          <p:nvPr/>
        </p:nvSpPr>
        <p:spPr bwMode="auto">
          <a:xfrm>
            <a:off x="6918325" y="5003800"/>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72" name="Rectangle 418">
            <a:extLst>
              <a:ext uri="{FF2B5EF4-FFF2-40B4-BE49-F238E27FC236}">
                <a16:creationId xmlns:a16="http://schemas.microsoft.com/office/drawing/2014/main" id="{130FC443-3CB7-46A8-8F89-02F20457D3D1}"/>
              </a:ext>
            </a:extLst>
          </p:cNvPr>
          <p:cNvSpPr>
            <a:spLocks noChangeArrowheads="1"/>
          </p:cNvSpPr>
          <p:nvPr/>
        </p:nvSpPr>
        <p:spPr bwMode="auto">
          <a:xfrm>
            <a:off x="6918325" y="5151438"/>
            <a:ext cx="5635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73" name="Rectangle 419">
            <a:extLst>
              <a:ext uri="{FF2B5EF4-FFF2-40B4-BE49-F238E27FC236}">
                <a16:creationId xmlns:a16="http://schemas.microsoft.com/office/drawing/2014/main" id="{07C75409-7E58-4242-85A9-BF96CE7BD474}"/>
              </a:ext>
            </a:extLst>
          </p:cNvPr>
          <p:cNvSpPr>
            <a:spLocks noChangeArrowheads="1"/>
          </p:cNvSpPr>
          <p:nvPr/>
        </p:nvSpPr>
        <p:spPr bwMode="auto">
          <a:xfrm>
            <a:off x="7100888" y="5216525"/>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2</a:t>
            </a:r>
            <a:endParaRPr lang="en-GB" altLang="el-GR" sz="2400"/>
          </a:p>
        </p:txBody>
      </p:sp>
      <p:sp>
        <p:nvSpPr>
          <p:cNvPr id="23574" name="Rectangle 420">
            <a:extLst>
              <a:ext uri="{FF2B5EF4-FFF2-40B4-BE49-F238E27FC236}">
                <a16:creationId xmlns:a16="http://schemas.microsoft.com/office/drawing/2014/main" id="{CFEF42C5-3378-4481-8C8C-7F5E45593811}"/>
              </a:ext>
            </a:extLst>
          </p:cNvPr>
          <p:cNvSpPr>
            <a:spLocks noChangeArrowheads="1"/>
          </p:cNvSpPr>
          <p:nvPr/>
        </p:nvSpPr>
        <p:spPr bwMode="auto">
          <a:xfrm>
            <a:off x="7194550" y="5216525"/>
            <a:ext cx="188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p</a:t>
            </a:r>
            <a:endParaRPr lang="en-GB" altLang="el-GR" sz="2400"/>
          </a:p>
        </p:txBody>
      </p:sp>
      <p:sp>
        <p:nvSpPr>
          <p:cNvPr id="23575" name="Rectangle 421">
            <a:extLst>
              <a:ext uri="{FF2B5EF4-FFF2-40B4-BE49-F238E27FC236}">
                <a16:creationId xmlns:a16="http://schemas.microsoft.com/office/drawing/2014/main" id="{347E5733-EE6B-49E0-BCEA-AAFD5891D845}"/>
              </a:ext>
            </a:extLst>
          </p:cNvPr>
          <p:cNvSpPr>
            <a:spLocks noChangeArrowheads="1"/>
          </p:cNvSpPr>
          <p:nvPr/>
        </p:nvSpPr>
        <p:spPr bwMode="auto">
          <a:xfrm>
            <a:off x="7300913" y="5216525"/>
            <a:ext cx="1317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576" name="Oval 422">
            <a:extLst>
              <a:ext uri="{FF2B5EF4-FFF2-40B4-BE49-F238E27FC236}">
                <a16:creationId xmlns:a16="http://schemas.microsoft.com/office/drawing/2014/main" id="{2E8D6598-5E32-43C1-8EE4-EC1A198608F9}"/>
              </a:ext>
            </a:extLst>
          </p:cNvPr>
          <p:cNvSpPr>
            <a:spLocks noChangeArrowheads="1"/>
          </p:cNvSpPr>
          <p:nvPr/>
        </p:nvSpPr>
        <p:spPr bwMode="auto">
          <a:xfrm>
            <a:off x="7902575" y="4116388"/>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77" name="Rectangle 423">
            <a:extLst>
              <a:ext uri="{FF2B5EF4-FFF2-40B4-BE49-F238E27FC236}">
                <a16:creationId xmlns:a16="http://schemas.microsoft.com/office/drawing/2014/main" id="{91857793-CCEB-40B9-9D49-C001B9A48013}"/>
              </a:ext>
            </a:extLst>
          </p:cNvPr>
          <p:cNvSpPr>
            <a:spLocks noChangeArrowheads="1"/>
          </p:cNvSpPr>
          <p:nvPr/>
        </p:nvSpPr>
        <p:spPr bwMode="auto">
          <a:xfrm>
            <a:off x="7902575" y="4264025"/>
            <a:ext cx="5635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78" name="Rectangle 424">
            <a:extLst>
              <a:ext uri="{FF2B5EF4-FFF2-40B4-BE49-F238E27FC236}">
                <a16:creationId xmlns:a16="http://schemas.microsoft.com/office/drawing/2014/main" id="{9CF688CF-FC2B-45C5-BE07-EFC561777789}"/>
              </a:ext>
            </a:extLst>
          </p:cNvPr>
          <p:cNvSpPr>
            <a:spLocks noChangeArrowheads="1"/>
          </p:cNvSpPr>
          <p:nvPr/>
        </p:nvSpPr>
        <p:spPr bwMode="auto">
          <a:xfrm>
            <a:off x="8101013" y="4322763"/>
            <a:ext cx="179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3</a:t>
            </a:r>
            <a:endParaRPr lang="en-GB" altLang="el-GR" sz="2400"/>
          </a:p>
        </p:txBody>
      </p:sp>
      <p:sp>
        <p:nvSpPr>
          <p:cNvPr id="23579" name="Rectangle 425">
            <a:extLst>
              <a:ext uri="{FF2B5EF4-FFF2-40B4-BE49-F238E27FC236}">
                <a16:creationId xmlns:a16="http://schemas.microsoft.com/office/drawing/2014/main" id="{3D65F7B0-7A99-4FE7-9AC2-BDE96BABED29}"/>
              </a:ext>
            </a:extLst>
          </p:cNvPr>
          <p:cNvSpPr>
            <a:spLocks noChangeArrowheads="1"/>
          </p:cNvSpPr>
          <p:nvPr/>
        </p:nvSpPr>
        <p:spPr bwMode="auto">
          <a:xfrm>
            <a:off x="8194675" y="4322763"/>
            <a:ext cx="1571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580" name="Rectangle 426">
            <a:extLst>
              <a:ext uri="{FF2B5EF4-FFF2-40B4-BE49-F238E27FC236}">
                <a16:creationId xmlns:a16="http://schemas.microsoft.com/office/drawing/2014/main" id="{35CF4F53-DF44-4E89-AA0B-CAE8CD8AC392}"/>
              </a:ext>
            </a:extLst>
          </p:cNvPr>
          <p:cNvSpPr>
            <a:spLocks noChangeArrowheads="1"/>
          </p:cNvSpPr>
          <p:nvPr/>
        </p:nvSpPr>
        <p:spPr bwMode="auto">
          <a:xfrm>
            <a:off x="8267700" y="4322763"/>
            <a:ext cx="1317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581" name="Oval 427">
            <a:extLst>
              <a:ext uri="{FF2B5EF4-FFF2-40B4-BE49-F238E27FC236}">
                <a16:creationId xmlns:a16="http://schemas.microsoft.com/office/drawing/2014/main" id="{04913550-E189-4026-9A93-FE382BEE3005}"/>
              </a:ext>
            </a:extLst>
          </p:cNvPr>
          <p:cNvSpPr>
            <a:spLocks noChangeArrowheads="1"/>
          </p:cNvSpPr>
          <p:nvPr/>
        </p:nvSpPr>
        <p:spPr bwMode="auto">
          <a:xfrm>
            <a:off x="7902575" y="3227388"/>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82" name="Rectangle 428">
            <a:extLst>
              <a:ext uri="{FF2B5EF4-FFF2-40B4-BE49-F238E27FC236}">
                <a16:creationId xmlns:a16="http://schemas.microsoft.com/office/drawing/2014/main" id="{3634FE27-9E89-47B7-BE74-555FED8895D2}"/>
              </a:ext>
            </a:extLst>
          </p:cNvPr>
          <p:cNvSpPr>
            <a:spLocks noChangeArrowheads="1"/>
          </p:cNvSpPr>
          <p:nvPr/>
        </p:nvSpPr>
        <p:spPr bwMode="auto">
          <a:xfrm>
            <a:off x="7902575" y="3376613"/>
            <a:ext cx="563563"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83" name="Rectangle 429">
            <a:extLst>
              <a:ext uri="{FF2B5EF4-FFF2-40B4-BE49-F238E27FC236}">
                <a16:creationId xmlns:a16="http://schemas.microsoft.com/office/drawing/2014/main" id="{A5A12843-BE80-4B47-B991-1FE4D5C129FE}"/>
              </a:ext>
            </a:extLst>
          </p:cNvPr>
          <p:cNvSpPr>
            <a:spLocks noChangeArrowheads="1"/>
          </p:cNvSpPr>
          <p:nvPr/>
        </p:nvSpPr>
        <p:spPr bwMode="auto">
          <a:xfrm>
            <a:off x="8101013" y="3435350"/>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4</a:t>
            </a:r>
            <a:endParaRPr lang="en-GB" altLang="el-GR" sz="2400"/>
          </a:p>
        </p:txBody>
      </p:sp>
      <p:sp>
        <p:nvSpPr>
          <p:cNvPr id="23584" name="Rectangle 430">
            <a:extLst>
              <a:ext uri="{FF2B5EF4-FFF2-40B4-BE49-F238E27FC236}">
                <a16:creationId xmlns:a16="http://schemas.microsoft.com/office/drawing/2014/main" id="{0A8CA693-8A39-48DA-83CA-C6F61F0AF768}"/>
              </a:ext>
            </a:extLst>
          </p:cNvPr>
          <p:cNvSpPr>
            <a:spLocks noChangeArrowheads="1"/>
          </p:cNvSpPr>
          <p:nvPr/>
        </p:nvSpPr>
        <p:spPr bwMode="auto">
          <a:xfrm>
            <a:off x="8194675" y="3435350"/>
            <a:ext cx="157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585" name="Rectangle 431">
            <a:extLst>
              <a:ext uri="{FF2B5EF4-FFF2-40B4-BE49-F238E27FC236}">
                <a16:creationId xmlns:a16="http://schemas.microsoft.com/office/drawing/2014/main" id="{BCDD353E-C425-4A42-9B89-0A7B28DF1E16}"/>
              </a:ext>
            </a:extLst>
          </p:cNvPr>
          <p:cNvSpPr>
            <a:spLocks noChangeArrowheads="1"/>
          </p:cNvSpPr>
          <p:nvPr/>
        </p:nvSpPr>
        <p:spPr bwMode="auto">
          <a:xfrm>
            <a:off x="8267700" y="3435350"/>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586" name="Oval 432">
            <a:extLst>
              <a:ext uri="{FF2B5EF4-FFF2-40B4-BE49-F238E27FC236}">
                <a16:creationId xmlns:a16="http://schemas.microsoft.com/office/drawing/2014/main" id="{BAA4C8AF-E507-4B7D-927E-7E7163DA31D3}"/>
              </a:ext>
            </a:extLst>
          </p:cNvPr>
          <p:cNvSpPr>
            <a:spLocks noChangeArrowheads="1"/>
          </p:cNvSpPr>
          <p:nvPr/>
        </p:nvSpPr>
        <p:spPr bwMode="auto">
          <a:xfrm>
            <a:off x="7902575" y="2339975"/>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87" name="Rectangle 433">
            <a:extLst>
              <a:ext uri="{FF2B5EF4-FFF2-40B4-BE49-F238E27FC236}">
                <a16:creationId xmlns:a16="http://schemas.microsoft.com/office/drawing/2014/main" id="{463BD000-0364-4CC7-9163-5384B1A5421F}"/>
              </a:ext>
            </a:extLst>
          </p:cNvPr>
          <p:cNvSpPr>
            <a:spLocks noChangeArrowheads="1"/>
          </p:cNvSpPr>
          <p:nvPr/>
        </p:nvSpPr>
        <p:spPr bwMode="auto">
          <a:xfrm>
            <a:off x="7902575" y="2487613"/>
            <a:ext cx="5635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88" name="Rectangle 434">
            <a:extLst>
              <a:ext uri="{FF2B5EF4-FFF2-40B4-BE49-F238E27FC236}">
                <a16:creationId xmlns:a16="http://schemas.microsoft.com/office/drawing/2014/main" id="{246D6A7D-EBD4-4D2B-A007-38476A02A816}"/>
              </a:ext>
            </a:extLst>
          </p:cNvPr>
          <p:cNvSpPr>
            <a:spLocks noChangeArrowheads="1"/>
          </p:cNvSpPr>
          <p:nvPr/>
        </p:nvSpPr>
        <p:spPr bwMode="auto">
          <a:xfrm>
            <a:off x="8101013" y="2547938"/>
            <a:ext cx="179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5</a:t>
            </a:r>
            <a:endParaRPr lang="en-GB" altLang="el-GR" sz="2400"/>
          </a:p>
        </p:txBody>
      </p:sp>
      <p:sp>
        <p:nvSpPr>
          <p:cNvPr id="23589" name="Rectangle 435">
            <a:extLst>
              <a:ext uri="{FF2B5EF4-FFF2-40B4-BE49-F238E27FC236}">
                <a16:creationId xmlns:a16="http://schemas.microsoft.com/office/drawing/2014/main" id="{2CCCA7EF-2E04-4D5C-B1CD-A1AD43309E8C}"/>
              </a:ext>
            </a:extLst>
          </p:cNvPr>
          <p:cNvSpPr>
            <a:spLocks noChangeArrowheads="1"/>
          </p:cNvSpPr>
          <p:nvPr/>
        </p:nvSpPr>
        <p:spPr bwMode="auto">
          <a:xfrm>
            <a:off x="8194675" y="2547938"/>
            <a:ext cx="1571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590" name="Rectangle 436">
            <a:extLst>
              <a:ext uri="{FF2B5EF4-FFF2-40B4-BE49-F238E27FC236}">
                <a16:creationId xmlns:a16="http://schemas.microsoft.com/office/drawing/2014/main" id="{BCD769DB-382A-4004-8100-AD7F39BC0034}"/>
              </a:ext>
            </a:extLst>
          </p:cNvPr>
          <p:cNvSpPr>
            <a:spLocks noChangeArrowheads="1"/>
          </p:cNvSpPr>
          <p:nvPr/>
        </p:nvSpPr>
        <p:spPr bwMode="auto">
          <a:xfrm>
            <a:off x="8267700" y="2547938"/>
            <a:ext cx="1317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591" name="Oval 437">
            <a:extLst>
              <a:ext uri="{FF2B5EF4-FFF2-40B4-BE49-F238E27FC236}">
                <a16:creationId xmlns:a16="http://schemas.microsoft.com/office/drawing/2014/main" id="{55351383-93D8-40FE-9767-7A1FFD3F981D}"/>
              </a:ext>
            </a:extLst>
          </p:cNvPr>
          <p:cNvSpPr>
            <a:spLocks noChangeArrowheads="1"/>
          </p:cNvSpPr>
          <p:nvPr/>
        </p:nvSpPr>
        <p:spPr bwMode="auto">
          <a:xfrm>
            <a:off x="7902575" y="1452563"/>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92" name="Rectangle 438">
            <a:extLst>
              <a:ext uri="{FF2B5EF4-FFF2-40B4-BE49-F238E27FC236}">
                <a16:creationId xmlns:a16="http://schemas.microsoft.com/office/drawing/2014/main" id="{63E5E369-9309-4983-8973-2DA68EA24D2C}"/>
              </a:ext>
            </a:extLst>
          </p:cNvPr>
          <p:cNvSpPr>
            <a:spLocks noChangeArrowheads="1"/>
          </p:cNvSpPr>
          <p:nvPr/>
        </p:nvSpPr>
        <p:spPr bwMode="auto">
          <a:xfrm>
            <a:off x="7902575" y="1600200"/>
            <a:ext cx="5635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93" name="Rectangle 439">
            <a:extLst>
              <a:ext uri="{FF2B5EF4-FFF2-40B4-BE49-F238E27FC236}">
                <a16:creationId xmlns:a16="http://schemas.microsoft.com/office/drawing/2014/main" id="{3543E38F-1C2B-4792-A560-926372CF47DD}"/>
              </a:ext>
            </a:extLst>
          </p:cNvPr>
          <p:cNvSpPr>
            <a:spLocks noChangeArrowheads="1"/>
          </p:cNvSpPr>
          <p:nvPr/>
        </p:nvSpPr>
        <p:spPr bwMode="auto">
          <a:xfrm>
            <a:off x="8101013" y="1660525"/>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6</a:t>
            </a:r>
            <a:endParaRPr lang="en-GB" altLang="el-GR" sz="2400"/>
          </a:p>
        </p:txBody>
      </p:sp>
      <p:sp>
        <p:nvSpPr>
          <p:cNvPr id="23594" name="Rectangle 440">
            <a:extLst>
              <a:ext uri="{FF2B5EF4-FFF2-40B4-BE49-F238E27FC236}">
                <a16:creationId xmlns:a16="http://schemas.microsoft.com/office/drawing/2014/main" id="{BED03497-36B2-4417-9EB3-EB6E51CB7F4A}"/>
              </a:ext>
            </a:extLst>
          </p:cNvPr>
          <p:cNvSpPr>
            <a:spLocks noChangeArrowheads="1"/>
          </p:cNvSpPr>
          <p:nvPr/>
        </p:nvSpPr>
        <p:spPr bwMode="auto">
          <a:xfrm>
            <a:off x="8194675" y="1660525"/>
            <a:ext cx="157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595" name="Rectangle 441">
            <a:extLst>
              <a:ext uri="{FF2B5EF4-FFF2-40B4-BE49-F238E27FC236}">
                <a16:creationId xmlns:a16="http://schemas.microsoft.com/office/drawing/2014/main" id="{B70EEBA5-6C11-4715-AE2A-B11052584AA9}"/>
              </a:ext>
            </a:extLst>
          </p:cNvPr>
          <p:cNvSpPr>
            <a:spLocks noChangeArrowheads="1"/>
          </p:cNvSpPr>
          <p:nvPr/>
        </p:nvSpPr>
        <p:spPr bwMode="auto">
          <a:xfrm>
            <a:off x="8267700" y="1660525"/>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596" name="Oval 442">
            <a:extLst>
              <a:ext uri="{FF2B5EF4-FFF2-40B4-BE49-F238E27FC236}">
                <a16:creationId xmlns:a16="http://schemas.microsoft.com/office/drawing/2014/main" id="{40C66CFB-5A96-4A61-9884-D85105FB0111}"/>
              </a:ext>
            </a:extLst>
          </p:cNvPr>
          <p:cNvSpPr>
            <a:spLocks noChangeArrowheads="1"/>
          </p:cNvSpPr>
          <p:nvPr/>
        </p:nvSpPr>
        <p:spPr bwMode="auto">
          <a:xfrm>
            <a:off x="7902575" y="565150"/>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97" name="Rectangle 443">
            <a:extLst>
              <a:ext uri="{FF2B5EF4-FFF2-40B4-BE49-F238E27FC236}">
                <a16:creationId xmlns:a16="http://schemas.microsoft.com/office/drawing/2014/main" id="{A8844797-2D63-4131-86C5-44D1CE53B823}"/>
              </a:ext>
            </a:extLst>
          </p:cNvPr>
          <p:cNvSpPr>
            <a:spLocks noChangeArrowheads="1"/>
          </p:cNvSpPr>
          <p:nvPr/>
        </p:nvSpPr>
        <p:spPr bwMode="auto">
          <a:xfrm>
            <a:off x="7902575" y="712788"/>
            <a:ext cx="5635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598" name="Rectangle 444">
            <a:extLst>
              <a:ext uri="{FF2B5EF4-FFF2-40B4-BE49-F238E27FC236}">
                <a16:creationId xmlns:a16="http://schemas.microsoft.com/office/drawing/2014/main" id="{F599E0BE-25DA-459A-B994-692DA08FA566}"/>
              </a:ext>
            </a:extLst>
          </p:cNvPr>
          <p:cNvSpPr>
            <a:spLocks noChangeArrowheads="1"/>
          </p:cNvSpPr>
          <p:nvPr/>
        </p:nvSpPr>
        <p:spPr bwMode="auto">
          <a:xfrm>
            <a:off x="8101013" y="771525"/>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7</a:t>
            </a:r>
            <a:endParaRPr lang="en-GB" altLang="el-GR" sz="2400"/>
          </a:p>
        </p:txBody>
      </p:sp>
      <p:sp>
        <p:nvSpPr>
          <p:cNvPr id="23599" name="Rectangle 445">
            <a:extLst>
              <a:ext uri="{FF2B5EF4-FFF2-40B4-BE49-F238E27FC236}">
                <a16:creationId xmlns:a16="http://schemas.microsoft.com/office/drawing/2014/main" id="{E9ED1579-2C65-4A28-BC27-F6CDD00429DD}"/>
              </a:ext>
            </a:extLst>
          </p:cNvPr>
          <p:cNvSpPr>
            <a:spLocks noChangeArrowheads="1"/>
          </p:cNvSpPr>
          <p:nvPr/>
        </p:nvSpPr>
        <p:spPr bwMode="auto">
          <a:xfrm>
            <a:off x="8194675" y="771525"/>
            <a:ext cx="157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s</a:t>
            </a:r>
            <a:endParaRPr lang="en-GB" altLang="el-GR" sz="2400"/>
          </a:p>
        </p:txBody>
      </p:sp>
      <p:sp>
        <p:nvSpPr>
          <p:cNvPr id="23600" name="Rectangle 446">
            <a:extLst>
              <a:ext uri="{FF2B5EF4-FFF2-40B4-BE49-F238E27FC236}">
                <a16:creationId xmlns:a16="http://schemas.microsoft.com/office/drawing/2014/main" id="{76D27A94-F152-4D5C-80F9-8E650814F893}"/>
              </a:ext>
            </a:extLst>
          </p:cNvPr>
          <p:cNvSpPr>
            <a:spLocks noChangeArrowheads="1"/>
          </p:cNvSpPr>
          <p:nvPr/>
        </p:nvSpPr>
        <p:spPr bwMode="auto">
          <a:xfrm>
            <a:off x="8267700" y="771525"/>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grpSp>
        <p:nvGrpSpPr>
          <p:cNvPr id="23601" name="Group 449">
            <a:extLst>
              <a:ext uri="{FF2B5EF4-FFF2-40B4-BE49-F238E27FC236}">
                <a16:creationId xmlns:a16="http://schemas.microsoft.com/office/drawing/2014/main" id="{DB83EF80-5A84-4E24-8CCC-2C4BAB2DDC08}"/>
              </a:ext>
            </a:extLst>
          </p:cNvPr>
          <p:cNvGrpSpPr>
            <a:grpSpLocks/>
          </p:cNvGrpSpPr>
          <p:nvPr/>
        </p:nvGrpSpPr>
        <p:grpSpPr bwMode="auto">
          <a:xfrm>
            <a:off x="5651500" y="3821113"/>
            <a:ext cx="3236913" cy="2809875"/>
            <a:chOff x="3560" y="2407"/>
            <a:chExt cx="2039" cy="1770"/>
          </a:xfrm>
        </p:grpSpPr>
        <p:sp>
          <p:nvSpPr>
            <p:cNvPr id="23680" name="Line 447">
              <a:extLst>
                <a:ext uri="{FF2B5EF4-FFF2-40B4-BE49-F238E27FC236}">
                  <a16:creationId xmlns:a16="http://schemas.microsoft.com/office/drawing/2014/main" id="{4E7475F1-D2F9-4AB2-9E5F-E8E371E18225}"/>
                </a:ext>
              </a:extLst>
            </p:cNvPr>
            <p:cNvSpPr>
              <a:spLocks noChangeShapeType="1"/>
            </p:cNvSpPr>
            <p:nvPr/>
          </p:nvSpPr>
          <p:spPr bwMode="auto">
            <a:xfrm flipV="1">
              <a:off x="3560" y="2455"/>
              <a:ext cx="1981" cy="1722"/>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81" name="Freeform 448">
              <a:extLst>
                <a:ext uri="{FF2B5EF4-FFF2-40B4-BE49-F238E27FC236}">
                  <a16:creationId xmlns:a16="http://schemas.microsoft.com/office/drawing/2014/main" id="{E5C913A0-1849-4BFF-B3E1-74F239547B6C}"/>
                </a:ext>
              </a:extLst>
            </p:cNvPr>
            <p:cNvSpPr>
              <a:spLocks/>
            </p:cNvSpPr>
            <p:nvPr/>
          </p:nvSpPr>
          <p:spPr bwMode="auto">
            <a:xfrm>
              <a:off x="5514" y="2407"/>
              <a:ext cx="85" cy="82"/>
            </a:xfrm>
            <a:custGeom>
              <a:avLst/>
              <a:gdLst>
                <a:gd name="T0" fmla="*/ 50 w 85"/>
                <a:gd name="T1" fmla="*/ 82 h 82"/>
                <a:gd name="T2" fmla="*/ 85 w 85"/>
                <a:gd name="T3" fmla="*/ 0 h 82"/>
                <a:gd name="T4" fmla="*/ 0 w 85"/>
                <a:gd name="T5" fmla="*/ 20 h 82"/>
                <a:gd name="T6" fmla="*/ 50 w 85"/>
                <a:gd name="T7" fmla="*/ 82 h 82"/>
                <a:gd name="T8" fmla="*/ 0 60000 65536"/>
                <a:gd name="T9" fmla="*/ 0 60000 65536"/>
                <a:gd name="T10" fmla="*/ 0 60000 65536"/>
                <a:gd name="T11" fmla="*/ 0 60000 65536"/>
                <a:gd name="T12" fmla="*/ 0 w 85"/>
                <a:gd name="T13" fmla="*/ 0 h 82"/>
                <a:gd name="T14" fmla="*/ 85 w 85"/>
                <a:gd name="T15" fmla="*/ 82 h 82"/>
              </a:gdLst>
              <a:ahLst/>
              <a:cxnLst>
                <a:cxn ang="T8">
                  <a:pos x="T0" y="T1"/>
                </a:cxn>
                <a:cxn ang="T9">
                  <a:pos x="T2" y="T3"/>
                </a:cxn>
                <a:cxn ang="T10">
                  <a:pos x="T4" y="T5"/>
                </a:cxn>
                <a:cxn ang="T11">
                  <a:pos x="T6" y="T7"/>
                </a:cxn>
              </a:cxnLst>
              <a:rect l="T12" t="T13" r="T14" b="T15"/>
              <a:pathLst>
                <a:path w="85" h="82">
                  <a:moveTo>
                    <a:pt x="50" y="82"/>
                  </a:moveTo>
                  <a:lnTo>
                    <a:pt x="85" y="0"/>
                  </a:lnTo>
                  <a:lnTo>
                    <a:pt x="0" y="20"/>
                  </a:lnTo>
                  <a:lnTo>
                    <a:pt x="50" y="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3602" name="Oval 450">
            <a:extLst>
              <a:ext uri="{FF2B5EF4-FFF2-40B4-BE49-F238E27FC236}">
                <a16:creationId xmlns:a16="http://schemas.microsoft.com/office/drawing/2014/main" id="{EDDDD75F-9356-4556-AD30-2EE7BFE53522}"/>
              </a:ext>
            </a:extLst>
          </p:cNvPr>
          <p:cNvSpPr>
            <a:spLocks noChangeArrowheads="1"/>
          </p:cNvSpPr>
          <p:nvPr/>
        </p:nvSpPr>
        <p:spPr bwMode="auto">
          <a:xfrm>
            <a:off x="6918325" y="4116388"/>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03" name="Rectangle 451">
            <a:extLst>
              <a:ext uri="{FF2B5EF4-FFF2-40B4-BE49-F238E27FC236}">
                <a16:creationId xmlns:a16="http://schemas.microsoft.com/office/drawing/2014/main" id="{6D9D351F-E4AE-4F6C-85F5-0BF7977544D1}"/>
              </a:ext>
            </a:extLst>
          </p:cNvPr>
          <p:cNvSpPr>
            <a:spLocks noChangeArrowheads="1"/>
          </p:cNvSpPr>
          <p:nvPr/>
        </p:nvSpPr>
        <p:spPr bwMode="auto">
          <a:xfrm>
            <a:off x="6918325" y="4264025"/>
            <a:ext cx="563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04" name="Rectangle 452">
            <a:extLst>
              <a:ext uri="{FF2B5EF4-FFF2-40B4-BE49-F238E27FC236}">
                <a16:creationId xmlns:a16="http://schemas.microsoft.com/office/drawing/2014/main" id="{C2E279AF-647D-40A9-AAF5-026DC6F78778}"/>
              </a:ext>
            </a:extLst>
          </p:cNvPr>
          <p:cNvSpPr>
            <a:spLocks noChangeArrowheads="1"/>
          </p:cNvSpPr>
          <p:nvPr/>
        </p:nvSpPr>
        <p:spPr bwMode="auto">
          <a:xfrm>
            <a:off x="7100888" y="4329113"/>
            <a:ext cx="179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3</a:t>
            </a:r>
            <a:endParaRPr lang="en-GB" altLang="el-GR" sz="2400"/>
          </a:p>
        </p:txBody>
      </p:sp>
      <p:sp>
        <p:nvSpPr>
          <p:cNvPr id="23605" name="Rectangle 453">
            <a:extLst>
              <a:ext uri="{FF2B5EF4-FFF2-40B4-BE49-F238E27FC236}">
                <a16:creationId xmlns:a16="http://schemas.microsoft.com/office/drawing/2014/main" id="{27F86FA4-900F-4FD4-8888-AA87F720F1B9}"/>
              </a:ext>
            </a:extLst>
          </p:cNvPr>
          <p:cNvSpPr>
            <a:spLocks noChangeArrowheads="1"/>
          </p:cNvSpPr>
          <p:nvPr/>
        </p:nvSpPr>
        <p:spPr bwMode="auto">
          <a:xfrm>
            <a:off x="7194550" y="4329113"/>
            <a:ext cx="188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p</a:t>
            </a:r>
            <a:endParaRPr lang="en-GB" altLang="el-GR" sz="2400"/>
          </a:p>
        </p:txBody>
      </p:sp>
      <p:sp>
        <p:nvSpPr>
          <p:cNvPr id="23606" name="Rectangle 454">
            <a:extLst>
              <a:ext uri="{FF2B5EF4-FFF2-40B4-BE49-F238E27FC236}">
                <a16:creationId xmlns:a16="http://schemas.microsoft.com/office/drawing/2014/main" id="{80068A34-FDC3-48DB-9767-09FF9CA894EA}"/>
              </a:ext>
            </a:extLst>
          </p:cNvPr>
          <p:cNvSpPr>
            <a:spLocks noChangeArrowheads="1"/>
          </p:cNvSpPr>
          <p:nvPr/>
        </p:nvSpPr>
        <p:spPr bwMode="auto">
          <a:xfrm>
            <a:off x="7300913" y="4329113"/>
            <a:ext cx="131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07" name="Oval 455">
            <a:extLst>
              <a:ext uri="{FF2B5EF4-FFF2-40B4-BE49-F238E27FC236}">
                <a16:creationId xmlns:a16="http://schemas.microsoft.com/office/drawing/2014/main" id="{435B6CCC-931F-46A8-81D8-3FCF7EDB167A}"/>
              </a:ext>
            </a:extLst>
          </p:cNvPr>
          <p:cNvSpPr>
            <a:spLocks noChangeArrowheads="1"/>
          </p:cNvSpPr>
          <p:nvPr/>
        </p:nvSpPr>
        <p:spPr bwMode="auto">
          <a:xfrm>
            <a:off x="6918325" y="541338"/>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08" name="Rectangle 456">
            <a:extLst>
              <a:ext uri="{FF2B5EF4-FFF2-40B4-BE49-F238E27FC236}">
                <a16:creationId xmlns:a16="http://schemas.microsoft.com/office/drawing/2014/main" id="{0824ACF3-A82E-4FF0-8F9F-D74C6BE96DAF}"/>
              </a:ext>
            </a:extLst>
          </p:cNvPr>
          <p:cNvSpPr>
            <a:spLocks noChangeArrowheads="1"/>
          </p:cNvSpPr>
          <p:nvPr/>
        </p:nvSpPr>
        <p:spPr bwMode="auto">
          <a:xfrm>
            <a:off x="6918325" y="688975"/>
            <a:ext cx="563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09" name="Rectangle 457">
            <a:extLst>
              <a:ext uri="{FF2B5EF4-FFF2-40B4-BE49-F238E27FC236}">
                <a16:creationId xmlns:a16="http://schemas.microsoft.com/office/drawing/2014/main" id="{24E1BCE2-70E9-4E7F-B043-577A88E4DF31}"/>
              </a:ext>
            </a:extLst>
          </p:cNvPr>
          <p:cNvSpPr>
            <a:spLocks noChangeArrowheads="1"/>
          </p:cNvSpPr>
          <p:nvPr/>
        </p:nvSpPr>
        <p:spPr bwMode="auto">
          <a:xfrm>
            <a:off x="7100888" y="754063"/>
            <a:ext cx="179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7</a:t>
            </a:r>
            <a:endParaRPr lang="en-GB" altLang="el-GR" sz="2400"/>
          </a:p>
        </p:txBody>
      </p:sp>
      <p:sp>
        <p:nvSpPr>
          <p:cNvPr id="23610" name="Rectangle 458">
            <a:extLst>
              <a:ext uri="{FF2B5EF4-FFF2-40B4-BE49-F238E27FC236}">
                <a16:creationId xmlns:a16="http://schemas.microsoft.com/office/drawing/2014/main" id="{030115BF-28AF-4B9B-8BED-043F64926F1E}"/>
              </a:ext>
            </a:extLst>
          </p:cNvPr>
          <p:cNvSpPr>
            <a:spLocks noChangeArrowheads="1"/>
          </p:cNvSpPr>
          <p:nvPr/>
        </p:nvSpPr>
        <p:spPr bwMode="auto">
          <a:xfrm>
            <a:off x="7194550" y="754063"/>
            <a:ext cx="188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p</a:t>
            </a:r>
            <a:endParaRPr lang="en-GB" altLang="el-GR" sz="2400"/>
          </a:p>
        </p:txBody>
      </p:sp>
      <p:sp>
        <p:nvSpPr>
          <p:cNvPr id="23611" name="Rectangle 459">
            <a:extLst>
              <a:ext uri="{FF2B5EF4-FFF2-40B4-BE49-F238E27FC236}">
                <a16:creationId xmlns:a16="http://schemas.microsoft.com/office/drawing/2014/main" id="{53F0A547-0A3D-4A4D-8FD4-D91C317D1520}"/>
              </a:ext>
            </a:extLst>
          </p:cNvPr>
          <p:cNvSpPr>
            <a:spLocks noChangeArrowheads="1"/>
          </p:cNvSpPr>
          <p:nvPr/>
        </p:nvSpPr>
        <p:spPr bwMode="auto">
          <a:xfrm>
            <a:off x="7300913" y="754063"/>
            <a:ext cx="131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12" name="Oval 460">
            <a:extLst>
              <a:ext uri="{FF2B5EF4-FFF2-40B4-BE49-F238E27FC236}">
                <a16:creationId xmlns:a16="http://schemas.microsoft.com/office/drawing/2014/main" id="{8CE80225-C1BD-4811-9615-A036CF7E4989}"/>
              </a:ext>
            </a:extLst>
          </p:cNvPr>
          <p:cNvSpPr>
            <a:spLocks noChangeArrowheads="1"/>
          </p:cNvSpPr>
          <p:nvPr/>
        </p:nvSpPr>
        <p:spPr bwMode="auto">
          <a:xfrm>
            <a:off x="6918325" y="1452563"/>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13" name="Rectangle 461">
            <a:extLst>
              <a:ext uri="{FF2B5EF4-FFF2-40B4-BE49-F238E27FC236}">
                <a16:creationId xmlns:a16="http://schemas.microsoft.com/office/drawing/2014/main" id="{F46520C7-47E2-41E5-96A9-B516AB332373}"/>
              </a:ext>
            </a:extLst>
          </p:cNvPr>
          <p:cNvSpPr>
            <a:spLocks noChangeArrowheads="1"/>
          </p:cNvSpPr>
          <p:nvPr/>
        </p:nvSpPr>
        <p:spPr bwMode="auto">
          <a:xfrm>
            <a:off x="6918325" y="1600200"/>
            <a:ext cx="5635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14" name="Rectangle 462">
            <a:extLst>
              <a:ext uri="{FF2B5EF4-FFF2-40B4-BE49-F238E27FC236}">
                <a16:creationId xmlns:a16="http://schemas.microsoft.com/office/drawing/2014/main" id="{3099BA38-C355-4C8C-A402-FC3400EC0993}"/>
              </a:ext>
            </a:extLst>
          </p:cNvPr>
          <p:cNvSpPr>
            <a:spLocks noChangeArrowheads="1"/>
          </p:cNvSpPr>
          <p:nvPr/>
        </p:nvSpPr>
        <p:spPr bwMode="auto">
          <a:xfrm>
            <a:off x="7100888" y="1665288"/>
            <a:ext cx="179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6</a:t>
            </a:r>
            <a:endParaRPr lang="en-GB" altLang="el-GR" sz="2400"/>
          </a:p>
        </p:txBody>
      </p:sp>
      <p:sp>
        <p:nvSpPr>
          <p:cNvPr id="23615" name="Rectangle 463">
            <a:extLst>
              <a:ext uri="{FF2B5EF4-FFF2-40B4-BE49-F238E27FC236}">
                <a16:creationId xmlns:a16="http://schemas.microsoft.com/office/drawing/2014/main" id="{C82978F9-5FCE-4473-9664-B7CB7FA6F5B5}"/>
              </a:ext>
            </a:extLst>
          </p:cNvPr>
          <p:cNvSpPr>
            <a:spLocks noChangeArrowheads="1"/>
          </p:cNvSpPr>
          <p:nvPr/>
        </p:nvSpPr>
        <p:spPr bwMode="auto">
          <a:xfrm>
            <a:off x="7194550" y="1665288"/>
            <a:ext cx="188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p</a:t>
            </a:r>
            <a:endParaRPr lang="en-GB" altLang="el-GR" sz="2400"/>
          </a:p>
        </p:txBody>
      </p:sp>
      <p:sp>
        <p:nvSpPr>
          <p:cNvPr id="23616" name="Rectangle 464">
            <a:extLst>
              <a:ext uri="{FF2B5EF4-FFF2-40B4-BE49-F238E27FC236}">
                <a16:creationId xmlns:a16="http://schemas.microsoft.com/office/drawing/2014/main" id="{412F406D-075E-4463-9178-16F28A8FBFA5}"/>
              </a:ext>
            </a:extLst>
          </p:cNvPr>
          <p:cNvSpPr>
            <a:spLocks noChangeArrowheads="1"/>
          </p:cNvSpPr>
          <p:nvPr/>
        </p:nvSpPr>
        <p:spPr bwMode="auto">
          <a:xfrm>
            <a:off x="7300913" y="1665288"/>
            <a:ext cx="131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17" name="Oval 465">
            <a:extLst>
              <a:ext uri="{FF2B5EF4-FFF2-40B4-BE49-F238E27FC236}">
                <a16:creationId xmlns:a16="http://schemas.microsoft.com/office/drawing/2014/main" id="{F731CD60-89B7-43D3-B920-A1A24C3070C4}"/>
              </a:ext>
            </a:extLst>
          </p:cNvPr>
          <p:cNvSpPr>
            <a:spLocks noChangeArrowheads="1"/>
          </p:cNvSpPr>
          <p:nvPr/>
        </p:nvSpPr>
        <p:spPr bwMode="auto">
          <a:xfrm>
            <a:off x="6918325" y="2339975"/>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18" name="Rectangle 466">
            <a:extLst>
              <a:ext uri="{FF2B5EF4-FFF2-40B4-BE49-F238E27FC236}">
                <a16:creationId xmlns:a16="http://schemas.microsoft.com/office/drawing/2014/main" id="{C6082E1C-FAC6-44BA-B790-E136AF8707D5}"/>
              </a:ext>
            </a:extLst>
          </p:cNvPr>
          <p:cNvSpPr>
            <a:spLocks noChangeArrowheads="1"/>
          </p:cNvSpPr>
          <p:nvPr/>
        </p:nvSpPr>
        <p:spPr bwMode="auto">
          <a:xfrm>
            <a:off x="6918325" y="2487613"/>
            <a:ext cx="5635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19" name="Rectangle 467">
            <a:extLst>
              <a:ext uri="{FF2B5EF4-FFF2-40B4-BE49-F238E27FC236}">
                <a16:creationId xmlns:a16="http://schemas.microsoft.com/office/drawing/2014/main" id="{E32C5DBE-0724-4B9D-9300-CA7B79AC2691}"/>
              </a:ext>
            </a:extLst>
          </p:cNvPr>
          <p:cNvSpPr>
            <a:spLocks noChangeArrowheads="1"/>
          </p:cNvSpPr>
          <p:nvPr/>
        </p:nvSpPr>
        <p:spPr bwMode="auto">
          <a:xfrm>
            <a:off x="7100888" y="2552700"/>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5</a:t>
            </a:r>
            <a:endParaRPr lang="en-GB" altLang="el-GR" sz="2400"/>
          </a:p>
        </p:txBody>
      </p:sp>
      <p:sp>
        <p:nvSpPr>
          <p:cNvPr id="23620" name="Rectangle 468">
            <a:extLst>
              <a:ext uri="{FF2B5EF4-FFF2-40B4-BE49-F238E27FC236}">
                <a16:creationId xmlns:a16="http://schemas.microsoft.com/office/drawing/2014/main" id="{776BE518-4445-45DC-BF1D-6AA892BA1755}"/>
              </a:ext>
            </a:extLst>
          </p:cNvPr>
          <p:cNvSpPr>
            <a:spLocks noChangeArrowheads="1"/>
          </p:cNvSpPr>
          <p:nvPr/>
        </p:nvSpPr>
        <p:spPr bwMode="auto">
          <a:xfrm>
            <a:off x="7194550" y="2552700"/>
            <a:ext cx="188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p</a:t>
            </a:r>
            <a:endParaRPr lang="en-GB" altLang="el-GR" sz="2400"/>
          </a:p>
        </p:txBody>
      </p:sp>
      <p:sp>
        <p:nvSpPr>
          <p:cNvPr id="23621" name="Rectangle 469">
            <a:extLst>
              <a:ext uri="{FF2B5EF4-FFF2-40B4-BE49-F238E27FC236}">
                <a16:creationId xmlns:a16="http://schemas.microsoft.com/office/drawing/2014/main" id="{5E6D6D97-6274-4016-83B2-DC52164785A3}"/>
              </a:ext>
            </a:extLst>
          </p:cNvPr>
          <p:cNvSpPr>
            <a:spLocks noChangeArrowheads="1"/>
          </p:cNvSpPr>
          <p:nvPr/>
        </p:nvSpPr>
        <p:spPr bwMode="auto">
          <a:xfrm>
            <a:off x="7300913" y="2552700"/>
            <a:ext cx="1317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22" name="Oval 470">
            <a:extLst>
              <a:ext uri="{FF2B5EF4-FFF2-40B4-BE49-F238E27FC236}">
                <a16:creationId xmlns:a16="http://schemas.microsoft.com/office/drawing/2014/main" id="{6FAF65C9-3424-4E07-BFED-BE7C7690A5A0}"/>
              </a:ext>
            </a:extLst>
          </p:cNvPr>
          <p:cNvSpPr>
            <a:spLocks noChangeArrowheads="1"/>
          </p:cNvSpPr>
          <p:nvPr/>
        </p:nvSpPr>
        <p:spPr bwMode="auto">
          <a:xfrm>
            <a:off x="6918325" y="3227388"/>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23" name="Rectangle 471">
            <a:extLst>
              <a:ext uri="{FF2B5EF4-FFF2-40B4-BE49-F238E27FC236}">
                <a16:creationId xmlns:a16="http://schemas.microsoft.com/office/drawing/2014/main" id="{A43409ED-F60F-40DF-A9FA-FB959BA95257}"/>
              </a:ext>
            </a:extLst>
          </p:cNvPr>
          <p:cNvSpPr>
            <a:spLocks noChangeArrowheads="1"/>
          </p:cNvSpPr>
          <p:nvPr/>
        </p:nvSpPr>
        <p:spPr bwMode="auto">
          <a:xfrm>
            <a:off x="6918325" y="3376613"/>
            <a:ext cx="5635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24" name="Rectangle 472">
            <a:extLst>
              <a:ext uri="{FF2B5EF4-FFF2-40B4-BE49-F238E27FC236}">
                <a16:creationId xmlns:a16="http://schemas.microsoft.com/office/drawing/2014/main" id="{36EC3DEB-4737-4A5A-B01F-13BE711CF3BC}"/>
              </a:ext>
            </a:extLst>
          </p:cNvPr>
          <p:cNvSpPr>
            <a:spLocks noChangeArrowheads="1"/>
          </p:cNvSpPr>
          <p:nvPr/>
        </p:nvSpPr>
        <p:spPr bwMode="auto">
          <a:xfrm>
            <a:off x="7100888" y="3441700"/>
            <a:ext cx="1793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4</a:t>
            </a:r>
            <a:endParaRPr lang="en-GB" altLang="el-GR" sz="2400"/>
          </a:p>
        </p:txBody>
      </p:sp>
      <p:sp>
        <p:nvSpPr>
          <p:cNvPr id="23625" name="Rectangle 473">
            <a:extLst>
              <a:ext uri="{FF2B5EF4-FFF2-40B4-BE49-F238E27FC236}">
                <a16:creationId xmlns:a16="http://schemas.microsoft.com/office/drawing/2014/main" id="{FE4188F3-2CCC-4E7C-9642-B8D37C88EB5F}"/>
              </a:ext>
            </a:extLst>
          </p:cNvPr>
          <p:cNvSpPr>
            <a:spLocks noChangeArrowheads="1"/>
          </p:cNvSpPr>
          <p:nvPr/>
        </p:nvSpPr>
        <p:spPr bwMode="auto">
          <a:xfrm>
            <a:off x="7194550" y="3441700"/>
            <a:ext cx="1889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p</a:t>
            </a:r>
            <a:endParaRPr lang="en-GB" altLang="el-GR" sz="2400"/>
          </a:p>
        </p:txBody>
      </p:sp>
      <p:sp>
        <p:nvSpPr>
          <p:cNvPr id="23626" name="Rectangle 474">
            <a:extLst>
              <a:ext uri="{FF2B5EF4-FFF2-40B4-BE49-F238E27FC236}">
                <a16:creationId xmlns:a16="http://schemas.microsoft.com/office/drawing/2014/main" id="{182DBD3C-86EF-4330-9533-8F048A70F63E}"/>
              </a:ext>
            </a:extLst>
          </p:cNvPr>
          <p:cNvSpPr>
            <a:spLocks noChangeArrowheads="1"/>
          </p:cNvSpPr>
          <p:nvPr/>
        </p:nvSpPr>
        <p:spPr bwMode="auto">
          <a:xfrm>
            <a:off x="7300913" y="3441700"/>
            <a:ext cx="1317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27" name="Oval 475">
            <a:extLst>
              <a:ext uri="{FF2B5EF4-FFF2-40B4-BE49-F238E27FC236}">
                <a16:creationId xmlns:a16="http://schemas.microsoft.com/office/drawing/2014/main" id="{DC00D47A-6FA6-42B7-9082-CE501106850E}"/>
              </a:ext>
            </a:extLst>
          </p:cNvPr>
          <p:cNvSpPr>
            <a:spLocks noChangeArrowheads="1"/>
          </p:cNvSpPr>
          <p:nvPr/>
        </p:nvSpPr>
        <p:spPr bwMode="auto">
          <a:xfrm>
            <a:off x="5932488" y="1428750"/>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28" name="Rectangle 476">
            <a:extLst>
              <a:ext uri="{FF2B5EF4-FFF2-40B4-BE49-F238E27FC236}">
                <a16:creationId xmlns:a16="http://schemas.microsoft.com/office/drawing/2014/main" id="{E0DCFDBA-3D2F-40D1-907E-38322F5B20B5}"/>
              </a:ext>
            </a:extLst>
          </p:cNvPr>
          <p:cNvSpPr>
            <a:spLocks noChangeArrowheads="1"/>
          </p:cNvSpPr>
          <p:nvPr/>
        </p:nvSpPr>
        <p:spPr bwMode="auto">
          <a:xfrm>
            <a:off x="5932488" y="1576388"/>
            <a:ext cx="565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29" name="Rectangle 477">
            <a:extLst>
              <a:ext uri="{FF2B5EF4-FFF2-40B4-BE49-F238E27FC236}">
                <a16:creationId xmlns:a16="http://schemas.microsoft.com/office/drawing/2014/main" id="{04099C9E-5408-4DBA-94AC-4CBC33BE0B89}"/>
              </a:ext>
            </a:extLst>
          </p:cNvPr>
          <p:cNvSpPr>
            <a:spLocks noChangeArrowheads="1"/>
          </p:cNvSpPr>
          <p:nvPr/>
        </p:nvSpPr>
        <p:spPr bwMode="auto">
          <a:xfrm>
            <a:off x="6116638" y="1641475"/>
            <a:ext cx="28733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6d</a:t>
            </a:r>
            <a:endParaRPr lang="en-GB" altLang="el-GR" sz="2400"/>
          </a:p>
        </p:txBody>
      </p:sp>
      <p:sp>
        <p:nvSpPr>
          <p:cNvPr id="23630" name="Rectangle 478">
            <a:extLst>
              <a:ext uri="{FF2B5EF4-FFF2-40B4-BE49-F238E27FC236}">
                <a16:creationId xmlns:a16="http://schemas.microsoft.com/office/drawing/2014/main" id="{666690C9-AFD5-4A3A-AA03-1284F5BEC202}"/>
              </a:ext>
            </a:extLst>
          </p:cNvPr>
          <p:cNvSpPr>
            <a:spLocks noChangeArrowheads="1"/>
          </p:cNvSpPr>
          <p:nvPr/>
        </p:nvSpPr>
        <p:spPr bwMode="auto">
          <a:xfrm>
            <a:off x="6315075" y="1641475"/>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31" name="Oval 479">
            <a:extLst>
              <a:ext uri="{FF2B5EF4-FFF2-40B4-BE49-F238E27FC236}">
                <a16:creationId xmlns:a16="http://schemas.microsoft.com/office/drawing/2014/main" id="{9386A85A-7888-4E24-ADF9-606CF92D39D0}"/>
              </a:ext>
            </a:extLst>
          </p:cNvPr>
          <p:cNvSpPr>
            <a:spLocks noChangeArrowheads="1"/>
          </p:cNvSpPr>
          <p:nvPr/>
        </p:nvSpPr>
        <p:spPr bwMode="auto">
          <a:xfrm>
            <a:off x="5932488" y="2339975"/>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32" name="Rectangle 480">
            <a:extLst>
              <a:ext uri="{FF2B5EF4-FFF2-40B4-BE49-F238E27FC236}">
                <a16:creationId xmlns:a16="http://schemas.microsoft.com/office/drawing/2014/main" id="{DE2C7D5F-CEED-441D-AB1D-2FD3462507D8}"/>
              </a:ext>
            </a:extLst>
          </p:cNvPr>
          <p:cNvSpPr>
            <a:spLocks noChangeArrowheads="1"/>
          </p:cNvSpPr>
          <p:nvPr/>
        </p:nvSpPr>
        <p:spPr bwMode="auto">
          <a:xfrm>
            <a:off x="5932488" y="2487613"/>
            <a:ext cx="565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33" name="Rectangle 481">
            <a:extLst>
              <a:ext uri="{FF2B5EF4-FFF2-40B4-BE49-F238E27FC236}">
                <a16:creationId xmlns:a16="http://schemas.microsoft.com/office/drawing/2014/main" id="{8733C657-8AE1-4E1C-BDD9-F487A2151048}"/>
              </a:ext>
            </a:extLst>
          </p:cNvPr>
          <p:cNvSpPr>
            <a:spLocks noChangeArrowheads="1"/>
          </p:cNvSpPr>
          <p:nvPr/>
        </p:nvSpPr>
        <p:spPr bwMode="auto">
          <a:xfrm>
            <a:off x="6116638" y="2552700"/>
            <a:ext cx="28733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5d</a:t>
            </a:r>
            <a:endParaRPr lang="en-GB" altLang="el-GR" sz="2400"/>
          </a:p>
        </p:txBody>
      </p:sp>
      <p:sp>
        <p:nvSpPr>
          <p:cNvPr id="23634" name="Rectangle 482">
            <a:extLst>
              <a:ext uri="{FF2B5EF4-FFF2-40B4-BE49-F238E27FC236}">
                <a16:creationId xmlns:a16="http://schemas.microsoft.com/office/drawing/2014/main" id="{A34FEB0F-9DE5-46F3-886B-BCFF7BD1DDBD}"/>
              </a:ext>
            </a:extLst>
          </p:cNvPr>
          <p:cNvSpPr>
            <a:spLocks noChangeArrowheads="1"/>
          </p:cNvSpPr>
          <p:nvPr/>
        </p:nvSpPr>
        <p:spPr bwMode="auto">
          <a:xfrm>
            <a:off x="6315075" y="2552700"/>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35" name="Oval 483">
            <a:extLst>
              <a:ext uri="{FF2B5EF4-FFF2-40B4-BE49-F238E27FC236}">
                <a16:creationId xmlns:a16="http://schemas.microsoft.com/office/drawing/2014/main" id="{C5510253-9204-499B-A5EC-5B7A556AAC00}"/>
              </a:ext>
            </a:extLst>
          </p:cNvPr>
          <p:cNvSpPr>
            <a:spLocks noChangeArrowheads="1"/>
          </p:cNvSpPr>
          <p:nvPr/>
        </p:nvSpPr>
        <p:spPr bwMode="auto">
          <a:xfrm>
            <a:off x="5932488" y="3227388"/>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36" name="Rectangle 484">
            <a:extLst>
              <a:ext uri="{FF2B5EF4-FFF2-40B4-BE49-F238E27FC236}">
                <a16:creationId xmlns:a16="http://schemas.microsoft.com/office/drawing/2014/main" id="{A2C694C5-C2B6-4F8C-A344-0747B7650B70}"/>
              </a:ext>
            </a:extLst>
          </p:cNvPr>
          <p:cNvSpPr>
            <a:spLocks noChangeArrowheads="1"/>
          </p:cNvSpPr>
          <p:nvPr/>
        </p:nvSpPr>
        <p:spPr bwMode="auto">
          <a:xfrm>
            <a:off x="5932488" y="3376613"/>
            <a:ext cx="565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37" name="Rectangle 485">
            <a:extLst>
              <a:ext uri="{FF2B5EF4-FFF2-40B4-BE49-F238E27FC236}">
                <a16:creationId xmlns:a16="http://schemas.microsoft.com/office/drawing/2014/main" id="{BE0C34F6-E505-4FEA-BB5F-AAE721F1F699}"/>
              </a:ext>
            </a:extLst>
          </p:cNvPr>
          <p:cNvSpPr>
            <a:spLocks noChangeArrowheads="1"/>
          </p:cNvSpPr>
          <p:nvPr/>
        </p:nvSpPr>
        <p:spPr bwMode="auto">
          <a:xfrm>
            <a:off x="6116638" y="3441700"/>
            <a:ext cx="28733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4d</a:t>
            </a:r>
            <a:endParaRPr lang="en-GB" altLang="el-GR" sz="2400"/>
          </a:p>
        </p:txBody>
      </p:sp>
      <p:sp>
        <p:nvSpPr>
          <p:cNvPr id="23638" name="Rectangle 486">
            <a:extLst>
              <a:ext uri="{FF2B5EF4-FFF2-40B4-BE49-F238E27FC236}">
                <a16:creationId xmlns:a16="http://schemas.microsoft.com/office/drawing/2014/main" id="{CCD495FF-5C04-48DA-A193-8855074C4004}"/>
              </a:ext>
            </a:extLst>
          </p:cNvPr>
          <p:cNvSpPr>
            <a:spLocks noChangeArrowheads="1"/>
          </p:cNvSpPr>
          <p:nvPr/>
        </p:nvSpPr>
        <p:spPr bwMode="auto">
          <a:xfrm>
            <a:off x="6315075" y="3441700"/>
            <a:ext cx="1317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39" name="Oval 487">
            <a:extLst>
              <a:ext uri="{FF2B5EF4-FFF2-40B4-BE49-F238E27FC236}">
                <a16:creationId xmlns:a16="http://schemas.microsoft.com/office/drawing/2014/main" id="{32BC372F-B6A2-491C-A4E2-E1CBA3678AD7}"/>
              </a:ext>
            </a:extLst>
          </p:cNvPr>
          <p:cNvSpPr>
            <a:spLocks noChangeArrowheads="1"/>
          </p:cNvSpPr>
          <p:nvPr/>
        </p:nvSpPr>
        <p:spPr bwMode="auto">
          <a:xfrm>
            <a:off x="5932488" y="4116388"/>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40" name="Rectangle 488">
            <a:extLst>
              <a:ext uri="{FF2B5EF4-FFF2-40B4-BE49-F238E27FC236}">
                <a16:creationId xmlns:a16="http://schemas.microsoft.com/office/drawing/2014/main" id="{FD2E4AFF-3722-4444-908A-E410621725F1}"/>
              </a:ext>
            </a:extLst>
          </p:cNvPr>
          <p:cNvSpPr>
            <a:spLocks noChangeArrowheads="1"/>
          </p:cNvSpPr>
          <p:nvPr/>
        </p:nvSpPr>
        <p:spPr bwMode="auto">
          <a:xfrm>
            <a:off x="5932488" y="4264025"/>
            <a:ext cx="565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41" name="Rectangle 489">
            <a:extLst>
              <a:ext uri="{FF2B5EF4-FFF2-40B4-BE49-F238E27FC236}">
                <a16:creationId xmlns:a16="http://schemas.microsoft.com/office/drawing/2014/main" id="{92B23C3E-48AF-47B9-A0BB-802B0ED3CA1A}"/>
              </a:ext>
            </a:extLst>
          </p:cNvPr>
          <p:cNvSpPr>
            <a:spLocks noChangeArrowheads="1"/>
          </p:cNvSpPr>
          <p:nvPr/>
        </p:nvSpPr>
        <p:spPr bwMode="auto">
          <a:xfrm>
            <a:off x="6116638" y="4329113"/>
            <a:ext cx="1793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3</a:t>
            </a:r>
            <a:endParaRPr lang="en-GB" altLang="el-GR" sz="2400"/>
          </a:p>
        </p:txBody>
      </p:sp>
      <p:sp>
        <p:nvSpPr>
          <p:cNvPr id="23642" name="Rectangle 490">
            <a:extLst>
              <a:ext uri="{FF2B5EF4-FFF2-40B4-BE49-F238E27FC236}">
                <a16:creationId xmlns:a16="http://schemas.microsoft.com/office/drawing/2014/main" id="{A31242C4-5535-463E-B3EC-8607C6A7051F}"/>
              </a:ext>
            </a:extLst>
          </p:cNvPr>
          <p:cNvSpPr>
            <a:spLocks noChangeArrowheads="1"/>
          </p:cNvSpPr>
          <p:nvPr/>
        </p:nvSpPr>
        <p:spPr bwMode="auto">
          <a:xfrm>
            <a:off x="6210300" y="4329113"/>
            <a:ext cx="18891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d</a:t>
            </a:r>
            <a:endParaRPr lang="en-GB" altLang="el-GR" sz="2400"/>
          </a:p>
        </p:txBody>
      </p:sp>
      <p:sp>
        <p:nvSpPr>
          <p:cNvPr id="23643" name="Rectangle 491">
            <a:extLst>
              <a:ext uri="{FF2B5EF4-FFF2-40B4-BE49-F238E27FC236}">
                <a16:creationId xmlns:a16="http://schemas.microsoft.com/office/drawing/2014/main" id="{62337B19-05EF-434A-8B68-ECFDBFE9DF0C}"/>
              </a:ext>
            </a:extLst>
          </p:cNvPr>
          <p:cNvSpPr>
            <a:spLocks noChangeArrowheads="1"/>
          </p:cNvSpPr>
          <p:nvPr/>
        </p:nvSpPr>
        <p:spPr bwMode="auto">
          <a:xfrm>
            <a:off x="6315075" y="4329113"/>
            <a:ext cx="1317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sp>
        <p:nvSpPr>
          <p:cNvPr id="23644" name="Oval 492">
            <a:extLst>
              <a:ext uri="{FF2B5EF4-FFF2-40B4-BE49-F238E27FC236}">
                <a16:creationId xmlns:a16="http://schemas.microsoft.com/office/drawing/2014/main" id="{2AB3372C-0543-456A-997F-5829FEBD4A1E}"/>
              </a:ext>
            </a:extLst>
          </p:cNvPr>
          <p:cNvSpPr>
            <a:spLocks noChangeArrowheads="1"/>
          </p:cNvSpPr>
          <p:nvPr/>
        </p:nvSpPr>
        <p:spPr bwMode="auto">
          <a:xfrm>
            <a:off x="4948238" y="2316163"/>
            <a:ext cx="565150"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45" name="Rectangle 493">
            <a:extLst>
              <a:ext uri="{FF2B5EF4-FFF2-40B4-BE49-F238E27FC236}">
                <a16:creationId xmlns:a16="http://schemas.microsoft.com/office/drawing/2014/main" id="{26B99498-D6A5-4F33-9D4E-62C2FA223155}"/>
              </a:ext>
            </a:extLst>
          </p:cNvPr>
          <p:cNvSpPr>
            <a:spLocks noChangeArrowheads="1"/>
          </p:cNvSpPr>
          <p:nvPr/>
        </p:nvSpPr>
        <p:spPr bwMode="auto">
          <a:xfrm>
            <a:off x="4948238" y="2463800"/>
            <a:ext cx="565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46" name="Rectangle 494">
            <a:extLst>
              <a:ext uri="{FF2B5EF4-FFF2-40B4-BE49-F238E27FC236}">
                <a16:creationId xmlns:a16="http://schemas.microsoft.com/office/drawing/2014/main" id="{E791E0F8-565D-425A-96BB-1E597DA94DDA}"/>
              </a:ext>
            </a:extLst>
          </p:cNvPr>
          <p:cNvSpPr>
            <a:spLocks noChangeArrowheads="1"/>
          </p:cNvSpPr>
          <p:nvPr/>
        </p:nvSpPr>
        <p:spPr bwMode="auto">
          <a:xfrm>
            <a:off x="5153025" y="2528888"/>
            <a:ext cx="2444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5f</a:t>
            </a:r>
            <a:endParaRPr lang="en-GB" altLang="el-GR" sz="2400"/>
          </a:p>
        </p:txBody>
      </p:sp>
      <p:sp>
        <p:nvSpPr>
          <p:cNvPr id="23647" name="Rectangle 495">
            <a:extLst>
              <a:ext uri="{FF2B5EF4-FFF2-40B4-BE49-F238E27FC236}">
                <a16:creationId xmlns:a16="http://schemas.microsoft.com/office/drawing/2014/main" id="{5A938447-91F2-471F-B944-DB952D8F81A1}"/>
              </a:ext>
            </a:extLst>
          </p:cNvPr>
          <p:cNvSpPr>
            <a:spLocks noChangeArrowheads="1"/>
          </p:cNvSpPr>
          <p:nvPr/>
        </p:nvSpPr>
        <p:spPr bwMode="auto">
          <a:xfrm>
            <a:off x="5310188" y="2528888"/>
            <a:ext cx="1317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l-GR" sz="1600" b="1">
                <a:solidFill>
                  <a:srgbClr val="FF6600"/>
                </a:solidFill>
              </a:rPr>
              <a:t> </a:t>
            </a:r>
            <a:endParaRPr lang="en-GB" altLang="el-GR" sz="2400"/>
          </a:p>
        </p:txBody>
      </p:sp>
      <p:grpSp>
        <p:nvGrpSpPr>
          <p:cNvPr id="23648" name="Group 498">
            <a:extLst>
              <a:ext uri="{FF2B5EF4-FFF2-40B4-BE49-F238E27FC236}">
                <a16:creationId xmlns:a16="http://schemas.microsoft.com/office/drawing/2014/main" id="{41872DA0-1A13-4771-8F0C-CCA7F4208D96}"/>
              </a:ext>
            </a:extLst>
          </p:cNvPr>
          <p:cNvGrpSpPr>
            <a:grpSpLocks/>
          </p:cNvGrpSpPr>
          <p:nvPr/>
        </p:nvGrpSpPr>
        <p:grpSpPr bwMode="auto">
          <a:xfrm>
            <a:off x="5370513" y="2933700"/>
            <a:ext cx="3517900" cy="3105150"/>
            <a:chOff x="3383" y="1848"/>
            <a:chExt cx="2216" cy="1956"/>
          </a:xfrm>
        </p:grpSpPr>
        <p:sp>
          <p:nvSpPr>
            <p:cNvPr id="23678" name="Line 496">
              <a:extLst>
                <a:ext uri="{FF2B5EF4-FFF2-40B4-BE49-F238E27FC236}">
                  <a16:creationId xmlns:a16="http://schemas.microsoft.com/office/drawing/2014/main" id="{924612EE-AE31-4A02-8535-2B6CD1687E00}"/>
                </a:ext>
              </a:extLst>
            </p:cNvPr>
            <p:cNvSpPr>
              <a:spLocks noChangeShapeType="1"/>
            </p:cNvSpPr>
            <p:nvPr/>
          </p:nvSpPr>
          <p:spPr bwMode="auto">
            <a:xfrm flipV="1">
              <a:off x="3383" y="1897"/>
              <a:ext cx="2158" cy="190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79" name="Freeform 497">
              <a:extLst>
                <a:ext uri="{FF2B5EF4-FFF2-40B4-BE49-F238E27FC236}">
                  <a16:creationId xmlns:a16="http://schemas.microsoft.com/office/drawing/2014/main" id="{85DF876F-E822-4E6E-8682-5934F2FF1D68}"/>
                </a:ext>
              </a:extLst>
            </p:cNvPr>
            <p:cNvSpPr>
              <a:spLocks/>
            </p:cNvSpPr>
            <p:nvPr/>
          </p:nvSpPr>
          <p:spPr bwMode="auto">
            <a:xfrm>
              <a:off x="5514" y="1848"/>
              <a:ext cx="85" cy="83"/>
            </a:xfrm>
            <a:custGeom>
              <a:avLst/>
              <a:gdLst>
                <a:gd name="T0" fmla="*/ 50 w 85"/>
                <a:gd name="T1" fmla="*/ 83 h 83"/>
                <a:gd name="T2" fmla="*/ 85 w 85"/>
                <a:gd name="T3" fmla="*/ 0 h 83"/>
                <a:gd name="T4" fmla="*/ 0 w 85"/>
                <a:gd name="T5" fmla="*/ 21 h 83"/>
                <a:gd name="T6" fmla="*/ 50 w 85"/>
                <a:gd name="T7" fmla="*/ 83 h 83"/>
                <a:gd name="T8" fmla="*/ 0 60000 65536"/>
                <a:gd name="T9" fmla="*/ 0 60000 65536"/>
                <a:gd name="T10" fmla="*/ 0 60000 65536"/>
                <a:gd name="T11" fmla="*/ 0 60000 65536"/>
                <a:gd name="T12" fmla="*/ 0 w 85"/>
                <a:gd name="T13" fmla="*/ 0 h 83"/>
                <a:gd name="T14" fmla="*/ 85 w 85"/>
                <a:gd name="T15" fmla="*/ 83 h 83"/>
              </a:gdLst>
              <a:ahLst/>
              <a:cxnLst>
                <a:cxn ang="T8">
                  <a:pos x="T0" y="T1"/>
                </a:cxn>
                <a:cxn ang="T9">
                  <a:pos x="T2" y="T3"/>
                </a:cxn>
                <a:cxn ang="T10">
                  <a:pos x="T4" y="T5"/>
                </a:cxn>
                <a:cxn ang="T11">
                  <a:pos x="T6" y="T7"/>
                </a:cxn>
              </a:cxnLst>
              <a:rect l="T12" t="T13" r="T14" b="T15"/>
              <a:pathLst>
                <a:path w="85" h="83">
                  <a:moveTo>
                    <a:pt x="50" y="83"/>
                  </a:moveTo>
                  <a:lnTo>
                    <a:pt x="85" y="0"/>
                  </a:lnTo>
                  <a:lnTo>
                    <a:pt x="0" y="21"/>
                  </a:lnTo>
                  <a:lnTo>
                    <a:pt x="50"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49" name="Group 501">
            <a:extLst>
              <a:ext uri="{FF2B5EF4-FFF2-40B4-BE49-F238E27FC236}">
                <a16:creationId xmlns:a16="http://schemas.microsoft.com/office/drawing/2014/main" id="{32DACF27-DFC5-4526-ADDC-827E8C3D134D}"/>
              </a:ext>
            </a:extLst>
          </p:cNvPr>
          <p:cNvGrpSpPr>
            <a:grpSpLocks/>
          </p:cNvGrpSpPr>
          <p:nvPr/>
        </p:nvGrpSpPr>
        <p:grpSpPr bwMode="auto">
          <a:xfrm>
            <a:off x="5227638" y="2192338"/>
            <a:ext cx="3517900" cy="3106737"/>
            <a:chOff x="3293" y="1381"/>
            <a:chExt cx="2216" cy="1957"/>
          </a:xfrm>
        </p:grpSpPr>
        <p:sp>
          <p:nvSpPr>
            <p:cNvPr id="23676" name="Line 499">
              <a:extLst>
                <a:ext uri="{FF2B5EF4-FFF2-40B4-BE49-F238E27FC236}">
                  <a16:creationId xmlns:a16="http://schemas.microsoft.com/office/drawing/2014/main" id="{1ABCADED-916A-4ECF-BAD6-E764655CCE96}"/>
                </a:ext>
              </a:extLst>
            </p:cNvPr>
            <p:cNvSpPr>
              <a:spLocks noChangeShapeType="1"/>
            </p:cNvSpPr>
            <p:nvPr/>
          </p:nvSpPr>
          <p:spPr bwMode="auto">
            <a:xfrm flipV="1">
              <a:off x="3293" y="1431"/>
              <a:ext cx="2158" cy="1907"/>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77" name="Freeform 500">
              <a:extLst>
                <a:ext uri="{FF2B5EF4-FFF2-40B4-BE49-F238E27FC236}">
                  <a16:creationId xmlns:a16="http://schemas.microsoft.com/office/drawing/2014/main" id="{EC9DD8D1-D556-47D1-BF12-59E7D1CE304D}"/>
                </a:ext>
              </a:extLst>
            </p:cNvPr>
            <p:cNvSpPr>
              <a:spLocks/>
            </p:cNvSpPr>
            <p:nvPr/>
          </p:nvSpPr>
          <p:spPr bwMode="auto">
            <a:xfrm>
              <a:off x="5424" y="1381"/>
              <a:ext cx="85" cy="84"/>
            </a:xfrm>
            <a:custGeom>
              <a:avLst/>
              <a:gdLst>
                <a:gd name="T0" fmla="*/ 50 w 85"/>
                <a:gd name="T1" fmla="*/ 84 h 84"/>
                <a:gd name="T2" fmla="*/ 85 w 85"/>
                <a:gd name="T3" fmla="*/ 0 h 84"/>
                <a:gd name="T4" fmla="*/ 0 w 85"/>
                <a:gd name="T5" fmla="*/ 22 h 84"/>
                <a:gd name="T6" fmla="*/ 50 w 85"/>
                <a:gd name="T7" fmla="*/ 84 h 84"/>
                <a:gd name="T8" fmla="*/ 0 60000 65536"/>
                <a:gd name="T9" fmla="*/ 0 60000 65536"/>
                <a:gd name="T10" fmla="*/ 0 60000 65536"/>
                <a:gd name="T11" fmla="*/ 0 60000 65536"/>
                <a:gd name="T12" fmla="*/ 0 w 85"/>
                <a:gd name="T13" fmla="*/ 0 h 84"/>
                <a:gd name="T14" fmla="*/ 85 w 85"/>
                <a:gd name="T15" fmla="*/ 84 h 84"/>
              </a:gdLst>
              <a:ahLst/>
              <a:cxnLst>
                <a:cxn ang="T8">
                  <a:pos x="T0" y="T1"/>
                </a:cxn>
                <a:cxn ang="T9">
                  <a:pos x="T2" y="T3"/>
                </a:cxn>
                <a:cxn ang="T10">
                  <a:pos x="T4" y="T5"/>
                </a:cxn>
                <a:cxn ang="T11">
                  <a:pos x="T6" y="T7"/>
                </a:cxn>
              </a:cxnLst>
              <a:rect l="T12" t="T13" r="T14" b="T15"/>
              <a:pathLst>
                <a:path w="85" h="84">
                  <a:moveTo>
                    <a:pt x="50" y="84"/>
                  </a:moveTo>
                  <a:lnTo>
                    <a:pt x="85" y="0"/>
                  </a:lnTo>
                  <a:lnTo>
                    <a:pt x="0" y="22"/>
                  </a:lnTo>
                  <a:lnTo>
                    <a:pt x="50"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50" name="Group 504">
            <a:extLst>
              <a:ext uri="{FF2B5EF4-FFF2-40B4-BE49-F238E27FC236}">
                <a16:creationId xmlns:a16="http://schemas.microsoft.com/office/drawing/2014/main" id="{2AF1A04C-3510-489D-8F7B-A1687FCE9097}"/>
              </a:ext>
            </a:extLst>
          </p:cNvPr>
          <p:cNvGrpSpPr>
            <a:grpSpLocks/>
          </p:cNvGrpSpPr>
          <p:nvPr/>
        </p:nvGrpSpPr>
        <p:grpSpPr bwMode="auto">
          <a:xfrm>
            <a:off x="5089525" y="1304925"/>
            <a:ext cx="3656013" cy="3254375"/>
            <a:chOff x="3206" y="822"/>
            <a:chExt cx="2303" cy="2050"/>
          </a:xfrm>
        </p:grpSpPr>
        <p:sp>
          <p:nvSpPr>
            <p:cNvPr id="23674" name="Line 502">
              <a:extLst>
                <a:ext uri="{FF2B5EF4-FFF2-40B4-BE49-F238E27FC236}">
                  <a16:creationId xmlns:a16="http://schemas.microsoft.com/office/drawing/2014/main" id="{80897E64-040E-439D-9B21-39D014E4E05A}"/>
                </a:ext>
              </a:extLst>
            </p:cNvPr>
            <p:cNvSpPr>
              <a:spLocks noChangeShapeType="1"/>
            </p:cNvSpPr>
            <p:nvPr/>
          </p:nvSpPr>
          <p:spPr bwMode="auto">
            <a:xfrm flipV="1">
              <a:off x="3206" y="872"/>
              <a:ext cx="2247" cy="20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75" name="Freeform 503">
              <a:extLst>
                <a:ext uri="{FF2B5EF4-FFF2-40B4-BE49-F238E27FC236}">
                  <a16:creationId xmlns:a16="http://schemas.microsoft.com/office/drawing/2014/main" id="{BA739C2E-3345-44B6-A585-090E0D162EED}"/>
                </a:ext>
              </a:extLst>
            </p:cNvPr>
            <p:cNvSpPr>
              <a:spLocks/>
            </p:cNvSpPr>
            <p:nvPr/>
          </p:nvSpPr>
          <p:spPr bwMode="auto">
            <a:xfrm>
              <a:off x="5425" y="822"/>
              <a:ext cx="84" cy="84"/>
            </a:xfrm>
            <a:custGeom>
              <a:avLst/>
              <a:gdLst>
                <a:gd name="T0" fmla="*/ 50 w 84"/>
                <a:gd name="T1" fmla="*/ 84 h 84"/>
                <a:gd name="T2" fmla="*/ 84 w 84"/>
                <a:gd name="T3" fmla="*/ 0 h 84"/>
                <a:gd name="T4" fmla="*/ 0 w 84"/>
                <a:gd name="T5" fmla="*/ 22 h 84"/>
                <a:gd name="T6" fmla="*/ 50 w 84"/>
                <a:gd name="T7" fmla="*/ 84 h 84"/>
                <a:gd name="T8" fmla="*/ 0 60000 65536"/>
                <a:gd name="T9" fmla="*/ 0 60000 65536"/>
                <a:gd name="T10" fmla="*/ 0 60000 65536"/>
                <a:gd name="T11" fmla="*/ 0 60000 65536"/>
                <a:gd name="T12" fmla="*/ 0 w 84"/>
                <a:gd name="T13" fmla="*/ 0 h 84"/>
                <a:gd name="T14" fmla="*/ 84 w 84"/>
                <a:gd name="T15" fmla="*/ 84 h 84"/>
              </a:gdLst>
              <a:ahLst/>
              <a:cxnLst>
                <a:cxn ang="T8">
                  <a:pos x="T0" y="T1"/>
                </a:cxn>
                <a:cxn ang="T9">
                  <a:pos x="T2" y="T3"/>
                </a:cxn>
                <a:cxn ang="T10">
                  <a:pos x="T4" y="T5"/>
                </a:cxn>
                <a:cxn ang="T11">
                  <a:pos x="T6" y="T7"/>
                </a:cxn>
              </a:cxnLst>
              <a:rect l="T12" t="T13" r="T14" b="T15"/>
              <a:pathLst>
                <a:path w="84" h="84">
                  <a:moveTo>
                    <a:pt x="50" y="84"/>
                  </a:moveTo>
                  <a:lnTo>
                    <a:pt x="84" y="0"/>
                  </a:lnTo>
                  <a:lnTo>
                    <a:pt x="0" y="22"/>
                  </a:lnTo>
                  <a:lnTo>
                    <a:pt x="50" y="8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3651" name="Line 505">
            <a:extLst>
              <a:ext uri="{FF2B5EF4-FFF2-40B4-BE49-F238E27FC236}">
                <a16:creationId xmlns:a16="http://schemas.microsoft.com/office/drawing/2014/main" id="{4F10CA9A-28A5-4770-97BF-EA8840A18D86}"/>
              </a:ext>
            </a:extLst>
          </p:cNvPr>
          <p:cNvSpPr>
            <a:spLocks noChangeShapeType="1"/>
          </p:cNvSpPr>
          <p:nvPr/>
        </p:nvSpPr>
        <p:spPr bwMode="auto">
          <a:xfrm flipV="1">
            <a:off x="4948238" y="644525"/>
            <a:ext cx="3567112" cy="3175000"/>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52" name="Freeform 506">
            <a:extLst>
              <a:ext uri="{FF2B5EF4-FFF2-40B4-BE49-F238E27FC236}">
                <a16:creationId xmlns:a16="http://schemas.microsoft.com/office/drawing/2014/main" id="{93D7E8D9-F0CF-40D5-95FF-2E3C6131F389}"/>
              </a:ext>
            </a:extLst>
          </p:cNvPr>
          <p:cNvSpPr>
            <a:spLocks/>
          </p:cNvSpPr>
          <p:nvPr/>
        </p:nvSpPr>
        <p:spPr bwMode="auto">
          <a:xfrm>
            <a:off x="8472488" y="566738"/>
            <a:ext cx="134937" cy="131762"/>
          </a:xfrm>
          <a:custGeom>
            <a:avLst/>
            <a:gdLst>
              <a:gd name="T0" fmla="*/ 2147483646 w 85"/>
              <a:gd name="T1" fmla="*/ 2147483646 h 83"/>
              <a:gd name="T2" fmla="*/ 2147483646 w 85"/>
              <a:gd name="T3" fmla="*/ 0 h 83"/>
              <a:gd name="T4" fmla="*/ 0 w 85"/>
              <a:gd name="T5" fmla="*/ 2147483646 h 83"/>
              <a:gd name="T6" fmla="*/ 2147483646 w 85"/>
              <a:gd name="T7" fmla="*/ 2147483646 h 83"/>
              <a:gd name="T8" fmla="*/ 0 60000 65536"/>
              <a:gd name="T9" fmla="*/ 0 60000 65536"/>
              <a:gd name="T10" fmla="*/ 0 60000 65536"/>
              <a:gd name="T11" fmla="*/ 0 60000 65536"/>
              <a:gd name="T12" fmla="*/ 0 w 85"/>
              <a:gd name="T13" fmla="*/ 0 h 83"/>
              <a:gd name="T14" fmla="*/ 85 w 85"/>
              <a:gd name="T15" fmla="*/ 83 h 83"/>
            </a:gdLst>
            <a:ahLst/>
            <a:cxnLst>
              <a:cxn ang="T8">
                <a:pos x="T0" y="T1"/>
              </a:cxn>
              <a:cxn ang="T9">
                <a:pos x="T2" y="T3"/>
              </a:cxn>
              <a:cxn ang="T10">
                <a:pos x="T4" y="T5"/>
              </a:cxn>
              <a:cxn ang="T11">
                <a:pos x="T6" y="T7"/>
              </a:cxn>
            </a:cxnLst>
            <a:rect l="T12" t="T13" r="T14" b="T15"/>
            <a:pathLst>
              <a:path w="85" h="83">
                <a:moveTo>
                  <a:pt x="49" y="83"/>
                </a:moveTo>
                <a:lnTo>
                  <a:pt x="85" y="0"/>
                </a:lnTo>
                <a:lnTo>
                  <a:pt x="0" y="21"/>
                </a:lnTo>
                <a:lnTo>
                  <a:pt x="49"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23653" name="Group 510">
            <a:extLst>
              <a:ext uri="{FF2B5EF4-FFF2-40B4-BE49-F238E27FC236}">
                <a16:creationId xmlns:a16="http://schemas.microsoft.com/office/drawing/2014/main" id="{4A574083-6D49-4DA0-B8DD-3D8161354A2D}"/>
              </a:ext>
            </a:extLst>
          </p:cNvPr>
          <p:cNvGrpSpPr>
            <a:grpSpLocks/>
          </p:cNvGrpSpPr>
          <p:nvPr/>
        </p:nvGrpSpPr>
        <p:grpSpPr bwMode="auto">
          <a:xfrm>
            <a:off x="4808538" y="542925"/>
            <a:ext cx="2813050" cy="2513013"/>
            <a:chOff x="3029" y="342"/>
            <a:chExt cx="1772" cy="1583"/>
          </a:xfrm>
        </p:grpSpPr>
        <p:sp>
          <p:nvSpPr>
            <p:cNvPr id="23672" name="Line 508">
              <a:extLst>
                <a:ext uri="{FF2B5EF4-FFF2-40B4-BE49-F238E27FC236}">
                  <a16:creationId xmlns:a16="http://schemas.microsoft.com/office/drawing/2014/main" id="{FF8E0ACF-3581-4A18-B915-3CDBCF0D995A}"/>
                </a:ext>
              </a:extLst>
            </p:cNvPr>
            <p:cNvSpPr>
              <a:spLocks noChangeShapeType="1"/>
            </p:cNvSpPr>
            <p:nvPr/>
          </p:nvSpPr>
          <p:spPr bwMode="auto">
            <a:xfrm flipV="1">
              <a:off x="3029" y="391"/>
              <a:ext cx="1715" cy="153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73" name="Freeform 509">
              <a:extLst>
                <a:ext uri="{FF2B5EF4-FFF2-40B4-BE49-F238E27FC236}">
                  <a16:creationId xmlns:a16="http://schemas.microsoft.com/office/drawing/2014/main" id="{0A35A8A2-CDD8-4889-B786-993CB4FFA427}"/>
                </a:ext>
              </a:extLst>
            </p:cNvPr>
            <p:cNvSpPr>
              <a:spLocks/>
            </p:cNvSpPr>
            <p:nvPr/>
          </p:nvSpPr>
          <p:spPr bwMode="auto">
            <a:xfrm>
              <a:off x="4717" y="342"/>
              <a:ext cx="84" cy="83"/>
            </a:xfrm>
            <a:custGeom>
              <a:avLst/>
              <a:gdLst>
                <a:gd name="T0" fmla="*/ 49 w 84"/>
                <a:gd name="T1" fmla="*/ 83 h 83"/>
                <a:gd name="T2" fmla="*/ 84 w 84"/>
                <a:gd name="T3" fmla="*/ 0 h 83"/>
                <a:gd name="T4" fmla="*/ 0 w 84"/>
                <a:gd name="T5" fmla="*/ 21 h 83"/>
                <a:gd name="T6" fmla="*/ 49 w 84"/>
                <a:gd name="T7" fmla="*/ 83 h 83"/>
                <a:gd name="T8" fmla="*/ 0 60000 65536"/>
                <a:gd name="T9" fmla="*/ 0 60000 65536"/>
                <a:gd name="T10" fmla="*/ 0 60000 65536"/>
                <a:gd name="T11" fmla="*/ 0 60000 65536"/>
                <a:gd name="T12" fmla="*/ 0 w 84"/>
                <a:gd name="T13" fmla="*/ 0 h 83"/>
                <a:gd name="T14" fmla="*/ 84 w 84"/>
                <a:gd name="T15" fmla="*/ 83 h 83"/>
              </a:gdLst>
              <a:ahLst/>
              <a:cxnLst>
                <a:cxn ang="T8">
                  <a:pos x="T0" y="T1"/>
                </a:cxn>
                <a:cxn ang="T9">
                  <a:pos x="T2" y="T3"/>
                </a:cxn>
                <a:cxn ang="T10">
                  <a:pos x="T4" y="T5"/>
                </a:cxn>
                <a:cxn ang="T11">
                  <a:pos x="T6" y="T7"/>
                </a:cxn>
              </a:cxnLst>
              <a:rect l="T12" t="T13" r="T14" b="T15"/>
              <a:pathLst>
                <a:path w="84" h="83">
                  <a:moveTo>
                    <a:pt x="49" y="83"/>
                  </a:moveTo>
                  <a:lnTo>
                    <a:pt x="84" y="0"/>
                  </a:lnTo>
                  <a:lnTo>
                    <a:pt x="0" y="21"/>
                  </a:lnTo>
                  <a:lnTo>
                    <a:pt x="49"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54" name="Group 513">
            <a:extLst>
              <a:ext uri="{FF2B5EF4-FFF2-40B4-BE49-F238E27FC236}">
                <a16:creationId xmlns:a16="http://schemas.microsoft.com/office/drawing/2014/main" id="{A29B9E10-6FCC-4BFE-BD01-818DA837993D}"/>
              </a:ext>
            </a:extLst>
          </p:cNvPr>
          <p:cNvGrpSpPr>
            <a:grpSpLocks/>
          </p:cNvGrpSpPr>
          <p:nvPr/>
        </p:nvGrpSpPr>
        <p:grpSpPr bwMode="auto">
          <a:xfrm>
            <a:off x="7481888" y="4348163"/>
            <a:ext cx="420687" cy="128587"/>
            <a:chOff x="4713" y="2739"/>
            <a:chExt cx="265" cy="81"/>
          </a:xfrm>
        </p:grpSpPr>
        <p:sp>
          <p:nvSpPr>
            <p:cNvPr id="23670" name="Line 511">
              <a:extLst>
                <a:ext uri="{FF2B5EF4-FFF2-40B4-BE49-F238E27FC236}">
                  <a16:creationId xmlns:a16="http://schemas.microsoft.com/office/drawing/2014/main" id="{C67E4AA5-7857-4ACF-9B57-8CC12099B088}"/>
                </a:ext>
              </a:extLst>
            </p:cNvPr>
            <p:cNvSpPr>
              <a:spLocks noChangeShapeType="1"/>
            </p:cNvSpPr>
            <p:nvPr/>
          </p:nvSpPr>
          <p:spPr bwMode="auto">
            <a:xfrm flipH="1">
              <a:off x="4786" y="2779"/>
              <a:ext cx="192" cy="1"/>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71" name="Freeform 512">
              <a:extLst>
                <a:ext uri="{FF2B5EF4-FFF2-40B4-BE49-F238E27FC236}">
                  <a16:creationId xmlns:a16="http://schemas.microsoft.com/office/drawing/2014/main" id="{44389A8D-12FC-43CD-B70C-81DF7619511A}"/>
                </a:ext>
              </a:extLst>
            </p:cNvPr>
            <p:cNvSpPr>
              <a:spLocks/>
            </p:cNvSpPr>
            <p:nvPr/>
          </p:nvSpPr>
          <p:spPr bwMode="auto">
            <a:xfrm>
              <a:off x="4713" y="2739"/>
              <a:ext cx="77" cy="81"/>
            </a:xfrm>
            <a:custGeom>
              <a:avLst/>
              <a:gdLst>
                <a:gd name="T0" fmla="*/ 77 w 77"/>
                <a:gd name="T1" fmla="*/ 0 h 81"/>
                <a:gd name="T2" fmla="*/ 0 w 77"/>
                <a:gd name="T3" fmla="*/ 41 h 81"/>
                <a:gd name="T4" fmla="*/ 77 w 77"/>
                <a:gd name="T5" fmla="*/ 81 h 81"/>
                <a:gd name="T6" fmla="*/ 77 w 77"/>
                <a:gd name="T7" fmla="*/ 0 h 81"/>
                <a:gd name="T8" fmla="*/ 0 60000 65536"/>
                <a:gd name="T9" fmla="*/ 0 60000 65536"/>
                <a:gd name="T10" fmla="*/ 0 60000 65536"/>
                <a:gd name="T11" fmla="*/ 0 60000 65536"/>
                <a:gd name="T12" fmla="*/ 0 w 77"/>
                <a:gd name="T13" fmla="*/ 0 h 81"/>
                <a:gd name="T14" fmla="*/ 77 w 77"/>
                <a:gd name="T15" fmla="*/ 81 h 81"/>
              </a:gdLst>
              <a:ahLst/>
              <a:cxnLst>
                <a:cxn ang="T8">
                  <a:pos x="T0" y="T1"/>
                </a:cxn>
                <a:cxn ang="T9">
                  <a:pos x="T2" y="T3"/>
                </a:cxn>
                <a:cxn ang="T10">
                  <a:pos x="T4" y="T5"/>
                </a:cxn>
                <a:cxn ang="T11">
                  <a:pos x="T6" y="T7"/>
                </a:cxn>
              </a:cxnLst>
              <a:rect l="T12" t="T13" r="T14" b="T15"/>
              <a:pathLst>
                <a:path w="77" h="81">
                  <a:moveTo>
                    <a:pt x="77" y="0"/>
                  </a:moveTo>
                  <a:lnTo>
                    <a:pt x="0" y="41"/>
                  </a:lnTo>
                  <a:lnTo>
                    <a:pt x="77" y="81"/>
                  </a:lnTo>
                  <a:lnTo>
                    <a:pt x="7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55" name="Group 516">
            <a:extLst>
              <a:ext uri="{FF2B5EF4-FFF2-40B4-BE49-F238E27FC236}">
                <a16:creationId xmlns:a16="http://schemas.microsoft.com/office/drawing/2014/main" id="{5C3C49BD-5A75-44B0-B1EC-86D91074C669}"/>
              </a:ext>
            </a:extLst>
          </p:cNvPr>
          <p:cNvGrpSpPr>
            <a:grpSpLocks/>
          </p:cNvGrpSpPr>
          <p:nvPr/>
        </p:nvGrpSpPr>
        <p:grpSpPr bwMode="auto">
          <a:xfrm>
            <a:off x="6496050" y="3671888"/>
            <a:ext cx="1406525" cy="604837"/>
            <a:chOff x="4092" y="2313"/>
            <a:chExt cx="886" cy="381"/>
          </a:xfrm>
        </p:grpSpPr>
        <p:sp>
          <p:nvSpPr>
            <p:cNvPr id="23668" name="Line 514">
              <a:extLst>
                <a:ext uri="{FF2B5EF4-FFF2-40B4-BE49-F238E27FC236}">
                  <a16:creationId xmlns:a16="http://schemas.microsoft.com/office/drawing/2014/main" id="{4D5C788D-5048-4FD2-986F-5946C34427EE}"/>
                </a:ext>
              </a:extLst>
            </p:cNvPr>
            <p:cNvSpPr>
              <a:spLocks noChangeShapeType="1"/>
            </p:cNvSpPr>
            <p:nvPr/>
          </p:nvSpPr>
          <p:spPr bwMode="auto">
            <a:xfrm flipH="1">
              <a:off x="4160" y="2313"/>
              <a:ext cx="818" cy="34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69" name="Freeform 515">
              <a:extLst>
                <a:ext uri="{FF2B5EF4-FFF2-40B4-BE49-F238E27FC236}">
                  <a16:creationId xmlns:a16="http://schemas.microsoft.com/office/drawing/2014/main" id="{8D6ADC4E-4679-4093-9338-C5F5A918C9A1}"/>
                </a:ext>
              </a:extLst>
            </p:cNvPr>
            <p:cNvSpPr>
              <a:spLocks/>
            </p:cNvSpPr>
            <p:nvPr/>
          </p:nvSpPr>
          <p:spPr bwMode="auto">
            <a:xfrm>
              <a:off x="4092" y="2619"/>
              <a:ext cx="87" cy="75"/>
            </a:xfrm>
            <a:custGeom>
              <a:avLst/>
              <a:gdLst>
                <a:gd name="T0" fmla="*/ 58 w 87"/>
                <a:gd name="T1" fmla="*/ 0 h 75"/>
                <a:gd name="T2" fmla="*/ 0 w 87"/>
                <a:gd name="T3" fmla="*/ 67 h 75"/>
                <a:gd name="T4" fmla="*/ 87 w 87"/>
                <a:gd name="T5" fmla="*/ 75 h 75"/>
                <a:gd name="T6" fmla="*/ 58 w 87"/>
                <a:gd name="T7" fmla="*/ 0 h 75"/>
                <a:gd name="T8" fmla="*/ 0 60000 65536"/>
                <a:gd name="T9" fmla="*/ 0 60000 65536"/>
                <a:gd name="T10" fmla="*/ 0 60000 65536"/>
                <a:gd name="T11" fmla="*/ 0 60000 65536"/>
                <a:gd name="T12" fmla="*/ 0 w 87"/>
                <a:gd name="T13" fmla="*/ 0 h 75"/>
                <a:gd name="T14" fmla="*/ 87 w 87"/>
                <a:gd name="T15" fmla="*/ 75 h 75"/>
              </a:gdLst>
              <a:ahLst/>
              <a:cxnLst>
                <a:cxn ang="T8">
                  <a:pos x="T0" y="T1"/>
                </a:cxn>
                <a:cxn ang="T9">
                  <a:pos x="T2" y="T3"/>
                </a:cxn>
                <a:cxn ang="T10">
                  <a:pos x="T4" y="T5"/>
                </a:cxn>
                <a:cxn ang="T11">
                  <a:pos x="T6" y="T7"/>
                </a:cxn>
              </a:cxnLst>
              <a:rect l="T12" t="T13" r="T14" b="T15"/>
              <a:pathLst>
                <a:path w="87" h="75">
                  <a:moveTo>
                    <a:pt x="58" y="0"/>
                  </a:moveTo>
                  <a:lnTo>
                    <a:pt x="0" y="67"/>
                  </a:lnTo>
                  <a:lnTo>
                    <a:pt x="87" y="75"/>
                  </a:lnTo>
                  <a:lnTo>
                    <a:pt x="5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56" name="Group 519">
            <a:extLst>
              <a:ext uri="{FF2B5EF4-FFF2-40B4-BE49-F238E27FC236}">
                <a16:creationId xmlns:a16="http://schemas.microsoft.com/office/drawing/2014/main" id="{5395B707-4F9E-451E-B5FB-1D1C3CDB6CE8}"/>
              </a:ext>
            </a:extLst>
          </p:cNvPr>
          <p:cNvGrpSpPr>
            <a:grpSpLocks/>
          </p:cNvGrpSpPr>
          <p:nvPr/>
        </p:nvGrpSpPr>
        <p:grpSpPr bwMode="auto">
          <a:xfrm>
            <a:off x="6496050" y="2784475"/>
            <a:ext cx="1406525" cy="604838"/>
            <a:chOff x="4092" y="1754"/>
            <a:chExt cx="886" cy="381"/>
          </a:xfrm>
        </p:grpSpPr>
        <p:sp>
          <p:nvSpPr>
            <p:cNvPr id="23666" name="Line 517">
              <a:extLst>
                <a:ext uri="{FF2B5EF4-FFF2-40B4-BE49-F238E27FC236}">
                  <a16:creationId xmlns:a16="http://schemas.microsoft.com/office/drawing/2014/main" id="{DC129BAC-470F-4313-8322-BFC78371DBE7}"/>
                </a:ext>
              </a:extLst>
            </p:cNvPr>
            <p:cNvSpPr>
              <a:spLocks noChangeShapeType="1"/>
            </p:cNvSpPr>
            <p:nvPr/>
          </p:nvSpPr>
          <p:spPr bwMode="auto">
            <a:xfrm flipH="1">
              <a:off x="4160" y="1754"/>
              <a:ext cx="818" cy="34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67" name="Freeform 518">
              <a:extLst>
                <a:ext uri="{FF2B5EF4-FFF2-40B4-BE49-F238E27FC236}">
                  <a16:creationId xmlns:a16="http://schemas.microsoft.com/office/drawing/2014/main" id="{14E8D126-F8A9-4769-BB7C-11BCA87F48C1}"/>
                </a:ext>
              </a:extLst>
            </p:cNvPr>
            <p:cNvSpPr>
              <a:spLocks/>
            </p:cNvSpPr>
            <p:nvPr/>
          </p:nvSpPr>
          <p:spPr bwMode="auto">
            <a:xfrm>
              <a:off x="4092" y="2059"/>
              <a:ext cx="87" cy="76"/>
            </a:xfrm>
            <a:custGeom>
              <a:avLst/>
              <a:gdLst>
                <a:gd name="T0" fmla="*/ 58 w 87"/>
                <a:gd name="T1" fmla="*/ 0 h 76"/>
                <a:gd name="T2" fmla="*/ 0 w 87"/>
                <a:gd name="T3" fmla="*/ 68 h 76"/>
                <a:gd name="T4" fmla="*/ 87 w 87"/>
                <a:gd name="T5" fmla="*/ 76 h 76"/>
                <a:gd name="T6" fmla="*/ 58 w 87"/>
                <a:gd name="T7" fmla="*/ 0 h 76"/>
                <a:gd name="T8" fmla="*/ 0 60000 65536"/>
                <a:gd name="T9" fmla="*/ 0 60000 65536"/>
                <a:gd name="T10" fmla="*/ 0 60000 65536"/>
                <a:gd name="T11" fmla="*/ 0 60000 65536"/>
                <a:gd name="T12" fmla="*/ 0 w 87"/>
                <a:gd name="T13" fmla="*/ 0 h 76"/>
                <a:gd name="T14" fmla="*/ 87 w 87"/>
                <a:gd name="T15" fmla="*/ 76 h 76"/>
              </a:gdLst>
              <a:ahLst/>
              <a:cxnLst>
                <a:cxn ang="T8">
                  <a:pos x="T0" y="T1"/>
                </a:cxn>
                <a:cxn ang="T9">
                  <a:pos x="T2" y="T3"/>
                </a:cxn>
                <a:cxn ang="T10">
                  <a:pos x="T4" y="T5"/>
                </a:cxn>
                <a:cxn ang="T11">
                  <a:pos x="T6" y="T7"/>
                </a:cxn>
              </a:cxnLst>
              <a:rect l="T12" t="T13" r="T14" b="T15"/>
              <a:pathLst>
                <a:path w="87" h="76">
                  <a:moveTo>
                    <a:pt x="58" y="0"/>
                  </a:moveTo>
                  <a:lnTo>
                    <a:pt x="0" y="68"/>
                  </a:lnTo>
                  <a:lnTo>
                    <a:pt x="87" y="76"/>
                  </a:lnTo>
                  <a:lnTo>
                    <a:pt x="5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57" name="Group 522">
            <a:extLst>
              <a:ext uri="{FF2B5EF4-FFF2-40B4-BE49-F238E27FC236}">
                <a16:creationId xmlns:a16="http://schemas.microsoft.com/office/drawing/2014/main" id="{BCEC1826-86B3-4B50-8280-ADAF98BB9A0D}"/>
              </a:ext>
            </a:extLst>
          </p:cNvPr>
          <p:cNvGrpSpPr>
            <a:grpSpLocks/>
          </p:cNvGrpSpPr>
          <p:nvPr/>
        </p:nvGrpSpPr>
        <p:grpSpPr bwMode="auto">
          <a:xfrm>
            <a:off x="5513388" y="1897063"/>
            <a:ext cx="2389187" cy="1479550"/>
            <a:chOff x="3473" y="1195"/>
            <a:chExt cx="1505" cy="932"/>
          </a:xfrm>
        </p:grpSpPr>
        <p:sp>
          <p:nvSpPr>
            <p:cNvPr id="23664" name="Line 520">
              <a:extLst>
                <a:ext uri="{FF2B5EF4-FFF2-40B4-BE49-F238E27FC236}">
                  <a16:creationId xmlns:a16="http://schemas.microsoft.com/office/drawing/2014/main" id="{C8FBF814-98E9-400B-8765-01D3A6871FBA}"/>
                </a:ext>
              </a:extLst>
            </p:cNvPr>
            <p:cNvSpPr>
              <a:spLocks noChangeShapeType="1"/>
            </p:cNvSpPr>
            <p:nvPr/>
          </p:nvSpPr>
          <p:spPr bwMode="auto">
            <a:xfrm flipH="1">
              <a:off x="3535" y="1195"/>
              <a:ext cx="1443" cy="893"/>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65" name="Freeform 521">
              <a:extLst>
                <a:ext uri="{FF2B5EF4-FFF2-40B4-BE49-F238E27FC236}">
                  <a16:creationId xmlns:a16="http://schemas.microsoft.com/office/drawing/2014/main" id="{3BA38B5C-CFD9-4EBC-8B35-101D732E5288}"/>
                </a:ext>
              </a:extLst>
            </p:cNvPr>
            <p:cNvSpPr>
              <a:spLocks/>
            </p:cNvSpPr>
            <p:nvPr/>
          </p:nvSpPr>
          <p:spPr bwMode="auto">
            <a:xfrm>
              <a:off x="3473" y="2051"/>
              <a:ext cx="86" cy="76"/>
            </a:xfrm>
            <a:custGeom>
              <a:avLst/>
              <a:gdLst>
                <a:gd name="T0" fmla="*/ 46 w 86"/>
                <a:gd name="T1" fmla="*/ 0 h 76"/>
                <a:gd name="T2" fmla="*/ 0 w 86"/>
                <a:gd name="T3" fmla="*/ 76 h 76"/>
                <a:gd name="T4" fmla="*/ 86 w 86"/>
                <a:gd name="T5" fmla="*/ 69 h 76"/>
                <a:gd name="T6" fmla="*/ 46 w 86"/>
                <a:gd name="T7" fmla="*/ 0 h 76"/>
                <a:gd name="T8" fmla="*/ 0 60000 65536"/>
                <a:gd name="T9" fmla="*/ 0 60000 65536"/>
                <a:gd name="T10" fmla="*/ 0 60000 65536"/>
                <a:gd name="T11" fmla="*/ 0 60000 65536"/>
                <a:gd name="T12" fmla="*/ 0 w 86"/>
                <a:gd name="T13" fmla="*/ 0 h 76"/>
                <a:gd name="T14" fmla="*/ 86 w 86"/>
                <a:gd name="T15" fmla="*/ 76 h 76"/>
              </a:gdLst>
              <a:ahLst/>
              <a:cxnLst>
                <a:cxn ang="T8">
                  <a:pos x="T0" y="T1"/>
                </a:cxn>
                <a:cxn ang="T9">
                  <a:pos x="T2" y="T3"/>
                </a:cxn>
                <a:cxn ang="T10">
                  <a:pos x="T4" y="T5"/>
                </a:cxn>
                <a:cxn ang="T11">
                  <a:pos x="T6" y="T7"/>
                </a:cxn>
              </a:cxnLst>
              <a:rect l="T12" t="T13" r="T14" b="T15"/>
              <a:pathLst>
                <a:path w="86" h="76">
                  <a:moveTo>
                    <a:pt x="46" y="0"/>
                  </a:moveTo>
                  <a:lnTo>
                    <a:pt x="0" y="76"/>
                  </a:lnTo>
                  <a:lnTo>
                    <a:pt x="86" y="69"/>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23658" name="Group 525">
            <a:extLst>
              <a:ext uri="{FF2B5EF4-FFF2-40B4-BE49-F238E27FC236}">
                <a16:creationId xmlns:a16="http://schemas.microsoft.com/office/drawing/2014/main" id="{09B912DE-E455-4282-9E22-AD5D8B9EFF03}"/>
              </a:ext>
            </a:extLst>
          </p:cNvPr>
          <p:cNvGrpSpPr>
            <a:grpSpLocks/>
          </p:cNvGrpSpPr>
          <p:nvPr/>
        </p:nvGrpSpPr>
        <p:grpSpPr bwMode="auto">
          <a:xfrm>
            <a:off x="5513388" y="1008063"/>
            <a:ext cx="2389187" cy="1479550"/>
            <a:chOff x="3473" y="635"/>
            <a:chExt cx="1505" cy="932"/>
          </a:xfrm>
        </p:grpSpPr>
        <p:sp>
          <p:nvSpPr>
            <p:cNvPr id="23662" name="Line 523">
              <a:extLst>
                <a:ext uri="{FF2B5EF4-FFF2-40B4-BE49-F238E27FC236}">
                  <a16:creationId xmlns:a16="http://schemas.microsoft.com/office/drawing/2014/main" id="{83BA7075-852E-4B09-B8C0-4D0FDDE3CEFF}"/>
                </a:ext>
              </a:extLst>
            </p:cNvPr>
            <p:cNvSpPr>
              <a:spLocks noChangeShapeType="1"/>
            </p:cNvSpPr>
            <p:nvPr/>
          </p:nvSpPr>
          <p:spPr bwMode="auto">
            <a:xfrm flipH="1">
              <a:off x="3535" y="635"/>
              <a:ext cx="1443" cy="894"/>
            </a:xfrm>
            <a:prstGeom prst="line">
              <a:avLst/>
            </a:prstGeom>
            <a:noFill/>
            <a:ln w="11113">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63" name="Freeform 524">
              <a:extLst>
                <a:ext uri="{FF2B5EF4-FFF2-40B4-BE49-F238E27FC236}">
                  <a16:creationId xmlns:a16="http://schemas.microsoft.com/office/drawing/2014/main" id="{3F2EF774-A13F-481D-A96E-68EAACCB76BE}"/>
                </a:ext>
              </a:extLst>
            </p:cNvPr>
            <p:cNvSpPr>
              <a:spLocks/>
            </p:cNvSpPr>
            <p:nvPr/>
          </p:nvSpPr>
          <p:spPr bwMode="auto">
            <a:xfrm>
              <a:off x="3473" y="1492"/>
              <a:ext cx="86" cy="75"/>
            </a:xfrm>
            <a:custGeom>
              <a:avLst/>
              <a:gdLst>
                <a:gd name="T0" fmla="*/ 46 w 86"/>
                <a:gd name="T1" fmla="*/ 0 h 75"/>
                <a:gd name="T2" fmla="*/ 0 w 86"/>
                <a:gd name="T3" fmla="*/ 75 h 75"/>
                <a:gd name="T4" fmla="*/ 86 w 86"/>
                <a:gd name="T5" fmla="*/ 69 h 75"/>
                <a:gd name="T6" fmla="*/ 46 w 86"/>
                <a:gd name="T7" fmla="*/ 0 h 75"/>
                <a:gd name="T8" fmla="*/ 0 60000 65536"/>
                <a:gd name="T9" fmla="*/ 0 60000 65536"/>
                <a:gd name="T10" fmla="*/ 0 60000 65536"/>
                <a:gd name="T11" fmla="*/ 0 60000 65536"/>
                <a:gd name="T12" fmla="*/ 0 w 86"/>
                <a:gd name="T13" fmla="*/ 0 h 75"/>
                <a:gd name="T14" fmla="*/ 86 w 86"/>
                <a:gd name="T15" fmla="*/ 75 h 75"/>
              </a:gdLst>
              <a:ahLst/>
              <a:cxnLst>
                <a:cxn ang="T8">
                  <a:pos x="T0" y="T1"/>
                </a:cxn>
                <a:cxn ang="T9">
                  <a:pos x="T2" y="T3"/>
                </a:cxn>
                <a:cxn ang="T10">
                  <a:pos x="T4" y="T5"/>
                </a:cxn>
                <a:cxn ang="T11">
                  <a:pos x="T6" y="T7"/>
                </a:cxn>
              </a:cxnLst>
              <a:rect l="T12" t="T13" r="T14" b="T15"/>
              <a:pathLst>
                <a:path w="86" h="75">
                  <a:moveTo>
                    <a:pt x="46" y="0"/>
                  </a:moveTo>
                  <a:lnTo>
                    <a:pt x="0" y="75"/>
                  </a:lnTo>
                  <a:lnTo>
                    <a:pt x="86" y="69"/>
                  </a:lnTo>
                  <a:lnTo>
                    <a:pt x="4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3659" name="Oval 526">
            <a:extLst>
              <a:ext uri="{FF2B5EF4-FFF2-40B4-BE49-F238E27FC236}">
                <a16:creationId xmlns:a16="http://schemas.microsoft.com/office/drawing/2014/main" id="{C6BAA28B-FE9D-412E-8DCA-626FC1A580B8}"/>
              </a:ext>
            </a:extLst>
          </p:cNvPr>
          <p:cNvSpPr>
            <a:spLocks noChangeArrowheads="1"/>
          </p:cNvSpPr>
          <p:nvPr/>
        </p:nvSpPr>
        <p:spPr bwMode="auto">
          <a:xfrm>
            <a:off x="4953000" y="3200400"/>
            <a:ext cx="563563" cy="593725"/>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3660" name="Rectangle 527">
            <a:extLst>
              <a:ext uri="{FF2B5EF4-FFF2-40B4-BE49-F238E27FC236}">
                <a16:creationId xmlns:a16="http://schemas.microsoft.com/office/drawing/2014/main" id="{762331B6-D588-46E7-ADD1-AAD6479D3ABD}"/>
              </a:ext>
            </a:extLst>
          </p:cNvPr>
          <p:cNvSpPr>
            <a:spLocks noChangeArrowheads="1"/>
          </p:cNvSpPr>
          <p:nvPr/>
        </p:nvSpPr>
        <p:spPr bwMode="auto">
          <a:xfrm>
            <a:off x="5105400" y="3352800"/>
            <a:ext cx="1555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l-GR" sz="2400"/>
          </a:p>
        </p:txBody>
      </p:sp>
      <p:sp>
        <p:nvSpPr>
          <p:cNvPr id="23661" name="Rectangle 528">
            <a:extLst>
              <a:ext uri="{FF2B5EF4-FFF2-40B4-BE49-F238E27FC236}">
                <a16:creationId xmlns:a16="http://schemas.microsoft.com/office/drawing/2014/main" id="{9BC1EA7E-3771-43B1-9120-1BF7602BC81E}"/>
              </a:ext>
            </a:extLst>
          </p:cNvPr>
          <p:cNvSpPr>
            <a:spLocks noChangeArrowheads="1"/>
          </p:cNvSpPr>
          <p:nvPr/>
        </p:nvSpPr>
        <p:spPr bwMode="auto">
          <a:xfrm>
            <a:off x="5105400" y="342900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l-GR" sz="1600" b="1">
                <a:solidFill>
                  <a:srgbClr val="FF6600"/>
                </a:solidFill>
              </a:rPr>
              <a:t>4</a:t>
            </a:r>
            <a:r>
              <a:rPr lang="en-US" altLang="el-GR" sz="1600" b="1">
                <a:solidFill>
                  <a:srgbClr val="FF6600"/>
                </a:solidFill>
              </a:rPr>
              <a:t>f</a:t>
            </a:r>
            <a:endParaRPr lang="en-GB" altLang="el-GR" sz="160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18E7B31-6A8E-415C-B13C-DE495A06101D}"/>
              </a:ext>
            </a:extLst>
          </p:cNvPr>
          <p:cNvSpPr>
            <a:spLocks noChangeArrowheads="1"/>
          </p:cNvSpPr>
          <p:nvPr/>
        </p:nvSpPr>
        <p:spPr bwMode="auto">
          <a:xfrm rot="16200000">
            <a:off x="-3594231" y="3638437"/>
            <a:ext cx="7772400" cy="533400"/>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el-GR" sz="2800" b="1" i="1" dirty="0">
                <a:solidFill>
                  <a:schemeClr val="tx2"/>
                </a:solidFill>
              </a:rPr>
              <a:t>Περιοδικός Πίνακας</a:t>
            </a:r>
            <a:r>
              <a:rPr lang="en-US" sz="2800" b="1" i="1" dirty="0">
                <a:solidFill>
                  <a:schemeClr val="tx2"/>
                </a:solidFill>
              </a:rPr>
              <a:t> </a:t>
            </a:r>
            <a:endParaRPr lang="en-GB" sz="2800" b="1" i="1" dirty="0">
              <a:solidFill>
                <a:schemeClr val="tx2"/>
              </a:solidFill>
            </a:endParaRPr>
          </a:p>
        </p:txBody>
      </p:sp>
      <p:pic>
        <p:nvPicPr>
          <p:cNvPr id="24579" name="Picture 5">
            <a:extLst>
              <a:ext uri="{FF2B5EF4-FFF2-40B4-BE49-F238E27FC236}">
                <a16:creationId xmlns:a16="http://schemas.microsoft.com/office/drawing/2014/main" id="{06F0004C-C7B6-454E-AF85-B9EAC6F4C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191000"/>
            <a:ext cx="7391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descr="06_31_Figure_L">
            <a:extLst>
              <a:ext uri="{FF2B5EF4-FFF2-40B4-BE49-F238E27FC236}">
                <a16:creationId xmlns:a16="http://schemas.microsoft.com/office/drawing/2014/main" id="{56FEA02F-9A41-4D6C-92EC-93615851B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
            <a:ext cx="73914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06_30_Figure_L">
            <a:extLst>
              <a:ext uri="{FF2B5EF4-FFF2-40B4-BE49-F238E27FC236}">
                <a16:creationId xmlns:a16="http://schemas.microsoft.com/office/drawing/2014/main" id="{E0EDC5F7-B024-475C-A6D9-6D76FB369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4206875"/>
            <a:ext cx="75104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273BEDF3-2211-4EA2-BA53-298FFBB4F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540875" cy="571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a:extLst>
              <a:ext uri="{FF2B5EF4-FFF2-40B4-BE49-F238E27FC236}">
                <a16:creationId xmlns:a16="http://schemas.microsoft.com/office/drawing/2014/main" id="{B10DB5C7-5BC9-4B4B-BE57-301D4C947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171450"/>
            <a:ext cx="8877300" cy="690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D2A1F08-CC34-4A94-BEEF-9B52894E63F8}"/>
              </a:ext>
            </a:extLst>
          </p:cNvPr>
          <p:cNvGraphicFramePr>
            <a:graphicFrameLocks noGrp="1"/>
          </p:cNvGraphicFramePr>
          <p:nvPr/>
        </p:nvGraphicFramePr>
        <p:xfrm>
          <a:off x="0" y="-26988"/>
          <a:ext cx="9143995" cy="6870704"/>
        </p:xfrm>
        <a:graphic>
          <a:graphicData uri="http://schemas.openxmlformats.org/drawingml/2006/table">
            <a:tbl>
              <a:tblPr>
                <a:tableStyleId>{5C22544A-7EE6-4342-B048-85BDC9FD1C3A}</a:tableStyleId>
              </a:tblPr>
              <a:tblGrid>
                <a:gridCol w="835371">
                  <a:extLst>
                    <a:ext uri="{9D8B030D-6E8A-4147-A177-3AD203B41FA5}">
                      <a16:colId xmlns:a16="http://schemas.microsoft.com/office/drawing/2014/main" val="20000"/>
                    </a:ext>
                  </a:extLst>
                </a:gridCol>
                <a:gridCol w="319130">
                  <a:extLst>
                    <a:ext uri="{9D8B030D-6E8A-4147-A177-3AD203B41FA5}">
                      <a16:colId xmlns:a16="http://schemas.microsoft.com/office/drawing/2014/main" val="20001"/>
                    </a:ext>
                  </a:extLst>
                </a:gridCol>
                <a:gridCol w="336025">
                  <a:extLst>
                    <a:ext uri="{9D8B030D-6E8A-4147-A177-3AD203B41FA5}">
                      <a16:colId xmlns:a16="http://schemas.microsoft.com/office/drawing/2014/main" val="20002"/>
                    </a:ext>
                  </a:extLst>
                </a:gridCol>
                <a:gridCol w="403606">
                  <a:extLst>
                    <a:ext uri="{9D8B030D-6E8A-4147-A177-3AD203B41FA5}">
                      <a16:colId xmlns:a16="http://schemas.microsoft.com/office/drawing/2014/main" val="20003"/>
                    </a:ext>
                  </a:extLst>
                </a:gridCol>
                <a:gridCol w="471184">
                  <a:extLst>
                    <a:ext uri="{9D8B030D-6E8A-4147-A177-3AD203B41FA5}">
                      <a16:colId xmlns:a16="http://schemas.microsoft.com/office/drawing/2014/main" val="20004"/>
                    </a:ext>
                  </a:extLst>
                </a:gridCol>
                <a:gridCol w="471184">
                  <a:extLst>
                    <a:ext uri="{9D8B030D-6E8A-4147-A177-3AD203B41FA5}">
                      <a16:colId xmlns:a16="http://schemas.microsoft.com/office/drawing/2014/main" val="20005"/>
                    </a:ext>
                  </a:extLst>
                </a:gridCol>
                <a:gridCol w="471184">
                  <a:extLst>
                    <a:ext uri="{9D8B030D-6E8A-4147-A177-3AD203B41FA5}">
                      <a16:colId xmlns:a16="http://schemas.microsoft.com/office/drawing/2014/main" val="20006"/>
                    </a:ext>
                  </a:extLst>
                </a:gridCol>
                <a:gridCol w="473064">
                  <a:extLst>
                    <a:ext uri="{9D8B030D-6E8A-4147-A177-3AD203B41FA5}">
                      <a16:colId xmlns:a16="http://schemas.microsoft.com/office/drawing/2014/main" val="20007"/>
                    </a:ext>
                  </a:extLst>
                </a:gridCol>
                <a:gridCol w="471184">
                  <a:extLst>
                    <a:ext uri="{9D8B030D-6E8A-4147-A177-3AD203B41FA5}">
                      <a16:colId xmlns:a16="http://schemas.microsoft.com/office/drawing/2014/main" val="20008"/>
                    </a:ext>
                  </a:extLst>
                </a:gridCol>
                <a:gridCol w="551908">
                  <a:extLst>
                    <a:ext uri="{9D8B030D-6E8A-4147-A177-3AD203B41FA5}">
                      <a16:colId xmlns:a16="http://schemas.microsoft.com/office/drawing/2014/main" val="20009"/>
                    </a:ext>
                  </a:extLst>
                </a:gridCol>
                <a:gridCol w="471184">
                  <a:extLst>
                    <a:ext uri="{9D8B030D-6E8A-4147-A177-3AD203B41FA5}">
                      <a16:colId xmlns:a16="http://schemas.microsoft.com/office/drawing/2014/main" val="20010"/>
                    </a:ext>
                  </a:extLst>
                </a:gridCol>
                <a:gridCol w="471184">
                  <a:extLst>
                    <a:ext uri="{9D8B030D-6E8A-4147-A177-3AD203B41FA5}">
                      <a16:colId xmlns:a16="http://schemas.microsoft.com/office/drawing/2014/main" val="20011"/>
                    </a:ext>
                  </a:extLst>
                </a:gridCol>
                <a:gridCol w="471184">
                  <a:extLst>
                    <a:ext uri="{9D8B030D-6E8A-4147-A177-3AD203B41FA5}">
                      <a16:colId xmlns:a16="http://schemas.microsoft.com/office/drawing/2014/main" val="20012"/>
                    </a:ext>
                  </a:extLst>
                </a:gridCol>
                <a:gridCol w="471184">
                  <a:extLst>
                    <a:ext uri="{9D8B030D-6E8A-4147-A177-3AD203B41FA5}">
                      <a16:colId xmlns:a16="http://schemas.microsoft.com/office/drawing/2014/main" val="20013"/>
                    </a:ext>
                  </a:extLst>
                </a:gridCol>
                <a:gridCol w="471184">
                  <a:extLst>
                    <a:ext uri="{9D8B030D-6E8A-4147-A177-3AD203B41FA5}">
                      <a16:colId xmlns:a16="http://schemas.microsoft.com/office/drawing/2014/main" val="20014"/>
                    </a:ext>
                  </a:extLst>
                </a:gridCol>
                <a:gridCol w="471184">
                  <a:extLst>
                    <a:ext uri="{9D8B030D-6E8A-4147-A177-3AD203B41FA5}">
                      <a16:colId xmlns:a16="http://schemas.microsoft.com/office/drawing/2014/main" val="20015"/>
                    </a:ext>
                  </a:extLst>
                </a:gridCol>
                <a:gridCol w="471184">
                  <a:extLst>
                    <a:ext uri="{9D8B030D-6E8A-4147-A177-3AD203B41FA5}">
                      <a16:colId xmlns:a16="http://schemas.microsoft.com/office/drawing/2014/main" val="20016"/>
                    </a:ext>
                  </a:extLst>
                </a:gridCol>
                <a:gridCol w="484327">
                  <a:extLst>
                    <a:ext uri="{9D8B030D-6E8A-4147-A177-3AD203B41FA5}">
                      <a16:colId xmlns:a16="http://schemas.microsoft.com/office/drawing/2014/main" val="20017"/>
                    </a:ext>
                  </a:extLst>
                </a:gridCol>
                <a:gridCol w="557540">
                  <a:extLst>
                    <a:ext uri="{9D8B030D-6E8A-4147-A177-3AD203B41FA5}">
                      <a16:colId xmlns:a16="http://schemas.microsoft.com/office/drawing/2014/main" val="20018"/>
                    </a:ext>
                  </a:extLst>
                </a:gridCol>
              </a:tblGrid>
              <a:tr h="167640">
                <a:tc>
                  <a:txBody>
                    <a:bodyPr/>
                    <a:lstStyle/>
                    <a:p>
                      <a:pPr algn="just">
                        <a:spcAft>
                          <a:spcPts val="0"/>
                        </a:spcAft>
                      </a:pPr>
                      <a:r>
                        <a:rPr lang="el-GR" sz="1100" u="sng" kern="0" dirty="0">
                          <a:effectLst/>
                        </a:rPr>
                        <a:t>Περίοδος</a:t>
                      </a:r>
                      <a:endParaRPr lang="el-GR" sz="1100" b="1" i="1" u="sng" kern="0" dirty="0">
                        <a:effectLst/>
                        <a:latin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l-GR" sz="1100">
                          <a:effectLst/>
                        </a:rPr>
                        <a:t> </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0"/>
                  </a:ext>
                </a:extLst>
              </a:tr>
              <a:tr h="502920">
                <a:tc>
                  <a:txBody>
                    <a:bodyPr/>
                    <a:lstStyle/>
                    <a:p>
                      <a:pPr algn="ctr">
                        <a:spcAft>
                          <a:spcPts val="0"/>
                        </a:spcAft>
                      </a:pPr>
                      <a:r>
                        <a:rPr lang="el-GR" sz="1100">
                          <a:effectLst/>
                        </a:rPr>
                        <a:t>1</a:t>
                      </a:r>
                      <a:br>
                        <a:rPr lang="el-GR" sz="1100">
                          <a:effectLst/>
                        </a:rPr>
                      </a:br>
                      <a:br>
                        <a:rPr lang="el-GR" sz="1100">
                          <a:effectLst/>
                        </a:rPr>
                      </a:br>
                      <a:r>
                        <a:rPr lang="el-GR" sz="1100" baseline="-25000">
                          <a:effectLst/>
                        </a:rPr>
                        <a:t>1</a:t>
                      </a:r>
                      <a:r>
                        <a:rPr lang="en-GB" sz="1100" baseline="-25000">
                          <a:effectLst/>
                        </a:rPr>
                        <a:t>s</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a:t>
                      </a:r>
                      <a:br>
                        <a:rPr lang="en-GB" sz="1100">
                          <a:effectLst/>
                        </a:rPr>
                      </a:br>
                      <a:r>
                        <a:rPr lang="en-GB" sz="1100" u="sng">
                          <a:effectLst/>
                          <a:hlinkClick r:id="rId2" tooltip="Hydrogen"/>
                        </a:rPr>
                        <a:t>H</a:t>
                      </a:r>
                      <a:br>
                        <a:rPr lang="en-GB" sz="11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 </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a:t>
                      </a:r>
                      <a:br>
                        <a:rPr lang="en-GB" sz="1100">
                          <a:effectLst/>
                        </a:rPr>
                      </a:br>
                      <a:r>
                        <a:rPr lang="en-GB" sz="1100" u="sng">
                          <a:effectLst/>
                          <a:hlinkClick r:id="rId3" tooltip="Helium"/>
                        </a:rPr>
                        <a:t>He</a:t>
                      </a:r>
                      <a:br>
                        <a:rPr lang="en-GB" sz="1100">
                          <a:effectLst/>
                        </a:rPr>
                      </a:br>
                      <a:r>
                        <a:rPr lang="en-GB" sz="1100" baseline="-25000">
                          <a:effectLst/>
                        </a:rPr>
                        <a:t>2</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1"/>
                  </a:ext>
                </a:extLst>
              </a:tr>
              <a:tr h="625243">
                <a:tc>
                  <a:txBody>
                    <a:bodyPr/>
                    <a:lstStyle/>
                    <a:p>
                      <a:pPr algn="ctr">
                        <a:spcAft>
                          <a:spcPts val="0"/>
                        </a:spcAft>
                      </a:pPr>
                      <a:r>
                        <a:rPr lang="en-GB" sz="1100">
                          <a:effectLst/>
                        </a:rPr>
                        <a:t>2</a:t>
                      </a:r>
                      <a:br>
                        <a:rPr lang="en-GB" sz="1100">
                          <a:effectLst/>
                        </a:rPr>
                      </a:br>
                      <a:r>
                        <a:rPr lang="en-GB" sz="1100">
                          <a:effectLst/>
                        </a:rPr>
                        <a:t> </a:t>
                      </a:r>
                      <a:br>
                        <a:rPr lang="en-GB" sz="1100">
                          <a:effectLst/>
                        </a:rPr>
                      </a:br>
                      <a:r>
                        <a:rPr lang="en-GB" sz="1100" baseline="-25000">
                          <a:effectLst/>
                        </a:rPr>
                        <a:t>2s</a:t>
                      </a:r>
                      <a:br>
                        <a:rPr lang="en-GB" sz="1100" baseline="-25000">
                          <a:effectLst/>
                        </a:rPr>
                      </a:br>
                      <a:r>
                        <a:rPr lang="en-GB" sz="1100" baseline="-25000">
                          <a:effectLst/>
                        </a:rPr>
                        <a:t>2p</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a:t>
                      </a:r>
                      <a:br>
                        <a:rPr lang="en-GB" sz="1100">
                          <a:effectLst/>
                        </a:rPr>
                      </a:br>
                      <a:r>
                        <a:rPr lang="en-GB" sz="1100" u="sng">
                          <a:effectLst/>
                          <a:hlinkClick r:id="rId4" tooltip="Lithium"/>
                        </a:rPr>
                        <a:t>Li</a:t>
                      </a:r>
                      <a:br>
                        <a:rPr lang="en-GB" sz="1100">
                          <a:effectLst/>
                        </a:rPr>
                      </a:br>
                      <a:r>
                        <a:rPr lang="en-GB" sz="1100" baseline="-25000">
                          <a:effectLst/>
                        </a:rPr>
                        <a:t>1</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4</a:t>
                      </a:r>
                      <a:br>
                        <a:rPr lang="en-GB" sz="1100">
                          <a:effectLst/>
                        </a:rPr>
                      </a:br>
                      <a:r>
                        <a:rPr lang="en-GB" sz="1100" u="sng">
                          <a:effectLst/>
                          <a:hlinkClick r:id="rId5" tooltip="Beryllium"/>
                        </a:rPr>
                        <a:t>Be</a:t>
                      </a:r>
                      <a:br>
                        <a:rPr lang="en-GB" sz="1100">
                          <a:effectLst/>
                        </a:rPr>
                      </a:br>
                      <a:r>
                        <a:rPr lang="en-GB" sz="1100" baseline="-25000">
                          <a:effectLst/>
                        </a:rPr>
                        <a:t>2</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a:t>
                      </a:r>
                      <a:br>
                        <a:rPr lang="en-GB" sz="1100">
                          <a:effectLst/>
                        </a:rPr>
                      </a:br>
                      <a:r>
                        <a:rPr lang="en-GB" sz="1100" u="sng">
                          <a:effectLst/>
                          <a:hlinkClick r:id="rId6" tooltip="Boron"/>
                        </a:rPr>
                        <a:t>B</a:t>
                      </a:r>
                      <a:br>
                        <a:rPr lang="en-GB" sz="1100">
                          <a:effectLst/>
                        </a:rPr>
                      </a:br>
                      <a:r>
                        <a:rPr lang="en-GB" sz="1100" baseline="-25000">
                          <a:effectLst/>
                        </a:rPr>
                        <a:t>2</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a:t>
                      </a:r>
                      <a:br>
                        <a:rPr lang="en-GB" sz="1100">
                          <a:effectLst/>
                        </a:rPr>
                      </a:br>
                      <a:r>
                        <a:rPr lang="en-GB" sz="1100" u="sng">
                          <a:effectLst/>
                          <a:hlinkClick r:id="rId7" tooltip="Carbon"/>
                        </a:rPr>
                        <a:t>C</a:t>
                      </a:r>
                      <a:br>
                        <a:rPr lang="en-GB" sz="1100">
                          <a:effectLst/>
                        </a:rPr>
                      </a:br>
                      <a:r>
                        <a:rPr lang="en-GB" sz="1100" baseline="-25000">
                          <a:effectLst/>
                        </a:rPr>
                        <a:t>2</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a:t>
                      </a:r>
                      <a:br>
                        <a:rPr lang="en-GB" sz="1100">
                          <a:effectLst/>
                        </a:rPr>
                      </a:br>
                      <a:r>
                        <a:rPr lang="en-GB" sz="1100" u="sng">
                          <a:effectLst/>
                          <a:hlinkClick r:id="rId8" tooltip="Nitrogen"/>
                        </a:rPr>
                        <a:t>N</a:t>
                      </a:r>
                      <a:br>
                        <a:rPr lang="en-GB" sz="1100">
                          <a:effectLst/>
                        </a:rPr>
                      </a:br>
                      <a:r>
                        <a:rPr lang="en-GB" sz="1100" baseline="-25000">
                          <a:effectLst/>
                        </a:rPr>
                        <a:t>2</a:t>
                      </a:r>
                      <a:br>
                        <a:rPr lang="en-GB" sz="1100" baseline="-25000">
                          <a:effectLst/>
                        </a:rPr>
                      </a:br>
                      <a:r>
                        <a:rPr lang="en-GB" sz="1100" baseline="-25000">
                          <a:effectLst/>
                        </a:rPr>
                        <a:t>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a:t>
                      </a:r>
                      <a:br>
                        <a:rPr lang="en-GB" sz="1100">
                          <a:effectLst/>
                        </a:rPr>
                      </a:br>
                      <a:r>
                        <a:rPr lang="en-GB" sz="1100" u="sng">
                          <a:effectLst/>
                          <a:hlinkClick r:id="rId9" tooltip="Oxygen"/>
                        </a:rPr>
                        <a:t>O</a:t>
                      </a:r>
                      <a:br>
                        <a:rPr lang="en-GB" sz="1100">
                          <a:effectLst/>
                        </a:rPr>
                      </a:br>
                      <a:r>
                        <a:rPr lang="en-GB" sz="1100" baseline="-25000">
                          <a:effectLst/>
                        </a:rPr>
                        <a:t>2</a:t>
                      </a:r>
                      <a:br>
                        <a:rPr lang="en-GB" sz="1100" baseline="-25000">
                          <a:effectLst/>
                        </a:rPr>
                      </a:br>
                      <a:r>
                        <a:rPr lang="en-GB" sz="1100" baseline="-25000">
                          <a:effectLst/>
                        </a:rPr>
                        <a:t>4</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a:t>
                      </a:r>
                      <a:br>
                        <a:rPr lang="en-GB" sz="1100">
                          <a:effectLst/>
                        </a:rPr>
                      </a:br>
                      <a:r>
                        <a:rPr lang="en-GB" sz="1100" u="sng">
                          <a:effectLst/>
                          <a:hlinkClick r:id="rId10" tooltip="Fluorine"/>
                        </a:rPr>
                        <a:t>F</a:t>
                      </a:r>
                      <a:br>
                        <a:rPr lang="en-GB" sz="1100">
                          <a:effectLst/>
                        </a:rPr>
                      </a:br>
                      <a:r>
                        <a:rPr lang="en-GB" sz="1100" baseline="-25000">
                          <a:effectLst/>
                        </a:rPr>
                        <a:t>2</a:t>
                      </a:r>
                      <a:br>
                        <a:rPr lang="en-GB" sz="1100" baseline="-25000">
                          <a:effectLst/>
                        </a:rPr>
                      </a:br>
                      <a:r>
                        <a:rPr lang="en-GB" sz="1100" baseline="-25000">
                          <a:effectLst/>
                        </a:rPr>
                        <a:t>5</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a:t>
                      </a:r>
                      <a:br>
                        <a:rPr lang="en-GB" sz="1100">
                          <a:effectLst/>
                        </a:rPr>
                      </a:br>
                      <a:r>
                        <a:rPr lang="en-GB" sz="1100" u="sng">
                          <a:effectLst/>
                          <a:hlinkClick r:id="rId11" tooltip="Neon"/>
                        </a:rPr>
                        <a:t>Ne</a:t>
                      </a:r>
                      <a:br>
                        <a:rPr lang="en-GB" sz="1100">
                          <a:effectLst/>
                        </a:rPr>
                      </a:br>
                      <a:r>
                        <a:rPr lang="en-GB" sz="1100" baseline="-25000">
                          <a:effectLst/>
                        </a:rPr>
                        <a:t>2</a:t>
                      </a:r>
                      <a:br>
                        <a:rPr lang="en-GB" sz="1100" baseline="-25000">
                          <a:effectLst/>
                        </a:rPr>
                      </a:br>
                      <a:r>
                        <a:rPr lang="en-GB" sz="1100" baseline="-25000">
                          <a:effectLst/>
                        </a:rPr>
                        <a:t>6</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2"/>
                  </a:ext>
                </a:extLst>
              </a:tr>
              <a:tr h="616899">
                <a:tc>
                  <a:txBody>
                    <a:bodyPr/>
                    <a:lstStyle/>
                    <a:p>
                      <a:pPr algn="ctr">
                        <a:spcAft>
                          <a:spcPts val="0"/>
                        </a:spcAft>
                      </a:pPr>
                      <a:r>
                        <a:rPr lang="en-GB" sz="1100" dirty="0">
                          <a:effectLst/>
                        </a:rPr>
                        <a:t>3</a:t>
                      </a:r>
                      <a:br>
                        <a:rPr lang="en-GB" sz="1100" dirty="0">
                          <a:effectLst/>
                        </a:rPr>
                      </a:br>
                      <a:r>
                        <a:rPr lang="en-GB" sz="1100" dirty="0">
                          <a:effectLst/>
                        </a:rPr>
                        <a:t> </a:t>
                      </a:r>
                      <a:br>
                        <a:rPr lang="en-GB" sz="1100" dirty="0">
                          <a:effectLst/>
                        </a:rPr>
                      </a:br>
                      <a:r>
                        <a:rPr lang="en-GB" sz="1100" baseline="-25000" dirty="0">
                          <a:effectLst/>
                        </a:rPr>
                        <a:t>3s</a:t>
                      </a:r>
                      <a:br>
                        <a:rPr lang="en-GB" sz="1100" baseline="-25000" dirty="0">
                          <a:effectLst/>
                        </a:rPr>
                      </a:br>
                      <a:r>
                        <a:rPr lang="en-GB" sz="1100" baseline="-25000" dirty="0">
                          <a:effectLst/>
                        </a:rPr>
                        <a:t>3p</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11</a:t>
                      </a:r>
                      <a:br>
                        <a:rPr lang="en-GB" sz="1100">
                          <a:effectLst/>
                        </a:rPr>
                      </a:br>
                      <a:r>
                        <a:rPr lang="en-GB" sz="1100" u="sng">
                          <a:effectLst/>
                          <a:hlinkClick r:id="rId12" tooltip="Sodium"/>
                        </a:rPr>
                        <a:t>Na</a:t>
                      </a:r>
                      <a:br>
                        <a:rPr lang="en-GB" sz="1100">
                          <a:effectLst/>
                        </a:rPr>
                      </a:br>
                      <a:r>
                        <a:rPr lang="en-GB" sz="1100" baseline="-25000">
                          <a:effectLst/>
                        </a:rPr>
                        <a:t>1</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12</a:t>
                      </a:r>
                      <a:br>
                        <a:rPr lang="en-GB" sz="1100">
                          <a:effectLst/>
                        </a:rPr>
                      </a:br>
                      <a:r>
                        <a:rPr lang="en-GB" sz="1100" u="sng">
                          <a:effectLst/>
                          <a:hlinkClick r:id="rId13" tooltip="Magnesium"/>
                        </a:rPr>
                        <a:t>Mg</a:t>
                      </a:r>
                      <a:br>
                        <a:rPr lang="en-GB" sz="1100">
                          <a:effectLst/>
                        </a:rPr>
                      </a:br>
                      <a:r>
                        <a:rPr lang="en-GB" sz="1100" baseline="-25000">
                          <a:effectLst/>
                        </a:rPr>
                        <a:t>2</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13</a:t>
                      </a:r>
                      <a:br>
                        <a:rPr lang="en-GB" sz="1100">
                          <a:effectLst/>
                        </a:rPr>
                      </a:br>
                      <a:r>
                        <a:rPr lang="en-GB" sz="1100" u="sng">
                          <a:effectLst/>
                          <a:hlinkClick r:id="rId14" tooltip="Aluminium"/>
                        </a:rPr>
                        <a:t>Al</a:t>
                      </a:r>
                      <a:br>
                        <a:rPr lang="en-GB" sz="1100">
                          <a:effectLst/>
                        </a:rPr>
                      </a:br>
                      <a:r>
                        <a:rPr lang="en-GB" sz="1100" baseline="-25000">
                          <a:effectLst/>
                        </a:rPr>
                        <a:t>2</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14</a:t>
                      </a:r>
                      <a:br>
                        <a:rPr lang="en-GB" sz="1100">
                          <a:effectLst/>
                        </a:rPr>
                      </a:br>
                      <a:r>
                        <a:rPr lang="en-GB" sz="1100" u="sng">
                          <a:effectLst/>
                          <a:hlinkClick r:id="rId15" tooltip="Silicon"/>
                        </a:rPr>
                        <a:t>Si</a:t>
                      </a:r>
                      <a:br>
                        <a:rPr lang="en-GB" sz="1100">
                          <a:effectLst/>
                        </a:rPr>
                      </a:br>
                      <a:r>
                        <a:rPr lang="en-GB" sz="1100" baseline="-25000">
                          <a:effectLst/>
                        </a:rPr>
                        <a:t>2</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15</a:t>
                      </a:r>
                      <a:br>
                        <a:rPr lang="en-GB" sz="1100">
                          <a:effectLst/>
                        </a:rPr>
                      </a:br>
                      <a:r>
                        <a:rPr lang="en-GB" sz="1100" u="sng">
                          <a:effectLst/>
                          <a:hlinkClick r:id="rId16" tooltip="Phosphor"/>
                        </a:rPr>
                        <a:t>P</a:t>
                      </a:r>
                      <a:br>
                        <a:rPr lang="en-GB" sz="1100">
                          <a:effectLst/>
                        </a:rPr>
                      </a:br>
                      <a:r>
                        <a:rPr lang="en-GB" sz="1100" baseline="-25000">
                          <a:effectLst/>
                        </a:rPr>
                        <a:t>2</a:t>
                      </a:r>
                      <a:br>
                        <a:rPr lang="en-GB" sz="1100" baseline="-25000">
                          <a:effectLst/>
                        </a:rPr>
                      </a:br>
                      <a:r>
                        <a:rPr lang="en-GB" sz="1100" baseline="-25000">
                          <a:effectLst/>
                        </a:rPr>
                        <a:t>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16</a:t>
                      </a:r>
                      <a:br>
                        <a:rPr lang="en-GB" sz="1100">
                          <a:effectLst/>
                        </a:rPr>
                      </a:br>
                      <a:r>
                        <a:rPr lang="en-GB" sz="1100" u="sng">
                          <a:effectLst/>
                          <a:hlinkClick r:id="rId17" tooltip="Sulphur"/>
                        </a:rPr>
                        <a:t>S</a:t>
                      </a:r>
                      <a:br>
                        <a:rPr lang="en-GB" sz="1100">
                          <a:effectLst/>
                        </a:rPr>
                      </a:br>
                      <a:r>
                        <a:rPr lang="en-GB" sz="1100" baseline="-25000">
                          <a:effectLst/>
                        </a:rPr>
                        <a:t>2</a:t>
                      </a:r>
                      <a:br>
                        <a:rPr lang="en-GB" sz="1100" baseline="-25000">
                          <a:effectLst/>
                        </a:rPr>
                      </a:br>
                      <a:r>
                        <a:rPr lang="en-GB" sz="1100" baseline="-25000">
                          <a:effectLst/>
                        </a:rPr>
                        <a:t>4</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17</a:t>
                      </a:r>
                      <a:br>
                        <a:rPr lang="en-GB" sz="1100">
                          <a:effectLst/>
                        </a:rPr>
                      </a:br>
                      <a:r>
                        <a:rPr lang="en-GB" sz="1100" u="sng">
                          <a:effectLst/>
                          <a:hlinkClick r:id="rId18" tooltip="Chlorine"/>
                        </a:rPr>
                        <a:t>Cl</a:t>
                      </a:r>
                      <a:br>
                        <a:rPr lang="en-GB" sz="1100">
                          <a:effectLst/>
                        </a:rPr>
                      </a:br>
                      <a:r>
                        <a:rPr lang="en-GB" sz="1100" baseline="-25000">
                          <a:effectLst/>
                        </a:rPr>
                        <a:t>2</a:t>
                      </a:r>
                      <a:br>
                        <a:rPr lang="en-GB" sz="1100" baseline="-25000">
                          <a:effectLst/>
                        </a:rPr>
                      </a:br>
                      <a:r>
                        <a:rPr lang="en-GB" sz="1100" baseline="-25000">
                          <a:effectLst/>
                        </a:rPr>
                        <a:t>5</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18</a:t>
                      </a:r>
                      <a:br>
                        <a:rPr lang="en-GB" sz="1100">
                          <a:effectLst/>
                        </a:rPr>
                      </a:br>
                      <a:r>
                        <a:rPr lang="en-GB" sz="1100" u="sng">
                          <a:effectLst/>
                          <a:hlinkClick r:id="rId19" tooltip="Argon"/>
                        </a:rPr>
                        <a:t>Ar</a:t>
                      </a:r>
                      <a:br>
                        <a:rPr lang="en-GB" sz="1100">
                          <a:effectLst/>
                        </a:rPr>
                      </a:br>
                      <a:r>
                        <a:rPr lang="en-GB" sz="1100" baseline="-25000">
                          <a:effectLst/>
                        </a:rPr>
                        <a:t>2</a:t>
                      </a:r>
                      <a:br>
                        <a:rPr lang="en-GB" sz="1100" baseline="-25000">
                          <a:effectLst/>
                        </a:rPr>
                      </a:br>
                      <a:r>
                        <a:rPr lang="en-GB" sz="1100" baseline="-25000">
                          <a:effectLst/>
                        </a:rPr>
                        <a:t>6</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3"/>
                  </a:ext>
                </a:extLst>
              </a:tr>
              <a:tr h="774879">
                <a:tc>
                  <a:txBody>
                    <a:bodyPr/>
                    <a:lstStyle/>
                    <a:p>
                      <a:pPr algn="ctr">
                        <a:spcAft>
                          <a:spcPts val="0"/>
                        </a:spcAft>
                      </a:pPr>
                      <a:r>
                        <a:rPr lang="en-GB" sz="1100">
                          <a:effectLst/>
                        </a:rPr>
                        <a:t>4</a:t>
                      </a:r>
                      <a:br>
                        <a:rPr lang="en-GB" sz="1100">
                          <a:effectLst/>
                        </a:rPr>
                      </a:br>
                      <a:r>
                        <a:rPr lang="en-GB" sz="1100">
                          <a:effectLst/>
                        </a:rPr>
                        <a:t> </a:t>
                      </a:r>
                      <a:br>
                        <a:rPr lang="en-GB" sz="1100">
                          <a:effectLst/>
                        </a:rPr>
                      </a:br>
                      <a:r>
                        <a:rPr lang="en-GB" sz="1100" baseline="-25000">
                          <a:effectLst/>
                        </a:rPr>
                        <a:t>4s</a:t>
                      </a:r>
                      <a:br>
                        <a:rPr lang="en-GB" sz="1100" baseline="-25000">
                          <a:effectLst/>
                        </a:rPr>
                      </a:br>
                      <a:r>
                        <a:rPr lang="en-GB" sz="1100" baseline="-25000">
                          <a:effectLst/>
                        </a:rPr>
                        <a:t>3d</a:t>
                      </a:r>
                      <a:br>
                        <a:rPr lang="en-GB" sz="1100" baseline="-25000">
                          <a:effectLst/>
                        </a:rPr>
                      </a:br>
                      <a:r>
                        <a:rPr lang="en-GB" sz="1100" baseline="-25000">
                          <a:effectLst/>
                        </a:rPr>
                        <a:t>4p</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19</a:t>
                      </a:r>
                      <a:br>
                        <a:rPr lang="en-GB" sz="1100">
                          <a:effectLst/>
                        </a:rPr>
                      </a:br>
                      <a:r>
                        <a:rPr lang="en-GB" sz="1100" u="sng">
                          <a:effectLst/>
                          <a:hlinkClick r:id="rId20" tooltip="Potassium"/>
                        </a:rPr>
                        <a:t>K</a:t>
                      </a:r>
                      <a:br>
                        <a:rPr lang="en-GB" sz="1100">
                          <a:effectLst/>
                        </a:rPr>
                      </a:br>
                      <a:r>
                        <a:rPr lang="en-GB" sz="1100" baseline="-25000">
                          <a:effectLst/>
                        </a:rPr>
                        <a:t>1</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20</a:t>
                      </a:r>
                      <a:br>
                        <a:rPr lang="en-GB" sz="1100">
                          <a:effectLst/>
                        </a:rPr>
                      </a:br>
                      <a:r>
                        <a:rPr lang="en-GB" sz="1100" u="sng">
                          <a:effectLst/>
                          <a:hlinkClick r:id="rId21" tooltip="Calcium"/>
                        </a:rPr>
                        <a:t>Ca</a:t>
                      </a:r>
                      <a:br>
                        <a:rPr lang="en-GB" sz="1100">
                          <a:effectLst/>
                        </a:rPr>
                      </a:br>
                      <a:r>
                        <a:rPr lang="en-GB" sz="1100" baseline="-25000">
                          <a:effectLst/>
                        </a:rPr>
                        <a:t>2</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21</a:t>
                      </a:r>
                      <a:br>
                        <a:rPr lang="en-GB" sz="1100">
                          <a:effectLst/>
                        </a:rPr>
                      </a:br>
                      <a:r>
                        <a:rPr lang="en-GB" sz="1100" u="sng">
                          <a:effectLst/>
                          <a:hlinkClick r:id="rId22" tooltip="Scandium"/>
                        </a:rPr>
                        <a:t>Sc</a:t>
                      </a:r>
                      <a:br>
                        <a:rPr lang="en-GB" sz="1100">
                          <a:effectLst/>
                        </a:rPr>
                      </a:br>
                      <a:r>
                        <a:rPr lang="en-GB" sz="1100" baseline="-25000">
                          <a:effectLst/>
                        </a:rPr>
                        <a:t>2</a:t>
                      </a:r>
                      <a:br>
                        <a:rPr lang="en-GB" sz="1100" baseline="-25000">
                          <a:effectLst/>
                        </a:rPr>
                      </a:br>
                      <a:r>
                        <a:rPr lang="en-GB" sz="1100" baseline="-25000">
                          <a:effectLst/>
                        </a:rPr>
                        <a:t>1</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22</a:t>
                      </a:r>
                      <a:br>
                        <a:rPr lang="en-GB" sz="1100">
                          <a:effectLst/>
                        </a:rPr>
                      </a:br>
                      <a:r>
                        <a:rPr lang="en-GB" sz="1100" u="sng">
                          <a:effectLst/>
                          <a:hlinkClick r:id="rId23" tooltip="Titanium"/>
                        </a:rPr>
                        <a:t>Ti</a:t>
                      </a:r>
                      <a:br>
                        <a:rPr lang="en-GB" sz="1100">
                          <a:effectLst/>
                        </a:rPr>
                      </a:br>
                      <a:r>
                        <a:rPr lang="en-GB" sz="1100" baseline="-25000">
                          <a:effectLst/>
                        </a:rPr>
                        <a:t>2</a:t>
                      </a:r>
                      <a:br>
                        <a:rPr lang="en-GB" sz="1100" baseline="-25000">
                          <a:effectLst/>
                        </a:rPr>
                      </a:br>
                      <a:r>
                        <a:rPr lang="en-GB" sz="1100" baseline="-25000">
                          <a:effectLst/>
                        </a:rPr>
                        <a:t>2</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23</a:t>
                      </a:r>
                      <a:br>
                        <a:rPr lang="en-GB" sz="1100">
                          <a:effectLst/>
                        </a:rPr>
                      </a:br>
                      <a:r>
                        <a:rPr lang="en-GB" sz="1100" u="sng">
                          <a:effectLst/>
                          <a:hlinkClick r:id="rId24" tooltip="Vanadium"/>
                        </a:rPr>
                        <a:t>V</a:t>
                      </a:r>
                      <a:br>
                        <a:rPr lang="en-GB" sz="1100">
                          <a:effectLst/>
                        </a:rPr>
                      </a:br>
                      <a:r>
                        <a:rPr lang="en-GB" sz="1100" baseline="-25000">
                          <a:effectLst/>
                        </a:rPr>
                        <a:t>2</a:t>
                      </a:r>
                      <a:br>
                        <a:rPr lang="en-GB" sz="1100" baseline="-25000">
                          <a:effectLst/>
                        </a:rPr>
                      </a:br>
                      <a:r>
                        <a:rPr lang="en-GB" sz="1100" baseline="-25000">
                          <a:effectLst/>
                        </a:rPr>
                        <a:t>3</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24</a:t>
                      </a:r>
                      <a:br>
                        <a:rPr lang="en-GB" sz="1100">
                          <a:effectLst/>
                        </a:rPr>
                      </a:br>
                      <a:r>
                        <a:rPr lang="en-GB" sz="1100" u="sng">
                          <a:effectLst/>
                          <a:hlinkClick r:id="rId25" tooltip="Chromium"/>
                        </a:rPr>
                        <a:t>Cr</a:t>
                      </a:r>
                      <a:br>
                        <a:rPr lang="en-GB" sz="1100">
                          <a:effectLst/>
                        </a:rPr>
                      </a:br>
                      <a:r>
                        <a:rPr lang="en-GB" sz="1100" baseline="-25000">
                          <a:effectLst/>
                        </a:rPr>
                        <a:t>1</a:t>
                      </a:r>
                      <a:br>
                        <a:rPr lang="en-GB" sz="1100" baseline="-25000">
                          <a:effectLst/>
                        </a:rPr>
                      </a:br>
                      <a:r>
                        <a:rPr lang="en-GB" sz="1100" baseline="-25000">
                          <a:effectLst/>
                        </a:rPr>
                        <a:t>5</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25</a:t>
                      </a:r>
                      <a:br>
                        <a:rPr lang="en-GB" sz="1100">
                          <a:effectLst/>
                        </a:rPr>
                      </a:br>
                      <a:r>
                        <a:rPr lang="en-GB" sz="1100" u="sng">
                          <a:effectLst/>
                          <a:hlinkClick r:id="rId26" tooltip="Manganese"/>
                        </a:rPr>
                        <a:t>Mn</a:t>
                      </a:r>
                      <a:br>
                        <a:rPr lang="en-GB" sz="1100">
                          <a:effectLst/>
                        </a:rPr>
                      </a:br>
                      <a:r>
                        <a:rPr lang="en-GB" sz="1100" baseline="-25000">
                          <a:effectLst/>
                        </a:rPr>
                        <a:t>2</a:t>
                      </a:r>
                      <a:br>
                        <a:rPr lang="en-GB" sz="1100" baseline="-25000">
                          <a:effectLst/>
                        </a:rPr>
                      </a:br>
                      <a:r>
                        <a:rPr lang="en-GB" sz="1100" baseline="-25000">
                          <a:effectLst/>
                        </a:rPr>
                        <a:t>5</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26</a:t>
                      </a:r>
                      <a:br>
                        <a:rPr lang="en-GB" sz="1100">
                          <a:effectLst/>
                        </a:rPr>
                      </a:br>
                      <a:r>
                        <a:rPr lang="en-GB" sz="1100" u="sng">
                          <a:effectLst/>
                          <a:hlinkClick r:id="rId27" tooltip="Iron"/>
                        </a:rPr>
                        <a:t>Fe</a:t>
                      </a:r>
                      <a:br>
                        <a:rPr lang="en-GB" sz="1100">
                          <a:effectLst/>
                        </a:rPr>
                      </a:br>
                      <a:r>
                        <a:rPr lang="en-GB" sz="1100" baseline="-25000">
                          <a:effectLst/>
                        </a:rPr>
                        <a:t>2</a:t>
                      </a:r>
                      <a:br>
                        <a:rPr lang="en-GB" sz="1100" baseline="-25000">
                          <a:effectLst/>
                        </a:rPr>
                      </a:br>
                      <a:r>
                        <a:rPr lang="en-GB" sz="1100" baseline="-25000">
                          <a:effectLst/>
                        </a:rPr>
                        <a:t>6</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27</a:t>
                      </a:r>
                      <a:br>
                        <a:rPr lang="en-GB" sz="1100">
                          <a:effectLst/>
                        </a:rPr>
                      </a:br>
                      <a:r>
                        <a:rPr lang="en-GB" sz="1100" u="sng">
                          <a:effectLst/>
                          <a:hlinkClick r:id="rId28" tooltip="Cobalt"/>
                        </a:rPr>
                        <a:t>Co</a:t>
                      </a:r>
                      <a:br>
                        <a:rPr lang="en-GB" sz="1100">
                          <a:effectLst/>
                        </a:rPr>
                      </a:br>
                      <a:r>
                        <a:rPr lang="en-GB" sz="1100" baseline="-25000">
                          <a:effectLst/>
                        </a:rPr>
                        <a:t>2</a:t>
                      </a:r>
                      <a:br>
                        <a:rPr lang="en-GB" sz="1100" baseline="-25000">
                          <a:effectLst/>
                        </a:rPr>
                      </a:br>
                      <a:r>
                        <a:rPr lang="en-GB" sz="1100" baseline="-25000">
                          <a:effectLst/>
                        </a:rPr>
                        <a:t>7</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28</a:t>
                      </a:r>
                      <a:br>
                        <a:rPr lang="en-GB" sz="1100">
                          <a:effectLst/>
                        </a:rPr>
                      </a:br>
                      <a:r>
                        <a:rPr lang="en-GB" sz="1100" u="sng">
                          <a:effectLst/>
                          <a:hlinkClick r:id="rId29" tooltip="Nickel"/>
                        </a:rPr>
                        <a:t>Ni</a:t>
                      </a:r>
                      <a:br>
                        <a:rPr lang="en-GB" sz="1100">
                          <a:effectLst/>
                        </a:rPr>
                      </a:br>
                      <a:r>
                        <a:rPr lang="en-GB" sz="1100" baseline="-25000">
                          <a:effectLst/>
                        </a:rPr>
                        <a:t>2</a:t>
                      </a:r>
                      <a:br>
                        <a:rPr lang="en-GB" sz="1100" baseline="-25000">
                          <a:effectLst/>
                        </a:rPr>
                      </a:br>
                      <a:r>
                        <a:rPr lang="en-GB" sz="1100" baseline="-25000">
                          <a:effectLst/>
                        </a:rPr>
                        <a:t>8</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29</a:t>
                      </a:r>
                      <a:br>
                        <a:rPr lang="en-GB" sz="1100">
                          <a:effectLst/>
                        </a:rPr>
                      </a:br>
                      <a:r>
                        <a:rPr lang="en-GB" sz="1100" u="sng">
                          <a:effectLst/>
                          <a:hlinkClick r:id="rId30" tooltip="Copper"/>
                        </a:rPr>
                        <a:t>Cu</a:t>
                      </a:r>
                      <a:br>
                        <a:rPr lang="en-GB" sz="1100">
                          <a:effectLst/>
                        </a:rPr>
                      </a:br>
                      <a:r>
                        <a:rPr lang="en-GB" sz="1100" baseline="-25000">
                          <a:effectLst/>
                        </a:rPr>
                        <a:t>1</a:t>
                      </a:r>
                      <a:br>
                        <a:rPr lang="en-GB" sz="1100" baseline="-25000">
                          <a:effectLst/>
                        </a:rPr>
                      </a:br>
                      <a:r>
                        <a:rPr lang="en-GB" sz="1100" baseline="-25000">
                          <a:effectLst/>
                        </a:rPr>
                        <a:t>10</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30</a:t>
                      </a:r>
                      <a:br>
                        <a:rPr lang="en-GB" sz="1100">
                          <a:effectLst/>
                        </a:rPr>
                      </a:br>
                      <a:r>
                        <a:rPr lang="en-GB" sz="1100" u="sng">
                          <a:effectLst/>
                          <a:hlinkClick r:id="rId31" tooltip="Zinc"/>
                        </a:rPr>
                        <a:t>Zn</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31</a:t>
                      </a:r>
                      <a:br>
                        <a:rPr lang="en-GB" sz="1100">
                          <a:effectLst/>
                        </a:rPr>
                      </a:br>
                      <a:r>
                        <a:rPr lang="en-GB" sz="1100" u="sng">
                          <a:effectLst/>
                          <a:hlinkClick r:id="rId32" tooltip="Gallium"/>
                        </a:rPr>
                        <a:t>Ga</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32</a:t>
                      </a:r>
                      <a:br>
                        <a:rPr lang="en-GB" sz="1100">
                          <a:effectLst/>
                        </a:rPr>
                      </a:br>
                      <a:r>
                        <a:rPr lang="en-GB" sz="1100" u="sng">
                          <a:effectLst/>
                          <a:hlinkClick r:id="rId33" tooltip="Germanium"/>
                        </a:rPr>
                        <a:t>Ge</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33</a:t>
                      </a:r>
                      <a:br>
                        <a:rPr lang="en-GB" sz="1100">
                          <a:effectLst/>
                        </a:rPr>
                      </a:br>
                      <a:r>
                        <a:rPr lang="en-GB" sz="1100" u="sng">
                          <a:effectLst/>
                          <a:hlinkClick r:id="rId34" tooltip="Arsenic"/>
                        </a:rPr>
                        <a:t>As</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34</a:t>
                      </a:r>
                      <a:br>
                        <a:rPr lang="en-GB" sz="1100">
                          <a:effectLst/>
                        </a:rPr>
                      </a:br>
                      <a:r>
                        <a:rPr lang="en-GB" sz="1100" u="sng">
                          <a:effectLst/>
                          <a:hlinkClick r:id="rId35" tooltip="Selenium"/>
                        </a:rPr>
                        <a:t>Se</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4</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35</a:t>
                      </a:r>
                      <a:br>
                        <a:rPr lang="en-GB" sz="1100">
                          <a:effectLst/>
                        </a:rPr>
                      </a:br>
                      <a:r>
                        <a:rPr lang="en-GB" sz="1100" u="sng">
                          <a:effectLst/>
                          <a:hlinkClick r:id="rId36" tooltip="Bromine"/>
                        </a:rPr>
                        <a:t>Br</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5</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36</a:t>
                      </a:r>
                      <a:br>
                        <a:rPr lang="en-GB" sz="1100">
                          <a:effectLst/>
                        </a:rPr>
                      </a:br>
                      <a:r>
                        <a:rPr lang="en-GB" sz="1100" u="sng">
                          <a:effectLst/>
                          <a:hlinkClick r:id="rId37" tooltip="Krypton"/>
                        </a:rPr>
                        <a:t>Kr</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6</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4"/>
                  </a:ext>
                </a:extLst>
              </a:tr>
              <a:tr h="774879">
                <a:tc>
                  <a:txBody>
                    <a:bodyPr/>
                    <a:lstStyle/>
                    <a:p>
                      <a:pPr algn="ctr">
                        <a:spcAft>
                          <a:spcPts val="0"/>
                        </a:spcAft>
                      </a:pPr>
                      <a:r>
                        <a:rPr lang="en-GB" sz="1100">
                          <a:effectLst/>
                        </a:rPr>
                        <a:t>5</a:t>
                      </a:r>
                      <a:br>
                        <a:rPr lang="en-GB" sz="1100">
                          <a:effectLst/>
                        </a:rPr>
                      </a:br>
                      <a:r>
                        <a:rPr lang="en-GB" sz="1100">
                          <a:effectLst/>
                        </a:rPr>
                        <a:t> </a:t>
                      </a:r>
                      <a:br>
                        <a:rPr lang="en-GB" sz="1100">
                          <a:effectLst/>
                        </a:rPr>
                      </a:br>
                      <a:r>
                        <a:rPr lang="en-GB" sz="1100" baseline="-25000">
                          <a:effectLst/>
                        </a:rPr>
                        <a:t>5s</a:t>
                      </a:r>
                      <a:br>
                        <a:rPr lang="en-GB" sz="1100" baseline="-25000">
                          <a:effectLst/>
                        </a:rPr>
                      </a:br>
                      <a:r>
                        <a:rPr lang="en-GB" sz="1100" baseline="-25000">
                          <a:effectLst/>
                        </a:rPr>
                        <a:t>4d</a:t>
                      </a:r>
                      <a:br>
                        <a:rPr lang="en-GB" sz="1100" baseline="-25000">
                          <a:effectLst/>
                        </a:rPr>
                      </a:br>
                      <a:r>
                        <a:rPr lang="en-GB" sz="1100" baseline="-25000">
                          <a:effectLst/>
                        </a:rPr>
                        <a:t>5p</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37</a:t>
                      </a:r>
                      <a:br>
                        <a:rPr lang="en-GB" sz="1100">
                          <a:effectLst/>
                        </a:rPr>
                      </a:br>
                      <a:r>
                        <a:rPr lang="en-GB" sz="1100" u="sng">
                          <a:effectLst/>
                          <a:hlinkClick r:id="rId38" tooltip="Rubidium"/>
                        </a:rPr>
                        <a:t>Rb</a:t>
                      </a:r>
                      <a:br>
                        <a:rPr lang="en-GB" sz="1100">
                          <a:effectLst/>
                        </a:rPr>
                      </a:br>
                      <a:r>
                        <a:rPr lang="en-GB" sz="1100" baseline="-25000">
                          <a:effectLst/>
                        </a:rPr>
                        <a:t>1</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38</a:t>
                      </a:r>
                      <a:br>
                        <a:rPr lang="en-GB" sz="1100">
                          <a:effectLst/>
                        </a:rPr>
                      </a:br>
                      <a:r>
                        <a:rPr lang="en-GB" sz="1100" u="sng">
                          <a:effectLst/>
                          <a:hlinkClick r:id="rId39" tooltip="Strontium"/>
                        </a:rPr>
                        <a:t>Sr</a:t>
                      </a:r>
                      <a:br>
                        <a:rPr lang="en-GB" sz="1100">
                          <a:effectLst/>
                        </a:rPr>
                      </a:br>
                      <a:r>
                        <a:rPr lang="en-GB" sz="1100" baseline="-25000">
                          <a:effectLst/>
                        </a:rPr>
                        <a:t>2</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39</a:t>
                      </a:r>
                      <a:br>
                        <a:rPr lang="en-GB" sz="1100">
                          <a:effectLst/>
                        </a:rPr>
                      </a:br>
                      <a:r>
                        <a:rPr lang="en-GB" sz="1100" u="sng">
                          <a:effectLst/>
                          <a:hlinkClick r:id="rId40" tooltip="Yttrium"/>
                        </a:rPr>
                        <a:t>Y</a:t>
                      </a:r>
                      <a:br>
                        <a:rPr lang="en-GB" sz="1100">
                          <a:effectLst/>
                        </a:rPr>
                      </a:br>
                      <a:r>
                        <a:rPr lang="en-GB" sz="1100" baseline="-25000">
                          <a:effectLst/>
                        </a:rPr>
                        <a:t>2</a:t>
                      </a:r>
                      <a:br>
                        <a:rPr lang="en-GB" sz="1100" baseline="-25000">
                          <a:effectLst/>
                        </a:rPr>
                      </a:br>
                      <a:r>
                        <a:rPr lang="en-GB" sz="1100" baseline="-25000">
                          <a:effectLst/>
                        </a:rPr>
                        <a:t>1</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40</a:t>
                      </a:r>
                      <a:br>
                        <a:rPr lang="en-GB" sz="1100">
                          <a:effectLst/>
                        </a:rPr>
                      </a:br>
                      <a:r>
                        <a:rPr lang="en-GB" sz="1100" u="sng">
                          <a:effectLst/>
                          <a:hlinkClick r:id="rId41" tooltip="Zirconium"/>
                        </a:rPr>
                        <a:t>Zr</a:t>
                      </a:r>
                      <a:br>
                        <a:rPr lang="en-GB" sz="1100">
                          <a:effectLst/>
                        </a:rPr>
                      </a:br>
                      <a:r>
                        <a:rPr lang="en-GB" sz="1100" baseline="-25000">
                          <a:effectLst/>
                        </a:rPr>
                        <a:t>2</a:t>
                      </a:r>
                      <a:br>
                        <a:rPr lang="en-GB" sz="1100" baseline="-25000">
                          <a:effectLst/>
                        </a:rPr>
                      </a:br>
                      <a:r>
                        <a:rPr lang="en-GB" sz="1100" baseline="-25000">
                          <a:effectLst/>
                        </a:rPr>
                        <a:t>2</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41</a:t>
                      </a:r>
                      <a:br>
                        <a:rPr lang="en-GB" sz="1100" dirty="0">
                          <a:effectLst/>
                        </a:rPr>
                      </a:br>
                      <a:r>
                        <a:rPr lang="en-GB" sz="1100" u="sng" dirty="0" err="1">
                          <a:effectLst/>
                          <a:hlinkClick r:id="rId42" tooltip="Niobium"/>
                        </a:rPr>
                        <a:t>Nb</a:t>
                      </a:r>
                      <a:br>
                        <a:rPr lang="en-GB" sz="1100" dirty="0">
                          <a:effectLst/>
                        </a:rPr>
                      </a:br>
                      <a:r>
                        <a:rPr lang="en-GB" sz="1100" baseline="-25000" dirty="0">
                          <a:effectLst/>
                        </a:rPr>
                        <a:t>1</a:t>
                      </a:r>
                      <a:br>
                        <a:rPr lang="en-GB" sz="1100" baseline="-25000" dirty="0">
                          <a:effectLst/>
                        </a:rPr>
                      </a:br>
                      <a:r>
                        <a:rPr lang="en-GB" sz="1100" baseline="-25000" dirty="0">
                          <a:effectLst/>
                        </a:rPr>
                        <a:t>4</a:t>
                      </a:r>
                      <a:br>
                        <a:rPr lang="en-GB" sz="1100" baseline="-25000" dirty="0">
                          <a:effectLst/>
                        </a:rPr>
                      </a:br>
                      <a:r>
                        <a:rPr lang="en-GB" sz="1100" baseline="-25000" dirty="0">
                          <a:effectLst/>
                        </a:rPr>
                        <a:t> </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42</a:t>
                      </a:r>
                      <a:br>
                        <a:rPr lang="en-GB" sz="1100">
                          <a:effectLst/>
                        </a:rPr>
                      </a:br>
                      <a:r>
                        <a:rPr lang="en-GB" sz="1100" u="sng">
                          <a:effectLst/>
                          <a:hlinkClick r:id="rId43" tooltip="Molybdenum"/>
                        </a:rPr>
                        <a:t>Mo</a:t>
                      </a:r>
                      <a:br>
                        <a:rPr lang="en-GB" sz="1100">
                          <a:effectLst/>
                        </a:rPr>
                      </a:br>
                      <a:r>
                        <a:rPr lang="en-GB" sz="1100" baseline="-25000">
                          <a:effectLst/>
                        </a:rPr>
                        <a:t>2</a:t>
                      </a:r>
                      <a:br>
                        <a:rPr lang="en-GB" sz="1100" baseline="-25000">
                          <a:effectLst/>
                        </a:rPr>
                      </a:br>
                      <a:r>
                        <a:rPr lang="en-GB" sz="1100" baseline="-25000">
                          <a:effectLst/>
                        </a:rPr>
                        <a:t>4</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(43)</a:t>
                      </a:r>
                      <a:br>
                        <a:rPr lang="en-GB" sz="1100">
                          <a:effectLst/>
                        </a:rPr>
                      </a:br>
                      <a:r>
                        <a:rPr lang="en-GB" sz="1100" u="sng">
                          <a:effectLst/>
                          <a:hlinkClick r:id="rId44" tooltip="Technetium"/>
                        </a:rPr>
                        <a:t>Tc</a:t>
                      </a:r>
                      <a:br>
                        <a:rPr lang="en-GB" sz="1100">
                          <a:effectLst/>
                        </a:rPr>
                      </a:br>
                      <a:r>
                        <a:rPr lang="en-GB" sz="1100" baseline="-25000">
                          <a:effectLst/>
                        </a:rPr>
                        <a:t>2</a:t>
                      </a:r>
                      <a:br>
                        <a:rPr lang="en-GB" sz="1100" baseline="-25000">
                          <a:effectLst/>
                        </a:rPr>
                      </a:br>
                      <a:r>
                        <a:rPr lang="en-GB" sz="1100" baseline="-25000">
                          <a:effectLst/>
                        </a:rPr>
                        <a:t>5</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44</a:t>
                      </a:r>
                      <a:br>
                        <a:rPr lang="en-GB" sz="1100">
                          <a:effectLst/>
                        </a:rPr>
                      </a:br>
                      <a:r>
                        <a:rPr lang="en-GB" sz="1100" u="sng">
                          <a:effectLst/>
                          <a:hlinkClick r:id="rId45" tooltip="Ruthenium"/>
                        </a:rPr>
                        <a:t>Ru</a:t>
                      </a:r>
                      <a:br>
                        <a:rPr lang="en-GB" sz="1100">
                          <a:effectLst/>
                        </a:rPr>
                      </a:br>
                      <a:r>
                        <a:rPr lang="en-GB" sz="1100" baseline="-25000">
                          <a:effectLst/>
                        </a:rPr>
                        <a:t>2</a:t>
                      </a:r>
                      <a:br>
                        <a:rPr lang="en-GB" sz="1100" baseline="-25000">
                          <a:effectLst/>
                        </a:rPr>
                      </a:br>
                      <a:r>
                        <a:rPr lang="en-GB" sz="1100" baseline="-25000">
                          <a:effectLst/>
                        </a:rPr>
                        <a:t>6</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45</a:t>
                      </a:r>
                      <a:br>
                        <a:rPr lang="en-GB" sz="1100">
                          <a:effectLst/>
                        </a:rPr>
                      </a:br>
                      <a:r>
                        <a:rPr lang="en-GB" sz="1100" u="sng">
                          <a:effectLst/>
                          <a:hlinkClick r:id="rId46" tooltip="Rhodium"/>
                        </a:rPr>
                        <a:t>Rh</a:t>
                      </a:r>
                      <a:br>
                        <a:rPr lang="en-GB" sz="1100">
                          <a:effectLst/>
                        </a:rPr>
                      </a:br>
                      <a:r>
                        <a:rPr lang="en-GB" sz="1100" baseline="-25000">
                          <a:effectLst/>
                        </a:rPr>
                        <a:t>2</a:t>
                      </a:r>
                      <a:br>
                        <a:rPr lang="en-GB" sz="1100" baseline="-25000">
                          <a:effectLst/>
                        </a:rPr>
                      </a:br>
                      <a:r>
                        <a:rPr lang="en-GB" sz="1100" baseline="-25000">
                          <a:effectLst/>
                        </a:rPr>
                        <a:t>7</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46</a:t>
                      </a:r>
                      <a:br>
                        <a:rPr lang="en-GB" sz="1100">
                          <a:effectLst/>
                        </a:rPr>
                      </a:br>
                      <a:r>
                        <a:rPr lang="en-GB" sz="1100" u="sng">
                          <a:effectLst/>
                          <a:hlinkClick r:id="rId47" tooltip="Palladium"/>
                        </a:rPr>
                        <a:t>Pd</a:t>
                      </a:r>
                      <a:br>
                        <a:rPr lang="en-GB" sz="1100">
                          <a:effectLst/>
                        </a:rPr>
                      </a:br>
                      <a:r>
                        <a:rPr lang="en-GB" sz="1100" baseline="-25000">
                          <a:effectLst/>
                        </a:rPr>
                        <a:t>0</a:t>
                      </a:r>
                      <a:br>
                        <a:rPr lang="en-GB" sz="1100" baseline="-25000">
                          <a:effectLst/>
                        </a:rPr>
                      </a:br>
                      <a:r>
                        <a:rPr lang="en-GB" sz="1100" baseline="-25000">
                          <a:effectLst/>
                        </a:rPr>
                        <a:t>10</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47</a:t>
                      </a:r>
                      <a:br>
                        <a:rPr lang="en-GB" sz="1100" dirty="0">
                          <a:effectLst/>
                        </a:rPr>
                      </a:br>
                      <a:r>
                        <a:rPr lang="en-GB" sz="1100" u="sng" dirty="0">
                          <a:effectLst/>
                          <a:hlinkClick r:id="rId48" tooltip="Silver"/>
                        </a:rPr>
                        <a:t>Ag</a:t>
                      </a:r>
                      <a:br>
                        <a:rPr lang="en-GB" sz="1100" dirty="0">
                          <a:effectLst/>
                        </a:rPr>
                      </a:br>
                      <a:r>
                        <a:rPr lang="en-GB" sz="1100" baseline="-25000" dirty="0">
                          <a:effectLst/>
                        </a:rPr>
                        <a:t>1</a:t>
                      </a:r>
                      <a:br>
                        <a:rPr lang="en-GB" sz="1100" baseline="-25000" dirty="0">
                          <a:effectLst/>
                        </a:rPr>
                      </a:br>
                      <a:r>
                        <a:rPr lang="en-GB" sz="1100" baseline="-25000" dirty="0">
                          <a:effectLst/>
                        </a:rPr>
                        <a:t>10</a:t>
                      </a:r>
                      <a:br>
                        <a:rPr lang="en-GB" sz="1100" baseline="-25000" dirty="0">
                          <a:effectLst/>
                        </a:rPr>
                      </a:br>
                      <a:r>
                        <a:rPr lang="en-GB" sz="1100" baseline="-25000" dirty="0">
                          <a:effectLst/>
                        </a:rPr>
                        <a:t> </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dirty="0">
                          <a:effectLst/>
                        </a:rPr>
                        <a:t>48</a:t>
                      </a:r>
                      <a:br>
                        <a:rPr lang="en-GB" sz="1100" dirty="0">
                          <a:effectLst/>
                        </a:rPr>
                      </a:br>
                      <a:r>
                        <a:rPr lang="en-GB" sz="1100" u="sng" dirty="0">
                          <a:effectLst/>
                          <a:hlinkClick r:id="rId49" tooltip="Cadmium"/>
                        </a:rPr>
                        <a:t>Cd</a:t>
                      </a:r>
                      <a:br>
                        <a:rPr lang="en-GB" sz="1100" dirty="0">
                          <a:effectLst/>
                        </a:rPr>
                      </a:br>
                      <a:r>
                        <a:rPr lang="en-GB" sz="1100" baseline="-25000" dirty="0">
                          <a:effectLst/>
                        </a:rPr>
                        <a:t>2</a:t>
                      </a:r>
                      <a:br>
                        <a:rPr lang="en-GB" sz="1100" baseline="-25000" dirty="0">
                          <a:effectLst/>
                        </a:rPr>
                      </a:br>
                      <a:r>
                        <a:rPr lang="en-GB" sz="1100" baseline="-25000" dirty="0">
                          <a:effectLst/>
                        </a:rPr>
                        <a:t>10</a:t>
                      </a:r>
                      <a:br>
                        <a:rPr lang="en-GB" sz="1100" baseline="-25000" dirty="0">
                          <a:effectLst/>
                        </a:rPr>
                      </a:br>
                      <a:r>
                        <a:rPr lang="en-GB" sz="1100" baseline="-25000" dirty="0">
                          <a:effectLst/>
                        </a:rPr>
                        <a:t> </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49</a:t>
                      </a:r>
                      <a:br>
                        <a:rPr lang="en-GB" sz="1100">
                          <a:effectLst/>
                        </a:rPr>
                      </a:br>
                      <a:r>
                        <a:rPr lang="en-GB" sz="1100" u="sng">
                          <a:effectLst/>
                          <a:hlinkClick r:id="rId50" tooltip="Indium"/>
                        </a:rPr>
                        <a:t>In</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50</a:t>
                      </a:r>
                      <a:br>
                        <a:rPr lang="en-GB" sz="1100">
                          <a:effectLst/>
                        </a:rPr>
                      </a:br>
                      <a:r>
                        <a:rPr lang="en-GB" sz="1100" u="sng">
                          <a:effectLst/>
                          <a:hlinkClick r:id="rId51" tooltip="Tin"/>
                        </a:rPr>
                        <a:t>Sn</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51</a:t>
                      </a:r>
                      <a:br>
                        <a:rPr lang="en-GB" sz="1100">
                          <a:effectLst/>
                        </a:rPr>
                      </a:br>
                      <a:r>
                        <a:rPr lang="en-GB" sz="1100" u="sng">
                          <a:effectLst/>
                          <a:hlinkClick r:id="rId52" tooltip="Antimony"/>
                        </a:rPr>
                        <a:t>Sb</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52</a:t>
                      </a:r>
                      <a:br>
                        <a:rPr lang="en-GB" sz="1100">
                          <a:effectLst/>
                        </a:rPr>
                      </a:br>
                      <a:r>
                        <a:rPr lang="en-GB" sz="1100" u="sng">
                          <a:effectLst/>
                          <a:hlinkClick r:id="rId53" tooltip="Tellurium"/>
                        </a:rPr>
                        <a:t>Te</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4</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53</a:t>
                      </a:r>
                      <a:br>
                        <a:rPr lang="en-GB" sz="1100">
                          <a:effectLst/>
                        </a:rPr>
                      </a:br>
                      <a:r>
                        <a:rPr lang="en-GB" sz="1100" u="sng">
                          <a:effectLst/>
                          <a:hlinkClick r:id="rId54" tooltip="Iodine"/>
                        </a:rPr>
                        <a:t>I</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5</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54</a:t>
                      </a:r>
                      <a:br>
                        <a:rPr lang="en-GB" sz="1100">
                          <a:effectLst/>
                        </a:rPr>
                      </a:br>
                      <a:r>
                        <a:rPr lang="en-GB" sz="1100" u="sng">
                          <a:effectLst/>
                          <a:hlinkClick r:id="rId55" tooltip="Xenon"/>
                        </a:rPr>
                        <a:t>Xe</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6</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5"/>
                  </a:ext>
                </a:extLst>
              </a:tr>
              <a:tr h="925071">
                <a:tc>
                  <a:txBody>
                    <a:bodyPr/>
                    <a:lstStyle/>
                    <a:p>
                      <a:pPr algn="ctr">
                        <a:spcAft>
                          <a:spcPts val="0"/>
                        </a:spcAft>
                      </a:pPr>
                      <a:r>
                        <a:rPr lang="en-GB" sz="1100">
                          <a:effectLst/>
                        </a:rPr>
                        <a:t>6</a:t>
                      </a:r>
                      <a:br>
                        <a:rPr lang="en-GB" sz="1100">
                          <a:effectLst/>
                        </a:rPr>
                      </a:br>
                      <a:r>
                        <a:rPr lang="en-GB" sz="1100">
                          <a:effectLst/>
                        </a:rPr>
                        <a:t> </a:t>
                      </a:r>
                      <a:br>
                        <a:rPr lang="en-GB" sz="1100">
                          <a:effectLst/>
                        </a:rPr>
                      </a:br>
                      <a:r>
                        <a:rPr lang="en-GB" sz="1100" baseline="-25000">
                          <a:effectLst/>
                        </a:rPr>
                        <a:t>6s</a:t>
                      </a:r>
                      <a:br>
                        <a:rPr lang="en-GB" sz="1100" baseline="-25000">
                          <a:effectLst/>
                        </a:rPr>
                      </a:br>
                      <a:r>
                        <a:rPr lang="en-GB" sz="1100" baseline="-25000">
                          <a:effectLst/>
                        </a:rPr>
                        <a:t>4f</a:t>
                      </a:r>
                      <a:br>
                        <a:rPr lang="en-GB" sz="1100" baseline="-25000">
                          <a:effectLst/>
                        </a:rPr>
                      </a:br>
                      <a:r>
                        <a:rPr lang="en-GB" sz="1100" baseline="-25000">
                          <a:effectLst/>
                        </a:rPr>
                        <a:t>5d</a:t>
                      </a:r>
                      <a:br>
                        <a:rPr lang="en-GB" sz="1100" baseline="-25000">
                          <a:effectLst/>
                        </a:rPr>
                      </a:br>
                      <a:r>
                        <a:rPr lang="en-GB" sz="1100" baseline="-25000">
                          <a:effectLst/>
                        </a:rPr>
                        <a:t>6p</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55</a:t>
                      </a:r>
                      <a:br>
                        <a:rPr lang="en-GB" sz="1100">
                          <a:effectLst/>
                        </a:rPr>
                      </a:br>
                      <a:r>
                        <a:rPr lang="en-GB" sz="1100" u="sng">
                          <a:effectLst/>
                          <a:hlinkClick r:id="rId56" tooltip="Caesium"/>
                        </a:rPr>
                        <a:t>Cs</a:t>
                      </a:r>
                      <a:br>
                        <a:rPr lang="en-GB" sz="1100">
                          <a:effectLst/>
                        </a:rPr>
                      </a:br>
                      <a:r>
                        <a:rPr lang="en-GB" sz="1100" baseline="-25000">
                          <a:effectLst/>
                        </a:rPr>
                        <a:t>1</a:t>
                      </a:r>
                      <a:br>
                        <a:rPr lang="en-GB" sz="1100" baseline="-25000">
                          <a:effectLst/>
                        </a:rPr>
                      </a:br>
                      <a:r>
                        <a:rPr lang="en-GB" sz="1100" baseline="-25000">
                          <a:effectLst/>
                        </a:rPr>
                        <a:t> </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56</a:t>
                      </a:r>
                      <a:br>
                        <a:rPr lang="en-GB" sz="1100">
                          <a:effectLst/>
                        </a:rPr>
                      </a:br>
                      <a:r>
                        <a:rPr lang="en-GB" sz="1100" u="sng">
                          <a:effectLst/>
                          <a:hlinkClick r:id="rId57" tooltip="Barium"/>
                        </a:rPr>
                        <a:t>Ba</a:t>
                      </a:r>
                      <a:br>
                        <a:rPr lang="en-GB" sz="1100">
                          <a:effectLst/>
                        </a:rPr>
                      </a:br>
                      <a:r>
                        <a:rPr lang="en-GB" sz="1100" baseline="-25000">
                          <a:effectLst/>
                        </a:rPr>
                        <a:t>2</a:t>
                      </a:r>
                      <a:br>
                        <a:rPr lang="en-GB" sz="1100" baseline="-25000">
                          <a:effectLst/>
                        </a:rPr>
                      </a:br>
                      <a:r>
                        <a:rPr lang="en-GB" sz="1100" baseline="-25000">
                          <a:effectLst/>
                        </a:rPr>
                        <a:t> </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57</a:t>
                      </a:r>
                      <a:br>
                        <a:rPr lang="en-GB" sz="1100">
                          <a:effectLst/>
                        </a:rPr>
                      </a:br>
                      <a:r>
                        <a:rPr lang="en-GB" sz="1100">
                          <a:effectLst/>
                        </a:rPr>
                        <a:t>-</a:t>
                      </a:r>
                      <a:br>
                        <a:rPr lang="en-GB" sz="1100">
                          <a:effectLst/>
                        </a:rPr>
                      </a:br>
                      <a:r>
                        <a:rPr lang="en-GB" sz="1100">
                          <a:effectLst/>
                        </a:rPr>
                        <a:t>71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72</a:t>
                      </a:r>
                      <a:br>
                        <a:rPr lang="en-GB" sz="1100">
                          <a:effectLst/>
                        </a:rPr>
                      </a:br>
                      <a:r>
                        <a:rPr lang="en-GB" sz="1100" u="sng">
                          <a:effectLst/>
                          <a:hlinkClick r:id="rId58" tooltip="Hafnium"/>
                        </a:rPr>
                        <a:t>Hf</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2</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73</a:t>
                      </a:r>
                      <a:br>
                        <a:rPr lang="en-GB" sz="1100">
                          <a:effectLst/>
                        </a:rPr>
                      </a:br>
                      <a:r>
                        <a:rPr lang="en-GB" sz="1100" u="sng">
                          <a:effectLst/>
                          <a:hlinkClick r:id="rId59" tooltip="Tantalium"/>
                        </a:rPr>
                        <a:t>Ta</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3</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74</a:t>
                      </a:r>
                      <a:br>
                        <a:rPr lang="en-GB" sz="1100">
                          <a:effectLst/>
                        </a:rPr>
                      </a:br>
                      <a:r>
                        <a:rPr lang="en-GB" sz="1100" u="sng">
                          <a:effectLst/>
                          <a:hlinkClick r:id="rId60" tooltip="Tungsten"/>
                        </a:rPr>
                        <a:t>W</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4</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75</a:t>
                      </a:r>
                      <a:br>
                        <a:rPr lang="en-GB" sz="1100">
                          <a:effectLst/>
                        </a:rPr>
                      </a:br>
                      <a:r>
                        <a:rPr lang="en-GB" sz="1100" u="sng">
                          <a:effectLst/>
                          <a:hlinkClick r:id="rId61" tooltip="Rhenium"/>
                        </a:rPr>
                        <a:t>Re</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5</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76</a:t>
                      </a:r>
                      <a:br>
                        <a:rPr lang="en-GB" sz="1100">
                          <a:effectLst/>
                        </a:rPr>
                      </a:br>
                      <a:r>
                        <a:rPr lang="en-GB" sz="1100" u="sng">
                          <a:effectLst/>
                          <a:hlinkClick r:id="rId62" tooltip="Osmium"/>
                        </a:rPr>
                        <a:t>Os</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6</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77</a:t>
                      </a:r>
                      <a:br>
                        <a:rPr lang="en-GB" sz="1100" dirty="0">
                          <a:effectLst/>
                        </a:rPr>
                      </a:br>
                      <a:r>
                        <a:rPr lang="en-GB" sz="1100" u="sng" dirty="0" err="1">
                          <a:effectLst/>
                          <a:hlinkClick r:id="rId63" tooltip="Iridium"/>
                        </a:rPr>
                        <a:t>Ir</a:t>
                      </a:r>
                      <a:br>
                        <a:rPr lang="en-GB" sz="1100" dirty="0">
                          <a:effectLst/>
                        </a:rPr>
                      </a:br>
                      <a:r>
                        <a:rPr lang="en-GB" sz="1100" baseline="-25000" dirty="0">
                          <a:effectLst/>
                        </a:rPr>
                        <a:t>2</a:t>
                      </a:r>
                      <a:br>
                        <a:rPr lang="en-GB" sz="1100" baseline="-25000" dirty="0">
                          <a:effectLst/>
                        </a:rPr>
                      </a:br>
                      <a:r>
                        <a:rPr lang="en-GB" sz="1100" baseline="-25000" dirty="0">
                          <a:effectLst/>
                        </a:rPr>
                        <a:t>14</a:t>
                      </a:r>
                      <a:br>
                        <a:rPr lang="en-GB" sz="1100" baseline="-25000" dirty="0">
                          <a:effectLst/>
                        </a:rPr>
                      </a:br>
                      <a:r>
                        <a:rPr lang="en-GB" sz="1100" baseline="-25000" dirty="0">
                          <a:effectLst/>
                        </a:rPr>
                        <a:t>7</a:t>
                      </a:r>
                      <a:br>
                        <a:rPr lang="en-GB" sz="1100" baseline="-25000" dirty="0">
                          <a:effectLst/>
                        </a:rPr>
                      </a:br>
                      <a:r>
                        <a:rPr lang="en-GB" sz="1100" baseline="-25000" dirty="0">
                          <a:effectLst/>
                        </a:rPr>
                        <a:t> </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78</a:t>
                      </a:r>
                      <a:br>
                        <a:rPr lang="en-GB" sz="1100">
                          <a:effectLst/>
                        </a:rPr>
                      </a:br>
                      <a:r>
                        <a:rPr lang="en-GB" sz="1100" u="sng">
                          <a:effectLst/>
                          <a:hlinkClick r:id="rId64" tooltip="Platinum"/>
                        </a:rPr>
                        <a:t>Pt</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8</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79</a:t>
                      </a:r>
                      <a:br>
                        <a:rPr lang="en-GB" sz="1100">
                          <a:effectLst/>
                        </a:rPr>
                      </a:br>
                      <a:r>
                        <a:rPr lang="en-GB" sz="1100" u="sng">
                          <a:effectLst/>
                          <a:hlinkClick r:id="rId65" tooltip="Gold"/>
                        </a:rPr>
                        <a:t>Au</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9</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80</a:t>
                      </a:r>
                      <a:br>
                        <a:rPr lang="en-GB" sz="1100">
                          <a:effectLst/>
                        </a:rPr>
                      </a:br>
                      <a:r>
                        <a:rPr lang="en-GB" sz="1100" u="sng">
                          <a:effectLst/>
                          <a:hlinkClick r:id="rId66" tooltip="Mercury (element)"/>
                        </a:rPr>
                        <a:t>Hg</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81</a:t>
                      </a:r>
                      <a:br>
                        <a:rPr lang="en-GB" sz="1100">
                          <a:effectLst/>
                        </a:rPr>
                      </a:br>
                      <a:r>
                        <a:rPr lang="en-GB" sz="1100" u="sng">
                          <a:effectLst/>
                          <a:hlinkClick r:id="rId67" tooltip="Thallium"/>
                        </a:rPr>
                        <a:t>Tl</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82</a:t>
                      </a:r>
                      <a:br>
                        <a:rPr lang="en-GB" sz="1100">
                          <a:effectLst/>
                        </a:rPr>
                      </a:br>
                      <a:r>
                        <a:rPr lang="en-GB" sz="1100" u="sng">
                          <a:effectLst/>
                          <a:hlinkClick r:id="rId68" tooltip="Lead"/>
                        </a:rPr>
                        <a:t>Pb</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83</a:t>
                      </a:r>
                      <a:br>
                        <a:rPr lang="en-GB" sz="1100">
                          <a:effectLst/>
                        </a:rPr>
                      </a:br>
                      <a:r>
                        <a:rPr lang="en-GB" sz="1100" u="sng">
                          <a:effectLst/>
                          <a:hlinkClick r:id="rId69" tooltip="Bismuth"/>
                        </a:rPr>
                        <a:t>Bi</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84</a:t>
                      </a:r>
                      <a:br>
                        <a:rPr lang="en-GB" sz="1100">
                          <a:effectLst/>
                        </a:rPr>
                      </a:br>
                      <a:r>
                        <a:rPr lang="en-GB" sz="1100" u="sng">
                          <a:effectLst/>
                          <a:hlinkClick r:id="rId70" tooltip="Polonium"/>
                        </a:rPr>
                        <a:t>Po</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4</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85</a:t>
                      </a:r>
                      <a:br>
                        <a:rPr lang="en-GB" sz="1100">
                          <a:effectLst/>
                        </a:rPr>
                      </a:br>
                      <a:r>
                        <a:rPr lang="en-GB" sz="1100" u="sng">
                          <a:effectLst/>
                          <a:hlinkClick r:id="rId71" tooltip="Astatine"/>
                        </a:rPr>
                        <a:t>At</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5</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86</a:t>
                      </a:r>
                      <a:br>
                        <a:rPr lang="en-GB" sz="1100" dirty="0">
                          <a:effectLst/>
                        </a:rPr>
                      </a:br>
                      <a:r>
                        <a:rPr lang="en-GB" sz="1100" u="sng" dirty="0">
                          <a:effectLst/>
                          <a:hlinkClick r:id="rId72" tooltip="Radon"/>
                        </a:rPr>
                        <a:t>Rn</a:t>
                      </a:r>
                      <a:br>
                        <a:rPr lang="en-GB" sz="1100" dirty="0">
                          <a:effectLst/>
                        </a:rPr>
                      </a:br>
                      <a:r>
                        <a:rPr lang="en-GB" sz="1100" baseline="-25000" dirty="0">
                          <a:effectLst/>
                        </a:rPr>
                        <a:t>2</a:t>
                      </a:r>
                      <a:br>
                        <a:rPr lang="en-GB" sz="1100" baseline="-25000" dirty="0">
                          <a:effectLst/>
                        </a:rPr>
                      </a:br>
                      <a:r>
                        <a:rPr lang="en-GB" sz="1100" baseline="-25000" dirty="0">
                          <a:effectLst/>
                        </a:rPr>
                        <a:t>14</a:t>
                      </a:r>
                      <a:br>
                        <a:rPr lang="en-GB" sz="1100" baseline="-25000" dirty="0">
                          <a:effectLst/>
                        </a:rPr>
                      </a:br>
                      <a:r>
                        <a:rPr lang="en-GB" sz="1100" baseline="-25000" dirty="0">
                          <a:effectLst/>
                        </a:rPr>
                        <a:t>10</a:t>
                      </a:r>
                      <a:br>
                        <a:rPr lang="en-GB" sz="1100" baseline="-25000" dirty="0">
                          <a:effectLst/>
                        </a:rPr>
                      </a:br>
                      <a:r>
                        <a:rPr lang="en-GB" sz="1100" baseline="-25000" dirty="0">
                          <a:effectLst/>
                        </a:rPr>
                        <a:t>6</a:t>
                      </a:r>
                      <a:endParaRPr lang="el-GR" sz="1100" dirty="0">
                        <a:effectLst/>
                        <a:latin typeface="Times New Roman"/>
                        <a:ea typeface="Times New Roman"/>
                      </a:endParaRPr>
                    </a:p>
                  </a:txBody>
                  <a:tcPr marL="0" marR="0" marT="0" marB="0" anchor="ctr"/>
                </a:tc>
                <a:extLst>
                  <a:ext uri="{0D108BD9-81ED-4DB2-BD59-A6C34878D82A}">
                    <a16:rowId xmlns:a16="http://schemas.microsoft.com/office/drawing/2014/main" val="10006"/>
                  </a:ext>
                </a:extLst>
              </a:tr>
              <a:tr h="933416">
                <a:tc>
                  <a:txBody>
                    <a:bodyPr/>
                    <a:lstStyle/>
                    <a:p>
                      <a:pPr algn="ctr">
                        <a:spcAft>
                          <a:spcPts val="0"/>
                        </a:spcAft>
                      </a:pPr>
                      <a:r>
                        <a:rPr lang="en-GB" sz="1100" dirty="0">
                          <a:effectLst/>
                        </a:rPr>
                        <a:t>7</a:t>
                      </a:r>
                      <a:br>
                        <a:rPr lang="en-GB" sz="1100" dirty="0">
                          <a:effectLst/>
                        </a:rPr>
                      </a:br>
                      <a:r>
                        <a:rPr lang="en-GB" sz="1100" dirty="0">
                          <a:effectLst/>
                        </a:rPr>
                        <a:t> </a:t>
                      </a:r>
                      <a:br>
                        <a:rPr lang="en-GB" sz="1100" dirty="0">
                          <a:effectLst/>
                        </a:rPr>
                      </a:br>
                      <a:r>
                        <a:rPr lang="en-GB" sz="1100" baseline="-25000" dirty="0">
                          <a:effectLst/>
                        </a:rPr>
                        <a:t>7s</a:t>
                      </a:r>
                      <a:br>
                        <a:rPr lang="en-GB" sz="1100" baseline="-25000" dirty="0">
                          <a:effectLst/>
                        </a:rPr>
                      </a:br>
                      <a:r>
                        <a:rPr lang="en-GB" sz="1100" baseline="-25000" dirty="0">
                          <a:effectLst/>
                        </a:rPr>
                        <a:t>5f</a:t>
                      </a:r>
                      <a:br>
                        <a:rPr lang="en-GB" sz="1100" baseline="-25000" dirty="0">
                          <a:effectLst/>
                        </a:rPr>
                      </a:br>
                      <a:r>
                        <a:rPr lang="en-GB" sz="1100" baseline="-25000" dirty="0">
                          <a:effectLst/>
                        </a:rPr>
                        <a:t>6d</a:t>
                      </a:r>
                      <a:br>
                        <a:rPr lang="en-GB" sz="1100" baseline="-25000" dirty="0">
                          <a:effectLst/>
                        </a:rPr>
                      </a:br>
                      <a:r>
                        <a:rPr lang="en-GB" sz="1100" baseline="-25000" dirty="0">
                          <a:effectLst/>
                        </a:rPr>
                        <a:t>7p</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87</a:t>
                      </a:r>
                      <a:br>
                        <a:rPr lang="en-GB" sz="1100">
                          <a:effectLst/>
                        </a:rPr>
                      </a:br>
                      <a:r>
                        <a:rPr lang="en-GB" sz="1100" u="sng">
                          <a:effectLst/>
                          <a:hlinkClick r:id="rId73" tooltip="Francium"/>
                        </a:rPr>
                        <a:t>Fr</a:t>
                      </a:r>
                      <a:br>
                        <a:rPr lang="en-GB" sz="1100">
                          <a:effectLst/>
                        </a:rPr>
                      </a:br>
                      <a:r>
                        <a:rPr lang="en-GB" sz="1100" baseline="-25000">
                          <a:effectLst/>
                        </a:rPr>
                        <a:t>1</a:t>
                      </a:r>
                      <a:br>
                        <a:rPr lang="en-GB" sz="1100" baseline="-25000">
                          <a:effectLst/>
                        </a:rPr>
                      </a:br>
                      <a:r>
                        <a:rPr lang="en-GB" sz="1100" baseline="-25000">
                          <a:effectLst/>
                        </a:rPr>
                        <a:t> </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88</a:t>
                      </a:r>
                      <a:br>
                        <a:rPr lang="en-GB" sz="1100">
                          <a:effectLst/>
                        </a:rPr>
                      </a:br>
                      <a:r>
                        <a:rPr lang="en-GB" sz="1100" u="sng">
                          <a:effectLst/>
                          <a:hlinkClick r:id="rId74" tooltip="Radium"/>
                        </a:rPr>
                        <a:t>Ra</a:t>
                      </a:r>
                      <a:br>
                        <a:rPr lang="en-GB" sz="1100">
                          <a:effectLst/>
                        </a:rPr>
                      </a:br>
                      <a:r>
                        <a:rPr lang="en-GB" sz="1100" baseline="-25000">
                          <a:effectLst/>
                        </a:rPr>
                        <a:t>2</a:t>
                      </a:r>
                      <a:br>
                        <a:rPr lang="en-GB" sz="1100" baseline="-25000">
                          <a:effectLst/>
                        </a:rPr>
                      </a:br>
                      <a:r>
                        <a:rPr lang="en-GB" sz="1100" baseline="-25000">
                          <a:effectLst/>
                        </a:rPr>
                        <a:t> </a:t>
                      </a:r>
                      <a:br>
                        <a:rPr lang="en-GB" sz="1100" baseline="-25000">
                          <a:effectLst/>
                        </a:rPr>
                      </a:br>
                      <a:r>
                        <a:rPr lang="en-GB" sz="1100" baseline="-25000">
                          <a:effectLst/>
                        </a:rPr>
                        <a:t> </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89</a:t>
                      </a:r>
                      <a:br>
                        <a:rPr lang="en-GB" sz="1100">
                          <a:effectLst/>
                        </a:rPr>
                      </a:br>
                      <a:r>
                        <a:rPr lang="en-GB" sz="1100">
                          <a:effectLst/>
                        </a:rPr>
                        <a:t>-</a:t>
                      </a:r>
                      <a:br>
                        <a:rPr lang="en-GB" sz="1100">
                          <a:effectLst/>
                        </a:rPr>
                      </a:br>
                      <a:r>
                        <a:rPr lang="en-GB" sz="1100">
                          <a:effectLst/>
                        </a:rPr>
                        <a:t>103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(104)</a:t>
                      </a:r>
                      <a:br>
                        <a:rPr lang="en-GB" sz="1100">
                          <a:effectLst/>
                        </a:rPr>
                      </a:br>
                      <a:r>
                        <a:rPr lang="en-GB" sz="1100" u="sng">
                          <a:effectLst/>
                          <a:hlinkClick r:id="rId75" tooltip="Rutherfordium"/>
                        </a:rPr>
                        <a:t>Rf</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2</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(105)</a:t>
                      </a:r>
                      <a:br>
                        <a:rPr lang="en-GB" sz="1100">
                          <a:effectLst/>
                        </a:rPr>
                      </a:br>
                      <a:r>
                        <a:rPr lang="en-GB" sz="1100" u="sng">
                          <a:effectLst/>
                          <a:hlinkClick r:id="rId76" tooltip="Dubnium"/>
                        </a:rPr>
                        <a:t>Db</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3</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(106)</a:t>
                      </a:r>
                      <a:br>
                        <a:rPr lang="en-GB" sz="1100">
                          <a:effectLst/>
                        </a:rPr>
                      </a:br>
                      <a:r>
                        <a:rPr lang="en-GB" sz="1100" u="sng">
                          <a:effectLst/>
                          <a:hlinkClick r:id="rId77" tooltip="Seaborgium"/>
                        </a:rPr>
                        <a:t>Sg</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4</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(107)</a:t>
                      </a:r>
                      <a:br>
                        <a:rPr lang="en-GB" sz="1100">
                          <a:effectLst/>
                        </a:rPr>
                      </a:br>
                      <a:r>
                        <a:rPr lang="en-GB" sz="1100" u="sng">
                          <a:effectLst/>
                          <a:hlinkClick r:id="rId78" tooltip="Bohrium"/>
                        </a:rPr>
                        <a:t>Bh</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5</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(108)</a:t>
                      </a:r>
                      <a:br>
                        <a:rPr lang="en-GB" sz="1100">
                          <a:effectLst/>
                        </a:rPr>
                      </a:br>
                      <a:r>
                        <a:rPr lang="en-GB" sz="1100" u="sng">
                          <a:effectLst/>
                          <a:hlinkClick r:id="rId79" tooltip="Hassium"/>
                        </a:rPr>
                        <a:t>Hs</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6</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(109)</a:t>
                      </a:r>
                      <a:br>
                        <a:rPr lang="en-GB" sz="1100">
                          <a:effectLst/>
                        </a:rPr>
                      </a:br>
                      <a:r>
                        <a:rPr lang="en-GB" sz="1100" u="sng">
                          <a:effectLst/>
                          <a:hlinkClick r:id="rId80" tooltip="Meitnerium"/>
                        </a:rPr>
                        <a:t>Mt</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7</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(110)</a:t>
                      </a:r>
                      <a:br>
                        <a:rPr lang="en-GB" sz="1100">
                          <a:effectLst/>
                        </a:rPr>
                      </a:br>
                      <a:r>
                        <a:rPr lang="en-GB" sz="1100" u="sng">
                          <a:effectLst/>
                          <a:hlinkClick r:id="rId81" tooltip="Darmstadtium"/>
                        </a:rPr>
                        <a:t>Ds</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8</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(111)</a:t>
                      </a:r>
                      <a:br>
                        <a:rPr lang="en-GB" sz="1100">
                          <a:effectLst/>
                        </a:rPr>
                      </a:br>
                      <a:r>
                        <a:rPr lang="en-GB" sz="1100" u="sng">
                          <a:effectLst/>
                          <a:hlinkClick r:id="rId82" tooltip="Unununium"/>
                        </a:rPr>
                        <a:t>Uuu</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9</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(112)</a:t>
                      </a:r>
                      <a:br>
                        <a:rPr lang="en-GB" sz="1100">
                          <a:effectLst/>
                        </a:rPr>
                      </a:br>
                      <a:r>
                        <a:rPr lang="en-GB" sz="1100" u="sng">
                          <a:effectLst/>
                          <a:hlinkClick r:id="rId83" tooltip="Ununbium"/>
                        </a:rPr>
                        <a:t>Uub</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 </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(113)</a:t>
                      </a:r>
                      <a:br>
                        <a:rPr lang="en-GB" sz="1100">
                          <a:effectLst/>
                        </a:rPr>
                      </a:br>
                      <a:r>
                        <a:rPr lang="en-GB" sz="1100" u="sng">
                          <a:effectLst/>
                          <a:hlinkClick r:id="rId84" tooltip="Ununtrium"/>
                        </a:rPr>
                        <a:t>Uut</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(114)</a:t>
                      </a:r>
                      <a:br>
                        <a:rPr lang="en-GB" sz="1100">
                          <a:effectLst/>
                        </a:rPr>
                      </a:br>
                      <a:r>
                        <a:rPr lang="en-GB" sz="1100" u="sng">
                          <a:effectLst/>
                          <a:hlinkClick r:id="rId85" tooltip="Ununquadium"/>
                        </a:rPr>
                        <a:t>Uuq</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(115)</a:t>
                      </a:r>
                      <a:br>
                        <a:rPr lang="en-GB" sz="1100">
                          <a:effectLst/>
                        </a:rPr>
                      </a:br>
                      <a:r>
                        <a:rPr lang="en-GB" sz="1100" u="sng">
                          <a:effectLst/>
                          <a:hlinkClick r:id="rId86" tooltip="Ununpentium"/>
                        </a:rPr>
                        <a:t>Uup</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3</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(116)</a:t>
                      </a:r>
                      <a:br>
                        <a:rPr lang="en-GB" sz="1100">
                          <a:effectLst/>
                        </a:rPr>
                      </a:br>
                      <a:r>
                        <a:rPr lang="en-GB" sz="1100" u="sng">
                          <a:effectLst/>
                          <a:hlinkClick r:id="rId87" tooltip="Ununhexium"/>
                        </a:rPr>
                        <a:t>Uuh</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4</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(117)</a:t>
                      </a:r>
                      <a:br>
                        <a:rPr lang="en-GB" sz="1100">
                          <a:effectLst/>
                        </a:rPr>
                      </a:br>
                      <a:r>
                        <a:rPr lang="en-GB" sz="1100" u="sng">
                          <a:effectLst/>
                          <a:hlinkClick r:id="rId88" tooltip="Ununseptium"/>
                        </a:rPr>
                        <a:t>Uus</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5</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(118)</a:t>
                      </a:r>
                      <a:br>
                        <a:rPr lang="en-GB" sz="1100">
                          <a:effectLst/>
                        </a:rPr>
                      </a:br>
                      <a:r>
                        <a:rPr lang="en-GB" sz="1100" u="sng">
                          <a:effectLst/>
                          <a:hlinkClick r:id="rId89" tooltip="Ununoctium"/>
                        </a:rPr>
                        <a:t>Uuo</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10</a:t>
                      </a:r>
                      <a:br>
                        <a:rPr lang="en-GB" sz="1100" baseline="-25000">
                          <a:effectLst/>
                        </a:rPr>
                      </a:br>
                      <a:r>
                        <a:rPr lang="en-GB" sz="1100" baseline="-25000">
                          <a:effectLst/>
                        </a:rPr>
                        <a:t>6</a:t>
                      </a:r>
                      <a:endParaRPr lang="el-GR" sz="1100">
                        <a:effectLst/>
                        <a:latin typeface="Times New Roman"/>
                        <a:ea typeface="Times New Roman"/>
                      </a:endParaRPr>
                    </a:p>
                  </a:txBody>
                  <a:tcPr marL="0" marR="0" marT="0" marB="0" anchor="ctr"/>
                </a:tc>
                <a:extLst>
                  <a:ext uri="{0D108BD9-81ED-4DB2-BD59-A6C34878D82A}">
                    <a16:rowId xmlns:a16="http://schemas.microsoft.com/office/drawing/2014/main" val="10007"/>
                  </a:ext>
                </a:extLst>
              </a:tr>
              <a:tr h="766534">
                <a:tc gridSpan="3">
                  <a:txBody>
                    <a:bodyPr/>
                    <a:lstStyle/>
                    <a:p>
                      <a:pPr algn="ctr">
                        <a:spcAft>
                          <a:spcPts val="0"/>
                        </a:spcAft>
                      </a:pPr>
                      <a:r>
                        <a:rPr lang="el-GR" sz="1100" u="sng" dirty="0" err="1">
                          <a:effectLst/>
                          <a:hlinkClick r:id="rId90" tooltip="Lanthanide"/>
                        </a:rPr>
                        <a:t>Λανθανίδες</a:t>
                      </a:r>
                      <a:r>
                        <a:rPr lang="el-GR" sz="1100" dirty="0">
                          <a:effectLst/>
                        </a:rPr>
                        <a:t> </a:t>
                      </a:r>
                      <a:br>
                        <a:rPr lang="el-GR" sz="1100" dirty="0">
                          <a:effectLst/>
                        </a:rPr>
                      </a:br>
                      <a:r>
                        <a:rPr lang="en-GB" sz="1100" dirty="0">
                          <a:effectLst/>
                        </a:rPr>
                        <a:t> </a:t>
                      </a:r>
                      <a:br>
                        <a:rPr lang="el-GR" sz="1100" dirty="0">
                          <a:effectLst/>
                        </a:rPr>
                      </a:br>
                      <a:r>
                        <a:rPr lang="el-GR" sz="1100" baseline="-25000" dirty="0">
                          <a:effectLst/>
                        </a:rPr>
                        <a:t>6</a:t>
                      </a:r>
                      <a:r>
                        <a:rPr lang="en-GB" sz="1100" baseline="-25000" dirty="0">
                          <a:effectLst/>
                        </a:rPr>
                        <a:t>s</a:t>
                      </a:r>
                      <a:br>
                        <a:rPr lang="el-GR" sz="1100" baseline="-25000" dirty="0">
                          <a:effectLst/>
                        </a:rPr>
                      </a:br>
                      <a:r>
                        <a:rPr lang="el-GR" sz="1100" baseline="-25000" dirty="0">
                          <a:effectLst/>
                        </a:rPr>
                        <a:t>4</a:t>
                      </a:r>
                      <a:r>
                        <a:rPr lang="en-GB" sz="1100" baseline="-25000" dirty="0">
                          <a:effectLst/>
                        </a:rPr>
                        <a:t>f</a:t>
                      </a:r>
                      <a:br>
                        <a:rPr lang="el-GR" sz="1100" baseline="-25000" dirty="0">
                          <a:effectLst/>
                        </a:rPr>
                      </a:br>
                      <a:r>
                        <a:rPr lang="el-GR" sz="1100" baseline="-25000" dirty="0">
                          <a:effectLst/>
                        </a:rPr>
                        <a:t>5</a:t>
                      </a:r>
                      <a:r>
                        <a:rPr lang="en-GB" sz="1100" baseline="-25000" dirty="0">
                          <a:effectLst/>
                        </a:rPr>
                        <a:t>d</a:t>
                      </a:r>
                      <a:endParaRPr lang="el-GR" sz="1100" dirty="0">
                        <a:effectLst/>
                        <a:latin typeface="Times New Roman"/>
                        <a:ea typeface="Times New Roman"/>
                      </a:endParaRPr>
                    </a:p>
                  </a:txBody>
                  <a:tcPr marL="0" marR="0" marT="0" marB="0" anchor="ctr"/>
                </a:tc>
                <a:tc hMerge="1">
                  <a:txBody>
                    <a:bodyPr/>
                    <a:lstStyle/>
                    <a:p>
                      <a:endParaRPr lang="el-GR"/>
                    </a:p>
                  </a:txBody>
                  <a:tcPr/>
                </a:tc>
                <a:tc hMerge="1">
                  <a:txBody>
                    <a:bodyPr/>
                    <a:lstStyle/>
                    <a:p>
                      <a:endParaRPr lang="el-GR"/>
                    </a:p>
                  </a:txBody>
                  <a:tcPr/>
                </a:tc>
                <a:tc>
                  <a:txBody>
                    <a:bodyPr/>
                    <a:lstStyle/>
                    <a:p>
                      <a:pPr algn="ctr">
                        <a:spcAft>
                          <a:spcPts val="0"/>
                        </a:spcAft>
                      </a:pPr>
                      <a:r>
                        <a:rPr lang="en-GB" sz="1100">
                          <a:effectLst/>
                        </a:rPr>
                        <a:t>57</a:t>
                      </a:r>
                      <a:br>
                        <a:rPr lang="en-GB" sz="1100">
                          <a:effectLst/>
                        </a:rPr>
                      </a:br>
                      <a:r>
                        <a:rPr lang="en-GB" sz="1100" u="sng">
                          <a:effectLst/>
                          <a:hlinkClick r:id="rId91" tooltip="Lanthanum"/>
                        </a:rPr>
                        <a:t>La</a:t>
                      </a:r>
                      <a:br>
                        <a:rPr lang="en-GB" sz="1100">
                          <a:effectLst/>
                        </a:rPr>
                      </a:br>
                      <a:r>
                        <a:rPr lang="en-GB" sz="1100" baseline="-25000">
                          <a:effectLst/>
                        </a:rPr>
                        <a:t>2</a:t>
                      </a:r>
                      <a:br>
                        <a:rPr lang="en-GB" sz="1100" baseline="-25000">
                          <a:effectLst/>
                        </a:rPr>
                      </a:br>
                      <a:r>
                        <a:rPr lang="en-GB" sz="1100" baseline="-25000">
                          <a:effectLst/>
                        </a:rPr>
                        <a:t> </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58</a:t>
                      </a:r>
                      <a:br>
                        <a:rPr lang="en-GB" sz="1100">
                          <a:effectLst/>
                        </a:rPr>
                      </a:br>
                      <a:r>
                        <a:rPr lang="en-GB" sz="1100" u="sng">
                          <a:effectLst/>
                          <a:hlinkClick r:id="rId92" tooltip="Cerium"/>
                        </a:rPr>
                        <a:t>Ce</a:t>
                      </a:r>
                      <a:br>
                        <a:rPr lang="en-GB" sz="1100">
                          <a:effectLst/>
                        </a:rPr>
                      </a:br>
                      <a:r>
                        <a:rPr lang="en-GB" sz="1100" baseline="-25000">
                          <a:effectLst/>
                        </a:rPr>
                        <a:t>2</a:t>
                      </a:r>
                      <a:br>
                        <a:rPr lang="en-GB" sz="1100" baseline="-25000">
                          <a:effectLst/>
                        </a:rPr>
                      </a:br>
                      <a:r>
                        <a:rPr lang="en-GB" sz="1100" baseline="-25000">
                          <a:effectLst/>
                        </a:rPr>
                        <a:t>2</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59</a:t>
                      </a:r>
                      <a:br>
                        <a:rPr lang="en-GB" sz="1100" dirty="0">
                          <a:effectLst/>
                        </a:rPr>
                      </a:br>
                      <a:r>
                        <a:rPr lang="en-GB" sz="1100" u="sng" dirty="0" err="1">
                          <a:effectLst/>
                          <a:hlinkClick r:id="rId93" tooltip="Praseodymium"/>
                        </a:rPr>
                        <a:t>Pr</a:t>
                      </a:r>
                      <a:br>
                        <a:rPr lang="en-GB" sz="1100" dirty="0">
                          <a:effectLst/>
                        </a:rPr>
                      </a:br>
                      <a:r>
                        <a:rPr lang="en-GB" sz="1100" baseline="-25000" dirty="0">
                          <a:effectLst/>
                        </a:rPr>
                        <a:t>2</a:t>
                      </a:r>
                      <a:br>
                        <a:rPr lang="en-GB" sz="1100" baseline="-25000" dirty="0">
                          <a:effectLst/>
                        </a:rPr>
                      </a:br>
                      <a:r>
                        <a:rPr lang="en-GB" sz="1100" baseline="-25000" dirty="0">
                          <a:effectLst/>
                        </a:rPr>
                        <a:t>3</a:t>
                      </a:r>
                      <a:br>
                        <a:rPr lang="en-GB" sz="1100" baseline="-25000" dirty="0">
                          <a:effectLst/>
                        </a:rPr>
                      </a:br>
                      <a:r>
                        <a:rPr lang="en-GB" sz="1100" baseline="-25000" dirty="0">
                          <a:effectLst/>
                        </a:rPr>
                        <a:t>0</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60</a:t>
                      </a:r>
                      <a:br>
                        <a:rPr lang="en-GB" sz="1100">
                          <a:effectLst/>
                        </a:rPr>
                      </a:br>
                      <a:r>
                        <a:rPr lang="en-GB" sz="1100" u="sng">
                          <a:effectLst/>
                          <a:hlinkClick r:id="rId94" tooltip="Neodymium"/>
                        </a:rPr>
                        <a:t>Nd</a:t>
                      </a:r>
                      <a:br>
                        <a:rPr lang="en-GB" sz="1100">
                          <a:effectLst/>
                        </a:rPr>
                      </a:br>
                      <a:r>
                        <a:rPr lang="en-GB" sz="1100" baseline="-25000">
                          <a:effectLst/>
                        </a:rPr>
                        <a:t>2</a:t>
                      </a:r>
                      <a:br>
                        <a:rPr lang="en-GB" sz="1100" baseline="-25000">
                          <a:effectLst/>
                        </a:rPr>
                      </a:br>
                      <a:r>
                        <a:rPr lang="en-GB" sz="1100" baseline="-25000">
                          <a:effectLst/>
                        </a:rPr>
                        <a:t>4</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(61)</a:t>
                      </a:r>
                      <a:br>
                        <a:rPr lang="en-GB" sz="1100">
                          <a:effectLst/>
                        </a:rPr>
                      </a:br>
                      <a:r>
                        <a:rPr lang="en-GB" sz="1100" u="sng">
                          <a:effectLst/>
                          <a:hlinkClick r:id="rId95" tooltip="Promethium"/>
                        </a:rPr>
                        <a:t>Pm</a:t>
                      </a:r>
                      <a:br>
                        <a:rPr lang="en-GB" sz="1100">
                          <a:effectLst/>
                        </a:rPr>
                      </a:br>
                      <a:r>
                        <a:rPr lang="en-GB" sz="1100" baseline="-25000">
                          <a:effectLst/>
                        </a:rPr>
                        <a:t>2</a:t>
                      </a:r>
                      <a:br>
                        <a:rPr lang="en-GB" sz="1100" baseline="-25000">
                          <a:effectLst/>
                        </a:rPr>
                      </a:br>
                      <a:r>
                        <a:rPr lang="en-GB" sz="1100" baseline="-25000">
                          <a:effectLst/>
                        </a:rPr>
                        <a:t>5</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62</a:t>
                      </a:r>
                      <a:br>
                        <a:rPr lang="en-GB" sz="1100">
                          <a:effectLst/>
                        </a:rPr>
                      </a:br>
                      <a:r>
                        <a:rPr lang="en-GB" sz="1100" u="sng">
                          <a:effectLst/>
                          <a:hlinkClick r:id="rId96" tooltip="Samarium"/>
                        </a:rPr>
                        <a:t>Sm</a:t>
                      </a:r>
                      <a:br>
                        <a:rPr lang="en-GB" sz="1100">
                          <a:effectLst/>
                        </a:rPr>
                      </a:br>
                      <a:r>
                        <a:rPr lang="en-GB" sz="1100" baseline="-25000">
                          <a:effectLst/>
                        </a:rPr>
                        <a:t>2</a:t>
                      </a:r>
                      <a:br>
                        <a:rPr lang="en-GB" sz="1100" baseline="-25000">
                          <a:effectLst/>
                        </a:rPr>
                      </a:br>
                      <a:r>
                        <a:rPr lang="en-GB" sz="1100" baseline="-25000">
                          <a:effectLst/>
                        </a:rPr>
                        <a:t>6</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63</a:t>
                      </a:r>
                      <a:br>
                        <a:rPr lang="en-GB" sz="1100" dirty="0">
                          <a:effectLst/>
                        </a:rPr>
                      </a:br>
                      <a:r>
                        <a:rPr lang="en-GB" sz="1100" u="sng" dirty="0">
                          <a:effectLst/>
                          <a:hlinkClick r:id="rId97" tooltip="Europium"/>
                        </a:rPr>
                        <a:t>Eu</a:t>
                      </a:r>
                      <a:br>
                        <a:rPr lang="en-GB" sz="1100" dirty="0">
                          <a:effectLst/>
                        </a:rPr>
                      </a:br>
                      <a:r>
                        <a:rPr lang="en-GB" sz="1100" baseline="-25000" dirty="0">
                          <a:effectLst/>
                        </a:rPr>
                        <a:t>2</a:t>
                      </a:r>
                      <a:br>
                        <a:rPr lang="en-GB" sz="1100" baseline="-25000" dirty="0">
                          <a:effectLst/>
                        </a:rPr>
                      </a:br>
                      <a:r>
                        <a:rPr lang="en-GB" sz="1100" baseline="-25000" dirty="0">
                          <a:effectLst/>
                        </a:rPr>
                        <a:t>7</a:t>
                      </a:r>
                      <a:br>
                        <a:rPr lang="en-GB" sz="1100" baseline="-25000" dirty="0">
                          <a:effectLst/>
                        </a:rPr>
                      </a:br>
                      <a:r>
                        <a:rPr lang="en-GB" sz="1100" baseline="-25000" dirty="0">
                          <a:effectLst/>
                        </a:rPr>
                        <a:t>0</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64</a:t>
                      </a:r>
                      <a:br>
                        <a:rPr lang="en-GB" sz="1100">
                          <a:effectLst/>
                        </a:rPr>
                      </a:br>
                      <a:r>
                        <a:rPr lang="en-GB" sz="1100" u="sng">
                          <a:effectLst/>
                          <a:hlinkClick r:id="rId98" tooltip="Gadolinium"/>
                        </a:rPr>
                        <a:t>Gd</a:t>
                      </a:r>
                      <a:br>
                        <a:rPr lang="en-GB" sz="1100">
                          <a:effectLst/>
                        </a:rPr>
                      </a:br>
                      <a:r>
                        <a:rPr lang="en-GB" sz="1100" baseline="-25000">
                          <a:effectLst/>
                        </a:rPr>
                        <a:t>2</a:t>
                      </a:r>
                      <a:br>
                        <a:rPr lang="en-GB" sz="1100" baseline="-25000">
                          <a:effectLst/>
                        </a:rPr>
                      </a:br>
                      <a:r>
                        <a:rPr lang="en-GB" sz="1100" baseline="-25000">
                          <a:effectLst/>
                        </a:rPr>
                        <a:t>7</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65</a:t>
                      </a:r>
                      <a:br>
                        <a:rPr lang="en-GB" sz="1100">
                          <a:effectLst/>
                        </a:rPr>
                      </a:br>
                      <a:r>
                        <a:rPr lang="en-GB" sz="1100" u="sng">
                          <a:effectLst/>
                          <a:hlinkClick r:id="rId99" tooltip="Terbium"/>
                        </a:rPr>
                        <a:t>Tb</a:t>
                      </a:r>
                      <a:br>
                        <a:rPr lang="en-GB" sz="1100">
                          <a:effectLst/>
                        </a:rPr>
                      </a:br>
                      <a:r>
                        <a:rPr lang="en-GB" sz="1100" baseline="-25000">
                          <a:effectLst/>
                        </a:rPr>
                        <a:t>2</a:t>
                      </a:r>
                      <a:br>
                        <a:rPr lang="en-GB" sz="1100" baseline="-25000">
                          <a:effectLst/>
                        </a:rPr>
                      </a:br>
                      <a:r>
                        <a:rPr lang="en-GB" sz="1100" baseline="-25000">
                          <a:effectLst/>
                        </a:rPr>
                        <a:t>9</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66</a:t>
                      </a:r>
                      <a:br>
                        <a:rPr lang="en-GB" sz="1100">
                          <a:effectLst/>
                        </a:rPr>
                      </a:br>
                      <a:r>
                        <a:rPr lang="en-GB" sz="1100" u="sng">
                          <a:effectLst/>
                          <a:hlinkClick r:id="rId100" tooltip="Dysprosium"/>
                        </a:rPr>
                        <a:t>Dy</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67</a:t>
                      </a:r>
                      <a:br>
                        <a:rPr lang="en-GB" sz="1100">
                          <a:effectLst/>
                        </a:rPr>
                      </a:br>
                      <a:r>
                        <a:rPr lang="en-GB" sz="1100" u="sng">
                          <a:effectLst/>
                          <a:hlinkClick r:id="rId101" tooltip="Holmium"/>
                        </a:rPr>
                        <a:t>Ho</a:t>
                      </a:r>
                      <a:br>
                        <a:rPr lang="en-GB" sz="1100">
                          <a:effectLst/>
                        </a:rPr>
                      </a:br>
                      <a:r>
                        <a:rPr lang="en-GB" sz="1100" baseline="-25000">
                          <a:effectLst/>
                        </a:rPr>
                        <a:t>2</a:t>
                      </a:r>
                      <a:br>
                        <a:rPr lang="en-GB" sz="1100" baseline="-25000">
                          <a:effectLst/>
                        </a:rPr>
                      </a:br>
                      <a:r>
                        <a:rPr lang="en-GB" sz="1100" baseline="-25000">
                          <a:effectLst/>
                        </a:rPr>
                        <a:t>11</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68</a:t>
                      </a:r>
                      <a:br>
                        <a:rPr lang="en-GB" sz="1100">
                          <a:effectLst/>
                        </a:rPr>
                      </a:br>
                      <a:r>
                        <a:rPr lang="en-GB" sz="1100" u="sng">
                          <a:effectLst/>
                          <a:hlinkClick r:id="rId102" tooltip="Erbium"/>
                        </a:rPr>
                        <a:t>Er</a:t>
                      </a:r>
                      <a:br>
                        <a:rPr lang="en-GB" sz="1100">
                          <a:effectLst/>
                        </a:rPr>
                      </a:br>
                      <a:r>
                        <a:rPr lang="en-GB" sz="1100" baseline="-25000">
                          <a:effectLst/>
                        </a:rPr>
                        <a:t>2</a:t>
                      </a:r>
                      <a:br>
                        <a:rPr lang="en-GB" sz="1100" baseline="-25000">
                          <a:effectLst/>
                        </a:rPr>
                      </a:br>
                      <a:r>
                        <a:rPr lang="en-GB" sz="1100" baseline="-25000">
                          <a:effectLst/>
                        </a:rPr>
                        <a:t>12</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69</a:t>
                      </a:r>
                      <a:br>
                        <a:rPr lang="en-GB" sz="1100">
                          <a:effectLst/>
                        </a:rPr>
                      </a:br>
                      <a:r>
                        <a:rPr lang="en-GB" sz="1100" u="sng">
                          <a:effectLst/>
                          <a:hlinkClick r:id="rId103" tooltip="Thulium"/>
                        </a:rPr>
                        <a:t>Tm</a:t>
                      </a:r>
                      <a:br>
                        <a:rPr lang="en-GB" sz="1100">
                          <a:effectLst/>
                        </a:rPr>
                      </a:br>
                      <a:r>
                        <a:rPr lang="en-GB" sz="1100" baseline="-25000">
                          <a:effectLst/>
                        </a:rPr>
                        <a:t>2</a:t>
                      </a:r>
                      <a:br>
                        <a:rPr lang="en-GB" sz="1100" baseline="-25000">
                          <a:effectLst/>
                        </a:rPr>
                      </a:br>
                      <a:r>
                        <a:rPr lang="en-GB" sz="1100" baseline="-25000">
                          <a:effectLst/>
                        </a:rPr>
                        <a:t>13</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70</a:t>
                      </a:r>
                      <a:br>
                        <a:rPr lang="en-GB" sz="1100">
                          <a:effectLst/>
                        </a:rPr>
                      </a:br>
                      <a:r>
                        <a:rPr lang="en-GB" sz="1100" u="sng">
                          <a:effectLst/>
                          <a:hlinkClick r:id="rId104" tooltip="Ytterbium"/>
                        </a:rPr>
                        <a:t>Yb</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71</a:t>
                      </a:r>
                      <a:br>
                        <a:rPr lang="en-GB" sz="1100">
                          <a:effectLst/>
                        </a:rPr>
                      </a:br>
                      <a:r>
                        <a:rPr lang="en-GB" sz="1100" u="sng">
                          <a:effectLst/>
                          <a:hlinkClick r:id="rId105" tooltip="Lutetium"/>
                        </a:rPr>
                        <a:t>Lu</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 </a:t>
                      </a:r>
                      <a:endParaRPr lang="el-GR" sz="1100" dirty="0">
                        <a:effectLst/>
                        <a:latin typeface="Times New Roman"/>
                        <a:ea typeface="Times New Roman"/>
                      </a:endParaRPr>
                    </a:p>
                  </a:txBody>
                  <a:tcPr marL="0" marR="0" marT="0" marB="0" anchor="ctr"/>
                </a:tc>
                <a:extLst>
                  <a:ext uri="{0D108BD9-81ED-4DB2-BD59-A6C34878D82A}">
                    <a16:rowId xmlns:a16="http://schemas.microsoft.com/office/drawing/2014/main" val="10008"/>
                  </a:ext>
                </a:extLst>
              </a:tr>
              <a:tr h="783223">
                <a:tc gridSpan="3">
                  <a:txBody>
                    <a:bodyPr/>
                    <a:lstStyle/>
                    <a:p>
                      <a:pPr algn="ctr">
                        <a:spcAft>
                          <a:spcPts val="0"/>
                        </a:spcAft>
                      </a:pPr>
                      <a:r>
                        <a:rPr lang="el-GR" sz="1100" u="sng" dirty="0" err="1">
                          <a:effectLst/>
                          <a:hlinkClick r:id="rId106" tooltip="Actinide"/>
                        </a:rPr>
                        <a:t>Ακτινίδες</a:t>
                      </a:r>
                      <a:r>
                        <a:rPr lang="el-GR" sz="1100" dirty="0">
                          <a:effectLst/>
                        </a:rPr>
                        <a:t> </a:t>
                      </a:r>
                      <a:br>
                        <a:rPr lang="el-GR" sz="1100" dirty="0">
                          <a:effectLst/>
                        </a:rPr>
                      </a:br>
                      <a:r>
                        <a:rPr lang="en-GB" sz="1100" dirty="0">
                          <a:effectLst/>
                        </a:rPr>
                        <a:t> </a:t>
                      </a:r>
                      <a:br>
                        <a:rPr lang="el-GR" sz="1100" dirty="0">
                          <a:effectLst/>
                        </a:rPr>
                      </a:br>
                      <a:r>
                        <a:rPr lang="el-GR" sz="1100" baseline="-25000" dirty="0">
                          <a:effectLst/>
                        </a:rPr>
                        <a:t>7</a:t>
                      </a:r>
                      <a:r>
                        <a:rPr lang="en-GB" sz="1100" baseline="-25000" dirty="0">
                          <a:effectLst/>
                        </a:rPr>
                        <a:t>s</a:t>
                      </a:r>
                      <a:br>
                        <a:rPr lang="el-GR" sz="1100" baseline="-25000" dirty="0">
                          <a:effectLst/>
                        </a:rPr>
                      </a:br>
                      <a:r>
                        <a:rPr lang="el-GR" sz="1100" baseline="-25000" dirty="0">
                          <a:effectLst/>
                        </a:rPr>
                        <a:t>5</a:t>
                      </a:r>
                      <a:r>
                        <a:rPr lang="en-GB" sz="1100" baseline="-25000" dirty="0">
                          <a:effectLst/>
                        </a:rPr>
                        <a:t>f</a:t>
                      </a:r>
                      <a:br>
                        <a:rPr lang="el-GR" sz="1100" baseline="-25000" dirty="0">
                          <a:effectLst/>
                        </a:rPr>
                      </a:br>
                      <a:r>
                        <a:rPr lang="el-GR" sz="1100" baseline="-25000" dirty="0">
                          <a:effectLst/>
                        </a:rPr>
                        <a:t>6</a:t>
                      </a:r>
                      <a:r>
                        <a:rPr lang="en-GB" sz="1100" baseline="-25000" dirty="0">
                          <a:effectLst/>
                        </a:rPr>
                        <a:t>d</a:t>
                      </a:r>
                      <a:endParaRPr lang="el-GR" sz="1100" dirty="0">
                        <a:effectLst/>
                        <a:latin typeface="Times New Roman"/>
                        <a:ea typeface="Times New Roman"/>
                      </a:endParaRPr>
                    </a:p>
                  </a:txBody>
                  <a:tcPr marL="0" marR="0" marT="0" marB="0" anchor="ctr"/>
                </a:tc>
                <a:tc hMerge="1">
                  <a:txBody>
                    <a:bodyPr/>
                    <a:lstStyle/>
                    <a:p>
                      <a:endParaRPr lang="el-GR"/>
                    </a:p>
                  </a:txBody>
                  <a:tcPr/>
                </a:tc>
                <a:tc hMerge="1">
                  <a:txBody>
                    <a:bodyPr/>
                    <a:lstStyle/>
                    <a:p>
                      <a:endParaRPr lang="el-GR"/>
                    </a:p>
                  </a:txBody>
                  <a:tcPr/>
                </a:tc>
                <a:tc>
                  <a:txBody>
                    <a:bodyPr/>
                    <a:lstStyle/>
                    <a:p>
                      <a:pPr algn="ctr">
                        <a:spcAft>
                          <a:spcPts val="0"/>
                        </a:spcAft>
                      </a:pPr>
                      <a:r>
                        <a:rPr lang="en-GB" sz="1100">
                          <a:effectLst/>
                        </a:rPr>
                        <a:t>89</a:t>
                      </a:r>
                      <a:br>
                        <a:rPr lang="en-GB" sz="1100">
                          <a:effectLst/>
                        </a:rPr>
                      </a:br>
                      <a:r>
                        <a:rPr lang="en-GB" sz="1100" u="sng">
                          <a:effectLst/>
                          <a:hlinkClick r:id="rId107" tooltip="Actinium"/>
                        </a:rPr>
                        <a:t>Ac</a:t>
                      </a:r>
                      <a:br>
                        <a:rPr lang="en-GB" sz="1100">
                          <a:effectLst/>
                        </a:rPr>
                      </a:br>
                      <a:r>
                        <a:rPr lang="en-GB" sz="1100" baseline="-25000">
                          <a:effectLst/>
                        </a:rPr>
                        <a:t>2</a:t>
                      </a:r>
                      <a:br>
                        <a:rPr lang="en-GB" sz="1100" baseline="-25000">
                          <a:effectLst/>
                        </a:rPr>
                      </a:br>
                      <a:r>
                        <a:rPr lang="en-GB" sz="1100" baseline="-25000">
                          <a:effectLst/>
                        </a:rPr>
                        <a:t> </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90</a:t>
                      </a:r>
                      <a:br>
                        <a:rPr lang="en-GB" sz="1100">
                          <a:effectLst/>
                        </a:rPr>
                      </a:br>
                      <a:r>
                        <a:rPr lang="en-GB" sz="1100" u="sng">
                          <a:effectLst/>
                          <a:hlinkClick r:id="rId108" tooltip="Thorium"/>
                        </a:rPr>
                        <a:t>Th</a:t>
                      </a:r>
                      <a:br>
                        <a:rPr lang="en-GB" sz="1100">
                          <a:effectLst/>
                        </a:rPr>
                      </a:br>
                      <a:r>
                        <a:rPr lang="en-GB" sz="1100" baseline="-25000">
                          <a:effectLst/>
                        </a:rPr>
                        <a:t>2</a:t>
                      </a:r>
                      <a:br>
                        <a:rPr lang="en-GB" sz="1100" baseline="-25000">
                          <a:effectLst/>
                        </a:rPr>
                      </a:br>
                      <a:r>
                        <a:rPr lang="en-GB" sz="1100" baseline="-25000">
                          <a:effectLst/>
                        </a:rPr>
                        <a:t>0</a:t>
                      </a:r>
                      <a:br>
                        <a:rPr lang="en-GB" sz="1100" baseline="-25000">
                          <a:effectLst/>
                        </a:rPr>
                      </a:br>
                      <a:r>
                        <a:rPr lang="en-GB" sz="1100" baseline="-25000">
                          <a:effectLst/>
                        </a:rPr>
                        <a:t>2</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91</a:t>
                      </a:r>
                      <a:br>
                        <a:rPr lang="en-GB" sz="1100">
                          <a:effectLst/>
                        </a:rPr>
                      </a:br>
                      <a:r>
                        <a:rPr lang="en-GB" sz="1100" u="sng">
                          <a:effectLst/>
                          <a:hlinkClick r:id="rId109" tooltip="Protactinium"/>
                        </a:rPr>
                        <a:t>Pa</a:t>
                      </a:r>
                      <a:br>
                        <a:rPr lang="en-GB" sz="1100">
                          <a:effectLst/>
                        </a:rPr>
                      </a:br>
                      <a:r>
                        <a:rPr lang="en-GB" sz="1100" baseline="-25000">
                          <a:effectLst/>
                        </a:rPr>
                        <a:t>2</a:t>
                      </a:r>
                      <a:br>
                        <a:rPr lang="en-GB" sz="1100" baseline="-25000">
                          <a:effectLst/>
                        </a:rPr>
                      </a:br>
                      <a:r>
                        <a:rPr lang="en-GB" sz="1100" baseline="-25000">
                          <a:effectLst/>
                        </a:rPr>
                        <a:t>2</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dirty="0">
                          <a:effectLst/>
                        </a:rPr>
                        <a:t>92</a:t>
                      </a:r>
                      <a:br>
                        <a:rPr lang="en-GB" sz="1100" dirty="0">
                          <a:effectLst/>
                        </a:rPr>
                      </a:br>
                      <a:r>
                        <a:rPr lang="en-GB" sz="1100" u="sng" dirty="0">
                          <a:effectLst/>
                          <a:hlinkClick r:id="rId110" tooltip="Uranium"/>
                        </a:rPr>
                        <a:t>U</a:t>
                      </a:r>
                      <a:br>
                        <a:rPr lang="en-GB" sz="1100" dirty="0">
                          <a:effectLst/>
                        </a:rPr>
                      </a:br>
                      <a:r>
                        <a:rPr lang="en-GB" sz="1100" baseline="-25000" dirty="0">
                          <a:effectLst/>
                        </a:rPr>
                        <a:t>2</a:t>
                      </a:r>
                      <a:br>
                        <a:rPr lang="en-GB" sz="1100" baseline="-25000" dirty="0">
                          <a:effectLst/>
                        </a:rPr>
                      </a:br>
                      <a:r>
                        <a:rPr lang="en-GB" sz="1100" baseline="-25000" dirty="0">
                          <a:effectLst/>
                        </a:rPr>
                        <a:t>3</a:t>
                      </a:r>
                      <a:br>
                        <a:rPr lang="en-GB" sz="1100" baseline="-25000" dirty="0">
                          <a:effectLst/>
                        </a:rPr>
                      </a:br>
                      <a:r>
                        <a:rPr lang="en-GB" sz="1100" baseline="-25000" dirty="0">
                          <a:effectLst/>
                        </a:rPr>
                        <a:t>1</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dirty="0">
                          <a:effectLst/>
                        </a:rPr>
                        <a:t>(93)</a:t>
                      </a:r>
                      <a:br>
                        <a:rPr lang="en-GB" sz="1100" dirty="0">
                          <a:effectLst/>
                        </a:rPr>
                      </a:br>
                      <a:r>
                        <a:rPr lang="en-GB" sz="1100" u="sng" dirty="0">
                          <a:effectLst/>
                          <a:hlinkClick r:id="rId111" tooltip="Neptunium"/>
                        </a:rPr>
                        <a:t>Np</a:t>
                      </a:r>
                      <a:br>
                        <a:rPr lang="en-GB" sz="1100" dirty="0">
                          <a:effectLst/>
                        </a:rPr>
                      </a:br>
                      <a:r>
                        <a:rPr lang="en-GB" sz="1100" baseline="-25000" dirty="0">
                          <a:effectLst/>
                        </a:rPr>
                        <a:t>2</a:t>
                      </a:r>
                      <a:br>
                        <a:rPr lang="en-GB" sz="1100" baseline="-25000" dirty="0">
                          <a:effectLst/>
                        </a:rPr>
                      </a:br>
                      <a:r>
                        <a:rPr lang="en-GB" sz="1100" baseline="-25000" dirty="0">
                          <a:effectLst/>
                        </a:rPr>
                        <a:t>4</a:t>
                      </a:r>
                      <a:br>
                        <a:rPr lang="en-GB" sz="1100" baseline="-25000" dirty="0">
                          <a:effectLst/>
                        </a:rPr>
                      </a:br>
                      <a:r>
                        <a:rPr lang="en-GB" sz="1100" baseline="-25000" dirty="0">
                          <a:effectLst/>
                        </a:rPr>
                        <a:t>1</a:t>
                      </a:r>
                      <a:endParaRPr lang="el-GR" sz="1100" dirty="0">
                        <a:effectLst/>
                        <a:latin typeface="Times New Roman"/>
                        <a:ea typeface="Times New Roman"/>
                      </a:endParaRPr>
                    </a:p>
                  </a:txBody>
                  <a:tcPr marL="0" marR="0" marT="0" marB="0" anchor="ctr"/>
                </a:tc>
                <a:tc>
                  <a:txBody>
                    <a:bodyPr/>
                    <a:lstStyle/>
                    <a:p>
                      <a:pPr algn="ctr">
                        <a:spcAft>
                          <a:spcPts val="0"/>
                        </a:spcAft>
                      </a:pPr>
                      <a:r>
                        <a:rPr lang="en-GB" sz="1100">
                          <a:effectLst/>
                        </a:rPr>
                        <a:t>(94)</a:t>
                      </a:r>
                      <a:br>
                        <a:rPr lang="en-GB" sz="1100">
                          <a:effectLst/>
                        </a:rPr>
                      </a:br>
                      <a:r>
                        <a:rPr lang="en-GB" sz="1100" u="sng">
                          <a:effectLst/>
                          <a:hlinkClick r:id="rId112" tooltip="Plutonium"/>
                        </a:rPr>
                        <a:t>Pu</a:t>
                      </a:r>
                      <a:br>
                        <a:rPr lang="en-GB" sz="1100">
                          <a:effectLst/>
                        </a:rPr>
                      </a:br>
                      <a:r>
                        <a:rPr lang="en-GB" sz="1100" baseline="-25000">
                          <a:effectLst/>
                        </a:rPr>
                        <a:t>2</a:t>
                      </a:r>
                      <a:br>
                        <a:rPr lang="en-GB" sz="1100" baseline="-25000">
                          <a:effectLst/>
                        </a:rPr>
                      </a:br>
                      <a:r>
                        <a:rPr lang="en-GB" sz="1100" baseline="-25000">
                          <a:effectLst/>
                        </a:rPr>
                        <a:t>6</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(95)</a:t>
                      </a:r>
                      <a:br>
                        <a:rPr lang="en-GB" sz="1100">
                          <a:effectLst/>
                        </a:rPr>
                      </a:br>
                      <a:r>
                        <a:rPr lang="en-GB" sz="1100" u="sng">
                          <a:effectLst/>
                          <a:hlinkClick r:id="rId113" tooltip="Americium"/>
                        </a:rPr>
                        <a:t>Am</a:t>
                      </a:r>
                      <a:br>
                        <a:rPr lang="en-GB" sz="1100">
                          <a:effectLst/>
                        </a:rPr>
                      </a:br>
                      <a:r>
                        <a:rPr lang="en-GB" sz="1100" baseline="-25000">
                          <a:effectLst/>
                        </a:rPr>
                        <a:t>2</a:t>
                      </a:r>
                      <a:br>
                        <a:rPr lang="en-GB" sz="1100" baseline="-25000">
                          <a:effectLst/>
                        </a:rPr>
                      </a:br>
                      <a:r>
                        <a:rPr lang="en-GB" sz="1100" baseline="-25000">
                          <a:effectLst/>
                        </a:rPr>
                        <a:t>7</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(96)</a:t>
                      </a:r>
                      <a:br>
                        <a:rPr lang="en-GB" sz="1100">
                          <a:effectLst/>
                        </a:rPr>
                      </a:br>
                      <a:r>
                        <a:rPr lang="en-GB" sz="1100" u="sng">
                          <a:effectLst/>
                          <a:hlinkClick r:id="rId114" tooltip="Curium"/>
                        </a:rPr>
                        <a:t>Cm</a:t>
                      </a:r>
                      <a:br>
                        <a:rPr lang="en-GB" sz="1100">
                          <a:effectLst/>
                        </a:rPr>
                      </a:br>
                      <a:r>
                        <a:rPr lang="en-GB" sz="1100" baseline="-25000">
                          <a:effectLst/>
                        </a:rPr>
                        <a:t>2</a:t>
                      </a:r>
                      <a:br>
                        <a:rPr lang="en-GB" sz="1100" baseline="-25000">
                          <a:effectLst/>
                        </a:rPr>
                      </a:br>
                      <a:r>
                        <a:rPr lang="en-GB" sz="1100" baseline="-25000">
                          <a:effectLst/>
                        </a:rPr>
                        <a:t>7</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(97)</a:t>
                      </a:r>
                      <a:br>
                        <a:rPr lang="en-GB" sz="1100">
                          <a:effectLst/>
                        </a:rPr>
                      </a:br>
                      <a:r>
                        <a:rPr lang="en-GB" sz="1100" u="sng">
                          <a:effectLst/>
                          <a:hlinkClick r:id="rId115" tooltip="Berkelium"/>
                        </a:rPr>
                        <a:t>Bk</a:t>
                      </a:r>
                      <a:br>
                        <a:rPr lang="en-GB" sz="1100">
                          <a:effectLst/>
                        </a:rPr>
                      </a:br>
                      <a:r>
                        <a:rPr lang="en-GB" sz="1100" baseline="-25000">
                          <a:effectLst/>
                        </a:rPr>
                        <a:t>2</a:t>
                      </a:r>
                      <a:br>
                        <a:rPr lang="en-GB" sz="1100" baseline="-25000">
                          <a:effectLst/>
                        </a:rPr>
                      </a:br>
                      <a:r>
                        <a:rPr lang="en-GB" sz="1100" baseline="-25000">
                          <a:effectLst/>
                        </a:rPr>
                        <a:t>9</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(98)</a:t>
                      </a:r>
                      <a:br>
                        <a:rPr lang="en-GB" sz="1100">
                          <a:effectLst/>
                        </a:rPr>
                      </a:br>
                      <a:r>
                        <a:rPr lang="en-GB" sz="1100" u="sng">
                          <a:effectLst/>
                          <a:hlinkClick r:id="rId116" tooltip="Californium"/>
                        </a:rPr>
                        <a:t>Cf</a:t>
                      </a:r>
                      <a:br>
                        <a:rPr lang="en-GB" sz="1100">
                          <a:effectLst/>
                        </a:rPr>
                      </a:br>
                      <a:r>
                        <a:rPr lang="en-GB" sz="1100" baseline="-25000">
                          <a:effectLst/>
                        </a:rPr>
                        <a:t>2</a:t>
                      </a:r>
                      <a:br>
                        <a:rPr lang="en-GB" sz="1100" baseline="-25000">
                          <a:effectLst/>
                        </a:rPr>
                      </a:br>
                      <a:r>
                        <a:rPr lang="en-GB" sz="1100" baseline="-25000">
                          <a:effectLst/>
                        </a:rPr>
                        <a:t>10</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(99)</a:t>
                      </a:r>
                      <a:br>
                        <a:rPr lang="en-GB" sz="1100">
                          <a:effectLst/>
                        </a:rPr>
                      </a:br>
                      <a:r>
                        <a:rPr lang="en-GB" sz="1100" u="sng">
                          <a:effectLst/>
                          <a:hlinkClick r:id="rId117" tooltip="Einsteinium"/>
                        </a:rPr>
                        <a:t>Es</a:t>
                      </a:r>
                      <a:br>
                        <a:rPr lang="en-GB" sz="1100">
                          <a:effectLst/>
                        </a:rPr>
                      </a:br>
                      <a:r>
                        <a:rPr lang="en-GB" sz="1100" baseline="-25000">
                          <a:effectLst/>
                        </a:rPr>
                        <a:t>2</a:t>
                      </a:r>
                      <a:br>
                        <a:rPr lang="en-GB" sz="1100" baseline="-25000">
                          <a:effectLst/>
                        </a:rPr>
                      </a:br>
                      <a:r>
                        <a:rPr lang="en-GB" sz="1100" baseline="-25000">
                          <a:effectLst/>
                        </a:rPr>
                        <a:t>11</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(100)</a:t>
                      </a:r>
                      <a:br>
                        <a:rPr lang="en-GB" sz="1100">
                          <a:effectLst/>
                        </a:rPr>
                      </a:br>
                      <a:r>
                        <a:rPr lang="en-GB" sz="1100" u="sng">
                          <a:effectLst/>
                          <a:hlinkClick r:id="rId118" tooltip="Fermium"/>
                        </a:rPr>
                        <a:t>Fm</a:t>
                      </a:r>
                      <a:br>
                        <a:rPr lang="en-GB" sz="1100">
                          <a:effectLst/>
                        </a:rPr>
                      </a:br>
                      <a:r>
                        <a:rPr lang="en-GB" sz="1100" baseline="-25000">
                          <a:effectLst/>
                        </a:rPr>
                        <a:t>2</a:t>
                      </a:r>
                      <a:br>
                        <a:rPr lang="en-GB" sz="1100" baseline="-25000">
                          <a:effectLst/>
                        </a:rPr>
                      </a:br>
                      <a:r>
                        <a:rPr lang="en-GB" sz="1100" baseline="-25000">
                          <a:effectLst/>
                        </a:rPr>
                        <a:t>12</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(101)</a:t>
                      </a:r>
                      <a:br>
                        <a:rPr lang="en-GB" sz="1100">
                          <a:effectLst/>
                        </a:rPr>
                      </a:br>
                      <a:r>
                        <a:rPr lang="en-GB" sz="1100" u="sng">
                          <a:effectLst/>
                          <a:hlinkClick r:id="rId119" tooltip="Mendelevium"/>
                        </a:rPr>
                        <a:t>Md</a:t>
                      </a:r>
                      <a:br>
                        <a:rPr lang="en-GB" sz="1100">
                          <a:effectLst/>
                        </a:rPr>
                      </a:br>
                      <a:r>
                        <a:rPr lang="en-GB" sz="1100" baseline="-25000">
                          <a:effectLst/>
                        </a:rPr>
                        <a:t>2</a:t>
                      </a:r>
                      <a:br>
                        <a:rPr lang="en-GB" sz="1100" baseline="-25000">
                          <a:effectLst/>
                        </a:rPr>
                      </a:br>
                      <a:r>
                        <a:rPr lang="en-GB" sz="1100" baseline="-25000">
                          <a:effectLst/>
                        </a:rPr>
                        <a:t>13</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(102)</a:t>
                      </a:r>
                      <a:br>
                        <a:rPr lang="en-GB" sz="1100">
                          <a:effectLst/>
                        </a:rPr>
                      </a:br>
                      <a:r>
                        <a:rPr lang="en-GB" sz="1100" u="sng">
                          <a:effectLst/>
                          <a:hlinkClick r:id="rId120" tooltip="Nobelium"/>
                        </a:rPr>
                        <a:t>No</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0</a:t>
                      </a:r>
                      <a:endParaRPr lang="el-GR" sz="1100">
                        <a:effectLst/>
                        <a:latin typeface="Times New Roman"/>
                        <a:ea typeface="Times New Roman"/>
                      </a:endParaRPr>
                    </a:p>
                  </a:txBody>
                  <a:tcPr marL="0" marR="0" marT="0" marB="0" anchor="ctr"/>
                </a:tc>
                <a:tc>
                  <a:txBody>
                    <a:bodyPr/>
                    <a:lstStyle/>
                    <a:p>
                      <a:pPr algn="ctr">
                        <a:spcAft>
                          <a:spcPts val="0"/>
                        </a:spcAft>
                      </a:pPr>
                      <a:r>
                        <a:rPr lang="en-GB" sz="1100">
                          <a:effectLst/>
                        </a:rPr>
                        <a:t>(103)</a:t>
                      </a:r>
                      <a:br>
                        <a:rPr lang="en-GB" sz="1100">
                          <a:effectLst/>
                        </a:rPr>
                      </a:br>
                      <a:r>
                        <a:rPr lang="en-GB" sz="1100" u="sng">
                          <a:effectLst/>
                          <a:hlinkClick r:id="rId121" tooltip="Lawrencium"/>
                        </a:rPr>
                        <a:t>Lr</a:t>
                      </a:r>
                      <a:br>
                        <a:rPr lang="en-GB" sz="1100">
                          <a:effectLst/>
                        </a:rPr>
                      </a:br>
                      <a:r>
                        <a:rPr lang="en-GB" sz="1100" baseline="-25000">
                          <a:effectLst/>
                        </a:rPr>
                        <a:t>2</a:t>
                      </a:r>
                      <a:br>
                        <a:rPr lang="en-GB" sz="1100" baseline="-25000">
                          <a:effectLst/>
                        </a:rPr>
                      </a:br>
                      <a:r>
                        <a:rPr lang="en-GB" sz="1100" baseline="-25000">
                          <a:effectLst/>
                        </a:rPr>
                        <a:t>14</a:t>
                      </a:r>
                      <a:br>
                        <a:rPr lang="en-GB" sz="1100" baseline="-25000">
                          <a:effectLst/>
                        </a:rPr>
                      </a:br>
                      <a:r>
                        <a:rPr lang="en-GB" sz="1100" baseline="-25000">
                          <a:effectLst/>
                        </a:rPr>
                        <a:t>1</a:t>
                      </a:r>
                      <a:endParaRPr lang="el-GR" sz="1100">
                        <a:effectLst/>
                        <a:latin typeface="Times New Roman"/>
                        <a:ea typeface="Times New Roman"/>
                      </a:endParaRPr>
                    </a:p>
                  </a:txBody>
                  <a:tcPr marL="0" marR="0" marT="0" marB="0" anchor="ctr"/>
                </a:tc>
                <a:tc>
                  <a:txBody>
                    <a:bodyPr/>
                    <a:lstStyle/>
                    <a:p>
                      <a:pPr>
                        <a:spcAft>
                          <a:spcPts val="0"/>
                        </a:spcAft>
                      </a:pPr>
                      <a:r>
                        <a:rPr lang="en-GB" sz="1100" dirty="0">
                          <a:effectLst/>
                        </a:rPr>
                        <a:t> </a:t>
                      </a:r>
                      <a:endParaRPr lang="el-GR" sz="1100" dirty="0">
                        <a:effectLst/>
                        <a:latin typeface="Times New Roman"/>
                        <a:ea typeface="Times New Roman"/>
                      </a:endParaRPr>
                    </a:p>
                  </a:txBody>
                  <a:tcPr marL="0" marR="0" marT="0" marB="0" anchor="ctr"/>
                </a:tc>
                <a:extLst>
                  <a:ext uri="{0D108BD9-81ED-4DB2-BD59-A6C34878D82A}">
                    <a16:rowId xmlns:a16="http://schemas.microsoft.com/office/drawing/2014/main" val="10009"/>
                  </a:ext>
                </a:extLst>
              </a:tr>
            </a:tbl>
          </a:graphicData>
        </a:graphic>
      </p:graphicFrame>
      <p:sp>
        <p:nvSpPr>
          <p:cNvPr id="5" name="TextBox 4">
            <a:extLst>
              <a:ext uri="{FF2B5EF4-FFF2-40B4-BE49-F238E27FC236}">
                <a16:creationId xmlns:a16="http://schemas.microsoft.com/office/drawing/2014/main" id="{C5D3D16A-7AA9-45FE-9BCF-F2D8BF949805}"/>
              </a:ext>
            </a:extLst>
          </p:cNvPr>
          <p:cNvSpPr txBox="1"/>
          <p:nvPr/>
        </p:nvSpPr>
        <p:spPr>
          <a:xfrm>
            <a:off x="1835150" y="115888"/>
            <a:ext cx="4321175" cy="1201737"/>
          </a:xfrm>
          <a:prstGeom prst="rect">
            <a:avLst/>
          </a:prstGeom>
          <a:solidFill>
            <a:schemeClr val="tx2"/>
          </a:solidFill>
        </p:spPr>
        <p:txBody>
          <a:bodyPr>
            <a:spAutoFit/>
          </a:bodyPr>
          <a:lstStyle/>
          <a:p>
            <a:pPr algn="ctr" eaLnBrk="1" hangingPunct="1">
              <a:defRPr/>
            </a:pPr>
            <a:r>
              <a:rPr lang="el-GR" dirty="0">
                <a:solidFill>
                  <a:schemeClr val="bg1"/>
                </a:solidFill>
                <a:effectLst>
                  <a:outerShdw blurRad="38100" dist="38100" dir="2700000" algn="tl">
                    <a:srgbClr val="000000">
                      <a:alpha val="43137"/>
                    </a:srgbClr>
                  </a:outerShdw>
                </a:effectLst>
              </a:rPr>
              <a:t>Ηλεκτρονιακή δομή βάσει της θέσης των στοιχείων στον Περιοδικό Πίνακα</a:t>
            </a:r>
          </a:p>
        </p:txBody>
      </p:sp>
      <p:grpSp>
        <p:nvGrpSpPr>
          <p:cNvPr id="18" name="Group 17">
            <a:extLst>
              <a:ext uri="{FF2B5EF4-FFF2-40B4-BE49-F238E27FC236}">
                <a16:creationId xmlns:a16="http://schemas.microsoft.com/office/drawing/2014/main" id="{D0C65E12-52AA-46CD-B46F-B15D809168AD}"/>
              </a:ext>
            </a:extLst>
          </p:cNvPr>
          <p:cNvGrpSpPr/>
          <p:nvPr/>
        </p:nvGrpSpPr>
        <p:grpSpPr>
          <a:xfrm>
            <a:off x="1475656" y="1883849"/>
            <a:ext cx="7150246" cy="4974151"/>
            <a:chOff x="1454202" y="1883849"/>
            <a:chExt cx="7150246" cy="4974151"/>
          </a:xfrm>
        </p:grpSpPr>
        <p:sp>
          <p:nvSpPr>
            <p:cNvPr id="2" name="Rectangle 1">
              <a:extLst>
                <a:ext uri="{FF2B5EF4-FFF2-40B4-BE49-F238E27FC236}">
                  <a16:creationId xmlns:a16="http://schemas.microsoft.com/office/drawing/2014/main" id="{65FE81CD-B4A2-430E-89C6-863F0E37F512}"/>
                </a:ext>
              </a:extLst>
            </p:cNvPr>
            <p:cNvSpPr/>
            <p:nvPr/>
          </p:nvSpPr>
          <p:spPr>
            <a:xfrm>
              <a:off x="2822355" y="1916832"/>
              <a:ext cx="479332" cy="720080"/>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E53DC76-F5EC-4961-99E9-9FF9C5CFBB58}"/>
                </a:ext>
              </a:extLst>
            </p:cNvPr>
            <p:cNvPicPr>
              <a:picLocks noChangeAspect="1"/>
            </p:cNvPicPr>
            <p:nvPr/>
          </p:nvPicPr>
          <p:blipFill>
            <a:blip r:embed="rId122"/>
            <a:stretch>
              <a:fillRect/>
            </a:stretch>
          </p:blipFill>
          <p:spPr>
            <a:xfrm>
              <a:off x="5270627" y="1883849"/>
              <a:ext cx="479332" cy="749873"/>
            </a:xfrm>
            <a:prstGeom prst="rect">
              <a:avLst/>
            </a:prstGeom>
          </p:spPr>
        </p:pic>
        <p:pic>
          <p:nvPicPr>
            <p:cNvPr id="6" name="Picture 5">
              <a:extLst>
                <a:ext uri="{FF2B5EF4-FFF2-40B4-BE49-F238E27FC236}">
                  <a16:creationId xmlns:a16="http://schemas.microsoft.com/office/drawing/2014/main" id="{66CBD935-CDEC-436D-9D41-89FB16FB883C}"/>
                </a:ext>
              </a:extLst>
            </p:cNvPr>
            <p:cNvPicPr>
              <a:picLocks noChangeAspect="1"/>
            </p:cNvPicPr>
            <p:nvPr/>
          </p:nvPicPr>
          <p:blipFill>
            <a:blip r:embed="rId122"/>
            <a:stretch>
              <a:fillRect/>
            </a:stretch>
          </p:blipFill>
          <p:spPr>
            <a:xfrm>
              <a:off x="2341807" y="2658491"/>
              <a:ext cx="480548" cy="749873"/>
            </a:xfrm>
            <a:prstGeom prst="rect">
              <a:avLst/>
            </a:prstGeom>
          </p:spPr>
        </p:pic>
        <p:pic>
          <p:nvPicPr>
            <p:cNvPr id="7" name="Picture 6">
              <a:extLst>
                <a:ext uri="{FF2B5EF4-FFF2-40B4-BE49-F238E27FC236}">
                  <a16:creationId xmlns:a16="http://schemas.microsoft.com/office/drawing/2014/main" id="{07C4ECCB-A15B-461E-9B0A-0BD5214923D5}"/>
                </a:ext>
              </a:extLst>
            </p:cNvPr>
            <p:cNvPicPr>
              <a:picLocks noChangeAspect="1"/>
            </p:cNvPicPr>
            <p:nvPr/>
          </p:nvPicPr>
          <p:blipFill>
            <a:blip r:embed="rId122"/>
            <a:stretch>
              <a:fillRect/>
            </a:stretch>
          </p:blipFill>
          <p:spPr>
            <a:xfrm>
              <a:off x="4797962" y="2656365"/>
              <a:ext cx="451143" cy="749873"/>
            </a:xfrm>
            <a:prstGeom prst="rect">
              <a:avLst/>
            </a:prstGeom>
          </p:spPr>
        </p:pic>
        <p:pic>
          <p:nvPicPr>
            <p:cNvPr id="8" name="Picture 7">
              <a:extLst>
                <a:ext uri="{FF2B5EF4-FFF2-40B4-BE49-F238E27FC236}">
                  <a16:creationId xmlns:a16="http://schemas.microsoft.com/office/drawing/2014/main" id="{73EB1BEF-3CCF-4908-9BF8-BB3AA0770636}"/>
                </a:ext>
              </a:extLst>
            </p:cNvPr>
            <p:cNvPicPr>
              <a:picLocks noChangeAspect="1"/>
            </p:cNvPicPr>
            <p:nvPr/>
          </p:nvPicPr>
          <p:blipFill>
            <a:blip r:embed="rId122"/>
            <a:stretch>
              <a:fillRect/>
            </a:stretch>
          </p:blipFill>
          <p:spPr>
            <a:xfrm>
              <a:off x="5270626" y="2650609"/>
              <a:ext cx="479332" cy="749873"/>
            </a:xfrm>
            <a:prstGeom prst="rect">
              <a:avLst/>
            </a:prstGeom>
          </p:spPr>
        </p:pic>
        <p:pic>
          <p:nvPicPr>
            <p:cNvPr id="9" name="Picture 8">
              <a:extLst>
                <a:ext uri="{FF2B5EF4-FFF2-40B4-BE49-F238E27FC236}">
                  <a16:creationId xmlns:a16="http://schemas.microsoft.com/office/drawing/2014/main" id="{03016FDC-69CF-4236-AFA2-1A5588CB9330}"/>
                </a:ext>
              </a:extLst>
            </p:cNvPr>
            <p:cNvPicPr>
              <a:picLocks noChangeAspect="1"/>
            </p:cNvPicPr>
            <p:nvPr/>
          </p:nvPicPr>
          <p:blipFill>
            <a:blip r:embed="rId122"/>
            <a:stretch>
              <a:fillRect/>
            </a:stretch>
          </p:blipFill>
          <p:spPr>
            <a:xfrm>
              <a:off x="1454203" y="5301208"/>
              <a:ext cx="451143" cy="815813"/>
            </a:xfrm>
            <a:prstGeom prst="rect">
              <a:avLst/>
            </a:prstGeom>
          </p:spPr>
        </p:pic>
        <p:pic>
          <p:nvPicPr>
            <p:cNvPr id="10" name="Picture 9">
              <a:extLst>
                <a:ext uri="{FF2B5EF4-FFF2-40B4-BE49-F238E27FC236}">
                  <a16:creationId xmlns:a16="http://schemas.microsoft.com/office/drawing/2014/main" id="{A15C55E0-D488-4D3F-A379-30B00B3EC3F5}"/>
                </a:ext>
              </a:extLst>
            </p:cNvPr>
            <p:cNvPicPr>
              <a:picLocks noChangeAspect="1"/>
            </p:cNvPicPr>
            <p:nvPr/>
          </p:nvPicPr>
          <p:blipFill>
            <a:blip r:embed="rId122"/>
            <a:stretch>
              <a:fillRect/>
            </a:stretch>
          </p:blipFill>
          <p:spPr>
            <a:xfrm>
              <a:off x="4797961" y="5301207"/>
              <a:ext cx="451143" cy="789017"/>
            </a:xfrm>
            <a:prstGeom prst="rect">
              <a:avLst/>
            </a:prstGeom>
          </p:spPr>
        </p:pic>
        <p:pic>
          <p:nvPicPr>
            <p:cNvPr id="11" name="Picture 10">
              <a:extLst>
                <a:ext uri="{FF2B5EF4-FFF2-40B4-BE49-F238E27FC236}">
                  <a16:creationId xmlns:a16="http://schemas.microsoft.com/office/drawing/2014/main" id="{315B179D-54D4-4E02-B0BC-B50B3C45585D}"/>
                </a:ext>
              </a:extLst>
            </p:cNvPr>
            <p:cNvPicPr>
              <a:picLocks noChangeAspect="1"/>
            </p:cNvPicPr>
            <p:nvPr/>
          </p:nvPicPr>
          <p:blipFill>
            <a:blip r:embed="rId122"/>
            <a:stretch>
              <a:fillRect/>
            </a:stretch>
          </p:blipFill>
          <p:spPr>
            <a:xfrm>
              <a:off x="8100392" y="5301207"/>
              <a:ext cx="504056" cy="749873"/>
            </a:xfrm>
            <a:prstGeom prst="rect">
              <a:avLst/>
            </a:prstGeom>
          </p:spPr>
        </p:pic>
        <p:pic>
          <p:nvPicPr>
            <p:cNvPr id="12" name="Picture 11">
              <a:extLst>
                <a:ext uri="{FF2B5EF4-FFF2-40B4-BE49-F238E27FC236}">
                  <a16:creationId xmlns:a16="http://schemas.microsoft.com/office/drawing/2014/main" id="{3A744BE3-A74C-4C75-9F96-BFA7EC8367D8}"/>
                </a:ext>
              </a:extLst>
            </p:cNvPr>
            <p:cNvPicPr>
              <a:picLocks noChangeAspect="1"/>
            </p:cNvPicPr>
            <p:nvPr/>
          </p:nvPicPr>
          <p:blipFill>
            <a:blip r:embed="rId122"/>
            <a:stretch>
              <a:fillRect/>
            </a:stretch>
          </p:blipFill>
          <p:spPr>
            <a:xfrm>
              <a:off x="1454202" y="6061841"/>
              <a:ext cx="451143" cy="774637"/>
            </a:xfrm>
            <a:prstGeom prst="rect">
              <a:avLst/>
            </a:prstGeom>
          </p:spPr>
        </p:pic>
        <p:pic>
          <p:nvPicPr>
            <p:cNvPr id="13" name="Picture 12">
              <a:extLst>
                <a:ext uri="{FF2B5EF4-FFF2-40B4-BE49-F238E27FC236}">
                  <a16:creationId xmlns:a16="http://schemas.microsoft.com/office/drawing/2014/main" id="{DD21D5FB-0BD4-435F-9503-E65C43806902}"/>
                </a:ext>
              </a:extLst>
            </p:cNvPr>
            <p:cNvPicPr>
              <a:picLocks noChangeAspect="1"/>
            </p:cNvPicPr>
            <p:nvPr/>
          </p:nvPicPr>
          <p:blipFill>
            <a:blip r:embed="rId122"/>
            <a:stretch>
              <a:fillRect/>
            </a:stretch>
          </p:blipFill>
          <p:spPr>
            <a:xfrm>
              <a:off x="1864042" y="6061841"/>
              <a:ext cx="479333" cy="777827"/>
            </a:xfrm>
            <a:prstGeom prst="rect">
              <a:avLst/>
            </a:prstGeom>
          </p:spPr>
        </p:pic>
        <p:pic>
          <p:nvPicPr>
            <p:cNvPr id="14" name="Picture 13">
              <a:extLst>
                <a:ext uri="{FF2B5EF4-FFF2-40B4-BE49-F238E27FC236}">
                  <a16:creationId xmlns:a16="http://schemas.microsoft.com/office/drawing/2014/main" id="{1973FF26-FEED-4EEB-92B0-3BF2F4EEB27F}"/>
                </a:ext>
              </a:extLst>
            </p:cNvPr>
            <p:cNvPicPr>
              <a:picLocks noChangeAspect="1"/>
            </p:cNvPicPr>
            <p:nvPr/>
          </p:nvPicPr>
          <p:blipFill>
            <a:blip r:embed="rId122"/>
            <a:stretch>
              <a:fillRect/>
            </a:stretch>
          </p:blipFill>
          <p:spPr>
            <a:xfrm>
              <a:off x="2335804" y="6066364"/>
              <a:ext cx="479333" cy="779376"/>
            </a:xfrm>
            <a:prstGeom prst="rect">
              <a:avLst/>
            </a:prstGeom>
          </p:spPr>
        </p:pic>
        <p:pic>
          <p:nvPicPr>
            <p:cNvPr id="15" name="Picture 14">
              <a:extLst>
                <a:ext uri="{FF2B5EF4-FFF2-40B4-BE49-F238E27FC236}">
                  <a16:creationId xmlns:a16="http://schemas.microsoft.com/office/drawing/2014/main" id="{954A0C44-D7A7-4A41-AE6F-2377A00407B0}"/>
                </a:ext>
              </a:extLst>
            </p:cNvPr>
            <p:cNvPicPr>
              <a:picLocks noChangeAspect="1"/>
            </p:cNvPicPr>
            <p:nvPr/>
          </p:nvPicPr>
          <p:blipFill>
            <a:blip r:embed="rId122"/>
            <a:stretch>
              <a:fillRect/>
            </a:stretch>
          </p:blipFill>
          <p:spPr>
            <a:xfrm>
              <a:off x="2803260" y="6061841"/>
              <a:ext cx="479333" cy="796159"/>
            </a:xfrm>
            <a:prstGeom prst="rect">
              <a:avLst/>
            </a:prstGeom>
          </p:spPr>
        </p:pic>
        <p:pic>
          <p:nvPicPr>
            <p:cNvPr id="16" name="Picture 15">
              <a:extLst>
                <a:ext uri="{FF2B5EF4-FFF2-40B4-BE49-F238E27FC236}">
                  <a16:creationId xmlns:a16="http://schemas.microsoft.com/office/drawing/2014/main" id="{E76810D1-B5B3-4CC6-AC61-B1E381039B31}"/>
                </a:ext>
              </a:extLst>
            </p:cNvPr>
            <p:cNvPicPr>
              <a:picLocks noChangeAspect="1"/>
            </p:cNvPicPr>
            <p:nvPr/>
          </p:nvPicPr>
          <p:blipFill>
            <a:blip r:embed="rId123"/>
            <a:stretch>
              <a:fillRect/>
            </a:stretch>
          </p:blipFill>
          <p:spPr>
            <a:xfrm>
              <a:off x="3275022" y="6061841"/>
              <a:ext cx="515818" cy="789017"/>
            </a:xfrm>
            <a:prstGeom prst="rect">
              <a:avLst/>
            </a:prstGeom>
          </p:spPr>
        </p:pic>
        <p:pic>
          <p:nvPicPr>
            <p:cNvPr id="17" name="Picture 16">
              <a:extLst>
                <a:ext uri="{FF2B5EF4-FFF2-40B4-BE49-F238E27FC236}">
                  <a16:creationId xmlns:a16="http://schemas.microsoft.com/office/drawing/2014/main" id="{F13030CE-D137-4214-8C47-37594F6F838D}"/>
                </a:ext>
              </a:extLst>
            </p:cNvPr>
            <p:cNvPicPr>
              <a:picLocks noChangeAspect="1"/>
            </p:cNvPicPr>
            <p:nvPr/>
          </p:nvPicPr>
          <p:blipFill>
            <a:blip r:embed="rId123"/>
            <a:stretch>
              <a:fillRect/>
            </a:stretch>
          </p:blipFill>
          <p:spPr>
            <a:xfrm>
              <a:off x="4782719" y="6066364"/>
              <a:ext cx="481626" cy="791635"/>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31FFD10-4109-4EF5-B80F-74688C7ECF49}"/>
              </a:ext>
            </a:extLst>
          </p:cNvPr>
          <p:cNvSpPr>
            <a:spLocks noChangeArrowheads="1"/>
          </p:cNvSpPr>
          <p:nvPr/>
        </p:nvSpPr>
        <p:spPr bwMode="auto">
          <a:xfrm>
            <a:off x="6096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Μέγεθος Ατόμων και Ιόντων</a:t>
            </a:r>
            <a:r>
              <a:rPr lang="en-US" altLang="el-GR" sz="2800" b="1" i="1">
                <a:solidFill>
                  <a:schemeClr val="tx2"/>
                </a:solidFill>
              </a:rPr>
              <a:t> </a:t>
            </a:r>
            <a:endParaRPr lang="en-GB" altLang="el-GR" sz="2800" b="1" i="1">
              <a:solidFill>
                <a:schemeClr val="tx2"/>
              </a:solidFill>
            </a:endParaRPr>
          </a:p>
        </p:txBody>
      </p:sp>
      <p:pic>
        <p:nvPicPr>
          <p:cNvPr id="27651" name="Picture 3">
            <a:extLst>
              <a:ext uri="{FF2B5EF4-FFF2-40B4-BE49-F238E27FC236}">
                <a16:creationId xmlns:a16="http://schemas.microsoft.com/office/drawing/2014/main" id="{D2F1BDC5-F7E4-492C-ADFF-3181B1DBA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556816"/>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Group 33">
            <a:extLst>
              <a:ext uri="{FF2B5EF4-FFF2-40B4-BE49-F238E27FC236}">
                <a16:creationId xmlns:a16="http://schemas.microsoft.com/office/drawing/2014/main" id="{49219F1C-5625-4EF2-8E9E-5DF759D5F062}"/>
              </a:ext>
            </a:extLst>
          </p:cNvPr>
          <p:cNvGrpSpPr>
            <a:grpSpLocks/>
          </p:cNvGrpSpPr>
          <p:nvPr/>
        </p:nvGrpSpPr>
        <p:grpSpPr bwMode="auto">
          <a:xfrm>
            <a:off x="914400" y="5410200"/>
            <a:ext cx="2438400" cy="685800"/>
            <a:chOff x="240" y="3408"/>
            <a:chExt cx="1536" cy="432"/>
          </a:xfrm>
        </p:grpSpPr>
        <p:sp>
          <p:nvSpPr>
            <p:cNvPr id="27662" name="Oval 21">
              <a:extLst>
                <a:ext uri="{FF2B5EF4-FFF2-40B4-BE49-F238E27FC236}">
                  <a16:creationId xmlns:a16="http://schemas.microsoft.com/office/drawing/2014/main" id="{EBC7A87B-84CF-47D5-B75D-F06FB3DCE9FE}"/>
                </a:ext>
              </a:extLst>
            </p:cNvPr>
            <p:cNvSpPr>
              <a:spLocks noChangeArrowheads="1"/>
            </p:cNvSpPr>
            <p:nvPr/>
          </p:nvSpPr>
          <p:spPr bwMode="auto">
            <a:xfrm>
              <a:off x="240" y="3408"/>
              <a:ext cx="432" cy="43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3" name="Text Box 22">
              <a:extLst>
                <a:ext uri="{FF2B5EF4-FFF2-40B4-BE49-F238E27FC236}">
                  <a16:creationId xmlns:a16="http://schemas.microsoft.com/office/drawing/2014/main" id="{94803C86-C641-47A0-8316-F1CB0591FBCE}"/>
                </a:ext>
              </a:extLst>
            </p:cNvPr>
            <p:cNvSpPr txBox="1">
              <a:spLocks noChangeArrowheads="1"/>
            </p:cNvSpPr>
            <p:nvPr/>
          </p:nvSpPr>
          <p:spPr bwMode="auto">
            <a:xfrm>
              <a:off x="288" y="3504"/>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b="1">
                  <a:solidFill>
                    <a:schemeClr val="accent1"/>
                  </a:solidFill>
                </a:rPr>
                <a:t>Na</a:t>
              </a:r>
              <a:endParaRPr lang="en-GB" altLang="el-GR" sz="1800" b="1" baseline="30000">
                <a:solidFill>
                  <a:schemeClr val="accent1"/>
                </a:solidFill>
              </a:endParaRPr>
            </a:p>
          </p:txBody>
        </p:sp>
        <p:sp>
          <p:nvSpPr>
            <p:cNvPr id="27664" name="Oval 23">
              <a:extLst>
                <a:ext uri="{FF2B5EF4-FFF2-40B4-BE49-F238E27FC236}">
                  <a16:creationId xmlns:a16="http://schemas.microsoft.com/office/drawing/2014/main" id="{D78CD254-4F20-46F0-9FA5-2ED478379E87}"/>
                </a:ext>
              </a:extLst>
            </p:cNvPr>
            <p:cNvSpPr>
              <a:spLocks noChangeArrowheads="1"/>
            </p:cNvSpPr>
            <p:nvPr/>
          </p:nvSpPr>
          <p:spPr bwMode="auto">
            <a:xfrm>
              <a:off x="1344" y="3504"/>
              <a:ext cx="288" cy="288"/>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5" name="Text Box 24">
              <a:extLst>
                <a:ext uri="{FF2B5EF4-FFF2-40B4-BE49-F238E27FC236}">
                  <a16:creationId xmlns:a16="http://schemas.microsoft.com/office/drawing/2014/main" id="{8D8074CE-57DF-483E-8FBA-A8A08EE11FEE}"/>
                </a:ext>
              </a:extLst>
            </p:cNvPr>
            <p:cNvSpPr txBox="1">
              <a:spLocks noChangeArrowheads="1"/>
            </p:cNvSpPr>
            <p:nvPr/>
          </p:nvSpPr>
          <p:spPr bwMode="auto">
            <a:xfrm>
              <a:off x="1344" y="3552"/>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b="1">
                  <a:solidFill>
                    <a:schemeClr val="tx2"/>
                  </a:solidFill>
                </a:rPr>
                <a:t>Na</a:t>
              </a:r>
              <a:r>
                <a:rPr lang="en-US" altLang="el-GR" sz="1800" b="1" baseline="30000">
                  <a:solidFill>
                    <a:schemeClr val="tx2"/>
                  </a:solidFill>
                </a:rPr>
                <a:t>+</a:t>
              </a:r>
              <a:endParaRPr lang="en-GB" altLang="el-GR" sz="1800" b="1" baseline="30000">
                <a:solidFill>
                  <a:schemeClr val="tx2"/>
                </a:solidFill>
              </a:endParaRPr>
            </a:p>
          </p:txBody>
        </p:sp>
        <p:sp>
          <p:nvSpPr>
            <p:cNvPr id="27666" name="Line 25">
              <a:extLst>
                <a:ext uri="{FF2B5EF4-FFF2-40B4-BE49-F238E27FC236}">
                  <a16:creationId xmlns:a16="http://schemas.microsoft.com/office/drawing/2014/main" id="{3ACB305E-FA12-458C-9ACC-FB579312CB8C}"/>
                </a:ext>
              </a:extLst>
            </p:cNvPr>
            <p:cNvSpPr>
              <a:spLocks noChangeShapeType="1"/>
            </p:cNvSpPr>
            <p:nvPr/>
          </p:nvSpPr>
          <p:spPr bwMode="auto">
            <a:xfrm>
              <a:off x="720" y="3648"/>
              <a:ext cx="576" cy="0"/>
            </a:xfrm>
            <a:prstGeom prst="line">
              <a:avLst/>
            </a:prstGeom>
            <a:noFill/>
            <a:ln w="28575">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grpSp>
      <p:sp>
        <p:nvSpPr>
          <p:cNvPr id="27653" name="Text Box 26">
            <a:extLst>
              <a:ext uri="{FF2B5EF4-FFF2-40B4-BE49-F238E27FC236}">
                <a16:creationId xmlns:a16="http://schemas.microsoft.com/office/drawing/2014/main" id="{5D8A6762-BD0D-428E-AA9E-DEA58744D116}"/>
              </a:ext>
            </a:extLst>
          </p:cNvPr>
          <p:cNvSpPr txBox="1">
            <a:spLocks noChangeArrowheads="1"/>
          </p:cNvSpPr>
          <p:nvPr/>
        </p:nvSpPr>
        <p:spPr bwMode="auto">
          <a:xfrm>
            <a:off x="1828800" y="5334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t>-e</a:t>
            </a:r>
            <a:r>
              <a:rPr lang="en-US" altLang="el-GR" sz="2400" baseline="30000"/>
              <a:t>-</a:t>
            </a:r>
            <a:endParaRPr lang="en-GB" altLang="el-GR" sz="2400" baseline="30000"/>
          </a:p>
        </p:txBody>
      </p:sp>
      <p:grpSp>
        <p:nvGrpSpPr>
          <p:cNvPr id="27654" name="Group 34">
            <a:extLst>
              <a:ext uri="{FF2B5EF4-FFF2-40B4-BE49-F238E27FC236}">
                <a16:creationId xmlns:a16="http://schemas.microsoft.com/office/drawing/2014/main" id="{08112C62-D5E3-468F-B4E5-DB67BF48F8F1}"/>
              </a:ext>
            </a:extLst>
          </p:cNvPr>
          <p:cNvGrpSpPr>
            <a:grpSpLocks/>
          </p:cNvGrpSpPr>
          <p:nvPr/>
        </p:nvGrpSpPr>
        <p:grpSpPr bwMode="auto">
          <a:xfrm>
            <a:off x="6019800" y="5334000"/>
            <a:ext cx="2286000" cy="762000"/>
            <a:chOff x="3072" y="3360"/>
            <a:chExt cx="1440" cy="480"/>
          </a:xfrm>
        </p:grpSpPr>
        <p:sp>
          <p:nvSpPr>
            <p:cNvPr id="27657" name="Oval 27">
              <a:extLst>
                <a:ext uri="{FF2B5EF4-FFF2-40B4-BE49-F238E27FC236}">
                  <a16:creationId xmlns:a16="http://schemas.microsoft.com/office/drawing/2014/main" id="{E82D14D8-8216-4D3A-91A0-1F4F181B51BA}"/>
                </a:ext>
              </a:extLst>
            </p:cNvPr>
            <p:cNvSpPr>
              <a:spLocks noChangeArrowheads="1"/>
            </p:cNvSpPr>
            <p:nvPr/>
          </p:nvSpPr>
          <p:spPr bwMode="auto">
            <a:xfrm>
              <a:off x="3072" y="3504"/>
              <a:ext cx="288" cy="288"/>
            </a:xfrm>
            <a:prstGeom prst="ellipse">
              <a:avLst/>
            </a:prstGeom>
            <a:solidFill>
              <a:srgbClr val="FFFFFF"/>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58" name="Text Box 28">
              <a:extLst>
                <a:ext uri="{FF2B5EF4-FFF2-40B4-BE49-F238E27FC236}">
                  <a16:creationId xmlns:a16="http://schemas.microsoft.com/office/drawing/2014/main" id="{3DFBEE23-B528-49D2-A022-3F7A5E20076B}"/>
                </a:ext>
              </a:extLst>
            </p:cNvPr>
            <p:cNvSpPr txBox="1">
              <a:spLocks noChangeArrowheads="1"/>
            </p:cNvSpPr>
            <p:nvPr/>
          </p:nvSpPr>
          <p:spPr bwMode="auto">
            <a:xfrm>
              <a:off x="3072" y="3552"/>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b="1">
                  <a:solidFill>
                    <a:srgbClr val="FF9900"/>
                  </a:solidFill>
                </a:rPr>
                <a:t>Cl</a:t>
              </a:r>
              <a:endParaRPr lang="en-GB" altLang="el-GR" sz="1800" b="1" baseline="30000">
                <a:solidFill>
                  <a:srgbClr val="FF9900"/>
                </a:solidFill>
              </a:endParaRPr>
            </a:p>
          </p:txBody>
        </p:sp>
        <p:sp>
          <p:nvSpPr>
            <p:cNvPr id="27659" name="Line 29">
              <a:extLst>
                <a:ext uri="{FF2B5EF4-FFF2-40B4-BE49-F238E27FC236}">
                  <a16:creationId xmlns:a16="http://schemas.microsoft.com/office/drawing/2014/main" id="{D991340A-72FF-4030-B609-584C86B57F32}"/>
                </a:ext>
              </a:extLst>
            </p:cNvPr>
            <p:cNvSpPr>
              <a:spLocks noChangeShapeType="1"/>
            </p:cNvSpPr>
            <p:nvPr/>
          </p:nvSpPr>
          <p:spPr bwMode="auto">
            <a:xfrm>
              <a:off x="3408" y="3648"/>
              <a:ext cx="576" cy="0"/>
            </a:xfrm>
            <a:prstGeom prst="line">
              <a:avLst/>
            </a:prstGeom>
            <a:noFill/>
            <a:ln w="28575">
              <a:solidFill>
                <a:srgbClr val="008000"/>
              </a:solidFill>
              <a:round/>
              <a:headEnd/>
              <a:tailEnd type="stealth" w="med" len="med"/>
            </a:ln>
            <a:extLst>
              <a:ext uri="{909E8E84-426E-40DD-AFC4-6F175D3DCCD1}">
                <a14:hiddenFill xmlns:a14="http://schemas.microsoft.com/office/drawing/2010/main">
                  <a:noFill/>
                </a14:hiddenFill>
              </a:ext>
            </a:extLst>
          </p:spPr>
          <p:txBody>
            <a:bodyPr/>
            <a:lstStyle/>
            <a:p>
              <a:endParaRPr lang="en-GB"/>
            </a:p>
          </p:txBody>
        </p:sp>
        <p:sp>
          <p:nvSpPr>
            <p:cNvPr id="27660" name="Oval 30">
              <a:extLst>
                <a:ext uri="{FF2B5EF4-FFF2-40B4-BE49-F238E27FC236}">
                  <a16:creationId xmlns:a16="http://schemas.microsoft.com/office/drawing/2014/main" id="{A2C48FCC-E847-479D-962C-501CB8C751EF}"/>
                </a:ext>
              </a:extLst>
            </p:cNvPr>
            <p:cNvSpPr>
              <a:spLocks noChangeArrowheads="1"/>
            </p:cNvSpPr>
            <p:nvPr/>
          </p:nvSpPr>
          <p:spPr bwMode="auto">
            <a:xfrm>
              <a:off x="4080" y="3408"/>
              <a:ext cx="432" cy="432"/>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1" name="Text Box 32">
              <a:extLst>
                <a:ext uri="{FF2B5EF4-FFF2-40B4-BE49-F238E27FC236}">
                  <a16:creationId xmlns:a16="http://schemas.microsoft.com/office/drawing/2014/main" id="{8ACF4D22-81D2-4DFE-A34F-52901A8AF469}"/>
                </a:ext>
              </a:extLst>
            </p:cNvPr>
            <p:cNvSpPr txBox="1">
              <a:spLocks noChangeArrowheads="1"/>
            </p:cNvSpPr>
            <p:nvPr/>
          </p:nvSpPr>
          <p:spPr bwMode="auto">
            <a:xfrm>
              <a:off x="3504" y="336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t>+e</a:t>
              </a:r>
              <a:r>
                <a:rPr lang="en-US" altLang="el-GR" sz="2400" baseline="30000"/>
                <a:t>-</a:t>
              </a:r>
              <a:endParaRPr lang="en-GB" altLang="el-GR" sz="2400" baseline="30000"/>
            </a:p>
          </p:txBody>
        </p:sp>
      </p:grpSp>
      <p:sp>
        <p:nvSpPr>
          <p:cNvPr id="27655" name="Text Box 31">
            <a:extLst>
              <a:ext uri="{FF2B5EF4-FFF2-40B4-BE49-F238E27FC236}">
                <a16:creationId xmlns:a16="http://schemas.microsoft.com/office/drawing/2014/main" id="{1772CC84-2E25-422A-B775-5BC9B8CA40A4}"/>
              </a:ext>
            </a:extLst>
          </p:cNvPr>
          <p:cNvSpPr txBox="1">
            <a:spLocks noChangeArrowheads="1"/>
          </p:cNvSpPr>
          <p:nvPr/>
        </p:nvSpPr>
        <p:spPr bwMode="auto">
          <a:xfrm>
            <a:off x="7696200" y="5562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b="1">
                <a:solidFill>
                  <a:schemeClr val="tx2"/>
                </a:solidFill>
              </a:rPr>
              <a:t>Cl</a:t>
            </a:r>
            <a:r>
              <a:rPr lang="en-US" altLang="el-GR" sz="1800" b="1" baseline="30000">
                <a:solidFill>
                  <a:schemeClr val="tx2"/>
                </a:solidFill>
              </a:rPr>
              <a:t>-</a:t>
            </a:r>
            <a:endParaRPr lang="en-GB" altLang="el-GR" sz="1800" b="1" baseline="30000">
              <a:solidFill>
                <a:schemeClr val="tx2"/>
              </a:solidFill>
            </a:endParaRPr>
          </a:p>
        </p:txBody>
      </p:sp>
      <p:graphicFrame>
        <p:nvGraphicFramePr>
          <p:cNvPr id="27656" name="Object 4">
            <a:extLst>
              <a:ext uri="{FF2B5EF4-FFF2-40B4-BE49-F238E27FC236}">
                <a16:creationId xmlns:a16="http://schemas.microsoft.com/office/drawing/2014/main" id="{BE42F828-D993-4178-8C3F-C16929A68BCD}"/>
              </a:ext>
            </a:extLst>
          </p:cNvPr>
          <p:cNvGraphicFramePr>
            <a:graphicFrameLocks noChangeAspect="1"/>
          </p:cNvGraphicFramePr>
          <p:nvPr/>
        </p:nvGraphicFramePr>
        <p:xfrm>
          <a:off x="7164388" y="515938"/>
          <a:ext cx="1296987" cy="476250"/>
        </p:xfrm>
        <a:graphic>
          <a:graphicData uri="http://schemas.openxmlformats.org/presentationml/2006/ole">
            <mc:AlternateContent xmlns:mc="http://schemas.openxmlformats.org/markup-compatibility/2006">
              <mc:Choice xmlns:v="urn:schemas-microsoft-com:vml" Requires="v">
                <p:oleObj spid="_x0000_s17410" name="Equation" r:id="rId4" imgW="1358640" imgH="431640" progId="Equation.3">
                  <p:embed/>
                </p:oleObj>
              </mc:Choice>
              <mc:Fallback>
                <p:oleObj name="Equation" r:id="rId4" imgW="1358640" imgH="431640" progId="Equation.3">
                  <p:embed/>
                  <p:pic>
                    <p:nvPicPr>
                      <p:cNvPr id="27656" name="Object 4">
                        <a:extLst>
                          <a:ext uri="{FF2B5EF4-FFF2-40B4-BE49-F238E27FC236}">
                            <a16:creationId xmlns:a16="http://schemas.microsoft.com/office/drawing/2014/main" id="{BE42F828-D993-4178-8C3F-C16929A68B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515938"/>
                        <a:ext cx="1296987" cy="4762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Ομάδα 21">
            <a:extLst>
              <a:ext uri="{FF2B5EF4-FFF2-40B4-BE49-F238E27FC236}">
                <a16:creationId xmlns:a16="http://schemas.microsoft.com/office/drawing/2014/main" id="{8EECCD2C-C940-49A7-9B1F-3033520BEC49}"/>
              </a:ext>
            </a:extLst>
          </p:cNvPr>
          <p:cNvGrpSpPr/>
          <p:nvPr/>
        </p:nvGrpSpPr>
        <p:grpSpPr>
          <a:xfrm>
            <a:off x="1475656" y="1706848"/>
            <a:ext cx="6624736" cy="2730264"/>
            <a:chOff x="1475656" y="1706848"/>
            <a:chExt cx="6624736" cy="2730264"/>
          </a:xfrm>
        </p:grpSpPr>
        <p:grpSp>
          <p:nvGrpSpPr>
            <p:cNvPr id="15" name="Ομάδα 14">
              <a:extLst>
                <a:ext uri="{FF2B5EF4-FFF2-40B4-BE49-F238E27FC236}">
                  <a16:creationId xmlns:a16="http://schemas.microsoft.com/office/drawing/2014/main" id="{7494D9D7-0392-43E3-ABEC-7E79F6CE06BC}"/>
                </a:ext>
              </a:extLst>
            </p:cNvPr>
            <p:cNvGrpSpPr/>
            <p:nvPr/>
          </p:nvGrpSpPr>
          <p:grpSpPr>
            <a:xfrm>
              <a:off x="1475656" y="1706848"/>
              <a:ext cx="6363527" cy="2730264"/>
              <a:chOff x="1475656" y="1706848"/>
              <a:chExt cx="6363527" cy="2730264"/>
            </a:xfrm>
          </p:grpSpPr>
          <p:grpSp>
            <p:nvGrpSpPr>
              <p:cNvPr id="13" name="Ομάδα 12">
                <a:extLst>
                  <a:ext uri="{FF2B5EF4-FFF2-40B4-BE49-F238E27FC236}">
                    <a16:creationId xmlns:a16="http://schemas.microsoft.com/office/drawing/2014/main" id="{415131AA-A97C-4D79-8247-36550471F84E}"/>
                  </a:ext>
                </a:extLst>
              </p:cNvPr>
              <p:cNvGrpSpPr/>
              <p:nvPr/>
            </p:nvGrpSpPr>
            <p:grpSpPr>
              <a:xfrm>
                <a:off x="1475656" y="1706848"/>
                <a:ext cx="4248472" cy="2730264"/>
                <a:chOff x="1475656" y="1706848"/>
                <a:chExt cx="4248472" cy="2730264"/>
              </a:xfrm>
            </p:grpSpPr>
            <p:cxnSp>
              <p:nvCxnSpPr>
                <p:cNvPr id="4" name="Ευθεία γραμμή σύνδεσης 3">
                  <a:extLst>
                    <a:ext uri="{FF2B5EF4-FFF2-40B4-BE49-F238E27FC236}">
                      <a16:creationId xmlns:a16="http://schemas.microsoft.com/office/drawing/2014/main" id="{D9399936-B648-42F7-A03B-2243AF038C74}"/>
                    </a:ext>
                  </a:extLst>
                </p:cNvPr>
                <p:cNvCxnSpPr>
                  <a:cxnSpLocks/>
                </p:cNvCxnSpPr>
                <p:nvPr/>
              </p:nvCxnSpPr>
              <p:spPr>
                <a:xfrm flipV="1">
                  <a:off x="1475656" y="3212976"/>
                  <a:ext cx="200744" cy="1224136"/>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A4D9F680-E74F-4F2D-BB70-DB21C21111C4}"/>
                    </a:ext>
                  </a:extLst>
                </p:cNvPr>
                <p:cNvCxnSpPr>
                  <a:cxnSpLocks/>
                </p:cNvCxnSpPr>
                <p:nvPr/>
              </p:nvCxnSpPr>
              <p:spPr>
                <a:xfrm flipV="1">
                  <a:off x="1683474" y="2708920"/>
                  <a:ext cx="678726" cy="504056"/>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0EE2812F-6571-451C-BD0C-C3284F43F9D6}"/>
                    </a:ext>
                  </a:extLst>
                </p:cNvPr>
                <p:cNvCxnSpPr>
                  <a:cxnSpLocks/>
                </p:cNvCxnSpPr>
                <p:nvPr/>
              </p:nvCxnSpPr>
              <p:spPr>
                <a:xfrm flipV="1">
                  <a:off x="2362200" y="2204864"/>
                  <a:ext cx="533400" cy="504055"/>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797950F8-98E3-4D92-90D1-CEBD0BE08E9D}"/>
                    </a:ext>
                  </a:extLst>
                </p:cNvPr>
                <p:cNvCxnSpPr>
                  <a:cxnSpLocks/>
                </p:cNvCxnSpPr>
                <p:nvPr/>
              </p:nvCxnSpPr>
              <p:spPr>
                <a:xfrm flipV="1">
                  <a:off x="2932235" y="1988840"/>
                  <a:ext cx="1423741" cy="227484"/>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a:extLst>
                    <a:ext uri="{FF2B5EF4-FFF2-40B4-BE49-F238E27FC236}">
                      <a16:creationId xmlns:a16="http://schemas.microsoft.com/office/drawing/2014/main" id="{805806BD-83E4-4CC7-94E5-C0BE69EEB7C3}"/>
                    </a:ext>
                  </a:extLst>
                </p:cNvPr>
                <p:cNvCxnSpPr>
                  <a:cxnSpLocks/>
                </p:cNvCxnSpPr>
                <p:nvPr/>
              </p:nvCxnSpPr>
              <p:spPr>
                <a:xfrm flipV="1">
                  <a:off x="4355976" y="1706848"/>
                  <a:ext cx="1368152" cy="287583"/>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5C69292-A805-43B6-9AB4-AC0D27F05C76}"/>
                  </a:ext>
                </a:extLst>
              </p:cNvPr>
              <p:cNvSpPr txBox="1"/>
              <p:nvPr/>
            </p:nvSpPr>
            <p:spPr>
              <a:xfrm>
                <a:off x="5703873" y="1708690"/>
                <a:ext cx="2135310" cy="1200329"/>
              </a:xfrm>
              <a:prstGeom prst="rect">
                <a:avLst/>
              </a:prstGeom>
              <a:solidFill>
                <a:srgbClr val="33CC33"/>
              </a:solidFill>
            </p:spPr>
            <p:txBody>
              <a:bodyPr wrap="square" rtlCol="0">
                <a:spAutoFit/>
              </a:bodyPr>
              <a:lstStyle/>
              <a:p>
                <a:r>
                  <a:rPr lang="el-GR" sz="1200" b="1" dirty="0">
                    <a:solidFill>
                      <a:schemeClr val="bg1"/>
                    </a:solidFill>
                  </a:rPr>
                  <a:t>Ομάδα</a:t>
                </a:r>
                <a:r>
                  <a:rPr lang="en-US" sz="1200" b="1" dirty="0">
                    <a:solidFill>
                      <a:schemeClr val="bg1"/>
                    </a:solidFill>
                  </a:rPr>
                  <a:t>: </a:t>
                </a:r>
                <a:r>
                  <a:rPr lang="el-GR" sz="1200" b="1" dirty="0">
                    <a:solidFill>
                      <a:schemeClr val="bg1"/>
                    </a:solidFill>
                  </a:rPr>
                  <a:t>Το μέγεθος μεγαλώνει από πάνω προς τα κάτω διότι  αλλάζουμε κύριο ενεργειακό επίπεδο και απομακρυνόμαστε από τον πυρήνα</a:t>
                </a:r>
                <a:endParaRPr lang="en-GB" sz="1200" b="1" dirty="0">
                  <a:solidFill>
                    <a:schemeClr val="bg1"/>
                  </a:solidFill>
                </a:endParaRPr>
              </a:p>
            </p:txBody>
          </p:sp>
        </p:grpSp>
        <p:grpSp>
          <p:nvGrpSpPr>
            <p:cNvPr id="21" name="Ομάδα 20">
              <a:extLst>
                <a:ext uri="{FF2B5EF4-FFF2-40B4-BE49-F238E27FC236}">
                  <a16:creationId xmlns:a16="http://schemas.microsoft.com/office/drawing/2014/main" id="{9D17C220-801A-45E4-9074-50F15DD2F518}"/>
                </a:ext>
              </a:extLst>
            </p:cNvPr>
            <p:cNvGrpSpPr/>
            <p:nvPr/>
          </p:nvGrpSpPr>
          <p:grpSpPr>
            <a:xfrm>
              <a:off x="1600200" y="2910861"/>
              <a:ext cx="6500192" cy="1359564"/>
              <a:chOff x="1600200" y="2910861"/>
              <a:chExt cx="6500192" cy="1359564"/>
            </a:xfrm>
          </p:grpSpPr>
          <p:cxnSp>
            <p:nvCxnSpPr>
              <p:cNvPr id="37" name="Ευθεία γραμμή σύνδεσης 36">
                <a:extLst>
                  <a:ext uri="{FF2B5EF4-FFF2-40B4-BE49-F238E27FC236}">
                    <a16:creationId xmlns:a16="http://schemas.microsoft.com/office/drawing/2014/main" id="{5317C48E-DB52-4190-B307-143C0DAB28B6}"/>
                  </a:ext>
                </a:extLst>
              </p:cNvPr>
              <p:cNvCxnSpPr>
                <a:cxnSpLocks/>
              </p:cNvCxnSpPr>
              <p:nvPr/>
            </p:nvCxnSpPr>
            <p:spPr>
              <a:xfrm flipV="1">
                <a:off x="1600200" y="4041936"/>
                <a:ext cx="667544" cy="228489"/>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a:extLst>
                  <a:ext uri="{FF2B5EF4-FFF2-40B4-BE49-F238E27FC236}">
                    <a16:creationId xmlns:a16="http://schemas.microsoft.com/office/drawing/2014/main" id="{18429589-BA97-40C7-9E63-E5285E757539}"/>
                  </a:ext>
                </a:extLst>
              </p:cNvPr>
              <p:cNvCxnSpPr>
                <a:cxnSpLocks/>
              </p:cNvCxnSpPr>
              <p:nvPr/>
            </p:nvCxnSpPr>
            <p:spPr>
              <a:xfrm flipV="1">
                <a:off x="2228056" y="3608152"/>
                <a:ext cx="615752" cy="445382"/>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id="{97ADA343-43C5-4947-B38A-2608988FC64D}"/>
                  </a:ext>
                </a:extLst>
              </p:cNvPr>
              <p:cNvCxnSpPr>
                <a:cxnSpLocks/>
              </p:cNvCxnSpPr>
              <p:nvPr/>
            </p:nvCxnSpPr>
            <p:spPr>
              <a:xfrm flipV="1">
                <a:off x="2790428" y="3402968"/>
                <a:ext cx="1493540" cy="231298"/>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a:extLst>
                  <a:ext uri="{FF2B5EF4-FFF2-40B4-BE49-F238E27FC236}">
                    <a16:creationId xmlns:a16="http://schemas.microsoft.com/office/drawing/2014/main" id="{AA9A053E-25EC-46BC-9AE2-9216E3055438}"/>
                  </a:ext>
                </a:extLst>
              </p:cNvPr>
              <p:cNvCxnSpPr>
                <a:cxnSpLocks/>
              </p:cNvCxnSpPr>
              <p:nvPr/>
            </p:nvCxnSpPr>
            <p:spPr>
              <a:xfrm flipV="1">
                <a:off x="4241403" y="3121584"/>
                <a:ext cx="1462470" cy="293679"/>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a:extLst>
                  <a:ext uri="{FF2B5EF4-FFF2-40B4-BE49-F238E27FC236}">
                    <a16:creationId xmlns:a16="http://schemas.microsoft.com/office/drawing/2014/main" id="{E2C1474C-9F09-4407-B13F-340864735962}"/>
                  </a:ext>
                </a:extLst>
              </p:cNvPr>
              <p:cNvCxnSpPr>
                <a:cxnSpLocks/>
              </p:cNvCxnSpPr>
              <p:nvPr/>
            </p:nvCxnSpPr>
            <p:spPr>
              <a:xfrm flipV="1">
                <a:off x="5681197" y="2910861"/>
                <a:ext cx="2419195" cy="228490"/>
              </a:xfrm>
              <a:prstGeom prst="line">
                <a:avLst/>
              </a:prstGeom>
              <a:ln w="73025">
                <a:solidFill>
                  <a:srgbClr val="33CC33"/>
                </a:solidFill>
              </a:ln>
            </p:spPr>
            <p:style>
              <a:lnRef idx="1">
                <a:schemeClr val="accent1"/>
              </a:lnRef>
              <a:fillRef idx="0">
                <a:schemeClr val="accent1"/>
              </a:fillRef>
              <a:effectRef idx="0">
                <a:schemeClr val="accent1"/>
              </a:effectRef>
              <a:fontRef idx="minor">
                <a:schemeClr val="tx1"/>
              </a:fontRef>
            </p:style>
          </p:cxnSp>
        </p:grpSp>
      </p:grpSp>
      <p:sp>
        <p:nvSpPr>
          <p:cNvPr id="49" name="TextBox 48">
            <a:extLst>
              <a:ext uri="{FF2B5EF4-FFF2-40B4-BE49-F238E27FC236}">
                <a16:creationId xmlns:a16="http://schemas.microsoft.com/office/drawing/2014/main" id="{773A5F00-574A-4EC0-B87C-0490DF8AE2D5}"/>
              </a:ext>
            </a:extLst>
          </p:cNvPr>
          <p:cNvSpPr txBox="1"/>
          <p:nvPr/>
        </p:nvSpPr>
        <p:spPr>
          <a:xfrm>
            <a:off x="4716016" y="3441680"/>
            <a:ext cx="4399074" cy="3046988"/>
          </a:xfrm>
          <a:prstGeom prst="rect">
            <a:avLst/>
          </a:prstGeom>
          <a:solidFill>
            <a:srgbClr val="33CC33"/>
          </a:solidFill>
        </p:spPr>
        <p:txBody>
          <a:bodyPr wrap="square" rtlCol="0">
            <a:spAutoFit/>
          </a:bodyPr>
          <a:lstStyle/>
          <a:p>
            <a:r>
              <a:rPr lang="el-GR" sz="1200" b="1" dirty="0">
                <a:solidFill>
                  <a:schemeClr val="bg1"/>
                </a:solidFill>
              </a:rPr>
              <a:t>Περίοδος</a:t>
            </a:r>
            <a:r>
              <a:rPr lang="en-US" sz="1200" b="1" dirty="0">
                <a:solidFill>
                  <a:schemeClr val="bg1"/>
                </a:solidFill>
              </a:rPr>
              <a:t>: </a:t>
            </a:r>
            <a:endParaRPr lang="el-GR" sz="1200" b="1" dirty="0">
              <a:solidFill>
                <a:schemeClr val="bg1"/>
              </a:solidFill>
            </a:endParaRPr>
          </a:p>
          <a:p>
            <a:pPr marL="228600" indent="-228600">
              <a:buAutoNum type="arabicPeriod"/>
            </a:pPr>
            <a:r>
              <a:rPr lang="el-GR" sz="1200" b="1" dirty="0">
                <a:solidFill>
                  <a:schemeClr val="bg1"/>
                </a:solidFill>
              </a:rPr>
              <a:t>το κύριο ενεργειακό επίπεδο παραμένει ίδιο (άρα δεν αναμένονται τεράστιες διαφορές)</a:t>
            </a:r>
          </a:p>
          <a:p>
            <a:pPr marL="228600" indent="-228600">
              <a:buAutoNum type="arabicPeriod"/>
            </a:pPr>
            <a:r>
              <a:rPr lang="el-GR" sz="1200" b="1" dirty="0">
                <a:solidFill>
                  <a:schemeClr val="bg1"/>
                </a:solidFill>
              </a:rPr>
              <a:t>η ατομική ακτίνα των κύριων στοιχείων (s- και p-ενότητες στοιχείων) μειώνεται. Αυτό οφείλεται στο γεγονός ότι κατά μήκος της κάθε περιόδου αυξάνει το φορτίο του πυρήνα, λόγω της αύξησης του ατομικού αριθμού. Αυτό έχει ως αποτέλεσμα να ωθούνται τα ηλεκτρόνια πιο κοντά στον πυρήνα. </a:t>
            </a:r>
          </a:p>
          <a:p>
            <a:pPr marL="228600" indent="-228600">
              <a:buAutoNum type="arabicPeriod"/>
            </a:pPr>
            <a:r>
              <a:rPr lang="el-GR" sz="1200" b="1" dirty="0">
                <a:solidFill>
                  <a:schemeClr val="bg1"/>
                </a:solidFill>
              </a:rPr>
              <a:t>Η σημαντική μείωση της ατομικής ακτίνας των στοιχείων που ανήκουν στην p-ενότητα σε σχέση με τα στοιχεία που ανήκουν στην s-ενότητα, οφείλεται στην παρεμβολή των στοιχείων μετάπτωσης ανάμεσα στις δύο ενότητες, η οποία προκαλεί σημαντική αύξηση στον ατομικό αριθμό και  κατά συνέπεια, σημαντική αύξηση στο φορτίο του πυρήνα. </a:t>
            </a:r>
          </a:p>
          <a:p>
            <a:r>
              <a:rPr lang="el-GR" sz="1200" b="1" dirty="0">
                <a:solidFill>
                  <a:schemeClr val="bg1"/>
                </a:solidFill>
              </a:rPr>
              <a:t>      Σύγκριση </a:t>
            </a:r>
            <a:r>
              <a:rPr lang="en-US" sz="1200" b="1" dirty="0">
                <a:solidFill>
                  <a:schemeClr val="bg1"/>
                </a:solidFill>
              </a:rPr>
              <a:t>Ga/Ca &amp; Al/Mg </a:t>
            </a:r>
            <a:endParaRPr lang="en-GB" sz="1200" b="1" dirty="0">
              <a:solidFill>
                <a:schemeClr val="bg1"/>
              </a:solidFill>
            </a:endParaRPr>
          </a:p>
        </p:txBody>
      </p:sp>
      <p:sp>
        <p:nvSpPr>
          <p:cNvPr id="23" name="Οβάλ 22">
            <a:extLst>
              <a:ext uri="{FF2B5EF4-FFF2-40B4-BE49-F238E27FC236}">
                <a16:creationId xmlns:a16="http://schemas.microsoft.com/office/drawing/2014/main" id="{D730E147-D72D-4337-B9B2-8F1E35BB4404}"/>
              </a:ext>
            </a:extLst>
          </p:cNvPr>
          <p:cNvSpPr/>
          <p:nvPr/>
        </p:nvSpPr>
        <p:spPr>
          <a:xfrm>
            <a:off x="2979743" y="2311837"/>
            <a:ext cx="485428" cy="436239"/>
          </a:xfrm>
          <a:prstGeom prst="ellipse">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Εικόνα 23">
            <a:extLst>
              <a:ext uri="{FF2B5EF4-FFF2-40B4-BE49-F238E27FC236}">
                <a16:creationId xmlns:a16="http://schemas.microsoft.com/office/drawing/2014/main" id="{C8D6D2F7-E984-4788-91EF-ED735EECA21D}"/>
              </a:ext>
            </a:extLst>
          </p:cNvPr>
          <p:cNvPicPr>
            <a:picLocks noChangeAspect="1"/>
          </p:cNvPicPr>
          <p:nvPr/>
        </p:nvPicPr>
        <p:blipFill>
          <a:blip r:embed="rId6"/>
          <a:stretch>
            <a:fillRect/>
          </a:stretch>
        </p:blipFill>
        <p:spPr>
          <a:xfrm>
            <a:off x="3662096" y="2838993"/>
            <a:ext cx="506012" cy="463336"/>
          </a:xfrm>
          <a:prstGeom prst="rect">
            <a:avLst/>
          </a:prstGeom>
        </p:spPr>
      </p:pic>
      <p:sp>
        <p:nvSpPr>
          <p:cNvPr id="52" name="Οβάλ 51">
            <a:extLst>
              <a:ext uri="{FF2B5EF4-FFF2-40B4-BE49-F238E27FC236}">
                <a16:creationId xmlns:a16="http://schemas.microsoft.com/office/drawing/2014/main" id="{150DA7EE-6926-4766-B313-B51B0C88661E}"/>
              </a:ext>
            </a:extLst>
          </p:cNvPr>
          <p:cNvSpPr/>
          <p:nvPr/>
        </p:nvSpPr>
        <p:spPr>
          <a:xfrm>
            <a:off x="2267744" y="2775510"/>
            <a:ext cx="627856" cy="627457"/>
          </a:xfrm>
          <a:prstGeom prst="ellipse">
            <a:avLst/>
          </a:prstGeom>
          <a:solidFill>
            <a:schemeClr val="accent1">
              <a:alpha val="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F82DC1B1-A03C-4DBC-BFFB-3E917F0CE29F}"/>
              </a:ext>
            </a:extLst>
          </p:cNvPr>
          <p:cNvSpPr txBox="1"/>
          <p:nvPr/>
        </p:nvSpPr>
        <p:spPr>
          <a:xfrm>
            <a:off x="4716016" y="3474219"/>
            <a:ext cx="4399074" cy="3046988"/>
          </a:xfrm>
          <a:prstGeom prst="rect">
            <a:avLst/>
          </a:prstGeom>
          <a:solidFill>
            <a:srgbClr val="33CC33"/>
          </a:solidFill>
        </p:spPr>
        <p:txBody>
          <a:bodyPr wrap="square" rtlCol="0">
            <a:spAutoFit/>
          </a:bodyPr>
          <a:lstStyle/>
          <a:p>
            <a:r>
              <a:rPr lang="el-GR" sz="1200" b="1" dirty="0">
                <a:solidFill>
                  <a:schemeClr val="bg1"/>
                </a:solidFill>
              </a:rPr>
              <a:t>Περίοδος</a:t>
            </a:r>
            <a:r>
              <a:rPr lang="en-US" sz="1200" b="1" dirty="0">
                <a:solidFill>
                  <a:schemeClr val="bg1"/>
                </a:solidFill>
              </a:rPr>
              <a:t>: </a:t>
            </a:r>
            <a:endParaRPr lang="el-GR" sz="1200" b="1" dirty="0">
              <a:solidFill>
                <a:schemeClr val="bg1"/>
              </a:solidFill>
            </a:endParaRPr>
          </a:p>
          <a:p>
            <a:r>
              <a:rPr lang="el-GR" sz="1200" b="1" dirty="0">
                <a:solidFill>
                  <a:schemeClr val="bg1"/>
                </a:solidFill>
              </a:rPr>
              <a:t>Η μείωση της ατομικής ακτίνας των στοιχείων μετάπτωσης κατά μήκος μιας περιόδου είναι πολύ μικρότερη </a:t>
            </a:r>
            <a:r>
              <a:rPr lang="en-US" sz="1200" b="1" dirty="0">
                <a:solidFill>
                  <a:schemeClr val="bg1"/>
                </a:solidFill>
              </a:rPr>
              <a:t>(</a:t>
            </a:r>
            <a:r>
              <a:rPr lang="el-GR" sz="1200" b="1" dirty="0">
                <a:solidFill>
                  <a:schemeClr val="bg1"/>
                </a:solidFill>
              </a:rPr>
              <a:t>και όχι ομαλή) από αυτή που παρατηρείται στα κύρια στοιχεία. Αυτό οφείλεται στο γεγονός ότι στα στοιχεία μετάπτωσης συμπληρώνονται d ή f τροχιακά που ανήκουν σε εσωτερικές ενεργειακές στάθμες με αποτέλεσμα να περιορίζουν την επίδραση του αυξημένου πυρηνικού φορτίου στα ηλεκτρόνια των εξωτερικών s-τροχιακών (</a:t>
            </a:r>
            <a:r>
              <a:rPr lang="el-GR" sz="1200" b="1" dirty="0" err="1">
                <a:solidFill>
                  <a:schemeClr val="bg1"/>
                </a:solidFill>
              </a:rPr>
              <a:t>screening</a:t>
            </a:r>
            <a:r>
              <a:rPr lang="el-GR" sz="1200" b="1" dirty="0">
                <a:solidFill>
                  <a:schemeClr val="bg1"/>
                </a:solidFill>
              </a:rPr>
              <a:t> </a:t>
            </a:r>
            <a:r>
              <a:rPr lang="el-GR" sz="1200" b="1" dirty="0" err="1">
                <a:solidFill>
                  <a:schemeClr val="bg1"/>
                </a:solidFill>
              </a:rPr>
              <a:t>effect</a:t>
            </a:r>
            <a:r>
              <a:rPr lang="el-GR" sz="1200" b="1" dirty="0">
                <a:solidFill>
                  <a:schemeClr val="bg1"/>
                </a:solidFill>
              </a:rPr>
              <a:t>)</a:t>
            </a:r>
          </a:p>
          <a:p>
            <a:endParaRPr lang="el-GR" sz="1200" b="1" dirty="0">
              <a:solidFill>
                <a:schemeClr val="bg1"/>
              </a:solidFill>
            </a:endParaRPr>
          </a:p>
          <a:p>
            <a:endParaRPr lang="el-GR" sz="1200" b="1" dirty="0">
              <a:solidFill>
                <a:schemeClr val="bg1"/>
              </a:solidFill>
            </a:endParaRPr>
          </a:p>
          <a:p>
            <a:endParaRPr lang="el-GR" sz="1200" b="1" dirty="0">
              <a:solidFill>
                <a:schemeClr val="bg1"/>
              </a:solidFill>
            </a:endParaRPr>
          </a:p>
          <a:p>
            <a:endParaRPr lang="el-GR" sz="1200" b="1" dirty="0">
              <a:solidFill>
                <a:schemeClr val="bg1"/>
              </a:solidFill>
            </a:endParaRPr>
          </a:p>
          <a:p>
            <a:endParaRPr lang="el-GR" sz="1200" b="1" dirty="0">
              <a:solidFill>
                <a:schemeClr val="bg1"/>
              </a:solidFill>
            </a:endParaRPr>
          </a:p>
          <a:p>
            <a:endParaRPr lang="el-GR" sz="1200" b="1" dirty="0">
              <a:solidFill>
                <a:schemeClr val="bg1"/>
              </a:solidFill>
            </a:endParaRPr>
          </a:p>
          <a:p>
            <a:endParaRPr lang="en-GB" sz="1200" b="1" dirty="0">
              <a:solidFill>
                <a:schemeClr val="bg1"/>
              </a:solidFill>
            </a:endParaRPr>
          </a:p>
        </p:txBody>
      </p:sp>
      <p:sp>
        <p:nvSpPr>
          <p:cNvPr id="28" name="TextBox 27">
            <a:extLst>
              <a:ext uri="{FF2B5EF4-FFF2-40B4-BE49-F238E27FC236}">
                <a16:creationId xmlns:a16="http://schemas.microsoft.com/office/drawing/2014/main" id="{F304D31E-6784-4C6C-875E-CC6A16906FFB}"/>
              </a:ext>
            </a:extLst>
          </p:cNvPr>
          <p:cNvSpPr txBox="1"/>
          <p:nvPr/>
        </p:nvSpPr>
        <p:spPr>
          <a:xfrm>
            <a:off x="4932040" y="5562600"/>
            <a:ext cx="410344" cy="307777"/>
          </a:xfrm>
          <a:prstGeom prst="rect">
            <a:avLst/>
          </a:prstGeom>
          <a:solidFill>
            <a:schemeClr val="tx2"/>
          </a:solidFill>
        </p:spPr>
        <p:txBody>
          <a:bodyPr wrap="square" rtlCol="0">
            <a:spAutoFit/>
          </a:bodyPr>
          <a:lstStyle/>
          <a:p>
            <a:r>
              <a:rPr lang="el-GR" sz="1400" b="1" dirty="0">
                <a:solidFill>
                  <a:schemeClr val="bg1"/>
                </a:solidFill>
              </a:rPr>
              <a:t>Ζ+</a:t>
            </a:r>
            <a:endParaRPr lang="en-GB" sz="1400" b="1" dirty="0">
              <a:solidFill>
                <a:schemeClr val="bg1"/>
              </a:solidFill>
            </a:endParaRPr>
          </a:p>
        </p:txBody>
      </p:sp>
      <p:sp>
        <p:nvSpPr>
          <p:cNvPr id="56" name="TextBox 55">
            <a:extLst>
              <a:ext uri="{FF2B5EF4-FFF2-40B4-BE49-F238E27FC236}">
                <a16:creationId xmlns:a16="http://schemas.microsoft.com/office/drawing/2014/main" id="{F27031C1-D20A-48DB-938A-A5189EE198B8}"/>
              </a:ext>
            </a:extLst>
          </p:cNvPr>
          <p:cNvSpPr txBox="1"/>
          <p:nvPr/>
        </p:nvSpPr>
        <p:spPr>
          <a:xfrm>
            <a:off x="7074367" y="5553028"/>
            <a:ext cx="403524" cy="307777"/>
          </a:xfrm>
          <a:prstGeom prst="rect">
            <a:avLst/>
          </a:prstGeom>
          <a:solidFill>
            <a:schemeClr val="tx2"/>
          </a:solidFill>
        </p:spPr>
        <p:txBody>
          <a:bodyPr wrap="square" rtlCol="0">
            <a:spAutoFit/>
          </a:bodyPr>
          <a:lstStyle/>
          <a:p>
            <a:r>
              <a:rPr lang="en-US" sz="1400" b="1" dirty="0">
                <a:solidFill>
                  <a:schemeClr val="bg1"/>
                </a:solidFill>
              </a:rPr>
              <a:t>ns</a:t>
            </a:r>
            <a:endParaRPr lang="en-GB" sz="1400" b="1" dirty="0">
              <a:solidFill>
                <a:schemeClr val="bg1"/>
              </a:solidFill>
            </a:endParaRPr>
          </a:p>
        </p:txBody>
      </p:sp>
      <p:sp>
        <p:nvSpPr>
          <p:cNvPr id="57" name="TextBox 56">
            <a:extLst>
              <a:ext uri="{FF2B5EF4-FFF2-40B4-BE49-F238E27FC236}">
                <a16:creationId xmlns:a16="http://schemas.microsoft.com/office/drawing/2014/main" id="{F863C97B-28EB-490B-A189-509A01FEB252}"/>
              </a:ext>
            </a:extLst>
          </p:cNvPr>
          <p:cNvSpPr txBox="1"/>
          <p:nvPr/>
        </p:nvSpPr>
        <p:spPr>
          <a:xfrm>
            <a:off x="6231994" y="5562721"/>
            <a:ext cx="657990" cy="307777"/>
          </a:xfrm>
          <a:prstGeom prst="rect">
            <a:avLst/>
          </a:prstGeom>
          <a:solidFill>
            <a:schemeClr val="tx2"/>
          </a:solidFill>
        </p:spPr>
        <p:txBody>
          <a:bodyPr wrap="square" rtlCol="0">
            <a:spAutoFit/>
          </a:bodyPr>
          <a:lstStyle/>
          <a:p>
            <a:r>
              <a:rPr lang="en-US" sz="1400" b="1" dirty="0">
                <a:solidFill>
                  <a:schemeClr val="bg1"/>
                </a:solidFill>
              </a:rPr>
              <a:t>(n-1)d</a:t>
            </a:r>
            <a:endParaRPr lang="en-GB" sz="1400" b="1" dirty="0">
              <a:solidFill>
                <a:schemeClr val="bg1"/>
              </a:solidFill>
            </a:endParaRPr>
          </a:p>
        </p:txBody>
      </p:sp>
      <p:sp>
        <p:nvSpPr>
          <p:cNvPr id="58" name="TextBox 57">
            <a:extLst>
              <a:ext uri="{FF2B5EF4-FFF2-40B4-BE49-F238E27FC236}">
                <a16:creationId xmlns:a16="http://schemas.microsoft.com/office/drawing/2014/main" id="{A7FECA9F-4AD1-4131-BA21-5319EEAB59AB}"/>
              </a:ext>
            </a:extLst>
          </p:cNvPr>
          <p:cNvSpPr txBox="1"/>
          <p:nvPr/>
        </p:nvSpPr>
        <p:spPr>
          <a:xfrm>
            <a:off x="5459704" y="5557918"/>
            <a:ext cx="657990" cy="307777"/>
          </a:xfrm>
          <a:prstGeom prst="rect">
            <a:avLst/>
          </a:prstGeom>
          <a:solidFill>
            <a:schemeClr val="tx2"/>
          </a:solidFill>
        </p:spPr>
        <p:txBody>
          <a:bodyPr wrap="square" rtlCol="0">
            <a:spAutoFit/>
          </a:bodyPr>
          <a:lstStyle/>
          <a:p>
            <a:r>
              <a:rPr lang="en-US" sz="1400" b="1" dirty="0">
                <a:solidFill>
                  <a:schemeClr val="bg1"/>
                </a:solidFill>
              </a:rPr>
              <a:t>(n-2)f</a:t>
            </a:r>
            <a:endParaRPr lang="en-GB" sz="1400" b="1" dirty="0">
              <a:solidFill>
                <a:schemeClr val="bg1"/>
              </a:solidFill>
            </a:endParaRPr>
          </a:p>
        </p:txBody>
      </p:sp>
      <p:sp>
        <p:nvSpPr>
          <p:cNvPr id="29" name="Βέλος: Επάνω 28">
            <a:extLst>
              <a:ext uri="{FF2B5EF4-FFF2-40B4-BE49-F238E27FC236}">
                <a16:creationId xmlns:a16="http://schemas.microsoft.com/office/drawing/2014/main" id="{5B22AC80-642D-4F63-931B-7D318D81289E}"/>
              </a:ext>
            </a:extLst>
          </p:cNvPr>
          <p:cNvSpPr/>
          <p:nvPr/>
        </p:nvSpPr>
        <p:spPr>
          <a:xfrm>
            <a:off x="4806652" y="5562600"/>
            <a:ext cx="125388" cy="307777"/>
          </a:xfrm>
          <a:prstGeom prst="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Βέλος: Αριστερό 30">
            <a:extLst>
              <a:ext uri="{FF2B5EF4-FFF2-40B4-BE49-F238E27FC236}">
                <a16:creationId xmlns:a16="http://schemas.microsoft.com/office/drawing/2014/main" id="{7FEBAE55-E143-4DB8-8238-FF2B481EAC99}"/>
              </a:ext>
            </a:extLst>
          </p:cNvPr>
          <p:cNvSpPr/>
          <p:nvPr/>
        </p:nvSpPr>
        <p:spPr>
          <a:xfrm>
            <a:off x="5076056" y="5410200"/>
            <a:ext cx="2391544" cy="99616"/>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E3140859-D413-4745-8DB6-C7DDA1AD7BB8}"/>
              </a:ext>
            </a:extLst>
          </p:cNvPr>
          <p:cNvSpPr txBox="1"/>
          <p:nvPr/>
        </p:nvSpPr>
        <p:spPr>
          <a:xfrm>
            <a:off x="7074366" y="5202096"/>
            <a:ext cx="469434" cy="276999"/>
          </a:xfrm>
          <a:prstGeom prst="rect">
            <a:avLst/>
          </a:prstGeom>
          <a:noFill/>
        </p:spPr>
        <p:txBody>
          <a:bodyPr wrap="square" rtlCol="0">
            <a:spAutoFit/>
          </a:bodyPr>
          <a:lstStyle/>
          <a:p>
            <a:r>
              <a:rPr lang="en-US" sz="1200" b="1" dirty="0">
                <a:solidFill>
                  <a:schemeClr val="bg1"/>
                </a:solidFill>
              </a:rPr>
              <a:t>Fc</a:t>
            </a:r>
            <a:endParaRPr lang="en-GB" sz="1200" b="1" dirty="0">
              <a:solidFill>
                <a:schemeClr val="bg1"/>
              </a:solidFill>
            </a:endParaRPr>
          </a:p>
        </p:txBody>
      </p:sp>
      <p:sp>
        <p:nvSpPr>
          <p:cNvPr id="34" name="Βέλος: Δεξιό 33">
            <a:extLst>
              <a:ext uri="{FF2B5EF4-FFF2-40B4-BE49-F238E27FC236}">
                <a16:creationId xmlns:a16="http://schemas.microsoft.com/office/drawing/2014/main" id="{6553A850-3C62-4993-AEB0-92AF2F3B48B3}"/>
              </a:ext>
            </a:extLst>
          </p:cNvPr>
          <p:cNvSpPr/>
          <p:nvPr/>
        </p:nvSpPr>
        <p:spPr>
          <a:xfrm>
            <a:off x="7123956" y="5920037"/>
            <a:ext cx="881608" cy="10006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03FE697C-6184-417D-8076-8249A38D0E6E}"/>
              </a:ext>
            </a:extLst>
          </p:cNvPr>
          <p:cNvSpPr txBox="1"/>
          <p:nvPr/>
        </p:nvSpPr>
        <p:spPr>
          <a:xfrm>
            <a:off x="7706058" y="5943213"/>
            <a:ext cx="469434" cy="276999"/>
          </a:xfrm>
          <a:prstGeom prst="rect">
            <a:avLst/>
          </a:prstGeom>
          <a:noFill/>
        </p:spPr>
        <p:txBody>
          <a:bodyPr wrap="square" rtlCol="0">
            <a:spAutoFit/>
          </a:bodyPr>
          <a:lstStyle/>
          <a:p>
            <a:r>
              <a:rPr lang="en-US" sz="1200" b="1" dirty="0">
                <a:solidFill>
                  <a:schemeClr val="bg1"/>
                </a:solidFill>
              </a:rPr>
              <a:t>Fc</a:t>
            </a:r>
            <a:endParaRPr lang="en-GB" sz="1200" b="1" dirty="0">
              <a:solidFill>
                <a:schemeClr val="bg1"/>
              </a:solidFill>
            </a:endParaRPr>
          </a:p>
        </p:txBody>
      </p:sp>
      <p:sp>
        <p:nvSpPr>
          <p:cNvPr id="35" name="Οβάλ 34">
            <a:extLst>
              <a:ext uri="{FF2B5EF4-FFF2-40B4-BE49-F238E27FC236}">
                <a16:creationId xmlns:a16="http://schemas.microsoft.com/office/drawing/2014/main" id="{E5CA30AE-13F8-4EAA-8251-76D4293C9514}"/>
              </a:ext>
            </a:extLst>
          </p:cNvPr>
          <p:cNvSpPr/>
          <p:nvPr/>
        </p:nvSpPr>
        <p:spPr>
          <a:xfrm rot="19691270">
            <a:off x="3058537" y="2783556"/>
            <a:ext cx="271264" cy="769159"/>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Οβάλ 35">
            <a:extLst>
              <a:ext uri="{FF2B5EF4-FFF2-40B4-BE49-F238E27FC236}">
                <a16:creationId xmlns:a16="http://schemas.microsoft.com/office/drawing/2014/main" id="{885EC093-F998-4BA7-A6D4-B98D83BFF0A7}"/>
              </a:ext>
            </a:extLst>
          </p:cNvPr>
          <p:cNvSpPr/>
          <p:nvPr/>
        </p:nvSpPr>
        <p:spPr>
          <a:xfrm>
            <a:off x="3221705" y="3228921"/>
            <a:ext cx="655712" cy="264112"/>
          </a:xfrm>
          <a:prstGeom prst="ellipse">
            <a:avLst/>
          </a:prstGeom>
          <a:solidFill>
            <a:srgbClr val="33CC33">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Οβάλ 65">
            <a:extLst>
              <a:ext uri="{FF2B5EF4-FFF2-40B4-BE49-F238E27FC236}">
                <a16:creationId xmlns:a16="http://schemas.microsoft.com/office/drawing/2014/main" id="{53A59597-5A0C-4E94-A36D-9A8D40AFECA4}"/>
              </a:ext>
            </a:extLst>
          </p:cNvPr>
          <p:cNvSpPr/>
          <p:nvPr/>
        </p:nvSpPr>
        <p:spPr>
          <a:xfrm rot="19492139">
            <a:off x="4717038" y="2934438"/>
            <a:ext cx="655712" cy="264112"/>
          </a:xfrm>
          <a:prstGeom prst="ellipse">
            <a:avLst/>
          </a:prstGeom>
          <a:solidFill>
            <a:srgbClr val="33CC33">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22"/>
                                        </p:tgtEl>
                                        <p:attrNameLst>
                                          <p:attrName>ppt_w</p:attrName>
                                        </p:attrNameLst>
                                      </p:cBhvr>
                                      <p:tavLst>
                                        <p:tav tm="0">
                                          <p:val>
                                            <p:strVal val="ppt_w"/>
                                          </p:val>
                                        </p:tav>
                                        <p:tav tm="100000">
                                          <p:val>
                                            <p:fltVal val="0"/>
                                          </p:val>
                                        </p:tav>
                                      </p:tavLst>
                                    </p:anim>
                                    <p:anim calcmode="lin" valueType="num">
                                      <p:cBhvr>
                                        <p:cTn id="14" dur="500"/>
                                        <p:tgtEl>
                                          <p:spTgt spid="22"/>
                                        </p:tgtEl>
                                        <p:attrNameLst>
                                          <p:attrName>ppt_h</p:attrName>
                                        </p:attrNameLst>
                                      </p:cBhvr>
                                      <p:tavLst>
                                        <p:tav tm="0">
                                          <p:val>
                                            <p:strVal val="ppt_h"/>
                                          </p:val>
                                        </p:tav>
                                        <p:tav tm="100000">
                                          <p:val>
                                            <p:fltVal val="0"/>
                                          </p:val>
                                        </p:tav>
                                      </p:tavLst>
                                    </p:anim>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grpId="1" nodeType="clickEffect">
                                  <p:stCondLst>
                                    <p:cond delay="0"/>
                                  </p:stCondLst>
                                  <p:childTnLst>
                                    <p:anim calcmode="lin" valueType="num">
                                      <p:cBhvr>
                                        <p:cTn id="44" dur="500"/>
                                        <p:tgtEl>
                                          <p:spTgt spid="49"/>
                                        </p:tgtEl>
                                        <p:attrNameLst>
                                          <p:attrName>ppt_w</p:attrName>
                                        </p:attrNameLst>
                                      </p:cBhvr>
                                      <p:tavLst>
                                        <p:tav tm="0">
                                          <p:val>
                                            <p:strVal val="ppt_w"/>
                                          </p:val>
                                        </p:tav>
                                        <p:tav tm="100000">
                                          <p:val>
                                            <p:fltVal val="0"/>
                                          </p:val>
                                        </p:tav>
                                      </p:tavLst>
                                    </p:anim>
                                    <p:anim calcmode="lin" valueType="num">
                                      <p:cBhvr>
                                        <p:cTn id="45" dur="500"/>
                                        <p:tgtEl>
                                          <p:spTgt spid="49"/>
                                        </p:tgtEl>
                                        <p:attrNameLst>
                                          <p:attrName>ppt_h</p:attrName>
                                        </p:attrNameLst>
                                      </p:cBhvr>
                                      <p:tavLst>
                                        <p:tav tm="0">
                                          <p:val>
                                            <p:strVal val="ppt_h"/>
                                          </p:val>
                                        </p:tav>
                                        <p:tav tm="100000">
                                          <p:val>
                                            <p:fltVal val="0"/>
                                          </p:val>
                                        </p:tav>
                                      </p:tavLst>
                                    </p:anim>
                                    <p:animEffect transition="out" filter="fade">
                                      <p:cBhvr>
                                        <p:cTn id="46" dur="500"/>
                                        <p:tgtEl>
                                          <p:spTgt spid="49"/>
                                        </p:tgtEl>
                                      </p:cBhvr>
                                    </p:animEffect>
                                    <p:set>
                                      <p:cBhvr>
                                        <p:cTn id="47" dur="1" fill="hold">
                                          <p:stCondLst>
                                            <p:cond delay="499"/>
                                          </p:stCondLst>
                                        </p:cTn>
                                        <p:tgtEl>
                                          <p:spTgt spid="49"/>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52"/>
                                        </p:tgtEl>
                                        <p:attrNameLst>
                                          <p:attrName>ppt_w</p:attrName>
                                        </p:attrNameLst>
                                      </p:cBhvr>
                                      <p:tavLst>
                                        <p:tav tm="0">
                                          <p:val>
                                            <p:strVal val="ppt_w"/>
                                          </p:val>
                                        </p:tav>
                                        <p:tav tm="100000">
                                          <p:val>
                                            <p:fltVal val="0"/>
                                          </p:val>
                                        </p:tav>
                                      </p:tavLst>
                                    </p:anim>
                                    <p:anim calcmode="lin" valueType="num">
                                      <p:cBhvr>
                                        <p:cTn id="50" dur="500"/>
                                        <p:tgtEl>
                                          <p:spTgt spid="52"/>
                                        </p:tgtEl>
                                        <p:attrNameLst>
                                          <p:attrName>ppt_h</p:attrName>
                                        </p:attrNameLst>
                                      </p:cBhvr>
                                      <p:tavLst>
                                        <p:tav tm="0">
                                          <p:val>
                                            <p:strVal val="ppt_h"/>
                                          </p:val>
                                        </p:tav>
                                        <p:tav tm="100000">
                                          <p:val>
                                            <p:fltVal val="0"/>
                                          </p:val>
                                        </p:tav>
                                      </p:tavLst>
                                    </p:anim>
                                    <p:animEffect transition="out" filter="fade">
                                      <p:cBhvr>
                                        <p:cTn id="51" dur="500"/>
                                        <p:tgtEl>
                                          <p:spTgt spid="52"/>
                                        </p:tgtEl>
                                      </p:cBhvr>
                                    </p:animEffect>
                                    <p:set>
                                      <p:cBhvr>
                                        <p:cTn id="52" dur="1" fill="hold">
                                          <p:stCondLst>
                                            <p:cond delay="499"/>
                                          </p:stCondLst>
                                        </p:cTn>
                                        <p:tgtEl>
                                          <p:spTgt spid="52"/>
                                        </p:tgtEl>
                                        <p:attrNameLst>
                                          <p:attrName>style.visibility</p:attrName>
                                        </p:attrNameLst>
                                      </p:cBhvr>
                                      <p:to>
                                        <p:strVal val="hidden"/>
                                      </p:to>
                                    </p:set>
                                  </p:childTnLst>
                                </p:cTn>
                              </p:par>
                              <p:par>
                                <p:cTn id="53" presetID="53" presetClass="exit" presetSubtype="32" fill="hold" grpId="1" nodeType="withEffect">
                                  <p:stCondLst>
                                    <p:cond delay="0"/>
                                  </p:stCondLst>
                                  <p:childTnLst>
                                    <p:anim calcmode="lin" valueType="num">
                                      <p:cBhvr>
                                        <p:cTn id="54" dur="500"/>
                                        <p:tgtEl>
                                          <p:spTgt spid="23"/>
                                        </p:tgtEl>
                                        <p:attrNameLst>
                                          <p:attrName>ppt_w</p:attrName>
                                        </p:attrNameLst>
                                      </p:cBhvr>
                                      <p:tavLst>
                                        <p:tav tm="0">
                                          <p:val>
                                            <p:strVal val="ppt_w"/>
                                          </p:val>
                                        </p:tav>
                                        <p:tav tm="100000">
                                          <p:val>
                                            <p:fltVal val="0"/>
                                          </p:val>
                                        </p:tav>
                                      </p:tavLst>
                                    </p:anim>
                                    <p:anim calcmode="lin" valueType="num">
                                      <p:cBhvr>
                                        <p:cTn id="55" dur="500"/>
                                        <p:tgtEl>
                                          <p:spTgt spid="23"/>
                                        </p:tgtEl>
                                        <p:attrNameLst>
                                          <p:attrName>ppt_h</p:attrName>
                                        </p:attrNameLst>
                                      </p:cBhvr>
                                      <p:tavLst>
                                        <p:tav tm="0">
                                          <p:val>
                                            <p:strVal val="ppt_h"/>
                                          </p:val>
                                        </p:tav>
                                        <p:tav tm="100000">
                                          <p:val>
                                            <p:fltVal val="0"/>
                                          </p:val>
                                        </p:tav>
                                      </p:tavLst>
                                    </p:anim>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53" presetClass="exit" presetSubtype="32" fill="hold" nodeType="withEffect">
                                  <p:stCondLst>
                                    <p:cond delay="0"/>
                                  </p:stCondLst>
                                  <p:childTnLst>
                                    <p:anim calcmode="lin" valueType="num">
                                      <p:cBhvr>
                                        <p:cTn id="59" dur="500"/>
                                        <p:tgtEl>
                                          <p:spTgt spid="24"/>
                                        </p:tgtEl>
                                        <p:attrNameLst>
                                          <p:attrName>ppt_w</p:attrName>
                                        </p:attrNameLst>
                                      </p:cBhvr>
                                      <p:tavLst>
                                        <p:tav tm="0">
                                          <p:val>
                                            <p:strVal val="ppt_w"/>
                                          </p:val>
                                        </p:tav>
                                        <p:tav tm="100000">
                                          <p:val>
                                            <p:fltVal val="0"/>
                                          </p:val>
                                        </p:tav>
                                      </p:tavLst>
                                    </p:anim>
                                    <p:anim calcmode="lin" valueType="num">
                                      <p:cBhvr>
                                        <p:cTn id="60" dur="500"/>
                                        <p:tgtEl>
                                          <p:spTgt spid="24"/>
                                        </p:tgtEl>
                                        <p:attrNameLst>
                                          <p:attrName>ppt_h</p:attrName>
                                        </p:attrNameLst>
                                      </p:cBhvr>
                                      <p:tavLst>
                                        <p:tav tm="0">
                                          <p:val>
                                            <p:strVal val="ppt_h"/>
                                          </p:val>
                                        </p:tav>
                                        <p:tav tm="100000">
                                          <p:val>
                                            <p:fltVal val="0"/>
                                          </p:val>
                                        </p:tav>
                                      </p:tavLst>
                                    </p:anim>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53"/>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2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56"/>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58"/>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9"/>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1"/>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63"/>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34"/>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35"/>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3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23" grpId="0" animBg="1"/>
      <p:bldP spid="23" grpId="1" animBg="1"/>
      <p:bldP spid="52" grpId="0" animBg="1"/>
      <p:bldP spid="52" grpId="1" animBg="1"/>
      <p:bldP spid="53" grpId="0" animBg="1"/>
      <p:bldP spid="53" grpId="1" animBg="1"/>
      <p:bldP spid="28" grpId="0" animBg="1"/>
      <p:bldP spid="28" grpId="1" animBg="1"/>
      <p:bldP spid="56" grpId="0" animBg="1"/>
      <p:bldP spid="56" grpId="1" animBg="1"/>
      <p:bldP spid="57" grpId="0" animBg="1"/>
      <p:bldP spid="57" grpId="1" animBg="1"/>
      <p:bldP spid="58" grpId="0" animBg="1"/>
      <p:bldP spid="58" grpId="1" animBg="1"/>
      <p:bldP spid="29" grpId="0" animBg="1"/>
      <p:bldP spid="29" grpId="1" animBg="1"/>
      <p:bldP spid="31" grpId="0" animBg="1"/>
      <p:bldP spid="31" grpId="1" animBg="1"/>
      <p:bldP spid="33" grpId="0"/>
      <p:bldP spid="34" grpId="0" animBg="1"/>
      <p:bldP spid="34" grpId="1" animBg="1"/>
      <p:bldP spid="63" grpId="0"/>
      <p:bldP spid="63" grpId="1"/>
      <p:bldP spid="35" grpId="0" animBg="1"/>
      <p:bldP spid="35" grpId="1" animBg="1"/>
      <p:bldP spid="36" grpId="0" animBg="1"/>
      <p:bldP spid="36" grpId="1" animBg="1"/>
      <p:bldP spid="66" grpId="0" animBg="1"/>
      <p:bldP spid="6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07_14_Figure_L">
            <a:extLst>
              <a:ext uri="{FF2B5EF4-FFF2-40B4-BE49-F238E27FC236}">
                <a16:creationId xmlns:a16="http://schemas.microsoft.com/office/drawing/2014/main" id="{36745DA6-7C36-4BFE-8439-9A67ED840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60763"/>
            <a:ext cx="85010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988FC1B7-2355-428B-8420-5645EF448B4B}"/>
              </a:ext>
            </a:extLst>
          </p:cNvPr>
          <p:cNvSpPr>
            <a:spLocks noChangeArrowheads="1"/>
          </p:cNvSpPr>
          <p:nvPr/>
        </p:nvSpPr>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Μέταλλα – Αμέταλλα – Μεταλλοειδή </a:t>
            </a:r>
            <a:endParaRPr lang="en-GB" altLang="el-GR" sz="2800" b="1" i="1">
              <a:solidFill>
                <a:schemeClr val="tx2"/>
              </a:solidFill>
            </a:endParaRPr>
          </a:p>
        </p:txBody>
      </p:sp>
      <p:pic>
        <p:nvPicPr>
          <p:cNvPr id="28676" name="Picture 11" descr="07_16_Figure_L">
            <a:extLst>
              <a:ext uri="{FF2B5EF4-FFF2-40B4-BE49-F238E27FC236}">
                <a16:creationId xmlns:a16="http://schemas.microsoft.com/office/drawing/2014/main" id="{7F3D81AE-053F-480C-817F-83B97C739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75" y="609600"/>
            <a:ext cx="314166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07_18_Figure_L">
            <a:extLst>
              <a:ext uri="{FF2B5EF4-FFF2-40B4-BE49-F238E27FC236}">
                <a16:creationId xmlns:a16="http://schemas.microsoft.com/office/drawing/2014/main" id="{437B569A-C0AF-4149-AE59-90DC6C9BB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513" y="612775"/>
            <a:ext cx="3138487"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a:extLst>
              <a:ext uri="{FF2B5EF4-FFF2-40B4-BE49-F238E27FC236}">
                <a16:creationId xmlns:a16="http://schemas.microsoft.com/office/drawing/2014/main" id="{64D0D36C-DD3B-4AD6-96BF-CF1B169D2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7538"/>
            <a:ext cx="286067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27F23589-D41D-4D85-AEA0-1000F8DA6DE5}"/>
              </a:ext>
            </a:extLst>
          </p:cNvPr>
          <p:cNvSpPr txBox="1">
            <a:spLocks noChangeArrowheads="1"/>
          </p:cNvSpPr>
          <p:nvPr/>
        </p:nvSpPr>
        <p:spPr bwMode="auto">
          <a:xfrm>
            <a:off x="0" y="3216275"/>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600" b="1"/>
              <a:t>Μεταλλα</a:t>
            </a:r>
            <a:r>
              <a:rPr lang="en-US" altLang="el-GR" sz="1600" b="1"/>
              <a:t>: </a:t>
            </a:r>
            <a:r>
              <a:rPr lang="el-GR" altLang="el-GR" sz="1600" b="1"/>
              <a:t>Στιλπνά, ελατά &amp; όλκιμα, καλοί αγωγοί θερμότητας &amp; ηλεκτρισμού, δίνουν θετικά ιόντα</a:t>
            </a:r>
          </a:p>
        </p:txBody>
      </p:sp>
      <p:sp>
        <p:nvSpPr>
          <p:cNvPr id="8" name="Rounded Rectangle 7">
            <a:extLst>
              <a:ext uri="{FF2B5EF4-FFF2-40B4-BE49-F238E27FC236}">
                <a16:creationId xmlns:a16="http://schemas.microsoft.com/office/drawing/2014/main" id="{AFB4851E-AA8E-4EAB-A287-AC5CD6242491}"/>
              </a:ext>
            </a:extLst>
          </p:cNvPr>
          <p:cNvSpPr/>
          <p:nvPr/>
        </p:nvSpPr>
        <p:spPr>
          <a:xfrm>
            <a:off x="0" y="609600"/>
            <a:ext cx="2860675" cy="2606675"/>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0" name="TextBox 9">
            <a:extLst>
              <a:ext uri="{FF2B5EF4-FFF2-40B4-BE49-F238E27FC236}">
                <a16:creationId xmlns:a16="http://schemas.microsoft.com/office/drawing/2014/main" id="{EBD62060-6A73-4172-8B32-09DD8059BB96}"/>
              </a:ext>
            </a:extLst>
          </p:cNvPr>
          <p:cNvSpPr txBox="1">
            <a:spLocks noChangeArrowheads="1"/>
          </p:cNvSpPr>
          <p:nvPr/>
        </p:nvSpPr>
        <p:spPr bwMode="auto">
          <a:xfrm>
            <a:off x="0" y="3221038"/>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600" b="1"/>
              <a:t>Αμεταλλα</a:t>
            </a:r>
            <a:r>
              <a:rPr lang="en-US" altLang="el-GR" sz="1600" b="1"/>
              <a:t>: </a:t>
            </a:r>
            <a:r>
              <a:rPr lang="el-GR" altLang="el-GR" sz="1600" b="1"/>
              <a:t>Θαμπά, εύθραυστα, κακοί αγωγοί θερμότητας &amp; ηλεκτρισμού, δίνουν αρνητικά ιόντα</a:t>
            </a:r>
          </a:p>
        </p:txBody>
      </p:sp>
      <p:sp>
        <p:nvSpPr>
          <p:cNvPr id="9" name="Rounded Rectangle 8">
            <a:extLst>
              <a:ext uri="{FF2B5EF4-FFF2-40B4-BE49-F238E27FC236}">
                <a16:creationId xmlns:a16="http://schemas.microsoft.com/office/drawing/2014/main" id="{63490D2F-527C-4447-BEE2-4D7566D00AA0}"/>
              </a:ext>
            </a:extLst>
          </p:cNvPr>
          <p:cNvSpPr/>
          <p:nvPr/>
        </p:nvSpPr>
        <p:spPr>
          <a:xfrm>
            <a:off x="2859088" y="609600"/>
            <a:ext cx="3143250" cy="260350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2" name="TextBox 11">
            <a:extLst>
              <a:ext uri="{FF2B5EF4-FFF2-40B4-BE49-F238E27FC236}">
                <a16:creationId xmlns:a16="http://schemas.microsoft.com/office/drawing/2014/main" id="{6B90BAAB-88EA-431F-B9C5-358CBB0B45E0}"/>
              </a:ext>
            </a:extLst>
          </p:cNvPr>
          <p:cNvSpPr txBox="1">
            <a:spLocks noChangeArrowheads="1"/>
          </p:cNvSpPr>
          <p:nvPr/>
        </p:nvSpPr>
        <p:spPr bwMode="auto">
          <a:xfrm>
            <a:off x="0" y="32131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600" b="1"/>
              <a:t>Μεταλλοειδή</a:t>
            </a:r>
            <a:r>
              <a:rPr lang="en-US" altLang="el-GR" sz="1600" b="1"/>
              <a:t>: </a:t>
            </a:r>
            <a:r>
              <a:rPr lang="el-GR" altLang="el-GR" sz="1600" b="1"/>
              <a:t>διαθέτουν χαρακτηριστικά τόσο μετάλλων όσο και αμετάλλων</a:t>
            </a:r>
          </a:p>
        </p:txBody>
      </p:sp>
      <p:sp>
        <p:nvSpPr>
          <p:cNvPr id="11" name="Rounded Rectangle 10">
            <a:extLst>
              <a:ext uri="{FF2B5EF4-FFF2-40B4-BE49-F238E27FC236}">
                <a16:creationId xmlns:a16="http://schemas.microsoft.com/office/drawing/2014/main" id="{CC0B4DA9-3FF8-4AE1-95C7-E8AD167B85BC}"/>
              </a:ext>
            </a:extLst>
          </p:cNvPr>
          <p:cNvSpPr/>
          <p:nvPr/>
        </p:nvSpPr>
        <p:spPr>
          <a:xfrm>
            <a:off x="6005513" y="609600"/>
            <a:ext cx="3138487" cy="26035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13" name="TextBox 12">
            <a:extLst>
              <a:ext uri="{FF2B5EF4-FFF2-40B4-BE49-F238E27FC236}">
                <a16:creationId xmlns:a16="http://schemas.microsoft.com/office/drawing/2014/main" id="{C4F70CB9-1D69-478C-82EC-D19475BEA52B}"/>
              </a:ext>
            </a:extLst>
          </p:cNvPr>
          <p:cNvSpPr txBox="1">
            <a:spLocks noChangeArrowheads="1"/>
          </p:cNvSpPr>
          <p:nvPr/>
        </p:nvSpPr>
        <p:spPr bwMode="auto">
          <a:xfrm>
            <a:off x="238125" y="2349500"/>
            <a:ext cx="720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a:solidFill>
                  <a:schemeClr val="accent1"/>
                </a:solidFill>
              </a:rPr>
              <a:t>Au</a:t>
            </a:r>
            <a:endParaRPr lang="el-GR" altLang="el-GR" sz="2400">
              <a:solidFill>
                <a:schemeClr val="accent1"/>
              </a:solidFill>
            </a:endParaRPr>
          </a:p>
        </p:txBody>
      </p:sp>
      <p:sp>
        <p:nvSpPr>
          <p:cNvPr id="14" name="TextBox 13">
            <a:extLst>
              <a:ext uri="{FF2B5EF4-FFF2-40B4-BE49-F238E27FC236}">
                <a16:creationId xmlns:a16="http://schemas.microsoft.com/office/drawing/2014/main" id="{C29E6944-07C8-49D2-B9CB-83CE2116ED82}"/>
              </a:ext>
            </a:extLst>
          </p:cNvPr>
          <p:cNvSpPr txBox="1">
            <a:spLocks noChangeArrowheads="1"/>
          </p:cNvSpPr>
          <p:nvPr/>
        </p:nvSpPr>
        <p:spPr bwMode="auto">
          <a:xfrm>
            <a:off x="5435600" y="2492375"/>
            <a:ext cx="43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a:solidFill>
                  <a:schemeClr val="tx2"/>
                </a:solidFill>
              </a:rPr>
              <a:t>S</a:t>
            </a:r>
            <a:endParaRPr lang="el-GR" altLang="el-GR" sz="2400">
              <a:solidFill>
                <a:schemeClr val="tx2"/>
              </a:solidFill>
            </a:endParaRPr>
          </a:p>
        </p:txBody>
      </p:sp>
      <p:sp>
        <p:nvSpPr>
          <p:cNvPr id="15" name="TextBox 14">
            <a:extLst>
              <a:ext uri="{FF2B5EF4-FFF2-40B4-BE49-F238E27FC236}">
                <a16:creationId xmlns:a16="http://schemas.microsoft.com/office/drawing/2014/main" id="{10F7977B-8578-4A2C-8D66-CD05CEFDB874}"/>
              </a:ext>
            </a:extLst>
          </p:cNvPr>
          <p:cNvSpPr txBox="1">
            <a:spLocks noChangeArrowheads="1"/>
          </p:cNvSpPr>
          <p:nvPr/>
        </p:nvSpPr>
        <p:spPr bwMode="auto">
          <a:xfrm>
            <a:off x="8459788" y="2724150"/>
            <a:ext cx="684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l-GR" sz="2400">
                <a:solidFill>
                  <a:schemeClr val="accent2"/>
                </a:solidFill>
              </a:rPr>
              <a:t>Si</a:t>
            </a:r>
            <a:endParaRPr lang="el-GR" altLang="el-GR" sz="2400">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10" grpId="0"/>
      <p:bldP spid="10" grpId="1"/>
      <p:bldP spid="9" grpId="0" animBg="1"/>
      <p:bldP spid="12" grpId="0"/>
      <p:bldP spid="11" grpId="0" animBg="1"/>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46EC8C9-CF98-4AC9-8FD2-ECDDE5892DBA}"/>
              </a:ext>
            </a:extLst>
          </p:cNvPr>
          <p:cNvSpPr>
            <a:spLocks noChangeArrowheads="1"/>
          </p:cNvSpPr>
          <p:nvPr/>
        </p:nvSpPr>
        <p:spPr bwMode="auto">
          <a:xfrm>
            <a:off x="6096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Ηλεκτραρνητικότητα</a:t>
            </a:r>
            <a:r>
              <a:rPr lang="en-US" altLang="el-GR" sz="2800" b="1" i="1">
                <a:solidFill>
                  <a:schemeClr val="tx2"/>
                </a:solidFill>
              </a:rPr>
              <a:t> </a:t>
            </a:r>
            <a:endParaRPr lang="en-GB" altLang="el-GR" sz="2800" b="1" i="1">
              <a:solidFill>
                <a:schemeClr val="tx2"/>
              </a:solidFill>
            </a:endParaRPr>
          </a:p>
        </p:txBody>
      </p:sp>
      <p:pic>
        <p:nvPicPr>
          <p:cNvPr id="29699" name="Picture 222">
            <a:extLst>
              <a:ext uri="{FF2B5EF4-FFF2-40B4-BE49-F238E27FC236}">
                <a16:creationId xmlns:a16="http://schemas.microsoft.com/office/drawing/2014/main" id="{15CB8DF7-D0B9-48D4-80CE-C79BC42AA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2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23">
            <a:extLst>
              <a:ext uri="{FF2B5EF4-FFF2-40B4-BE49-F238E27FC236}">
                <a16:creationId xmlns:a16="http://schemas.microsoft.com/office/drawing/2014/main" id="{9326C047-9B4A-4F0B-A64F-32AFC140B001}"/>
              </a:ext>
            </a:extLst>
          </p:cNvPr>
          <p:cNvSpPr>
            <a:spLocks noChangeArrowheads="1"/>
          </p:cNvSpPr>
          <p:nvPr/>
        </p:nvSpPr>
        <p:spPr bwMode="auto">
          <a:xfrm>
            <a:off x="762000" y="1143000"/>
            <a:ext cx="7620000" cy="304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9701" name="Text Box 224">
            <a:extLst>
              <a:ext uri="{FF2B5EF4-FFF2-40B4-BE49-F238E27FC236}">
                <a16:creationId xmlns:a16="http://schemas.microsoft.com/office/drawing/2014/main" id="{8AB956B9-CF52-4D8E-ABDD-3F6A3CB674AC}"/>
              </a:ext>
            </a:extLst>
          </p:cNvPr>
          <p:cNvSpPr txBox="1">
            <a:spLocks noChangeArrowheads="1"/>
          </p:cNvSpPr>
          <p:nvPr/>
        </p:nvSpPr>
        <p:spPr bwMode="auto">
          <a:xfrm>
            <a:off x="2438400" y="10668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chemeClr val="tx2"/>
                </a:solidFill>
              </a:rPr>
              <a:t>Ηλεκτραρνητικότητα κατά </a:t>
            </a:r>
            <a:r>
              <a:rPr lang="en-US" altLang="el-GR" sz="1800">
                <a:solidFill>
                  <a:schemeClr val="tx2"/>
                </a:solidFill>
              </a:rPr>
              <a:t>Pauling</a:t>
            </a:r>
            <a:endParaRPr lang="en-GB" altLang="el-GR" sz="1800">
              <a:solidFill>
                <a:schemeClr val="tx2"/>
              </a:solidFill>
            </a:endParaRPr>
          </a:p>
        </p:txBody>
      </p:sp>
      <p:sp>
        <p:nvSpPr>
          <p:cNvPr id="29702" name="Text Box 225">
            <a:extLst>
              <a:ext uri="{FF2B5EF4-FFF2-40B4-BE49-F238E27FC236}">
                <a16:creationId xmlns:a16="http://schemas.microsoft.com/office/drawing/2014/main" id="{408EC545-C31C-451E-8255-8FB3A60D564A}"/>
              </a:ext>
            </a:extLst>
          </p:cNvPr>
          <p:cNvSpPr txBox="1">
            <a:spLocks noChangeArrowheads="1"/>
          </p:cNvSpPr>
          <p:nvPr/>
        </p:nvSpPr>
        <p:spPr bwMode="auto">
          <a:xfrm>
            <a:off x="755650" y="5445125"/>
            <a:ext cx="7704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a:t>Ηλεκτραρνητικότητα είναι η ικανότητα ενός ατόμου που συμμετέχει σε ένα δεσμό να έλκει ηλεκτρόνια προς το μέρος του</a:t>
            </a:r>
            <a:endParaRPr lang="en-US" altLang="el-GR" sz="2400"/>
          </a:p>
        </p:txBody>
      </p:sp>
      <p:sp>
        <p:nvSpPr>
          <p:cNvPr id="2" name="Rectangle 1">
            <a:extLst>
              <a:ext uri="{FF2B5EF4-FFF2-40B4-BE49-F238E27FC236}">
                <a16:creationId xmlns:a16="http://schemas.microsoft.com/office/drawing/2014/main" id="{FEB79FAB-85C0-49D7-8BDE-17A04CEDC174}"/>
              </a:ext>
            </a:extLst>
          </p:cNvPr>
          <p:cNvSpPr/>
          <p:nvPr/>
        </p:nvSpPr>
        <p:spPr>
          <a:xfrm>
            <a:off x="7956376" y="1988840"/>
            <a:ext cx="425624" cy="504056"/>
          </a:xfrm>
          <a:prstGeom prst="rect">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63C488-5911-46B7-A17D-6375962D1432}"/>
              </a:ext>
            </a:extLst>
          </p:cNvPr>
          <p:cNvPicPr>
            <a:picLocks noChangeAspect="1"/>
          </p:cNvPicPr>
          <p:nvPr/>
        </p:nvPicPr>
        <p:blipFill>
          <a:blip r:embed="rId3"/>
          <a:stretch>
            <a:fillRect/>
          </a:stretch>
        </p:blipFill>
        <p:spPr>
          <a:xfrm>
            <a:off x="772737" y="4517086"/>
            <a:ext cx="486895" cy="530398"/>
          </a:xfrm>
          <a:prstGeom prst="rect">
            <a:avLst/>
          </a:prstGeom>
        </p:spPr>
      </p:pic>
      <p:cxnSp>
        <p:nvCxnSpPr>
          <p:cNvPr id="5" name="Straight Arrow Connector 4">
            <a:extLst>
              <a:ext uri="{FF2B5EF4-FFF2-40B4-BE49-F238E27FC236}">
                <a16:creationId xmlns:a16="http://schemas.microsoft.com/office/drawing/2014/main" id="{84C7B1B2-10A5-4B85-99D6-EFD79DDFF0D7}"/>
              </a:ext>
            </a:extLst>
          </p:cNvPr>
          <p:cNvCxnSpPr/>
          <p:nvPr/>
        </p:nvCxnSpPr>
        <p:spPr>
          <a:xfrm flipH="1">
            <a:off x="1259632" y="2492896"/>
            <a:ext cx="6696744" cy="2024190"/>
          </a:xfrm>
          <a:prstGeom prst="straightConnector1">
            <a:avLst/>
          </a:prstGeom>
          <a:ln w="88900">
            <a:solidFill>
              <a:srgbClr val="FFC000">
                <a:alpha val="51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B1EDAB-0164-4CE2-9446-CCE61D9AE1E3}"/>
              </a:ext>
            </a:extLst>
          </p:cNvPr>
          <p:cNvCxnSpPr>
            <a:stCxn id="2" idx="1"/>
          </p:cNvCxnSpPr>
          <p:nvPr/>
        </p:nvCxnSpPr>
        <p:spPr>
          <a:xfrm flipH="1" flipV="1">
            <a:off x="971600" y="2204864"/>
            <a:ext cx="6984776" cy="36004"/>
          </a:xfrm>
          <a:prstGeom prst="straightConnector1">
            <a:avLst/>
          </a:prstGeom>
          <a:ln w="88900">
            <a:solidFill>
              <a:srgbClr val="FFC000">
                <a:alpha val="51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50C654C-1DEC-4C3F-A8A4-1395E77CD31C}"/>
              </a:ext>
            </a:extLst>
          </p:cNvPr>
          <p:cNvCxnSpPr>
            <a:cxnSpLocks/>
            <a:endCxn id="3" idx="0"/>
          </p:cNvCxnSpPr>
          <p:nvPr/>
        </p:nvCxnSpPr>
        <p:spPr>
          <a:xfrm>
            <a:off x="1012972" y="2186723"/>
            <a:ext cx="3213" cy="2330363"/>
          </a:xfrm>
          <a:prstGeom prst="straightConnector1">
            <a:avLst/>
          </a:prstGeom>
          <a:ln w="88900">
            <a:solidFill>
              <a:srgbClr val="FFC000">
                <a:alpha val="51000"/>
              </a:srgb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a:extLst>
              <a:ext uri="{FF2B5EF4-FFF2-40B4-BE49-F238E27FC236}">
                <a16:creationId xmlns:a16="http://schemas.microsoft.com/office/drawing/2014/main" id="{82741606-7296-4136-924F-CCC3BF67E2CD}"/>
              </a:ext>
            </a:extLst>
          </p:cNvPr>
          <p:cNvSpPr txBox="1">
            <a:spLocks noChangeArrowheads="1"/>
          </p:cNvSpPr>
          <p:nvPr/>
        </p:nvSpPr>
        <p:spPr bwMode="auto">
          <a:xfrm>
            <a:off x="1547813" y="2349500"/>
            <a:ext cx="55451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a:t>Ποσοτικοποιεί την έκταση των αλλαγών που συμβαίνουν στις στοιβάδες σθένους των ατόμων που συμμετέχουν σε ένα δεσμό</a:t>
            </a:r>
            <a:endParaRPr lang="en-US" altLang="el-GR" sz="2400"/>
          </a:p>
        </p:txBody>
      </p:sp>
      <p:sp>
        <p:nvSpPr>
          <p:cNvPr id="30723" name="Rectangle 2">
            <a:extLst>
              <a:ext uri="{FF2B5EF4-FFF2-40B4-BE49-F238E27FC236}">
                <a16:creationId xmlns:a16="http://schemas.microsoft.com/office/drawing/2014/main" id="{57E71F0F-164D-485C-AF0F-B770B9E6EECE}"/>
              </a:ext>
            </a:extLst>
          </p:cNvPr>
          <p:cNvSpPr>
            <a:spLocks noChangeArrowheads="1"/>
          </p:cNvSpPr>
          <p:nvPr/>
        </p:nvSpPr>
        <p:spPr bwMode="auto">
          <a:xfrm>
            <a:off x="6096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Αριθμός Οξείδωσης</a:t>
            </a:r>
            <a:r>
              <a:rPr lang="en-US" altLang="el-GR" sz="2800" b="1" i="1">
                <a:solidFill>
                  <a:schemeClr val="tx2"/>
                </a:solidFill>
              </a:rPr>
              <a:t> </a:t>
            </a:r>
            <a:endParaRPr lang="en-GB" altLang="el-GR" sz="2800" b="1" i="1">
              <a:solidFill>
                <a:schemeClr val="tx2"/>
              </a:solidFill>
            </a:endParaRPr>
          </a:p>
        </p:txBody>
      </p:sp>
      <p:sp>
        <p:nvSpPr>
          <p:cNvPr id="27651" name="Text Box 3">
            <a:extLst>
              <a:ext uri="{FF2B5EF4-FFF2-40B4-BE49-F238E27FC236}">
                <a16:creationId xmlns:a16="http://schemas.microsoft.com/office/drawing/2014/main" id="{1CABC509-CA07-4C30-8BDD-679A152F8087}"/>
              </a:ext>
            </a:extLst>
          </p:cNvPr>
          <p:cNvSpPr txBox="1">
            <a:spLocks noChangeArrowheads="1"/>
          </p:cNvSpPr>
          <p:nvPr/>
        </p:nvSpPr>
        <p:spPr bwMode="auto">
          <a:xfrm>
            <a:off x="457200" y="457200"/>
            <a:ext cx="81534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a:t>Κανόνες προσδιορισμού</a:t>
            </a:r>
          </a:p>
          <a:p>
            <a:pPr algn="ctr" eaLnBrk="1" hangingPunct="1">
              <a:spcBef>
                <a:spcPct val="50000"/>
              </a:spcBef>
              <a:buFontTx/>
              <a:buNone/>
            </a:pPr>
            <a:r>
              <a:rPr lang="el-GR" altLang="el-GR" sz="1800" b="1" i="1" u="sng">
                <a:solidFill>
                  <a:schemeClr val="accent1"/>
                </a:solidFill>
              </a:rPr>
              <a:t>Α</a:t>
            </a:r>
            <a:r>
              <a:rPr lang="el-GR" altLang="el-GR" sz="1800" b="1" i="1" u="sng">
                <a:solidFill>
                  <a:schemeClr val="accent1"/>
                </a:solidFill>
                <a:cs typeface="Times New Roman" panose="02020603050405020304" pitchFamily="18" charset="0"/>
              </a:rPr>
              <a:t>πόδοση αρνητικού αριθμού οξείδωσης στο ηλεκτραρνητικότερο στοιχείο</a:t>
            </a:r>
            <a:r>
              <a:rPr lang="en-GB" altLang="el-GR" sz="1800" b="1"/>
              <a:t> </a:t>
            </a:r>
            <a:endParaRPr lang="el-GR" altLang="el-GR" sz="1800" b="1"/>
          </a:p>
          <a:p>
            <a:pPr eaLnBrk="1" hangingPunct="1">
              <a:spcBef>
                <a:spcPct val="50000"/>
              </a:spcBef>
              <a:buFontTx/>
              <a:buAutoNum type="arabicPeriod"/>
            </a:pPr>
            <a:r>
              <a:rPr lang="en-GB" altLang="el-GR" sz="1800">
                <a:cs typeface="Times New Roman" panose="02020603050405020304" pitchFamily="18" charset="0"/>
              </a:rPr>
              <a:t>Ο αριθμός οξείδωσης κάθε στοιχείου σε ελεύθερη κατάσταση είναι πάντα μηδέν.</a:t>
            </a:r>
            <a:endParaRPr lang="el-GR" altLang="el-GR" sz="1800"/>
          </a:p>
          <a:p>
            <a:pPr eaLnBrk="1" hangingPunct="1">
              <a:spcBef>
                <a:spcPct val="50000"/>
              </a:spcBef>
              <a:buFontTx/>
              <a:buAutoNum type="arabicPeriod"/>
            </a:pPr>
            <a:r>
              <a:rPr lang="el-GR" altLang="el-GR" sz="1800">
                <a:cs typeface="Times New Roman" panose="02020603050405020304" pitchFamily="18" charset="0"/>
              </a:rPr>
              <a:t>Ο αριθμός οξείδωσης των μονατομικών ιόντων ισούται πάντα με το φορτίο του ιόντος.</a:t>
            </a:r>
            <a:endParaRPr lang="el-GR" altLang="el-GR" sz="1800"/>
          </a:p>
          <a:p>
            <a:pPr eaLnBrk="1" hangingPunct="1">
              <a:spcBef>
                <a:spcPct val="50000"/>
              </a:spcBef>
              <a:buFontTx/>
              <a:buAutoNum type="arabicPeriod"/>
            </a:pPr>
            <a:r>
              <a:rPr lang="el-GR" altLang="el-GR" sz="1800">
                <a:cs typeface="Times New Roman" panose="02020603050405020304" pitchFamily="18" charset="0"/>
              </a:rPr>
              <a:t>Το φθόριο (</a:t>
            </a:r>
            <a:r>
              <a:rPr lang="en-US" altLang="el-GR" sz="1800">
                <a:cs typeface="Times New Roman" panose="02020603050405020304" pitchFamily="18" charset="0"/>
              </a:rPr>
              <a:t>F</a:t>
            </a:r>
            <a:r>
              <a:rPr lang="el-GR" altLang="el-GR" sz="1800">
                <a:cs typeface="Times New Roman" panose="02020603050405020304" pitchFamily="18" charset="0"/>
              </a:rPr>
              <a:t>), ως το ηλεκτραρνητικότερο όλων των στοιχείων, έχει αριθμό οξείδωσης πάντα –1 σε όλες τις ενώσεις του.</a:t>
            </a:r>
            <a:r>
              <a:rPr lang="en-GB" altLang="el-GR" sz="1800"/>
              <a:t> </a:t>
            </a:r>
            <a:endParaRPr lang="el-GR" altLang="el-GR" sz="1800"/>
          </a:p>
          <a:p>
            <a:pPr eaLnBrk="1" hangingPunct="1">
              <a:spcBef>
                <a:spcPct val="50000"/>
              </a:spcBef>
              <a:buFontTx/>
              <a:buAutoNum type="arabicPeriod"/>
            </a:pPr>
            <a:r>
              <a:rPr lang="el-GR" altLang="el-GR" sz="1800">
                <a:cs typeface="Times New Roman" panose="02020603050405020304" pitchFamily="18" charset="0"/>
              </a:rPr>
              <a:t>Το οξυγόνο (Ο), ως το δεύτερο σε σειρά ηλεκτραρνητικότερο στοιχείο, έχει σχεδόν πάντα αριθμό οξείδωσης –2 με εξαίρεση το δεσμό Ο-Ο στα υπεροξείδια όπου έχει αριθμό οξείδωσης –1  και σε λίγες ενώσεις όπου εμφανίζεται ο δεσμός Ο-</a:t>
            </a:r>
            <a:r>
              <a:rPr lang="en-US" altLang="el-GR" sz="1800">
                <a:cs typeface="Times New Roman" panose="02020603050405020304" pitchFamily="18" charset="0"/>
              </a:rPr>
              <a:t>F</a:t>
            </a:r>
            <a:r>
              <a:rPr lang="el-GR" altLang="el-GR" sz="1800">
                <a:cs typeface="Times New Roman" panose="02020603050405020304" pitchFamily="18" charset="0"/>
              </a:rPr>
              <a:t> και το φθόριο είναι ηλεκτραρνητικότερο. </a:t>
            </a:r>
            <a:endParaRPr lang="el-GR" altLang="el-GR" sz="1800"/>
          </a:p>
          <a:p>
            <a:pPr eaLnBrk="1" hangingPunct="1">
              <a:spcBef>
                <a:spcPct val="50000"/>
              </a:spcBef>
              <a:buFontTx/>
              <a:buAutoNum type="arabicPeriod"/>
            </a:pPr>
            <a:r>
              <a:rPr lang="el-GR" altLang="el-GR" sz="1800">
                <a:cs typeface="Times New Roman" panose="02020603050405020304" pitchFamily="18" charset="0"/>
              </a:rPr>
              <a:t>Το υδρογόνο (Η) έχει αριθμό οξείδωσης +1 σε σχεδόν όλες τις ενώσεις του με εξαίρεση τα υδρίδια των μετάλλων όπου, ως ηλεκτραρνητικότερο, έχει αριθμό οξείδωσης –1.</a:t>
            </a:r>
            <a:endParaRPr lang="en-GB" altLang="el-GR" sz="1800">
              <a:cs typeface="Times New Roman" panose="02020603050405020304" pitchFamily="18" charset="0"/>
            </a:endParaRPr>
          </a:p>
          <a:p>
            <a:pPr eaLnBrk="1" hangingPunct="1">
              <a:spcBef>
                <a:spcPct val="50000"/>
              </a:spcBef>
              <a:buFontTx/>
              <a:buAutoNum type="arabicPeriod"/>
            </a:pPr>
            <a:r>
              <a:rPr lang="el-GR" altLang="el-GR" sz="1800">
                <a:cs typeface="Times New Roman" panose="02020603050405020304" pitchFamily="18" charset="0"/>
              </a:rPr>
              <a:t>Σε κάθε χημική ένωση, το αλγεβρικό άθροισμα των αριθμών οξείδωσης όλων των ατόμων ισούται πάντα με το μηδέν.</a:t>
            </a:r>
            <a:r>
              <a:rPr lang="en-GB" altLang="el-GR" sz="1800"/>
              <a:t> </a:t>
            </a:r>
            <a:endParaRPr lang="el-GR" altLang="el-GR" sz="1800"/>
          </a:p>
          <a:p>
            <a:pPr eaLnBrk="1" hangingPunct="1">
              <a:spcBef>
                <a:spcPct val="50000"/>
              </a:spcBef>
              <a:buFontTx/>
              <a:buAutoNum type="arabicPeriod"/>
            </a:pPr>
            <a:r>
              <a:rPr lang="el-GR" altLang="el-GR" sz="1800">
                <a:cs typeface="Times New Roman" panose="02020603050405020304" pitchFamily="18" charset="0"/>
              </a:rPr>
              <a:t>Σε κάθε πολυατομικό ιόν, το αλγεβρικό άθροισμα των αριθμών οξείδωσης όλων των ατόμων ισούται πάντα με το φορτίο του ιόντος.</a:t>
            </a:r>
            <a:endParaRPr lang="en-GB" altLang="el-GR" sz="180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amond(in)">
                                      <p:cBhvr>
                                        <p:cTn id="7" dur="1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grpId="1" nodeType="clickEffect">
                                  <p:stCondLst>
                                    <p:cond delay="0"/>
                                  </p:stCondLst>
                                  <p:childTnLst>
                                    <p:animEffect transition="out" filter="diamond(in)">
                                      <p:cBhvr>
                                        <p:cTn id="11" dur="1000"/>
                                        <p:tgtEl>
                                          <p:spTgt spid="27652"/>
                                        </p:tgtEl>
                                      </p:cBhvr>
                                    </p:animEffect>
                                    <p:set>
                                      <p:cBhvr>
                                        <p:cTn id="12" dur="1" fill="hold">
                                          <p:stCondLst>
                                            <p:cond delay="999"/>
                                          </p:stCondLst>
                                        </p:cTn>
                                        <p:tgtEl>
                                          <p:spTgt spid="27652"/>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27651"/>
                                        </p:tgtEl>
                                        <p:attrNameLst>
                                          <p:attrName>style.visibility</p:attrName>
                                        </p:attrNameLst>
                                      </p:cBhvr>
                                      <p:to>
                                        <p:strVal val="visible"/>
                                      </p:to>
                                    </p:set>
                                    <p:animEffect transition="in" filter="diamond(in)">
                                      <p:cBhvr>
                                        <p:cTn id="15"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p:bldP spid="276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E624691-EC19-4A78-9CDA-7B906189FCE9}"/>
              </a:ext>
            </a:extLst>
          </p:cNvPr>
          <p:cNvSpPr>
            <a:spLocks noChangeArrowheads="1"/>
          </p:cNvSpPr>
          <p:nvPr/>
        </p:nvSpPr>
        <p:spPr bwMode="auto">
          <a:xfrm>
            <a:off x="6096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ΑΤΟΜΙΚΟ ΠΡΟΤΥΠΟ </a:t>
            </a:r>
            <a:r>
              <a:rPr lang="en-US" altLang="el-GR" sz="2800" b="1" i="1">
                <a:solidFill>
                  <a:schemeClr val="tx2"/>
                </a:solidFill>
              </a:rPr>
              <a:t>BOHR</a:t>
            </a:r>
            <a:endParaRPr lang="el-GR" altLang="el-GR" sz="2800" b="1" i="1">
              <a:solidFill>
                <a:schemeClr val="tx2"/>
              </a:solidFill>
            </a:endParaRPr>
          </a:p>
          <a:p>
            <a:pPr algn="ctr" eaLnBrk="1" hangingPunct="1">
              <a:spcBef>
                <a:spcPct val="0"/>
              </a:spcBef>
              <a:buFontTx/>
              <a:buNone/>
            </a:pPr>
            <a:r>
              <a:rPr lang="el-GR" altLang="el-GR" sz="2800" b="1" i="1">
                <a:solidFill>
                  <a:schemeClr val="tx2"/>
                </a:solidFill>
              </a:rPr>
              <a:t>Μοντέλο Υδρογόνου</a:t>
            </a:r>
            <a:endParaRPr lang="en-GB" altLang="el-GR" sz="2800" b="1" i="1">
              <a:solidFill>
                <a:schemeClr val="tx2"/>
              </a:solidFill>
            </a:endParaRPr>
          </a:p>
        </p:txBody>
      </p:sp>
      <p:grpSp>
        <p:nvGrpSpPr>
          <p:cNvPr id="4099" name="Group 11">
            <a:extLst>
              <a:ext uri="{FF2B5EF4-FFF2-40B4-BE49-F238E27FC236}">
                <a16:creationId xmlns:a16="http://schemas.microsoft.com/office/drawing/2014/main" id="{4EAB3C7E-1847-4DA2-9542-3AE27E3D3B2C}"/>
              </a:ext>
            </a:extLst>
          </p:cNvPr>
          <p:cNvGrpSpPr>
            <a:grpSpLocks/>
          </p:cNvGrpSpPr>
          <p:nvPr/>
        </p:nvGrpSpPr>
        <p:grpSpPr bwMode="auto">
          <a:xfrm>
            <a:off x="838200" y="1143000"/>
            <a:ext cx="6400800" cy="2579688"/>
            <a:chOff x="144" y="720"/>
            <a:chExt cx="4032" cy="1625"/>
          </a:xfrm>
        </p:grpSpPr>
        <p:sp>
          <p:nvSpPr>
            <p:cNvPr id="4103" name="Text Box 3">
              <a:extLst>
                <a:ext uri="{FF2B5EF4-FFF2-40B4-BE49-F238E27FC236}">
                  <a16:creationId xmlns:a16="http://schemas.microsoft.com/office/drawing/2014/main" id="{F2D3C049-2681-4C2E-A751-2345AAB9F62A}"/>
                </a:ext>
              </a:extLst>
            </p:cNvPr>
            <p:cNvSpPr txBox="1">
              <a:spLocks noChangeArrowheads="1"/>
            </p:cNvSpPr>
            <p:nvPr/>
          </p:nvSpPr>
          <p:spPr bwMode="auto">
            <a:xfrm>
              <a:off x="144" y="720"/>
              <a:ext cx="403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a:t>Υπολογισμός ακτίνας στάσιμων τροχιών στο άτομο υδρογόνου</a:t>
              </a:r>
            </a:p>
            <a:p>
              <a:pPr algn="just" eaLnBrk="1" hangingPunct="1">
                <a:spcBef>
                  <a:spcPct val="50000"/>
                </a:spcBef>
                <a:buFontTx/>
                <a:buNone/>
              </a:pPr>
              <a:r>
                <a:rPr lang="el-GR" altLang="el-GR" sz="1800">
                  <a:solidFill>
                    <a:srgbClr val="33CC33"/>
                  </a:solidFill>
                </a:rPr>
                <a:t>-  </a:t>
              </a:r>
              <a:r>
                <a:rPr lang="el-GR" altLang="el-GR" sz="1800">
                  <a:solidFill>
                    <a:srgbClr val="33CC33"/>
                  </a:solidFill>
                  <a:cs typeface="Times New Roman" panose="02020603050405020304" pitchFamily="18" charset="0"/>
                </a:rPr>
                <a:t>Συνθήκη Μηχανικής Σταθερότητας του Ατόμου του Υδρογόνου</a:t>
              </a:r>
              <a:endParaRPr lang="en-GB" altLang="el-GR" sz="1800"/>
            </a:p>
          </p:txBody>
        </p:sp>
        <p:graphicFrame>
          <p:nvGraphicFramePr>
            <p:cNvPr id="4104" name="Object 4">
              <a:extLst>
                <a:ext uri="{FF2B5EF4-FFF2-40B4-BE49-F238E27FC236}">
                  <a16:creationId xmlns:a16="http://schemas.microsoft.com/office/drawing/2014/main" id="{103F3115-2C0E-4263-80E1-AD46D7F272DB}"/>
                </a:ext>
              </a:extLst>
            </p:cNvPr>
            <p:cNvGraphicFramePr>
              <a:graphicFrameLocks noChangeAspect="1"/>
            </p:cNvGraphicFramePr>
            <p:nvPr/>
          </p:nvGraphicFramePr>
          <p:xfrm>
            <a:off x="336" y="1200"/>
            <a:ext cx="3264" cy="459"/>
          </p:xfrm>
          <a:graphic>
            <a:graphicData uri="http://schemas.openxmlformats.org/presentationml/2006/ole">
              <mc:AlternateContent xmlns:mc="http://schemas.openxmlformats.org/markup-compatibility/2006">
                <mc:Choice xmlns:v="urn:schemas-microsoft-com:vml" Requires="v">
                  <p:oleObj spid="_x0000_s2050" name="Equation" r:id="rId3" imgW="3175200" imgH="380910" progId="Equation.3">
                    <p:embed/>
                  </p:oleObj>
                </mc:Choice>
                <mc:Fallback>
                  <p:oleObj name="Equation" r:id="rId3" imgW="3175200" imgH="380910" progId="Equation.3">
                    <p:embed/>
                    <p:pic>
                      <p:nvPicPr>
                        <p:cNvPr id="4104" name="Object 4">
                          <a:extLst>
                            <a:ext uri="{FF2B5EF4-FFF2-40B4-BE49-F238E27FC236}">
                              <a16:creationId xmlns:a16="http://schemas.microsoft.com/office/drawing/2014/main" id="{103F3115-2C0E-4263-80E1-AD46D7F272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200"/>
                          <a:ext cx="3264"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Text Box 6">
              <a:extLst>
                <a:ext uri="{FF2B5EF4-FFF2-40B4-BE49-F238E27FC236}">
                  <a16:creationId xmlns:a16="http://schemas.microsoft.com/office/drawing/2014/main" id="{8594C180-827C-4F73-BDD2-2782D6BE6B2E}"/>
                </a:ext>
              </a:extLst>
            </p:cNvPr>
            <p:cNvSpPr txBox="1">
              <a:spLocks noChangeArrowheads="1"/>
            </p:cNvSpPr>
            <p:nvPr/>
          </p:nvSpPr>
          <p:spPr bwMode="auto">
            <a:xfrm>
              <a:off x="144" y="1680"/>
              <a:ext cx="40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solidFill>
                    <a:srgbClr val="33CC33"/>
                  </a:solidFill>
                </a:rPr>
                <a:t>-  Κβάντωση στροφορμής</a:t>
              </a:r>
              <a:endParaRPr lang="en-GB" altLang="el-GR" sz="1800"/>
            </a:p>
          </p:txBody>
        </p:sp>
        <p:graphicFrame>
          <p:nvGraphicFramePr>
            <p:cNvPr id="4106" name="Object 7">
              <a:extLst>
                <a:ext uri="{FF2B5EF4-FFF2-40B4-BE49-F238E27FC236}">
                  <a16:creationId xmlns:a16="http://schemas.microsoft.com/office/drawing/2014/main" id="{D4567598-1898-4F5F-A761-7A421FD69905}"/>
                </a:ext>
              </a:extLst>
            </p:cNvPr>
            <p:cNvGraphicFramePr>
              <a:graphicFrameLocks noChangeAspect="1"/>
            </p:cNvGraphicFramePr>
            <p:nvPr/>
          </p:nvGraphicFramePr>
          <p:xfrm>
            <a:off x="336" y="1968"/>
            <a:ext cx="912" cy="377"/>
          </p:xfrm>
          <a:graphic>
            <a:graphicData uri="http://schemas.openxmlformats.org/presentationml/2006/ole">
              <mc:AlternateContent xmlns:mc="http://schemas.openxmlformats.org/markup-compatibility/2006">
                <mc:Choice xmlns:v="urn:schemas-microsoft-com:vml" Requires="v">
                  <p:oleObj spid="_x0000_s2051" name="Equation" r:id="rId5" imgW="876420" imgH="317605" progId="Equation.3">
                    <p:embed/>
                  </p:oleObj>
                </mc:Choice>
                <mc:Fallback>
                  <p:oleObj name="Equation" r:id="rId5" imgW="876420" imgH="317605" progId="Equation.3">
                    <p:embed/>
                    <p:pic>
                      <p:nvPicPr>
                        <p:cNvPr id="4106" name="Object 7">
                          <a:extLst>
                            <a:ext uri="{FF2B5EF4-FFF2-40B4-BE49-F238E27FC236}">
                              <a16:creationId xmlns:a16="http://schemas.microsoft.com/office/drawing/2014/main" id="{D4567598-1898-4F5F-A761-7A421FD699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1968"/>
                          <a:ext cx="91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100" name="Rectangle 9">
            <a:extLst>
              <a:ext uri="{FF2B5EF4-FFF2-40B4-BE49-F238E27FC236}">
                <a16:creationId xmlns:a16="http://schemas.microsoft.com/office/drawing/2014/main" id="{AF248FF8-BD85-4577-801A-DCCC5408D994}"/>
              </a:ext>
            </a:extLst>
          </p:cNvPr>
          <p:cNvSpPr>
            <a:spLocks noChangeArrowheads="1"/>
          </p:cNvSpPr>
          <p:nvPr/>
        </p:nvSpPr>
        <p:spPr bwMode="auto">
          <a:xfrm>
            <a:off x="393858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4101" name="Object 8">
            <a:extLst>
              <a:ext uri="{FF2B5EF4-FFF2-40B4-BE49-F238E27FC236}">
                <a16:creationId xmlns:a16="http://schemas.microsoft.com/office/drawing/2014/main" id="{C795DBBE-C635-4FC4-BBF5-94D15A7ECF8E}"/>
              </a:ext>
            </a:extLst>
          </p:cNvPr>
          <p:cNvGraphicFramePr>
            <a:graphicFrameLocks noChangeAspect="1"/>
          </p:cNvGraphicFramePr>
          <p:nvPr/>
        </p:nvGraphicFramePr>
        <p:xfrm>
          <a:off x="4724400" y="4648200"/>
          <a:ext cx="2819400" cy="1081088"/>
        </p:xfrm>
        <a:graphic>
          <a:graphicData uri="http://schemas.openxmlformats.org/presentationml/2006/ole">
            <mc:AlternateContent xmlns:mc="http://schemas.openxmlformats.org/markup-compatibility/2006">
              <mc:Choice xmlns:v="urn:schemas-microsoft-com:vml" Requires="v">
                <p:oleObj spid="_x0000_s2052" r:id="rId7" imgW="1193940" imgH="412833" progId="Equation.3">
                  <p:embed/>
                </p:oleObj>
              </mc:Choice>
              <mc:Fallback>
                <p:oleObj r:id="rId7" imgW="1193940" imgH="412833" progId="Equation.3">
                  <p:embed/>
                  <p:pic>
                    <p:nvPicPr>
                      <p:cNvPr id="4101" name="Object 8">
                        <a:extLst>
                          <a:ext uri="{FF2B5EF4-FFF2-40B4-BE49-F238E27FC236}">
                            <a16:creationId xmlns:a16="http://schemas.microsoft.com/office/drawing/2014/main" id="{C795DBBE-C635-4FC4-BBF5-94D15A7ECF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648200"/>
                        <a:ext cx="28194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2" name="Picture 10">
            <a:extLst>
              <a:ext uri="{FF2B5EF4-FFF2-40B4-BE49-F238E27FC236}">
                <a16:creationId xmlns:a16="http://schemas.microsoft.com/office/drawing/2014/main" id="{97DA75BE-04B5-4FBF-B3A7-AF95BB65EA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3962400"/>
            <a:ext cx="25908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2E34A6D-662B-42CA-89D6-5DA0A875F2D5}"/>
              </a:ext>
            </a:extLst>
          </p:cNvPr>
          <p:cNvSpPr>
            <a:spLocks noChangeArrowheads="1"/>
          </p:cNvSpPr>
          <p:nvPr/>
        </p:nvSpPr>
        <p:spPr bwMode="auto">
          <a:xfrm rot="-5400000">
            <a:off x="-2705100" y="31623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Περιοδικότητα Αριθμών Οξείδωσης</a:t>
            </a:r>
            <a:r>
              <a:rPr lang="en-US" altLang="el-GR" sz="2800" b="1" i="1">
                <a:solidFill>
                  <a:schemeClr val="tx2"/>
                </a:solidFill>
              </a:rPr>
              <a:t> </a:t>
            </a:r>
            <a:endParaRPr lang="en-GB" altLang="el-GR" sz="2800" b="1" i="1">
              <a:solidFill>
                <a:schemeClr val="tx2"/>
              </a:solidFill>
            </a:endParaRPr>
          </a:p>
        </p:txBody>
      </p:sp>
      <p:pic>
        <p:nvPicPr>
          <p:cNvPr id="31747" name="Picture 3">
            <a:extLst>
              <a:ext uri="{FF2B5EF4-FFF2-40B4-BE49-F238E27FC236}">
                <a16:creationId xmlns:a16="http://schemas.microsoft.com/office/drawing/2014/main" id="{BE30098B-B7F7-4464-B340-7B3748784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1830"/>
            <a:ext cx="8305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2D5B6F-D02A-4CEA-A586-5A8C09CB50D0}"/>
              </a:ext>
            </a:extLst>
          </p:cNvPr>
          <p:cNvSpPr txBox="1"/>
          <p:nvPr/>
        </p:nvSpPr>
        <p:spPr>
          <a:xfrm>
            <a:off x="6525801" y="1309177"/>
            <a:ext cx="2520280" cy="738664"/>
          </a:xfrm>
          <a:prstGeom prst="rect">
            <a:avLst/>
          </a:prstGeom>
          <a:noFill/>
        </p:spPr>
        <p:txBody>
          <a:bodyPr wrap="square" rtlCol="0">
            <a:spAutoFit/>
          </a:bodyPr>
          <a:lstStyle/>
          <a:p>
            <a:pPr marL="285750" indent="-285750" algn="just">
              <a:buFont typeface="Wingdings" panose="05000000000000000000" pitchFamily="2" charset="2"/>
              <a:buChar char="q"/>
            </a:pPr>
            <a:r>
              <a:rPr lang="en-US" sz="1400" dirty="0"/>
              <a:t>Max </a:t>
            </a:r>
            <a:r>
              <a:rPr lang="el-GR" sz="1400" dirty="0"/>
              <a:t>θετικό Α.Ο που συμπίπτει με τον αριθμό της κύριας ομάδας</a:t>
            </a:r>
            <a:endParaRPr lang="en-US" sz="1400" dirty="0"/>
          </a:p>
        </p:txBody>
      </p:sp>
      <p:sp>
        <p:nvSpPr>
          <p:cNvPr id="6" name="TextBox 5">
            <a:extLst>
              <a:ext uri="{FF2B5EF4-FFF2-40B4-BE49-F238E27FC236}">
                <a16:creationId xmlns:a16="http://schemas.microsoft.com/office/drawing/2014/main" id="{EFAB32D1-F757-4AD9-92D3-8326C8126F19}"/>
              </a:ext>
            </a:extLst>
          </p:cNvPr>
          <p:cNvSpPr txBox="1"/>
          <p:nvPr/>
        </p:nvSpPr>
        <p:spPr>
          <a:xfrm>
            <a:off x="6401037" y="849075"/>
            <a:ext cx="2520280" cy="307777"/>
          </a:xfrm>
          <a:prstGeom prst="rect">
            <a:avLst/>
          </a:prstGeom>
          <a:noFill/>
        </p:spPr>
        <p:txBody>
          <a:bodyPr wrap="square" rtlCol="0">
            <a:spAutoFit/>
          </a:bodyPr>
          <a:lstStyle/>
          <a:p>
            <a:pPr algn="ctr"/>
            <a:r>
              <a:rPr lang="el-GR" sz="1400" b="1" u="sng" dirty="0"/>
              <a:t>ΚΥΡΙΑ ΣΤΟΙΧΕΙΑ</a:t>
            </a:r>
            <a:endParaRPr lang="en-US" sz="1400" b="1" u="sng" dirty="0"/>
          </a:p>
        </p:txBody>
      </p:sp>
      <p:sp>
        <p:nvSpPr>
          <p:cNvPr id="8" name="TextBox 7">
            <a:extLst>
              <a:ext uri="{FF2B5EF4-FFF2-40B4-BE49-F238E27FC236}">
                <a16:creationId xmlns:a16="http://schemas.microsoft.com/office/drawing/2014/main" id="{4BD3BD08-F33E-486C-8A76-288DDD9C07C3}"/>
              </a:ext>
            </a:extLst>
          </p:cNvPr>
          <p:cNvSpPr txBox="1"/>
          <p:nvPr/>
        </p:nvSpPr>
        <p:spPr>
          <a:xfrm>
            <a:off x="6525801" y="2153935"/>
            <a:ext cx="2520280" cy="1384995"/>
          </a:xfrm>
          <a:prstGeom prst="rect">
            <a:avLst/>
          </a:prstGeom>
          <a:noFill/>
        </p:spPr>
        <p:txBody>
          <a:bodyPr wrap="square" rtlCol="0">
            <a:spAutoFit/>
          </a:bodyPr>
          <a:lstStyle/>
          <a:p>
            <a:pPr marL="285750" indent="-285750" algn="just">
              <a:buFont typeface="Wingdings" panose="05000000000000000000" pitchFamily="2" charset="2"/>
              <a:buChar char="q"/>
            </a:pPr>
            <a:r>
              <a:rPr lang="el-GR" sz="1400" dirty="0"/>
              <a:t>Αρνητικό Α.Ο που προκύπτει από την εξίσωση</a:t>
            </a:r>
          </a:p>
          <a:p>
            <a:pPr algn="just"/>
            <a:r>
              <a:rPr lang="el-GR" sz="1400" dirty="0"/>
              <a:t> </a:t>
            </a:r>
          </a:p>
          <a:p>
            <a:pPr algn="just"/>
            <a:r>
              <a:rPr lang="el-GR" sz="1400" dirty="0"/>
              <a:t>       Αριθμός κύριας ομάδας – 8</a:t>
            </a:r>
          </a:p>
          <a:p>
            <a:pPr algn="just"/>
            <a:endParaRPr lang="el-GR" sz="1400" dirty="0"/>
          </a:p>
          <a:p>
            <a:pPr algn="just"/>
            <a:r>
              <a:rPr lang="el-GR" sz="1400" dirty="0"/>
              <a:t>       πχ. ΑΟ</a:t>
            </a:r>
            <a:r>
              <a:rPr lang="en-GB" sz="1400" dirty="0"/>
              <a:t>.</a:t>
            </a:r>
            <a:r>
              <a:rPr lang="el-GR" sz="1400" dirty="0"/>
              <a:t>(Ν)</a:t>
            </a:r>
            <a:r>
              <a:rPr lang="en-GB" sz="1400" dirty="0"/>
              <a:t> = 5 – 8 = -3</a:t>
            </a:r>
            <a:endParaRPr lang="el-GR" sz="1400" dirty="0"/>
          </a:p>
        </p:txBody>
      </p:sp>
      <p:sp>
        <p:nvSpPr>
          <p:cNvPr id="9" name="TextBox 8">
            <a:extLst>
              <a:ext uri="{FF2B5EF4-FFF2-40B4-BE49-F238E27FC236}">
                <a16:creationId xmlns:a16="http://schemas.microsoft.com/office/drawing/2014/main" id="{12747D9C-F10C-4A5D-8F2B-BC45ADB4CC64}"/>
              </a:ext>
            </a:extLst>
          </p:cNvPr>
          <p:cNvSpPr txBox="1"/>
          <p:nvPr/>
        </p:nvSpPr>
        <p:spPr>
          <a:xfrm>
            <a:off x="6511922" y="3645024"/>
            <a:ext cx="2520280" cy="1815882"/>
          </a:xfrm>
          <a:prstGeom prst="rect">
            <a:avLst/>
          </a:prstGeom>
          <a:noFill/>
        </p:spPr>
        <p:txBody>
          <a:bodyPr wrap="square" rtlCol="0">
            <a:spAutoFit/>
          </a:bodyPr>
          <a:lstStyle/>
          <a:p>
            <a:pPr marL="285750" indent="-285750" algn="just">
              <a:buFont typeface="Wingdings" panose="05000000000000000000" pitchFamily="2" charset="2"/>
              <a:buChar char="q"/>
            </a:pPr>
            <a:r>
              <a:rPr lang="el-GR" sz="1400" dirty="0"/>
              <a:t>Για στοιχεία με ενδιάμεσες τιμές </a:t>
            </a:r>
            <a:r>
              <a:rPr lang="el-GR" sz="1400" dirty="0" err="1"/>
              <a:t>ηλεκτραρνητικότητας</a:t>
            </a:r>
            <a:r>
              <a:rPr lang="el-GR" sz="1400" dirty="0"/>
              <a:t> υπάρχουν πάντα και ενδιάμεσες τιμές θετικών Α.Ο που διαφέρουν μεταξύ τους κατά κανόνα κατά 2</a:t>
            </a:r>
          </a:p>
          <a:p>
            <a:pPr marL="285750" indent="-285750" algn="just">
              <a:buFont typeface="Wingdings" panose="05000000000000000000" pitchFamily="2" charset="2"/>
              <a:buChar char="q"/>
            </a:pPr>
            <a:endParaRPr lang="el-GR" sz="1400" dirty="0"/>
          </a:p>
          <a:p>
            <a:pPr algn="just"/>
            <a:r>
              <a:rPr lang="el-GR" sz="1400" dirty="0"/>
              <a:t>       πχ. Α.Ο(</a:t>
            </a:r>
            <a:r>
              <a:rPr lang="en-GB" sz="1400" dirty="0"/>
              <a:t>Cl) = +7, +5, +3,+1</a:t>
            </a:r>
            <a:endParaRPr lang="el-GR" sz="1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A461CD-EBCA-4935-B798-569E34AF2AC0}"/>
              </a:ext>
            </a:extLst>
          </p:cNvPr>
          <p:cNvGraphicFramePr>
            <a:graphicFrameLocks noGrp="1" noChangeAspect="1"/>
          </p:cNvGraphicFramePr>
          <p:nvPr>
            <p:extLst>
              <p:ext uri="{D42A27DB-BD31-4B8C-83A1-F6EECF244321}">
                <p14:modId xmlns:p14="http://schemas.microsoft.com/office/powerpoint/2010/main" val="3399515434"/>
              </p:ext>
            </p:extLst>
          </p:nvPr>
        </p:nvGraphicFramePr>
        <p:xfrm>
          <a:off x="1367643" y="620688"/>
          <a:ext cx="6408713" cy="3816002"/>
        </p:xfrm>
        <a:graphic>
          <a:graphicData uri="http://schemas.openxmlformats.org/drawingml/2006/table">
            <a:tbl>
              <a:tblPr firstRow="1" firstCol="1" bandRow="1">
                <a:tableStyleId>{5C22544A-7EE6-4342-B048-85BDC9FD1C3A}</a:tableStyleId>
              </a:tblPr>
              <a:tblGrid>
                <a:gridCol w="926045">
                  <a:extLst>
                    <a:ext uri="{9D8B030D-6E8A-4147-A177-3AD203B41FA5}">
                      <a16:colId xmlns:a16="http://schemas.microsoft.com/office/drawing/2014/main" val="20000"/>
                    </a:ext>
                  </a:extLst>
                </a:gridCol>
                <a:gridCol w="614512">
                  <a:extLst>
                    <a:ext uri="{9D8B030D-6E8A-4147-A177-3AD203B41FA5}">
                      <a16:colId xmlns:a16="http://schemas.microsoft.com/office/drawing/2014/main" val="20001"/>
                    </a:ext>
                  </a:extLst>
                </a:gridCol>
                <a:gridCol w="616222">
                  <a:extLst>
                    <a:ext uri="{9D8B030D-6E8A-4147-A177-3AD203B41FA5}">
                      <a16:colId xmlns:a16="http://schemas.microsoft.com/office/drawing/2014/main" val="20002"/>
                    </a:ext>
                  </a:extLst>
                </a:gridCol>
                <a:gridCol w="616222">
                  <a:extLst>
                    <a:ext uri="{9D8B030D-6E8A-4147-A177-3AD203B41FA5}">
                      <a16:colId xmlns:a16="http://schemas.microsoft.com/office/drawing/2014/main" val="20003"/>
                    </a:ext>
                  </a:extLst>
                </a:gridCol>
                <a:gridCol w="616222">
                  <a:extLst>
                    <a:ext uri="{9D8B030D-6E8A-4147-A177-3AD203B41FA5}">
                      <a16:colId xmlns:a16="http://schemas.microsoft.com/office/drawing/2014/main" val="20004"/>
                    </a:ext>
                  </a:extLst>
                </a:gridCol>
                <a:gridCol w="543797">
                  <a:extLst>
                    <a:ext uri="{9D8B030D-6E8A-4147-A177-3AD203B41FA5}">
                      <a16:colId xmlns:a16="http://schemas.microsoft.com/office/drawing/2014/main" val="20005"/>
                    </a:ext>
                  </a:extLst>
                </a:gridCol>
                <a:gridCol w="502145">
                  <a:extLst>
                    <a:ext uri="{9D8B030D-6E8A-4147-A177-3AD203B41FA5}">
                      <a16:colId xmlns:a16="http://schemas.microsoft.com/office/drawing/2014/main" val="20006"/>
                    </a:ext>
                  </a:extLst>
                </a:gridCol>
                <a:gridCol w="502145">
                  <a:extLst>
                    <a:ext uri="{9D8B030D-6E8A-4147-A177-3AD203B41FA5}">
                      <a16:colId xmlns:a16="http://schemas.microsoft.com/office/drawing/2014/main" val="20007"/>
                    </a:ext>
                  </a:extLst>
                </a:gridCol>
                <a:gridCol w="502145">
                  <a:extLst>
                    <a:ext uri="{9D8B030D-6E8A-4147-A177-3AD203B41FA5}">
                      <a16:colId xmlns:a16="http://schemas.microsoft.com/office/drawing/2014/main" val="20008"/>
                    </a:ext>
                  </a:extLst>
                </a:gridCol>
                <a:gridCol w="502145">
                  <a:extLst>
                    <a:ext uri="{9D8B030D-6E8A-4147-A177-3AD203B41FA5}">
                      <a16:colId xmlns:a16="http://schemas.microsoft.com/office/drawing/2014/main" val="20009"/>
                    </a:ext>
                  </a:extLst>
                </a:gridCol>
                <a:gridCol w="467113">
                  <a:extLst>
                    <a:ext uri="{9D8B030D-6E8A-4147-A177-3AD203B41FA5}">
                      <a16:colId xmlns:a16="http://schemas.microsoft.com/office/drawing/2014/main" val="20010"/>
                    </a:ext>
                  </a:extLst>
                </a:gridCol>
              </a:tblGrid>
              <a:tr h="547765">
                <a:tc>
                  <a:txBody>
                    <a:bodyPr/>
                    <a:lstStyle/>
                    <a:p>
                      <a:pPr marL="0" marR="0" algn="ctr">
                        <a:lnSpc>
                          <a:spcPts val="1350"/>
                        </a:lnSpc>
                        <a:spcBef>
                          <a:spcPts val="0"/>
                        </a:spcBef>
                        <a:spcAft>
                          <a:spcPts val="0"/>
                        </a:spcAft>
                      </a:pPr>
                      <a:endParaRPr lang="en-US" sz="1600" dirty="0">
                        <a:effectLst/>
                      </a:endParaRPr>
                    </a:p>
                    <a:p>
                      <a:pPr marL="0" marR="0" algn="ctr">
                        <a:lnSpc>
                          <a:spcPts val="1350"/>
                        </a:lnSpc>
                        <a:spcBef>
                          <a:spcPts val="0"/>
                        </a:spcBef>
                        <a:spcAft>
                          <a:spcPts val="0"/>
                        </a:spcAft>
                      </a:pPr>
                      <a:r>
                        <a:rPr lang="en-US" sz="1600" dirty="0">
                          <a:effectLst/>
                        </a:rPr>
                        <a:t>Ox.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err="1">
                          <a:effectLst/>
                        </a:rPr>
                        <a:t>Sc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err="1">
                          <a:effectLst/>
                        </a:rPr>
                        <a:t>Ti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Cr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err="1">
                          <a:effectLst/>
                        </a:rPr>
                        <a:t>Mn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Co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Ni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Cu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Zn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39992" marB="39992"/>
                </a:tc>
                <a:extLst>
                  <a:ext uri="{0D108BD9-81ED-4DB2-BD59-A6C34878D82A}">
                    <a16:rowId xmlns:a16="http://schemas.microsoft.com/office/drawing/2014/main" val="10000"/>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extLst>
                  <a:ext uri="{0D108BD9-81ED-4DB2-BD59-A6C34878D82A}">
                    <a16:rowId xmlns:a16="http://schemas.microsoft.com/office/drawing/2014/main" val="10001"/>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extLst>
                  <a:ext uri="{0D108BD9-81ED-4DB2-BD59-A6C34878D82A}">
                    <a16:rowId xmlns:a16="http://schemas.microsoft.com/office/drawing/2014/main" val="10002"/>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extLst>
                  <a:ext uri="{0D108BD9-81ED-4DB2-BD59-A6C34878D82A}">
                    <a16:rowId xmlns:a16="http://schemas.microsoft.com/office/drawing/2014/main" val="10003"/>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extLst>
                  <a:ext uri="{0D108BD9-81ED-4DB2-BD59-A6C34878D82A}">
                    <a16:rowId xmlns:a16="http://schemas.microsoft.com/office/drawing/2014/main" val="10004"/>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extLst>
                  <a:ext uri="{0D108BD9-81ED-4DB2-BD59-A6C34878D82A}">
                    <a16:rowId xmlns:a16="http://schemas.microsoft.com/office/drawing/2014/main" val="10005"/>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extLst>
                  <a:ext uri="{0D108BD9-81ED-4DB2-BD59-A6C34878D82A}">
                    <a16:rowId xmlns:a16="http://schemas.microsoft.com/office/drawing/2014/main" val="10006"/>
                  </a:ext>
                </a:extLst>
              </a:tr>
              <a:tr h="466891">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endParaRPr lang="en-US" sz="2400" dirty="0">
                        <a:effectLst/>
                      </a:endParaRPr>
                    </a:p>
                    <a:p>
                      <a:pPr marL="0" marR="0" algn="ctr">
                        <a:lnSpc>
                          <a:spcPts val="1350"/>
                        </a:lnSpc>
                        <a:spcBef>
                          <a:spcPts val="0"/>
                        </a:spcBef>
                        <a:spcAft>
                          <a:spcPts val="0"/>
                        </a:spcAft>
                      </a:pPr>
                      <a:r>
                        <a:rPr lang="en-US" sz="2400" dirty="0">
                          <a:effectLst/>
                        </a:rPr>
                        <a:t>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marL="0" marR="0" algn="ctr">
                        <a:lnSpc>
                          <a:spcPts val="135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9997" marR="39997" marT="23999" marB="23999"/>
                </a:tc>
                <a:tc>
                  <a:txBody>
                    <a:bodyPr/>
                    <a:lstStyle/>
                    <a:p>
                      <a:pPr>
                        <a:lnSpc>
                          <a:spcPct val="107000"/>
                        </a:lnSpc>
                      </a:pPr>
                      <a:endParaRPr lang="en-US" sz="2400">
                        <a:effectLst/>
                        <a:latin typeface="Calibri" panose="020F0502020204030204" pitchFamily="34" charset="0"/>
                      </a:endParaRPr>
                    </a:p>
                  </a:txBody>
                  <a:tcPr marL="0" marR="0" marT="0" marB="0" anchor="ctr"/>
                </a:tc>
                <a:tc>
                  <a:txBody>
                    <a:bodyPr/>
                    <a:lstStyle/>
                    <a:p>
                      <a:pPr>
                        <a:lnSpc>
                          <a:spcPct val="107000"/>
                        </a:lnSpc>
                      </a:pPr>
                      <a:endParaRPr lang="en-US" sz="2400" dirty="0">
                        <a:effectLst/>
                        <a:latin typeface="Calibri" panose="020F0502020204030204" pitchFamily="34" charset="0"/>
                      </a:endParaRPr>
                    </a:p>
                  </a:txBody>
                  <a:tcPr marL="0" marR="0" marT="0" marB="0" anchor="ctr"/>
                </a:tc>
                <a:tc>
                  <a:txBody>
                    <a:bodyPr/>
                    <a:lstStyle/>
                    <a:p>
                      <a:pPr>
                        <a:lnSpc>
                          <a:spcPct val="107000"/>
                        </a:lnSpc>
                      </a:pPr>
                      <a:endParaRPr lang="en-US" sz="2400" dirty="0">
                        <a:effectLst/>
                        <a:latin typeface="Calibri" panose="020F0502020204030204" pitchFamily="34" charset="0"/>
                      </a:endParaRPr>
                    </a:p>
                  </a:txBody>
                  <a:tcPr marL="0" marR="0" marT="0" marB="0" anchor="ctr"/>
                </a:tc>
                <a:extLst>
                  <a:ext uri="{0D108BD9-81ED-4DB2-BD59-A6C34878D82A}">
                    <a16:rowId xmlns:a16="http://schemas.microsoft.com/office/drawing/2014/main" val="10007"/>
                  </a:ext>
                </a:extLst>
              </a:tr>
            </a:tbl>
          </a:graphicData>
        </a:graphic>
      </p:graphicFrame>
      <p:sp>
        <p:nvSpPr>
          <p:cNvPr id="32880" name="Rectangle 2">
            <a:extLst>
              <a:ext uri="{FF2B5EF4-FFF2-40B4-BE49-F238E27FC236}">
                <a16:creationId xmlns:a16="http://schemas.microsoft.com/office/drawing/2014/main" id="{29CCD8A8-7F7A-4970-88D4-8630430C6AB0}"/>
              </a:ext>
            </a:extLst>
          </p:cNvPr>
          <p:cNvSpPr>
            <a:spLocks noChangeArrowheads="1"/>
          </p:cNvSpPr>
          <p:nvPr/>
        </p:nvSpPr>
        <p:spPr bwMode="auto">
          <a:xfrm>
            <a:off x="539552"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dirty="0">
                <a:solidFill>
                  <a:schemeClr val="tx2"/>
                </a:solidFill>
              </a:rPr>
              <a:t>Αριθμός Οξείδωσης</a:t>
            </a:r>
            <a:r>
              <a:rPr lang="en-US" altLang="el-GR" sz="2800" b="1" i="1" dirty="0">
                <a:solidFill>
                  <a:schemeClr val="tx2"/>
                </a:solidFill>
              </a:rPr>
              <a:t> </a:t>
            </a:r>
            <a:r>
              <a:rPr lang="el-GR" altLang="el-GR" sz="2800" b="1" i="1" dirty="0">
                <a:solidFill>
                  <a:schemeClr val="tx2"/>
                </a:solidFill>
              </a:rPr>
              <a:t>Μετάλλων Μετάπτωσης</a:t>
            </a:r>
            <a:r>
              <a:rPr lang="en-US" altLang="el-GR" sz="2800" b="1" i="1" dirty="0">
                <a:solidFill>
                  <a:schemeClr val="tx2"/>
                </a:solidFill>
              </a:rPr>
              <a:t> </a:t>
            </a:r>
            <a:endParaRPr lang="en-GB" altLang="el-GR" sz="2800" b="1" i="1" dirty="0">
              <a:solidFill>
                <a:schemeClr val="tx2"/>
              </a:solidFill>
            </a:endParaRPr>
          </a:p>
        </p:txBody>
      </p:sp>
      <p:pic>
        <p:nvPicPr>
          <p:cNvPr id="3" name="Picture 2">
            <a:extLst>
              <a:ext uri="{FF2B5EF4-FFF2-40B4-BE49-F238E27FC236}">
                <a16:creationId xmlns:a16="http://schemas.microsoft.com/office/drawing/2014/main" id="{E8ED2297-267C-41A8-8DE1-1912C1E96339}"/>
              </a:ext>
            </a:extLst>
          </p:cNvPr>
          <p:cNvPicPr>
            <a:picLocks noChangeAspect="1"/>
          </p:cNvPicPr>
          <p:nvPr/>
        </p:nvPicPr>
        <p:blipFill>
          <a:blip r:embed="rId2"/>
          <a:stretch>
            <a:fillRect/>
          </a:stretch>
        </p:blipFill>
        <p:spPr>
          <a:xfrm>
            <a:off x="2123728" y="4515837"/>
            <a:ext cx="5047219" cy="2315940"/>
          </a:xfrm>
          <a:prstGeom prst="rect">
            <a:avLst/>
          </a:prstGeom>
        </p:spPr>
      </p:pic>
      <p:cxnSp>
        <p:nvCxnSpPr>
          <p:cNvPr id="5" name="Straight Arrow Connector 4">
            <a:extLst>
              <a:ext uri="{FF2B5EF4-FFF2-40B4-BE49-F238E27FC236}">
                <a16:creationId xmlns:a16="http://schemas.microsoft.com/office/drawing/2014/main" id="{6B04BFDB-CAED-4962-B6F9-7A3914E84FF4}"/>
              </a:ext>
            </a:extLst>
          </p:cNvPr>
          <p:cNvCxnSpPr/>
          <p:nvPr/>
        </p:nvCxnSpPr>
        <p:spPr>
          <a:xfrm>
            <a:off x="2627784" y="2410653"/>
            <a:ext cx="2376264" cy="1800200"/>
          </a:xfrm>
          <a:prstGeom prst="straightConnector1">
            <a:avLst/>
          </a:prstGeom>
          <a:ln w="88900">
            <a:solidFill>
              <a:schemeClr val="bg1">
                <a:lumMod val="40000"/>
                <a:lumOff val="60000"/>
                <a:alpha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313BEC9-E247-47A4-A2A2-7A1FD5A9938F}"/>
              </a:ext>
            </a:extLst>
          </p:cNvPr>
          <p:cNvCxnSpPr/>
          <p:nvPr/>
        </p:nvCxnSpPr>
        <p:spPr>
          <a:xfrm>
            <a:off x="7020272" y="1412776"/>
            <a:ext cx="504056" cy="432048"/>
          </a:xfrm>
          <a:prstGeom prst="straightConnector1">
            <a:avLst/>
          </a:prstGeom>
          <a:ln w="88900">
            <a:solidFill>
              <a:schemeClr val="bg1">
                <a:lumMod val="40000"/>
                <a:lumOff val="60000"/>
                <a:alpha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853A342-2998-4C5A-BF4A-54F3612F5E7B}"/>
              </a:ext>
            </a:extLst>
          </p:cNvPr>
          <p:cNvSpPr/>
          <p:nvPr/>
        </p:nvSpPr>
        <p:spPr>
          <a:xfrm>
            <a:off x="5292080" y="1628800"/>
            <a:ext cx="504056" cy="936104"/>
          </a:xfrm>
          <a:prstGeom prst="rect">
            <a:avLst/>
          </a:prstGeom>
          <a:solidFill>
            <a:schemeClr val="bg1">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E81623F-7886-4762-81B7-F6D392C2AA76}"/>
              </a:ext>
            </a:extLst>
          </p:cNvPr>
          <p:cNvPicPr>
            <a:picLocks noChangeAspect="1"/>
          </p:cNvPicPr>
          <p:nvPr/>
        </p:nvPicPr>
        <p:blipFill>
          <a:blip r:embed="rId3"/>
          <a:stretch>
            <a:fillRect/>
          </a:stretch>
        </p:blipFill>
        <p:spPr>
          <a:xfrm>
            <a:off x="5796136" y="1621049"/>
            <a:ext cx="504056" cy="963251"/>
          </a:xfrm>
          <a:prstGeom prst="rect">
            <a:avLst/>
          </a:prstGeom>
        </p:spPr>
      </p:pic>
      <p:pic>
        <p:nvPicPr>
          <p:cNvPr id="10" name="Picture 9">
            <a:extLst>
              <a:ext uri="{FF2B5EF4-FFF2-40B4-BE49-F238E27FC236}">
                <a16:creationId xmlns:a16="http://schemas.microsoft.com/office/drawing/2014/main" id="{2ED9B9A9-4A03-47D2-B605-99BAC3B064EB}"/>
              </a:ext>
            </a:extLst>
          </p:cNvPr>
          <p:cNvPicPr>
            <a:picLocks noChangeAspect="1"/>
          </p:cNvPicPr>
          <p:nvPr/>
        </p:nvPicPr>
        <p:blipFill>
          <a:blip r:embed="rId3"/>
          <a:stretch>
            <a:fillRect/>
          </a:stretch>
        </p:blipFill>
        <p:spPr>
          <a:xfrm>
            <a:off x="6289044" y="1621049"/>
            <a:ext cx="530398" cy="963251"/>
          </a:xfrm>
          <a:prstGeom prst="rect">
            <a:avLst/>
          </a:prstGeom>
        </p:spPr>
      </p:pic>
      <p:pic>
        <p:nvPicPr>
          <p:cNvPr id="11" name="Picture 10">
            <a:extLst>
              <a:ext uri="{FF2B5EF4-FFF2-40B4-BE49-F238E27FC236}">
                <a16:creationId xmlns:a16="http://schemas.microsoft.com/office/drawing/2014/main" id="{5BDEA1D5-1722-4E4B-B723-2EB1404E43C0}"/>
              </a:ext>
            </a:extLst>
          </p:cNvPr>
          <p:cNvPicPr>
            <a:picLocks noChangeAspect="1"/>
          </p:cNvPicPr>
          <p:nvPr/>
        </p:nvPicPr>
        <p:blipFill>
          <a:blip r:embed="rId3"/>
          <a:stretch>
            <a:fillRect/>
          </a:stretch>
        </p:blipFill>
        <p:spPr>
          <a:xfrm>
            <a:off x="6804248" y="1168762"/>
            <a:ext cx="530398" cy="963251"/>
          </a:xfrm>
          <a:prstGeom prst="rect">
            <a:avLst/>
          </a:prstGeom>
        </p:spPr>
      </p:pic>
      <p:pic>
        <p:nvPicPr>
          <p:cNvPr id="12" name="Picture 11">
            <a:extLst>
              <a:ext uri="{FF2B5EF4-FFF2-40B4-BE49-F238E27FC236}">
                <a16:creationId xmlns:a16="http://schemas.microsoft.com/office/drawing/2014/main" id="{20559DCC-F9D2-4603-A906-8FE561D5C4F4}"/>
              </a:ext>
            </a:extLst>
          </p:cNvPr>
          <p:cNvPicPr>
            <a:picLocks noChangeAspect="1"/>
          </p:cNvPicPr>
          <p:nvPr/>
        </p:nvPicPr>
        <p:blipFill>
          <a:blip r:embed="rId3"/>
          <a:stretch>
            <a:fillRect/>
          </a:stretch>
        </p:blipFill>
        <p:spPr>
          <a:xfrm>
            <a:off x="7323498" y="1586742"/>
            <a:ext cx="441710" cy="545271"/>
          </a:xfrm>
          <a:prstGeom prst="rect">
            <a:avLst/>
          </a:prstGeom>
        </p:spPr>
      </p:pic>
      <p:pic>
        <p:nvPicPr>
          <p:cNvPr id="13" name="Picture 12">
            <a:extLst>
              <a:ext uri="{FF2B5EF4-FFF2-40B4-BE49-F238E27FC236}">
                <a16:creationId xmlns:a16="http://schemas.microsoft.com/office/drawing/2014/main" id="{FE29FD49-D75C-40DF-9ED8-7C5611E86301}"/>
              </a:ext>
            </a:extLst>
          </p:cNvPr>
          <p:cNvPicPr>
            <a:picLocks noChangeAspect="1"/>
          </p:cNvPicPr>
          <p:nvPr/>
        </p:nvPicPr>
        <p:blipFill>
          <a:blip r:embed="rId3"/>
          <a:stretch>
            <a:fillRect/>
          </a:stretch>
        </p:blipFill>
        <p:spPr>
          <a:xfrm>
            <a:off x="2915816" y="2092477"/>
            <a:ext cx="576064" cy="975641"/>
          </a:xfrm>
          <a:prstGeom prst="rect">
            <a:avLst/>
          </a:prstGeom>
        </p:spPr>
      </p:pic>
      <p:pic>
        <p:nvPicPr>
          <p:cNvPr id="14" name="Picture 13">
            <a:extLst>
              <a:ext uri="{FF2B5EF4-FFF2-40B4-BE49-F238E27FC236}">
                <a16:creationId xmlns:a16="http://schemas.microsoft.com/office/drawing/2014/main" id="{2745A63D-D27A-4D72-85FE-7E2077800FC7}"/>
              </a:ext>
            </a:extLst>
          </p:cNvPr>
          <p:cNvPicPr>
            <a:picLocks noChangeAspect="1"/>
          </p:cNvPicPr>
          <p:nvPr/>
        </p:nvPicPr>
        <p:blipFill>
          <a:blip r:embed="rId3"/>
          <a:stretch>
            <a:fillRect/>
          </a:stretch>
        </p:blipFill>
        <p:spPr>
          <a:xfrm>
            <a:off x="3514712" y="1649550"/>
            <a:ext cx="625239" cy="1851458"/>
          </a:xfrm>
          <a:prstGeom prst="rect">
            <a:avLst/>
          </a:prstGeom>
        </p:spPr>
      </p:pic>
      <p:pic>
        <p:nvPicPr>
          <p:cNvPr id="21" name="Picture 20">
            <a:extLst>
              <a:ext uri="{FF2B5EF4-FFF2-40B4-BE49-F238E27FC236}">
                <a16:creationId xmlns:a16="http://schemas.microsoft.com/office/drawing/2014/main" id="{B86367BE-C6A2-458C-A28A-290DE91F1108}"/>
              </a:ext>
            </a:extLst>
          </p:cNvPr>
          <p:cNvPicPr>
            <a:picLocks noChangeAspect="1"/>
          </p:cNvPicPr>
          <p:nvPr/>
        </p:nvPicPr>
        <p:blipFill>
          <a:blip r:embed="rId3"/>
          <a:stretch>
            <a:fillRect/>
          </a:stretch>
        </p:blipFill>
        <p:spPr>
          <a:xfrm>
            <a:off x="4752019" y="3473439"/>
            <a:ext cx="540061" cy="971002"/>
          </a:xfrm>
          <a:prstGeom prst="rect">
            <a:avLst/>
          </a:prstGeom>
        </p:spPr>
      </p:pic>
      <p:pic>
        <p:nvPicPr>
          <p:cNvPr id="22" name="Picture 21">
            <a:extLst>
              <a:ext uri="{FF2B5EF4-FFF2-40B4-BE49-F238E27FC236}">
                <a16:creationId xmlns:a16="http://schemas.microsoft.com/office/drawing/2014/main" id="{9D9FD678-6B2D-45AD-8A9C-53485BA2561E}"/>
              </a:ext>
            </a:extLst>
          </p:cNvPr>
          <p:cNvPicPr>
            <a:picLocks noChangeAspect="1"/>
          </p:cNvPicPr>
          <p:nvPr/>
        </p:nvPicPr>
        <p:blipFill>
          <a:blip r:embed="rId3"/>
          <a:stretch>
            <a:fillRect/>
          </a:stretch>
        </p:blipFill>
        <p:spPr>
          <a:xfrm>
            <a:off x="4752019" y="1628800"/>
            <a:ext cx="573467" cy="1439318"/>
          </a:xfrm>
          <a:prstGeom prst="rect">
            <a:avLst/>
          </a:prstGeom>
        </p:spPr>
      </p:pic>
      <p:pic>
        <p:nvPicPr>
          <p:cNvPr id="24" name="Picture 23">
            <a:extLst>
              <a:ext uri="{FF2B5EF4-FFF2-40B4-BE49-F238E27FC236}">
                <a16:creationId xmlns:a16="http://schemas.microsoft.com/office/drawing/2014/main" id="{A4B6B387-9EB9-47B2-92F7-10F649BE9E08}"/>
              </a:ext>
            </a:extLst>
          </p:cNvPr>
          <p:cNvPicPr>
            <a:picLocks noChangeAspect="1"/>
          </p:cNvPicPr>
          <p:nvPr/>
        </p:nvPicPr>
        <p:blipFill>
          <a:blip r:embed="rId3"/>
          <a:stretch>
            <a:fillRect/>
          </a:stretch>
        </p:blipFill>
        <p:spPr>
          <a:xfrm>
            <a:off x="4139951" y="3473438"/>
            <a:ext cx="612068" cy="531625"/>
          </a:xfrm>
          <a:prstGeom prst="rect">
            <a:avLst/>
          </a:prstGeom>
        </p:spPr>
      </p:pic>
      <p:pic>
        <p:nvPicPr>
          <p:cNvPr id="25" name="Picture 24">
            <a:extLst>
              <a:ext uri="{FF2B5EF4-FFF2-40B4-BE49-F238E27FC236}">
                <a16:creationId xmlns:a16="http://schemas.microsoft.com/office/drawing/2014/main" id="{D6C36E9D-E995-4D0B-B028-7A0125E69B95}"/>
              </a:ext>
            </a:extLst>
          </p:cNvPr>
          <p:cNvPicPr>
            <a:picLocks noChangeAspect="1"/>
          </p:cNvPicPr>
          <p:nvPr/>
        </p:nvPicPr>
        <p:blipFill>
          <a:blip r:embed="rId3"/>
          <a:stretch>
            <a:fillRect/>
          </a:stretch>
        </p:blipFill>
        <p:spPr>
          <a:xfrm>
            <a:off x="4139951" y="2071689"/>
            <a:ext cx="612068" cy="531625"/>
          </a:xfrm>
          <a:prstGeom prst="rect">
            <a:avLst/>
          </a:prstGeom>
        </p:spPr>
      </p:pic>
      <p:pic>
        <p:nvPicPr>
          <p:cNvPr id="26" name="Picture 25">
            <a:extLst>
              <a:ext uri="{FF2B5EF4-FFF2-40B4-BE49-F238E27FC236}">
                <a16:creationId xmlns:a16="http://schemas.microsoft.com/office/drawing/2014/main" id="{E4D9F263-0A64-49C0-9396-2B38ED2F63ED}"/>
              </a:ext>
            </a:extLst>
          </p:cNvPr>
          <p:cNvPicPr>
            <a:picLocks noChangeAspect="1"/>
          </p:cNvPicPr>
          <p:nvPr/>
        </p:nvPicPr>
        <p:blipFill>
          <a:blip r:embed="rId3"/>
          <a:stretch>
            <a:fillRect/>
          </a:stretch>
        </p:blipFill>
        <p:spPr>
          <a:xfrm>
            <a:off x="4134266" y="1628799"/>
            <a:ext cx="612068" cy="489575"/>
          </a:xfrm>
          <a:prstGeom prst="rect">
            <a:avLst/>
          </a:prstGeom>
        </p:spPr>
      </p:pic>
      <p:sp>
        <p:nvSpPr>
          <p:cNvPr id="27" name="TextBox 26">
            <a:extLst>
              <a:ext uri="{FF2B5EF4-FFF2-40B4-BE49-F238E27FC236}">
                <a16:creationId xmlns:a16="http://schemas.microsoft.com/office/drawing/2014/main" id="{A7291363-08DC-495D-9F0C-04F1C438CB25}"/>
              </a:ext>
            </a:extLst>
          </p:cNvPr>
          <p:cNvSpPr txBox="1"/>
          <p:nvPr/>
        </p:nvSpPr>
        <p:spPr>
          <a:xfrm>
            <a:off x="7170947" y="4817968"/>
            <a:ext cx="1903576" cy="1384995"/>
          </a:xfrm>
          <a:prstGeom prst="rect">
            <a:avLst/>
          </a:prstGeom>
          <a:noFill/>
        </p:spPr>
        <p:txBody>
          <a:bodyPr wrap="square" rtlCol="0">
            <a:spAutoFit/>
          </a:bodyPr>
          <a:lstStyle/>
          <a:p>
            <a:pPr algn="just"/>
            <a:r>
              <a:rPr lang="el-GR" sz="1400" dirty="0"/>
              <a:t>Πάντα έχουν θετικό Α.Ο που συμπίπτει με τον αριθμό της δευτερεύουσας ομάδας που ανήκουν</a:t>
            </a:r>
            <a:r>
              <a:rPr lang="en-US" sz="1400" dirty="0"/>
              <a:t> (</a:t>
            </a:r>
            <a:r>
              <a:rPr lang="el-GR" sz="1400" dirty="0"/>
              <a:t>εκτός από </a:t>
            </a:r>
            <a:r>
              <a:rPr lang="el-GR" sz="1400"/>
              <a:t>τα στοιχεία της 8Β)</a:t>
            </a:r>
            <a:endParaRPr lang="en-US" sz="1400" dirty="0"/>
          </a:p>
        </p:txBody>
      </p:sp>
      <p:sp>
        <p:nvSpPr>
          <p:cNvPr id="18" name="Rectangle 17">
            <a:extLst>
              <a:ext uri="{FF2B5EF4-FFF2-40B4-BE49-F238E27FC236}">
                <a16:creationId xmlns:a16="http://schemas.microsoft.com/office/drawing/2014/main" id="{24244F6A-7B74-49DD-8A51-2F9394FFE964}"/>
              </a:ext>
            </a:extLst>
          </p:cNvPr>
          <p:cNvSpPr/>
          <p:nvPr/>
        </p:nvSpPr>
        <p:spPr>
          <a:xfrm>
            <a:off x="2195737" y="4581128"/>
            <a:ext cx="4824536" cy="236840"/>
          </a:xfrm>
          <a:prstGeom prst="rect">
            <a:avLst/>
          </a:prstGeom>
          <a:solidFill>
            <a:schemeClr val="bg1">
              <a:lumMod val="40000"/>
              <a:lumOff val="60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C57B08D-B0DB-49D4-AEA5-1DC6DDD5278A}"/>
              </a:ext>
            </a:extLst>
          </p:cNvPr>
          <p:cNvPicPr>
            <a:picLocks noChangeAspect="1"/>
          </p:cNvPicPr>
          <p:nvPr/>
        </p:nvPicPr>
        <p:blipFill>
          <a:blip r:embed="rId3"/>
          <a:stretch>
            <a:fillRect/>
          </a:stretch>
        </p:blipFill>
        <p:spPr>
          <a:xfrm>
            <a:off x="2309433" y="2092477"/>
            <a:ext cx="576064" cy="47242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par>
                                <p:cTn id="67" presetID="53" presetClass="entr" presetSubtype="16"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fltVal val="0"/>
                                          </p:val>
                                        </p:tav>
                                        <p:tav tm="100000">
                                          <p:val>
                                            <p:strVal val="#ppt_h"/>
                                          </p:val>
                                        </p:tav>
                                      </p:tavLst>
                                    </p:anim>
                                    <p:animEffect transition="in" filter="fade">
                                      <p:cBhvr>
                                        <p:cTn id="85" dur="500"/>
                                        <p:tgtEl>
                                          <p:spTgt spid="21"/>
                                        </p:tgtEl>
                                      </p:cBhvr>
                                    </p:animEffect>
                                  </p:childTnLst>
                                </p:cTn>
                              </p:par>
                              <p:par>
                                <p:cTn id="86" presetID="53" presetClass="entr" presetSubtype="16"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par>
                                <p:cTn id="98" presetID="53" presetClass="entr" presetSubtype="16" fill="hold" nodeType="withEffect">
                                  <p:stCondLst>
                                    <p:cond delay="0"/>
                                  </p:stCondLst>
                                  <p:childTnLst>
                                    <p:set>
                                      <p:cBhvr>
                                        <p:cTn id="99" dur="1" fill="hold">
                                          <p:stCondLst>
                                            <p:cond delay="0"/>
                                          </p:stCondLst>
                                        </p:cTn>
                                        <p:tgtEl>
                                          <p:spTgt spid="9"/>
                                        </p:tgtEl>
                                        <p:attrNameLst>
                                          <p:attrName>style.visibility</p:attrName>
                                        </p:attrNameLst>
                                      </p:cBhvr>
                                      <p:to>
                                        <p:strVal val="visible"/>
                                      </p:to>
                                    </p:set>
                                    <p:anim calcmode="lin" valueType="num">
                                      <p:cBhvr>
                                        <p:cTn id="100" dur="500" fill="hold"/>
                                        <p:tgtEl>
                                          <p:spTgt spid="9"/>
                                        </p:tgtEl>
                                        <p:attrNameLst>
                                          <p:attrName>ppt_w</p:attrName>
                                        </p:attrNameLst>
                                      </p:cBhvr>
                                      <p:tavLst>
                                        <p:tav tm="0">
                                          <p:val>
                                            <p:fltVal val="0"/>
                                          </p:val>
                                        </p:tav>
                                        <p:tav tm="100000">
                                          <p:val>
                                            <p:strVal val="#ppt_w"/>
                                          </p:val>
                                        </p:tav>
                                      </p:tavLst>
                                    </p:anim>
                                    <p:anim calcmode="lin" valueType="num">
                                      <p:cBhvr>
                                        <p:cTn id="101" dur="500" fill="hold"/>
                                        <p:tgtEl>
                                          <p:spTgt spid="9"/>
                                        </p:tgtEl>
                                        <p:attrNameLst>
                                          <p:attrName>ppt_h</p:attrName>
                                        </p:attrNameLst>
                                      </p:cBhvr>
                                      <p:tavLst>
                                        <p:tav tm="0">
                                          <p:val>
                                            <p:fltVal val="0"/>
                                          </p:val>
                                        </p:tav>
                                        <p:tav tm="100000">
                                          <p:val>
                                            <p:strVal val="#ppt_h"/>
                                          </p:val>
                                        </p:tav>
                                      </p:tavLst>
                                    </p:anim>
                                    <p:animEffect transition="in" filter="fade">
                                      <p:cBhvr>
                                        <p:cTn id="102" dur="500"/>
                                        <p:tgtEl>
                                          <p:spTgt spid="9"/>
                                        </p:tgtEl>
                                      </p:cBhvr>
                                    </p:animEffect>
                                  </p:childTnLst>
                                </p:cTn>
                              </p:par>
                              <p:par>
                                <p:cTn id="103" presetID="53" presetClass="entr" presetSubtype="16" fill="hold" nodeType="withEffect">
                                  <p:stCondLst>
                                    <p:cond delay="0"/>
                                  </p:stCondLst>
                                  <p:childTnLst>
                                    <p:set>
                                      <p:cBhvr>
                                        <p:cTn id="104" dur="1" fill="hold">
                                          <p:stCondLst>
                                            <p:cond delay="0"/>
                                          </p:stCondLst>
                                        </p:cTn>
                                        <p:tgtEl>
                                          <p:spTgt spid="10"/>
                                        </p:tgtEl>
                                        <p:attrNameLst>
                                          <p:attrName>style.visibility</p:attrName>
                                        </p:attrNameLst>
                                      </p:cBhvr>
                                      <p:to>
                                        <p:strVal val="visible"/>
                                      </p:to>
                                    </p:set>
                                    <p:anim calcmode="lin" valueType="num">
                                      <p:cBhvr>
                                        <p:cTn id="105" dur="500" fill="hold"/>
                                        <p:tgtEl>
                                          <p:spTgt spid="10"/>
                                        </p:tgtEl>
                                        <p:attrNameLst>
                                          <p:attrName>ppt_w</p:attrName>
                                        </p:attrNameLst>
                                      </p:cBhvr>
                                      <p:tavLst>
                                        <p:tav tm="0">
                                          <p:val>
                                            <p:fltVal val="0"/>
                                          </p:val>
                                        </p:tav>
                                        <p:tav tm="100000">
                                          <p:val>
                                            <p:strVal val="#ppt_w"/>
                                          </p:val>
                                        </p:tav>
                                      </p:tavLst>
                                    </p:anim>
                                    <p:anim calcmode="lin" valueType="num">
                                      <p:cBhvr>
                                        <p:cTn id="106" dur="500" fill="hold"/>
                                        <p:tgtEl>
                                          <p:spTgt spid="10"/>
                                        </p:tgtEl>
                                        <p:attrNameLst>
                                          <p:attrName>ppt_h</p:attrName>
                                        </p:attrNameLst>
                                      </p:cBhvr>
                                      <p:tavLst>
                                        <p:tav tm="0">
                                          <p:val>
                                            <p:fltVal val="0"/>
                                          </p:val>
                                        </p:tav>
                                        <p:tav tm="100000">
                                          <p:val>
                                            <p:strVal val="#ppt_h"/>
                                          </p:val>
                                        </p:tav>
                                      </p:tavLst>
                                    </p:anim>
                                    <p:animEffect transition="in" filter="fade">
                                      <p:cBhvr>
                                        <p:cTn id="10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7"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5750512-5A28-4B1D-88F8-9E5F27C9B515}"/>
              </a:ext>
            </a:extLst>
          </p:cNvPr>
          <p:cNvSpPr>
            <a:spLocks noChangeArrowheads="1"/>
          </p:cNvSpPr>
          <p:nvPr/>
        </p:nvSpPr>
        <p:spPr bwMode="auto">
          <a:xfrm>
            <a:off x="6096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ΑΤΟΜΙΚΟ ΠΡΟΤΥΠΟ </a:t>
            </a:r>
            <a:r>
              <a:rPr lang="en-US" altLang="el-GR" sz="2800" b="1" i="1">
                <a:solidFill>
                  <a:schemeClr val="tx2"/>
                </a:solidFill>
              </a:rPr>
              <a:t>BOHR</a:t>
            </a:r>
            <a:endParaRPr lang="el-GR" altLang="el-GR" sz="2800" b="1" i="1">
              <a:solidFill>
                <a:schemeClr val="tx2"/>
              </a:solidFill>
            </a:endParaRPr>
          </a:p>
          <a:p>
            <a:pPr algn="ctr" eaLnBrk="1" hangingPunct="1">
              <a:spcBef>
                <a:spcPct val="0"/>
              </a:spcBef>
              <a:buFontTx/>
              <a:buNone/>
            </a:pPr>
            <a:r>
              <a:rPr lang="el-GR" altLang="el-GR" sz="2800" b="1" i="1">
                <a:solidFill>
                  <a:schemeClr val="tx2"/>
                </a:solidFill>
              </a:rPr>
              <a:t>Μοντέλο Υδρογόνου</a:t>
            </a:r>
            <a:endParaRPr lang="en-GB" altLang="el-GR" sz="2800" b="1" i="1">
              <a:solidFill>
                <a:schemeClr val="tx2"/>
              </a:solidFill>
            </a:endParaRPr>
          </a:p>
        </p:txBody>
      </p:sp>
      <p:sp>
        <p:nvSpPr>
          <p:cNvPr id="5123" name="Text Box 4">
            <a:extLst>
              <a:ext uri="{FF2B5EF4-FFF2-40B4-BE49-F238E27FC236}">
                <a16:creationId xmlns:a16="http://schemas.microsoft.com/office/drawing/2014/main" id="{42E1C92C-C03E-40A2-9BF5-26338532F70D}"/>
              </a:ext>
            </a:extLst>
          </p:cNvPr>
          <p:cNvSpPr txBox="1">
            <a:spLocks noChangeArrowheads="1"/>
          </p:cNvSpPr>
          <p:nvPr/>
        </p:nvSpPr>
        <p:spPr bwMode="auto">
          <a:xfrm>
            <a:off x="838200" y="11430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a:t>Προσδιορισμός ενέργειας στάσιμων τροχιών </a:t>
            </a:r>
          </a:p>
        </p:txBody>
      </p:sp>
      <p:sp>
        <p:nvSpPr>
          <p:cNvPr id="5124" name="Text Box 6">
            <a:extLst>
              <a:ext uri="{FF2B5EF4-FFF2-40B4-BE49-F238E27FC236}">
                <a16:creationId xmlns:a16="http://schemas.microsoft.com/office/drawing/2014/main" id="{866B47EE-A810-41F7-9FB3-10BA50515AC2}"/>
              </a:ext>
            </a:extLst>
          </p:cNvPr>
          <p:cNvSpPr txBox="1">
            <a:spLocks noChangeArrowheads="1"/>
          </p:cNvSpPr>
          <p:nvPr/>
        </p:nvSpPr>
        <p:spPr bwMode="auto">
          <a:xfrm>
            <a:off x="838200" y="23622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solidFill>
                  <a:srgbClr val="33CC33"/>
                </a:solidFill>
              </a:rPr>
              <a:t>-  Κβάντωση στροφορμής</a:t>
            </a:r>
            <a:endParaRPr lang="en-GB" altLang="el-GR" sz="1800"/>
          </a:p>
        </p:txBody>
      </p:sp>
      <p:graphicFrame>
        <p:nvGraphicFramePr>
          <p:cNvPr id="5125" name="Object 7">
            <a:extLst>
              <a:ext uri="{FF2B5EF4-FFF2-40B4-BE49-F238E27FC236}">
                <a16:creationId xmlns:a16="http://schemas.microsoft.com/office/drawing/2014/main" id="{DF515724-D9AC-42B9-A17A-329CDF063D8F}"/>
              </a:ext>
            </a:extLst>
          </p:cNvPr>
          <p:cNvGraphicFramePr>
            <a:graphicFrameLocks noChangeAspect="1"/>
          </p:cNvGraphicFramePr>
          <p:nvPr/>
        </p:nvGraphicFramePr>
        <p:xfrm>
          <a:off x="1143000" y="2743200"/>
          <a:ext cx="1447800" cy="598488"/>
        </p:xfrm>
        <a:graphic>
          <a:graphicData uri="http://schemas.openxmlformats.org/presentationml/2006/ole">
            <mc:AlternateContent xmlns:mc="http://schemas.openxmlformats.org/markup-compatibility/2006">
              <mc:Choice xmlns:v="urn:schemas-microsoft-com:vml" Requires="v">
                <p:oleObj spid="_x0000_s3074" name="Equation" r:id="rId3" imgW="876420" imgH="317605" progId="Equation.3">
                  <p:embed/>
                </p:oleObj>
              </mc:Choice>
              <mc:Fallback>
                <p:oleObj name="Equation" r:id="rId3" imgW="876420" imgH="317605" progId="Equation.3">
                  <p:embed/>
                  <p:pic>
                    <p:nvPicPr>
                      <p:cNvPr id="5125" name="Object 7">
                        <a:extLst>
                          <a:ext uri="{FF2B5EF4-FFF2-40B4-BE49-F238E27FC236}">
                            <a16:creationId xmlns:a16="http://schemas.microsoft.com/office/drawing/2014/main" id="{DF515724-D9AC-42B9-A17A-329CDF063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743200"/>
                        <a:ext cx="1447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8">
            <a:extLst>
              <a:ext uri="{FF2B5EF4-FFF2-40B4-BE49-F238E27FC236}">
                <a16:creationId xmlns:a16="http://schemas.microsoft.com/office/drawing/2014/main" id="{84E29B07-663A-403D-8B62-F6DDFD286607}"/>
              </a:ext>
            </a:extLst>
          </p:cNvPr>
          <p:cNvGraphicFramePr>
            <a:graphicFrameLocks noChangeAspect="1"/>
          </p:cNvGraphicFramePr>
          <p:nvPr/>
        </p:nvGraphicFramePr>
        <p:xfrm>
          <a:off x="914400" y="1600200"/>
          <a:ext cx="4368800" cy="757238"/>
        </p:xfrm>
        <a:graphic>
          <a:graphicData uri="http://schemas.openxmlformats.org/presentationml/2006/ole">
            <mc:AlternateContent xmlns:mc="http://schemas.openxmlformats.org/markup-compatibility/2006">
              <mc:Choice xmlns:v="urn:schemas-microsoft-com:vml" Requires="v">
                <p:oleObj spid="_x0000_s3075" name="Equation" r:id="rId5" imgW="2413260" imgH="355480" progId="Equation.3">
                  <p:embed/>
                </p:oleObj>
              </mc:Choice>
              <mc:Fallback>
                <p:oleObj name="Equation" r:id="rId5" imgW="2413260" imgH="355480" progId="Equation.3">
                  <p:embed/>
                  <p:pic>
                    <p:nvPicPr>
                      <p:cNvPr id="5126" name="Object 8">
                        <a:extLst>
                          <a:ext uri="{FF2B5EF4-FFF2-40B4-BE49-F238E27FC236}">
                            <a16:creationId xmlns:a16="http://schemas.microsoft.com/office/drawing/2014/main" id="{84E29B07-663A-403D-8B62-F6DDFD2866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600200"/>
                        <a:ext cx="4368800"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7" name="Picture 9">
            <a:extLst>
              <a:ext uri="{FF2B5EF4-FFF2-40B4-BE49-F238E27FC236}">
                <a16:creationId xmlns:a16="http://schemas.microsoft.com/office/drawing/2014/main" id="{8A4E9CCC-AC9C-4D4E-B12C-CC24472AB5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048000"/>
            <a:ext cx="26193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11">
            <a:extLst>
              <a:ext uri="{FF2B5EF4-FFF2-40B4-BE49-F238E27FC236}">
                <a16:creationId xmlns:a16="http://schemas.microsoft.com/office/drawing/2014/main" id="{FF790D30-2E9E-4A97-82DC-067732E6F1B4}"/>
              </a:ext>
            </a:extLst>
          </p:cNvPr>
          <p:cNvSpPr>
            <a:spLocks noChangeArrowheads="1"/>
          </p:cNvSpPr>
          <p:nvPr/>
        </p:nvSpPr>
        <p:spPr bwMode="auto">
          <a:xfrm>
            <a:off x="3871913"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5129" name="Object 10">
            <a:extLst>
              <a:ext uri="{FF2B5EF4-FFF2-40B4-BE49-F238E27FC236}">
                <a16:creationId xmlns:a16="http://schemas.microsoft.com/office/drawing/2014/main" id="{2341F949-A324-43F7-84B2-AADD2443863D}"/>
              </a:ext>
            </a:extLst>
          </p:cNvPr>
          <p:cNvGraphicFramePr>
            <a:graphicFrameLocks noChangeAspect="1"/>
          </p:cNvGraphicFramePr>
          <p:nvPr/>
        </p:nvGraphicFramePr>
        <p:xfrm>
          <a:off x="1066800" y="4114800"/>
          <a:ext cx="3352800" cy="1095375"/>
        </p:xfrm>
        <a:graphic>
          <a:graphicData uri="http://schemas.openxmlformats.org/presentationml/2006/ole">
            <mc:AlternateContent xmlns:mc="http://schemas.openxmlformats.org/markup-compatibility/2006">
              <mc:Choice xmlns:v="urn:schemas-microsoft-com:vml" Requires="v">
                <p:oleObj spid="_x0000_s3076" r:id="rId8" imgW="1327320" imgH="380910" progId="Equation.3">
                  <p:embed/>
                </p:oleObj>
              </mc:Choice>
              <mc:Fallback>
                <p:oleObj r:id="rId8" imgW="1327320" imgH="380910" progId="Equation.3">
                  <p:embed/>
                  <p:pic>
                    <p:nvPicPr>
                      <p:cNvPr id="5129" name="Object 10">
                        <a:extLst>
                          <a:ext uri="{FF2B5EF4-FFF2-40B4-BE49-F238E27FC236}">
                            <a16:creationId xmlns:a16="http://schemas.microsoft.com/office/drawing/2014/main" id="{2341F949-A324-43F7-84B2-AADD244386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14800"/>
                        <a:ext cx="3352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F7EA351-86E9-432F-93E9-9695389D4FCA}"/>
              </a:ext>
            </a:extLst>
          </p:cNvPr>
          <p:cNvSpPr>
            <a:spLocks noChangeArrowheads="1"/>
          </p:cNvSpPr>
          <p:nvPr/>
        </p:nvSpPr>
        <p:spPr bwMode="auto">
          <a:xfrm>
            <a:off x="6096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ΑΤΟΜΙΚΟ ΠΡΟΤΥΠΟ </a:t>
            </a:r>
            <a:r>
              <a:rPr lang="en-US" altLang="el-GR" sz="2800" b="1" i="1">
                <a:solidFill>
                  <a:schemeClr val="tx2"/>
                </a:solidFill>
              </a:rPr>
              <a:t>BOHR</a:t>
            </a:r>
            <a:endParaRPr lang="el-GR" altLang="el-GR" sz="2800" b="1" i="1">
              <a:solidFill>
                <a:schemeClr val="tx2"/>
              </a:solidFill>
            </a:endParaRPr>
          </a:p>
          <a:p>
            <a:pPr algn="ctr" eaLnBrk="1" hangingPunct="1">
              <a:spcBef>
                <a:spcPct val="0"/>
              </a:spcBef>
              <a:buFontTx/>
              <a:buNone/>
            </a:pPr>
            <a:r>
              <a:rPr lang="el-GR" altLang="el-GR" sz="2800" b="1" i="1">
                <a:solidFill>
                  <a:schemeClr val="tx2"/>
                </a:solidFill>
              </a:rPr>
              <a:t>Μοντέλο Υδρογόνου</a:t>
            </a:r>
            <a:endParaRPr lang="en-GB" altLang="el-GR" sz="2800" b="1" i="1">
              <a:solidFill>
                <a:schemeClr val="tx2"/>
              </a:solidFill>
            </a:endParaRPr>
          </a:p>
        </p:txBody>
      </p:sp>
      <p:sp>
        <p:nvSpPr>
          <p:cNvPr id="6147" name="Text Box 3">
            <a:extLst>
              <a:ext uri="{FF2B5EF4-FFF2-40B4-BE49-F238E27FC236}">
                <a16:creationId xmlns:a16="http://schemas.microsoft.com/office/drawing/2014/main" id="{CD7CF25E-2764-4191-A1C1-80270B7A9582}"/>
              </a:ext>
            </a:extLst>
          </p:cNvPr>
          <p:cNvSpPr txBox="1">
            <a:spLocks noChangeArrowheads="1"/>
          </p:cNvSpPr>
          <p:nvPr/>
        </p:nvSpPr>
        <p:spPr bwMode="auto">
          <a:xfrm>
            <a:off x="838200" y="9906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a:t>Εξήγηση ατομικού φάσματος υδρογόνου </a:t>
            </a:r>
          </a:p>
        </p:txBody>
      </p:sp>
      <p:pic>
        <p:nvPicPr>
          <p:cNvPr id="6148" name="Picture 4">
            <a:extLst>
              <a:ext uri="{FF2B5EF4-FFF2-40B4-BE49-F238E27FC236}">
                <a16:creationId xmlns:a16="http://schemas.microsoft.com/office/drawing/2014/main" id="{948CCE24-29E4-4813-AB51-C2E4D66A9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3147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6">
            <a:extLst>
              <a:ext uri="{FF2B5EF4-FFF2-40B4-BE49-F238E27FC236}">
                <a16:creationId xmlns:a16="http://schemas.microsoft.com/office/drawing/2014/main" id="{7E0677BA-7CB9-4DE1-804F-9A17116EE367}"/>
              </a:ext>
            </a:extLst>
          </p:cNvPr>
          <p:cNvSpPr>
            <a:spLocks noChangeArrowheads="1"/>
          </p:cNvSpPr>
          <p:nvPr/>
        </p:nvSpPr>
        <p:spPr bwMode="auto">
          <a:xfrm>
            <a:off x="401955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6150" name="Object 5">
            <a:extLst>
              <a:ext uri="{FF2B5EF4-FFF2-40B4-BE49-F238E27FC236}">
                <a16:creationId xmlns:a16="http://schemas.microsoft.com/office/drawing/2014/main" id="{E9387E7C-A938-4095-A05E-CE05B5D99AC1}"/>
              </a:ext>
            </a:extLst>
          </p:cNvPr>
          <p:cNvGraphicFramePr>
            <a:graphicFrameLocks noChangeAspect="1"/>
          </p:cNvGraphicFramePr>
          <p:nvPr/>
        </p:nvGraphicFramePr>
        <p:xfrm>
          <a:off x="3352800" y="1371600"/>
          <a:ext cx="1219200" cy="473075"/>
        </p:xfrm>
        <a:graphic>
          <a:graphicData uri="http://schemas.openxmlformats.org/presentationml/2006/ole">
            <mc:AlternateContent xmlns:mc="http://schemas.openxmlformats.org/markup-compatibility/2006">
              <mc:Choice xmlns:v="urn:schemas-microsoft-com:vml" Requires="v">
                <p:oleObj spid="_x0000_s4098" r:id="rId4" imgW="1028700" imgH="355480" progId="Equation.3">
                  <p:embed/>
                </p:oleObj>
              </mc:Choice>
              <mc:Fallback>
                <p:oleObj r:id="rId4" imgW="1028700" imgH="355480" progId="Equation.3">
                  <p:embed/>
                  <p:pic>
                    <p:nvPicPr>
                      <p:cNvPr id="6150" name="Object 5">
                        <a:extLst>
                          <a:ext uri="{FF2B5EF4-FFF2-40B4-BE49-F238E27FC236}">
                            <a16:creationId xmlns:a16="http://schemas.microsoft.com/office/drawing/2014/main" id="{E9387E7C-A938-4095-A05E-CE05B5D99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71600"/>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Text Box 7">
            <a:extLst>
              <a:ext uri="{FF2B5EF4-FFF2-40B4-BE49-F238E27FC236}">
                <a16:creationId xmlns:a16="http://schemas.microsoft.com/office/drawing/2014/main" id="{E0CE3486-44BD-46C8-AE60-AC5FEE3977F7}"/>
              </a:ext>
            </a:extLst>
          </p:cNvPr>
          <p:cNvSpPr txBox="1">
            <a:spLocks noChangeArrowheads="1"/>
          </p:cNvSpPr>
          <p:nvPr/>
        </p:nvSpPr>
        <p:spPr bwMode="auto">
          <a:xfrm>
            <a:off x="4648200" y="14478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600">
                <a:cs typeface="Times New Roman" panose="02020603050405020304" pitchFamily="18" charset="0"/>
              </a:rPr>
              <a:t>Σειρά </a:t>
            </a:r>
            <a:r>
              <a:rPr lang="en-US" altLang="el-GR" sz="1600">
                <a:cs typeface="Times New Roman" panose="02020603050405020304" pitchFamily="18" charset="0"/>
              </a:rPr>
              <a:t>Lyman</a:t>
            </a:r>
            <a:r>
              <a:rPr lang="el-GR" altLang="el-GR" sz="1600"/>
              <a:t>, </a:t>
            </a:r>
            <a:r>
              <a:rPr lang="en-US" altLang="el-GR" sz="1600">
                <a:cs typeface="Times New Roman" panose="02020603050405020304" pitchFamily="18" charset="0"/>
              </a:rPr>
              <a:t>n</a:t>
            </a:r>
            <a:r>
              <a:rPr lang="el-GR" altLang="el-GR" sz="1600">
                <a:cs typeface="Times New Roman" panose="02020603050405020304" pitchFamily="18" charset="0"/>
              </a:rPr>
              <a:t> = 2, 3, 4, 5.....  Περιοχή υπεριώδους</a:t>
            </a:r>
            <a:endParaRPr lang="en-GB" altLang="el-GR" sz="1600"/>
          </a:p>
        </p:txBody>
      </p:sp>
      <p:sp>
        <p:nvSpPr>
          <p:cNvPr id="6152" name="Rectangle 9">
            <a:extLst>
              <a:ext uri="{FF2B5EF4-FFF2-40B4-BE49-F238E27FC236}">
                <a16:creationId xmlns:a16="http://schemas.microsoft.com/office/drawing/2014/main" id="{54F748E4-8274-436D-971D-530778FF7E33}"/>
              </a:ext>
            </a:extLst>
          </p:cNvPr>
          <p:cNvSpPr>
            <a:spLocks noChangeArrowheads="1"/>
          </p:cNvSpPr>
          <p:nvPr/>
        </p:nvSpPr>
        <p:spPr bwMode="auto">
          <a:xfrm>
            <a:off x="40052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6153" name="Object 8">
            <a:extLst>
              <a:ext uri="{FF2B5EF4-FFF2-40B4-BE49-F238E27FC236}">
                <a16:creationId xmlns:a16="http://schemas.microsoft.com/office/drawing/2014/main" id="{186D41D3-F253-494D-A075-A851ED0DDCEA}"/>
              </a:ext>
            </a:extLst>
          </p:cNvPr>
          <p:cNvGraphicFramePr>
            <a:graphicFrameLocks noChangeAspect="1"/>
          </p:cNvGraphicFramePr>
          <p:nvPr/>
        </p:nvGraphicFramePr>
        <p:xfrm>
          <a:off x="3373438" y="1828800"/>
          <a:ext cx="1177925" cy="460375"/>
        </p:xfrm>
        <a:graphic>
          <a:graphicData uri="http://schemas.openxmlformats.org/presentationml/2006/ole">
            <mc:AlternateContent xmlns:mc="http://schemas.openxmlformats.org/markup-compatibility/2006">
              <mc:Choice xmlns:v="urn:schemas-microsoft-com:vml" Requires="v">
                <p:oleObj spid="_x0000_s4099" name="Equation" r:id="rId6" imgW="1022220" imgH="355480" progId="Equation.3">
                  <p:embed/>
                </p:oleObj>
              </mc:Choice>
              <mc:Fallback>
                <p:oleObj name="Equation" r:id="rId6" imgW="1022220" imgH="355480" progId="Equation.3">
                  <p:embed/>
                  <p:pic>
                    <p:nvPicPr>
                      <p:cNvPr id="6153" name="Object 8">
                        <a:extLst>
                          <a:ext uri="{FF2B5EF4-FFF2-40B4-BE49-F238E27FC236}">
                            <a16:creationId xmlns:a16="http://schemas.microsoft.com/office/drawing/2014/main" id="{186D41D3-F253-494D-A075-A851ED0DDC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438" y="1828800"/>
                        <a:ext cx="1177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4" name="Text Box 10">
            <a:extLst>
              <a:ext uri="{FF2B5EF4-FFF2-40B4-BE49-F238E27FC236}">
                <a16:creationId xmlns:a16="http://schemas.microsoft.com/office/drawing/2014/main" id="{13526AE9-6CD1-4CBA-80E8-40BB535819F3}"/>
              </a:ext>
            </a:extLst>
          </p:cNvPr>
          <p:cNvSpPr txBox="1">
            <a:spLocks noChangeArrowheads="1"/>
          </p:cNvSpPr>
          <p:nvPr/>
        </p:nvSpPr>
        <p:spPr bwMode="auto">
          <a:xfrm>
            <a:off x="4648200" y="1905000"/>
            <a:ext cx="449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600">
                <a:cs typeface="Times New Roman" panose="02020603050405020304" pitchFamily="18" charset="0"/>
              </a:rPr>
              <a:t>Σειρά </a:t>
            </a:r>
            <a:r>
              <a:rPr lang="en-US" altLang="el-GR" sz="1600">
                <a:cs typeface="Times New Roman" panose="02020603050405020304" pitchFamily="18" charset="0"/>
              </a:rPr>
              <a:t>Balmer</a:t>
            </a:r>
            <a:r>
              <a:rPr lang="el-GR" altLang="el-GR" sz="1600"/>
              <a:t>, </a:t>
            </a:r>
            <a:r>
              <a:rPr lang="en-US" altLang="el-GR" sz="1600">
                <a:cs typeface="Times New Roman" panose="02020603050405020304" pitchFamily="18" charset="0"/>
              </a:rPr>
              <a:t>n</a:t>
            </a:r>
            <a:r>
              <a:rPr lang="el-GR" altLang="el-GR" sz="1600">
                <a:cs typeface="Times New Roman" panose="02020603050405020304" pitchFamily="18" charset="0"/>
              </a:rPr>
              <a:t> = 3, 4, 5</a:t>
            </a:r>
            <a:r>
              <a:rPr lang="el-GR" altLang="el-GR" sz="1600"/>
              <a:t>, 6</a:t>
            </a:r>
            <a:r>
              <a:rPr lang="el-GR" altLang="el-GR" sz="1600">
                <a:cs typeface="Times New Roman" panose="02020603050405020304" pitchFamily="18" charset="0"/>
              </a:rPr>
              <a:t>.....  Περιοχή </a:t>
            </a:r>
            <a:r>
              <a:rPr lang="el-GR" altLang="el-GR" sz="1600"/>
              <a:t>ορατής</a:t>
            </a:r>
            <a:endParaRPr lang="en-GB" altLang="el-GR" sz="1600"/>
          </a:p>
        </p:txBody>
      </p:sp>
      <p:sp>
        <p:nvSpPr>
          <p:cNvPr id="6155" name="Rectangle 12">
            <a:extLst>
              <a:ext uri="{FF2B5EF4-FFF2-40B4-BE49-F238E27FC236}">
                <a16:creationId xmlns:a16="http://schemas.microsoft.com/office/drawing/2014/main" id="{89635F9B-8AF3-402D-A9AD-E5185502280C}"/>
              </a:ext>
            </a:extLst>
          </p:cNvPr>
          <p:cNvSpPr>
            <a:spLocks noChangeArrowheads="1"/>
          </p:cNvSpPr>
          <p:nvPr/>
        </p:nvSpPr>
        <p:spPr bwMode="auto">
          <a:xfrm>
            <a:off x="40052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6156" name="Object 11">
            <a:extLst>
              <a:ext uri="{FF2B5EF4-FFF2-40B4-BE49-F238E27FC236}">
                <a16:creationId xmlns:a16="http://schemas.microsoft.com/office/drawing/2014/main" id="{5913D2BF-83E9-42F8-B04A-36C7B3D2A1EC}"/>
              </a:ext>
            </a:extLst>
          </p:cNvPr>
          <p:cNvGraphicFramePr>
            <a:graphicFrameLocks noChangeAspect="1"/>
          </p:cNvGraphicFramePr>
          <p:nvPr/>
        </p:nvGraphicFramePr>
        <p:xfrm>
          <a:off x="3379788" y="2286000"/>
          <a:ext cx="1165225" cy="460375"/>
        </p:xfrm>
        <a:graphic>
          <a:graphicData uri="http://schemas.openxmlformats.org/presentationml/2006/ole">
            <mc:AlternateContent xmlns:mc="http://schemas.openxmlformats.org/markup-compatibility/2006">
              <mc:Choice xmlns:v="urn:schemas-microsoft-com:vml" Requires="v">
                <p:oleObj spid="_x0000_s4100" name="Equation" r:id="rId8" imgW="1003320" imgH="355480" progId="Equation.3">
                  <p:embed/>
                </p:oleObj>
              </mc:Choice>
              <mc:Fallback>
                <p:oleObj name="Equation" r:id="rId8" imgW="1003320" imgH="355480" progId="Equation.3">
                  <p:embed/>
                  <p:pic>
                    <p:nvPicPr>
                      <p:cNvPr id="6156" name="Object 11">
                        <a:extLst>
                          <a:ext uri="{FF2B5EF4-FFF2-40B4-BE49-F238E27FC236}">
                            <a16:creationId xmlns:a16="http://schemas.microsoft.com/office/drawing/2014/main" id="{5913D2BF-83E9-42F8-B04A-36C7B3D2A1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9788" y="2286000"/>
                        <a:ext cx="1165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7" name="Text Box 13">
            <a:extLst>
              <a:ext uri="{FF2B5EF4-FFF2-40B4-BE49-F238E27FC236}">
                <a16:creationId xmlns:a16="http://schemas.microsoft.com/office/drawing/2014/main" id="{468AA477-1884-4041-806F-3AA27050AEAF}"/>
              </a:ext>
            </a:extLst>
          </p:cNvPr>
          <p:cNvSpPr txBox="1">
            <a:spLocks noChangeArrowheads="1"/>
          </p:cNvSpPr>
          <p:nvPr/>
        </p:nvSpPr>
        <p:spPr bwMode="auto">
          <a:xfrm>
            <a:off x="4572000" y="2362200"/>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600">
                <a:cs typeface="Times New Roman" panose="02020603050405020304" pitchFamily="18" charset="0"/>
              </a:rPr>
              <a:t>Σειρά </a:t>
            </a:r>
            <a:r>
              <a:rPr lang="en-US" altLang="el-GR" sz="1600">
                <a:cs typeface="Times New Roman" panose="02020603050405020304" pitchFamily="18" charset="0"/>
              </a:rPr>
              <a:t>Paschen</a:t>
            </a:r>
            <a:r>
              <a:rPr lang="el-GR" altLang="el-GR" sz="1600"/>
              <a:t>, </a:t>
            </a:r>
            <a:r>
              <a:rPr lang="en-US" altLang="el-GR" sz="1600">
                <a:cs typeface="Times New Roman" panose="02020603050405020304" pitchFamily="18" charset="0"/>
              </a:rPr>
              <a:t>n</a:t>
            </a:r>
            <a:r>
              <a:rPr lang="el-GR" altLang="el-GR" sz="1600">
                <a:cs typeface="Times New Roman" panose="02020603050405020304" pitchFamily="18" charset="0"/>
              </a:rPr>
              <a:t> = 4, 5</a:t>
            </a:r>
            <a:r>
              <a:rPr lang="en-US" altLang="el-GR" sz="1600">
                <a:cs typeface="Times New Roman" panose="02020603050405020304" pitchFamily="18" charset="0"/>
              </a:rPr>
              <a:t>, 6, 7</a:t>
            </a:r>
            <a:r>
              <a:rPr lang="el-GR" altLang="el-GR" sz="1600">
                <a:cs typeface="Times New Roman" panose="02020603050405020304" pitchFamily="18" charset="0"/>
              </a:rPr>
              <a:t>.....  Περιοχή υπερ</a:t>
            </a:r>
            <a:r>
              <a:rPr lang="el-GR" altLang="el-GR" sz="1600"/>
              <a:t>ύθρων</a:t>
            </a:r>
            <a:endParaRPr lang="en-GB" altLang="el-GR" sz="1600"/>
          </a:p>
        </p:txBody>
      </p:sp>
      <p:sp>
        <p:nvSpPr>
          <p:cNvPr id="6158" name="Rectangle 15">
            <a:extLst>
              <a:ext uri="{FF2B5EF4-FFF2-40B4-BE49-F238E27FC236}">
                <a16:creationId xmlns:a16="http://schemas.microsoft.com/office/drawing/2014/main" id="{4A22D4DF-FE6D-4704-A6C9-12E45A95F4BE}"/>
              </a:ext>
            </a:extLst>
          </p:cNvPr>
          <p:cNvSpPr>
            <a:spLocks noChangeArrowheads="1"/>
          </p:cNvSpPr>
          <p:nvPr/>
        </p:nvSpPr>
        <p:spPr bwMode="auto">
          <a:xfrm>
            <a:off x="4005263"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6159" name="Object 14">
            <a:extLst>
              <a:ext uri="{FF2B5EF4-FFF2-40B4-BE49-F238E27FC236}">
                <a16:creationId xmlns:a16="http://schemas.microsoft.com/office/drawing/2014/main" id="{E6DF67C5-9573-4F57-9DB3-D26CFD17D91D}"/>
              </a:ext>
            </a:extLst>
          </p:cNvPr>
          <p:cNvGraphicFramePr>
            <a:graphicFrameLocks noChangeAspect="1"/>
          </p:cNvGraphicFramePr>
          <p:nvPr/>
        </p:nvGraphicFramePr>
        <p:xfrm>
          <a:off x="3352800" y="2743200"/>
          <a:ext cx="1219200" cy="460375"/>
        </p:xfrm>
        <a:graphic>
          <a:graphicData uri="http://schemas.openxmlformats.org/presentationml/2006/ole">
            <mc:AlternateContent xmlns:mc="http://schemas.openxmlformats.org/markup-compatibility/2006">
              <mc:Choice xmlns:v="urn:schemas-microsoft-com:vml" Requires="v">
                <p:oleObj spid="_x0000_s4101" r:id="rId10" imgW="1060560" imgH="355480" progId="Equation.3">
                  <p:embed/>
                </p:oleObj>
              </mc:Choice>
              <mc:Fallback>
                <p:oleObj r:id="rId10" imgW="1060560" imgH="355480" progId="Equation.3">
                  <p:embed/>
                  <p:pic>
                    <p:nvPicPr>
                      <p:cNvPr id="6159" name="Object 14">
                        <a:extLst>
                          <a:ext uri="{FF2B5EF4-FFF2-40B4-BE49-F238E27FC236}">
                            <a16:creationId xmlns:a16="http://schemas.microsoft.com/office/drawing/2014/main" id="{E6DF67C5-9573-4F57-9DB3-D26CFD17D9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2743200"/>
                        <a:ext cx="1219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60" name="Text Box 16">
            <a:extLst>
              <a:ext uri="{FF2B5EF4-FFF2-40B4-BE49-F238E27FC236}">
                <a16:creationId xmlns:a16="http://schemas.microsoft.com/office/drawing/2014/main" id="{86303624-5000-430E-9AAC-D23A977CE222}"/>
              </a:ext>
            </a:extLst>
          </p:cNvPr>
          <p:cNvSpPr txBox="1">
            <a:spLocks noChangeArrowheads="1"/>
          </p:cNvSpPr>
          <p:nvPr/>
        </p:nvSpPr>
        <p:spPr bwMode="auto">
          <a:xfrm>
            <a:off x="4572000" y="2819400"/>
            <a:ext cx="457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600">
                <a:cs typeface="Times New Roman" panose="02020603050405020304" pitchFamily="18" charset="0"/>
              </a:rPr>
              <a:t>Σειρά </a:t>
            </a:r>
            <a:r>
              <a:rPr lang="en-US" altLang="el-GR" sz="1600">
                <a:cs typeface="Times New Roman" panose="02020603050405020304" pitchFamily="18" charset="0"/>
              </a:rPr>
              <a:t>Brackett</a:t>
            </a:r>
            <a:r>
              <a:rPr lang="el-GR" altLang="el-GR" sz="1600"/>
              <a:t>, </a:t>
            </a:r>
            <a:r>
              <a:rPr lang="en-US" altLang="el-GR" sz="1600">
                <a:cs typeface="Times New Roman" panose="02020603050405020304" pitchFamily="18" charset="0"/>
              </a:rPr>
              <a:t>n</a:t>
            </a:r>
            <a:r>
              <a:rPr lang="el-GR" altLang="el-GR" sz="1600">
                <a:cs typeface="Times New Roman" panose="02020603050405020304" pitchFamily="18" charset="0"/>
              </a:rPr>
              <a:t> = 5</a:t>
            </a:r>
            <a:r>
              <a:rPr lang="en-US" altLang="el-GR" sz="1600">
                <a:cs typeface="Times New Roman" panose="02020603050405020304" pitchFamily="18" charset="0"/>
              </a:rPr>
              <a:t>, 6, 7, 8</a:t>
            </a:r>
            <a:r>
              <a:rPr lang="el-GR" altLang="el-GR" sz="1600">
                <a:cs typeface="Times New Roman" panose="02020603050405020304" pitchFamily="18" charset="0"/>
              </a:rPr>
              <a:t>..... Περιοχή υπερ</a:t>
            </a:r>
            <a:r>
              <a:rPr lang="el-GR" altLang="el-GR" sz="1600"/>
              <a:t>ύθρων</a:t>
            </a:r>
            <a:endParaRPr lang="en-GB" altLang="el-GR" sz="1600"/>
          </a:p>
        </p:txBody>
      </p:sp>
      <p:graphicFrame>
        <p:nvGraphicFramePr>
          <p:cNvPr id="6161" name="Object 17">
            <a:extLst>
              <a:ext uri="{FF2B5EF4-FFF2-40B4-BE49-F238E27FC236}">
                <a16:creationId xmlns:a16="http://schemas.microsoft.com/office/drawing/2014/main" id="{6A81B971-C1D2-4EC9-9177-0722CD2D189E}"/>
              </a:ext>
            </a:extLst>
          </p:cNvPr>
          <p:cNvGraphicFramePr>
            <a:graphicFrameLocks noChangeAspect="1"/>
          </p:cNvGraphicFramePr>
          <p:nvPr/>
        </p:nvGraphicFramePr>
        <p:xfrm>
          <a:off x="2928938" y="5000625"/>
          <a:ext cx="1295400" cy="681038"/>
        </p:xfrm>
        <a:graphic>
          <a:graphicData uri="http://schemas.openxmlformats.org/presentationml/2006/ole">
            <mc:AlternateContent xmlns:mc="http://schemas.openxmlformats.org/markup-compatibility/2006">
              <mc:Choice xmlns:v="urn:schemas-microsoft-com:vml" Requires="v">
                <p:oleObj spid="_x0000_s4102" name="Equation" r:id="rId12" imgW="679320" imgH="317605" progId="Equation.3">
                  <p:embed/>
                </p:oleObj>
              </mc:Choice>
              <mc:Fallback>
                <p:oleObj name="Equation" r:id="rId12" imgW="679320" imgH="317605" progId="Equation.3">
                  <p:embed/>
                  <p:pic>
                    <p:nvPicPr>
                      <p:cNvPr id="6161" name="Object 17">
                        <a:extLst>
                          <a:ext uri="{FF2B5EF4-FFF2-40B4-BE49-F238E27FC236}">
                            <a16:creationId xmlns:a16="http://schemas.microsoft.com/office/drawing/2014/main" id="{6A81B971-C1D2-4EC9-9177-0722CD2D18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938" y="5000625"/>
                        <a:ext cx="1295400"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2" name="Object 18">
            <a:extLst>
              <a:ext uri="{FF2B5EF4-FFF2-40B4-BE49-F238E27FC236}">
                <a16:creationId xmlns:a16="http://schemas.microsoft.com/office/drawing/2014/main" id="{CB54F3AB-1EE3-4235-B103-4BF9F6A9C842}"/>
              </a:ext>
            </a:extLst>
          </p:cNvPr>
          <p:cNvGraphicFramePr>
            <a:graphicFrameLocks noChangeAspect="1"/>
          </p:cNvGraphicFramePr>
          <p:nvPr/>
        </p:nvGraphicFramePr>
        <p:xfrm>
          <a:off x="2971800" y="3733800"/>
          <a:ext cx="2438400" cy="795338"/>
        </p:xfrm>
        <a:graphic>
          <a:graphicData uri="http://schemas.openxmlformats.org/presentationml/2006/ole">
            <mc:AlternateContent xmlns:mc="http://schemas.openxmlformats.org/markup-compatibility/2006">
              <mc:Choice xmlns:v="urn:schemas-microsoft-com:vml" Requires="v">
                <p:oleObj spid="_x0000_s4103" r:id="rId14" imgW="1327320" imgH="380910" progId="Equation.3">
                  <p:embed/>
                </p:oleObj>
              </mc:Choice>
              <mc:Fallback>
                <p:oleObj r:id="rId14" imgW="1327320" imgH="380910" progId="Equation.3">
                  <p:embed/>
                  <p:pic>
                    <p:nvPicPr>
                      <p:cNvPr id="6162" name="Object 18">
                        <a:extLst>
                          <a:ext uri="{FF2B5EF4-FFF2-40B4-BE49-F238E27FC236}">
                            <a16:creationId xmlns:a16="http://schemas.microsoft.com/office/drawing/2014/main" id="{CB54F3AB-1EE3-4235-B103-4BF9F6A9C84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3733800"/>
                        <a:ext cx="2438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63" name="Picture 39">
            <a:extLst>
              <a:ext uri="{FF2B5EF4-FFF2-40B4-BE49-F238E27FC236}">
                <a16:creationId xmlns:a16="http://schemas.microsoft.com/office/drawing/2014/main" id="{391152A3-815C-484A-A5B1-48E39E7501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3276600"/>
            <a:ext cx="29718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Rectangle 41">
            <a:extLst>
              <a:ext uri="{FF2B5EF4-FFF2-40B4-BE49-F238E27FC236}">
                <a16:creationId xmlns:a16="http://schemas.microsoft.com/office/drawing/2014/main" id="{EC0BAB2F-1FAD-4FF4-B06F-58392CB686D4}"/>
              </a:ext>
            </a:extLst>
          </p:cNvPr>
          <p:cNvSpPr>
            <a:spLocks noChangeArrowheads="1"/>
          </p:cNvSpPr>
          <p:nvPr/>
        </p:nvSpPr>
        <p:spPr bwMode="auto">
          <a:xfrm>
            <a:off x="3700463"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6165" name="Object 40">
            <a:extLst>
              <a:ext uri="{FF2B5EF4-FFF2-40B4-BE49-F238E27FC236}">
                <a16:creationId xmlns:a16="http://schemas.microsoft.com/office/drawing/2014/main" id="{380263FF-09AD-4338-BA4F-8A62D9DEAE77}"/>
              </a:ext>
            </a:extLst>
          </p:cNvPr>
          <p:cNvGraphicFramePr>
            <a:graphicFrameLocks noChangeAspect="1"/>
          </p:cNvGraphicFramePr>
          <p:nvPr/>
        </p:nvGraphicFramePr>
        <p:xfrm>
          <a:off x="5715000" y="4419600"/>
          <a:ext cx="3276600" cy="912813"/>
        </p:xfrm>
        <a:graphic>
          <a:graphicData uri="http://schemas.openxmlformats.org/presentationml/2006/ole">
            <mc:AlternateContent xmlns:mc="http://schemas.openxmlformats.org/markup-compatibility/2006">
              <mc:Choice xmlns:v="urn:schemas-microsoft-com:vml" Requires="v">
                <p:oleObj spid="_x0000_s4104" r:id="rId17" imgW="1670220" imgH="412833" progId="Equation.3">
                  <p:embed/>
                </p:oleObj>
              </mc:Choice>
              <mc:Fallback>
                <p:oleObj r:id="rId17" imgW="1670220" imgH="412833" progId="Equation.3">
                  <p:embed/>
                  <p:pic>
                    <p:nvPicPr>
                      <p:cNvPr id="6165" name="Object 40">
                        <a:extLst>
                          <a:ext uri="{FF2B5EF4-FFF2-40B4-BE49-F238E27FC236}">
                            <a16:creationId xmlns:a16="http://schemas.microsoft.com/office/drawing/2014/main" id="{380263FF-09AD-4338-BA4F-8A62D9DEAE7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5000" y="4419600"/>
                        <a:ext cx="32766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66" name="Object 42">
            <a:extLst>
              <a:ext uri="{FF2B5EF4-FFF2-40B4-BE49-F238E27FC236}">
                <a16:creationId xmlns:a16="http://schemas.microsoft.com/office/drawing/2014/main" id="{DB9C30BC-4FC1-40C0-8869-0596EAB76E08}"/>
              </a:ext>
            </a:extLst>
          </p:cNvPr>
          <p:cNvGraphicFramePr>
            <a:graphicFrameLocks noChangeAspect="1"/>
          </p:cNvGraphicFramePr>
          <p:nvPr/>
        </p:nvGraphicFramePr>
        <p:xfrm>
          <a:off x="3060700" y="6022975"/>
          <a:ext cx="1031875" cy="636588"/>
        </p:xfrm>
        <a:graphic>
          <a:graphicData uri="http://schemas.openxmlformats.org/presentationml/2006/ole">
            <mc:AlternateContent xmlns:mc="http://schemas.openxmlformats.org/markup-compatibility/2006">
              <mc:Choice xmlns:v="urn:schemas-microsoft-com:vml" Requires="v">
                <p:oleObj spid="_x0000_s4105" name="Εξίσωση" r:id="rId19" imgW="527040" imgH="298668" progId="Equation.3">
                  <p:embed/>
                </p:oleObj>
              </mc:Choice>
              <mc:Fallback>
                <p:oleObj name="Εξίσωση" r:id="rId19" imgW="527040" imgH="298668" progId="Equation.3">
                  <p:embed/>
                  <p:pic>
                    <p:nvPicPr>
                      <p:cNvPr id="6166" name="Object 42">
                        <a:extLst>
                          <a:ext uri="{FF2B5EF4-FFF2-40B4-BE49-F238E27FC236}">
                            <a16:creationId xmlns:a16="http://schemas.microsoft.com/office/drawing/2014/main" id="{DB9C30BC-4FC1-40C0-8869-0596EAB76E0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60700" y="6022975"/>
                        <a:ext cx="1031875"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Down Arrow 24">
            <a:extLst>
              <a:ext uri="{FF2B5EF4-FFF2-40B4-BE49-F238E27FC236}">
                <a16:creationId xmlns:a16="http://schemas.microsoft.com/office/drawing/2014/main" id="{064E28FD-4DDF-47EC-9FCD-57541BF33D45}"/>
              </a:ext>
            </a:extLst>
          </p:cNvPr>
          <p:cNvSpPr/>
          <p:nvPr/>
        </p:nvSpPr>
        <p:spPr>
          <a:xfrm>
            <a:off x="6786563" y="5429250"/>
            <a:ext cx="214312"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26" name="TextBox 25">
            <a:extLst>
              <a:ext uri="{FF2B5EF4-FFF2-40B4-BE49-F238E27FC236}">
                <a16:creationId xmlns:a16="http://schemas.microsoft.com/office/drawing/2014/main" id="{E9B4275D-9703-43B7-AEB5-87D1864D104C}"/>
              </a:ext>
            </a:extLst>
          </p:cNvPr>
          <p:cNvSpPr txBox="1">
            <a:spLocks noChangeArrowheads="1"/>
          </p:cNvSpPr>
          <p:nvPr/>
        </p:nvSpPr>
        <p:spPr bwMode="auto">
          <a:xfrm>
            <a:off x="5572125" y="5929313"/>
            <a:ext cx="300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400"/>
              <a:t>Σταθερά </a:t>
            </a:r>
            <a:r>
              <a:rPr lang="en-US" altLang="el-GR" sz="2400"/>
              <a:t>Rydberg (R)</a:t>
            </a:r>
            <a:endParaRPr lang="el-GR" altLang="el-GR"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500"/>
                                        <p:tgtEl>
                                          <p:spTgt spid="2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amond(i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E090F25-E970-48AE-B710-2CFA67617E8B}"/>
              </a:ext>
            </a:extLst>
          </p:cNvPr>
          <p:cNvSpPr>
            <a:spLocks noChangeArrowheads="1"/>
          </p:cNvSpPr>
          <p:nvPr/>
        </p:nvSpPr>
        <p:spPr bwMode="auto">
          <a:xfrm>
            <a:off x="6096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ΑΤΟΜΙΚΟ ΠΡΟΤΥΠΟ </a:t>
            </a:r>
            <a:r>
              <a:rPr lang="en-US" altLang="el-GR" sz="2800" b="1" i="1">
                <a:solidFill>
                  <a:schemeClr val="tx2"/>
                </a:solidFill>
              </a:rPr>
              <a:t>BOHR</a:t>
            </a:r>
            <a:endParaRPr lang="el-GR" altLang="el-GR" sz="2800" b="1" i="1">
              <a:solidFill>
                <a:schemeClr val="tx2"/>
              </a:solidFill>
            </a:endParaRPr>
          </a:p>
          <a:p>
            <a:pPr algn="ctr" eaLnBrk="1" hangingPunct="1">
              <a:spcBef>
                <a:spcPct val="0"/>
              </a:spcBef>
              <a:buFontTx/>
              <a:buNone/>
            </a:pPr>
            <a:r>
              <a:rPr lang="el-GR" altLang="el-GR" sz="2800" b="1" i="1">
                <a:solidFill>
                  <a:schemeClr val="tx2"/>
                </a:solidFill>
              </a:rPr>
              <a:t>Μοντέλο Υδρογόνου</a:t>
            </a:r>
            <a:endParaRPr lang="en-GB" altLang="el-GR" sz="2800" b="1" i="1">
              <a:solidFill>
                <a:schemeClr val="tx2"/>
              </a:solidFill>
            </a:endParaRPr>
          </a:p>
        </p:txBody>
      </p:sp>
      <p:sp>
        <p:nvSpPr>
          <p:cNvPr id="7171" name="Text Box 3">
            <a:extLst>
              <a:ext uri="{FF2B5EF4-FFF2-40B4-BE49-F238E27FC236}">
                <a16:creationId xmlns:a16="http://schemas.microsoft.com/office/drawing/2014/main" id="{50F45240-FF18-4864-BE84-4BB80FA02779}"/>
              </a:ext>
            </a:extLst>
          </p:cNvPr>
          <p:cNvSpPr txBox="1">
            <a:spLocks noChangeArrowheads="1"/>
          </p:cNvSpPr>
          <p:nvPr/>
        </p:nvSpPr>
        <p:spPr bwMode="auto">
          <a:xfrm>
            <a:off x="457200" y="1447800"/>
            <a:ext cx="83058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a:t>Αδυναμίες Προτύπου </a:t>
            </a:r>
            <a:r>
              <a:rPr lang="en-US" altLang="el-GR" sz="1800" b="1" u="sng"/>
              <a:t>Bohr</a:t>
            </a:r>
            <a:r>
              <a:rPr lang="el-GR" altLang="el-GR" sz="1800" b="1" u="sng"/>
              <a:t> </a:t>
            </a:r>
            <a:endParaRPr lang="en-US" altLang="el-GR" sz="1800" b="1" u="sng"/>
          </a:p>
          <a:p>
            <a:pPr algn="ctr" eaLnBrk="1" hangingPunct="1">
              <a:spcBef>
                <a:spcPct val="50000"/>
              </a:spcBef>
              <a:buFontTx/>
              <a:buNone/>
            </a:pPr>
            <a:endParaRPr lang="en-US" altLang="el-GR" sz="1800" b="1" u="sng"/>
          </a:p>
          <a:p>
            <a:pPr algn="just" eaLnBrk="1" hangingPunct="1">
              <a:spcBef>
                <a:spcPct val="50000"/>
              </a:spcBef>
              <a:buFont typeface="Wingdings" panose="05000000000000000000" pitchFamily="2" charset="2"/>
              <a:buChar char="ü"/>
            </a:pPr>
            <a:r>
              <a:rPr lang="en-US" altLang="el-GR" sz="1800">
                <a:cs typeface="Times New Roman" panose="02020603050405020304" pitchFamily="18" charset="0"/>
              </a:rPr>
              <a:t>             </a:t>
            </a:r>
            <a:r>
              <a:rPr lang="el-GR" altLang="el-GR" sz="1800">
                <a:cs typeface="Times New Roman" panose="02020603050405020304" pitchFamily="18" charset="0"/>
              </a:rPr>
              <a:t>Θεωρεί ότι ο πυρήνας παραμένει στάσιμος σε μια θέση και απλά </a:t>
            </a:r>
            <a:r>
              <a:rPr lang="en-US" altLang="el-GR" sz="1800">
                <a:cs typeface="Times New Roman" panose="02020603050405020304" pitchFamily="18" charset="0"/>
              </a:rPr>
              <a:t>	</a:t>
            </a:r>
            <a:r>
              <a:rPr lang="el-GR" altLang="el-GR" sz="1800">
                <a:cs typeface="Times New Roman" panose="02020603050405020304" pitchFamily="18" charset="0"/>
              </a:rPr>
              <a:t>περιστρέφεται</a:t>
            </a:r>
            <a:r>
              <a:rPr lang="en-US" altLang="el-GR" sz="1800">
                <a:cs typeface="Times New Roman" panose="02020603050405020304" pitchFamily="18" charset="0"/>
              </a:rPr>
              <a:t> </a:t>
            </a:r>
            <a:r>
              <a:rPr lang="el-GR" altLang="el-GR" sz="1800">
                <a:cs typeface="Times New Roman" panose="02020603050405020304" pitchFamily="18" charset="0"/>
              </a:rPr>
              <a:t>ως προς τον άξονα του. Στη πραγματικότητα ο πυρήνας </a:t>
            </a:r>
            <a:r>
              <a:rPr lang="en-US" altLang="el-GR" sz="1800">
                <a:cs typeface="Times New Roman" panose="02020603050405020304" pitchFamily="18" charset="0"/>
              </a:rPr>
              <a:t>	</a:t>
            </a:r>
            <a:r>
              <a:rPr lang="el-GR" altLang="el-GR" sz="1800">
                <a:cs typeface="Times New Roman" panose="02020603050405020304" pitchFamily="18" charset="0"/>
              </a:rPr>
              <a:t>ταλαντώνεται ελαφρά γύρω από το κέντρο μάζας του ατόμου το οποίο δε </a:t>
            </a:r>
            <a:r>
              <a:rPr lang="en-US" altLang="el-GR" sz="1800">
                <a:cs typeface="Times New Roman" panose="02020603050405020304" pitchFamily="18" charset="0"/>
              </a:rPr>
              <a:t>	</a:t>
            </a:r>
            <a:r>
              <a:rPr lang="el-GR" altLang="el-GR" sz="1800">
                <a:cs typeface="Times New Roman" panose="02020603050405020304" pitchFamily="18" charset="0"/>
              </a:rPr>
              <a:t>συμπίπτει με το κέντρο του πυρήνα εξαιτίας της πολύ μικρής αλλά όχι </a:t>
            </a:r>
            <a:r>
              <a:rPr lang="en-US" altLang="el-GR" sz="1800">
                <a:cs typeface="Times New Roman" panose="02020603050405020304" pitchFamily="18" charset="0"/>
              </a:rPr>
              <a:t>	</a:t>
            </a:r>
            <a:r>
              <a:rPr lang="el-GR" altLang="el-GR" sz="1800">
                <a:cs typeface="Times New Roman" panose="02020603050405020304" pitchFamily="18" charset="0"/>
              </a:rPr>
              <a:t>αμελητέας μάζας του ηλεκτρονίου.</a:t>
            </a:r>
            <a:endParaRPr lang="en-US" altLang="el-GR" sz="1800">
              <a:cs typeface="Times New Roman" panose="02020603050405020304" pitchFamily="18" charset="0"/>
            </a:endParaRPr>
          </a:p>
          <a:p>
            <a:pPr algn="just" eaLnBrk="1" hangingPunct="1">
              <a:spcBef>
                <a:spcPct val="50000"/>
              </a:spcBef>
              <a:buFont typeface="Wingdings" panose="05000000000000000000" pitchFamily="2" charset="2"/>
              <a:buNone/>
            </a:pPr>
            <a:endParaRPr lang="en-US" altLang="el-GR" sz="1800">
              <a:cs typeface="Times New Roman" panose="02020603050405020304" pitchFamily="18" charset="0"/>
            </a:endParaRPr>
          </a:p>
          <a:p>
            <a:pPr algn="just" eaLnBrk="1" hangingPunct="1">
              <a:spcBef>
                <a:spcPct val="50000"/>
              </a:spcBef>
              <a:buFont typeface="Wingdings" panose="05000000000000000000" pitchFamily="2" charset="2"/>
              <a:buChar char="ü"/>
            </a:pPr>
            <a:r>
              <a:rPr lang="en-US" altLang="el-GR" sz="1800">
                <a:cs typeface="Times New Roman" panose="02020603050405020304" pitchFamily="18" charset="0"/>
              </a:rPr>
              <a:t>            </a:t>
            </a:r>
            <a:r>
              <a:rPr lang="el-GR" altLang="el-GR" sz="1800">
                <a:cs typeface="Times New Roman" panose="02020603050405020304" pitchFamily="18" charset="0"/>
              </a:rPr>
              <a:t>Θεωρεί ότι όλες οι στάσιμες τροχιές είναι κυκλικές</a:t>
            </a:r>
            <a:endParaRPr lang="en-US" altLang="el-GR" sz="1800">
              <a:cs typeface="Times New Roman" panose="02020603050405020304" pitchFamily="18" charset="0"/>
            </a:endParaRPr>
          </a:p>
          <a:p>
            <a:pPr algn="just" eaLnBrk="1" hangingPunct="1">
              <a:spcBef>
                <a:spcPct val="50000"/>
              </a:spcBef>
              <a:buFont typeface="Wingdings" panose="05000000000000000000" pitchFamily="2" charset="2"/>
              <a:buNone/>
            </a:pPr>
            <a:endParaRPr lang="en-US" altLang="el-GR" sz="1800">
              <a:cs typeface="Times New Roman" panose="02020603050405020304" pitchFamily="18" charset="0"/>
            </a:endParaRPr>
          </a:p>
          <a:p>
            <a:pPr algn="just" eaLnBrk="1" hangingPunct="1">
              <a:spcBef>
                <a:spcPct val="50000"/>
              </a:spcBef>
              <a:buFont typeface="Wingdings" panose="05000000000000000000" pitchFamily="2" charset="2"/>
              <a:buChar char="ü"/>
            </a:pPr>
            <a:r>
              <a:rPr lang="en-US" altLang="el-GR" sz="1800">
                <a:cs typeface="Times New Roman" panose="02020603050405020304" pitchFamily="18" charset="0"/>
              </a:rPr>
              <a:t>            </a:t>
            </a:r>
            <a:r>
              <a:rPr lang="el-GR" altLang="el-GR" sz="1800">
                <a:cs typeface="Times New Roman" panose="02020603050405020304" pitchFamily="18" charset="0"/>
              </a:rPr>
              <a:t>Αντιμετωπίζει το ηλεκτρόνιο ως σωματίδιο αγνοώντας, πράγμα πολύ λογικό </a:t>
            </a:r>
            <a:r>
              <a:rPr lang="en-US" altLang="el-GR" sz="1800">
                <a:cs typeface="Times New Roman" panose="02020603050405020304" pitchFamily="18" charset="0"/>
              </a:rPr>
              <a:t>	</a:t>
            </a:r>
            <a:r>
              <a:rPr lang="el-GR" altLang="el-GR" sz="1800">
                <a:cs typeface="Times New Roman" panose="02020603050405020304" pitchFamily="18" charset="0"/>
              </a:rPr>
              <a:t>για την εποχή εκείνη, τη κυματική του φύση.</a:t>
            </a:r>
            <a:endParaRPr lang="el-GR" altLang="el-GR" sz="1800" b="1" u="sng"/>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6A511E2-8988-44A2-B508-A6ECAD59E7F5}"/>
              </a:ext>
            </a:extLst>
          </p:cNvPr>
          <p:cNvSpPr>
            <a:spLocks noChangeArrowheads="1"/>
          </p:cNvSpPr>
          <p:nvPr/>
        </p:nvSpPr>
        <p:spPr bwMode="auto">
          <a:xfrm>
            <a:off x="677036" y="46059"/>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dirty="0">
                <a:solidFill>
                  <a:schemeClr val="tx2"/>
                </a:solidFill>
              </a:rPr>
              <a:t>Κβαντομηχανική Προσέγγιση</a:t>
            </a:r>
            <a:endParaRPr lang="en-GB" altLang="el-GR" sz="2800" b="1" i="1" dirty="0">
              <a:solidFill>
                <a:schemeClr val="tx2"/>
              </a:solidFill>
            </a:endParaRPr>
          </a:p>
        </p:txBody>
      </p:sp>
      <p:sp>
        <p:nvSpPr>
          <p:cNvPr id="8195" name="Text Box 3">
            <a:extLst>
              <a:ext uri="{FF2B5EF4-FFF2-40B4-BE49-F238E27FC236}">
                <a16:creationId xmlns:a16="http://schemas.microsoft.com/office/drawing/2014/main" id="{BF53B22B-1949-4906-A5C0-D6EA5ACDD113}"/>
              </a:ext>
            </a:extLst>
          </p:cNvPr>
          <p:cNvSpPr txBox="1">
            <a:spLocks noChangeArrowheads="1"/>
          </p:cNvSpPr>
          <p:nvPr/>
        </p:nvSpPr>
        <p:spPr bwMode="auto">
          <a:xfrm>
            <a:off x="676267" y="541941"/>
            <a:ext cx="8001000" cy="779463"/>
          </a:xfrm>
          <a:prstGeom prst="rect">
            <a:avLst/>
          </a:prstGeom>
          <a:noFill/>
          <a:ln w="9525">
            <a:noFill/>
            <a:miter lim="800000"/>
            <a:headEnd/>
            <a:tailEnd/>
          </a:ln>
          <a:effectLst/>
        </p:spPr>
        <p:txBody>
          <a:bodyPr>
            <a:spAutoFit/>
          </a:bodyPr>
          <a:lstStyle/>
          <a:p>
            <a:pPr algn="ctr" eaLnBrk="1" hangingPunct="1">
              <a:spcBef>
                <a:spcPct val="50000"/>
              </a:spcBef>
              <a:defRPr/>
            </a:pPr>
            <a:r>
              <a:rPr lang="el-GR" sz="1800" b="1" u="sng" dirty="0"/>
              <a:t>Δυαδική φύση του ηλεκτρονίου</a:t>
            </a:r>
          </a:p>
          <a:p>
            <a:pPr eaLnBrk="1" hangingPunct="1">
              <a:spcBef>
                <a:spcPct val="50000"/>
              </a:spcBef>
              <a:buFontTx/>
              <a:buChar char="-"/>
              <a:defRPr/>
            </a:pPr>
            <a:r>
              <a:rPr lang="el-GR" sz="1800" dirty="0"/>
              <a:t>1924</a:t>
            </a:r>
            <a:r>
              <a:rPr lang="en-US" sz="1800" dirty="0"/>
              <a:t>: </a:t>
            </a:r>
            <a:r>
              <a:rPr lang="el-GR" sz="1800" dirty="0"/>
              <a:t> </a:t>
            </a:r>
            <a:r>
              <a:rPr lang="en-US" sz="1800" i="1" u="sng" dirty="0">
                <a:effectLst>
                  <a:outerShdw blurRad="38100" dist="38100" dir="2700000" algn="tl">
                    <a:srgbClr val="000000"/>
                  </a:outerShdw>
                </a:effectLst>
              </a:rPr>
              <a:t>Luis de Broglie</a:t>
            </a:r>
            <a:r>
              <a:rPr lang="en-US" sz="1800" dirty="0"/>
              <a:t> “</a:t>
            </a:r>
            <a:r>
              <a:rPr lang="el-GR" sz="1800" dirty="0"/>
              <a:t>Το </a:t>
            </a:r>
            <a:r>
              <a:rPr lang="en-US" sz="1800" dirty="0"/>
              <a:t>e</a:t>
            </a:r>
            <a:r>
              <a:rPr lang="el-GR" sz="1800" dirty="0"/>
              <a:t> έχει σωματιδιακές και κυματικές ιδιότητες</a:t>
            </a:r>
            <a:r>
              <a:rPr lang="en-US" sz="1800" dirty="0"/>
              <a:t>”</a:t>
            </a:r>
            <a:endParaRPr lang="el-GR" sz="1800" b="1" u="sng" dirty="0"/>
          </a:p>
        </p:txBody>
      </p:sp>
      <p:sp>
        <p:nvSpPr>
          <p:cNvPr id="8196" name="Text Box 4">
            <a:extLst>
              <a:ext uri="{FF2B5EF4-FFF2-40B4-BE49-F238E27FC236}">
                <a16:creationId xmlns:a16="http://schemas.microsoft.com/office/drawing/2014/main" id="{351F1B72-DA23-41A3-A58C-8B7E64096A5A}"/>
              </a:ext>
            </a:extLst>
          </p:cNvPr>
          <p:cNvSpPr txBox="1">
            <a:spLocks noChangeArrowheads="1"/>
          </p:cNvSpPr>
          <p:nvPr/>
        </p:nvSpPr>
        <p:spPr bwMode="auto">
          <a:xfrm>
            <a:off x="732656" y="1956622"/>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dirty="0"/>
              <a:t>Προσδιορισμός συχνότητας και μήκους κύματος ηλεκτρονικών κυμάτων</a:t>
            </a:r>
            <a:endParaRPr lang="el-GR" altLang="el-GR" sz="1800" dirty="0"/>
          </a:p>
        </p:txBody>
      </p:sp>
      <p:sp>
        <p:nvSpPr>
          <p:cNvPr id="8197" name="Rectangle 6">
            <a:extLst>
              <a:ext uri="{FF2B5EF4-FFF2-40B4-BE49-F238E27FC236}">
                <a16:creationId xmlns:a16="http://schemas.microsoft.com/office/drawing/2014/main" id="{473FE38D-C4CB-4745-B901-7244921EEC93}"/>
              </a:ext>
            </a:extLst>
          </p:cNvPr>
          <p:cNvSpPr>
            <a:spLocks noChangeArrowheads="1"/>
          </p:cNvSpPr>
          <p:nvPr/>
        </p:nvSpPr>
        <p:spPr bwMode="auto">
          <a:xfrm>
            <a:off x="436245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8198" name="Object 5">
            <a:extLst>
              <a:ext uri="{FF2B5EF4-FFF2-40B4-BE49-F238E27FC236}">
                <a16:creationId xmlns:a16="http://schemas.microsoft.com/office/drawing/2014/main" id="{B0FBBB10-4426-4B46-A282-5CAB3C3D8B03}"/>
              </a:ext>
            </a:extLst>
          </p:cNvPr>
          <p:cNvGraphicFramePr>
            <a:graphicFrameLocks noChangeAspect="1"/>
          </p:cNvGraphicFramePr>
          <p:nvPr>
            <p:extLst>
              <p:ext uri="{D42A27DB-BD31-4B8C-83A1-F6EECF244321}">
                <p14:modId xmlns:p14="http://schemas.microsoft.com/office/powerpoint/2010/main" val="289953557"/>
              </p:ext>
            </p:extLst>
          </p:nvPr>
        </p:nvGraphicFramePr>
        <p:xfrm>
          <a:off x="2028056" y="2337622"/>
          <a:ext cx="838200" cy="782638"/>
        </p:xfrm>
        <a:graphic>
          <a:graphicData uri="http://schemas.openxmlformats.org/presentationml/2006/ole">
            <mc:AlternateContent xmlns:mc="http://schemas.openxmlformats.org/markup-compatibility/2006">
              <mc:Choice xmlns:v="urn:schemas-microsoft-com:vml" Requires="v">
                <p:oleObj spid="_x0000_s5122" r:id="rId3" imgW="342900" imgH="317605" progId="Equation.3">
                  <p:embed/>
                </p:oleObj>
              </mc:Choice>
              <mc:Fallback>
                <p:oleObj r:id="rId3" imgW="342900" imgH="317605" progId="Equation.3">
                  <p:embed/>
                  <p:pic>
                    <p:nvPicPr>
                      <p:cNvPr id="8198" name="Object 5">
                        <a:extLst>
                          <a:ext uri="{FF2B5EF4-FFF2-40B4-BE49-F238E27FC236}">
                            <a16:creationId xmlns:a16="http://schemas.microsoft.com/office/drawing/2014/main" id="{B0FBBB10-4426-4B46-A282-5CAB3C3D8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056" y="2337622"/>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9" name="Rectangle 8">
            <a:extLst>
              <a:ext uri="{FF2B5EF4-FFF2-40B4-BE49-F238E27FC236}">
                <a16:creationId xmlns:a16="http://schemas.microsoft.com/office/drawing/2014/main" id="{FFC2861C-C726-48AE-9A3B-03E56E2BA9A4}"/>
              </a:ext>
            </a:extLst>
          </p:cNvPr>
          <p:cNvSpPr>
            <a:spLocks noChangeArrowheads="1"/>
          </p:cNvSpPr>
          <p:nvPr/>
        </p:nvSpPr>
        <p:spPr bwMode="auto">
          <a:xfrm>
            <a:off x="4367213"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8200" name="Object 7">
            <a:extLst>
              <a:ext uri="{FF2B5EF4-FFF2-40B4-BE49-F238E27FC236}">
                <a16:creationId xmlns:a16="http://schemas.microsoft.com/office/drawing/2014/main" id="{AB12E683-D38E-4A21-BB3F-077E49A73855}"/>
              </a:ext>
            </a:extLst>
          </p:cNvPr>
          <p:cNvGraphicFramePr>
            <a:graphicFrameLocks noChangeAspect="1"/>
          </p:cNvGraphicFramePr>
          <p:nvPr>
            <p:extLst>
              <p:ext uri="{D42A27DB-BD31-4B8C-83A1-F6EECF244321}">
                <p14:modId xmlns:p14="http://schemas.microsoft.com/office/powerpoint/2010/main" val="4110403951"/>
              </p:ext>
            </p:extLst>
          </p:nvPr>
        </p:nvGraphicFramePr>
        <p:xfrm>
          <a:off x="5076056" y="2337622"/>
          <a:ext cx="819150" cy="838200"/>
        </p:xfrm>
        <a:graphic>
          <a:graphicData uri="http://schemas.openxmlformats.org/presentationml/2006/ole">
            <mc:AlternateContent xmlns:mc="http://schemas.openxmlformats.org/markup-compatibility/2006">
              <mc:Choice xmlns:v="urn:schemas-microsoft-com:vml" Requires="v">
                <p:oleObj spid="_x0000_s5123" r:id="rId5" imgW="336420" imgH="343035" progId="Equation.3">
                  <p:embed/>
                </p:oleObj>
              </mc:Choice>
              <mc:Fallback>
                <p:oleObj r:id="rId5" imgW="336420" imgH="343035" progId="Equation.3">
                  <p:embed/>
                  <p:pic>
                    <p:nvPicPr>
                      <p:cNvPr id="8200" name="Object 7">
                        <a:extLst>
                          <a:ext uri="{FF2B5EF4-FFF2-40B4-BE49-F238E27FC236}">
                            <a16:creationId xmlns:a16="http://schemas.microsoft.com/office/drawing/2014/main" id="{AB12E683-D38E-4A21-BB3F-077E49A738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337622"/>
                        <a:ext cx="819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1" name="Text Box 9">
            <a:extLst>
              <a:ext uri="{FF2B5EF4-FFF2-40B4-BE49-F238E27FC236}">
                <a16:creationId xmlns:a16="http://schemas.microsoft.com/office/drawing/2014/main" id="{588F2776-9C7E-469A-8B3C-217B1688E725}"/>
              </a:ext>
            </a:extLst>
          </p:cNvPr>
          <p:cNvSpPr txBox="1">
            <a:spLocks noChangeArrowheads="1"/>
          </p:cNvSpPr>
          <p:nvPr/>
        </p:nvSpPr>
        <p:spPr bwMode="auto">
          <a:xfrm>
            <a:off x="685800" y="30480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b="1" u="sng"/>
              <a:t>Τι είναι οι στάσιμες τροχιές</a:t>
            </a:r>
            <a:r>
              <a:rPr lang="en-US" altLang="el-GR" sz="1800" b="1" u="sng"/>
              <a:t>;</a:t>
            </a:r>
            <a:endParaRPr lang="el-GR" altLang="el-GR" sz="1800" b="1" u="sng"/>
          </a:p>
        </p:txBody>
      </p:sp>
      <p:graphicFrame>
        <p:nvGraphicFramePr>
          <p:cNvPr id="8202" name="Object 10">
            <a:extLst>
              <a:ext uri="{FF2B5EF4-FFF2-40B4-BE49-F238E27FC236}">
                <a16:creationId xmlns:a16="http://schemas.microsoft.com/office/drawing/2014/main" id="{EC845349-1125-46AB-9E62-FFBE91D443D9}"/>
              </a:ext>
            </a:extLst>
          </p:cNvPr>
          <p:cNvGraphicFramePr>
            <a:graphicFrameLocks noChangeAspect="1"/>
          </p:cNvGraphicFramePr>
          <p:nvPr/>
        </p:nvGraphicFramePr>
        <p:xfrm>
          <a:off x="1752600" y="3657600"/>
          <a:ext cx="5410200" cy="569913"/>
        </p:xfrm>
        <a:graphic>
          <a:graphicData uri="http://schemas.openxmlformats.org/presentationml/2006/ole">
            <mc:AlternateContent xmlns:mc="http://schemas.openxmlformats.org/markup-compatibility/2006">
              <mc:Choice xmlns:v="urn:schemas-microsoft-com:vml" Requires="v">
                <p:oleObj spid="_x0000_s5124" name="Equation" r:id="rId7" imgW="3657420" imgH="317605" progId="Equation.3">
                  <p:embed/>
                </p:oleObj>
              </mc:Choice>
              <mc:Fallback>
                <p:oleObj name="Equation" r:id="rId7" imgW="3657420" imgH="317605" progId="Equation.3">
                  <p:embed/>
                  <p:pic>
                    <p:nvPicPr>
                      <p:cNvPr id="8202" name="Object 10">
                        <a:extLst>
                          <a:ext uri="{FF2B5EF4-FFF2-40B4-BE49-F238E27FC236}">
                            <a16:creationId xmlns:a16="http://schemas.microsoft.com/office/drawing/2014/main" id="{EC845349-1125-46AB-9E62-FFBE91D443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3657600"/>
                        <a:ext cx="5410200" cy="56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Text Box 11">
            <a:extLst>
              <a:ext uri="{FF2B5EF4-FFF2-40B4-BE49-F238E27FC236}">
                <a16:creationId xmlns:a16="http://schemas.microsoft.com/office/drawing/2014/main" id="{C9B0DA83-4F8C-4CCE-A14A-C0224A4456B0}"/>
              </a:ext>
            </a:extLst>
          </p:cNvPr>
          <p:cNvSpPr txBox="1">
            <a:spLocks noChangeArrowheads="1"/>
          </p:cNvSpPr>
          <p:nvPr/>
        </p:nvSpPr>
        <p:spPr bwMode="auto">
          <a:xfrm>
            <a:off x="0" y="37338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a:t>3</a:t>
            </a:r>
            <a:r>
              <a:rPr lang="en-US" altLang="el-GR" sz="1800" baseline="30000"/>
              <a:t>o</a:t>
            </a:r>
            <a:r>
              <a:rPr lang="en-US" altLang="el-GR" sz="1800"/>
              <a:t> </a:t>
            </a:r>
            <a:r>
              <a:rPr lang="el-GR" altLang="el-GR" sz="1800"/>
              <a:t>Αξίωμα </a:t>
            </a:r>
            <a:r>
              <a:rPr lang="en-US" altLang="el-GR" sz="1800"/>
              <a:t>Bohr:</a:t>
            </a:r>
            <a:endParaRPr lang="en-GB" altLang="el-GR" sz="1800"/>
          </a:p>
        </p:txBody>
      </p:sp>
      <p:pic>
        <p:nvPicPr>
          <p:cNvPr id="8204" name="Picture 12">
            <a:extLst>
              <a:ext uri="{FF2B5EF4-FFF2-40B4-BE49-F238E27FC236}">
                <a16:creationId xmlns:a16="http://schemas.microsoft.com/office/drawing/2014/main" id="{CD367F4C-26FC-49E9-92E1-F1388D884C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4419600"/>
            <a:ext cx="22860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13">
            <a:extLst>
              <a:ext uri="{FF2B5EF4-FFF2-40B4-BE49-F238E27FC236}">
                <a16:creationId xmlns:a16="http://schemas.microsoft.com/office/drawing/2014/main" id="{5AC6B7E3-3E7E-46CD-B9FB-7157158C06BB}"/>
              </a:ext>
            </a:extLst>
          </p:cNvPr>
          <p:cNvSpPr txBox="1">
            <a:spLocks noChangeArrowheads="1"/>
          </p:cNvSpPr>
          <p:nvPr/>
        </p:nvSpPr>
        <p:spPr bwMode="auto">
          <a:xfrm>
            <a:off x="7162800" y="342900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chemeClr val="accent1"/>
                </a:solidFill>
              </a:rPr>
              <a:t>Συνθήκη στάσιμου κύματος κλασικής κυματικής θεωρίας</a:t>
            </a:r>
            <a:endParaRPr lang="en-GB" altLang="el-GR" sz="1800">
              <a:solidFill>
                <a:schemeClr val="accent1"/>
              </a:solidFill>
            </a:endParaRPr>
          </a:p>
        </p:txBody>
      </p:sp>
      <p:sp>
        <p:nvSpPr>
          <p:cNvPr id="8206" name="Text Box 14">
            <a:extLst>
              <a:ext uri="{FF2B5EF4-FFF2-40B4-BE49-F238E27FC236}">
                <a16:creationId xmlns:a16="http://schemas.microsoft.com/office/drawing/2014/main" id="{C0147826-2966-4619-B549-B0106C134A8A}"/>
              </a:ext>
            </a:extLst>
          </p:cNvPr>
          <p:cNvSpPr txBox="1">
            <a:spLocks noChangeArrowheads="1"/>
          </p:cNvSpPr>
          <p:nvPr/>
        </p:nvSpPr>
        <p:spPr bwMode="auto">
          <a:xfrm>
            <a:off x="2667000" y="44958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Θεωρητική εξήγηση α) της διακριτικοποίησης τροχιών και β) της σταθερότητας του ατόμου</a:t>
            </a:r>
            <a:endParaRPr lang="en-GB" altLang="el-GR" sz="1800"/>
          </a:p>
        </p:txBody>
      </p:sp>
      <p:sp>
        <p:nvSpPr>
          <p:cNvPr id="8207" name="Text Box 15">
            <a:extLst>
              <a:ext uri="{FF2B5EF4-FFF2-40B4-BE49-F238E27FC236}">
                <a16:creationId xmlns:a16="http://schemas.microsoft.com/office/drawing/2014/main" id="{A887DD6E-F3A0-4C78-8710-8473D6C8A85A}"/>
              </a:ext>
            </a:extLst>
          </p:cNvPr>
          <p:cNvSpPr txBox="1">
            <a:spLocks noChangeArrowheads="1"/>
          </p:cNvSpPr>
          <p:nvPr/>
        </p:nvSpPr>
        <p:spPr bwMode="auto">
          <a:xfrm>
            <a:off x="2667000" y="5334000"/>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Η κβάντωση των  στάσιμων τροχιών οδηγεί μονοσήμαντα στη κβάντωση των συχνοτήτων και ενεργειών τους</a:t>
            </a:r>
            <a:endParaRPr lang="en-GB" altLang="el-GR" sz="1800"/>
          </a:p>
        </p:txBody>
      </p:sp>
      <p:sp>
        <p:nvSpPr>
          <p:cNvPr id="3" name="Rectangle 2">
            <a:extLst>
              <a:ext uri="{FF2B5EF4-FFF2-40B4-BE49-F238E27FC236}">
                <a16:creationId xmlns:a16="http://schemas.microsoft.com/office/drawing/2014/main" id="{A8CECFE6-DDF5-441E-A473-80F7A5C57DFA}"/>
              </a:ext>
            </a:extLst>
          </p:cNvPr>
          <p:cNvSpPr/>
          <p:nvPr/>
        </p:nvSpPr>
        <p:spPr>
          <a:xfrm>
            <a:off x="0" y="1236383"/>
            <a:ext cx="9144000" cy="830997"/>
          </a:xfrm>
          <a:prstGeom prst="rect">
            <a:avLst/>
          </a:prstGeom>
        </p:spPr>
        <p:txBody>
          <a:bodyPr wrap="square">
            <a:spAutoFit/>
          </a:bodyPr>
          <a:lstStyle/>
          <a:p>
            <a:pPr algn="ctr"/>
            <a:r>
              <a:rPr lang="el-GR" sz="1200" dirty="0">
                <a:ea typeface="Times New Roman" panose="02020603050405020304" pitchFamily="18" charset="0"/>
              </a:rPr>
              <a:t>Αρχή Συμμετρίας της φύσης</a:t>
            </a:r>
          </a:p>
          <a:p>
            <a:r>
              <a:rPr lang="el-GR" sz="1200" dirty="0">
                <a:ea typeface="Times New Roman" panose="02020603050405020304" pitchFamily="18" charset="0"/>
              </a:rPr>
              <a:t>Αφού το φως (ηλεκτρομαγνητική ενέργεια) ήταν γνωστό ότι είχε σωματιδιακές και κυματικές ιδιότητες, η ύλη (ως το ισοδύναμο της ενέργειας  από την αρχή ισοδυναμίας ενέργειας και μάζας) και ειδικά τα ηλεκτρόνια που παίζουν σημαντικό ρόλο στη σύνθεσή της,  ίσως έχουν και αυτά και τις δύο παραπάνω ιδιότητες</a:t>
            </a:r>
            <a:endParaRPr lang="en-US" sz="12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BE10E33-46DE-4B2D-92A6-9144386E8D5E}"/>
              </a:ext>
            </a:extLst>
          </p:cNvPr>
          <p:cNvSpPr txBox="1">
            <a:spLocks noChangeArrowheads="1"/>
          </p:cNvSpPr>
          <p:nvPr/>
        </p:nvSpPr>
        <p:spPr bwMode="auto">
          <a:xfrm>
            <a:off x="533400" y="762000"/>
            <a:ext cx="8001000" cy="1328738"/>
          </a:xfrm>
          <a:prstGeom prst="rect">
            <a:avLst/>
          </a:prstGeom>
          <a:noFill/>
          <a:ln w="9525">
            <a:noFill/>
            <a:miter lim="800000"/>
            <a:headEnd/>
            <a:tailEnd/>
          </a:ln>
          <a:effectLst/>
        </p:spPr>
        <p:txBody>
          <a:bodyPr>
            <a:spAutoFit/>
          </a:bodyPr>
          <a:lstStyle/>
          <a:p>
            <a:pPr algn="ctr" eaLnBrk="1" hangingPunct="1">
              <a:spcBef>
                <a:spcPct val="50000"/>
              </a:spcBef>
              <a:defRPr/>
            </a:pPr>
            <a:r>
              <a:rPr lang="el-GR" sz="1800" b="1" u="sng"/>
              <a:t>Αρχή Απροσδιοριστίας </a:t>
            </a:r>
            <a:r>
              <a:rPr lang="en-US" sz="1800" b="1" u="sng"/>
              <a:t>Heisenberg</a:t>
            </a:r>
            <a:endParaRPr lang="el-GR" sz="1800" b="1" u="sng"/>
          </a:p>
          <a:p>
            <a:pPr eaLnBrk="1" hangingPunct="1">
              <a:spcBef>
                <a:spcPct val="50000"/>
              </a:spcBef>
              <a:buFontTx/>
              <a:buChar char="-"/>
              <a:defRPr/>
            </a:pPr>
            <a:r>
              <a:rPr lang="el-GR" sz="1800"/>
              <a:t>192</a:t>
            </a:r>
            <a:r>
              <a:rPr lang="en-US" sz="1800"/>
              <a:t>6: </a:t>
            </a:r>
            <a:r>
              <a:rPr lang="el-GR" sz="1800"/>
              <a:t> </a:t>
            </a:r>
            <a:r>
              <a:rPr lang="en-US" sz="1800" i="1" u="sng">
                <a:effectLst>
                  <a:outerShdw blurRad="38100" dist="38100" dir="2700000" algn="tl">
                    <a:srgbClr val="000000"/>
                  </a:outerShdw>
                </a:effectLst>
              </a:rPr>
              <a:t>Heisenberg</a:t>
            </a:r>
            <a:r>
              <a:rPr lang="en-US" sz="1800"/>
              <a:t> “</a:t>
            </a:r>
            <a:r>
              <a:rPr lang="el-GR" sz="1800">
                <a:cs typeface="Times New Roman" pitchFamily="18" charset="0"/>
              </a:rPr>
              <a:t>όσο αυξάνει η ακρίβεια προσδιορισμού της θέσης ενός </a:t>
            </a:r>
            <a:r>
              <a:rPr lang="en-US" sz="1800">
                <a:cs typeface="Times New Roman" pitchFamily="18" charset="0"/>
              </a:rPr>
              <a:t>			  </a:t>
            </a:r>
            <a:r>
              <a:rPr lang="el-GR" sz="1800">
                <a:cs typeface="Times New Roman" pitchFamily="18" charset="0"/>
              </a:rPr>
              <a:t>ηλεκτρονίου τόσο μικραίνει η ακρίβεια προσδιορισμού της </a:t>
            </a:r>
            <a:r>
              <a:rPr lang="en-US" sz="1800">
                <a:cs typeface="Times New Roman" pitchFamily="18" charset="0"/>
              </a:rPr>
              <a:t>		  </a:t>
            </a:r>
            <a:r>
              <a:rPr lang="el-GR" sz="1800">
                <a:cs typeface="Times New Roman" pitchFamily="18" charset="0"/>
              </a:rPr>
              <a:t>ταχύτητάς του ή αυξάνει η αβεβαιότητα προσδιορισμού της</a:t>
            </a:r>
            <a:r>
              <a:rPr lang="en-GB" sz="1800"/>
              <a:t> </a:t>
            </a:r>
            <a:r>
              <a:rPr lang="en-US" sz="1800"/>
              <a:t>”</a:t>
            </a:r>
            <a:endParaRPr lang="el-GR" sz="1800"/>
          </a:p>
        </p:txBody>
      </p:sp>
      <p:sp>
        <p:nvSpPr>
          <p:cNvPr id="9219" name="Rectangle 3">
            <a:extLst>
              <a:ext uri="{FF2B5EF4-FFF2-40B4-BE49-F238E27FC236}">
                <a16:creationId xmlns:a16="http://schemas.microsoft.com/office/drawing/2014/main" id="{A0DD4CAB-7A96-40B9-AF20-EC6448A6B967}"/>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Κβαντομηχανική Προσέγγιση</a:t>
            </a:r>
            <a:endParaRPr lang="en-GB" altLang="el-GR" sz="2800" b="1" i="1">
              <a:solidFill>
                <a:schemeClr val="tx2"/>
              </a:solidFill>
            </a:endParaRPr>
          </a:p>
        </p:txBody>
      </p:sp>
      <p:sp>
        <p:nvSpPr>
          <p:cNvPr id="9220" name="Rectangle 5">
            <a:extLst>
              <a:ext uri="{FF2B5EF4-FFF2-40B4-BE49-F238E27FC236}">
                <a16:creationId xmlns:a16="http://schemas.microsoft.com/office/drawing/2014/main" id="{0B3DED50-5F35-49B1-9186-F014BF0C4226}"/>
              </a:ext>
            </a:extLst>
          </p:cNvPr>
          <p:cNvSpPr>
            <a:spLocks noChangeArrowheads="1"/>
          </p:cNvSpPr>
          <p:nvPr/>
        </p:nvSpPr>
        <p:spPr bwMode="auto">
          <a:xfrm>
            <a:off x="415290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9221" name="Object 4">
            <a:extLst>
              <a:ext uri="{FF2B5EF4-FFF2-40B4-BE49-F238E27FC236}">
                <a16:creationId xmlns:a16="http://schemas.microsoft.com/office/drawing/2014/main" id="{993D59C7-238A-4035-B3E2-1E96690C50B1}"/>
              </a:ext>
            </a:extLst>
          </p:cNvPr>
          <p:cNvGraphicFramePr>
            <a:graphicFrameLocks noChangeAspect="1"/>
          </p:cNvGraphicFramePr>
          <p:nvPr/>
        </p:nvGraphicFramePr>
        <p:xfrm>
          <a:off x="3124200" y="2209800"/>
          <a:ext cx="1524000" cy="709613"/>
        </p:xfrm>
        <a:graphic>
          <a:graphicData uri="http://schemas.openxmlformats.org/presentationml/2006/ole">
            <mc:AlternateContent xmlns:mc="http://schemas.openxmlformats.org/markup-compatibility/2006">
              <mc:Choice xmlns:v="urn:schemas-microsoft-com:vml" Requires="v">
                <p:oleObj spid="_x0000_s6146" r:id="rId3" imgW="761940" imgH="317605" progId="Equation.3">
                  <p:embed/>
                </p:oleObj>
              </mc:Choice>
              <mc:Fallback>
                <p:oleObj r:id="rId3" imgW="761940" imgH="317605" progId="Equation.3">
                  <p:embed/>
                  <p:pic>
                    <p:nvPicPr>
                      <p:cNvPr id="9221" name="Object 4">
                        <a:extLst>
                          <a:ext uri="{FF2B5EF4-FFF2-40B4-BE49-F238E27FC236}">
                            <a16:creationId xmlns:a16="http://schemas.microsoft.com/office/drawing/2014/main" id="{993D59C7-238A-4035-B3E2-1E96690C5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09800"/>
                        <a:ext cx="15240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Text Box 6">
            <a:extLst>
              <a:ext uri="{FF2B5EF4-FFF2-40B4-BE49-F238E27FC236}">
                <a16:creationId xmlns:a16="http://schemas.microsoft.com/office/drawing/2014/main" id="{56968279-3439-4F24-9603-1B04C3146008}"/>
              </a:ext>
            </a:extLst>
          </p:cNvPr>
          <p:cNvSpPr txBox="1">
            <a:spLocks noChangeArrowheads="1"/>
          </p:cNvSpPr>
          <p:nvPr/>
        </p:nvSpPr>
        <p:spPr bwMode="auto">
          <a:xfrm>
            <a:off x="609600" y="2971800"/>
            <a:ext cx="79248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cs typeface="Times New Roman" panose="02020603050405020304" pitchFamily="18" charset="0"/>
              </a:rPr>
              <a:t>Η αρχή απροσδιοριστίας κάνει σαφές ότι είναι αδύνατο να γνωρίζουμε ακριβώς τόσο τη θέση όσο και τη ταχύτητα ενός ηλεκτρονίου. Συνεπώς, η ντετερμινιστική ιδέα του </a:t>
            </a:r>
            <a:r>
              <a:rPr lang="en-US" altLang="el-GR" sz="1800">
                <a:cs typeface="Times New Roman" panose="02020603050405020304" pitchFamily="18" charset="0"/>
              </a:rPr>
              <a:t>Bohr</a:t>
            </a:r>
            <a:r>
              <a:rPr lang="el-GR" altLang="el-GR" sz="1800">
                <a:cs typeface="Times New Roman" panose="02020603050405020304" pitchFamily="18" charset="0"/>
              </a:rPr>
              <a:t> ότι ένα ηλεκτρόνιο ακολουθεί πλήρως καθορισμένη τροχιά, όπου η θέση και η ταχύτητά του είναι ακριβώς γνωστές, είναι ουτοπική και γιαυτό πρέπει να αντικατασταθεί με την πιθανότητα να βρίσκεται ένα ηλεκτρόνιο σε μια θέση ή καλύτερα σε μια περιοχή του τρισδιάστατου χώρου γύρω από τον πυρήνα.</a:t>
            </a:r>
            <a:endParaRPr lang="en-GB" altLang="el-GR" sz="1800">
              <a:cs typeface="Times New Roman" panose="02020603050405020304" pitchFamily="18" charset="0"/>
            </a:endParaRPr>
          </a:p>
          <a:p>
            <a:pPr algn="just" eaLnBrk="1" hangingPunct="1">
              <a:spcBef>
                <a:spcPct val="50000"/>
              </a:spcBef>
              <a:buFontTx/>
              <a:buNone/>
            </a:pPr>
            <a:r>
              <a:rPr lang="el-GR" altLang="el-GR" sz="1800">
                <a:cs typeface="Times New Roman" panose="02020603050405020304" pitchFamily="18" charset="0"/>
              </a:rPr>
              <a:t> </a:t>
            </a:r>
            <a:endParaRPr lang="en-GB" altLang="el-GR" sz="1800">
              <a:cs typeface="Times New Roman" panose="02020603050405020304" pitchFamily="18" charset="0"/>
            </a:endParaRPr>
          </a:p>
          <a:p>
            <a:pPr algn="just" eaLnBrk="1" hangingPunct="1">
              <a:spcBef>
                <a:spcPct val="50000"/>
              </a:spcBef>
              <a:buFontTx/>
              <a:buNone/>
            </a:pPr>
            <a:r>
              <a:rPr lang="el-GR" altLang="el-GR" sz="1800" i="1">
                <a:solidFill>
                  <a:schemeClr val="tx2"/>
                </a:solidFill>
                <a:cs typeface="Times New Roman" panose="02020603050405020304" pitchFamily="18" charset="0"/>
              </a:rPr>
              <a:t>Ο </a:t>
            </a:r>
            <a:r>
              <a:rPr lang="en-US" altLang="el-GR" sz="1800" i="1">
                <a:solidFill>
                  <a:schemeClr val="tx2"/>
                </a:solidFill>
                <a:cs typeface="Times New Roman" panose="02020603050405020304" pitchFamily="18" charset="0"/>
              </a:rPr>
              <a:t>Heisenberg</a:t>
            </a:r>
            <a:r>
              <a:rPr lang="el-GR" altLang="el-GR" sz="1800" i="1">
                <a:solidFill>
                  <a:schemeClr val="tx2"/>
                </a:solidFill>
                <a:cs typeface="Times New Roman" panose="02020603050405020304" pitchFamily="18" charset="0"/>
              </a:rPr>
              <a:t> και ο </a:t>
            </a:r>
            <a:r>
              <a:rPr lang="en-US" altLang="el-GR" sz="1800" i="1">
                <a:solidFill>
                  <a:schemeClr val="tx2"/>
                </a:solidFill>
                <a:cs typeface="Times New Roman" panose="02020603050405020304" pitchFamily="18" charset="0"/>
              </a:rPr>
              <a:t>de Broglie</a:t>
            </a:r>
            <a:r>
              <a:rPr lang="el-GR" altLang="el-GR" sz="1800" i="1">
                <a:solidFill>
                  <a:schemeClr val="tx2"/>
                </a:solidFill>
                <a:cs typeface="Times New Roman" panose="02020603050405020304" pitchFamily="18" charset="0"/>
              </a:rPr>
              <a:t> έδωσαν τα θεωρητικά εργαλεία για μια ικανοποιητική περιγραφή του ατόμου και ώθησαν τον </a:t>
            </a:r>
            <a:r>
              <a:rPr lang="en-US" altLang="el-GR" sz="1800" i="1">
                <a:solidFill>
                  <a:schemeClr val="tx2"/>
                </a:solidFill>
                <a:cs typeface="Times New Roman" panose="02020603050405020304" pitchFamily="18" charset="0"/>
              </a:rPr>
              <a:t>Erwin Schr</a:t>
            </a:r>
            <a:r>
              <a:rPr lang="el-GR" altLang="el-GR" sz="1800" i="1">
                <a:solidFill>
                  <a:schemeClr val="tx2"/>
                </a:solidFill>
                <a:cs typeface="Times New Roman" panose="02020603050405020304" pitchFamily="18" charset="0"/>
              </a:rPr>
              <a:t>ö</a:t>
            </a:r>
            <a:r>
              <a:rPr lang="en-US" altLang="el-GR" sz="1800" i="1">
                <a:solidFill>
                  <a:schemeClr val="tx2"/>
                </a:solidFill>
                <a:cs typeface="Times New Roman" panose="02020603050405020304" pitchFamily="18" charset="0"/>
              </a:rPr>
              <a:t>dinger</a:t>
            </a:r>
            <a:r>
              <a:rPr lang="el-GR" altLang="el-GR" sz="1800" i="1">
                <a:solidFill>
                  <a:schemeClr val="tx2"/>
                </a:solidFill>
                <a:cs typeface="Times New Roman" panose="02020603050405020304" pitchFamily="18" charset="0"/>
              </a:rPr>
              <a:t> να αναπτύξει τη  κβαντομηχανική θεωρία.</a:t>
            </a:r>
            <a:endParaRPr lang="en-GB" altLang="el-GR" sz="1800" i="1">
              <a:solidFill>
                <a:schemeClr val="tx2"/>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CA256A7-7C35-48F0-85D9-F3E4F3418717}"/>
              </a:ext>
            </a:extLst>
          </p:cNvPr>
          <p:cNvSpPr>
            <a:spLocks noChangeArrowheads="1"/>
          </p:cNvSpPr>
          <p:nvPr/>
        </p:nvSpPr>
        <p:spPr bwMode="auto">
          <a:xfrm>
            <a:off x="609600" y="15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800" b="1" i="1">
                <a:solidFill>
                  <a:schemeClr val="tx2"/>
                </a:solidFill>
              </a:rPr>
              <a:t>Από την Τροχιά (</a:t>
            </a:r>
            <a:r>
              <a:rPr lang="en-US" altLang="el-GR" sz="2800" b="1" i="1">
                <a:solidFill>
                  <a:schemeClr val="tx2"/>
                </a:solidFill>
              </a:rPr>
              <a:t>Orbit) </a:t>
            </a:r>
            <a:r>
              <a:rPr lang="el-GR" altLang="el-GR" sz="2800" b="1" i="1">
                <a:solidFill>
                  <a:schemeClr val="tx2"/>
                </a:solidFill>
              </a:rPr>
              <a:t>στο Τροχιακό (</a:t>
            </a:r>
            <a:r>
              <a:rPr lang="en-US" altLang="el-GR" sz="2800" b="1" i="1">
                <a:solidFill>
                  <a:schemeClr val="tx2"/>
                </a:solidFill>
              </a:rPr>
              <a:t>Orbital)</a:t>
            </a:r>
            <a:endParaRPr lang="en-GB" altLang="el-GR" sz="2800" b="1" i="1">
              <a:solidFill>
                <a:schemeClr val="tx2"/>
              </a:solidFill>
            </a:endParaRPr>
          </a:p>
        </p:txBody>
      </p:sp>
      <p:pic>
        <p:nvPicPr>
          <p:cNvPr id="10243" name="Picture 3">
            <a:extLst>
              <a:ext uri="{FF2B5EF4-FFF2-40B4-BE49-F238E27FC236}">
                <a16:creationId xmlns:a16="http://schemas.microsoft.com/office/drawing/2014/main" id="{31FC4BE5-3F15-421C-B647-8BB8BF5AE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48006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a:extLst>
              <a:ext uri="{FF2B5EF4-FFF2-40B4-BE49-F238E27FC236}">
                <a16:creationId xmlns:a16="http://schemas.microsoft.com/office/drawing/2014/main" id="{5326C6AF-0836-4D18-BABC-9B0E8C2DEF0F}"/>
              </a:ext>
            </a:extLst>
          </p:cNvPr>
          <p:cNvSpPr>
            <a:spLocks noChangeArrowheads="1"/>
          </p:cNvSpPr>
          <p:nvPr/>
        </p:nvSpPr>
        <p:spPr bwMode="auto">
          <a:xfrm>
            <a:off x="4024313"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10245" name="Object 4">
            <a:extLst>
              <a:ext uri="{FF2B5EF4-FFF2-40B4-BE49-F238E27FC236}">
                <a16:creationId xmlns:a16="http://schemas.microsoft.com/office/drawing/2014/main" id="{24EB506C-A2E6-4028-BBD3-1D65A2E53C99}"/>
              </a:ext>
            </a:extLst>
          </p:cNvPr>
          <p:cNvGraphicFramePr>
            <a:graphicFrameLocks noChangeAspect="1"/>
          </p:cNvGraphicFramePr>
          <p:nvPr/>
        </p:nvGraphicFramePr>
        <p:xfrm>
          <a:off x="5867400" y="914400"/>
          <a:ext cx="1828800" cy="700088"/>
        </p:xfrm>
        <a:graphic>
          <a:graphicData uri="http://schemas.openxmlformats.org/presentationml/2006/ole">
            <mc:AlternateContent xmlns:mc="http://schemas.openxmlformats.org/markup-compatibility/2006">
              <mc:Choice xmlns:v="urn:schemas-microsoft-com:vml" Requires="v">
                <p:oleObj spid="_x0000_s7170" r:id="rId4" imgW="1022220" imgH="343035" progId="Equation.3">
                  <p:embed/>
                </p:oleObj>
              </mc:Choice>
              <mc:Fallback>
                <p:oleObj r:id="rId4" imgW="1022220" imgH="343035" progId="Equation.3">
                  <p:embed/>
                  <p:pic>
                    <p:nvPicPr>
                      <p:cNvPr id="10245" name="Object 4">
                        <a:extLst>
                          <a:ext uri="{FF2B5EF4-FFF2-40B4-BE49-F238E27FC236}">
                            <a16:creationId xmlns:a16="http://schemas.microsoft.com/office/drawing/2014/main" id="{24EB506C-A2E6-4028-BBD3-1D65A2E53C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914400"/>
                        <a:ext cx="1828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6" name="Text Box 6">
            <a:extLst>
              <a:ext uri="{FF2B5EF4-FFF2-40B4-BE49-F238E27FC236}">
                <a16:creationId xmlns:a16="http://schemas.microsoft.com/office/drawing/2014/main" id="{7FD9390D-7305-4CF8-9218-6D414B209D7F}"/>
              </a:ext>
            </a:extLst>
          </p:cNvPr>
          <p:cNvSpPr txBox="1">
            <a:spLocks noChangeArrowheads="1"/>
          </p:cNvSpPr>
          <p:nvPr/>
        </p:nvSpPr>
        <p:spPr bwMode="auto">
          <a:xfrm>
            <a:off x="685800" y="2133600"/>
            <a:ext cx="449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Στο τρισδιάστατο χώρο</a:t>
            </a:r>
            <a:r>
              <a:rPr lang="en-US" altLang="el-GR" sz="1800"/>
              <a:t> </a:t>
            </a:r>
            <a:r>
              <a:rPr lang="el-GR" altLang="el-GR" sz="1800"/>
              <a:t>όπου διαδίδονται τα ηλεκτρονικά κύματα</a:t>
            </a:r>
            <a:r>
              <a:rPr lang="en-US" altLang="el-GR" sz="1800"/>
              <a:t>:</a:t>
            </a:r>
            <a:endParaRPr lang="el-GR" altLang="el-GR" sz="1800"/>
          </a:p>
        </p:txBody>
      </p:sp>
      <p:sp>
        <p:nvSpPr>
          <p:cNvPr id="10247" name="Rectangle 8">
            <a:extLst>
              <a:ext uri="{FF2B5EF4-FFF2-40B4-BE49-F238E27FC236}">
                <a16:creationId xmlns:a16="http://schemas.microsoft.com/office/drawing/2014/main" id="{DC23E114-5E14-4792-96D9-8DABF191D5E8}"/>
              </a:ext>
            </a:extLst>
          </p:cNvPr>
          <p:cNvSpPr>
            <a:spLocks noChangeArrowheads="1"/>
          </p:cNvSpPr>
          <p:nvPr/>
        </p:nvSpPr>
        <p:spPr bwMode="auto">
          <a:xfrm>
            <a:off x="4024313"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10248" name="Object 7">
            <a:extLst>
              <a:ext uri="{FF2B5EF4-FFF2-40B4-BE49-F238E27FC236}">
                <a16:creationId xmlns:a16="http://schemas.microsoft.com/office/drawing/2014/main" id="{56F148BA-5D22-477C-9414-B2DC8F4F3CB2}"/>
              </a:ext>
            </a:extLst>
          </p:cNvPr>
          <p:cNvGraphicFramePr>
            <a:graphicFrameLocks noChangeAspect="1"/>
          </p:cNvGraphicFramePr>
          <p:nvPr/>
        </p:nvGraphicFramePr>
        <p:xfrm>
          <a:off x="5943600" y="2133600"/>
          <a:ext cx="1828800" cy="700088"/>
        </p:xfrm>
        <a:graphic>
          <a:graphicData uri="http://schemas.openxmlformats.org/presentationml/2006/ole">
            <mc:AlternateContent xmlns:mc="http://schemas.openxmlformats.org/markup-compatibility/2006">
              <mc:Choice xmlns:v="urn:schemas-microsoft-com:vml" Requires="v">
                <p:oleObj spid="_x0000_s7171" r:id="rId6" imgW="1022220" imgH="343035" progId="Equation.3">
                  <p:embed/>
                </p:oleObj>
              </mc:Choice>
              <mc:Fallback>
                <p:oleObj r:id="rId6" imgW="1022220" imgH="343035" progId="Equation.3">
                  <p:embed/>
                  <p:pic>
                    <p:nvPicPr>
                      <p:cNvPr id="10248" name="Object 7">
                        <a:extLst>
                          <a:ext uri="{FF2B5EF4-FFF2-40B4-BE49-F238E27FC236}">
                            <a16:creationId xmlns:a16="http://schemas.microsoft.com/office/drawing/2014/main" id="{56F148BA-5D22-477C-9414-B2DC8F4F3C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133600"/>
                        <a:ext cx="18288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9" name="Text Box 9">
            <a:extLst>
              <a:ext uri="{FF2B5EF4-FFF2-40B4-BE49-F238E27FC236}">
                <a16:creationId xmlns:a16="http://schemas.microsoft.com/office/drawing/2014/main" id="{07D7EF3F-2218-4151-BF19-910D0A694803}"/>
              </a:ext>
            </a:extLst>
          </p:cNvPr>
          <p:cNvSpPr txBox="1">
            <a:spLocks noChangeArrowheads="1"/>
          </p:cNvSpPr>
          <p:nvPr/>
        </p:nvSpPr>
        <p:spPr bwMode="auto">
          <a:xfrm>
            <a:off x="762000" y="3767138"/>
            <a:ext cx="449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Χρονικά ανεξάρτητη εξίσωση </a:t>
            </a:r>
            <a:r>
              <a:rPr lang="en-US" altLang="el-GR" sz="1800"/>
              <a:t>Schr</a:t>
            </a:r>
            <a:r>
              <a:rPr lang="en-US" altLang="el-GR" sz="1800">
                <a:cs typeface="Times New Roman" panose="02020603050405020304" pitchFamily="18" charset="0"/>
              </a:rPr>
              <a:t>ödinger:</a:t>
            </a:r>
            <a:endParaRPr lang="el-GR" altLang="el-GR" sz="1800"/>
          </a:p>
        </p:txBody>
      </p:sp>
      <p:sp>
        <p:nvSpPr>
          <p:cNvPr id="10250" name="Rectangle 11">
            <a:extLst>
              <a:ext uri="{FF2B5EF4-FFF2-40B4-BE49-F238E27FC236}">
                <a16:creationId xmlns:a16="http://schemas.microsoft.com/office/drawing/2014/main" id="{F9A7869A-6D58-4970-8B67-BF91560D05C0}"/>
              </a:ext>
            </a:extLst>
          </p:cNvPr>
          <p:cNvSpPr>
            <a:spLocks noChangeArrowheads="1"/>
          </p:cNvSpPr>
          <p:nvPr/>
        </p:nvSpPr>
        <p:spPr bwMode="auto">
          <a:xfrm>
            <a:off x="3652838"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10251" name="Object 10">
            <a:extLst>
              <a:ext uri="{FF2B5EF4-FFF2-40B4-BE49-F238E27FC236}">
                <a16:creationId xmlns:a16="http://schemas.microsoft.com/office/drawing/2014/main" id="{30DBA30E-A498-429C-BD74-ACF523F59E35}"/>
              </a:ext>
            </a:extLst>
          </p:cNvPr>
          <p:cNvGraphicFramePr>
            <a:graphicFrameLocks noChangeAspect="1"/>
          </p:cNvGraphicFramePr>
          <p:nvPr/>
        </p:nvGraphicFramePr>
        <p:xfrm>
          <a:off x="5715000" y="3614738"/>
          <a:ext cx="3124200" cy="712787"/>
        </p:xfrm>
        <a:graphic>
          <a:graphicData uri="http://schemas.openxmlformats.org/presentationml/2006/ole">
            <mc:AlternateContent xmlns:mc="http://schemas.openxmlformats.org/markup-compatibility/2006">
              <mc:Choice xmlns:v="urn:schemas-microsoft-com:vml" Requires="v">
                <p:oleObj spid="_x0000_s7172" r:id="rId8" imgW="1765260" imgH="343035" progId="Equation.3">
                  <p:embed/>
                </p:oleObj>
              </mc:Choice>
              <mc:Fallback>
                <p:oleObj r:id="rId8" imgW="1765260" imgH="343035" progId="Equation.3">
                  <p:embed/>
                  <p:pic>
                    <p:nvPicPr>
                      <p:cNvPr id="10251" name="Object 10">
                        <a:extLst>
                          <a:ext uri="{FF2B5EF4-FFF2-40B4-BE49-F238E27FC236}">
                            <a16:creationId xmlns:a16="http://schemas.microsoft.com/office/drawing/2014/main" id="{30DBA30E-A498-429C-BD74-ACF523F59E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614738"/>
                        <a:ext cx="31242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2" name="Text Box 14">
            <a:extLst>
              <a:ext uri="{FF2B5EF4-FFF2-40B4-BE49-F238E27FC236}">
                <a16:creationId xmlns:a16="http://schemas.microsoft.com/office/drawing/2014/main" id="{FD535265-9969-4614-9845-97DB18B07792}"/>
              </a:ext>
            </a:extLst>
          </p:cNvPr>
          <p:cNvSpPr txBox="1">
            <a:spLocks noChangeArrowheads="1"/>
          </p:cNvSpPr>
          <p:nvPr/>
        </p:nvSpPr>
        <p:spPr bwMode="auto">
          <a:xfrm>
            <a:off x="533400" y="4351338"/>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cs typeface="Times New Roman" panose="02020603050405020304" pitchFamily="18" charset="0"/>
              </a:rPr>
              <a:t>Κάθε κυματοσυνάρτηση </a:t>
            </a:r>
            <a:r>
              <a:rPr lang="el-GR" altLang="el-GR" sz="1800"/>
              <a:t>Ψ</a:t>
            </a:r>
            <a:r>
              <a:rPr lang="el-GR" altLang="el-GR" sz="1800" baseline="-40000"/>
              <a:t>Ε,</a:t>
            </a:r>
            <a:r>
              <a:rPr lang="en-US" altLang="el-GR" sz="1800" baseline="-40000"/>
              <a:t>U</a:t>
            </a:r>
            <a:r>
              <a:rPr lang="el-GR" altLang="el-GR" sz="1800"/>
              <a:t> </a:t>
            </a:r>
            <a:r>
              <a:rPr lang="el-GR" altLang="el-GR" sz="1800">
                <a:cs typeface="Times New Roman" panose="02020603050405020304" pitchFamily="18" charset="0"/>
              </a:rPr>
              <a:t>αποτελεί λύση της εξίσωσης </a:t>
            </a:r>
            <a:r>
              <a:rPr lang="en-US" altLang="el-GR" sz="1800">
                <a:cs typeface="Times New Roman" panose="02020603050405020304" pitchFamily="18" charset="0"/>
              </a:rPr>
              <a:t>Schr</a:t>
            </a:r>
            <a:r>
              <a:rPr lang="el-GR" altLang="el-GR" sz="1800">
                <a:cs typeface="Times New Roman" panose="02020603050405020304" pitchFamily="18" charset="0"/>
              </a:rPr>
              <a:t>ö</a:t>
            </a:r>
            <a:r>
              <a:rPr lang="en-US" altLang="el-GR" sz="1800">
                <a:cs typeface="Times New Roman" panose="02020603050405020304" pitchFamily="18" charset="0"/>
              </a:rPr>
              <a:t>dinger</a:t>
            </a:r>
            <a:r>
              <a:rPr lang="el-GR" altLang="el-GR" sz="1800">
                <a:cs typeface="Times New Roman" panose="02020603050405020304" pitchFamily="18" charset="0"/>
              </a:rPr>
              <a:t> περιγράφει ένα τροχιακό. </a:t>
            </a:r>
            <a:endParaRPr lang="en-US" altLang="el-GR" sz="1800">
              <a:cs typeface="Times New Roman" panose="02020603050405020304" pitchFamily="18" charset="0"/>
            </a:endParaRPr>
          </a:p>
          <a:p>
            <a:pPr algn="just" eaLnBrk="1" hangingPunct="1">
              <a:spcBef>
                <a:spcPct val="0"/>
              </a:spcBef>
              <a:buFontTx/>
              <a:buNone/>
            </a:pPr>
            <a:r>
              <a:rPr lang="el-GR" altLang="el-GR" sz="1800">
                <a:cs typeface="Times New Roman" panose="02020603050405020304" pitchFamily="18" charset="0"/>
              </a:rPr>
              <a:t>Όμως, Ε=Ε(</a:t>
            </a:r>
            <a:r>
              <a:rPr lang="en-US" altLang="el-GR" sz="1800">
                <a:cs typeface="Times New Roman" panose="02020603050405020304" pitchFamily="18" charset="0"/>
              </a:rPr>
              <a:t>u) &amp;</a:t>
            </a:r>
            <a:r>
              <a:rPr lang="el-GR" altLang="el-GR" sz="1800">
                <a:cs typeface="Times New Roman" panose="02020603050405020304" pitchFamily="18" charset="0"/>
              </a:rPr>
              <a:t> </a:t>
            </a:r>
            <a:r>
              <a:rPr lang="en-US" altLang="el-GR" sz="1800">
                <a:cs typeface="Times New Roman" panose="02020603050405020304" pitchFamily="18" charset="0"/>
              </a:rPr>
              <a:t>U</a:t>
            </a:r>
            <a:r>
              <a:rPr lang="el-GR" altLang="el-GR" sz="1800">
                <a:cs typeface="Times New Roman" panose="02020603050405020304" pitchFamily="18" charset="0"/>
              </a:rPr>
              <a:t>=</a:t>
            </a:r>
            <a:r>
              <a:rPr lang="en-US" altLang="el-GR" sz="1800">
                <a:cs typeface="Times New Roman" panose="02020603050405020304" pitchFamily="18" charset="0"/>
              </a:rPr>
              <a:t> U(r) </a:t>
            </a:r>
            <a:r>
              <a:rPr lang="el-GR" altLang="el-GR" sz="1800">
                <a:cs typeface="Times New Roman" panose="02020603050405020304" pitchFamily="18" charset="0"/>
              </a:rPr>
              <a:t>βάσει της αρχής απροσδιοριστίας εμπεριέχουν μέσα τους την αβεβαιότητα. </a:t>
            </a:r>
            <a:endParaRPr lang="en-GB" altLang="el-GR" sz="1800">
              <a:cs typeface="Times New Roman" panose="02020603050405020304" pitchFamily="18" charset="0"/>
            </a:endParaRPr>
          </a:p>
        </p:txBody>
      </p:sp>
      <p:sp>
        <p:nvSpPr>
          <p:cNvPr id="10253" name="Text Box 14">
            <a:extLst>
              <a:ext uri="{FF2B5EF4-FFF2-40B4-BE49-F238E27FC236}">
                <a16:creationId xmlns:a16="http://schemas.microsoft.com/office/drawing/2014/main" id="{0AD8EFE9-8A0D-46EA-B19A-4AD61C553ED4}"/>
              </a:ext>
            </a:extLst>
          </p:cNvPr>
          <p:cNvSpPr txBox="1">
            <a:spLocks noChangeArrowheads="1"/>
          </p:cNvSpPr>
          <p:nvPr/>
        </p:nvSpPr>
        <p:spPr bwMode="auto">
          <a:xfrm>
            <a:off x="533400" y="5648325"/>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cs typeface="Times New Roman" panose="02020603050405020304" pitchFamily="18" charset="0"/>
              </a:rPr>
              <a:t>Σαν </a:t>
            </a:r>
            <a:r>
              <a:rPr lang="el-GR" altLang="el-GR" sz="1800" u="sng">
                <a:cs typeface="Times New Roman" panose="02020603050405020304" pitchFamily="18" charset="0"/>
              </a:rPr>
              <a:t>τροχιακή κατάσταση ηλεκτρονίου ή απλά τροχιακό</a:t>
            </a:r>
            <a:r>
              <a:rPr lang="el-GR" altLang="el-GR" sz="1800">
                <a:cs typeface="Times New Roman" panose="02020603050405020304" pitchFamily="18" charset="0"/>
              </a:rPr>
              <a:t> ονομάζεται η περιοχή του χώρου μέσα στην οποία υπάρχει </a:t>
            </a:r>
            <a:r>
              <a:rPr lang="el-GR" altLang="el-GR" sz="1800" u="sng">
                <a:cs typeface="Times New Roman" panose="02020603050405020304" pitchFamily="18" charset="0"/>
              </a:rPr>
              <a:t>μεγάλη πιθανότητα</a:t>
            </a:r>
            <a:r>
              <a:rPr lang="el-GR" altLang="el-GR" sz="1800">
                <a:cs typeface="Times New Roman" panose="02020603050405020304" pitchFamily="18" charset="0"/>
              </a:rPr>
              <a:t> να βρίσκεται το ηλεκτρόνιο. Η πιθανότητα δε αυτή είναι ανάλογη του τετραγώνου της κυματοσυνάρτησης Ψ δίνοντας πλέον με αυτό τον τρόπο φυσική σημασία σε αυτό το μέγεθος.</a:t>
            </a:r>
            <a:endParaRPr lang="en-GB" altLang="el-GR" sz="1800">
              <a:cs typeface="Times New Roman" panose="02020603050405020304" pitchFamily="18" charset="0"/>
            </a:endParaRPr>
          </a:p>
        </p:txBody>
      </p:sp>
      <p:sp>
        <p:nvSpPr>
          <p:cNvPr id="10254" name="TextBox 4">
            <a:extLst>
              <a:ext uri="{FF2B5EF4-FFF2-40B4-BE49-F238E27FC236}">
                <a16:creationId xmlns:a16="http://schemas.microsoft.com/office/drawing/2014/main" id="{980C3156-32A5-4D34-96C7-766A05C4B06F}"/>
              </a:ext>
            </a:extLst>
          </p:cNvPr>
          <p:cNvSpPr txBox="1">
            <a:spLocks noChangeArrowheads="1"/>
          </p:cNvSpPr>
          <p:nvPr/>
        </p:nvSpPr>
        <p:spPr bwMode="auto">
          <a:xfrm>
            <a:off x="3094038" y="2974975"/>
            <a:ext cx="3671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l-GR" altLang="el-GR" sz="2400">
                <a:solidFill>
                  <a:schemeClr val="tx2"/>
                </a:solidFill>
              </a:rPr>
              <a:t>λ=</a:t>
            </a:r>
            <a:r>
              <a:rPr lang="en-US" altLang="el-GR" sz="2400">
                <a:solidFill>
                  <a:schemeClr val="tx2"/>
                </a:solidFill>
              </a:rPr>
              <a:t>h/p , p=m.u , E=K+U</a:t>
            </a:r>
            <a:endParaRPr lang="el-GR" altLang="el-GR" sz="2400">
              <a:solidFill>
                <a:schemeClr val="tx2"/>
              </a:solidFill>
            </a:endParaRPr>
          </a:p>
        </p:txBody>
      </p:sp>
      <p:sp>
        <p:nvSpPr>
          <p:cNvPr id="6" name="Down Arrow 5">
            <a:extLst>
              <a:ext uri="{FF2B5EF4-FFF2-40B4-BE49-F238E27FC236}">
                <a16:creationId xmlns:a16="http://schemas.microsoft.com/office/drawing/2014/main" id="{F0B0EC03-DB9B-40BB-86D5-C496B38054F7}"/>
              </a:ext>
            </a:extLst>
          </p:cNvPr>
          <p:cNvSpPr/>
          <p:nvPr/>
        </p:nvSpPr>
        <p:spPr>
          <a:xfrm>
            <a:off x="6732588" y="2867025"/>
            <a:ext cx="215900" cy="7207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2630</TotalTime>
  <Words>2369</Words>
  <Application>Microsoft Office PowerPoint</Application>
  <PresentationFormat>On-screen Show (4:3)</PresentationFormat>
  <Paragraphs>580</Paragraphs>
  <Slides>31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31</vt:i4>
      </vt:variant>
    </vt:vector>
  </HeadingPairs>
  <TitlesOfParts>
    <vt:vector size="41" baseType="lpstr">
      <vt:lpstr>Calibri</vt:lpstr>
      <vt:lpstr>Courier New</vt:lpstr>
      <vt:lpstr>Symbol</vt:lpstr>
      <vt:lpstr>Times New Roman</vt:lpstr>
      <vt:lpstr>Wingdings</vt:lpstr>
      <vt:lpstr>Default Design</vt:lpstr>
      <vt:lpstr>Bitmap Image</vt:lpstr>
      <vt:lpstr>Equation</vt:lpstr>
      <vt:lpstr>Equation.3</vt:lpstr>
      <vt:lpstr>Εξίσωση</vt:lpstr>
      <vt:lpstr>ΑΤΟΜΟ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Laboratory of Metallurgy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ΑΤΟΜΟ</dc:title>
  <dc:creator>Dr. Panias Dimitrios</dc:creator>
  <cp:lastModifiedBy>Dimitris Panias</cp:lastModifiedBy>
  <cp:revision>96</cp:revision>
  <dcterms:created xsi:type="dcterms:W3CDTF">2003-10-07T14:18:26Z</dcterms:created>
  <dcterms:modified xsi:type="dcterms:W3CDTF">2018-10-21T10:09:16Z</dcterms:modified>
</cp:coreProperties>
</file>