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6" r:id="rId3"/>
    <p:sldId id="259" r:id="rId4"/>
    <p:sldId id="258" r:id="rId5"/>
    <p:sldId id="299" r:id="rId6"/>
    <p:sldId id="260" r:id="rId7"/>
    <p:sldId id="263" r:id="rId8"/>
    <p:sldId id="262" r:id="rId9"/>
    <p:sldId id="333" r:id="rId10"/>
    <p:sldId id="286" r:id="rId11"/>
    <p:sldId id="341" r:id="rId12"/>
    <p:sldId id="347" r:id="rId13"/>
    <p:sldId id="265" r:id="rId14"/>
    <p:sldId id="266" r:id="rId15"/>
    <p:sldId id="267" r:id="rId16"/>
    <p:sldId id="345" r:id="rId17"/>
    <p:sldId id="344" r:id="rId18"/>
    <p:sldId id="278" r:id="rId19"/>
    <p:sldId id="307" r:id="rId20"/>
    <p:sldId id="343" r:id="rId21"/>
    <p:sldId id="342" r:id="rId22"/>
    <p:sldId id="346" r:id="rId23"/>
    <p:sldId id="269" r:id="rId24"/>
    <p:sldId id="285" r:id="rId25"/>
    <p:sldId id="273" r:id="rId26"/>
    <p:sldId id="274" r:id="rId27"/>
    <p:sldId id="290" r:id="rId28"/>
    <p:sldId id="356" r:id="rId29"/>
    <p:sldId id="271" r:id="rId30"/>
    <p:sldId id="358" r:id="rId31"/>
    <p:sldId id="281" r:id="rId32"/>
    <p:sldId id="277" r:id="rId33"/>
    <p:sldId id="349" r:id="rId34"/>
    <p:sldId id="350" r:id="rId35"/>
    <p:sldId id="353" r:id="rId36"/>
    <p:sldId id="351" r:id="rId37"/>
    <p:sldId id="354" r:id="rId38"/>
    <p:sldId id="355" r:id="rId39"/>
    <p:sldId id="287" r:id="rId40"/>
    <p:sldId id="288" r:id="rId41"/>
    <p:sldId id="348" r:id="rId42"/>
    <p:sldId id="329" r:id="rId43"/>
    <p:sldId id="270" r:id="rId44"/>
    <p:sldId id="298" r:id="rId45"/>
  </p:sldIdLst>
  <p:sldSz cx="9144000" cy="6858000" type="screen4x3"/>
  <p:notesSz cx="7099300"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4660"/>
  </p:normalViewPr>
  <p:slideViewPr>
    <p:cSldViewPr>
      <p:cViewPr varScale="1">
        <p:scale>
          <a:sx n="101" d="100"/>
          <a:sy n="101" d="100"/>
        </p:scale>
        <p:origin x="1662" y="108"/>
      </p:cViewPr>
      <p:guideLst>
        <p:guide orient="horz" pos="2160"/>
        <p:guide pos="2880"/>
      </p:guideLst>
    </p:cSldViewPr>
  </p:slideViewPr>
  <p:notesTextViewPr>
    <p:cViewPr>
      <p:scale>
        <a:sx n="1" d="1"/>
        <a:sy n="1" d="1"/>
      </p:scale>
      <p:origin x="0" y="0"/>
    </p:cViewPr>
  </p:notesTextViewPr>
  <p:sorterViewPr>
    <p:cViewPr>
      <p:scale>
        <a:sx n="100" d="100"/>
        <a:sy n="100" d="100"/>
      </p:scale>
      <p:origin x="0" y="-4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A3FE8EC-FC8F-4E46-897F-825D212CA506}" type="datetimeFigureOut">
              <a:rPr lang="el-GR" smtClean="0"/>
              <a:t>7/1/2025</a:t>
            </a:fld>
            <a:endParaRPr lang="el-G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l-G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165E421-F580-45E5-B0B1-D5A92757D65D}" type="slidenum">
              <a:rPr lang="el-GR" smtClean="0"/>
              <a:t>‹#›</a:t>
            </a:fld>
            <a:endParaRPr lang="el-GR"/>
          </a:p>
        </p:txBody>
      </p:sp>
    </p:spTree>
    <p:extLst>
      <p:ext uri="{BB962C8B-B14F-4D97-AF65-F5344CB8AC3E}">
        <p14:creationId xmlns:p14="http://schemas.microsoft.com/office/powerpoint/2010/main" val="280643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l-GR" dirty="0"/>
          </a:p>
        </p:txBody>
      </p:sp>
      <p:sp>
        <p:nvSpPr>
          <p:cNvPr id="4" name="Slide Number Placeholder 3"/>
          <p:cNvSpPr>
            <a:spLocks noGrp="1"/>
          </p:cNvSpPr>
          <p:nvPr>
            <p:ph type="sldNum" sz="quarter" idx="10"/>
          </p:nvPr>
        </p:nvSpPr>
        <p:spPr/>
        <p:txBody>
          <a:bodyPr/>
          <a:lstStyle/>
          <a:p>
            <a:fld id="{A165E421-F580-45E5-B0B1-D5A92757D65D}" type="slidenum">
              <a:rPr lang="el-GR" smtClean="0"/>
              <a:t>8</a:t>
            </a:fld>
            <a:endParaRPr lang="el-GR"/>
          </a:p>
        </p:txBody>
      </p:sp>
    </p:spTree>
    <p:extLst>
      <p:ext uri="{BB962C8B-B14F-4D97-AF65-F5344CB8AC3E}">
        <p14:creationId xmlns:p14="http://schemas.microsoft.com/office/powerpoint/2010/main" val="1425830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FEAC5FF-8579-432F-8946-03D9C0DCC55B}" type="datetimeFigureOut">
              <a:rPr lang="el-GR" smtClean="0"/>
              <a:t>7/1/2025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323607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EAC5FF-8579-432F-8946-03D9C0DCC55B}" type="datetimeFigureOut">
              <a:rPr lang="el-GR" smtClean="0"/>
              <a:t>7/1/2025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158075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EAC5FF-8579-432F-8946-03D9C0DCC55B}" type="datetimeFigureOut">
              <a:rPr lang="el-GR" smtClean="0"/>
              <a:t>7/1/2025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368305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999C6CB-1DC8-4456-A3F1-76EFC8EE1A69}" type="slidenum">
              <a:rPr lang="en-US"/>
              <a:pPr/>
              <a:t>‹#›</a:t>
            </a:fld>
            <a:endParaRPr lang="en-US"/>
          </a:p>
        </p:txBody>
      </p:sp>
    </p:spTree>
    <p:extLst>
      <p:ext uri="{BB962C8B-B14F-4D97-AF65-F5344CB8AC3E}">
        <p14:creationId xmlns:p14="http://schemas.microsoft.com/office/powerpoint/2010/main" val="265728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EAC5FF-8579-432F-8946-03D9C0DCC55B}" type="datetimeFigureOut">
              <a:rPr lang="el-GR" smtClean="0"/>
              <a:t>7/1/2025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336169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AC5FF-8579-432F-8946-03D9C0DCC55B}" type="datetimeFigureOut">
              <a:rPr lang="el-GR" smtClean="0"/>
              <a:t>7/1/2025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28745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FEAC5FF-8579-432F-8946-03D9C0DCC55B}" type="datetimeFigureOut">
              <a:rPr lang="el-GR" smtClean="0"/>
              <a:t>7/1/2025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253232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FEAC5FF-8579-432F-8946-03D9C0DCC55B}" type="datetimeFigureOut">
              <a:rPr lang="el-GR" smtClean="0"/>
              <a:t>7/1/2025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251282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FEAC5FF-8579-432F-8946-03D9C0DCC55B}" type="datetimeFigureOut">
              <a:rPr lang="el-GR" smtClean="0"/>
              <a:t>7/1/2025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277089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C5FF-8579-432F-8946-03D9C0DCC55B}" type="datetimeFigureOut">
              <a:rPr lang="el-GR" smtClean="0"/>
              <a:t>7/1/2025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328108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AC5FF-8579-432F-8946-03D9C0DCC55B}" type="datetimeFigureOut">
              <a:rPr lang="el-GR" smtClean="0"/>
              <a:t>7/1/2025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396468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AC5FF-8579-432F-8946-03D9C0DCC55B}" type="datetimeFigureOut">
              <a:rPr lang="el-GR" smtClean="0"/>
              <a:t>7/1/2025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9A86CA3-5B33-495E-82C9-0D1258B2745C}" type="slidenum">
              <a:rPr lang="el-GR" smtClean="0"/>
              <a:t>‹#›</a:t>
            </a:fld>
            <a:endParaRPr lang="el-GR"/>
          </a:p>
        </p:txBody>
      </p:sp>
    </p:spTree>
    <p:extLst>
      <p:ext uri="{BB962C8B-B14F-4D97-AF65-F5344CB8AC3E}">
        <p14:creationId xmlns:p14="http://schemas.microsoft.com/office/powerpoint/2010/main" val="164415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AC5FF-8579-432F-8946-03D9C0DCC55B}" type="datetimeFigureOut">
              <a:rPr lang="el-GR" smtClean="0"/>
              <a:t>7/1/2025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86CA3-5B33-495E-82C9-0D1258B2745C}" type="slidenum">
              <a:rPr lang="el-GR" smtClean="0"/>
              <a:t>‹#›</a:t>
            </a:fld>
            <a:endParaRPr lang="el-GR"/>
          </a:p>
        </p:txBody>
      </p:sp>
    </p:spTree>
    <p:extLst>
      <p:ext uri="{BB962C8B-B14F-4D97-AF65-F5344CB8AC3E}">
        <p14:creationId xmlns:p14="http://schemas.microsoft.com/office/powerpoint/2010/main" val="426068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8666" y="502568"/>
            <a:ext cx="5835650" cy="838200"/>
            <a:chOff x="755650" y="333375"/>
            <a:chExt cx="5835650" cy="838200"/>
          </a:xfrm>
        </p:grpSpPr>
        <p:pic>
          <p:nvPicPr>
            <p:cNvPr id="194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33375"/>
              <a:ext cx="137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6" name="Rectangle 10"/>
            <p:cNvSpPr>
              <a:spLocks noChangeArrowheads="1"/>
            </p:cNvSpPr>
            <p:nvPr/>
          </p:nvSpPr>
          <p:spPr bwMode="auto">
            <a:xfrm>
              <a:off x="755650" y="549275"/>
              <a:ext cx="3167063" cy="434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el-GR" b="1" i="1" dirty="0">
                  <a:solidFill>
                    <a:schemeClr val="tx2"/>
                  </a:solidFill>
                </a:rPr>
                <a:t>Ταχύτητα κύματος</a:t>
              </a:r>
              <a:r>
                <a:rPr lang="el-GR" b="1" dirty="0">
                  <a:solidFill>
                    <a:schemeClr val="tx2"/>
                  </a:solidFill>
                </a:rPr>
                <a:t> </a:t>
              </a:r>
              <a:endParaRPr lang="en-US" b="1" dirty="0">
                <a:solidFill>
                  <a:schemeClr val="tx2"/>
                </a:solidFill>
              </a:endParaRPr>
            </a:p>
          </p:txBody>
        </p:sp>
        <p:sp>
          <p:nvSpPr>
            <p:cNvPr id="19467" name="Line 11"/>
            <p:cNvSpPr>
              <a:spLocks noChangeShapeType="1"/>
            </p:cNvSpPr>
            <p:nvPr/>
          </p:nvSpPr>
          <p:spPr bwMode="auto">
            <a:xfrm>
              <a:off x="3995738" y="765175"/>
              <a:ext cx="1223962"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9476" name="Group 20"/>
          <p:cNvGrpSpPr>
            <a:grpSpLocks/>
          </p:cNvGrpSpPr>
          <p:nvPr/>
        </p:nvGrpSpPr>
        <p:grpSpPr bwMode="auto">
          <a:xfrm>
            <a:off x="755650" y="1956693"/>
            <a:ext cx="6769100" cy="1184275"/>
            <a:chOff x="476" y="915"/>
            <a:chExt cx="4264" cy="746"/>
          </a:xfrm>
        </p:grpSpPr>
        <p:graphicFrame>
          <p:nvGraphicFramePr>
            <p:cNvPr id="19461" name="Object 5"/>
            <p:cNvGraphicFramePr>
              <a:graphicFrameLocks noChangeAspect="1"/>
            </p:cNvGraphicFramePr>
            <p:nvPr/>
          </p:nvGraphicFramePr>
          <p:xfrm>
            <a:off x="3288" y="915"/>
            <a:ext cx="1452" cy="746"/>
          </p:xfrm>
          <a:graphic>
            <a:graphicData uri="http://schemas.openxmlformats.org/presentationml/2006/ole">
              <mc:AlternateContent xmlns:mc="http://schemas.openxmlformats.org/markup-compatibility/2006">
                <mc:Choice xmlns:v="urn:schemas-microsoft-com:vml" Requires="v">
                  <p:oleObj name="Εξίσωση" r:id="rId3" imgW="888840" imgH="457200" progId="Equation.3">
                    <p:embed/>
                  </p:oleObj>
                </mc:Choice>
                <mc:Fallback>
                  <p:oleObj name="Εξίσωση" r:id="rId3" imgW="888840" imgH="457200" progId="Equation.3">
                    <p:embed/>
                    <p:pic>
                      <p:nvPicPr>
                        <p:cNvPr id="194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 y="915"/>
                          <a:ext cx="1452" cy="746"/>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8" name="Rectangle 12"/>
            <p:cNvSpPr>
              <a:spLocks noChangeArrowheads="1"/>
            </p:cNvSpPr>
            <p:nvPr/>
          </p:nvSpPr>
          <p:spPr bwMode="auto">
            <a:xfrm>
              <a:off x="476" y="1162"/>
              <a:ext cx="1995" cy="2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el-GR" b="1" i="1">
                  <a:solidFill>
                    <a:schemeClr val="tx2"/>
                  </a:solidFill>
                </a:rPr>
                <a:t>Εξίσωση </a:t>
              </a:r>
              <a:r>
                <a:rPr lang="en-US" b="1" i="1">
                  <a:solidFill>
                    <a:schemeClr val="tx2"/>
                  </a:solidFill>
                </a:rPr>
                <a:t>de Broglie</a:t>
              </a:r>
              <a:endParaRPr lang="en-US" b="1">
                <a:solidFill>
                  <a:schemeClr val="tx2"/>
                </a:solidFill>
              </a:endParaRPr>
            </a:p>
          </p:txBody>
        </p:sp>
        <p:sp>
          <p:nvSpPr>
            <p:cNvPr id="19469" name="Line 13"/>
            <p:cNvSpPr>
              <a:spLocks noChangeShapeType="1"/>
            </p:cNvSpPr>
            <p:nvPr/>
          </p:nvSpPr>
          <p:spPr bwMode="auto">
            <a:xfrm>
              <a:off x="2517" y="1298"/>
              <a:ext cx="771"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 name="Group 2"/>
          <p:cNvGrpSpPr/>
          <p:nvPr/>
        </p:nvGrpSpPr>
        <p:grpSpPr>
          <a:xfrm>
            <a:off x="693009" y="3717032"/>
            <a:ext cx="6174775" cy="728663"/>
            <a:chOff x="755650" y="3708400"/>
            <a:chExt cx="6121400" cy="728663"/>
          </a:xfrm>
        </p:grpSpPr>
        <p:pic>
          <p:nvPicPr>
            <p:cNvPr id="1947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708400"/>
              <a:ext cx="1584325"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71" name="Rectangle 15"/>
            <p:cNvSpPr>
              <a:spLocks noChangeArrowheads="1"/>
            </p:cNvSpPr>
            <p:nvPr/>
          </p:nvSpPr>
          <p:spPr bwMode="auto">
            <a:xfrm>
              <a:off x="755650" y="3860800"/>
              <a:ext cx="3167063" cy="434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el-GR" b="1" i="1">
                  <a:solidFill>
                    <a:schemeClr val="tx2"/>
                  </a:solidFill>
                </a:rPr>
                <a:t>Εξίσωση </a:t>
              </a:r>
              <a:r>
                <a:rPr lang="en-US" b="1" i="1">
                  <a:solidFill>
                    <a:schemeClr val="tx2"/>
                  </a:solidFill>
                </a:rPr>
                <a:t>Planck</a:t>
              </a:r>
              <a:endParaRPr lang="en-US" b="1">
                <a:solidFill>
                  <a:schemeClr val="tx2"/>
                </a:solidFill>
              </a:endParaRPr>
            </a:p>
          </p:txBody>
        </p:sp>
        <p:sp>
          <p:nvSpPr>
            <p:cNvPr id="19472" name="Line 16"/>
            <p:cNvSpPr>
              <a:spLocks noChangeShapeType="1"/>
            </p:cNvSpPr>
            <p:nvPr/>
          </p:nvSpPr>
          <p:spPr bwMode="auto">
            <a:xfrm>
              <a:off x="3995738" y="4076700"/>
              <a:ext cx="1223962"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pic>
        <p:nvPicPr>
          <p:cNvPr id="194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8496" y="4975820"/>
            <a:ext cx="31686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Rectangle 8"/>
          <p:cNvSpPr>
            <a:spLocks noChangeArrowheads="1"/>
          </p:cNvSpPr>
          <p:nvPr/>
        </p:nvSpPr>
        <p:spPr bwMode="auto">
          <a:xfrm>
            <a:off x="693009" y="5079008"/>
            <a:ext cx="3167062"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pPr>
            <a:r>
              <a:rPr lang="el-GR" b="1" i="1" dirty="0">
                <a:solidFill>
                  <a:schemeClr val="tx2"/>
                </a:solidFill>
              </a:rPr>
              <a:t>Αρχή της αβεβαιότητας (απροσδιοριστίας) </a:t>
            </a:r>
            <a:endParaRPr lang="en-US" b="1" i="1" dirty="0">
              <a:solidFill>
                <a:schemeClr val="tx2"/>
              </a:solidFill>
            </a:endParaRPr>
          </a:p>
          <a:p>
            <a:pPr algn="ctr">
              <a:lnSpc>
                <a:spcPct val="125000"/>
              </a:lnSpc>
            </a:pPr>
            <a:r>
              <a:rPr lang="en-US" b="1" i="1" dirty="0">
                <a:solidFill>
                  <a:schemeClr val="tx2"/>
                </a:solidFill>
              </a:rPr>
              <a:t>Heisenberg</a:t>
            </a:r>
            <a:r>
              <a:rPr lang="el-GR" b="1" dirty="0">
                <a:solidFill>
                  <a:schemeClr val="tx2"/>
                </a:solidFill>
              </a:rPr>
              <a:t> </a:t>
            </a:r>
            <a:endParaRPr lang="en-US" b="1" dirty="0">
              <a:solidFill>
                <a:schemeClr val="tx2"/>
              </a:solidFill>
            </a:endParaRPr>
          </a:p>
        </p:txBody>
      </p:sp>
      <p:sp>
        <p:nvSpPr>
          <p:cNvPr id="19473" name="Line 17"/>
          <p:cNvSpPr>
            <a:spLocks noChangeShapeType="1"/>
          </p:cNvSpPr>
          <p:nvPr/>
        </p:nvSpPr>
        <p:spPr bwMode="auto">
          <a:xfrm>
            <a:off x="3931509" y="5694958"/>
            <a:ext cx="1223962"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41083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364088" y="332656"/>
            <a:ext cx="3223591" cy="3862596"/>
          </a:xfrm>
          <a:prstGeom prst="rect">
            <a:avLst/>
          </a:prstGeom>
          <a:solidFill>
            <a:schemeClr val="bg1"/>
          </a:solidFill>
          <a:ln w="9525">
            <a:noFill/>
            <a:miter lim="800000"/>
            <a:headEnd/>
            <a:tailEnd/>
          </a:ln>
        </p:spPr>
        <p:txBody>
          <a:bodyPr wrap="square">
            <a:spAutoFit/>
          </a:bodyPr>
          <a:lstStyle/>
          <a:p>
            <a:pPr algn="just">
              <a:lnSpc>
                <a:spcPts val="3000"/>
              </a:lnSpc>
              <a:spcAft>
                <a:spcPts val="300"/>
              </a:spcAft>
            </a:pPr>
            <a:r>
              <a:rPr lang="el-GR" altLang="en-US" sz="1600" b="1" dirty="0">
                <a:latin typeface="+mn-lt"/>
                <a:cs typeface="Times New Roman" pitchFamily="18" charset="0"/>
              </a:rPr>
              <a:t>Ομαδοποίηση  τροχιακών</a:t>
            </a:r>
            <a:r>
              <a:rPr lang="en-US" altLang="en-US" sz="1600" b="1" dirty="0">
                <a:latin typeface="+mn-lt"/>
                <a:cs typeface="Times New Roman" pitchFamily="18" charset="0"/>
              </a:rPr>
              <a:t>:</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Ομάδα1: 	1</a:t>
            </a:r>
            <a:r>
              <a:rPr lang="en-US" altLang="en-US" sz="1600" b="1" i="1" dirty="0">
                <a:latin typeface="+mn-lt"/>
                <a:cs typeface="Times New Roman" pitchFamily="18" charset="0"/>
              </a:rPr>
              <a:t>s</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 2: 	2</a:t>
            </a:r>
            <a:r>
              <a:rPr lang="en-US" altLang="en-US" sz="1600" b="1" i="1" dirty="0">
                <a:latin typeface="+mn-lt"/>
                <a:cs typeface="Times New Roman" pitchFamily="18" charset="0"/>
              </a:rPr>
              <a:t>s </a:t>
            </a:r>
            <a:r>
              <a:rPr lang="el-GR" altLang="en-US" sz="1600" b="1" dirty="0">
                <a:latin typeface="+mn-lt"/>
                <a:cs typeface="Times New Roman" pitchFamily="18" charset="0"/>
              </a:rPr>
              <a:t>και 2</a:t>
            </a:r>
            <a:r>
              <a:rPr lang="en-US" altLang="en-US" sz="1600" b="1" i="1" dirty="0">
                <a:latin typeface="+mn-lt"/>
                <a:cs typeface="Times New Roman" pitchFamily="18" charset="0"/>
              </a:rPr>
              <a:t>p</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 3:	3</a:t>
            </a:r>
            <a:r>
              <a:rPr lang="en-US" altLang="en-US" sz="1600" b="1" i="1" dirty="0">
                <a:latin typeface="+mn-lt"/>
                <a:cs typeface="Times New Roman" pitchFamily="18" charset="0"/>
              </a:rPr>
              <a:t>s </a:t>
            </a:r>
            <a:r>
              <a:rPr lang="el-GR" altLang="en-US" sz="1600" b="1" dirty="0">
                <a:latin typeface="+mn-lt"/>
                <a:cs typeface="Times New Roman" pitchFamily="18" charset="0"/>
              </a:rPr>
              <a:t>και 3</a:t>
            </a:r>
            <a:r>
              <a:rPr lang="en-US" altLang="en-US" sz="1600" b="1" i="1" dirty="0">
                <a:latin typeface="+mn-lt"/>
                <a:cs typeface="Times New Roman" pitchFamily="18" charset="0"/>
              </a:rPr>
              <a:t>p</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 4: 	3</a:t>
            </a:r>
            <a:r>
              <a:rPr lang="en-US" altLang="en-US" sz="1600" b="1" i="1" dirty="0">
                <a:latin typeface="+mn-lt"/>
                <a:cs typeface="Times New Roman" pitchFamily="18" charset="0"/>
              </a:rPr>
              <a:t>d</a:t>
            </a:r>
            <a:r>
              <a:rPr lang="el-GR" altLang="en-US" sz="1600" b="1" i="1" dirty="0">
                <a:latin typeface="+mn-lt"/>
                <a:cs typeface="Times New Roman" pitchFamily="18" charset="0"/>
              </a:rPr>
              <a:t>  </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 5: 	4</a:t>
            </a:r>
            <a:r>
              <a:rPr lang="en-US" altLang="en-US" sz="1600" b="1" i="1" dirty="0">
                <a:latin typeface="+mn-lt"/>
                <a:cs typeface="Times New Roman" pitchFamily="18" charset="0"/>
              </a:rPr>
              <a:t>s </a:t>
            </a:r>
            <a:r>
              <a:rPr lang="el-GR" altLang="en-US" sz="1600" b="1" dirty="0">
                <a:latin typeface="+mn-lt"/>
                <a:cs typeface="Times New Roman" pitchFamily="18" charset="0"/>
              </a:rPr>
              <a:t>και 4</a:t>
            </a:r>
            <a:r>
              <a:rPr lang="en-US" altLang="en-US" sz="1600" b="1" i="1" dirty="0">
                <a:latin typeface="+mn-lt"/>
                <a:cs typeface="Times New Roman" pitchFamily="18" charset="0"/>
              </a:rPr>
              <a:t>p</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 6: 	4</a:t>
            </a:r>
            <a:r>
              <a:rPr lang="en-US" altLang="en-US" sz="1600" b="1" i="1" dirty="0">
                <a:latin typeface="+mn-lt"/>
                <a:cs typeface="Times New Roman" pitchFamily="18" charset="0"/>
              </a:rPr>
              <a:t>d </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 7: 	4</a:t>
            </a:r>
            <a:r>
              <a:rPr lang="en-US" altLang="en-US" sz="1600" b="1" i="1" dirty="0">
                <a:latin typeface="+mn-lt"/>
                <a:cs typeface="Times New Roman" pitchFamily="18" charset="0"/>
              </a:rPr>
              <a:t>f </a:t>
            </a:r>
            <a:endParaRPr lang="el-GR" altLang="en-US" sz="1600" b="1" dirty="0">
              <a:latin typeface="+mn-lt"/>
              <a:cs typeface="Times New Roman" pitchFamily="18" charset="0"/>
            </a:endParaRPr>
          </a:p>
          <a:p>
            <a:pPr marL="266700" indent="-266700" algn="just">
              <a:lnSpc>
                <a:spcPts val="3000"/>
              </a:lnSpc>
              <a:spcAft>
                <a:spcPts val="300"/>
              </a:spcAft>
              <a:buFont typeface="Arial" charset="0"/>
              <a:buChar char="•"/>
            </a:pPr>
            <a:r>
              <a:rPr lang="el-GR" altLang="en-US" sz="1600" b="1" dirty="0">
                <a:latin typeface="+mn-lt"/>
                <a:cs typeface="Times New Roman" pitchFamily="18" charset="0"/>
              </a:rPr>
              <a:t>Ομάδα 8: 	5</a:t>
            </a:r>
            <a:r>
              <a:rPr lang="en-US" altLang="en-US" sz="1600" b="1" i="1" dirty="0">
                <a:latin typeface="+mn-lt"/>
                <a:cs typeface="Times New Roman" pitchFamily="18" charset="0"/>
              </a:rPr>
              <a:t>s </a:t>
            </a:r>
            <a:r>
              <a:rPr lang="el-GR" altLang="en-US" sz="1600" b="1" dirty="0">
                <a:latin typeface="+mn-lt"/>
                <a:cs typeface="Times New Roman" pitchFamily="18" charset="0"/>
              </a:rPr>
              <a:t>και 5</a:t>
            </a:r>
            <a:r>
              <a:rPr lang="en-US" altLang="en-US" sz="1600" b="1" i="1" dirty="0">
                <a:latin typeface="+mn-lt"/>
                <a:cs typeface="Times New Roman" pitchFamily="18" charset="0"/>
              </a:rPr>
              <a:t>p</a:t>
            </a:r>
            <a:r>
              <a:rPr lang="el-GR" altLang="en-US" sz="1600" b="1" dirty="0">
                <a:latin typeface="+mn-lt"/>
                <a:cs typeface="Times New Roman" pitchFamily="18" charset="0"/>
              </a:rPr>
              <a:t> κλπ.</a:t>
            </a:r>
            <a:endParaRPr lang="el-GR" altLang="en-US" sz="1600" b="1" dirty="0">
              <a:latin typeface="+mn-lt"/>
            </a:endParaRPr>
          </a:p>
        </p:txBody>
      </p:sp>
      <p:grpSp>
        <p:nvGrpSpPr>
          <p:cNvPr id="9" name="Group 8"/>
          <p:cNvGrpSpPr/>
          <p:nvPr/>
        </p:nvGrpSpPr>
        <p:grpSpPr>
          <a:xfrm>
            <a:off x="1089470" y="2776127"/>
            <a:ext cx="3314034" cy="1511300"/>
            <a:chOff x="2771489" y="5084763"/>
            <a:chExt cx="3314034" cy="1511300"/>
          </a:xfrm>
        </p:grpSpPr>
        <p:sp>
          <p:nvSpPr>
            <p:cNvPr id="10" name="Oval 13"/>
            <p:cNvSpPr>
              <a:spLocks noChangeArrowheads="1"/>
            </p:cNvSpPr>
            <p:nvPr/>
          </p:nvSpPr>
          <p:spPr bwMode="auto">
            <a:xfrm>
              <a:off x="2771489" y="5084763"/>
              <a:ext cx="3314034" cy="1511300"/>
            </a:xfrm>
            <a:prstGeom prst="ellipse">
              <a:avLst/>
            </a:prstGeom>
            <a:solidFill>
              <a:srgbClr val="FFFFCC"/>
            </a:solidFill>
            <a:ln w="9525">
              <a:solidFill>
                <a:schemeClr val="tx1"/>
              </a:solidFill>
              <a:round/>
              <a:headEnd/>
              <a:tailEnd/>
            </a:ln>
          </p:spPr>
          <p:txBody>
            <a:bodyPr wrap="none" anchor="ctr"/>
            <a:lstStyle/>
            <a:p>
              <a:endParaRPr lang="en-US"/>
            </a:p>
          </p:txBody>
        </p:sp>
        <p:sp>
          <p:nvSpPr>
            <p:cNvPr id="11" name="Text Box 12"/>
            <p:cNvSpPr txBox="1">
              <a:spLocks noChangeArrowheads="1"/>
            </p:cNvSpPr>
            <p:nvPr/>
          </p:nvSpPr>
          <p:spPr bwMode="auto">
            <a:xfrm>
              <a:off x="2771489" y="5287963"/>
              <a:ext cx="3314034" cy="1034129"/>
            </a:xfrm>
            <a:prstGeom prst="rect">
              <a:avLst/>
            </a:prstGeom>
            <a:noFill/>
            <a:ln w="9525">
              <a:noFill/>
              <a:miter lim="800000"/>
              <a:headEnd/>
              <a:tailEnd/>
            </a:ln>
          </p:spPr>
          <p:txBody>
            <a:bodyPr wrap="square">
              <a:spAutoFit/>
            </a:bodyPr>
            <a:lstStyle/>
            <a:p>
              <a:pPr algn="ctr">
                <a:spcBef>
                  <a:spcPct val="20000"/>
                </a:spcBef>
              </a:pPr>
              <a:r>
                <a:rPr lang="en-US" altLang="en-US" b="1" i="1" dirty="0">
                  <a:latin typeface="+mn-lt"/>
                </a:rPr>
                <a:t>Z</a:t>
              </a:r>
              <a:r>
                <a:rPr lang="el-GR" altLang="en-US" b="1" i="1" baseline="30000" dirty="0">
                  <a:latin typeface="+mn-lt"/>
                </a:rPr>
                <a:t>*</a:t>
              </a:r>
              <a:r>
                <a:rPr lang="el-GR" altLang="en-US" b="1" i="1" dirty="0">
                  <a:latin typeface="+mn-lt"/>
                </a:rPr>
                <a:t> = Ζ – </a:t>
              </a:r>
              <a:r>
                <a:rPr lang="en-US" altLang="en-US" b="1" i="1" dirty="0">
                  <a:latin typeface="+mn-lt"/>
                </a:rPr>
                <a:t>s</a:t>
              </a:r>
            </a:p>
            <a:p>
              <a:pPr algn="ctr">
                <a:spcBef>
                  <a:spcPct val="20000"/>
                </a:spcBef>
              </a:pPr>
              <a:r>
                <a:rPr lang="en-US" altLang="en-US" b="1" i="1" dirty="0">
                  <a:latin typeface="+mn-lt"/>
                </a:rPr>
                <a:t>Z: </a:t>
              </a:r>
              <a:r>
                <a:rPr lang="el-GR" altLang="en-US" b="1" i="1" dirty="0">
                  <a:latin typeface="+mn-lt"/>
                </a:rPr>
                <a:t>ατομικός αριθμός</a:t>
              </a:r>
            </a:p>
            <a:p>
              <a:pPr algn="ctr">
                <a:spcBef>
                  <a:spcPct val="20000"/>
                </a:spcBef>
              </a:pPr>
              <a:r>
                <a:rPr lang="en-US" altLang="en-US" b="1" i="1" dirty="0">
                  <a:latin typeface="+mn-lt"/>
                </a:rPr>
                <a:t>s: </a:t>
              </a:r>
              <a:r>
                <a:rPr lang="el-GR" altLang="en-US" b="1" i="1" dirty="0">
                  <a:latin typeface="+mn-lt"/>
                </a:rPr>
                <a:t>σταθερά θωράκισης</a:t>
              </a:r>
              <a:endParaRPr lang="en-US" altLang="en-US" b="1" i="1" baseline="-25000" dirty="0">
                <a:latin typeface="+mn-lt"/>
              </a:endParaRPr>
            </a:p>
          </p:txBody>
        </p:sp>
      </p:grpSp>
      <p:sp>
        <p:nvSpPr>
          <p:cNvPr id="3" name="TextBox 5">
            <a:extLst>
              <a:ext uri="{FF2B5EF4-FFF2-40B4-BE49-F238E27FC236}">
                <a16:creationId xmlns:a16="http://schemas.microsoft.com/office/drawing/2014/main" id="{B81AF6C6-746C-CF2E-22C5-96D8C957AD7E}"/>
              </a:ext>
            </a:extLst>
          </p:cNvPr>
          <p:cNvSpPr txBox="1">
            <a:spLocks noChangeArrowheads="1"/>
          </p:cNvSpPr>
          <p:nvPr/>
        </p:nvSpPr>
        <p:spPr bwMode="auto">
          <a:xfrm>
            <a:off x="333375" y="5445125"/>
            <a:ext cx="8343081" cy="1224235"/>
          </a:xfrm>
          <a:prstGeom prst="rect">
            <a:avLst/>
          </a:prstGeom>
          <a:solidFill>
            <a:schemeClr val="bg1"/>
          </a:solidFill>
          <a:ln w="9525">
            <a:noFill/>
            <a:miter lim="800000"/>
            <a:headEnd/>
            <a:tailEnd/>
          </a:ln>
        </p:spPr>
        <p:txBody>
          <a:bodyPr wrap="square">
            <a:spAutoFit/>
          </a:bodyPr>
          <a:lstStyle/>
          <a:p>
            <a:pPr algn="ctr">
              <a:lnSpc>
                <a:spcPts val="3000"/>
              </a:lnSpc>
            </a:pPr>
            <a:r>
              <a:rPr lang="el-GR" altLang="en-US" sz="2000" b="1" i="1" dirty="0">
                <a:solidFill>
                  <a:srgbClr val="C00000"/>
                </a:solidFill>
                <a:latin typeface="+mn-lt"/>
                <a:cs typeface="Times New Roman" pitchFamily="18" charset="0"/>
              </a:rPr>
              <a:t>Ηλεκτρόνια που βρίσκονται σε ομάδα μεγαλύτερη από την ομάδα του ηλεκτρονίου που εξετάζουμε δεν συνεισφέρουν στη θωράκιση </a:t>
            </a:r>
          </a:p>
          <a:p>
            <a:pPr algn="ctr">
              <a:lnSpc>
                <a:spcPts val="3000"/>
              </a:lnSpc>
            </a:pPr>
            <a:r>
              <a:rPr lang="el-GR" altLang="en-US" sz="2000" b="1" i="1" dirty="0">
                <a:solidFill>
                  <a:srgbClr val="C00000"/>
                </a:solidFill>
                <a:latin typeface="+mn-lt"/>
                <a:cs typeface="Times New Roman" pitchFamily="18" charset="0"/>
              </a:rPr>
              <a:t>(</a:t>
            </a:r>
            <a:r>
              <a:rPr lang="en-US" altLang="en-US" sz="2000" b="1" i="1" dirty="0">
                <a:solidFill>
                  <a:srgbClr val="C00000"/>
                </a:solidFill>
                <a:latin typeface="+mn-lt"/>
                <a:cs typeface="Times New Roman" pitchFamily="18" charset="0"/>
              </a:rPr>
              <a:t>S </a:t>
            </a:r>
            <a:r>
              <a:rPr lang="el-GR" altLang="en-US" sz="2000" b="1" i="1" dirty="0">
                <a:solidFill>
                  <a:srgbClr val="C00000"/>
                </a:solidFill>
                <a:latin typeface="+mn-lt"/>
                <a:cs typeface="Times New Roman" pitchFamily="18" charset="0"/>
              </a:rPr>
              <a:t>= 0)</a:t>
            </a:r>
            <a:endParaRPr lang="en-US" altLang="en-US" sz="2000" b="1" i="1" dirty="0">
              <a:solidFill>
                <a:srgbClr val="C00000"/>
              </a:solidFill>
              <a:latin typeface="+mn-lt"/>
              <a:cs typeface="Times New Roman" pitchFamily="18" charset="0"/>
            </a:endParaRPr>
          </a:p>
        </p:txBody>
      </p:sp>
      <p:sp>
        <p:nvSpPr>
          <p:cNvPr id="12" name="TextBox 11">
            <a:extLst>
              <a:ext uri="{FF2B5EF4-FFF2-40B4-BE49-F238E27FC236}">
                <a16:creationId xmlns:a16="http://schemas.microsoft.com/office/drawing/2014/main" id="{87DAFC2D-B86E-38BB-0C30-B12E2FAB4ECA}"/>
              </a:ext>
            </a:extLst>
          </p:cNvPr>
          <p:cNvSpPr txBox="1"/>
          <p:nvPr/>
        </p:nvSpPr>
        <p:spPr>
          <a:xfrm>
            <a:off x="910283" y="4550952"/>
            <a:ext cx="3672408" cy="462114"/>
          </a:xfrm>
          <a:prstGeom prst="rect">
            <a:avLst/>
          </a:prstGeom>
          <a:noFill/>
        </p:spPr>
        <p:txBody>
          <a:bodyPr wrap="square">
            <a:spAutoFit/>
          </a:bodyPr>
          <a:lstStyle/>
          <a:p>
            <a:pPr algn="just" eaLnBrk="0" hangingPunct="0">
              <a:lnSpc>
                <a:spcPts val="3000"/>
              </a:lnSpc>
              <a:spcAft>
                <a:spcPts val="600"/>
              </a:spcAft>
            </a:pPr>
            <a:r>
              <a:rPr lang="el-GR" altLang="en-US" sz="2400" b="1" baseline="-25000" dirty="0">
                <a:latin typeface="+mn-lt"/>
              </a:rPr>
              <a:t>28</a:t>
            </a:r>
            <a:r>
              <a:rPr lang="el-GR" altLang="en-US" sz="2400" b="1" dirty="0">
                <a:latin typeface="+mn-lt"/>
              </a:rPr>
              <a:t>Ni:1</a:t>
            </a:r>
            <a:r>
              <a:rPr lang="el-GR" altLang="en-US" sz="2400" b="1" i="1" dirty="0">
                <a:latin typeface="+mn-lt"/>
              </a:rPr>
              <a:t>s</a:t>
            </a:r>
            <a:r>
              <a:rPr lang="el-GR" altLang="en-US" sz="2400" b="1" baseline="30000" dirty="0">
                <a:latin typeface="+mn-lt"/>
              </a:rPr>
              <a:t>2</a:t>
            </a:r>
            <a:r>
              <a:rPr lang="el-GR" altLang="en-US" sz="2400" b="1" dirty="0">
                <a:latin typeface="+mn-lt"/>
              </a:rPr>
              <a:t>2</a:t>
            </a:r>
            <a:r>
              <a:rPr lang="el-GR" altLang="en-US" sz="2400" b="1" i="1" dirty="0">
                <a:latin typeface="+mn-lt"/>
              </a:rPr>
              <a:t>s</a:t>
            </a:r>
            <a:r>
              <a:rPr lang="el-GR" altLang="en-US" sz="2400" b="1" baseline="30000" dirty="0">
                <a:latin typeface="+mn-lt"/>
              </a:rPr>
              <a:t>2</a:t>
            </a:r>
            <a:r>
              <a:rPr lang="el-GR" altLang="en-US" sz="2400" b="1" dirty="0">
                <a:latin typeface="+mn-lt"/>
              </a:rPr>
              <a:t>2</a:t>
            </a:r>
            <a:r>
              <a:rPr lang="el-GR" altLang="en-US" sz="2400" b="1" i="1" dirty="0">
                <a:latin typeface="+mn-lt"/>
              </a:rPr>
              <a:t>p</a:t>
            </a:r>
            <a:r>
              <a:rPr lang="el-GR" altLang="en-US" sz="2400" b="1" baseline="30000" dirty="0">
                <a:latin typeface="+mn-lt"/>
              </a:rPr>
              <a:t>6</a:t>
            </a:r>
            <a:r>
              <a:rPr lang="el-GR" altLang="en-US" sz="2400" b="1" dirty="0">
                <a:latin typeface="+mn-lt"/>
              </a:rPr>
              <a:t>3</a:t>
            </a:r>
            <a:r>
              <a:rPr lang="el-GR" altLang="en-US" sz="2400" b="1" i="1" dirty="0">
                <a:latin typeface="+mn-lt"/>
              </a:rPr>
              <a:t>s</a:t>
            </a:r>
            <a:r>
              <a:rPr lang="el-GR" altLang="en-US" sz="2400" b="1" baseline="30000" dirty="0">
                <a:latin typeface="+mn-lt"/>
              </a:rPr>
              <a:t>2</a:t>
            </a:r>
            <a:r>
              <a:rPr lang="el-GR" altLang="en-US" sz="2400" b="1" dirty="0">
                <a:latin typeface="+mn-lt"/>
              </a:rPr>
              <a:t>3</a:t>
            </a:r>
            <a:r>
              <a:rPr lang="el-GR" altLang="en-US" sz="2400" b="1" i="1" dirty="0">
                <a:latin typeface="+mn-lt"/>
              </a:rPr>
              <a:t>p</a:t>
            </a:r>
            <a:r>
              <a:rPr lang="el-GR" altLang="en-US" sz="2400" b="1" baseline="30000" dirty="0">
                <a:latin typeface="+mn-lt"/>
              </a:rPr>
              <a:t>6</a:t>
            </a:r>
            <a:r>
              <a:rPr lang="el-GR" altLang="en-US" sz="2400" b="1" dirty="0">
                <a:latin typeface="+mn-lt"/>
              </a:rPr>
              <a:t>3</a:t>
            </a:r>
            <a:r>
              <a:rPr lang="el-GR" altLang="en-US" sz="2400" b="1" i="1" dirty="0">
                <a:latin typeface="+mn-lt"/>
              </a:rPr>
              <a:t>d</a:t>
            </a:r>
            <a:r>
              <a:rPr lang="el-GR" altLang="en-US" sz="2400" b="1" baseline="30000" dirty="0">
                <a:latin typeface="+mn-lt"/>
              </a:rPr>
              <a:t>8</a:t>
            </a:r>
            <a:r>
              <a:rPr lang="el-GR" altLang="en-US" sz="2400" b="1" dirty="0">
                <a:latin typeface="+mn-lt"/>
              </a:rPr>
              <a:t>4</a:t>
            </a:r>
            <a:r>
              <a:rPr lang="el-GR" altLang="en-US" sz="2400" b="1" i="1" dirty="0">
                <a:latin typeface="+mn-lt"/>
              </a:rPr>
              <a:t>s</a:t>
            </a:r>
            <a:r>
              <a:rPr lang="el-GR" altLang="en-US" sz="2400" b="1" baseline="30000" dirty="0">
                <a:latin typeface="+mn-lt"/>
              </a:rPr>
              <a:t>2</a:t>
            </a:r>
            <a:endParaRPr lang="el-GR" altLang="en-US" sz="2400" b="1" dirty="0">
              <a:latin typeface="+mn-lt"/>
            </a:endParaRPr>
          </a:p>
        </p:txBody>
      </p:sp>
      <p:pic>
        <p:nvPicPr>
          <p:cNvPr id="2" name="Picture 6">
            <a:extLst>
              <a:ext uri="{FF2B5EF4-FFF2-40B4-BE49-F238E27FC236}">
                <a16:creationId xmlns:a16="http://schemas.microsoft.com/office/drawing/2014/main" id="{35B1EA05-9B98-C100-5758-8CD1F50C837E}"/>
              </a:ext>
            </a:extLst>
          </p:cNvPr>
          <p:cNvPicPr>
            <a:picLocks noChangeAspect="1" noChangeArrowheads="1"/>
          </p:cNvPicPr>
          <p:nvPr/>
        </p:nvPicPr>
        <p:blipFill>
          <a:blip r:embed="rId2"/>
          <a:srcRect/>
          <a:stretch>
            <a:fillRect/>
          </a:stretch>
        </p:blipFill>
        <p:spPr bwMode="auto">
          <a:xfrm>
            <a:off x="1691680" y="332656"/>
            <a:ext cx="2371689" cy="2278847"/>
          </a:xfrm>
          <a:prstGeom prst="rect">
            <a:avLst/>
          </a:prstGeom>
          <a:noFill/>
          <a:ln w="9525">
            <a:noFill/>
            <a:miter lim="800000"/>
            <a:headEnd/>
            <a:tailEnd/>
          </a:ln>
        </p:spPr>
      </p:pic>
    </p:spTree>
    <p:extLst>
      <p:ext uri="{BB962C8B-B14F-4D97-AF65-F5344CB8AC3E}">
        <p14:creationId xmlns:p14="http://schemas.microsoft.com/office/powerpoint/2010/main" val="53271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4"/>
          <p:cNvSpPr txBox="1">
            <a:spLocks noChangeArrowheads="1"/>
          </p:cNvSpPr>
          <p:nvPr/>
        </p:nvSpPr>
        <p:spPr bwMode="auto">
          <a:xfrm>
            <a:off x="65598" y="1569042"/>
            <a:ext cx="9015994" cy="1996700"/>
          </a:xfrm>
          <a:prstGeom prst="rect">
            <a:avLst/>
          </a:prstGeom>
          <a:solidFill>
            <a:schemeClr val="bg1"/>
          </a:solidFill>
          <a:ln w="9525">
            <a:noFill/>
            <a:miter lim="800000"/>
            <a:headEnd/>
            <a:tailEnd/>
          </a:ln>
        </p:spPr>
        <p:txBody>
          <a:bodyPr wrap="square">
            <a:spAutoFit/>
          </a:bodyPr>
          <a:lstStyle/>
          <a:p>
            <a:pPr algn="just">
              <a:lnSpc>
                <a:spcPts val="2583"/>
              </a:lnSpc>
              <a:spcAft>
                <a:spcPts val="517"/>
              </a:spcAft>
            </a:pPr>
            <a:r>
              <a:rPr lang="el-GR" altLang="en-US" sz="1894" b="1" dirty="0">
                <a:solidFill>
                  <a:srgbClr val="C00000"/>
                </a:solidFill>
                <a:cs typeface="Times New Roman" pitchFamily="18" charset="0"/>
              </a:rPr>
              <a:t>Για τα ηλεκτρόνια</a:t>
            </a:r>
            <a:r>
              <a:rPr lang="en-US" altLang="en-US" sz="1894" b="1" dirty="0">
                <a:solidFill>
                  <a:srgbClr val="C00000"/>
                </a:solidFill>
                <a:cs typeface="Times New Roman" pitchFamily="18" charset="0"/>
              </a:rPr>
              <a:t> </a:t>
            </a:r>
            <a:r>
              <a:rPr lang="el-GR" altLang="en-US" sz="1894" b="1" dirty="0">
                <a:solidFill>
                  <a:srgbClr val="C00000"/>
                </a:solidFill>
                <a:cs typeface="Times New Roman" pitchFamily="18" charset="0"/>
              </a:rPr>
              <a:t>των </a:t>
            </a:r>
            <a:r>
              <a:rPr lang="el-GR" altLang="en-US" sz="1894" b="1" u="sng" dirty="0">
                <a:solidFill>
                  <a:srgbClr val="C00000"/>
                </a:solidFill>
                <a:cs typeface="Times New Roman" pitchFamily="18" charset="0"/>
              </a:rPr>
              <a:t>τροχιακών</a:t>
            </a:r>
            <a:r>
              <a:rPr lang="el-GR" altLang="en-US" sz="1894" b="1" dirty="0">
                <a:solidFill>
                  <a:srgbClr val="C00000"/>
                </a:solidFill>
                <a:cs typeface="Times New Roman" pitchFamily="18" charset="0"/>
              </a:rPr>
              <a:t> </a:t>
            </a:r>
            <a:r>
              <a:rPr lang="en-US" altLang="en-US" sz="1894" b="1" dirty="0">
                <a:solidFill>
                  <a:srgbClr val="C00000"/>
                </a:solidFill>
                <a:cs typeface="Times New Roman" pitchFamily="18" charset="0"/>
              </a:rPr>
              <a:t>ns</a:t>
            </a:r>
            <a:r>
              <a:rPr lang="el-GR" altLang="en-US" sz="1894" b="1" dirty="0">
                <a:solidFill>
                  <a:srgbClr val="C00000"/>
                </a:solidFill>
                <a:cs typeface="Times New Roman" pitchFamily="18" charset="0"/>
              </a:rPr>
              <a:t> και </a:t>
            </a:r>
            <a:r>
              <a:rPr lang="en-US" altLang="en-US" sz="1894" b="1" dirty="0" err="1">
                <a:solidFill>
                  <a:srgbClr val="C00000"/>
                </a:solidFill>
                <a:cs typeface="Times New Roman" pitchFamily="18" charset="0"/>
              </a:rPr>
              <a:t>np</a:t>
            </a:r>
            <a:r>
              <a:rPr lang="el-GR" altLang="en-US" sz="1894" b="1" dirty="0">
                <a:solidFill>
                  <a:srgbClr val="C00000"/>
                </a:solidFill>
                <a:cs typeface="Times New Roman" pitchFamily="18" charset="0"/>
              </a:rPr>
              <a:t>:</a:t>
            </a:r>
          </a:p>
          <a:p>
            <a:pPr algn="just">
              <a:lnSpc>
                <a:spcPts val="2583"/>
              </a:lnSpc>
              <a:spcAft>
                <a:spcPts val="517"/>
              </a:spcAft>
              <a:buFont typeface="Arial" charset="0"/>
              <a:buChar char="•"/>
            </a:pPr>
            <a:r>
              <a:rPr lang="el-GR" altLang="en-US" sz="1894" b="1" dirty="0">
                <a:cs typeface="Times New Roman" pitchFamily="18" charset="0"/>
              </a:rPr>
              <a:t> για κάθε ηλεκτρόνιο της ίδιας </a:t>
            </a:r>
            <a:r>
              <a:rPr lang="el-GR" altLang="en-US" sz="1894" b="1" dirty="0">
                <a:solidFill>
                  <a:srgbClr val="002060"/>
                </a:solidFill>
                <a:cs typeface="Times New Roman" pitchFamily="18" charset="0"/>
              </a:rPr>
              <a:t>ομάδας</a:t>
            </a:r>
            <a:r>
              <a:rPr lang="el-GR" altLang="en-US" sz="1894" b="1" dirty="0">
                <a:cs typeface="Times New Roman" pitchFamily="18" charset="0"/>
              </a:rPr>
              <a:t> </a:t>
            </a:r>
            <a:r>
              <a:rPr lang="en-US" altLang="en-US" sz="1894" b="1" dirty="0">
                <a:cs typeface="Times New Roman" pitchFamily="18" charset="0"/>
              </a:rPr>
              <a:t>S</a:t>
            </a:r>
            <a:r>
              <a:rPr lang="el-GR" altLang="en-US" sz="1894" b="1" dirty="0">
                <a:cs typeface="Times New Roman" pitchFamily="18" charset="0"/>
              </a:rPr>
              <a:t> = 0.35</a:t>
            </a:r>
            <a:r>
              <a:rPr lang="en-US" altLang="en-US" sz="1894" b="1" dirty="0">
                <a:cs typeface="Times New Roman" pitchFamily="18" charset="0"/>
              </a:rPr>
              <a:t> - </a:t>
            </a:r>
            <a:r>
              <a:rPr lang="el-GR" altLang="en-US" sz="1894" b="1" i="1" dirty="0">
                <a:solidFill>
                  <a:schemeClr val="accent5">
                    <a:lumMod val="75000"/>
                  </a:schemeClr>
                </a:solidFill>
                <a:cs typeface="Times New Roman" pitchFamily="18" charset="0"/>
              </a:rPr>
              <a:t>ειδικά για  το 1</a:t>
            </a:r>
            <a:r>
              <a:rPr lang="en-US" altLang="en-US" sz="1894" b="1" i="1" dirty="0">
                <a:solidFill>
                  <a:schemeClr val="accent5">
                    <a:lumMod val="75000"/>
                  </a:schemeClr>
                </a:solidFill>
                <a:cs typeface="Times New Roman" pitchFamily="18" charset="0"/>
              </a:rPr>
              <a:t>s</a:t>
            </a:r>
            <a:r>
              <a:rPr lang="el-GR" altLang="en-US" sz="1894" b="1" i="1" dirty="0">
                <a:solidFill>
                  <a:schemeClr val="accent5">
                    <a:lumMod val="75000"/>
                  </a:schemeClr>
                </a:solidFill>
                <a:cs typeface="Times New Roman" pitchFamily="18" charset="0"/>
              </a:rPr>
              <a:t> ηλεκτρόνιο </a:t>
            </a:r>
            <a:r>
              <a:rPr lang="en-US" altLang="en-US" sz="1894" b="1" i="1" dirty="0">
                <a:solidFill>
                  <a:schemeClr val="accent5">
                    <a:lumMod val="75000"/>
                  </a:schemeClr>
                </a:solidFill>
                <a:cs typeface="Times New Roman" pitchFamily="18" charset="0"/>
              </a:rPr>
              <a:t>S</a:t>
            </a:r>
            <a:r>
              <a:rPr lang="el-GR" altLang="en-US" sz="1894" b="1" i="1" dirty="0">
                <a:solidFill>
                  <a:schemeClr val="accent5">
                    <a:lumMod val="75000"/>
                  </a:schemeClr>
                </a:solidFill>
                <a:cs typeface="Times New Roman" pitchFamily="18" charset="0"/>
              </a:rPr>
              <a:t> = 0</a:t>
            </a:r>
            <a:r>
              <a:rPr lang="en-US" altLang="en-US" sz="1894" b="1" i="1" dirty="0">
                <a:solidFill>
                  <a:schemeClr val="accent5">
                    <a:lumMod val="75000"/>
                  </a:schemeClr>
                </a:solidFill>
                <a:cs typeface="Times New Roman" pitchFamily="18" charset="0"/>
              </a:rPr>
              <a:t>.</a:t>
            </a:r>
            <a:r>
              <a:rPr lang="el-GR" altLang="en-US" sz="1894" b="1" i="1" dirty="0">
                <a:solidFill>
                  <a:schemeClr val="accent5">
                    <a:lumMod val="75000"/>
                  </a:schemeClr>
                </a:solidFill>
                <a:cs typeface="Times New Roman" pitchFamily="18" charset="0"/>
              </a:rPr>
              <a:t>30</a:t>
            </a:r>
            <a:endParaRPr lang="en-US" altLang="en-US" sz="1894" b="1" i="1" dirty="0">
              <a:solidFill>
                <a:schemeClr val="accent5">
                  <a:lumMod val="75000"/>
                </a:schemeClr>
              </a:solidFill>
              <a:cs typeface="Times New Roman" pitchFamily="18" charset="0"/>
            </a:endParaRPr>
          </a:p>
          <a:p>
            <a:pPr marL="153068" indent="-153068" algn="just">
              <a:lnSpc>
                <a:spcPts val="2583"/>
              </a:lnSpc>
              <a:spcAft>
                <a:spcPts val="517"/>
              </a:spcAft>
              <a:buFont typeface="Arial" charset="0"/>
              <a:buChar char="•"/>
            </a:pPr>
            <a:r>
              <a:rPr lang="el-GR" altLang="en-US" sz="1894" b="1" dirty="0">
                <a:cs typeface="Times New Roman" pitchFamily="18" charset="0"/>
              </a:rPr>
              <a:t>για τα ηλεκτρόνια των </a:t>
            </a:r>
            <a:r>
              <a:rPr lang="en-US" altLang="en-US" sz="1894" b="1" dirty="0">
                <a:cs typeface="Times New Roman" pitchFamily="18" charset="0"/>
              </a:rPr>
              <a:t>n</a:t>
            </a:r>
            <a:r>
              <a:rPr lang="el-GR" altLang="en-US" sz="1894" b="1" dirty="0">
                <a:cs typeface="Times New Roman" pitchFamily="18" charset="0"/>
              </a:rPr>
              <a:t>-1 </a:t>
            </a:r>
            <a:r>
              <a:rPr lang="el-GR" altLang="en-US" sz="1894" b="1" dirty="0">
                <a:solidFill>
                  <a:srgbClr val="C00000"/>
                </a:solidFill>
                <a:cs typeface="Times New Roman" pitchFamily="18" charset="0"/>
              </a:rPr>
              <a:t>τροχιακών</a:t>
            </a:r>
            <a:r>
              <a:rPr lang="el-GR" altLang="en-US" sz="1894" b="1" dirty="0">
                <a:cs typeface="Times New Roman" pitchFamily="18" charset="0"/>
              </a:rPr>
              <a:t> </a:t>
            </a:r>
            <a:r>
              <a:rPr lang="en-US" altLang="en-US" sz="1894" b="1" i="1" dirty="0">
                <a:cs typeface="Times New Roman" pitchFamily="18" charset="0"/>
              </a:rPr>
              <a:t>S</a:t>
            </a:r>
            <a:r>
              <a:rPr lang="el-GR" altLang="en-US" sz="1894" b="1" dirty="0">
                <a:cs typeface="Times New Roman" pitchFamily="18" charset="0"/>
              </a:rPr>
              <a:t> = 0.85 </a:t>
            </a:r>
            <a:endParaRPr lang="en-US" altLang="en-US" sz="1894" b="1" dirty="0">
              <a:cs typeface="Times New Roman" pitchFamily="18" charset="0"/>
            </a:endParaRPr>
          </a:p>
          <a:p>
            <a:pPr marL="153068" indent="-153068" algn="just">
              <a:lnSpc>
                <a:spcPts val="2583"/>
              </a:lnSpc>
              <a:spcAft>
                <a:spcPts val="517"/>
              </a:spcAft>
              <a:buFont typeface="Arial" charset="0"/>
              <a:buChar char="•"/>
            </a:pPr>
            <a:r>
              <a:rPr lang="el-GR" altLang="en-US" sz="1894" b="1" dirty="0">
                <a:cs typeface="Times New Roman" pitchFamily="18" charset="0"/>
              </a:rPr>
              <a:t>για τα ηλεκτρόνια των </a:t>
            </a:r>
            <a:r>
              <a:rPr lang="en-US" altLang="en-US" sz="1894" b="1" dirty="0">
                <a:cs typeface="Times New Roman" pitchFamily="18" charset="0"/>
              </a:rPr>
              <a:t>n</a:t>
            </a:r>
            <a:r>
              <a:rPr lang="el-GR" altLang="en-US" sz="1894" b="1" dirty="0">
                <a:cs typeface="Times New Roman" pitchFamily="18" charset="0"/>
              </a:rPr>
              <a:t>-2 </a:t>
            </a:r>
            <a:r>
              <a:rPr lang="el-GR" altLang="en-US" sz="1894" b="1" dirty="0">
                <a:solidFill>
                  <a:srgbClr val="C00000"/>
                </a:solidFill>
                <a:cs typeface="Times New Roman" pitchFamily="18" charset="0"/>
              </a:rPr>
              <a:t>τροχιακών</a:t>
            </a:r>
            <a:r>
              <a:rPr lang="el-GR" altLang="en-US" sz="1894" b="1" dirty="0">
                <a:cs typeface="Times New Roman" pitchFamily="18" charset="0"/>
              </a:rPr>
              <a:t> (και χαμηλότερων στιβάδων) </a:t>
            </a:r>
            <a:r>
              <a:rPr lang="en-US" altLang="en-US" sz="1894" b="1" i="1" dirty="0">
                <a:cs typeface="Times New Roman" pitchFamily="18" charset="0"/>
              </a:rPr>
              <a:t>S</a:t>
            </a:r>
            <a:r>
              <a:rPr lang="el-GR" altLang="en-US" sz="1894" b="1" dirty="0">
                <a:cs typeface="Times New Roman" pitchFamily="18" charset="0"/>
              </a:rPr>
              <a:t> =1.00</a:t>
            </a:r>
            <a:endParaRPr lang="el-GR" altLang="en-US" sz="1894" b="1" dirty="0"/>
          </a:p>
          <a:p>
            <a:pPr algn="just">
              <a:lnSpc>
                <a:spcPts val="2583"/>
              </a:lnSpc>
              <a:spcAft>
                <a:spcPts val="517"/>
              </a:spcAft>
              <a:buFont typeface="Arial" charset="0"/>
              <a:buChar char="•"/>
            </a:pPr>
            <a:endParaRPr lang="el-GR" altLang="en-US" sz="1894" b="1" i="1" dirty="0">
              <a:cs typeface="Times New Roman" pitchFamily="18" charset="0"/>
            </a:endParaRPr>
          </a:p>
        </p:txBody>
      </p:sp>
      <p:sp>
        <p:nvSpPr>
          <p:cNvPr id="126980" name="TextBox 7"/>
          <p:cNvSpPr txBox="1">
            <a:spLocks noChangeArrowheads="1"/>
          </p:cNvSpPr>
          <p:nvPr/>
        </p:nvSpPr>
        <p:spPr bwMode="auto">
          <a:xfrm>
            <a:off x="65598" y="4027120"/>
            <a:ext cx="9015994" cy="1201611"/>
          </a:xfrm>
          <a:prstGeom prst="rect">
            <a:avLst/>
          </a:prstGeom>
          <a:solidFill>
            <a:schemeClr val="bg1"/>
          </a:solidFill>
          <a:ln w="9525">
            <a:noFill/>
            <a:miter lim="800000"/>
            <a:headEnd/>
            <a:tailEnd/>
          </a:ln>
        </p:spPr>
        <p:txBody>
          <a:bodyPr wrap="square">
            <a:spAutoFit/>
          </a:bodyPr>
          <a:lstStyle/>
          <a:p>
            <a:pPr marL="229602" indent="-229602" algn="just">
              <a:lnSpc>
                <a:spcPts val="2583"/>
              </a:lnSpc>
              <a:spcAft>
                <a:spcPts val="517"/>
              </a:spcAft>
            </a:pPr>
            <a:r>
              <a:rPr lang="el-GR" altLang="en-US" sz="1894" b="1" dirty="0">
                <a:solidFill>
                  <a:srgbClr val="C00000"/>
                </a:solidFill>
                <a:cs typeface="Times New Roman" pitchFamily="18" charset="0"/>
              </a:rPr>
              <a:t>Για τα ηλεκτρόνια των </a:t>
            </a:r>
            <a:r>
              <a:rPr lang="el-GR" altLang="en-US" sz="1894" b="1" u="sng" dirty="0">
                <a:solidFill>
                  <a:srgbClr val="C00000"/>
                </a:solidFill>
                <a:cs typeface="Times New Roman" pitchFamily="18" charset="0"/>
              </a:rPr>
              <a:t>τροχιακών</a:t>
            </a:r>
            <a:r>
              <a:rPr lang="el-GR" altLang="en-US" sz="1894" b="1" dirty="0">
                <a:solidFill>
                  <a:srgbClr val="C00000"/>
                </a:solidFill>
                <a:cs typeface="Times New Roman" pitchFamily="18" charset="0"/>
              </a:rPr>
              <a:t> </a:t>
            </a:r>
            <a:r>
              <a:rPr lang="en-US" altLang="en-US" sz="1894" b="1" dirty="0" err="1">
                <a:solidFill>
                  <a:srgbClr val="C00000"/>
                </a:solidFill>
                <a:cs typeface="Times New Roman" pitchFamily="18" charset="0"/>
              </a:rPr>
              <a:t>nd</a:t>
            </a:r>
            <a:r>
              <a:rPr lang="el-GR" altLang="en-US" sz="1894" b="1" dirty="0">
                <a:solidFill>
                  <a:srgbClr val="C00000"/>
                </a:solidFill>
                <a:cs typeface="Times New Roman" pitchFamily="18" charset="0"/>
              </a:rPr>
              <a:t> ή </a:t>
            </a:r>
            <a:r>
              <a:rPr lang="en-US" altLang="en-US" sz="1894" b="1" dirty="0" err="1">
                <a:solidFill>
                  <a:srgbClr val="C00000"/>
                </a:solidFill>
                <a:cs typeface="Times New Roman" pitchFamily="18" charset="0"/>
              </a:rPr>
              <a:t>nf</a:t>
            </a:r>
            <a:r>
              <a:rPr lang="el-GR" altLang="en-US" sz="1894" b="1" dirty="0">
                <a:solidFill>
                  <a:srgbClr val="C00000"/>
                </a:solidFill>
                <a:cs typeface="Times New Roman" pitchFamily="18" charset="0"/>
              </a:rPr>
              <a:t> </a:t>
            </a:r>
            <a:r>
              <a:rPr lang="en-US" altLang="en-US" sz="1894" b="1" dirty="0">
                <a:solidFill>
                  <a:srgbClr val="C00000"/>
                </a:solidFill>
                <a:cs typeface="Times New Roman" pitchFamily="18" charset="0"/>
              </a:rPr>
              <a:t>:</a:t>
            </a:r>
            <a:r>
              <a:rPr lang="en-US" altLang="en-US" sz="1894" b="1" dirty="0">
                <a:cs typeface="Times New Roman" pitchFamily="18" charset="0"/>
              </a:rPr>
              <a:t> </a:t>
            </a:r>
            <a:endParaRPr lang="el-GR" altLang="en-US" sz="1894" b="1" dirty="0">
              <a:cs typeface="Times New Roman" pitchFamily="18" charset="0"/>
            </a:endParaRPr>
          </a:p>
          <a:p>
            <a:pPr marL="229602" indent="-229602" algn="just">
              <a:lnSpc>
                <a:spcPts val="2583"/>
              </a:lnSpc>
              <a:spcAft>
                <a:spcPts val="517"/>
              </a:spcAft>
              <a:buFont typeface="Arial" charset="0"/>
              <a:buChar char="•"/>
            </a:pPr>
            <a:r>
              <a:rPr lang="el-GR" altLang="en-US" sz="1894" b="1" dirty="0">
                <a:cs typeface="Times New Roman" pitchFamily="18" charset="0"/>
              </a:rPr>
              <a:t>για κάθε ηλεκτρόνιο της ίδιας </a:t>
            </a:r>
            <a:r>
              <a:rPr lang="el-GR" altLang="en-US" sz="1894" b="1" dirty="0">
                <a:solidFill>
                  <a:srgbClr val="002060"/>
                </a:solidFill>
                <a:cs typeface="Times New Roman" pitchFamily="18" charset="0"/>
              </a:rPr>
              <a:t>ομάδας</a:t>
            </a:r>
            <a:r>
              <a:rPr lang="el-GR" altLang="en-US" sz="1894" b="1" dirty="0">
                <a:cs typeface="Times New Roman" pitchFamily="18" charset="0"/>
              </a:rPr>
              <a:t> </a:t>
            </a:r>
            <a:r>
              <a:rPr lang="en-US" altLang="en-US" sz="1894" b="1" i="1" dirty="0">
                <a:cs typeface="Times New Roman" pitchFamily="18" charset="0"/>
              </a:rPr>
              <a:t>S</a:t>
            </a:r>
            <a:r>
              <a:rPr lang="el-GR" altLang="en-US" sz="1894" b="1" dirty="0">
                <a:cs typeface="Times New Roman" pitchFamily="18" charset="0"/>
              </a:rPr>
              <a:t> = 0.35 </a:t>
            </a:r>
            <a:endParaRPr lang="en-US" altLang="en-US" sz="1894" b="1" dirty="0">
              <a:cs typeface="Times New Roman" pitchFamily="18" charset="0"/>
            </a:endParaRPr>
          </a:p>
          <a:p>
            <a:pPr marL="229602" indent="-229602" algn="just">
              <a:lnSpc>
                <a:spcPts val="2583"/>
              </a:lnSpc>
              <a:spcAft>
                <a:spcPts val="517"/>
              </a:spcAft>
              <a:buFont typeface="Arial" charset="0"/>
              <a:buChar char="•"/>
            </a:pPr>
            <a:r>
              <a:rPr lang="el-GR" altLang="en-US" sz="1894" b="1" dirty="0">
                <a:cs typeface="Times New Roman" pitchFamily="18" charset="0"/>
              </a:rPr>
              <a:t>για κάθε ηλεκτρόνιο χαμηλότερης </a:t>
            </a:r>
            <a:r>
              <a:rPr lang="el-GR" altLang="en-US" sz="1894" b="1" dirty="0">
                <a:solidFill>
                  <a:srgbClr val="002060"/>
                </a:solidFill>
                <a:cs typeface="Times New Roman" pitchFamily="18" charset="0"/>
              </a:rPr>
              <a:t>ομάδας</a:t>
            </a:r>
            <a:r>
              <a:rPr lang="el-GR" altLang="en-US" sz="1894" b="1" dirty="0">
                <a:cs typeface="Times New Roman" pitchFamily="18" charset="0"/>
              </a:rPr>
              <a:t> </a:t>
            </a:r>
            <a:r>
              <a:rPr lang="en-US" altLang="en-US" sz="1894" b="1" i="1" dirty="0">
                <a:cs typeface="Times New Roman" pitchFamily="18" charset="0"/>
              </a:rPr>
              <a:t>S</a:t>
            </a:r>
            <a:r>
              <a:rPr lang="el-GR" altLang="en-US" sz="1894" b="1" dirty="0">
                <a:cs typeface="Times New Roman" pitchFamily="18" charset="0"/>
              </a:rPr>
              <a:t> = 1.00</a:t>
            </a:r>
            <a:endParaRPr lang="el-GR" altLang="en-US" sz="1894" b="1" dirty="0"/>
          </a:p>
        </p:txBody>
      </p:sp>
      <p:sp>
        <p:nvSpPr>
          <p:cNvPr id="128006" name="Text Box 6"/>
          <p:cNvSpPr txBox="1">
            <a:spLocks noChangeArrowheads="1"/>
          </p:cNvSpPr>
          <p:nvPr/>
        </p:nvSpPr>
        <p:spPr bwMode="auto">
          <a:xfrm>
            <a:off x="1" y="764107"/>
            <a:ext cx="9144000" cy="410241"/>
          </a:xfrm>
          <a:prstGeom prst="rect">
            <a:avLst/>
          </a:prstGeom>
          <a:noFill/>
          <a:ln w="9525">
            <a:noFill/>
            <a:miter lim="800000"/>
            <a:headEnd/>
            <a:tailEnd/>
          </a:ln>
          <a:effectLst/>
        </p:spPr>
        <p:txBody>
          <a:bodyPr>
            <a:spAutoFit/>
          </a:bodyPr>
          <a:lstStyle/>
          <a:p>
            <a:pPr algn="ctr" eaLnBrk="0" hangingPunct="0">
              <a:spcBef>
                <a:spcPct val="50000"/>
              </a:spcBef>
              <a:defRPr/>
            </a:pPr>
            <a:r>
              <a:rPr lang="el-GR" sz="2066" b="1">
                <a:effectLst>
                  <a:outerShdw blurRad="38100" dist="38100" dir="2700000" algn="tl">
                    <a:srgbClr val="C0C0C0"/>
                  </a:outerShdw>
                </a:effectLst>
              </a:rPr>
              <a:t>ΚΑΝΟΝΕΣ </a:t>
            </a:r>
            <a:r>
              <a:rPr lang="en-US" sz="2066" b="1">
                <a:effectLst>
                  <a:outerShdw blurRad="38100" dist="38100" dir="2700000" algn="tl">
                    <a:srgbClr val="C0C0C0"/>
                  </a:outerShdw>
                </a:effectLst>
              </a:rPr>
              <a:t>SLATER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C1135FB3-4D2A-2F20-D47A-2734B87EC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332656"/>
            <a:ext cx="4211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A35DE3C4-BEC5-50B7-B4A4-7A248D40765C}"/>
              </a:ext>
            </a:extLst>
          </p:cNvPr>
          <p:cNvGrpSpPr/>
          <p:nvPr/>
        </p:nvGrpSpPr>
        <p:grpSpPr>
          <a:xfrm>
            <a:off x="0" y="3213100"/>
            <a:ext cx="9144000" cy="3502025"/>
            <a:chOff x="0" y="3213100"/>
            <a:chExt cx="9144000" cy="3502025"/>
          </a:xfrm>
        </p:grpSpPr>
        <p:sp>
          <p:nvSpPr>
            <p:cNvPr id="4" name="Text Box 6">
              <a:extLst>
                <a:ext uri="{FF2B5EF4-FFF2-40B4-BE49-F238E27FC236}">
                  <a16:creationId xmlns:a16="http://schemas.microsoft.com/office/drawing/2014/main" id="{18F3A45D-9072-C496-94DA-C74342DF94ED}"/>
                </a:ext>
              </a:extLst>
            </p:cNvPr>
            <p:cNvSpPr txBox="1">
              <a:spLocks noChangeArrowheads="1"/>
            </p:cNvSpPr>
            <p:nvPr/>
          </p:nvSpPr>
          <p:spPr bwMode="auto">
            <a:xfrm>
              <a:off x="0" y="5949950"/>
              <a:ext cx="9144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5000"/>
                </a:lnSpc>
                <a:spcBef>
                  <a:spcPct val="15000"/>
                </a:spcBef>
                <a:buFontTx/>
                <a:buNone/>
              </a:pPr>
              <a:r>
                <a:rPr lang="el-GR" altLang="en-US" sz="1800" b="1" dirty="0"/>
                <a:t> </a:t>
              </a:r>
              <a:r>
                <a:rPr lang="en-US" altLang="en-US" sz="1800" b="1" baseline="-25000" dirty="0"/>
                <a:t>47</a:t>
              </a:r>
              <a:r>
                <a:rPr lang="en-US" altLang="en-US" sz="1800" b="1" dirty="0"/>
                <a:t>Ag: 1s</a:t>
              </a:r>
              <a:r>
                <a:rPr lang="en-US" altLang="en-US" sz="1800" b="1" baseline="30000" dirty="0"/>
                <a:t>2</a:t>
              </a:r>
              <a:r>
                <a:rPr lang="en-US" altLang="en-US" sz="1800" b="1" dirty="0"/>
                <a:t>2s</a:t>
              </a:r>
              <a:r>
                <a:rPr lang="en-US" altLang="en-US" sz="1800" b="1" baseline="30000" dirty="0"/>
                <a:t>2</a:t>
              </a:r>
              <a:r>
                <a:rPr lang="en-US" altLang="en-US" sz="1800" b="1" dirty="0"/>
                <a:t>2p</a:t>
              </a:r>
              <a:r>
                <a:rPr lang="en-US" altLang="en-US" sz="1800" b="1" baseline="30000" dirty="0"/>
                <a:t>6</a:t>
              </a:r>
              <a:r>
                <a:rPr lang="en-US" altLang="en-US" sz="1800" b="1" dirty="0"/>
                <a:t>3s</a:t>
              </a:r>
              <a:r>
                <a:rPr lang="en-US" altLang="en-US" sz="1800" b="1" baseline="30000" dirty="0"/>
                <a:t>2</a:t>
              </a:r>
              <a:r>
                <a:rPr lang="en-US" altLang="en-US" sz="1800" b="1" dirty="0"/>
                <a:t>3p</a:t>
              </a:r>
              <a:r>
                <a:rPr lang="en-US" altLang="en-US" sz="1800" b="1" baseline="30000" dirty="0"/>
                <a:t>6</a:t>
              </a:r>
              <a:r>
                <a:rPr lang="en-US" altLang="en-US" sz="1800" b="1" dirty="0"/>
                <a:t>3d</a:t>
              </a:r>
              <a:r>
                <a:rPr lang="en-US" altLang="en-US" sz="1800" b="1" baseline="30000" dirty="0"/>
                <a:t>10</a:t>
              </a:r>
              <a:r>
                <a:rPr lang="en-US" altLang="en-US" sz="1800" b="1" dirty="0"/>
                <a:t>4s</a:t>
              </a:r>
              <a:r>
                <a:rPr lang="en-US" altLang="en-US" sz="1800" b="1" baseline="30000" dirty="0"/>
                <a:t>2</a:t>
              </a:r>
              <a:r>
                <a:rPr lang="en-US" altLang="en-US" sz="1800" b="1" dirty="0"/>
                <a:t>4p</a:t>
              </a:r>
              <a:r>
                <a:rPr lang="en-US" altLang="en-US" sz="1800" b="1" baseline="30000" dirty="0"/>
                <a:t>6</a:t>
              </a:r>
              <a:r>
                <a:rPr lang="en-US" altLang="en-US" sz="1800" b="1" dirty="0"/>
                <a:t>5s</a:t>
              </a:r>
              <a:r>
                <a:rPr lang="el-GR" altLang="en-US" sz="1800" b="1" baseline="30000" dirty="0"/>
                <a:t>2</a:t>
              </a:r>
              <a:r>
                <a:rPr lang="en-US" altLang="en-US" sz="1800" b="1" dirty="0"/>
                <a:t>4d</a:t>
              </a:r>
              <a:r>
                <a:rPr lang="el-GR" altLang="en-US" sz="1800" b="1" baseline="30000" dirty="0"/>
                <a:t>9</a:t>
              </a:r>
              <a:r>
                <a:rPr lang="el-GR" altLang="en-US" sz="1800" b="1" dirty="0"/>
                <a:t> → </a:t>
              </a:r>
              <a:r>
                <a:rPr lang="en-US" altLang="en-US" sz="1800" b="1" dirty="0"/>
                <a:t>5s</a:t>
              </a:r>
              <a:r>
                <a:rPr lang="el-GR" altLang="en-US" sz="1800" b="1" baseline="30000" dirty="0"/>
                <a:t>1</a:t>
              </a:r>
              <a:r>
                <a:rPr lang="en-US" altLang="en-US" sz="1800" b="1" dirty="0"/>
                <a:t>4d</a:t>
              </a:r>
              <a:r>
                <a:rPr lang="el-GR" altLang="en-US" sz="1800" b="1" baseline="30000" dirty="0"/>
                <a:t>10</a:t>
              </a:r>
              <a:r>
                <a:rPr lang="el-GR" altLang="en-US" sz="1800" b="1" dirty="0"/>
                <a:t> </a:t>
              </a:r>
            </a:p>
            <a:p>
              <a:pPr algn="ctr" eaLnBrk="1" hangingPunct="1">
                <a:lnSpc>
                  <a:spcPct val="115000"/>
                </a:lnSpc>
                <a:spcBef>
                  <a:spcPct val="15000"/>
                </a:spcBef>
                <a:buFontTx/>
                <a:buNone/>
              </a:pPr>
              <a:r>
                <a:rPr lang="el-GR" altLang="en-US" sz="1800" b="1" dirty="0"/>
                <a:t>τομέας </a:t>
              </a:r>
              <a:r>
                <a:rPr lang="en-US" altLang="en-US" sz="1800" b="1" dirty="0"/>
                <a:t>d </a:t>
              </a:r>
              <a:r>
                <a:rPr lang="el-GR" altLang="en-US" sz="1800" b="1" dirty="0"/>
                <a:t>- ομάδα </a:t>
              </a:r>
              <a:r>
                <a:rPr lang="en-US" altLang="en-US" sz="1800" b="1" dirty="0"/>
                <a:t>d</a:t>
              </a:r>
              <a:r>
                <a:rPr lang="en-US" altLang="en-US" sz="1800" b="1" baseline="30000" dirty="0"/>
                <a:t>9</a:t>
              </a:r>
              <a:r>
                <a:rPr lang="en-US" altLang="en-US" sz="1800" b="1" dirty="0"/>
                <a:t> </a:t>
              </a:r>
              <a:r>
                <a:rPr lang="el-GR" altLang="en-US" sz="1800" b="1" dirty="0"/>
                <a:t>- </a:t>
              </a:r>
              <a:r>
                <a:rPr lang="en-US" altLang="en-US" sz="1800" b="1" dirty="0"/>
                <a:t>(n+1)s</a:t>
              </a:r>
              <a:r>
                <a:rPr lang="en-US" altLang="en-US" sz="1800" b="1" baseline="30000" dirty="0"/>
                <a:t>1</a:t>
              </a:r>
              <a:r>
                <a:rPr lang="en-US" altLang="en-US" sz="1800" b="1" dirty="0"/>
                <a:t>nd</a:t>
              </a:r>
              <a:r>
                <a:rPr lang="en-US" altLang="en-US" sz="1800" b="1" baseline="30000" dirty="0"/>
                <a:t>10</a:t>
              </a:r>
              <a:r>
                <a:rPr lang="en-US" altLang="en-US" sz="1800" b="1" dirty="0"/>
                <a:t> </a:t>
              </a:r>
              <a:r>
                <a:rPr lang="el-GR" altLang="en-US" sz="1800" b="1" dirty="0"/>
                <a:t>- περίοδος 5η  </a:t>
              </a:r>
              <a:endParaRPr lang="en-US" altLang="en-US" sz="1800" b="1" dirty="0"/>
            </a:p>
          </p:txBody>
        </p:sp>
        <p:grpSp>
          <p:nvGrpSpPr>
            <p:cNvPr id="5" name="Group 4">
              <a:extLst>
                <a:ext uri="{FF2B5EF4-FFF2-40B4-BE49-F238E27FC236}">
                  <a16:creationId xmlns:a16="http://schemas.microsoft.com/office/drawing/2014/main" id="{41480A97-28FB-BC4A-3D76-4E4D769F0059}"/>
                </a:ext>
              </a:extLst>
            </p:cNvPr>
            <p:cNvGrpSpPr/>
            <p:nvPr/>
          </p:nvGrpSpPr>
          <p:grpSpPr>
            <a:xfrm>
              <a:off x="2627313" y="3213100"/>
              <a:ext cx="5184775" cy="3119438"/>
              <a:chOff x="2627313" y="3213100"/>
              <a:chExt cx="5184775" cy="3119438"/>
            </a:xfrm>
          </p:grpSpPr>
          <p:sp>
            <p:nvSpPr>
              <p:cNvPr id="6" name="Oval 5">
                <a:extLst>
                  <a:ext uri="{FF2B5EF4-FFF2-40B4-BE49-F238E27FC236}">
                    <a16:creationId xmlns:a16="http://schemas.microsoft.com/office/drawing/2014/main" id="{4712BA31-5B7A-82D4-F324-5121C5494CB6}"/>
                  </a:ext>
                </a:extLst>
              </p:cNvPr>
              <p:cNvSpPr/>
              <p:nvPr/>
            </p:nvSpPr>
            <p:spPr>
              <a:xfrm>
                <a:off x="5867400" y="4365625"/>
                <a:ext cx="433388" cy="35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7" name="Picture 10">
                <a:extLst>
                  <a:ext uri="{FF2B5EF4-FFF2-40B4-BE49-F238E27FC236}">
                    <a16:creationId xmlns:a16="http://schemas.microsoft.com/office/drawing/2014/main" id="{B9CD1578-481F-3F13-0BA1-AB9233871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213100"/>
                <a:ext cx="4176712"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87B8721F-7F9A-7479-BB02-6ED82FCDAC70}"/>
                  </a:ext>
                </a:extLst>
              </p:cNvPr>
              <p:cNvCxnSpPr/>
              <p:nvPr/>
            </p:nvCxnSpPr>
            <p:spPr>
              <a:xfrm>
                <a:off x="7308850" y="6332538"/>
                <a:ext cx="50323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52541F-91E3-4E9B-C10B-FE9F086646F2}"/>
                  </a:ext>
                </a:extLst>
              </p:cNvPr>
              <p:cNvCxnSpPr/>
              <p:nvPr/>
            </p:nvCxnSpPr>
            <p:spPr>
              <a:xfrm flipV="1">
                <a:off x="7812088" y="4545013"/>
                <a:ext cx="0" cy="178752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97F308D-AD87-6436-5D10-16EEFC4EEBF8}"/>
                  </a:ext>
                </a:extLst>
              </p:cNvPr>
              <p:cNvCxnSpPr/>
              <p:nvPr/>
            </p:nvCxnSpPr>
            <p:spPr>
              <a:xfrm flipH="1">
                <a:off x="6156325" y="4545013"/>
                <a:ext cx="1655763" cy="2222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8571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949" y="332656"/>
            <a:ext cx="8888121" cy="923330"/>
          </a:xfrm>
          <a:prstGeom prst="rect">
            <a:avLst/>
          </a:prstGeom>
        </p:spPr>
        <p:txBody>
          <a:bodyPr wrap="square">
            <a:spAutoFit/>
          </a:bodyPr>
          <a:lstStyle/>
          <a:p>
            <a:r>
              <a:rPr lang="el-GR" b="1" dirty="0"/>
              <a:t>Από τη θέση και μόνο που έχουν τα στοιχεία με </a:t>
            </a:r>
            <a:r>
              <a:rPr lang="el-GR" b="1" i="1" dirty="0"/>
              <a:t>Ζ </a:t>
            </a:r>
            <a:r>
              <a:rPr lang="el-GR" b="1" dirty="0"/>
              <a:t>= 25, 33, 57 και 81 στον Π.Π.</a:t>
            </a:r>
            <a:r>
              <a:rPr lang="en-US" b="1" dirty="0"/>
              <a:t> </a:t>
            </a:r>
            <a:r>
              <a:rPr lang="el-GR" b="1" dirty="0"/>
              <a:t>(ομάδα και περίοδος στην οποία ανήκουν), βρείτε την ηλεκτρονική δομή του φλοιού</a:t>
            </a:r>
            <a:r>
              <a:rPr lang="en-US" b="1" dirty="0"/>
              <a:t> </a:t>
            </a:r>
            <a:r>
              <a:rPr lang="el-GR" b="1" dirty="0"/>
              <a:t>σθένους των στοιχείων αυτών.</a:t>
            </a:r>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271241"/>
            <a:ext cx="6624291" cy="446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C028DFF-BBC5-F555-740E-ED06B9CBB04D}"/>
              </a:ext>
            </a:extLst>
          </p:cNvPr>
          <p:cNvSpPr txBox="1"/>
          <p:nvPr/>
        </p:nvSpPr>
        <p:spPr>
          <a:xfrm>
            <a:off x="251520" y="6026566"/>
            <a:ext cx="8744550" cy="646331"/>
          </a:xfrm>
          <a:prstGeom prst="rect">
            <a:avLst/>
          </a:prstGeom>
          <a:noFill/>
        </p:spPr>
        <p:txBody>
          <a:bodyPr wrap="square" rtlCol="0">
            <a:spAutoFit/>
          </a:bodyPr>
          <a:lstStyle/>
          <a:p>
            <a:r>
              <a:rPr lang="el-GR" b="1" dirty="0"/>
              <a:t>Πόσα παραμαγνητικά και πόσα διαμαγνητικά στοιχεία υπάρχουν στο Π.Σ. Να λάβετε υπόψη μόνο τα πρώτα στοιχεία των λανθανίδων και ακτινίδων</a:t>
            </a:r>
            <a:endParaRPr lang="en-US" b="1" dirty="0"/>
          </a:p>
        </p:txBody>
      </p:sp>
    </p:spTree>
    <p:extLst>
      <p:ext uri="{BB962C8B-B14F-4D97-AF65-F5344CB8AC3E}">
        <p14:creationId xmlns:p14="http://schemas.microsoft.com/office/powerpoint/2010/main" val="211519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39942"/>
            <a:ext cx="7890019"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23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59888" y="1412914"/>
            <a:ext cx="5629888" cy="3672408"/>
          </a:xfrm>
          <a:prstGeom prst="rect">
            <a:avLst/>
          </a:prstGeom>
          <a:noFill/>
        </p:spPr>
      </p:pic>
      <p:sp>
        <p:nvSpPr>
          <p:cNvPr id="5" name="TextBox 4"/>
          <p:cNvSpPr txBox="1"/>
          <p:nvPr/>
        </p:nvSpPr>
        <p:spPr>
          <a:xfrm>
            <a:off x="467544" y="476672"/>
            <a:ext cx="8136904" cy="923330"/>
          </a:xfrm>
          <a:prstGeom prst="rect">
            <a:avLst/>
          </a:prstGeom>
          <a:noFill/>
        </p:spPr>
        <p:txBody>
          <a:bodyPr wrap="square" rtlCol="0">
            <a:spAutoFit/>
          </a:bodyPr>
          <a:lstStyle/>
          <a:p>
            <a:pPr>
              <a:lnSpc>
                <a:spcPct val="150000"/>
              </a:lnSpc>
            </a:pPr>
            <a:r>
              <a:rPr lang="el-GR" b="1" dirty="0"/>
              <a:t>6</a:t>
            </a:r>
            <a:r>
              <a:rPr lang="en-US" b="1" dirty="0"/>
              <a:t>. </a:t>
            </a:r>
            <a:r>
              <a:rPr lang="el-GR" b="1" dirty="0"/>
              <a:t>Να εξηγήσετε γιατί η ενέργεια 1</a:t>
            </a:r>
            <a:r>
              <a:rPr lang="el-GR" b="1" baseline="30000" dirty="0"/>
              <a:t>ου</a:t>
            </a:r>
            <a:r>
              <a:rPr lang="el-GR" b="1" dirty="0"/>
              <a:t> ιονισμού του </a:t>
            </a:r>
            <a:r>
              <a:rPr lang="en-US" b="1" baseline="-25000" dirty="0"/>
              <a:t>5</a:t>
            </a:r>
            <a:r>
              <a:rPr lang="el-GR" b="1" dirty="0"/>
              <a:t>Β είναι μικρότερη από του </a:t>
            </a:r>
            <a:r>
              <a:rPr lang="en-US" b="1" baseline="-25000" dirty="0"/>
              <a:t>4</a:t>
            </a:r>
            <a:r>
              <a:rPr lang="en-US" b="1" dirty="0"/>
              <a:t>Be </a:t>
            </a:r>
            <a:r>
              <a:rPr lang="el-GR" b="1" dirty="0"/>
              <a:t>και του </a:t>
            </a:r>
            <a:r>
              <a:rPr lang="en-US" b="1" baseline="-25000" dirty="0"/>
              <a:t>8</a:t>
            </a:r>
            <a:r>
              <a:rPr lang="el-GR" b="1" dirty="0"/>
              <a:t>Ο από του </a:t>
            </a:r>
            <a:r>
              <a:rPr lang="en-US" b="1" baseline="-25000" dirty="0"/>
              <a:t>7</a:t>
            </a:r>
            <a:r>
              <a:rPr lang="en-US" b="1" dirty="0"/>
              <a:t>N.</a:t>
            </a:r>
            <a:endParaRPr lang="el-GR" b="1" dirty="0"/>
          </a:p>
        </p:txBody>
      </p:sp>
      <p:sp>
        <p:nvSpPr>
          <p:cNvPr id="2" name="Rectangle 1"/>
          <p:cNvSpPr/>
          <p:nvPr/>
        </p:nvSpPr>
        <p:spPr>
          <a:xfrm>
            <a:off x="467544" y="5085322"/>
            <a:ext cx="7964286" cy="1295868"/>
          </a:xfrm>
          <a:prstGeom prst="rect">
            <a:avLst/>
          </a:prstGeom>
        </p:spPr>
        <p:txBody>
          <a:bodyPr wrap="square">
            <a:spAutoFit/>
          </a:bodyPr>
          <a:lstStyle/>
          <a:p>
            <a:pPr>
              <a:lnSpc>
                <a:spcPct val="150000"/>
              </a:lnSpc>
            </a:pPr>
            <a:r>
              <a:rPr lang="el-GR" b="1" dirty="0"/>
              <a:t>Να εξηγήσετε γιατί η πρώτη ενέργεια ιοντισμού του στροντίου (Sr) είναι υψηλότερη από αυτή του ρουβιδίου (Rb), ενώ η ενέργεια δεύτερου ιοντισμού του Sr είναι χαμηλότερη από την αντίστοιχη του Rb. </a:t>
            </a:r>
          </a:p>
        </p:txBody>
      </p:sp>
    </p:spTree>
    <p:extLst>
      <p:ext uri="{BB962C8B-B14F-4D97-AF65-F5344CB8AC3E}">
        <p14:creationId xmlns:p14="http://schemas.microsoft.com/office/powerpoint/2010/main" val="261590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8C93CF-7D84-5150-4A30-65E064927B48}"/>
              </a:ext>
            </a:extLst>
          </p:cNvPr>
          <p:cNvSpPr txBox="1"/>
          <p:nvPr/>
        </p:nvSpPr>
        <p:spPr>
          <a:xfrm>
            <a:off x="431540" y="404664"/>
            <a:ext cx="8280920" cy="2125390"/>
          </a:xfrm>
          <a:prstGeom prst="rect">
            <a:avLst/>
          </a:prstGeom>
          <a:solidFill>
            <a:schemeClr val="bg1"/>
          </a:solidFill>
        </p:spPr>
        <p:txBody>
          <a:bodyPr wrap="square">
            <a:spAutoFit/>
          </a:bodyPr>
          <a:lstStyle/>
          <a:p>
            <a:pPr algn="just">
              <a:lnSpc>
                <a:spcPct val="150000"/>
              </a:lnSpc>
              <a:spcAft>
                <a:spcPts val="300"/>
              </a:spcAft>
            </a:pP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Τρία στοιχεία έχουν τις ηλεκτρονικές δομές 1</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και 1</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r>
              <a:rPr lang="el-GR" sz="18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Οι πρώτες ενέργειες ιοντισμού των τριών στοιχείων (όχι κατά την ίδια σειρά) είναι 419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kJ</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mol</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1521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kJ</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mol</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και 738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kJ</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mol</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Οι ατομικές τους ακτίνες είναι (όχι κατά την ίδια σειρά)1.60, 0.97 και 2.27 Å. Να βρείτε ποια είναι τα στοιχεία και να αντιστοιχείσετε τις δεδομένες τιμές σε κάθε ένα από αυτά.</a:t>
            </a:r>
            <a:endParaRPr lang="en-US" sz="2000" b="1" dirty="0">
              <a:effectLst/>
              <a:latin typeface="Times New Roman" panose="02020603050405020304" pitchFamily="18" charset="0"/>
              <a:ea typeface="Times New Roman" panose="02020603050405020304" pitchFamily="18" charset="0"/>
            </a:endParaRPr>
          </a:p>
        </p:txBody>
      </p:sp>
      <p:pic>
        <p:nvPicPr>
          <p:cNvPr id="6" name="Picture 7">
            <a:extLst>
              <a:ext uri="{FF2B5EF4-FFF2-40B4-BE49-F238E27FC236}">
                <a16:creationId xmlns:a16="http://schemas.microsoft.com/office/drawing/2014/main" id="{0312EFC0-EE7A-9C67-3D72-3ACFCA147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20"/>
            <a:ext cx="6161827" cy="39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45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1B76F9-BE39-BB96-99A5-F6C139B0F803}"/>
              </a:ext>
            </a:extLst>
          </p:cNvPr>
          <p:cNvSpPr txBox="1"/>
          <p:nvPr/>
        </p:nvSpPr>
        <p:spPr>
          <a:xfrm>
            <a:off x="179512" y="548680"/>
            <a:ext cx="8568952" cy="1709892"/>
          </a:xfrm>
          <a:prstGeom prst="rect">
            <a:avLst/>
          </a:prstGeom>
          <a:noFill/>
        </p:spPr>
        <p:txBody>
          <a:bodyPr wrap="square">
            <a:spAutoFit/>
          </a:bodyPr>
          <a:lstStyle/>
          <a:p>
            <a:pPr algn="just">
              <a:lnSpc>
                <a:spcPct val="150000"/>
              </a:lnSpc>
              <a:spcAft>
                <a:spcPts val="300"/>
              </a:spcAft>
            </a:pP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Στο σχήμα απεικονίζεται η μοναδιαία κυψελίδα ενός κρυστάλλου. Οι μεγάλες σφαίρες  παριστάνουν τα άτομα Α και οι μικρές τα άτομα Β. (α) Ποιος είναι ο χημικός τύπος (Α</a:t>
            </a:r>
            <a:r>
              <a:rPr lang="en-US" sz="18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Β</a:t>
            </a:r>
            <a:r>
              <a:rPr lang="en-US" sz="1800" b="1"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r>
              <a:rPr lang="el-GR"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της ένωσης που έχει αυτή τη μοναδιαία κυψελίδα; (β) Θεωρήστε τη διάταξη των ατόμων Α. Πρόκειται για κυβική μοναδιαία κυψελίδα; </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Αν</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ναι, </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σε</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π</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οιον</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τύ</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πο ανήκει;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EB0E4BDF-9689-94B8-BBCD-88A0DBE60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996952"/>
            <a:ext cx="272159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74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4896544" cy="555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6"/>
          <p:cNvSpPr>
            <a:spLocks noGrp="1" noChangeArrowheads="1"/>
          </p:cNvSpPr>
          <p:nvPr>
            <p:ph type="title"/>
          </p:nvPr>
        </p:nvSpPr>
        <p:spPr>
          <a:xfrm>
            <a:off x="1187624" y="620688"/>
            <a:ext cx="6858000" cy="507206"/>
          </a:xfrm>
          <a:extLst>
            <a:ext uri="{909E8E84-426E-40DD-AFC4-6F175D3DCCD1}">
              <a14:hiddenFill xmlns:a14="http://schemas.microsoft.com/office/drawing/2010/main">
                <a:solidFill>
                  <a:schemeClr val="bg1"/>
                </a:solidFill>
              </a14:hiddenFill>
            </a:ext>
          </a:extLst>
        </p:spPr>
        <p:txBody>
          <a:bodyPr>
            <a:noAutofit/>
          </a:bodyPr>
          <a:lstStyle/>
          <a:p>
            <a:pPr>
              <a:defRPr/>
            </a:pPr>
            <a:r>
              <a:rPr lang="el-GR" sz="2000" b="1" dirty="0">
                <a:effectLst>
                  <a:outerShdw blurRad="38100" dist="38100" dir="2700000" algn="tl">
                    <a:srgbClr val="C0C0C0"/>
                  </a:outerShdw>
                </a:effectLst>
              </a:rPr>
              <a:t>ΚΥΚΛΟΣ </a:t>
            </a:r>
            <a:r>
              <a:rPr lang="en-US" sz="2000" b="1" dirty="0">
                <a:effectLst>
                  <a:outerShdw blurRad="38100" dist="38100" dir="2700000" algn="tl">
                    <a:srgbClr val="C0C0C0"/>
                  </a:outerShdw>
                </a:effectLst>
              </a:rPr>
              <a:t>BORN</a:t>
            </a:r>
            <a:r>
              <a:rPr lang="el-GR" sz="2000" b="1" dirty="0">
                <a:effectLst>
                  <a:outerShdw blurRad="38100" dist="38100" dir="2700000" algn="tl">
                    <a:srgbClr val="C0C0C0"/>
                  </a:outerShdw>
                </a:effectLst>
              </a:rPr>
              <a:t>-</a:t>
            </a:r>
            <a:r>
              <a:rPr lang="en-US" sz="2000" b="1" dirty="0">
                <a:effectLst>
                  <a:outerShdw blurRad="38100" dist="38100" dir="2700000" algn="tl">
                    <a:srgbClr val="C0C0C0"/>
                  </a:outerShdw>
                </a:effectLst>
              </a:rPr>
              <a:t>HABER</a:t>
            </a:r>
            <a:br>
              <a:rPr lang="en-US" sz="2000" b="1" dirty="0">
                <a:effectLst>
                  <a:outerShdw blurRad="38100" dist="38100" dir="2700000" algn="tl">
                    <a:srgbClr val="C0C0C0"/>
                  </a:outerShdw>
                </a:effectLst>
              </a:rPr>
            </a:br>
            <a:br>
              <a:rPr lang="el-GR" sz="2000" b="1" dirty="0">
                <a:effectLst>
                  <a:outerShdw blurRad="38100" dist="38100" dir="2700000" algn="tl">
                    <a:srgbClr val="C0C0C0"/>
                  </a:outerShdw>
                </a:effectLst>
              </a:rPr>
            </a:br>
            <a:endParaRPr lang="el-GR" sz="2000" dirty="0"/>
          </a:p>
        </p:txBody>
      </p:sp>
      <p:sp>
        <p:nvSpPr>
          <p:cNvPr id="2" name="TextBox 1">
            <a:extLst>
              <a:ext uri="{FF2B5EF4-FFF2-40B4-BE49-F238E27FC236}">
                <a16:creationId xmlns:a16="http://schemas.microsoft.com/office/drawing/2014/main" id="{77822452-9501-EE2C-A177-19D5CBCA8692}"/>
              </a:ext>
            </a:extLst>
          </p:cNvPr>
          <p:cNvSpPr txBox="1"/>
          <p:nvPr/>
        </p:nvSpPr>
        <p:spPr>
          <a:xfrm>
            <a:off x="5580112" y="1844824"/>
            <a:ext cx="3240360" cy="2126864"/>
          </a:xfrm>
          <a:prstGeom prst="rect">
            <a:avLst/>
          </a:prstGeom>
          <a:noFill/>
        </p:spPr>
        <p:txBody>
          <a:bodyPr wrap="square" rtlCol="0">
            <a:spAutoFit/>
          </a:bodyPr>
          <a:lstStyle/>
          <a:p>
            <a:pPr>
              <a:lnSpc>
                <a:spcPct val="150000"/>
              </a:lnSpc>
            </a:pPr>
            <a:r>
              <a:rPr lang="el-GR" b="1" dirty="0"/>
              <a:t>Λαμβάνουμε υπόψη</a:t>
            </a:r>
            <a:r>
              <a:rPr lang="en-US" b="1" dirty="0"/>
              <a:t>:</a:t>
            </a:r>
            <a:endParaRPr lang="el-GR" b="1" dirty="0"/>
          </a:p>
          <a:p>
            <a:pPr marL="285750" indent="-285750">
              <a:lnSpc>
                <a:spcPct val="150000"/>
              </a:lnSpc>
              <a:buFontTx/>
              <a:buChar char="-"/>
            </a:pPr>
            <a:r>
              <a:rPr lang="el-GR" b="1" dirty="0"/>
              <a:t>κατάσταση στοιχείων σε κανονικές συνθήκες </a:t>
            </a:r>
          </a:p>
          <a:p>
            <a:pPr marL="285750" indent="-285750">
              <a:lnSpc>
                <a:spcPct val="150000"/>
              </a:lnSpc>
              <a:buFontTx/>
              <a:buChar char="-"/>
            </a:pPr>
            <a:r>
              <a:rPr lang="el-GR" b="1" dirty="0"/>
              <a:t>στοιχειομετρία</a:t>
            </a:r>
          </a:p>
          <a:p>
            <a:pPr marL="285750" indent="-285750">
              <a:lnSpc>
                <a:spcPct val="150000"/>
              </a:lnSpc>
              <a:buFontTx/>
              <a:buChar char="-"/>
            </a:pPr>
            <a:r>
              <a:rPr lang="el-GR" b="1" dirty="0"/>
              <a:t>πρόσημα</a:t>
            </a:r>
            <a:endParaRPr lang="en-US" b="1" dirty="0"/>
          </a:p>
        </p:txBody>
      </p:sp>
    </p:spTree>
    <p:extLst>
      <p:ext uri="{BB962C8B-B14F-4D97-AF65-F5344CB8AC3E}">
        <p14:creationId xmlns:p14="http://schemas.microsoft.com/office/powerpoint/2010/main" val="39683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37F8D1C1-00CD-7959-8BED-893CCE2DB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4" y="1160861"/>
            <a:ext cx="6156722" cy="441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8454"/>
            <a:ext cx="3455988" cy="952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Oval 24"/>
          <p:cNvSpPr>
            <a:spLocks noChangeArrowheads="1"/>
          </p:cNvSpPr>
          <p:nvPr/>
        </p:nvSpPr>
        <p:spPr bwMode="auto">
          <a:xfrm>
            <a:off x="4428529" y="332904"/>
            <a:ext cx="1871663" cy="86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 name="Line 25"/>
          <p:cNvSpPr>
            <a:spLocks noChangeShapeType="1"/>
          </p:cNvSpPr>
          <p:nvPr/>
        </p:nvSpPr>
        <p:spPr bwMode="auto">
          <a:xfrm>
            <a:off x="3059113" y="764704"/>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 name="Oval 29"/>
          <p:cNvSpPr>
            <a:spLocks noChangeArrowheads="1"/>
          </p:cNvSpPr>
          <p:nvPr/>
        </p:nvSpPr>
        <p:spPr bwMode="auto">
          <a:xfrm>
            <a:off x="7092280" y="117004"/>
            <a:ext cx="790575" cy="11525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2854"/>
            <a:ext cx="3024188" cy="757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74026" y="580038"/>
            <a:ext cx="2567819" cy="369332"/>
          </a:xfrm>
          <a:prstGeom prst="rect">
            <a:avLst/>
          </a:prstGeom>
        </p:spPr>
        <p:txBody>
          <a:bodyPr wrap="none">
            <a:spAutoFit/>
          </a:bodyPr>
          <a:lstStyle/>
          <a:p>
            <a:r>
              <a:rPr lang="en-US" b="1" dirty="0"/>
              <a:t>M</a:t>
            </a:r>
            <a:r>
              <a:rPr lang="el-GR" b="1" dirty="0"/>
              <a:t>ηχανική συνθήκη </a:t>
            </a:r>
            <a:r>
              <a:rPr lang="en-US" b="1" dirty="0"/>
              <a:t>Bohr</a:t>
            </a:r>
            <a:endParaRPr lang="el-GR" b="1" dirty="0"/>
          </a:p>
        </p:txBody>
      </p:sp>
      <p:sp>
        <p:nvSpPr>
          <p:cNvPr id="13" name="TextBox 12"/>
          <p:cNvSpPr txBox="1"/>
          <p:nvPr/>
        </p:nvSpPr>
        <p:spPr>
          <a:xfrm>
            <a:off x="469250" y="2326808"/>
            <a:ext cx="3601219" cy="369332"/>
          </a:xfrm>
          <a:prstGeom prst="rect">
            <a:avLst/>
          </a:prstGeom>
          <a:noFill/>
        </p:spPr>
        <p:txBody>
          <a:bodyPr wrap="square" rtlCol="0">
            <a:spAutoFit/>
          </a:bodyPr>
          <a:lstStyle/>
          <a:p>
            <a:r>
              <a:rPr lang="el-GR" b="1" dirty="0"/>
              <a:t>Ενέργεια </a:t>
            </a:r>
            <a:r>
              <a:rPr lang="en-US" b="1" dirty="0"/>
              <a:t>e</a:t>
            </a:r>
            <a:r>
              <a:rPr lang="el-GR" b="1" dirty="0"/>
              <a:t> στην </a:t>
            </a:r>
            <a:r>
              <a:rPr lang="en-US" b="1" dirty="0"/>
              <a:t>n </a:t>
            </a:r>
            <a:r>
              <a:rPr lang="el-GR" b="1" dirty="0"/>
              <a:t>στιβάδα</a:t>
            </a:r>
          </a:p>
        </p:txBody>
      </p:sp>
      <p:sp>
        <p:nvSpPr>
          <p:cNvPr id="14" name="Line 25"/>
          <p:cNvSpPr>
            <a:spLocks noChangeShapeType="1"/>
          </p:cNvSpPr>
          <p:nvPr/>
        </p:nvSpPr>
        <p:spPr bwMode="auto">
          <a:xfrm>
            <a:off x="3348038" y="2511474"/>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Text Box 22"/>
          <p:cNvSpPr txBox="1">
            <a:spLocks noChangeArrowheads="1"/>
          </p:cNvSpPr>
          <p:nvPr/>
        </p:nvSpPr>
        <p:spPr bwMode="auto">
          <a:xfrm>
            <a:off x="5077987" y="5501560"/>
            <a:ext cx="2663825" cy="733425"/>
          </a:xfrm>
          <a:prstGeom prst="rect">
            <a:avLst/>
          </a:prstGeom>
          <a:solidFill>
            <a:srgbClr val="DFD7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spcBef>
                <a:spcPct val="50000"/>
              </a:spcBef>
            </a:pPr>
            <a:r>
              <a:rPr lang="en-US" sz="2800" b="0" i="1" dirty="0"/>
              <a:t>r = </a:t>
            </a:r>
            <a:r>
              <a:rPr lang="en-US" sz="2800" b="0" i="1" dirty="0" err="1"/>
              <a:t>a</a:t>
            </a:r>
            <a:r>
              <a:rPr lang="en-US" sz="2800" b="0" i="1" baseline="-25000" dirty="0" err="1"/>
              <a:t>o</a:t>
            </a:r>
            <a:r>
              <a:rPr lang="en-US" sz="2800" b="0" i="1" baseline="-25000" dirty="0"/>
              <a:t> </a:t>
            </a:r>
            <a:r>
              <a:rPr lang="en-US" sz="2800" i="1" baseline="30000" dirty="0"/>
              <a:t>.</a:t>
            </a:r>
            <a:r>
              <a:rPr lang="en-US" sz="2800" b="0" i="1" dirty="0"/>
              <a:t> n</a:t>
            </a:r>
            <a:r>
              <a:rPr lang="en-US" sz="2800" b="0" i="1" baseline="30000" dirty="0"/>
              <a:t>2</a:t>
            </a:r>
            <a:endParaRPr lang="en-US" sz="2800" b="0" i="1" dirty="0"/>
          </a:p>
        </p:txBody>
      </p:sp>
      <p:sp>
        <p:nvSpPr>
          <p:cNvPr id="19" name="TextBox 18"/>
          <p:cNvSpPr txBox="1"/>
          <p:nvPr/>
        </p:nvSpPr>
        <p:spPr>
          <a:xfrm>
            <a:off x="613340" y="5814556"/>
            <a:ext cx="3421712" cy="369332"/>
          </a:xfrm>
          <a:prstGeom prst="rect">
            <a:avLst/>
          </a:prstGeom>
          <a:noFill/>
        </p:spPr>
        <p:txBody>
          <a:bodyPr wrap="square" rtlCol="0">
            <a:spAutoFit/>
          </a:bodyPr>
          <a:lstStyle/>
          <a:p>
            <a:r>
              <a:rPr lang="el-GR" b="1" dirty="0"/>
              <a:t>Ακτίνα τροχιάς </a:t>
            </a:r>
            <a:r>
              <a:rPr lang="en-US" b="1" dirty="0"/>
              <a:t>e </a:t>
            </a:r>
            <a:r>
              <a:rPr lang="el-GR" b="1" dirty="0"/>
              <a:t>στην στιβάδα </a:t>
            </a:r>
            <a:r>
              <a:rPr lang="en-US" b="1" dirty="0"/>
              <a:t>n</a:t>
            </a:r>
            <a:endParaRPr lang="el-GR" b="1" dirty="0"/>
          </a:p>
        </p:txBody>
      </p:sp>
      <p:sp>
        <p:nvSpPr>
          <p:cNvPr id="20" name="Line 25"/>
          <p:cNvSpPr>
            <a:spLocks noChangeShapeType="1"/>
          </p:cNvSpPr>
          <p:nvPr/>
        </p:nvSpPr>
        <p:spPr bwMode="auto">
          <a:xfrm>
            <a:off x="4016049" y="5999222"/>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2" name="TextBox 21"/>
          <p:cNvSpPr txBox="1"/>
          <p:nvPr/>
        </p:nvSpPr>
        <p:spPr>
          <a:xfrm>
            <a:off x="274404" y="3501008"/>
            <a:ext cx="3167062" cy="1477328"/>
          </a:xfrm>
          <a:prstGeom prst="rect">
            <a:avLst/>
          </a:prstGeom>
          <a:noFill/>
        </p:spPr>
        <p:txBody>
          <a:bodyPr wrap="square" rtlCol="0">
            <a:spAutoFit/>
          </a:bodyPr>
          <a:lstStyle/>
          <a:p>
            <a:pPr algn="ctr">
              <a:lnSpc>
                <a:spcPct val="125000"/>
              </a:lnSpc>
            </a:pPr>
            <a:r>
              <a:rPr lang="el-GR" altLang="en-US" b="1" i="1" dirty="0"/>
              <a:t>Ενέργεια που εκπέμπεται ή απορροφάται κατά την μετακίνηση ηλεκτρονίου από την </a:t>
            </a:r>
            <a:r>
              <a:rPr lang="en-US" altLang="en-US" b="1" i="1" dirty="0" err="1"/>
              <a:t>n</a:t>
            </a:r>
            <a:r>
              <a:rPr lang="en-US" altLang="en-US" b="1" i="1" baseline="-25000" dirty="0" err="1"/>
              <a:t>i</a:t>
            </a:r>
            <a:r>
              <a:rPr lang="en-US" altLang="en-US" b="1" i="1" dirty="0"/>
              <a:t> </a:t>
            </a:r>
            <a:r>
              <a:rPr lang="el-GR" altLang="en-US" b="1" i="1" dirty="0"/>
              <a:t>στην </a:t>
            </a:r>
            <a:r>
              <a:rPr lang="en-US" altLang="en-US" b="1" i="1" dirty="0" err="1"/>
              <a:t>n</a:t>
            </a:r>
            <a:r>
              <a:rPr lang="en-US" altLang="en-US" b="1" i="1" baseline="-25000" dirty="0" err="1"/>
              <a:t>f</a:t>
            </a:r>
            <a:r>
              <a:rPr lang="el-GR" altLang="en-US" b="1" i="1" baseline="-25000" dirty="0"/>
              <a:t> </a:t>
            </a:r>
            <a:r>
              <a:rPr lang="el-GR" altLang="en-US" b="1" i="1" dirty="0"/>
              <a:t>τροχιά (άτομο </a:t>
            </a:r>
            <a:r>
              <a:rPr lang="en-US" altLang="en-US" b="1" i="1" dirty="0"/>
              <a:t>H</a:t>
            </a:r>
            <a:r>
              <a:rPr lang="el-GR" altLang="en-US" b="1" i="1" dirty="0"/>
              <a:t>)</a:t>
            </a:r>
            <a:endParaRPr lang="el-GR" b="1" dirty="0"/>
          </a:p>
        </p:txBody>
      </p:sp>
      <p:grpSp>
        <p:nvGrpSpPr>
          <p:cNvPr id="3" name="Group 2">
            <a:extLst>
              <a:ext uri="{FF2B5EF4-FFF2-40B4-BE49-F238E27FC236}">
                <a16:creationId xmlns:a16="http://schemas.microsoft.com/office/drawing/2014/main" id="{A0D1BC0D-CE81-5732-0AB5-DD6418BCA548}"/>
              </a:ext>
            </a:extLst>
          </p:cNvPr>
          <p:cNvGrpSpPr/>
          <p:nvPr/>
        </p:nvGrpSpPr>
        <p:grpSpPr>
          <a:xfrm>
            <a:off x="3566739" y="3895336"/>
            <a:ext cx="4926386" cy="653465"/>
            <a:chOff x="3566739" y="3895336"/>
            <a:chExt cx="4926386" cy="653465"/>
          </a:xfrm>
        </p:grpSpPr>
        <p:sp>
          <p:nvSpPr>
            <p:cNvPr id="17" name="Line 25"/>
            <p:cNvSpPr>
              <a:spLocks noChangeShapeType="1"/>
            </p:cNvSpPr>
            <p:nvPr/>
          </p:nvSpPr>
          <p:spPr bwMode="auto">
            <a:xfrm>
              <a:off x="3566739" y="4222569"/>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96338"/>
              <a:ext cx="3921125" cy="6524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302B60D-7733-1405-DB3B-E2D63E87B5C5}"/>
                </a:ext>
              </a:extLst>
            </p:cNvPr>
            <p:cNvSpPr txBox="1"/>
            <p:nvPr/>
          </p:nvSpPr>
          <p:spPr>
            <a:xfrm>
              <a:off x="6660232" y="3895336"/>
              <a:ext cx="216024" cy="369332"/>
            </a:xfrm>
            <a:prstGeom prst="rect">
              <a:avLst/>
            </a:prstGeom>
            <a:noFill/>
          </p:spPr>
          <p:txBody>
            <a:bodyPr wrap="square" rtlCol="0">
              <a:spAutoFit/>
            </a:bodyPr>
            <a:lstStyle/>
            <a:p>
              <a:r>
                <a:rPr lang="el-GR" dirty="0"/>
                <a:t>-</a:t>
              </a:r>
              <a:endParaRPr lang="en-US" dirty="0"/>
            </a:p>
          </p:txBody>
        </p:sp>
      </p:grpSp>
    </p:spTree>
    <p:extLst>
      <p:ext uri="{BB962C8B-B14F-4D97-AF65-F5344CB8AC3E}">
        <p14:creationId xmlns:p14="http://schemas.microsoft.com/office/powerpoint/2010/main" val="247423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BC73F8-77DE-AEA8-41B0-C8E01F13DAAC}"/>
              </a:ext>
            </a:extLst>
          </p:cNvPr>
          <p:cNvSpPr txBox="1"/>
          <p:nvPr/>
        </p:nvSpPr>
        <p:spPr>
          <a:xfrm>
            <a:off x="395536" y="332656"/>
            <a:ext cx="8424936" cy="646331"/>
          </a:xfrm>
          <a:prstGeom prst="rect">
            <a:avLst/>
          </a:prstGeom>
          <a:noFill/>
        </p:spPr>
        <p:txBody>
          <a:bodyPr wrap="square">
            <a:spAutoFit/>
          </a:bodyPr>
          <a:lstStyle/>
          <a:p>
            <a:r>
              <a:rPr lang="el-GR" sz="1800" b="1" dirty="0">
                <a:effectLst/>
                <a:latin typeface="Calibri" panose="020F0502020204030204" pitchFamily="34" charset="0"/>
                <a:ea typeface="Times New Roman,Bold"/>
                <a:cs typeface="Times New Roman,Bold"/>
              </a:rPr>
              <a:t>Να σχεδιάσετε όλα τα βήματα του κύκλου </a:t>
            </a:r>
            <a:r>
              <a:rPr lang="en-US" sz="1800" b="1" dirty="0">
                <a:effectLst/>
                <a:latin typeface="Calibri" panose="020F0502020204030204" pitchFamily="34" charset="0"/>
                <a:ea typeface="Times New Roman,Bold"/>
                <a:cs typeface="Times New Roman" panose="02020603050405020304" pitchFamily="18" charset="0"/>
              </a:rPr>
              <a:t>Born</a:t>
            </a:r>
            <a:r>
              <a:rPr lang="el-GR" sz="1800" b="1" dirty="0">
                <a:effectLst/>
                <a:latin typeface="Calibri" panose="020F0502020204030204" pitchFamily="34" charset="0"/>
                <a:ea typeface="Times New Roman,Bold"/>
                <a:cs typeface="Times New Roman" panose="02020603050405020304" pitchFamily="18" charset="0"/>
              </a:rPr>
              <a:t>-</a:t>
            </a:r>
            <a:r>
              <a:rPr lang="en-US" sz="1800" b="1" dirty="0">
                <a:effectLst/>
                <a:latin typeface="Calibri" panose="020F0502020204030204" pitchFamily="34" charset="0"/>
                <a:ea typeface="Times New Roman,Bold"/>
                <a:cs typeface="Times New Roman" panose="02020603050405020304" pitchFamily="18" charset="0"/>
              </a:rPr>
              <a:t>Haber </a:t>
            </a:r>
            <a:r>
              <a:rPr lang="el-GR" sz="1800" b="1" dirty="0">
                <a:effectLst/>
                <a:latin typeface="Calibri" panose="020F0502020204030204" pitchFamily="34" charset="0"/>
                <a:ea typeface="Times New Roman,Bold"/>
                <a:cs typeface="Times New Roman,Bold"/>
              </a:rPr>
              <a:t>για την ένωση </a:t>
            </a:r>
            <a:r>
              <a:rPr lang="en-US" sz="1800" b="1" dirty="0" err="1">
                <a:effectLst/>
                <a:latin typeface="Calibri" panose="020F0502020204030204" pitchFamily="34" charset="0"/>
                <a:ea typeface="Times New Roman,Bold"/>
                <a:cs typeface="Times New Roman,Bold"/>
              </a:rPr>
              <a:t>TiO</a:t>
            </a:r>
            <a:r>
              <a:rPr lang="el-GR" sz="1800" b="1" baseline="-25000" dirty="0">
                <a:effectLst/>
                <a:latin typeface="Calibri" panose="020F0502020204030204" pitchFamily="34" charset="0"/>
                <a:ea typeface="Times New Roman,Bold"/>
                <a:cs typeface="Times New Roman,Bold"/>
              </a:rPr>
              <a:t>2</a:t>
            </a:r>
            <a:r>
              <a:rPr lang="el-GR" sz="1800" b="1" dirty="0">
                <a:effectLst/>
                <a:latin typeface="Calibri" panose="020F0502020204030204" pitchFamily="34" charset="0"/>
                <a:ea typeface="Times New Roman,Bold"/>
                <a:cs typeface="Times New Roman,Bold"/>
              </a:rPr>
              <a:t> και να ονομάσετε τα επιμέρους στάδια.                                                                                                                                                     </a:t>
            </a:r>
            <a:endParaRPr lang="en-US" sz="2000" b="1" dirty="0">
              <a:effectLst/>
              <a:latin typeface="Times New Roman" panose="02020603050405020304" pitchFamily="18" charset="0"/>
              <a:ea typeface="Times New Roman" panose="02020603050405020304" pitchFamily="18" charset="0"/>
            </a:endParaRPr>
          </a:p>
        </p:txBody>
      </p:sp>
      <p:pic>
        <p:nvPicPr>
          <p:cNvPr id="1026" name="Picture 7">
            <a:extLst>
              <a:ext uri="{FF2B5EF4-FFF2-40B4-BE49-F238E27FC236}">
                <a16:creationId xmlns:a16="http://schemas.microsoft.com/office/drawing/2014/main" id="{5342B002-CFC9-11F5-4525-185476FE6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96752"/>
            <a:ext cx="4608512" cy="556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04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3381E-1FAE-29A8-64EB-31BC0CBAE50A}"/>
              </a:ext>
            </a:extLst>
          </p:cNvPr>
          <p:cNvSpPr txBox="1"/>
          <p:nvPr/>
        </p:nvSpPr>
        <p:spPr>
          <a:xfrm>
            <a:off x="467544" y="476672"/>
            <a:ext cx="8352928" cy="781624"/>
          </a:xfrm>
          <a:prstGeom prst="rect">
            <a:avLst/>
          </a:prstGeom>
          <a:solidFill>
            <a:schemeClr val="bg1"/>
          </a:solidFill>
        </p:spPr>
        <p:txBody>
          <a:bodyPr wrap="square">
            <a:spAutoFit/>
          </a:bodyPr>
          <a:lstStyle/>
          <a:p>
            <a:pPr>
              <a:lnSpc>
                <a:spcPts val="2800"/>
              </a:lnSpc>
            </a:pPr>
            <a:r>
              <a:rPr lang="el-GR"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Να σχεδιάσετε χωρίς να κάνετε υπολογισμούς, τον κύκλο Born-Haber</a:t>
            </a:r>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για την ένωση Al</a:t>
            </a:r>
            <a:r>
              <a:rPr lang="el-GR" sz="2000" b="1" i="0" u="none" strike="noStrike" baseline="-25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l-GR"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l-GR" sz="2000" b="1" i="0" u="none" strike="noStrike" baseline="-25000" dirty="0">
                <a:solidFill>
                  <a:srgbClr val="000000"/>
                </a:solidFill>
                <a:latin typeface="Calibri" panose="020F0502020204030204" pitchFamily="34" charset="0"/>
                <a:ea typeface="Calibri" panose="020F0502020204030204" pitchFamily="34" charset="0"/>
                <a:cs typeface="Calibri" panose="020F0502020204030204" pitchFamily="34" charset="0"/>
              </a:rPr>
              <a:t>3</a:t>
            </a:r>
            <a:r>
              <a:rPr lang="el-GR"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6BD80A9-66FB-16CD-C275-0E2410AB150F}"/>
              </a:ext>
            </a:extLst>
          </p:cNvPr>
          <p:cNvSpPr txBox="1"/>
          <p:nvPr/>
        </p:nvSpPr>
        <p:spPr>
          <a:xfrm>
            <a:off x="467544" y="1957411"/>
            <a:ext cx="8352928" cy="3190361"/>
          </a:xfrm>
          <a:prstGeom prst="rect">
            <a:avLst/>
          </a:prstGeom>
          <a:solidFill>
            <a:schemeClr val="bg1"/>
          </a:solidFill>
        </p:spPr>
        <p:txBody>
          <a:bodyPr wrap="square">
            <a:spAutoFit/>
          </a:bodyPr>
          <a:lstStyle/>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Με βάση τα ακόλουθα δεδομένα, να υπολογίσετε την ενθαλπία σχηματισμού σε kJ/mol του CsF από τα στοιχεία του:</a:t>
            </a:r>
            <a:endParaRPr lang="en-US" sz="20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(α) Η ενέργεια εξάχνωσης του Cs(s) είναι +76,1 kJ/mol.</a:t>
            </a:r>
            <a:endParaRPr lang="en-US" sz="20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(β) Η ενέργεια πρώτου ιοντισμού του Cs είναι +375,7 kJ/mol.</a:t>
            </a:r>
            <a:endParaRPr lang="en-US" sz="20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(γ) Η ενέργεια δεσμού F–F είναι +158 kJ/mol.</a:t>
            </a:r>
            <a:endParaRPr lang="en-US" sz="20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(δ) Η πρώτη ηλεκτρονική συγγένεια του F είναι –328 kJ/mol.</a:t>
            </a:r>
            <a:endParaRPr lang="en-US" sz="20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(ε) Η ενέργεια πλέγματος του CsF είναι +740 kJ/mol.</a:t>
            </a:r>
            <a:endParaRPr lang="en-US" sz="2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513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82D607-D95C-3499-DF1E-A9F986DAC462}"/>
              </a:ext>
            </a:extLst>
          </p:cNvPr>
          <p:cNvSpPr txBox="1"/>
          <p:nvPr/>
        </p:nvSpPr>
        <p:spPr>
          <a:xfrm>
            <a:off x="611560" y="1491290"/>
            <a:ext cx="7776864" cy="3526350"/>
          </a:xfrm>
          <a:prstGeom prst="rect">
            <a:avLst/>
          </a:prstGeom>
          <a:solidFill>
            <a:schemeClr val="bg1"/>
          </a:solidFill>
        </p:spPr>
        <p:txBody>
          <a:bodyPr wrap="square">
            <a:spAutoFit/>
          </a:bodyPr>
          <a:lstStyle/>
          <a:p>
            <a:pPr>
              <a:lnSpc>
                <a:spcPct val="125000"/>
              </a:lnSpc>
              <a:spcBef>
                <a:spcPct val="25000"/>
              </a:spcBef>
            </a:pPr>
            <a:r>
              <a:rPr lang="el-GR" altLang="en-US" sz="2000" b="1" dirty="0"/>
              <a:t>Ενέργειες πλέγματος μπορούν να υπολογισθούν και για ομοιοπολικά στερεά μέσω κύκλων </a:t>
            </a:r>
            <a:r>
              <a:rPr lang="en-US" altLang="en-US" sz="2000" b="1" dirty="0"/>
              <a:t>Born</a:t>
            </a:r>
            <a:r>
              <a:rPr lang="el-GR" altLang="en-US" sz="2000" b="1" dirty="0"/>
              <a:t>-</a:t>
            </a:r>
            <a:r>
              <a:rPr lang="en-US" altLang="en-US" sz="2000" b="1" dirty="0"/>
              <a:t>Haber</a:t>
            </a:r>
            <a:r>
              <a:rPr lang="el-GR" altLang="en-US" sz="2000" b="1" dirty="0"/>
              <a:t>. Υπολογίστε την ενέργεια πλέγματος του χαλαζία (</a:t>
            </a:r>
            <a:r>
              <a:rPr lang="en-US" altLang="en-US" sz="2000" b="1" dirty="0" err="1"/>
              <a:t>SiO</a:t>
            </a:r>
            <a:r>
              <a:rPr lang="el-GR" altLang="en-US" sz="2000" b="1" baseline="-25000" dirty="0"/>
              <a:t>2</a:t>
            </a:r>
            <a:r>
              <a:rPr lang="el-GR" altLang="en-US" sz="2000" b="1" dirty="0"/>
              <a:t>) από τα κάτωθι δεδομένα: </a:t>
            </a:r>
            <a:endParaRPr lang="it-IT" altLang="en-US" sz="2000" b="1" dirty="0"/>
          </a:p>
          <a:p>
            <a:pPr>
              <a:lnSpc>
                <a:spcPct val="125000"/>
              </a:lnSpc>
              <a:spcBef>
                <a:spcPct val="25000"/>
              </a:spcBef>
            </a:pPr>
            <a:r>
              <a:rPr lang="it-IT" altLang="en-US" sz="2000" b="1" dirty="0"/>
              <a:t>Si(s) → Si(g) </a:t>
            </a:r>
            <a:r>
              <a:rPr lang="en-US" altLang="en-US" sz="2000" b="1" dirty="0" err="1"/>
              <a:t>Δ</a:t>
            </a:r>
            <a:r>
              <a:rPr lang="en-US" altLang="en-US" sz="2000" b="1" i="1" dirty="0" err="1"/>
              <a:t>Η</a:t>
            </a:r>
            <a:r>
              <a:rPr lang="en-US" altLang="en-US" sz="2000" b="1" baseline="-25000" dirty="0" err="1"/>
              <a:t>ο</a:t>
            </a:r>
            <a:r>
              <a:rPr lang="it-IT" altLang="en-US" sz="2000" b="1" baseline="-25000" dirty="0"/>
              <a:t>1</a:t>
            </a:r>
            <a:r>
              <a:rPr lang="it-IT" altLang="en-US" sz="2000" b="1" dirty="0"/>
              <a:t> = 454 kJ/mol </a:t>
            </a:r>
          </a:p>
          <a:p>
            <a:pPr>
              <a:lnSpc>
                <a:spcPct val="125000"/>
              </a:lnSpc>
              <a:spcBef>
                <a:spcPct val="25000"/>
              </a:spcBef>
            </a:pPr>
            <a:r>
              <a:rPr lang="it-IT" altLang="en-US" sz="2000" b="1" dirty="0"/>
              <a:t>Si(g) → Si</a:t>
            </a:r>
            <a:r>
              <a:rPr lang="it-IT" altLang="en-US" sz="2000" b="1" baseline="30000" dirty="0"/>
              <a:t>4+</a:t>
            </a:r>
            <a:r>
              <a:rPr lang="it-IT" altLang="en-US" sz="2000" b="1" dirty="0"/>
              <a:t>(g) + 4e– </a:t>
            </a:r>
            <a:r>
              <a:rPr lang="en-US" altLang="en-US" sz="2000" b="1" dirty="0" err="1"/>
              <a:t>Δ</a:t>
            </a:r>
            <a:r>
              <a:rPr lang="en-US" altLang="en-US" sz="2000" b="1" i="1" dirty="0" err="1"/>
              <a:t>Η</a:t>
            </a:r>
            <a:r>
              <a:rPr lang="en-US" altLang="en-US" sz="2000" b="1" baseline="-25000" dirty="0" err="1"/>
              <a:t>ο</a:t>
            </a:r>
            <a:r>
              <a:rPr lang="el-GR" altLang="en-US" sz="2000" b="1" baseline="-25000" dirty="0"/>
              <a:t>λ</a:t>
            </a:r>
            <a:r>
              <a:rPr lang="it-IT" altLang="en-US" sz="2000" b="1"/>
              <a:t> </a:t>
            </a:r>
            <a:r>
              <a:rPr lang="it-IT" altLang="en-US" sz="2000" b="1" dirty="0"/>
              <a:t>= 9949 kJ/mol </a:t>
            </a:r>
            <a:endParaRPr lang="pt-BR" altLang="en-US" sz="2000" b="1" dirty="0"/>
          </a:p>
          <a:p>
            <a:pPr>
              <a:lnSpc>
                <a:spcPct val="125000"/>
              </a:lnSpc>
              <a:spcBef>
                <a:spcPct val="25000"/>
              </a:spcBef>
            </a:pPr>
            <a:r>
              <a:rPr lang="pt-BR" altLang="en-US" sz="2000" b="1" dirty="0"/>
              <a:t>O</a:t>
            </a:r>
            <a:r>
              <a:rPr lang="pt-BR" altLang="en-US" sz="2000" b="1" baseline="-25000" dirty="0"/>
              <a:t>2</a:t>
            </a:r>
            <a:r>
              <a:rPr lang="pt-BR" altLang="en-US" sz="2000" b="1" dirty="0"/>
              <a:t>(g) → 2O(g) </a:t>
            </a:r>
            <a:r>
              <a:rPr lang="en-US" altLang="en-US" sz="2000" b="1" dirty="0" err="1"/>
              <a:t>Δ</a:t>
            </a:r>
            <a:r>
              <a:rPr lang="en-US" altLang="en-US" sz="2000" b="1" i="1" dirty="0" err="1"/>
              <a:t>Η</a:t>
            </a:r>
            <a:r>
              <a:rPr lang="en-US" altLang="en-US" sz="2000" b="1" baseline="-25000" dirty="0" err="1"/>
              <a:t>ο</a:t>
            </a:r>
            <a:r>
              <a:rPr lang="pt-BR" altLang="en-US" sz="2000" b="1" baseline="-25000" dirty="0"/>
              <a:t>3</a:t>
            </a:r>
            <a:r>
              <a:rPr lang="pt-BR" altLang="en-US" sz="2000" b="1" dirty="0"/>
              <a:t> = 498 kJ/mol </a:t>
            </a:r>
          </a:p>
          <a:p>
            <a:pPr>
              <a:lnSpc>
                <a:spcPct val="125000"/>
              </a:lnSpc>
              <a:spcBef>
                <a:spcPct val="25000"/>
              </a:spcBef>
            </a:pPr>
            <a:r>
              <a:rPr lang="pt-BR" altLang="en-US" sz="2000" b="1" dirty="0"/>
              <a:t>O(g) +2e– → O</a:t>
            </a:r>
            <a:r>
              <a:rPr lang="pt-BR" altLang="en-US" sz="2000" b="1" baseline="30000" dirty="0"/>
              <a:t>2–</a:t>
            </a:r>
            <a:r>
              <a:rPr lang="pt-BR" altLang="en-US" sz="2000" b="1" dirty="0"/>
              <a:t>(g) </a:t>
            </a:r>
            <a:r>
              <a:rPr lang="en-US" altLang="en-US" sz="2000" b="1" dirty="0" err="1"/>
              <a:t>Δ</a:t>
            </a:r>
            <a:r>
              <a:rPr lang="en-US" altLang="en-US" sz="2000" b="1" i="1" dirty="0" err="1"/>
              <a:t>Η</a:t>
            </a:r>
            <a:r>
              <a:rPr lang="en-US" altLang="en-US" sz="2000" b="1" baseline="-25000" dirty="0" err="1"/>
              <a:t>ο</a:t>
            </a:r>
            <a:r>
              <a:rPr lang="pt-BR" altLang="en-US" sz="2000" b="1" baseline="-25000" dirty="0"/>
              <a:t>4</a:t>
            </a:r>
            <a:r>
              <a:rPr lang="pt-BR" altLang="en-US" sz="2000" b="1" dirty="0"/>
              <a:t> = 737 kJ/mol </a:t>
            </a:r>
            <a:endParaRPr lang="el-GR" altLang="en-US" sz="2000" b="1" dirty="0"/>
          </a:p>
          <a:p>
            <a:pPr>
              <a:lnSpc>
                <a:spcPct val="125000"/>
              </a:lnSpc>
              <a:spcBef>
                <a:spcPct val="25000"/>
              </a:spcBef>
            </a:pPr>
            <a:r>
              <a:rPr lang="el-GR" altLang="en-US" sz="2000" b="1" dirty="0"/>
              <a:t>Η Δ</a:t>
            </a:r>
            <a:r>
              <a:rPr lang="el-GR" altLang="en-US" sz="2000" b="1" i="1" dirty="0"/>
              <a:t>Η</a:t>
            </a:r>
            <a:r>
              <a:rPr lang="en-US" altLang="en-US" sz="2000" b="1" i="1" baseline="-25000" dirty="0" err="1"/>
              <a:t>f</a:t>
            </a:r>
            <a:r>
              <a:rPr lang="en-US" altLang="en-US" sz="2000" b="1" baseline="-25000" dirty="0" err="1"/>
              <a:t>o</a:t>
            </a:r>
            <a:r>
              <a:rPr lang="el-GR" altLang="en-US" sz="2000" b="1" dirty="0"/>
              <a:t> του </a:t>
            </a:r>
            <a:r>
              <a:rPr lang="en-US" altLang="en-US" sz="2000" b="1" dirty="0" err="1"/>
              <a:t>SiO</a:t>
            </a:r>
            <a:r>
              <a:rPr lang="el-GR" altLang="en-US" sz="2000" b="1" baseline="-25000" dirty="0"/>
              <a:t>2</a:t>
            </a:r>
            <a:r>
              <a:rPr lang="el-GR" altLang="en-US" sz="2000" b="1" dirty="0"/>
              <a:t> ισούται με –911 </a:t>
            </a:r>
            <a:r>
              <a:rPr lang="en-US" altLang="en-US" sz="2000" b="1" dirty="0"/>
              <a:t>kJ</a:t>
            </a:r>
            <a:r>
              <a:rPr lang="el-GR" altLang="en-US" sz="2000" b="1" dirty="0"/>
              <a:t>/</a:t>
            </a:r>
            <a:r>
              <a:rPr lang="en-US" altLang="en-US" sz="2000" b="1" dirty="0"/>
              <a:t>mol</a:t>
            </a:r>
            <a:endParaRPr lang="en-US" sz="2000" dirty="0"/>
          </a:p>
        </p:txBody>
      </p:sp>
    </p:spTree>
    <p:extLst>
      <p:ext uri="{BB962C8B-B14F-4D97-AF65-F5344CB8AC3E}">
        <p14:creationId xmlns:p14="http://schemas.microsoft.com/office/powerpoint/2010/main" val="33147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656"/>
            <a:ext cx="9144000" cy="400110"/>
          </a:xfrm>
          <a:prstGeom prst="rect">
            <a:avLst/>
          </a:prstGeom>
          <a:solidFill>
            <a:schemeClr val="bg1"/>
          </a:solidFill>
        </p:spPr>
        <p:txBody>
          <a:bodyPr wrap="square">
            <a:spAutoFit/>
          </a:bodyPr>
          <a:lstStyle/>
          <a:p>
            <a:pPr lvl="0" algn="ctr"/>
            <a:r>
              <a:rPr lang="en-US" sz="2000" b="1" dirty="0"/>
              <a:t>Lewis: </a:t>
            </a:r>
            <a:r>
              <a:rPr lang="el-GR" sz="2000" b="1" dirty="0"/>
              <a:t>Δομές – Τυπικό φορτίο – </a:t>
            </a:r>
            <a:r>
              <a:rPr lang="en-US" sz="2000" b="1" dirty="0"/>
              <a:t>VSEPR</a:t>
            </a:r>
            <a:endParaRPr lang="el-GR" sz="2000" b="1" dirty="0"/>
          </a:p>
        </p:txBody>
      </p:sp>
      <p:sp>
        <p:nvSpPr>
          <p:cNvPr id="2" name="TextBox 1">
            <a:extLst>
              <a:ext uri="{FF2B5EF4-FFF2-40B4-BE49-F238E27FC236}">
                <a16:creationId xmlns:a16="http://schemas.microsoft.com/office/drawing/2014/main" id="{7D866136-961A-B42F-80F6-CF1468536D44}"/>
              </a:ext>
            </a:extLst>
          </p:cNvPr>
          <p:cNvSpPr txBox="1"/>
          <p:nvPr/>
        </p:nvSpPr>
        <p:spPr>
          <a:xfrm>
            <a:off x="107504" y="1052736"/>
            <a:ext cx="8784976" cy="3397725"/>
          </a:xfrm>
          <a:prstGeom prst="rect">
            <a:avLst/>
          </a:prstGeom>
          <a:noFill/>
        </p:spPr>
        <p:txBody>
          <a:bodyPr wrap="square" rtlCol="0">
            <a:spAutoFit/>
          </a:bodyPr>
          <a:lstStyle/>
          <a:p>
            <a:pPr marL="285750" indent="-285750">
              <a:lnSpc>
                <a:spcPts val="2800"/>
              </a:lnSpc>
              <a:spcAft>
                <a:spcPts val="600"/>
              </a:spcAft>
              <a:buFont typeface="Wingdings" panose="05000000000000000000" pitchFamily="2" charset="2"/>
              <a:buChar char="Ø"/>
            </a:pPr>
            <a:r>
              <a:rPr lang="el-GR" b="1" dirty="0"/>
              <a:t>Προσθέτουμε τα </a:t>
            </a:r>
            <a:r>
              <a:rPr lang="en-US" b="1" dirty="0"/>
              <a:t>e</a:t>
            </a:r>
            <a:r>
              <a:rPr lang="el-GR" b="1" dirty="0"/>
              <a:t> σθένους όλων των ατόμων που συμμετέχουν – στα ιόντα προσθέτουμε/αφαιρούμε  το φορτίο τους</a:t>
            </a:r>
          </a:p>
          <a:p>
            <a:pPr marL="285750" indent="-285750">
              <a:lnSpc>
                <a:spcPts val="2800"/>
              </a:lnSpc>
              <a:spcAft>
                <a:spcPts val="600"/>
              </a:spcAft>
              <a:buFont typeface="Wingdings" panose="05000000000000000000" pitchFamily="2" charset="2"/>
              <a:buChar char="Ø"/>
            </a:pPr>
            <a:r>
              <a:rPr lang="el-GR" b="1" dirty="0"/>
              <a:t>Επιλέγουμε κεντρικό άτομο – δείκτης 1 ή λιγότερο ηλεκτραρνητικό</a:t>
            </a:r>
          </a:p>
          <a:p>
            <a:pPr marL="285750" indent="-285750">
              <a:lnSpc>
                <a:spcPts val="2800"/>
              </a:lnSpc>
              <a:spcAft>
                <a:spcPts val="600"/>
              </a:spcAft>
              <a:buFont typeface="Wingdings" panose="05000000000000000000" pitchFamily="2" charset="2"/>
              <a:buChar char="Ø"/>
            </a:pPr>
            <a:r>
              <a:rPr lang="el-GR" b="1" dirty="0"/>
              <a:t>Συνδέουμε κεντρικό με περιφεριακά άτομα – κάθε δεσμός = 2 </a:t>
            </a:r>
            <a:r>
              <a:rPr lang="en-US" b="1" dirty="0"/>
              <a:t>e</a:t>
            </a:r>
            <a:endParaRPr lang="el-GR" b="1" dirty="0"/>
          </a:p>
          <a:p>
            <a:pPr marL="285750" indent="-285750">
              <a:lnSpc>
                <a:spcPts val="2800"/>
              </a:lnSpc>
              <a:spcAft>
                <a:spcPts val="600"/>
              </a:spcAft>
              <a:buFont typeface="Wingdings" panose="05000000000000000000" pitchFamily="2" charset="2"/>
              <a:buChar char="Ø"/>
            </a:pPr>
            <a:r>
              <a:rPr lang="el-GR" b="1" dirty="0"/>
              <a:t>Αφαιρούμε τα </a:t>
            </a:r>
            <a:r>
              <a:rPr lang="en-US" b="1" dirty="0"/>
              <a:t>e </a:t>
            </a:r>
            <a:r>
              <a:rPr lang="el-GR" b="1" dirty="0"/>
              <a:t>των δεσμών από τα συνολικά</a:t>
            </a:r>
          </a:p>
          <a:p>
            <a:pPr marL="285750" indent="-285750">
              <a:lnSpc>
                <a:spcPts val="2800"/>
              </a:lnSpc>
              <a:spcAft>
                <a:spcPts val="600"/>
              </a:spcAft>
              <a:buFont typeface="Wingdings" panose="05000000000000000000" pitchFamily="2" charset="2"/>
              <a:buChar char="Ø"/>
            </a:pPr>
            <a:r>
              <a:rPr lang="el-GR" b="1" dirty="0"/>
              <a:t>Προσθέτουμε τα υπόλοιπα </a:t>
            </a:r>
            <a:r>
              <a:rPr lang="en-US" b="1" dirty="0"/>
              <a:t>e</a:t>
            </a:r>
            <a:r>
              <a:rPr lang="el-GR" b="1" dirty="0"/>
              <a:t>, ανά ζέυγη,  στα περιφεριακά άτομα</a:t>
            </a:r>
          </a:p>
          <a:p>
            <a:pPr marL="285750" indent="-285750">
              <a:lnSpc>
                <a:spcPts val="2800"/>
              </a:lnSpc>
              <a:spcAft>
                <a:spcPts val="600"/>
              </a:spcAft>
              <a:buFont typeface="Wingdings" panose="05000000000000000000" pitchFamily="2" charset="2"/>
              <a:buChar char="Ø"/>
            </a:pPr>
            <a:r>
              <a:rPr lang="el-GR" b="1" dirty="0"/>
              <a:t>Αν δεν ισχύει ο κανόνας των οκτώ δοκιμάζουμε πολλαπλούς δεσμούς</a:t>
            </a:r>
          </a:p>
          <a:p>
            <a:pPr marL="285750" indent="-285750">
              <a:lnSpc>
                <a:spcPts val="2800"/>
              </a:lnSpc>
              <a:spcAft>
                <a:spcPts val="600"/>
              </a:spcAft>
              <a:buFont typeface="Wingdings" panose="05000000000000000000" pitchFamily="2" charset="2"/>
              <a:buChar char="Ø"/>
            </a:pPr>
            <a:endParaRPr lang="en-US" b="1" dirty="0"/>
          </a:p>
        </p:txBody>
      </p:sp>
      <p:grpSp>
        <p:nvGrpSpPr>
          <p:cNvPr id="3" name="Group 2">
            <a:extLst>
              <a:ext uri="{FF2B5EF4-FFF2-40B4-BE49-F238E27FC236}">
                <a16:creationId xmlns:a16="http://schemas.microsoft.com/office/drawing/2014/main" id="{BD254851-4D29-81FF-DD94-A3ACFF8D133A}"/>
              </a:ext>
            </a:extLst>
          </p:cNvPr>
          <p:cNvGrpSpPr/>
          <p:nvPr/>
        </p:nvGrpSpPr>
        <p:grpSpPr>
          <a:xfrm>
            <a:off x="541783" y="4365104"/>
            <a:ext cx="8494713" cy="1760538"/>
            <a:chOff x="431800" y="3765550"/>
            <a:chExt cx="8494713" cy="1760538"/>
          </a:xfrm>
        </p:grpSpPr>
        <p:pic>
          <p:nvPicPr>
            <p:cNvPr id="15" name="Picture 9">
              <a:extLst>
                <a:ext uri="{FF2B5EF4-FFF2-40B4-BE49-F238E27FC236}">
                  <a16:creationId xmlns:a16="http://schemas.microsoft.com/office/drawing/2014/main" id="{E9B5E6BD-7BA0-1207-BBAD-807F1C60C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4221163"/>
              <a:ext cx="22875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0">
              <a:extLst>
                <a:ext uri="{FF2B5EF4-FFF2-40B4-BE49-F238E27FC236}">
                  <a16:creationId xmlns:a16="http://schemas.microsoft.com/office/drawing/2014/main" id="{BC39A46D-C76B-7ECA-E331-2128E4FC45DB}"/>
                </a:ext>
              </a:extLst>
            </p:cNvPr>
            <p:cNvSpPr>
              <a:spLocks noChangeArrowheads="1"/>
            </p:cNvSpPr>
            <p:nvPr/>
          </p:nvSpPr>
          <p:spPr bwMode="auto">
            <a:xfrm>
              <a:off x="1258888" y="3765550"/>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el-GR" altLang="el-GR">
                  <a:solidFill>
                    <a:schemeClr val="tx2"/>
                  </a:solidFill>
                </a:rPr>
                <a:t>ΗΝ</a:t>
              </a:r>
              <a:r>
                <a:rPr lang="en-US" altLang="el-GR">
                  <a:solidFill>
                    <a:schemeClr val="tx2"/>
                  </a:solidFill>
                </a:rPr>
                <a:t>O</a:t>
              </a:r>
              <a:r>
                <a:rPr lang="el-GR" altLang="el-GR" baseline="-25000">
                  <a:solidFill>
                    <a:schemeClr val="tx2"/>
                  </a:solidFill>
                </a:rPr>
                <a:t>3</a:t>
              </a:r>
              <a:endParaRPr lang="el-GR" altLang="en-US">
                <a:solidFill>
                  <a:schemeClr val="tx2"/>
                </a:solidFill>
              </a:endParaRPr>
            </a:p>
          </p:txBody>
        </p:sp>
        <p:pic>
          <p:nvPicPr>
            <p:cNvPr id="17" name="Picture 10">
              <a:extLst>
                <a:ext uri="{FF2B5EF4-FFF2-40B4-BE49-F238E27FC236}">
                  <a16:creationId xmlns:a16="http://schemas.microsoft.com/office/drawing/2014/main" id="{1F2A2CCF-8A70-3F55-60CE-BFDDB2F47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275" y="4221163"/>
              <a:ext cx="22510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
              <a:extLst>
                <a:ext uri="{FF2B5EF4-FFF2-40B4-BE49-F238E27FC236}">
                  <a16:creationId xmlns:a16="http://schemas.microsoft.com/office/drawing/2014/main" id="{0E124115-47BC-3C80-16DE-63C410E1E60E}"/>
                </a:ext>
              </a:extLst>
            </p:cNvPr>
            <p:cNvSpPr txBox="1">
              <a:spLocks noChangeArrowheads="1"/>
            </p:cNvSpPr>
            <p:nvPr/>
          </p:nvSpPr>
          <p:spPr bwMode="auto">
            <a:xfrm>
              <a:off x="4284663" y="382905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r>
                <a:rPr lang="en-US" altLang="en-US"/>
                <a:t>BeCl</a:t>
              </a:r>
              <a:r>
                <a:rPr lang="en-US" altLang="en-US" baseline="-25000"/>
                <a:t>2</a:t>
              </a:r>
              <a:endParaRPr lang="el-GR" altLang="en-US"/>
            </a:p>
          </p:txBody>
        </p:sp>
        <p:pic>
          <p:nvPicPr>
            <p:cNvPr id="19" name="Picture 11">
              <a:extLst>
                <a:ext uri="{FF2B5EF4-FFF2-40B4-BE49-F238E27FC236}">
                  <a16:creationId xmlns:a16="http://schemas.microsoft.com/office/drawing/2014/main" id="{716F7F19-661D-FD3A-E994-BE0CC7CED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3851275"/>
              <a:ext cx="2487613"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8258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350" y="447675"/>
            <a:ext cx="913765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altLang="en-US" sz="2400" b="1" dirty="0">
                <a:latin typeface="Calibri" pitchFamily="34" charset="0"/>
              </a:rPr>
              <a:t>Μεθοδολογία για την πρόβλεψη της μοριακής γεωμετρίας</a:t>
            </a:r>
          </a:p>
        </p:txBody>
      </p:sp>
      <p:sp>
        <p:nvSpPr>
          <p:cNvPr id="4099" name="Rectangle 4"/>
          <p:cNvSpPr>
            <a:spLocks noChangeArrowheads="1"/>
          </p:cNvSpPr>
          <p:nvPr/>
        </p:nvSpPr>
        <p:spPr bwMode="auto">
          <a:xfrm>
            <a:off x="323850" y="1268413"/>
            <a:ext cx="8569325" cy="410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lnSpc>
                <a:spcPts val="2700"/>
              </a:lnSpc>
              <a:spcAft>
                <a:spcPts val="600"/>
              </a:spcAft>
              <a:buFont typeface="Arial" charset="0"/>
              <a:buAutoNum type="arabicPeriod"/>
            </a:pPr>
            <a:r>
              <a:rPr lang="el-GR" altLang="en-US" b="1" dirty="0">
                <a:latin typeface="Calibri" pitchFamily="34" charset="0"/>
              </a:rPr>
              <a:t>Γράφουμε τον ηλεκτρονιακό τύπο κατά </a:t>
            </a:r>
            <a:r>
              <a:rPr lang="en-US" altLang="en-US" b="1" dirty="0">
                <a:latin typeface="Calibri" pitchFamily="34" charset="0"/>
              </a:rPr>
              <a:t>Lewis.</a:t>
            </a:r>
          </a:p>
          <a:p>
            <a:pPr marL="457200" indent="-457200" algn="just" eaLnBrk="1" hangingPunct="1">
              <a:lnSpc>
                <a:spcPts val="2700"/>
              </a:lnSpc>
              <a:spcAft>
                <a:spcPts val="600"/>
              </a:spcAft>
              <a:buFont typeface="Arial" charset="0"/>
              <a:buAutoNum type="arabicPeriod"/>
            </a:pPr>
            <a:r>
              <a:rPr lang="el-GR" altLang="en-US" b="1" dirty="0">
                <a:latin typeface="Calibri" pitchFamily="34" charset="0"/>
              </a:rPr>
              <a:t>Μετρούμε το συνολικό αριθμό δεσμικών και μη δεσμικών ζευγών ηλεκτρονίων του κεντρικού ατόμου.</a:t>
            </a:r>
            <a:r>
              <a:rPr lang="en-US" altLang="en-US" b="1" dirty="0">
                <a:latin typeface="Calibri" pitchFamily="34" charset="0"/>
              </a:rPr>
              <a:t> </a:t>
            </a:r>
            <a:r>
              <a:rPr lang="el-GR" altLang="en-US" b="1" dirty="0">
                <a:latin typeface="Calibri" pitchFamily="34" charset="0"/>
              </a:rPr>
              <a:t>Προσμετρούμε τους πολλαπλούς δεσμούς ως απλούς δεσμούς.</a:t>
            </a:r>
          </a:p>
          <a:p>
            <a:pPr marL="457200" indent="-457200" algn="just" eaLnBrk="1" hangingPunct="1">
              <a:lnSpc>
                <a:spcPts val="2700"/>
              </a:lnSpc>
              <a:spcAft>
                <a:spcPts val="600"/>
              </a:spcAft>
              <a:buFont typeface="Arial" charset="0"/>
              <a:buAutoNum type="arabicPeriod"/>
            </a:pPr>
            <a:r>
              <a:rPr lang="el-GR" altLang="en-US" b="1" dirty="0">
                <a:latin typeface="Calibri" pitchFamily="34" charset="0"/>
              </a:rPr>
              <a:t>Με βάση τις περιπτώσεις 1-5 της θεωρίας </a:t>
            </a:r>
            <a:r>
              <a:rPr lang="en-US" altLang="en-US" b="1" dirty="0">
                <a:latin typeface="Calibri" pitchFamily="34" charset="0"/>
              </a:rPr>
              <a:t>VSERP</a:t>
            </a:r>
            <a:r>
              <a:rPr lang="el-GR" altLang="en-US" b="1" dirty="0">
                <a:latin typeface="Calibri" pitchFamily="34" charset="0"/>
              </a:rPr>
              <a:t>, βρίσκουμε την ιδανική γεωμετρική διάταξη των ζευγών ηλεκτρονίων γύρω από το κεντρικό άτομο, θεωρώντας τα μη δεσμικά ζεύγη ηλεκτρονίων σαν «υποκαταστάτες».</a:t>
            </a:r>
          </a:p>
          <a:p>
            <a:pPr marL="457200" indent="-457200" algn="just" eaLnBrk="1" hangingPunct="1">
              <a:lnSpc>
                <a:spcPts val="2700"/>
              </a:lnSpc>
              <a:spcAft>
                <a:spcPts val="600"/>
              </a:spcAft>
              <a:buFont typeface="Arial" charset="0"/>
              <a:buAutoNum type="arabicPeriod"/>
            </a:pPr>
            <a:r>
              <a:rPr lang="el-GR" altLang="en-US" b="1" dirty="0">
                <a:latin typeface="Calibri" pitchFamily="34" charset="0"/>
              </a:rPr>
              <a:t>Προσμετρούμε τα μη δεσμικά ζεύγη ηλεκτρονίων και καθορίζουμε την παραμόρφωση της γεωμετρίας, λαμβάνοντας υπόψη ότι τα μη δεσμικά ζεύγη ηλεκτρονίων, καθώς και οι πολλαπλοί δεσμοί, καταλαμβάνουν περισσότερο χώρο από ότι τα δεσμικά και οι απλοί δεσμοί, αντίστοιχα.</a:t>
            </a:r>
            <a:endParaRPr lang="en-US" altLang="en-US" b="1" dirty="0">
              <a:latin typeface="Calibri" pitchFamily="34" charset="0"/>
            </a:endParaRPr>
          </a:p>
        </p:txBody>
      </p:sp>
    </p:spTree>
    <p:extLst>
      <p:ext uri="{BB962C8B-B14F-4D97-AF65-F5344CB8AC3E}">
        <p14:creationId xmlns:p14="http://schemas.microsoft.com/office/powerpoint/2010/main" val="255344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04813"/>
            <a:ext cx="7561262"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0350"/>
            <a:ext cx="5472113" cy="637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80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6513" y="288925"/>
            <a:ext cx="9144001"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sz="2400" b="1">
                <a:latin typeface="Calibri" pitchFamily="34" charset="0"/>
              </a:rPr>
              <a:t>Μοριακή γεωμετρία και πολικότητα μορίων</a:t>
            </a:r>
            <a:endParaRPr lang="en-US" sz="2400" b="1">
              <a:latin typeface="Calibri" pitchFamily="34" charset="0"/>
            </a:endParaRPr>
          </a:p>
        </p:txBody>
      </p:sp>
      <p:sp>
        <p:nvSpPr>
          <p:cNvPr id="9219" name="Rectangle 1"/>
          <p:cNvSpPr>
            <a:spLocks noChangeArrowheads="1"/>
          </p:cNvSpPr>
          <p:nvPr/>
        </p:nvSpPr>
        <p:spPr bwMode="auto">
          <a:xfrm>
            <a:off x="76200" y="1052513"/>
            <a:ext cx="8936038"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2600"/>
              </a:lnSpc>
              <a:buFont typeface="Wingdings" pitchFamily="2" charset="2"/>
              <a:buChar char="v"/>
            </a:pPr>
            <a:r>
              <a:rPr lang="el-GR" b="1">
                <a:latin typeface="Calibri" pitchFamily="34" charset="0"/>
              </a:rPr>
              <a:t>Γενικά, όλα τα μόρια του τύπου </a:t>
            </a:r>
            <a:r>
              <a:rPr lang="el-GR" b="1" i="1" u="sng">
                <a:latin typeface="Calibri" pitchFamily="34" charset="0"/>
              </a:rPr>
              <a:t>ΑΒn (n= 2−6)</a:t>
            </a:r>
            <a:r>
              <a:rPr lang="el-GR" b="1" u="sng">
                <a:latin typeface="Calibri" pitchFamily="34" charset="0"/>
              </a:rPr>
              <a:t> </a:t>
            </a:r>
            <a:r>
              <a:rPr lang="el-GR" b="1">
                <a:latin typeface="Calibri" pitchFamily="34" charset="0"/>
              </a:rPr>
              <a:t>είναι, λόγω συμμετρίας, </a:t>
            </a:r>
            <a:r>
              <a:rPr lang="el-GR" b="1" i="1" u="sng">
                <a:latin typeface="Calibri" pitchFamily="34" charset="0"/>
              </a:rPr>
              <a:t>μη πολικά</a:t>
            </a:r>
            <a:r>
              <a:rPr lang="el-GR" b="1">
                <a:latin typeface="Calibri" pitchFamily="34" charset="0"/>
              </a:rPr>
              <a:t>, παρά την ύπαρξη επιμέρους διπολικών ροπών των δεσμών A−B. </a:t>
            </a:r>
            <a:endParaRPr lang="en-US" b="1">
              <a:latin typeface="Calibri" pitchFamily="34" charset="0"/>
            </a:endParaRPr>
          </a:p>
        </p:txBody>
      </p:sp>
      <p:sp>
        <p:nvSpPr>
          <p:cNvPr id="9220" name="Rectangle 3"/>
          <p:cNvSpPr>
            <a:spLocks noChangeArrowheads="1"/>
          </p:cNvSpPr>
          <p:nvPr/>
        </p:nvSpPr>
        <p:spPr bwMode="auto">
          <a:xfrm>
            <a:off x="131763" y="2349500"/>
            <a:ext cx="8880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2600"/>
              </a:lnSpc>
              <a:buFont typeface="Wingdings" pitchFamily="2" charset="2"/>
              <a:buChar char="v"/>
            </a:pPr>
            <a:r>
              <a:rPr lang="el-GR" b="1">
                <a:latin typeface="Calibri" pitchFamily="34" charset="0"/>
              </a:rPr>
              <a:t>Πολυατομικά μόρια των τύπων </a:t>
            </a:r>
            <a:r>
              <a:rPr lang="el-GR" b="1" i="1" u="sng">
                <a:latin typeface="Calibri" pitchFamily="34" charset="0"/>
              </a:rPr>
              <a:t>AB</a:t>
            </a:r>
            <a:r>
              <a:rPr lang="el-GR" b="1" i="1" u="sng" baseline="-25000">
                <a:latin typeface="Calibri" pitchFamily="34" charset="0"/>
              </a:rPr>
              <a:t>n</a:t>
            </a:r>
            <a:r>
              <a:rPr lang="el-GR" b="1" i="1" u="sng">
                <a:latin typeface="Calibri" pitchFamily="34" charset="0"/>
              </a:rPr>
              <a:t>E</a:t>
            </a:r>
            <a:r>
              <a:rPr lang="el-GR" b="1" i="1" u="sng" baseline="-25000">
                <a:latin typeface="Calibri" pitchFamily="34" charset="0"/>
              </a:rPr>
              <a:t>m</a:t>
            </a:r>
            <a:r>
              <a:rPr lang="el-GR" b="1">
                <a:latin typeface="Calibri" pitchFamily="34" charset="0"/>
              </a:rPr>
              <a:t> (όπου Ε τα μονήρη ζεύγη ηλεκτρονίων κεντρικού ατόμου Α) είναι </a:t>
            </a:r>
            <a:r>
              <a:rPr lang="el-GR" b="1" i="1">
                <a:latin typeface="Calibri" pitchFamily="34" charset="0"/>
              </a:rPr>
              <a:t>πολικά</a:t>
            </a:r>
            <a:r>
              <a:rPr lang="el-GR" b="1">
                <a:latin typeface="Calibri" pitchFamily="34" charset="0"/>
              </a:rPr>
              <a:t>.</a:t>
            </a:r>
            <a:endParaRPr lang="en-US" b="1">
              <a:latin typeface="Calibri" pitchFamily="34" charset="0"/>
            </a:endParaRPr>
          </a:p>
        </p:txBody>
      </p:sp>
      <p:sp>
        <p:nvSpPr>
          <p:cNvPr id="7" name="Rectangle 6"/>
          <p:cNvSpPr/>
          <p:nvPr/>
        </p:nvSpPr>
        <p:spPr>
          <a:xfrm>
            <a:off x="204788" y="3054350"/>
            <a:ext cx="8734425" cy="1409700"/>
          </a:xfrm>
          <a:prstGeom prst="rect">
            <a:avLst/>
          </a:prstGeom>
        </p:spPr>
        <p:txBody>
          <a:bodyPr>
            <a:spAutoFit/>
          </a:bodyPr>
          <a:lstStyle/>
          <a:p>
            <a:pPr>
              <a:lnSpc>
                <a:spcPts val="2600"/>
              </a:lnSpc>
              <a:defRPr/>
            </a:pPr>
            <a:r>
              <a:rPr lang="el-GR" b="1" dirty="0">
                <a:solidFill>
                  <a:srgbClr val="FF0000"/>
                </a:solidFill>
                <a:latin typeface="Calibri" pitchFamily="34" charset="0"/>
              </a:rPr>
              <a:t>Εξαίρεση</a:t>
            </a:r>
            <a:r>
              <a:rPr lang="en-US" b="1" dirty="0">
                <a:solidFill>
                  <a:srgbClr val="FF0000"/>
                </a:solidFill>
                <a:latin typeface="Calibri" pitchFamily="34" charset="0"/>
              </a:rPr>
              <a:t>:</a:t>
            </a:r>
          </a:p>
          <a:p>
            <a:pPr marL="630238" indent="-274638">
              <a:lnSpc>
                <a:spcPts val="2600"/>
              </a:lnSpc>
              <a:buFont typeface="Wingdings" pitchFamily="2" charset="2"/>
              <a:buChar char="§"/>
              <a:defRPr/>
            </a:pPr>
            <a:r>
              <a:rPr lang="el-GR" b="1" dirty="0">
                <a:latin typeface="Calibri" pitchFamily="34" charset="0"/>
              </a:rPr>
              <a:t>τα μόρια του γενικού τύπου </a:t>
            </a:r>
            <a:r>
              <a:rPr lang="el-GR" b="1" dirty="0">
                <a:solidFill>
                  <a:srgbClr val="0070C0"/>
                </a:solidFill>
                <a:latin typeface="Calibri" pitchFamily="34" charset="0"/>
              </a:rPr>
              <a:t>ΑΒ</a:t>
            </a:r>
            <a:r>
              <a:rPr lang="el-GR" b="1" baseline="-25000" dirty="0">
                <a:solidFill>
                  <a:srgbClr val="0070C0"/>
                </a:solidFill>
                <a:latin typeface="Calibri" pitchFamily="34" charset="0"/>
              </a:rPr>
              <a:t>2</a:t>
            </a:r>
            <a:r>
              <a:rPr lang="el-GR" b="1" dirty="0">
                <a:solidFill>
                  <a:srgbClr val="0070C0"/>
                </a:solidFill>
                <a:latin typeface="Calibri" pitchFamily="34" charset="0"/>
              </a:rPr>
              <a:t>Ε</a:t>
            </a:r>
            <a:r>
              <a:rPr lang="el-GR" b="1" baseline="-25000" dirty="0">
                <a:solidFill>
                  <a:srgbClr val="0070C0"/>
                </a:solidFill>
                <a:latin typeface="Calibri" pitchFamily="34" charset="0"/>
              </a:rPr>
              <a:t>3</a:t>
            </a:r>
            <a:r>
              <a:rPr lang="el-GR" b="1" dirty="0">
                <a:latin typeface="Calibri" pitchFamily="34" charset="0"/>
              </a:rPr>
              <a:t> που είναι γραμμικά, όπως π.χ. το XeF</a:t>
            </a:r>
            <a:r>
              <a:rPr lang="el-GR" b="1" baseline="-25000" dirty="0">
                <a:latin typeface="Calibri" pitchFamily="34" charset="0"/>
              </a:rPr>
              <a:t>2</a:t>
            </a:r>
            <a:r>
              <a:rPr lang="el-GR" b="1" dirty="0">
                <a:latin typeface="Calibri" pitchFamily="34" charset="0"/>
              </a:rPr>
              <a:t>. </a:t>
            </a:r>
          </a:p>
          <a:p>
            <a:pPr marL="630238" indent="-274638">
              <a:lnSpc>
                <a:spcPts val="2600"/>
              </a:lnSpc>
              <a:buFont typeface="Wingdings" pitchFamily="2" charset="2"/>
              <a:buChar char="§"/>
              <a:defRPr/>
            </a:pPr>
            <a:r>
              <a:rPr lang="el-GR" b="1" dirty="0">
                <a:latin typeface="Calibri" pitchFamily="34" charset="0"/>
              </a:rPr>
              <a:t>τα μόρια του γενικού τύπου </a:t>
            </a:r>
            <a:r>
              <a:rPr lang="el-GR" b="1" dirty="0">
                <a:solidFill>
                  <a:srgbClr val="0070C0"/>
                </a:solidFill>
                <a:latin typeface="Calibri" pitchFamily="34" charset="0"/>
              </a:rPr>
              <a:t>ΑΒ</a:t>
            </a:r>
            <a:r>
              <a:rPr lang="el-GR" b="1" baseline="-25000" dirty="0">
                <a:solidFill>
                  <a:srgbClr val="0070C0"/>
                </a:solidFill>
                <a:latin typeface="Calibri" pitchFamily="34" charset="0"/>
              </a:rPr>
              <a:t>4</a:t>
            </a:r>
            <a:r>
              <a:rPr lang="el-GR" b="1" dirty="0">
                <a:solidFill>
                  <a:srgbClr val="0070C0"/>
                </a:solidFill>
                <a:latin typeface="Calibri" pitchFamily="34" charset="0"/>
              </a:rPr>
              <a:t>Ε</a:t>
            </a:r>
            <a:r>
              <a:rPr lang="el-GR" b="1" baseline="-25000" dirty="0">
                <a:solidFill>
                  <a:srgbClr val="0070C0"/>
                </a:solidFill>
                <a:latin typeface="Calibri" pitchFamily="34" charset="0"/>
              </a:rPr>
              <a:t>2</a:t>
            </a:r>
            <a:r>
              <a:rPr lang="el-GR" b="1" dirty="0">
                <a:latin typeface="Calibri" pitchFamily="34" charset="0"/>
              </a:rPr>
              <a:t>, που είναι επίπεδα τετραγωνικά, όπως π.χ. το XeF</a:t>
            </a:r>
            <a:r>
              <a:rPr lang="el-GR" b="1" baseline="-25000" dirty="0">
                <a:latin typeface="Calibri" pitchFamily="34" charset="0"/>
              </a:rPr>
              <a:t>4</a:t>
            </a:r>
            <a:r>
              <a:rPr lang="el-GR" b="1" dirty="0">
                <a:latin typeface="Calibri" pitchFamily="34" charset="0"/>
              </a:rPr>
              <a:t>.</a:t>
            </a:r>
            <a:endParaRPr lang="en-US" b="1" dirty="0">
              <a:latin typeface="Calibri" pitchFamily="34" charset="0"/>
            </a:endParaRPr>
          </a:p>
        </p:txBody>
      </p:sp>
    </p:spTree>
    <p:extLst>
      <p:ext uri="{BB962C8B-B14F-4D97-AF65-F5344CB8AC3E}">
        <p14:creationId xmlns:p14="http://schemas.microsoft.com/office/powerpoint/2010/main" val="26239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D4A4BB-BFAA-011C-44F2-6979B1AEDA51}"/>
              </a:ext>
            </a:extLst>
          </p:cNvPr>
          <p:cNvSpPr txBox="1"/>
          <p:nvPr/>
        </p:nvSpPr>
        <p:spPr>
          <a:xfrm>
            <a:off x="323528" y="260648"/>
            <a:ext cx="8568952" cy="714298"/>
          </a:xfrm>
          <a:prstGeom prst="rect">
            <a:avLst/>
          </a:prstGeom>
          <a:solidFill>
            <a:schemeClr val="bg1"/>
          </a:solidFill>
        </p:spPr>
        <p:txBody>
          <a:bodyPr wrap="square">
            <a:spAutoFit/>
          </a:bodyPr>
          <a:lstStyle/>
          <a:p>
            <a:pPr>
              <a:lnSpc>
                <a:spcPts val="2500"/>
              </a:lnSpc>
            </a:pPr>
            <a:r>
              <a:rPr lang="el-GR" sz="1800" b="1" dirty="0">
                <a:latin typeface="Calibri" pitchFamily="34" charset="0"/>
              </a:rPr>
              <a:t>Βάσει του μοντέλου </a:t>
            </a:r>
            <a:r>
              <a:rPr lang="en-US" sz="1800" b="1" dirty="0">
                <a:latin typeface="Calibri" pitchFamily="34" charset="0"/>
              </a:rPr>
              <a:t>VSEPR,</a:t>
            </a:r>
            <a:r>
              <a:rPr lang="el-GR" sz="1800" b="1" dirty="0">
                <a:latin typeface="Calibri" pitchFamily="34" charset="0"/>
              </a:rPr>
              <a:t> κατατάξτε τις γωνίες δεσμών </a:t>
            </a:r>
            <a:r>
              <a:rPr lang="en-US" sz="1800" b="1" dirty="0">
                <a:latin typeface="Calibri" pitchFamily="34" charset="0"/>
              </a:rPr>
              <a:t>Cl–</a:t>
            </a:r>
            <a:r>
              <a:rPr lang="el-GR" sz="1800" b="1" dirty="0">
                <a:latin typeface="Calibri" pitchFamily="34" charset="0"/>
              </a:rPr>
              <a:t>κεντρικό άτομο–</a:t>
            </a:r>
            <a:r>
              <a:rPr lang="en-US" sz="1800" b="1" dirty="0">
                <a:latin typeface="Calibri" pitchFamily="34" charset="0"/>
              </a:rPr>
              <a:t>Cl</a:t>
            </a:r>
            <a:r>
              <a:rPr lang="el-GR" sz="1800" b="1" dirty="0">
                <a:latin typeface="Calibri" pitchFamily="34" charset="0"/>
              </a:rPr>
              <a:t> από τη μεγαλύτερη προς τη μικρότερη: </a:t>
            </a:r>
            <a:r>
              <a:rPr lang="en-US" sz="1800" b="1" dirty="0">
                <a:latin typeface="Calibri" pitchFamily="34" charset="0"/>
              </a:rPr>
              <a:t>BeCl</a:t>
            </a:r>
            <a:r>
              <a:rPr lang="en-US" sz="1800" b="1" baseline="-25000" dirty="0">
                <a:latin typeface="Calibri" pitchFamily="34" charset="0"/>
              </a:rPr>
              <a:t>2</a:t>
            </a:r>
            <a:r>
              <a:rPr lang="en-US" sz="1800" b="1" dirty="0">
                <a:latin typeface="Calibri" pitchFamily="34" charset="0"/>
              </a:rPr>
              <a:t>,</a:t>
            </a:r>
            <a:r>
              <a:rPr lang="el-GR" sz="1800" b="1" dirty="0">
                <a:latin typeface="Calibri" pitchFamily="34" charset="0"/>
              </a:rPr>
              <a:t> </a:t>
            </a:r>
            <a:r>
              <a:rPr lang="en-US" sz="1800" b="1" dirty="0">
                <a:latin typeface="Calibri" pitchFamily="34" charset="0"/>
              </a:rPr>
              <a:t>AlCl</a:t>
            </a:r>
            <a:r>
              <a:rPr lang="en-US" sz="1800" b="1" baseline="-25000" dirty="0">
                <a:latin typeface="Calibri" pitchFamily="34" charset="0"/>
              </a:rPr>
              <a:t>3</a:t>
            </a:r>
            <a:r>
              <a:rPr lang="en-US" sz="1800" b="1" dirty="0">
                <a:latin typeface="Calibri" pitchFamily="34" charset="0"/>
              </a:rPr>
              <a:t>,</a:t>
            </a:r>
            <a:r>
              <a:rPr lang="el-GR" sz="1800" b="1" dirty="0">
                <a:latin typeface="Calibri" pitchFamily="34" charset="0"/>
              </a:rPr>
              <a:t> </a:t>
            </a:r>
            <a:r>
              <a:rPr lang="en-US" sz="1800" b="1" dirty="0">
                <a:latin typeface="Calibri" pitchFamily="34" charset="0"/>
              </a:rPr>
              <a:t>CCl</a:t>
            </a:r>
            <a:r>
              <a:rPr lang="en-US" sz="1800" b="1" baseline="-25000" dirty="0">
                <a:latin typeface="Calibri" pitchFamily="34" charset="0"/>
              </a:rPr>
              <a:t>4</a:t>
            </a:r>
            <a:r>
              <a:rPr lang="en-US" sz="1800" b="1" dirty="0">
                <a:latin typeface="Calibri" pitchFamily="34" charset="0"/>
              </a:rPr>
              <a:t>,</a:t>
            </a:r>
            <a:r>
              <a:rPr lang="el-GR" sz="1800" b="1" dirty="0">
                <a:latin typeface="Calibri" pitchFamily="34" charset="0"/>
              </a:rPr>
              <a:t> </a:t>
            </a:r>
            <a:r>
              <a:rPr lang="en-US" sz="1800" b="1" dirty="0">
                <a:latin typeface="Calibri" pitchFamily="34" charset="0"/>
              </a:rPr>
              <a:t>XeCl</a:t>
            </a:r>
            <a:r>
              <a:rPr lang="en-US" sz="1800" b="1" baseline="-25000" dirty="0">
                <a:latin typeface="Calibri" pitchFamily="34" charset="0"/>
              </a:rPr>
              <a:t>4</a:t>
            </a:r>
            <a:r>
              <a:rPr lang="en-US" sz="1800" b="1" dirty="0">
                <a:latin typeface="Calibri" pitchFamily="34" charset="0"/>
              </a:rPr>
              <a:t>,</a:t>
            </a:r>
            <a:r>
              <a:rPr lang="el-GR" sz="1800" b="1" dirty="0">
                <a:latin typeface="Calibri" pitchFamily="34" charset="0"/>
              </a:rPr>
              <a:t> </a:t>
            </a:r>
            <a:r>
              <a:rPr lang="en-US" sz="1800" b="1" dirty="0">
                <a:latin typeface="Calibri" pitchFamily="34" charset="0"/>
              </a:rPr>
              <a:t>NCl</a:t>
            </a:r>
            <a:r>
              <a:rPr lang="en-US" sz="1800" b="1" baseline="-25000" dirty="0">
                <a:latin typeface="Calibri" pitchFamily="34" charset="0"/>
              </a:rPr>
              <a:t>3</a:t>
            </a:r>
            <a:endParaRPr lang="en-US" dirty="0"/>
          </a:p>
        </p:txBody>
      </p:sp>
      <p:pic>
        <p:nvPicPr>
          <p:cNvPr id="7" name="Picture 6">
            <a:extLst>
              <a:ext uri="{FF2B5EF4-FFF2-40B4-BE49-F238E27FC236}">
                <a16:creationId xmlns:a16="http://schemas.microsoft.com/office/drawing/2014/main" id="{AAA3896F-6EF0-DEA4-643A-DE5F6D6F9F6A}"/>
              </a:ext>
            </a:extLst>
          </p:cNvPr>
          <p:cNvPicPr>
            <a:picLocks noChangeAspect="1"/>
          </p:cNvPicPr>
          <p:nvPr/>
        </p:nvPicPr>
        <p:blipFill>
          <a:blip r:embed="rId2"/>
          <a:stretch>
            <a:fillRect/>
          </a:stretch>
        </p:blipFill>
        <p:spPr>
          <a:xfrm>
            <a:off x="134854" y="1485863"/>
            <a:ext cx="1728192" cy="800707"/>
          </a:xfrm>
          <a:prstGeom prst="rect">
            <a:avLst/>
          </a:prstGeom>
        </p:spPr>
      </p:pic>
      <p:pic>
        <p:nvPicPr>
          <p:cNvPr id="9" name="Picture 8">
            <a:extLst>
              <a:ext uri="{FF2B5EF4-FFF2-40B4-BE49-F238E27FC236}">
                <a16:creationId xmlns:a16="http://schemas.microsoft.com/office/drawing/2014/main" id="{444EA9CA-030C-8239-551D-13747E383A21}"/>
              </a:ext>
            </a:extLst>
          </p:cNvPr>
          <p:cNvPicPr>
            <a:picLocks noChangeAspect="1"/>
          </p:cNvPicPr>
          <p:nvPr/>
        </p:nvPicPr>
        <p:blipFill>
          <a:blip r:embed="rId3"/>
          <a:stretch>
            <a:fillRect/>
          </a:stretch>
        </p:blipFill>
        <p:spPr>
          <a:xfrm>
            <a:off x="1979712" y="1405138"/>
            <a:ext cx="1562318" cy="962159"/>
          </a:xfrm>
          <a:prstGeom prst="rect">
            <a:avLst/>
          </a:prstGeom>
        </p:spPr>
      </p:pic>
      <p:pic>
        <p:nvPicPr>
          <p:cNvPr id="11" name="Picture 10">
            <a:extLst>
              <a:ext uri="{FF2B5EF4-FFF2-40B4-BE49-F238E27FC236}">
                <a16:creationId xmlns:a16="http://schemas.microsoft.com/office/drawing/2014/main" id="{B6509CE6-FB01-9C08-1CE1-9D57DF567D3E}"/>
              </a:ext>
            </a:extLst>
          </p:cNvPr>
          <p:cNvPicPr>
            <a:picLocks noChangeAspect="1"/>
          </p:cNvPicPr>
          <p:nvPr/>
        </p:nvPicPr>
        <p:blipFill>
          <a:blip r:embed="rId4"/>
          <a:stretch>
            <a:fillRect/>
          </a:stretch>
        </p:blipFill>
        <p:spPr>
          <a:xfrm>
            <a:off x="3810666" y="1262826"/>
            <a:ext cx="1337398" cy="1246780"/>
          </a:xfrm>
          <a:prstGeom prst="rect">
            <a:avLst/>
          </a:prstGeom>
        </p:spPr>
      </p:pic>
      <p:pic>
        <p:nvPicPr>
          <p:cNvPr id="13" name="Picture 12">
            <a:extLst>
              <a:ext uri="{FF2B5EF4-FFF2-40B4-BE49-F238E27FC236}">
                <a16:creationId xmlns:a16="http://schemas.microsoft.com/office/drawing/2014/main" id="{C123D485-528B-B2D5-B589-3DF96AE4A8C8}"/>
              </a:ext>
            </a:extLst>
          </p:cNvPr>
          <p:cNvPicPr>
            <a:picLocks noChangeAspect="1"/>
          </p:cNvPicPr>
          <p:nvPr/>
        </p:nvPicPr>
        <p:blipFill>
          <a:blip r:embed="rId5"/>
          <a:stretch>
            <a:fillRect/>
          </a:stretch>
        </p:blipFill>
        <p:spPr>
          <a:xfrm>
            <a:off x="5332709" y="1281347"/>
            <a:ext cx="1573119" cy="1246780"/>
          </a:xfrm>
          <a:prstGeom prst="rect">
            <a:avLst/>
          </a:prstGeom>
        </p:spPr>
      </p:pic>
      <p:pic>
        <p:nvPicPr>
          <p:cNvPr id="15" name="Picture 14">
            <a:extLst>
              <a:ext uri="{FF2B5EF4-FFF2-40B4-BE49-F238E27FC236}">
                <a16:creationId xmlns:a16="http://schemas.microsoft.com/office/drawing/2014/main" id="{F7F72C73-8EC9-DE89-060D-32068861EB33}"/>
              </a:ext>
            </a:extLst>
          </p:cNvPr>
          <p:cNvPicPr>
            <a:picLocks noChangeAspect="1"/>
          </p:cNvPicPr>
          <p:nvPr/>
        </p:nvPicPr>
        <p:blipFill>
          <a:blip r:embed="rId6"/>
          <a:stretch>
            <a:fillRect/>
          </a:stretch>
        </p:blipFill>
        <p:spPr>
          <a:xfrm>
            <a:off x="7139160" y="1357199"/>
            <a:ext cx="1753320" cy="1058038"/>
          </a:xfrm>
          <a:prstGeom prst="rect">
            <a:avLst/>
          </a:prstGeom>
        </p:spPr>
      </p:pic>
      <p:sp>
        <p:nvSpPr>
          <p:cNvPr id="17" name="TextBox 16">
            <a:extLst>
              <a:ext uri="{FF2B5EF4-FFF2-40B4-BE49-F238E27FC236}">
                <a16:creationId xmlns:a16="http://schemas.microsoft.com/office/drawing/2014/main" id="{939514F6-2FF8-8BCC-5DA7-A01D79EAB292}"/>
              </a:ext>
            </a:extLst>
          </p:cNvPr>
          <p:cNvSpPr txBox="1"/>
          <p:nvPr/>
        </p:nvSpPr>
        <p:spPr>
          <a:xfrm>
            <a:off x="134854" y="4467377"/>
            <a:ext cx="8773623" cy="1033424"/>
          </a:xfrm>
          <a:prstGeom prst="rect">
            <a:avLst/>
          </a:prstGeom>
          <a:solidFill>
            <a:schemeClr val="bg1"/>
          </a:solidFill>
        </p:spPr>
        <p:txBody>
          <a:bodyPr wrap="square">
            <a:spAutoFit/>
          </a:bodyPr>
          <a:lstStyle/>
          <a:p>
            <a:pPr lvl="0" algn="just">
              <a:lnSpc>
                <a:spcPts val="2500"/>
              </a:lnSpc>
              <a:spcAft>
                <a:spcPts val="300"/>
              </a:spcAft>
            </a:pPr>
            <a:r>
              <a:rPr lang="el-GR" b="1" dirty="0">
                <a:solidFill>
                  <a:srgbClr val="000000"/>
                </a:solidFill>
                <a:effectLst/>
                <a:latin typeface="Calibri" panose="020F0502020204030204" pitchFamily="34" charset="0"/>
                <a:ea typeface="Calibri" panose="020F0502020204030204" pitchFamily="34" charset="0"/>
              </a:rPr>
              <a:t>Σχεδιάστε τις πιο πιθανές δομές </a:t>
            </a:r>
            <a:r>
              <a:rPr lang="en-US" b="1" dirty="0">
                <a:solidFill>
                  <a:srgbClr val="000000"/>
                </a:solidFill>
                <a:effectLst/>
                <a:latin typeface="Calibri" panose="020F0502020204030204" pitchFamily="34" charset="0"/>
                <a:ea typeface="Calibri" panose="020F0502020204030204" pitchFamily="34" charset="0"/>
              </a:rPr>
              <a:t>Lewis</a:t>
            </a:r>
            <a:r>
              <a:rPr lang="el-GR" b="1" dirty="0">
                <a:solidFill>
                  <a:srgbClr val="000000"/>
                </a:solidFill>
                <a:effectLst/>
                <a:latin typeface="Calibri" panose="020F0502020204030204" pitchFamily="34" charset="0"/>
                <a:ea typeface="Calibri" panose="020F0502020204030204" pitchFamily="34" charset="0"/>
              </a:rPr>
              <a:t> (με χρήση τυπικών φορτίων) για τα ακόλουθα χημικά είδη: (α) </a:t>
            </a:r>
            <a:r>
              <a:rPr lang="en-US" b="1" dirty="0" err="1">
                <a:solidFill>
                  <a:srgbClr val="000000"/>
                </a:solidFill>
                <a:effectLst/>
                <a:latin typeface="Calibri" panose="020F0502020204030204" pitchFamily="34" charset="0"/>
                <a:ea typeface="Calibri" panose="020F0502020204030204" pitchFamily="34" charset="0"/>
              </a:rPr>
              <a:t>SeOF</a:t>
            </a:r>
            <a:r>
              <a:rPr lang="el-GR" b="1" baseline="-25000" dirty="0">
                <a:solidFill>
                  <a:srgbClr val="000000"/>
                </a:solidFill>
                <a:effectLst/>
                <a:latin typeface="Calibri" panose="020F0502020204030204" pitchFamily="34" charset="0"/>
                <a:ea typeface="Calibri" panose="020F0502020204030204" pitchFamily="34" charset="0"/>
              </a:rPr>
              <a:t>2</a:t>
            </a:r>
            <a:r>
              <a:rPr lang="el-GR" b="1" dirty="0">
                <a:solidFill>
                  <a:srgbClr val="000000"/>
                </a:solidFill>
                <a:effectLst/>
                <a:latin typeface="Calibri" panose="020F0502020204030204" pitchFamily="34" charset="0"/>
                <a:ea typeface="Calibri" panose="020F0502020204030204" pitchFamily="34" charset="0"/>
              </a:rPr>
              <a:t>, (β) </a:t>
            </a:r>
            <a:r>
              <a:rPr lang="en-US" b="1" dirty="0" err="1">
                <a:solidFill>
                  <a:srgbClr val="000000"/>
                </a:solidFill>
                <a:effectLst/>
                <a:latin typeface="Calibri" panose="020F0502020204030204" pitchFamily="34" charset="0"/>
                <a:ea typeface="Calibri" panose="020F0502020204030204" pitchFamily="34" charset="0"/>
              </a:rPr>
              <a:t>AsO</a:t>
            </a:r>
            <a:r>
              <a:rPr lang="el-GR" b="1" baseline="-25000" dirty="0">
                <a:solidFill>
                  <a:srgbClr val="000000"/>
                </a:solidFill>
                <a:effectLst/>
                <a:latin typeface="Calibri" panose="020F0502020204030204" pitchFamily="34" charset="0"/>
                <a:ea typeface="Calibri" panose="020F0502020204030204" pitchFamily="34" charset="0"/>
              </a:rPr>
              <a:t>2</a:t>
            </a:r>
            <a:r>
              <a:rPr lang="el-GR" b="1" baseline="30000" dirty="0">
                <a:solidFill>
                  <a:srgbClr val="000000"/>
                </a:solidFill>
                <a:effectLst/>
                <a:latin typeface="Calibri" panose="020F0502020204030204" pitchFamily="34" charset="0"/>
                <a:ea typeface="Calibri" panose="020F0502020204030204" pitchFamily="34" charset="0"/>
              </a:rPr>
              <a:t>-</a:t>
            </a:r>
            <a:r>
              <a:rPr lang="el-GR" b="1" dirty="0">
                <a:solidFill>
                  <a:srgbClr val="000000"/>
                </a:solidFill>
                <a:effectLst/>
                <a:latin typeface="Calibri" panose="020F0502020204030204" pitchFamily="34" charset="0"/>
                <a:ea typeface="Calibri" panose="020F0502020204030204" pitchFamily="34" charset="0"/>
              </a:rPr>
              <a:t>. Ποιο από αυτά δεν υπακούει στον κανόνα της οκτάδας; Να γράψετε τις δυνατές δομές συντονισμού για το πολυατομικό ανιόν </a:t>
            </a:r>
            <a:r>
              <a:rPr lang="en-US" b="1" dirty="0">
                <a:solidFill>
                  <a:srgbClr val="000000"/>
                </a:solidFill>
                <a:effectLst/>
                <a:latin typeface="Calibri" panose="020F0502020204030204" pitchFamily="34" charset="0"/>
                <a:ea typeface="Calibri" panose="020F0502020204030204" pitchFamily="34" charset="0"/>
              </a:rPr>
              <a:t>As</a:t>
            </a:r>
            <a:r>
              <a:rPr lang="el-GR" b="1" dirty="0">
                <a:solidFill>
                  <a:srgbClr val="000000"/>
                </a:solidFill>
                <a:effectLst/>
                <a:latin typeface="Calibri" panose="020F0502020204030204" pitchFamily="34" charset="0"/>
                <a:ea typeface="Calibri" panose="020F0502020204030204" pitchFamily="34" charset="0"/>
              </a:rPr>
              <a:t>Ο</a:t>
            </a:r>
            <a:r>
              <a:rPr lang="el-GR" b="1" baseline="-25000" dirty="0">
                <a:solidFill>
                  <a:srgbClr val="000000"/>
                </a:solidFill>
                <a:effectLst/>
                <a:latin typeface="Calibri" panose="020F0502020204030204" pitchFamily="34" charset="0"/>
                <a:ea typeface="Calibri" panose="020F0502020204030204" pitchFamily="34" charset="0"/>
              </a:rPr>
              <a:t>2</a:t>
            </a:r>
            <a:r>
              <a:rPr lang="el-GR" b="1" baseline="30000" dirty="0">
                <a:solidFill>
                  <a:srgbClr val="000000"/>
                </a:solidFill>
                <a:effectLst/>
                <a:latin typeface="Calibri" panose="020F0502020204030204" pitchFamily="34" charset="0"/>
                <a:ea typeface="Calibri" panose="020F0502020204030204" pitchFamily="34" charset="0"/>
              </a:rPr>
              <a:t>-</a:t>
            </a:r>
            <a:r>
              <a:rPr lang="el-GR" b="1" dirty="0">
                <a:solidFill>
                  <a:srgbClr val="000000"/>
                </a:solidFill>
                <a:effectLst/>
                <a:latin typeface="Calibri" panose="020F0502020204030204" pitchFamily="34" charset="0"/>
                <a:ea typeface="Calibri" panose="020F0502020204030204" pitchFamily="34" charset="0"/>
              </a:rPr>
              <a:t>. </a:t>
            </a:r>
            <a:endParaRPr lang="en-US" b="1" dirty="0">
              <a:solidFill>
                <a:srgbClr val="000000"/>
              </a:solidFill>
              <a:effectLst/>
              <a:latin typeface="Times New Roman" panose="02020603050405020304" pitchFamily="18" charset="0"/>
              <a:ea typeface="Calibri" panose="020F0502020204030204" pitchFamily="34" charset="0"/>
            </a:endParaRPr>
          </a:p>
        </p:txBody>
      </p:sp>
      <p:sp>
        <p:nvSpPr>
          <p:cNvPr id="19" name="TextBox 18">
            <a:extLst>
              <a:ext uri="{FF2B5EF4-FFF2-40B4-BE49-F238E27FC236}">
                <a16:creationId xmlns:a16="http://schemas.microsoft.com/office/drawing/2014/main" id="{87202FCC-89C3-6106-7074-5729C573DC78}"/>
              </a:ext>
            </a:extLst>
          </p:cNvPr>
          <p:cNvSpPr txBox="1"/>
          <p:nvPr/>
        </p:nvSpPr>
        <p:spPr>
          <a:xfrm>
            <a:off x="134854" y="2737921"/>
            <a:ext cx="8757626" cy="1033424"/>
          </a:xfrm>
          <a:prstGeom prst="rect">
            <a:avLst/>
          </a:prstGeom>
          <a:solidFill>
            <a:schemeClr val="bg1"/>
          </a:solidFill>
        </p:spPr>
        <p:txBody>
          <a:bodyPr wrap="square">
            <a:spAutoFit/>
          </a:bodyPr>
          <a:lstStyle/>
          <a:p>
            <a:pPr lvl="0" algn="just">
              <a:lnSpc>
                <a:spcPts val="2500"/>
              </a:lnSpc>
              <a:spcAft>
                <a:spcPts val="300"/>
              </a:spcAft>
            </a:pPr>
            <a:r>
              <a:rPr lang="el-GR" sz="1800" b="1" dirty="0">
                <a:solidFill>
                  <a:srgbClr val="000000"/>
                </a:solidFill>
                <a:effectLst/>
                <a:latin typeface="Calibri" panose="020F0502020204030204" pitchFamily="34" charset="0"/>
                <a:ea typeface="Calibri" panose="020F0502020204030204" pitchFamily="34" charset="0"/>
              </a:rPr>
              <a:t>Ποια από τις παρακάτω ενώσεις εμφανίζει επίπεδη τετραγωνική διάταξη, ποια εμφανίζει πολικότητα και σε ποια από αυτές το κεντρικό της άτομο εμφανίζει </a:t>
            </a:r>
            <a:r>
              <a:rPr lang="en-US" sz="1800" b="1" dirty="0" err="1">
                <a:solidFill>
                  <a:srgbClr val="000000"/>
                </a:solidFill>
                <a:effectLst/>
                <a:latin typeface="Calibri" panose="020F0502020204030204" pitchFamily="34" charset="0"/>
                <a:ea typeface="Calibri" panose="020F0502020204030204" pitchFamily="34" charset="0"/>
              </a:rPr>
              <a:t>sp</a:t>
            </a:r>
            <a:r>
              <a:rPr lang="el-GR" sz="1800" b="1" baseline="30000" dirty="0">
                <a:solidFill>
                  <a:srgbClr val="000000"/>
                </a:solidFill>
                <a:effectLst/>
                <a:latin typeface="Calibri" panose="020F0502020204030204" pitchFamily="34" charset="0"/>
                <a:ea typeface="Calibri" panose="020F0502020204030204" pitchFamily="34" charset="0"/>
              </a:rPr>
              <a:t>3</a:t>
            </a:r>
            <a:r>
              <a:rPr lang="el-GR" sz="1800" b="1" dirty="0">
                <a:solidFill>
                  <a:srgbClr val="000000"/>
                </a:solidFill>
                <a:effectLst/>
                <a:latin typeface="Calibri" panose="020F0502020204030204" pitchFamily="34" charset="0"/>
                <a:ea typeface="Calibri" panose="020F0502020204030204" pitchFamily="34" charset="0"/>
              </a:rPr>
              <a:t> υβριδισμό; Να δικαιολογήσετε τις απαντήσεις σας: (α) </a:t>
            </a:r>
            <a:r>
              <a:rPr lang="en-US" sz="1800" b="1" dirty="0" err="1">
                <a:solidFill>
                  <a:srgbClr val="000000"/>
                </a:solidFill>
                <a:effectLst/>
                <a:latin typeface="Calibri" panose="020F0502020204030204" pitchFamily="34" charset="0"/>
                <a:ea typeface="Calibri" panose="020F0502020204030204" pitchFamily="34" charset="0"/>
              </a:rPr>
              <a:t>GeF</a:t>
            </a:r>
            <a:r>
              <a:rPr lang="el-GR" sz="1800" b="1" baseline="-25000" dirty="0">
                <a:solidFill>
                  <a:srgbClr val="000000"/>
                </a:solidFill>
                <a:effectLst/>
                <a:latin typeface="Calibri" panose="020F0502020204030204" pitchFamily="34" charset="0"/>
                <a:ea typeface="Calibri" panose="020F0502020204030204" pitchFamily="34" charset="0"/>
              </a:rPr>
              <a:t>4</a:t>
            </a:r>
            <a:r>
              <a:rPr lang="el-GR" sz="1800" b="1" dirty="0">
                <a:solidFill>
                  <a:srgbClr val="000000"/>
                </a:solidFill>
                <a:effectLst/>
                <a:latin typeface="Calibri" panose="020F0502020204030204" pitchFamily="34" charset="0"/>
                <a:ea typeface="Calibri" panose="020F0502020204030204" pitchFamily="34" charset="0"/>
              </a:rPr>
              <a:t>, (β) </a:t>
            </a:r>
            <a:r>
              <a:rPr lang="en-US" sz="1800" b="1" dirty="0">
                <a:solidFill>
                  <a:srgbClr val="000000"/>
                </a:solidFill>
                <a:effectLst/>
                <a:latin typeface="Calibri" panose="020F0502020204030204" pitchFamily="34" charset="0"/>
                <a:ea typeface="Calibri" panose="020F0502020204030204" pitchFamily="34" charset="0"/>
              </a:rPr>
              <a:t>SF</a:t>
            </a:r>
            <a:r>
              <a:rPr lang="el-GR" sz="1800" b="1" baseline="-25000" dirty="0">
                <a:solidFill>
                  <a:srgbClr val="000000"/>
                </a:solidFill>
                <a:effectLst/>
                <a:latin typeface="Calibri" panose="020F0502020204030204" pitchFamily="34" charset="0"/>
                <a:ea typeface="Calibri" panose="020F0502020204030204" pitchFamily="34" charset="0"/>
              </a:rPr>
              <a:t>4</a:t>
            </a:r>
            <a:r>
              <a:rPr lang="el-GR" sz="1800" b="1" dirty="0">
                <a:solidFill>
                  <a:srgbClr val="000000"/>
                </a:solidFill>
                <a:effectLst/>
                <a:latin typeface="Calibri" panose="020F0502020204030204" pitchFamily="34" charset="0"/>
                <a:ea typeface="Calibri" panose="020F0502020204030204" pitchFamily="34" charset="0"/>
              </a:rPr>
              <a:t>, (γ) </a:t>
            </a:r>
            <a:r>
              <a:rPr lang="en-US" sz="1800" b="1" dirty="0" err="1">
                <a:solidFill>
                  <a:srgbClr val="000000"/>
                </a:solidFill>
                <a:effectLst/>
                <a:latin typeface="Calibri" panose="020F0502020204030204" pitchFamily="34" charset="0"/>
                <a:ea typeface="Calibri" panose="020F0502020204030204" pitchFamily="34" charset="0"/>
              </a:rPr>
              <a:t>XeF</a:t>
            </a:r>
            <a:r>
              <a:rPr lang="el-GR" sz="1800" b="1" baseline="-25000" dirty="0">
                <a:solidFill>
                  <a:srgbClr val="000000"/>
                </a:solidFill>
                <a:effectLst/>
                <a:latin typeface="Calibri" panose="020F0502020204030204" pitchFamily="34" charset="0"/>
                <a:ea typeface="Calibri" panose="020F0502020204030204" pitchFamily="34" charset="0"/>
              </a:rPr>
              <a:t>4</a:t>
            </a:r>
            <a:r>
              <a:rPr lang="el-GR" sz="1800" b="1" dirty="0">
                <a:solidFill>
                  <a:srgbClr val="000000"/>
                </a:solidFill>
                <a:effectLst/>
                <a:latin typeface="Calibri" panose="020F0502020204030204" pitchFamily="34" charset="0"/>
                <a:ea typeface="Calibri" panose="020F0502020204030204" pitchFamily="34" charset="0"/>
              </a:rPr>
              <a:t>. </a:t>
            </a:r>
            <a:endParaRPr lang="en-US" sz="2000" b="1" dirty="0">
              <a:solidFill>
                <a:srgbClr val="000000"/>
              </a:solidFill>
              <a:effectLst/>
              <a:latin typeface="Times New Roman" panose="02020603050405020304" pitchFamily="18" charset="0"/>
              <a:ea typeface="Calibri" panose="020F0502020204030204" pitchFamily="34" charset="0"/>
            </a:endParaRPr>
          </a:p>
        </p:txBody>
      </p:sp>
      <p:pic>
        <p:nvPicPr>
          <p:cNvPr id="21" name="Picture 20">
            <a:extLst>
              <a:ext uri="{FF2B5EF4-FFF2-40B4-BE49-F238E27FC236}">
                <a16:creationId xmlns:a16="http://schemas.microsoft.com/office/drawing/2014/main" id="{FFD1AFC5-9861-E911-C3B5-274F2065190E}"/>
              </a:ext>
            </a:extLst>
          </p:cNvPr>
          <p:cNvPicPr>
            <a:picLocks noChangeAspect="1"/>
          </p:cNvPicPr>
          <p:nvPr/>
        </p:nvPicPr>
        <p:blipFill>
          <a:blip r:embed="rId7"/>
          <a:stretch>
            <a:fillRect/>
          </a:stretch>
        </p:blipFill>
        <p:spPr>
          <a:xfrm>
            <a:off x="3446505" y="5680120"/>
            <a:ext cx="1724827" cy="1033425"/>
          </a:xfrm>
          <a:prstGeom prst="rect">
            <a:avLst/>
          </a:prstGeom>
        </p:spPr>
      </p:pic>
      <p:pic>
        <p:nvPicPr>
          <p:cNvPr id="23" name="Picture 22">
            <a:extLst>
              <a:ext uri="{FF2B5EF4-FFF2-40B4-BE49-F238E27FC236}">
                <a16:creationId xmlns:a16="http://schemas.microsoft.com/office/drawing/2014/main" id="{6F314896-CEF5-0301-09B1-D5801F0561FB}"/>
              </a:ext>
            </a:extLst>
          </p:cNvPr>
          <p:cNvPicPr>
            <a:picLocks noChangeAspect="1"/>
          </p:cNvPicPr>
          <p:nvPr/>
        </p:nvPicPr>
        <p:blipFill>
          <a:blip r:embed="rId8"/>
          <a:stretch>
            <a:fillRect/>
          </a:stretch>
        </p:blipFill>
        <p:spPr>
          <a:xfrm>
            <a:off x="755576" y="5680122"/>
            <a:ext cx="1620919" cy="1033424"/>
          </a:xfrm>
          <a:prstGeom prst="rect">
            <a:avLst/>
          </a:prstGeom>
        </p:spPr>
      </p:pic>
      <p:pic>
        <p:nvPicPr>
          <p:cNvPr id="3" name="Picture 2">
            <a:extLst>
              <a:ext uri="{FF2B5EF4-FFF2-40B4-BE49-F238E27FC236}">
                <a16:creationId xmlns:a16="http://schemas.microsoft.com/office/drawing/2014/main" id="{08B7E937-A4AE-B29E-3AAD-9221AE28E570}"/>
              </a:ext>
            </a:extLst>
          </p:cNvPr>
          <p:cNvPicPr>
            <a:picLocks noChangeAspect="1"/>
          </p:cNvPicPr>
          <p:nvPr/>
        </p:nvPicPr>
        <p:blipFill>
          <a:blip r:embed="rId9"/>
          <a:stretch>
            <a:fillRect/>
          </a:stretch>
        </p:blipFill>
        <p:spPr>
          <a:xfrm>
            <a:off x="5643589" y="5782436"/>
            <a:ext cx="2524477" cy="828791"/>
          </a:xfrm>
          <a:prstGeom prst="rect">
            <a:avLst/>
          </a:prstGeom>
        </p:spPr>
      </p:pic>
    </p:spTree>
    <p:extLst>
      <p:ext uri="{BB962C8B-B14F-4D97-AF65-F5344CB8AC3E}">
        <p14:creationId xmlns:p14="http://schemas.microsoft.com/office/powerpoint/2010/main" val="2477314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6672"/>
            <a:ext cx="8640960" cy="923330"/>
          </a:xfrm>
          <a:prstGeom prst="rect">
            <a:avLst/>
          </a:prstGeom>
        </p:spPr>
        <p:txBody>
          <a:bodyPr wrap="square">
            <a:spAutoFit/>
          </a:bodyPr>
          <a:lstStyle/>
          <a:p>
            <a:r>
              <a:rPr lang="el-GR" b="1" dirty="0"/>
              <a:t>Στηριχθείτε στη θεωρία </a:t>
            </a:r>
            <a:r>
              <a:rPr lang="en-US" b="1" dirty="0"/>
              <a:t>VSEPR</a:t>
            </a:r>
            <a:r>
              <a:rPr lang="el-GR" b="1" dirty="0"/>
              <a:t>, για να προβλέψετε τη μοριακή γεωμετρία των παρακάτω ενώσεων ή ιόντων</a:t>
            </a:r>
            <a:r>
              <a:rPr lang="en-US" b="1" dirty="0"/>
              <a:t>. </a:t>
            </a:r>
            <a:r>
              <a:rPr lang="el-GR" b="1" dirty="0"/>
              <a:t>Ποιά από αυτά είναι πολικά?</a:t>
            </a:r>
            <a:endParaRPr lang="en-US" b="1" dirty="0"/>
          </a:p>
          <a:p>
            <a:r>
              <a:rPr lang="el-GR" b="1" dirty="0"/>
              <a:t>(α) </a:t>
            </a:r>
            <a:r>
              <a:rPr lang="en-US" b="1" dirty="0" err="1"/>
              <a:t>SnCl</a:t>
            </a:r>
            <a:r>
              <a:rPr lang="el-GR" b="1" baseline="-25000" dirty="0"/>
              <a:t>5</a:t>
            </a:r>
            <a:r>
              <a:rPr lang="el-GR" b="1" baseline="30000" dirty="0"/>
              <a:t>–  </a:t>
            </a:r>
            <a:r>
              <a:rPr lang="el-GR" b="1" dirty="0"/>
              <a:t>(β)  </a:t>
            </a:r>
            <a:r>
              <a:rPr lang="en-GB" b="1" dirty="0"/>
              <a:t>CF</a:t>
            </a:r>
            <a:r>
              <a:rPr lang="el-GR" b="1" baseline="-25000" dirty="0"/>
              <a:t>4  </a:t>
            </a:r>
            <a:r>
              <a:rPr lang="el-GR" b="1" dirty="0"/>
              <a:t>(γ)  </a:t>
            </a:r>
            <a:r>
              <a:rPr lang="en-GB" b="1" dirty="0" err="1"/>
              <a:t>SbF</a:t>
            </a:r>
            <a:r>
              <a:rPr lang="el-GR" b="1" baseline="-25000" dirty="0"/>
              <a:t>5  </a:t>
            </a:r>
            <a:r>
              <a:rPr lang="el-GR" b="1" dirty="0">
                <a:solidFill>
                  <a:srgbClr val="C00000"/>
                </a:solidFill>
              </a:rPr>
              <a:t>(δ)  </a:t>
            </a:r>
            <a:r>
              <a:rPr lang="en-US" b="1" dirty="0" err="1">
                <a:solidFill>
                  <a:srgbClr val="C00000"/>
                </a:solidFill>
              </a:rPr>
              <a:t>XeF</a:t>
            </a:r>
            <a:r>
              <a:rPr lang="el-GR" b="1" baseline="-25000" dirty="0">
                <a:solidFill>
                  <a:srgbClr val="C00000"/>
                </a:solidFill>
              </a:rPr>
              <a:t>2  </a:t>
            </a:r>
            <a:r>
              <a:rPr lang="el-GR" b="1" dirty="0"/>
              <a:t>(ε)  </a:t>
            </a:r>
            <a:r>
              <a:rPr lang="en-GB" b="1" dirty="0">
                <a:solidFill>
                  <a:srgbClr val="C00000"/>
                </a:solidFill>
              </a:rPr>
              <a:t>IF</a:t>
            </a:r>
            <a:r>
              <a:rPr lang="el-GR" b="1" baseline="-25000" dirty="0">
                <a:solidFill>
                  <a:srgbClr val="C00000"/>
                </a:solidFill>
              </a:rPr>
              <a:t>3  </a:t>
            </a:r>
            <a:r>
              <a:rPr lang="el-GR" b="1" dirty="0"/>
              <a:t>(στ)  </a:t>
            </a:r>
            <a:r>
              <a:rPr lang="en-GB" b="1" dirty="0" err="1"/>
              <a:t>AsCl</a:t>
            </a:r>
            <a:r>
              <a:rPr lang="el-GR" b="1" baseline="-25000" dirty="0"/>
              <a:t>3  </a:t>
            </a:r>
            <a:r>
              <a:rPr lang="el-GR" b="1" dirty="0"/>
              <a:t>(ζ)  </a:t>
            </a:r>
            <a:r>
              <a:rPr lang="en-GB" b="1" dirty="0"/>
              <a:t>P</a:t>
            </a:r>
            <a:r>
              <a:rPr lang="en-US" b="1" dirty="0" err="1"/>
              <a:t>Cl</a:t>
            </a:r>
            <a:r>
              <a:rPr lang="el-GR" b="1" baseline="-25000" dirty="0"/>
              <a:t>6</a:t>
            </a:r>
            <a:r>
              <a:rPr lang="el-GR" b="1" baseline="30000" dirty="0"/>
              <a:t>–  </a:t>
            </a:r>
            <a:r>
              <a:rPr lang="el-GR" b="1" dirty="0"/>
              <a:t>(η) </a:t>
            </a:r>
            <a:r>
              <a:rPr lang="en-US" b="1" dirty="0"/>
              <a:t>Br</a:t>
            </a:r>
            <a:r>
              <a:rPr lang="en-GB" b="1" dirty="0"/>
              <a:t>F</a:t>
            </a:r>
            <a:r>
              <a:rPr lang="el-GR" b="1" baseline="-25000" dirty="0"/>
              <a:t>3  </a:t>
            </a:r>
            <a:r>
              <a:rPr lang="el-GR" b="1" dirty="0"/>
              <a:t>(θ) </a:t>
            </a:r>
            <a:r>
              <a:rPr lang="en-GB" b="1" dirty="0" err="1"/>
              <a:t>SeCl</a:t>
            </a:r>
            <a:r>
              <a:rPr lang="el-GR" b="1" baseline="-25000" dirty="0"/>
              <a:t>4  </a:t>
            </a:r>
            <a:r>
              <a:rPr lang="el-GR" b="1" dirty="0"/>
              <a:t>(ι) </a:t>
            </a:r>
            <a:r>
              <a:rPr lang="en-US" b="1" dirty="0" err="1">
                <a:solidFill>
                  <a:srgbClr val="C00000"/>
                </a:solidFill>
              </a:rPr>
              <a:t>XeO</a:t>
            </a:r>
            <a:r>
              <a:rPr lang="el-GR" b="1" baseline="-25000" dirty="0">
                <a:solidFill>
                  <a:srgbClr val="C00000"/>
                </a:solidFill>
              </a:rPr>
              <a:t>3</a:t>
            </a:r>
            <a:endParaRPr lang="en-US" b="1" dirty="0">
              <a:solidFill>
                <a:srgbClr val="C00000"/>
              </a:solidFill>
            </a:endParaRPr>
          </a:p>
        </p:txBody>
      </p:sp>
      <p:sp>
        <p:nvSpPr>
          <p:cNvPr id="7" name="Rectangle 6"/>
          <p:cNvSpPr/>
          <p:nvPr/>
        </p:nvSpPr>
        <p:spPr>
          <a:xfrm>
            <a:off x="323528" y="1700808"/>
            <a:ext cx="8532948" cy="646331"/>
          </a:xfrm>
          <a:prstGeom prst="rect">
            <a:avLst/>
          </a:prstGeom>
        </p:spPr>
        <p:txBody>
          <a:bodyPr wrap="square">
            <a:spAutoFit/>
          </a:bodyPr>
          <a:lstStyle/>
          <a:p>
            <a:r>
              <a:rPr lang="el-GR" b="1" dirty="0"/>
              <a:t>Ποια από τα ιόντα AlH</a:t>
            </a:r>
            <a:r>
              <a:rPr lang="el-GR" b="1" baseline="-25000" dirty="0"/>
              <a:t>4</a:t>
            </a:r>
            <a:r>
              <a:rPr lang="el-GR" b="1" baseline="30000" dirty="0"/>
              <a:t>–</a:t>
            </a:r>
            <a:r>
              <a:rPr lang="el-GR" b="1" dirty="0"/>
              <a:t>, SO</a:t>
            </a:r>
            <a:r>
              <a:rPr lang="el-GR" b="1" baseline="-25000" dirty="0"/>
              <a:t>4</a:t>
            </a:r>
            <a:r>
              <a:rPr lang="el-GR" b="1" baseline="30000" dirty="0"/>
              <a:t>2– </a:t>
            </a:r>
            <a:r>
              <a:rPr lang="en-US" b="1" baseline="30000" dirty="0"/>
              <a:t> </a:t>
            </a:r>
            <a:r>
              <a:rPr lang="el-GR" b="1" dirty="0"/>
              <a:t>PF</a:t>
            </a:r>
            <a:r>
              <a:rPr lang="el-GR" b="1" baseline="-25000" dirty="0"/>
              <a:t>4</a:t>
            </a:r>
            <a:r>
              <a:rPr lang="el-GR" b="1" baseline="30000" dirty="0"/>
              <a:t>+</a:t>
            </a:r>
            <a:r>
              <a:rPr lang="el-GR" b="1" dirty="0"/>
              <a:t> και ClF</a:t>
            </a:r>
            <a:r>
              <a:rPr lang="el-GR" b="1" baseline="-25000" dirty="0"/>
              <a:t>4</a:t>
            </a:r>
            <a:r>
              <a:rPr lang="el-GR" b="1" baseline="30000" dirty="0"/>
              <a:t>+</a:t>
            </a:r>
            <a:r>
              <a:rPr lang="el-GR" b="1" dirty="0"/>
              <a:t> έχουν γωνίες δεσμών 109,5</a:t>
            </a:r>
            <a:r>
              <a:rPr lang="el-GR" b="1" baseline="30000" dirty="0"/>
              <a:t>ο</a:t>
            </a:r>
            <a:r>
              <a:rPr lang="el-GR" b="1" dirty="0"/>
              <a:t> ;</a:t>
            </a:r>
            <a:r>
              <a:rPr lang="en-US" b="1" dirty="0"/>
              <a:t> </a:t>
            </a:r>
            <a:r>
              <a:rPr lang="el-GR" b="1" dirty="0"/>
              <a:t>Αναφερθείτε σε όλα τα ιόντα!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33" y="2480320"/>
            <a:ext cx="6858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077072"/>
            <a:ext cx="8388932" cy="646331"/>
          </a:xfrm>
          <a:prstGeom prst="rect">
            <a:avLst/>
          </a:prstGeom>
        </p:spPr>
        <p:txBody>
          <a:bodyPr wrap="square">
            <a:spAutoFit/>
          </a:bodyPr>
          <a:lstStyle/>
          <a:p>
            <a:r>
              <a:rPr lang="el-GR" b="1" dirty="0"/>
              <a:t>Πειραματικά, αποδεικνύεται ότι το μόριο </a:t>
            </a:r>
            <a:r>
              <a:rPr lang="en-US" b="1" dirty="0"/>
              <a:t>PF</a:t>
            </a:r>
            <a:r>
              <a:rPr lang="en-US" b="1" baseline="-25000" dirty="0"/>
              <a:t>2</a:t>
            </a:r>
            <a:r>
              <a:rPr lang="en-US" b="1" dirty="0"/>
              <a:t>Cl</a:t>
            </a:r>
            <a:r>
              <a:rPr lang="en-US" b="1" baseline="-25000" dirty="0"/>
              <a:t>3</a:t>
            </a:r>
            <a:r>
              <a:rPr lang="el-GR" b="1" dirty="0"/>
              <a:t> είναι μη πολικό. Με βάση αυτή την πληροφορία, χαρακτηρίστε και σχεδιάστε τη γεωμετρία του μορίου.</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949700"/>
            <a:ext cx="1944955" cy="17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7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75A73B9-94BB-2BAB-FB09-6DCB1F075839}"/>
              </a:ext>
            </a:extLst>
          </p:cNvPr>
          <p:cNvSpPr/>
          <p:nvPr/>
        </p:nvSpPr>
        <p:spPr>
          <a:xfrm>
            <a:off x="6078488" y="4976301"/>
            <a:ext cx="3096344" cy="86409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 name="Group 3"/>
          <p:cNvGrpSpPr/>
          <p:nvPr/>
        </p:nvGrpSpPr>
        <p:grpSpPr>
          <a:xfrm>
            <a:off x="272169" y="142910"/>
            <a:ext cx="8599661" cy="3997325"/>
            <a:chOff x="323850" y="2093765"/>
            <a:chExt cx="8599661" cy="3997325"/>
          </a:xfrm>
        </p:grpSpPr>
        <p:sp>
          <p:nvSpPr>
            <p:cNvPr id="5" name="Oval 13"/>
            <p:cNvSpPr>
              <a:spLocks noChangeArrowheads="1"/>
            </p:cNvSpPr>
            <p:nvPr/>
          </p:nvSpPr>
          <p:spPr bwMode="auto">
            <a:xfrm>
              <a:off x="5040312" y="5083027"/>
              <a:ext cx="3240088" cy="100806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6" name="Picture 9" descr="Photoelectric effect.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04" y="3024833"/>
              <a:ext cx="3240087" cy="2333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323850" y="2093765"/>
              <a:ext cx="8064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b="1" dirty="0"/>
                <a:t>Φωτοηλεκτρικό φαινόμενο</a:t>
              </a:r>
              <a:endParaRPr lang="en-US" b="1" dirty="0"/>
            </a:p>
          </p:txBody>
        </p:sp>
        <p:sp>
          <p:nvSpPr>
            <p:cNvPr id="8" name="Text Box 11"/>
            <p:cNvSpPr txBox="1">
              <a:spLocks noChangeArrowheads="1"/>
            </p:cNvSpPr>
            <p:nvPr/>
          </p:nvSpPr>
          <p:spPr bwMode="auto">
            <a:xfrm>
              <a:off x="4351511" y="2972842"/>
              <a:ext cx="4572000" cy="1924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eaLnBrk="0" hangingPunct="0">
                <a:defRPr b="1">
                  <a:solidFill>
                    <a:schemeClr val="tx1"/>
                  </a:solidFill>
                  <a:latin typeface="Arial" charset="0"/>
                  <a:cs typeface="Arial" charset="0"/>
                </a:defRPr>
              </a:lvl1pPr>
              <a:lvl2pPr eaLnBrk="0" hangingPunct="0">
                <a:defRPr b="1">
                  <a:solidFill>
                    <a:schemeClr val="tx1"/>
                  </a:solidFill>
                  <a:latin typeface="Arial" charset="0"/>
                  <a:cs typeface="Arial" charset="0"/>
                </a:defRPr>
              </a:lvl2pPr>
              <a:lvl3pPr eaLnBrk="0" hangingPunct="0">
                <a:defRPr b="1">
                  <a:solidFill>
                    <a:schemeClr val="tx1"/>
                  </a:solidFill>
                  <a:latin typeface="Arial" charset="0"/>
                  <a:cs typeface="Arial" charset="0"/>
                </a:defRPr>
              </a:lvl3pPr>
              <a:lvl4pPr eaLnBrk="0" hangingPunct="0">
                <a:defRPr b="1">
                  <a:solidFill>
                    <a:schemeClr val="tx1"/>
                  </a:solidFill>
                  <a:latin typeface="Arial" charset="0"/>
                  <a:cs typeface="Arial" charset="0"/>
                </a:defRPr>
              </a:lvl4pPr>
              <a:lvl5pPr eaLnBrk="0" hangingPunct="0">
                <a:defRPr b="1">
                  <a:solidFill>
                    <a:schemeClr val="tx1"/>
                  </a:solidFill>
                  <a:latin typeface="Arial" charset="0"/>
                  <a:cs typeface="Arial" charset="0"/>
                </a:defRPr>
              </a:lvl5pPr>
              <a:lvl6pPr eaLnBrk="0" fontAlgn="base" hangingPunct="0">
                <a:spcBef>
                  <a:spcPct val="0"/>
                </a:spcBef>
                <a:spcAft>
                  <a:spcPct val="0"/>
                </a:spcAft>
                <a:defRPr b="1">
                  <a:solidFill>
                    <a:schemeClr val="tx1"/>
                  </a:solidFill>
                  <a:latin typeface="Arial" charset="0"/>
                  <a:cs typeface="Arial" charset="0"/>
                </a:defRPr>
              </a:lvl6pPr>
              <a:lvl7pPr eaLnBrk="0" fontAlgn="base" hangingPunct="0">
                <a:spcBef>
                  <a:spcPct val="0"/>
                </a:spcBef>
                <a:spcAft>
                  <a:spcPct val="0"/>
                </a:spcAft>
                <a:defRPr b="1">
                  <a:solidFill>
                    <a:schemeClr val="tx1"/>
                  </a:solidFill>
                  <a:latin typeface="Arial" charset="0"/>
                  <a:cs typeface="Arial" charset="0"/>
                </a:defRPr>
              </a:lvl7pPr>
              <a:lvl8pPr eaLnBrk="0" fontAlgn="base" hangingPunct="0">
                <a:spcBef>
                  <a:spcPct val="0"/>
                </a:spcBef>
                <a:spcAft>
                  <a:spcPct val="0"/>
                </a:spcAft>
                <a:defRPr b="1">
                  <a:solidFill>
                    <a:schemeClr val="tx1"/>
                  </a:solidFill>
                  <a:latin typeface="Arial" charset="0"/>
                  <a:cs typeface="Arial" charset="0"/>
                </a:defRPr>
              </a:lvl8pPr>
              <a:lvl9pPr eaLnBrk="0" fontAlgn="base" hangingPunct="0">
                <a:spcBef>
                  <a:spcPct val="0"/>
                </a:spcBef>
                <a:spcAft>
                  <a:spcPct val="0"/>
                </a:spcAft>
                <a:defRPr b="1">
                  <a:solidFill>
                    <a:schemeClr val="tx1"/>
                  </a:solidFill>
                  <a:latin typeface="Arial" charset="0"/>
                  <a:cs typeface="Arial" charset="0"/>
                </a:defRPr>
              </a:lvl9pPr>
            </a:lstStyle>
            <a:p>
              <a:pPr eaLnBrk="1" hangingPunct="1">
                <a:lnSpc>
                  <a:spcPct val="130000"/>
                </a:lnSpc>
                <a:spcBef>
                  <a:spcPct val="50000"/>
                </a:spcBef>
                <a:buFont typeface="Wingdings" pitchFamily="2" charset="2"/>
                <a:buChar char="Ø"/>
              </a:pPr>
              <a:r>
                <a:rPr lang="el-GR" sz="1600" dirty="0"/>
                <a:t>Δεν υπάρχει εκπομπή για ν &lt; ν</a:t>
              </a:r>
              <a:r>
                <a:rPr lang="el-GR" sz="1600" baseline="-25000" dirty="0"/>
                <a:t>0</a:t>
              </a:r>
            </a:p>
            <a:p>
              <a:pPr eaLnBrk="1" hangingPunct="1">
                <a:lnSpc>
                  <a:spcPct val="130000"/>
                </a:lnSpc>
                <a:spcBef>
                  <a:spcPct val="50000"/>
                </a:spcBef>
                <a:buFont typeface="Wingdings" pitchFamily="2" charset="2"/>
                <a:buChar char="Ø"/>
              </a:pPr>
              <a:r>
                <a:rPr lang="el-GR" sz="1600" dirty="0"/>
                <a:t>Η κινητική ενέργεια των </a:t>
              </a:r>
              <a:r>
                <a:rPr lang="en-US" sz="1600" dirty="0"/>
                <a:t>e </a:t>
              </a:r>
              <a:r>
                <a:rPr lang="el-GR" sz="1600" dirty="0"/>
                <a:t>είναι ανάλογη της συχνότητας και ανεξάρτητη της έντασης του φωτός</a:t>
              </a:r>
            </a:p>
            <a:p>
              <a:pPr eaLnBrk="1" hangingPunct="1">
                <a:lnSpc>
                  <a:spcPct val="130000"/>
                </a:lnSpc>
                <a:spcBef>
                  <a:spcPct val="50000"/>
                </a:spcBef>
                <a:buFont typeface="Wingdings" pitchFamily="2" charset="2"/>
                <a:buChar char="Ø"/>
              </a:pPr>
              <a:r>
                <a:rPr lang="el-GR" sz="1600" dirty="0"/>
                <a:t>Δεν υπάρχει χρονική καθυστέρηση</a:t>
              </a:r>
              <a:endParaRPr lang="en-US" sz="1600" dirty="0"/>
            </a:p>
          </p:txBody>
        </p:sp>
        <p:sp>
          <p:nvSpPr>
            <p:cNvPr id="9" name="Text Box 12"/>
            <p:cNvSpPr txBox="1">
              <a:spLocks noChangeArrowheads="1"/>
            </p:cNvSpPr>
            <p:nvPr/>
          </p:nvSpPr>
          <p:spPr bwMode="auto">
            <a:xfrm>
              <a:off x="5412754" y="5358458"/>
              <a:ext cx="24495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sz="2400" dirty="0"/>
                <a:t>Ε = </a:t>
              </a:r>
              <a:r>
                <a:rPr lang="en-US" sz="2400" dirty="0"/>
                <a:t>hv – hv</a:t>
              </a:r>
              <a:r>
                <a:rPr lang="en-US" sz="2400" baseline="-25000" dirty="0"/>
                <a:t>0</a:t>
              </a:r>
              <a:endParaRPr lang="en-US" sz="2400" dirty="0"/>
            </a:p>
          </p:txBody>
        </p:sp>
      </p:grpSp>
      <p:grpSp>
        <p:nvGrpSpPr>
          <p:cNvPr id="3" name="Group 2">
            <a:extLst>
              <a:ext uri="{FF2B5EF4-FFF2-40B4-BE49-F238E27FC236}">
                <a16:creationId xmlns:a16="http://schemas.microsoft.com/office/drawing/2014/main" id="{E9A76C81-5926-3EC7-8259-1C7CC150441B}"/>
              </a:ext>
            </a:extLst>
          </p:cNvPr>
          <p:cNvGrpSpPr/>
          <p:nvPr/>
        </p:nvGrpSpPr>
        <p:grpSpPr>
          <a:xfrm>
            <a:off x="251520" y="4109026"/>
            <a:ext cx="5688632" cy="2560334"/>
            <a:chOff x="251520" y="4109026"/>
            <a:chExt cx="5688632" cy="2560334"/>
          </a:xfrm>
        </p:grpSpPr>
        <p:sp>
          <p:nvSpPr>
            <p:cNvPr id="10" name="Rectangle: Rounded Corners 9">
              <a:extLst>
                <a:ext uri="{FF2B5EF4-FFF2-40B4-BE49-F238E27FC236}">
                  <a16:creationId xmlns:a16="http://schemas.microsoft.com/office/drawing/2014/main" id="{3C7B6CDE-3E33-8DBC-F15D-6569A42E1576}"/>
                </a:ext>
              </a:extLst>
            </p:cNvPr>
            <p:cNvSpPr/>
            <p:nvPr/>
          </p:nvSpPr>
          <p:spPr>
            <a:xfrm>
              <a:off x="251520" y="4171445"/>
              <a:ext cx="5688632" cy="24979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EFEA2B4-71F3-4A9A-EA55-DCE405013564}"/>
                </a:ext>
              </a:extLst>
            </p:cNvPr>
            <p:cNvSpPr txBox="1"/>
            <p:nvPr/>
          </p:nvSpPr>
          <p:spPr>
            <a:xfrm>
              <a:off x="467543" y="4109026"/>
              <a:ext cx="5408834" cy="2352952"/>
            </a:xfrm>
            <a:prstGeom prst="rect">
              <a:avLst/>
            </a:prstGeom>
            <a:noFill/>
          </p:spPr>
          <p:txBody>
            <a:bodyPr wrap="square" rtlCol="0">
              <a:spAutoFit/>
            </a:bodyPr>
            <a:lstStyle/>
            <a:p>
              <a:pPr>
                <a:lnSpc>
                  <a:spcPct val="150000"/>
                </a:lnSpc>
              </a:pPr>
              <a:r>
                <a:rPr lang="el-GR" sz="2000" b="1" i="1" dirty="0"/>
                <a:t>Σε υποατομικά σωματίδια</a:t>
              </a:r>
              <a:r>
                <a:rPr lang="en-US" sz="2000" b="1" i="1" dirty="0"/>
                <a:t>:</a:t>
              </a:r>
              <a:endParaRPr lang="el-GR" sz="2000" b="1" i="1" dirty="0"/>
            </a:p>
            <a:p>
              <a:pPr>
                <a:lnSpc>
                  <a:spcPct val="150000"/>
                </a:lnSpc>
              </a:pPr>
              <a:r>
                <a:rPr lang="el-GR" sz="2000" b="1" i="1" dirty="0"/>
                <a:t>ΜΙΚΡΟ μήκος κύματος (τάξη μεγέθους </a:t>
              </a:r>
              <a:r>
                <a:rPr lang="en-US" sz="2000" b="1" i="1" dirty="0"/>
                <a:t>pm)</a:t>
              </a:r>
            </a:p>
            <a:p>
              <a:pPr>
                <a:lnSpc>
                  <a:spcPct val="150000"/>
                </a:lnSpc>
              </a:pPr>
              <a:r>
                <a:rPr lang="el-GR" sz="2000" b="1" i="1" dirty="0"/>
                <a:t>ΜΕΓΑΛΗ συχνότητα (τάξη μεγέθους 10</a:t>
              </a:r>
              <a:r>
                <a:rPr lang="en-US" sz="2000" b="1" i="1" baseline="30000" dirty="0"/>
                <a:t>xx  </a:t>
              </a:r>
              <a:r>
                <a:rPr lang="en-US" sz="2000" b="1" i="1" dirty="0"/>
                <a:t>sec</a:t>
              </a:r>
              <a:r>
                <a:rPr lang="en-US" sz="2000" b="1" i="1" baseline="30000" dirty="0"/>
                <a:t>-1</a:t>
              </a:r>
              <a:r>
                <a:rPr lang="en-US" sz="2000" b="1" i="1" dirty="0"/>
                <a:t>)</a:t>
              </a:r>
            </a:p>
            <a:p>
              <a:pPr>
                <a:lnSpc>
                  <a:spcPct val="150000"/>
                </a:lnSpc>
              </a:pPr>
              <a:r>
                <a:rPr lang="el-GR" sz="2000" b="1" i="1" dirty="0"/>
                <a:t>ΜΙΚΡΗ ενέργεια  (τάξη μεγέθους 10</a:t>
              </a:r>
              <a:r>
                <a:rPr lang="el-GR" sz="2000" b="1" i="1" baseline="30000" dirty="0"/>
                <a:t>-</a:t>
              </a:r>
              <a:r>
                <a:rPr lang="en-US" sz="2000" b="1" i="1" baseline="30000" dirty="0"/>
                <a:t>xx </a:t>
              </a:r>
              <a:r>
                <a:rPr lang="en-US" sz="2000" b="1" i="1" dirty="0"/>
                <a:t>j)</a:t>
              </a:r>
              <a:endParaRPr lang="el-GR" sz="2000" b="1" i="1" dirty="0"/>
            </a:p>
            <a:p>
              <a:pPr>
                <a:lnSpc>
                  <a:spcPct val="150000"/>
                </a:lnSpc>
              </a:pPr>
              <a:r>
                <a:rPr lang="el-GR" sz="2000" b="1" i="1" dirty="0"/>
                <a:t>ΜΕΓΑΛΗ ταχύτητα &gt;&gt;&gt;&gt;  (τάξη μεγέθους 10</a:t>
              </a:r>
              <a:r>
                <a:rPr lang="en-US" sz="2000" b="1" i="1" baseline="30000" dirty="0"/>
                <a:t>x</a:t>
              </a:r>
              <a:r>
                <a:rPr lang="el-GR" sz="2000" b="1" i="1" baseline="30000" dirty="0"/>
                <a:t> </a:t>
              </a:r>
              <a:r>
                <a:rPr lang="en-US" sz="2000" b="1" i="1" dirty="0"/>
                <a:t>m/s)</a:t>
              </a:r>
            </a:p>
          </p:txBody>
        </p:sp>
      </p:grpSp>
      <p:sp>
        <p:nvSpPr>
          <p:cNvPr id="11" name="TextBox 10">
            <a:extLst>
              <a:ext uri="{FF2B5EF4-FFF2-40B4-BE49-F238E27FC236}">
                <a16:creationId xmlns:a16="http://schemas.microsoft.com/office/drawing/2014/main" id="{0D9799F8-0A1A-9E4E-19B2-14D986C9B54B}"/>
              </a:ext>
            </a:extLst>
          </p:cNvPr>
          <p:cNvSpPr txBox="1"/>
          <p:nvPr/>
        </p:nvSpPr>
        <p:spPr>
          <a:xfrm>
            <a:off x="6078488" y="5085183"/>
            <a:ext cx="3096344" cy="646331"/>
          </a:xfrm>
          <a:prstGeom prst="rect">
            <a:avLst/>
          </a:prstGeom>
          <a:noFill/>
        </p:spPr>
        <p:txBody>
          <a:bodyPr wrap="square" rtlCol="0">
            <a:spAutoFit/>
          </a:bodyPr>
          <a:lstStyle/>
          <a:p>
            <a:pPr algn="ctr"/>
            <a:r>
              <a:rPr lang="el-GR" b="1" dirty="0"/>
              <a:t>Δεν ξεχνάμε μονάδες σε κάθε νούμερο</a:t>
            </a:r>
            <a:endParaRPr lang="en-US" b="1" dirty="0"/>
          </a:p>
        </p:txBody>
      </p:sp>
    </p:spTree>
    <p:extLst>
      <p:ext uri="{BB962C8B-B14F-4D97-AF65-F5344CB8AC3E}">
        <p14:creationId xmlns:p14="http://schemas.microsoft.com/office/powerpoint/2010/main" val="4123301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9267771-EF89-DEB7-C503-36AFE14F3A95}"/>
              </a:ext>
            </a:extLst>
          </p:cNvPr>
          <p:cNvSpPr>
            <a:spLocks noChangeArrowheads="1"/>
          </p:cNvSpPr>
          <p:nvPr/>
        </p:nvSpPr>
        <p:spPr bwMode="auto">
          <a:xfrm>
            <a:off x="6350" y="260350"/>
            <a:ext cx="91376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2000" b="1">
                <a:latin typeface="Calibri" panose="020F0502020204030204" pitchFamily="34" charset="0"/>
              </a:rPr>
              <a:t>Μεθοδολογία για την πρόβλεψη του τύπου υβριδισμού</a:t>
            </a:r>
          </a:p>
        </p:txBody>
      </p:sp>
      <p:sp>
        <p:nvSpPr>
          <p:cNvPr id="26627" name="Rectangle 4">
            <a:extLst>
              <a:ext uri="{FF2B5EF4-FFF2-40B4-BE49-F238E27FC236}">
                <a16:creationId xmlns:a16="http://schemas.microsoft.com/office/drawing/2014/main" id="{D65BC3B2-9C73-7543-6926-932EE92802AB}"/>
              </a:ext>
            </a:extLst>
          </p:cNvPr>
          <p:cNvSpPr>
            <a:spLocks noChangeArrowheads="1"/>
          </p:cNvSpPr>
          <p:nvPr/>
        </p:nvSpPr>
        <p:spPr bwMode="auto">
          <a:xfrm>
            <a:off x="130175" y="1268413"/>
            <a:ext cx="8905875"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ts val="2700"/>
              </a:lnSpc>
              <a:spcBef>
                <a:spcPct val="0"/>
              </a:spcBef>
              <a:spcAft>
                <a:spcPts val="600"/>
              </a:spcAft>
              <a:buFontTx/>
              <a:buAutoNum type="arabicPeriod"/>
            </a:pPr>
            <a:r>
              <a:rPr lang="el-GR" altLang="en-US" sz="1800" b="1">
                <a:latin typeface="Calibri" panose="020F0502020204030204" pitchFamily="34" charset="0"/>
              </a:rPr>
              <a:t>Γράφουμε τον ηλεκτρονιακό τύπο κατά </a:t>
            </a:r>
            <a:r>
              <a:rPr lang="en-US" altLang="en-US" sz="1800" b="1">
                <a:latin typeface="Calibri" panose="020F0502020204030204" pitchFamily="34" charset="0"/>
              </a:rPr>
              <a:t>Lewis.</a:t>
            </a:r>
          </a:p>
          <a:p>
            <a:pPr algn="just" eaLnBrk="1" hangingPunct="1">
              <a:lnSpc>
                <a:spcPts val="2700"/>
              </a:lnSpc>
              <a:spcBef>
                <a:spcPct val="0"/>
              </a:spcBef>
              <a:spcAft>
                <a:spcPts val="600"/>
              </a:spcAft>
              <a:buFontTx/>
              <a:buAutoNum type="arabicPeriod"/>
            </a:pPr>
            <a:r>
              <a:rPr lang="el-GR" altLang="en-US" sz="1800" b="1">
                <a:latin typeface="Calibri" panose="020F0502020204030204" pitchFamily="34" charset="0"/>
              </a:rPr>
              <a:t>Μετρούμε το συνολικό αριθμό </a:t>
            </a:r>
            <a:r>
              <a:rPr lang="el-GR" altLang="en-US" sz="1800" b="1">
                <a:solidFill>
                  <a:srgbClr val="C00000"/>
                </a:solidFill>
                <a:latin typeface="Calibri" panose="020F0502020204030204" pitchFamily="34" charset="0"/>
              </a:rPr>
              <a:t>(μη δεσμικά ζεύγη + δεσμοί) </a:t>
            </a:r>
            <a:r>
              <a:rPr lang="el-GR" altLang="en-US" sz="1800" b="1">
                <a:latin typeface="Calibri" panose="020F0502020204030204" pitchFamily="34" charset="0"/>
              </a:rPr>
              <a:t>που έχει το κεντρικό άτομο. </a:t>
            </a:r>
          </a:p>
          <a:p>
            <a:pPr algn="just" eaLnBrk="1" hangingPunct="1">
              <a:lnSpc>
                <a:spcPts val="2700"/>
              </a:lnSpc>
              <a:spcBef>
                <a:spcPct val="0"/>
              </a:spcBef>
              <a:spcAft>
                <a:spcPts val="600"/>
              </a:spcAft>
              <a:buFontTx/>
              <a:buAutoNum type="arabicPeriod"/>
            </a:pPr>
            <a:r>
              <a:rPr lang="el-GR" altLang="en-US" sz="1800" b="1">
                <a:solidFill>
                  <a:srgbClr val="C00000"/>
                </a:solidFill>
                <a:latin typeface="Calibri" panose="020F0502020204030204" pitchFamily="34" charset="0"/>
              </a:rPr>
              <a:t>(μη δεσμικά ζεύγη + δεσμοί) = υβριδισμένα τροχιακά</a:t>
            </a:r>
          </a:p>
          <a:p>
            <a:pPr algn="just" eaLnBrk="1" hangingPunct="1">
              <a:lnSpc>
                <a:spcPts val="2700"/>
              </a:lnSpc>
              <a:spcBef>
                <a:spcPct val="0"/>
              </a:spcBef>
              <a:spcAft>
                <a:spcPts val="600"/>
              </a:spcAft>
              <a:buFontTx/>
              <a:buAutoNum type="arabicPeriod"/>
            </a:pPr>
            <a:r>
              <a:rPr lang="el-GR" altLang="en-US" sz="1800" b="1">
                <a:latin typeface="Calibri" panose="020F0502020204030204" pitchFamily="34" charset="0"/>
              </a:rPr>
              <a:t>Γράφουμε την ηλεκτρονιακή δόμηση του κεντρικού ατόμου</a:t>
            </a:r>
          </a:p>
          <a:p>
            <a:pPr algn="just" eaLnBrk="1" hangingPunct="1">
              <a:lnSpc>
                <a:spcPts val="2700"/>
              </a:lnSpc>
              <a:spcBef>
                <a:spcPct val="0"/>
              </a:spcBef>
              <a:spcAft>
                <a:spcPts val="600"/>
              </a:spcAft>
              <a:buFontTx/>
              <a:buAutoNum type="arabicPeriod"/>
            </a:pPr>
            <a:r>
              <a:rPr lang="el-GR" altLang="en-US" sz="1800" b="1">
                <a:latin typeface="Calibri" panose="020F0502020204030204" pitchFamily="34" charset="0"/>
              </a:rPr>
              <a:t>Βρίσκουμε τον υβριδισμό που θα μας δόσει τόσα τροχιακά όσα βρήκαμε στο Βήμα 3</a:t>
            </a:r>
          </a:p>
          <a:p>
            <a:pPr algn="just" eaLnBrk="1" hangingPunct="1">
              <a:lnSpc>
                <a:spcPts val="2700"/>
              </a:lnSpc>
              <a:spcBef>
                <a:spcPct val="0"/>
              </a:spcBef>
              <a:spcAft>
                <a:spcPts val="600"/>
              </a:spcAft>
              <a:buFontTx/>
              <a:buAutoNum type="arabicPeriod"/>
            </a:pPr>
            <a:r>
              <a:rPr lang="el-GR" altLang="en-US" sz="1800" b="1">
                <a:latin typeface="Calibri" panose="020F0502020204030204" pitchFamily="34" charset="0"/>
              </a:rPr>
              <a:t>Τοποθετούμε τα </a:t>
            </a:r>
            <a:r>
              <a:rPr lang="en-US" altLang="en-US" sz="1800" b="1">
                <a:latin typeface="Calibri" panose="020F0502020204030204" pitchFamily="34" charset="0"/>
              </a:rPr>
              <a:t>e</a:t>
            </a:r>
            <a:r>
              <a:rPr lang="el-GR" altLang="en-US" sz="1800" b="1">
                <a:latin typeface="Calibri" panose="020F0502020204030204" pitchFamily="34" charset="0"/>
              </a:rPr>
              <a:t> σθένους στα υβριδικά τροχιακά.</a:t>
            </a:r>
            <a:endParaRPr lang="en-US" altLang="en-US" sz="1800" b="1">
              <a:latin typeface="Calibri" panose="020F0502020204030204" pitchFamily="34" charset="0"/>
            </a:endParaRPr>
          </a:p>
        </p:txBody>
      </p:sp>
      <p:sp>
        <p:nvSpPr>
          <p:cNvPr id="26628" name="TextBox 8">
            <a:extLst>
              <a:ext uri="{FF2B5EF4-FFF2-40B4-BE49-F238E27FC236}">
                <a16:creationId xmlns:a16="http://schemas.microsoft.com/office/drawing/2014/main" id="{3BA01053-26DF-58D2-637E-D10F968D9211}"/>
              </a:ext>
            </a:extLst>
          </p:cNvPr>
          <p:cNvSpPr txBox="1">
            <a:spLocks noChangeArrowheads="1"/>
          </p:cNvSpPr>
          <p:nvPr/>
        </p:nvSpPr>
        <p:spPr bwMode="auto">
          <a:xfrm>
            <a:off x="0" y="5441950"/>
            <a:ext cx="914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spcAft>
                <a:spcPts val="600"/>
              </a:spcAft>
              <a:buFontTx/>
              <a:buNone/>
            </a:pPr>
            <a:r>
              <a:rPr lang="el-GR" altLang="en-US" sz="1800" b="1" i="1">
                <a:latin typeface="Calibri" panose="020F0502020204030204" pitchFamily="34" charset="0"/>
              </a:rPr>
              <a:t>Τα μη δεσμικά ζεύγη καταλαμβάνουν 1 τροχιακό</a:t>
            </a:r>
          </a:p>
          <a:p>
            <a:pPr algn="ctr" eaLnBrk="1" hangingPunct="1">
              <a:spcBef>
                <a:spcPct val="0"/>
              </a:spcBef>
              <a:spcAft>
                <a:spcPts val="600"/>
              </a:spcAft>
              <a:buFontTx/>
              <a:buNone/>
            </a:pPr>
            <a:r>
              <a:rPr lang="el-GR" altLang="en-US" sz="1800" b="1" i="1">
                <a:latin typeface="Calibri" panose="020F0502020204030204" pitchFamily="34" charset="0"/>
              </a:rPr>
              <a:t>Τα μονήρη </a:t>
            </a:r>
            <a:r>
              <a:rPr lang="en-US" altLang="en-US" sz="1800" b="1" i="1">
                <a:latin typeface="Calibri" panose="020F0502020204030204" pitchFamily="34" charset="0"/>
              </a:rPr>
              <a:t>e</a:t>
            </a:r>
            <a:r>
              <a:rPr lang="el-GR" altLang="en-US" sz="1800" b="1" i="1">
                <a:latin typeface="Calibri" panose="020F0502020204030204" pitchFamily="34" charset="0"/>
              </a:rPr>
              <a:t> είναι τόσα όσα οι δεσμοί που σχηματίζονται με τα περιφερειακά άτομα</a:t>
            </a:r>
          </a:p>
        </p:txBody>
      </p:sp>
      <p:sp>
        <p:nvSpPr>
          <p:cNvPr id="14" name="Notched Right Arrow 13">
            <a:extLst>
              <a:ext uri="{FF2B5EF4-FFF2-40B4-BE49-F238E27FC236}">
                <a16:creationId xmlns:a16="http://schemas.microsoft.com/office/drawing/2014/main" id="{1379D5DB-1223-3FA4-B474-C89CBFC7A92C}"/>
              </a:ext>
            </a:extLst>
          </p:cNvPr>
          <p:cNvSpPr/>
          <p:nvPr/>
        </p:nvSpPr>
        <p:spPr>
          <a:xfrm rot="5400000">
            <a:off x="4056857" y="4447381"/>
            <a:ext cx="1081088" cy="77152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79512" y="248032"/>
            <a:ext cx="8784976" cy="172819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0" y="5589240"/>
            <a:ext cx="9144000" cy="923330"/>
          </a:xfrm>
          <a:prstGeom prst="rect">
            <a:avLst/>
          </a:prstGeom>
          <a:noFill/>
        </p:spPr>
        <p:txBody>
          <a:bodyPr wrap="square" rtlCol="0">
            <a:spAutoFit/>
          </a:bodyPr>
          <a:lstStyle/>
          <a:p>
            <a:r>
              <a:rPr lang="en-US" sz="2400" b="1" baseline="-25000" dirty="0"/>
              <a:t> </a:t>
            </a:r>
            <a:r>
              <a:rPr lang="el-GR" b="1" dirty="0"/>
              <a:t>Σε τήγμα ιωδίου έχει διαπιστωθεί η ύπαρξη ιόντων Ι</a:t>
            </a:r>
            <a:r>
              <a:rPr lang="el-GR" b="1" baseline="-25000" dirty="0"/>
              <a:t>3</a:t>
            </a:r>
            <a:r>
              <a:rPr lang="el-GR" b="1" baseline="30000" dirty="0"/>
              <a:t>+ </a:t>
            </a:r>
            <a:r>
              <a:rPr lang="el-GR" b="1" dirty="0"/>
              <a:t>και Ι</a:t>
            </a:r>
            <a:r>
              <a:rPr lang="el-GR" b="1" baseline="-25000" dirty="0"/>
              <a:t>3</a:t>
            </a:r>
            <a:r>
              <a:rPr lang="el-GR" b="1" baseline="30000" dirty="0"/>
              <a:t>-</a:t>
            </a:r>
            <a:r>
              <a:rPr lang="el-GR" b="1" dirty="0"/>
              <a:t>. α) Σε ποιο από τα δύο ιόντα έχουμε τη μεγαλύτερη γωνία δεσμών; β) Ποιος είναι ο υβριδισμός του κεντρικού ατόμου Ι σε κάθε ιόν.</a:t>
            </a:r>
            <a:r>
              <a:rPr lang="en-US" b="1" baseline="-25000" dirty="0"/>
              <a:t>                                   </a:t>
            </a:r>
            <a:endParaRPr lang="el-GR" sz="2400" b="1" baseline="30000" dirty="0"/>
          </a:p>
        </p:txBody>
      </p:sp>
      <p:sp>
        <p:nvSpPr>
          <p:cNvPr id="8" name="Rectangle 7"/>
          <p:cNvSpPr/>
          <p:nvPr/>
        </p:nvSpPr>
        <p:spPr>
          <a:xfrm>
            <a:off x="182563" y="506933"/>
            <a:ext cx="8496944" cy="1477328"/>
          </a:xfrm>
          <a:prstGeom prst="rect">
            <a:avLst/>
          </a:prstGeom>
        </p:spPr>
        <p:txBody>
          <a:bodyPr wrap="square">
            <a:spAutoFit/>
          </a:bodyPr>
          <a:lstStyle/>
          <a:p>
            <a:pPr>
              <a:spcAft>
                <a:spcPts val="600"/>
              </a:spcAft>
            </a:pPr>
            <a:r>
              <a:rPr lang="el-GR" sz="1600" b="1" dirty="0">
                <a:solidFill>
                  <a:srgbClr val="000099"/>
                </a:solidFill>
              </a:rPr>
              <a:t>Γράφουμε τη δομή </a:t>
            </a:r>
            <a:r>
              <a:rPr lang="en-US" sz="1600" b="1" dirty="0">
                <a:solidFill>
                  <a:srgbClr val="000099"/>
                </a:solidFill>
              </a:rPr>
              <a:t>Lewis </a:t>
            </a:r>
            <a:r>
              <a:rPr lang="el-GR" sz="1600" b="1" dirty="0">
                <a:solidFill>
                  <a:srgbClr val="000099"/>
                </a:solidFill>
              </a:rPr>
              <a:t>του μορίου.</a:t>
            </a:r>
          </a:p>
          <a:p>
            <a:pPr>
              <a:spcAft>
                <a:spcPts val="600"/>
              </a:spcAft>
            </a:pPr>
            <a:r>
              <a:rPr lang="el-GR" sz="1600" b="1" dirty="0">
                <a:solidFill>
                  <a:srgbClr val="C00000"/>
                </a:solidFill>
              </a:rPr>
              <a:t>Βρίσκουμε τη διευθέτηση των ηλεκτρονικών ζευγών (μοντέλο </a:t>
            </a:r>
            <a:r>
              <a:rPr lang="en-US" sz="1600" b="1" dirty="0">
                <a:solidFill>
                  <a:srgbClr val="C00000"/>
                </a:solidFill>
              </a:rPr>
              <a:t>VSEPR)</a:t>
            </a:r>
            <a:r>
              <a:rPr lang="el-GR" sz="1600" b="1" dirty="0">
                <a:solidFill>
                  <a:srgbClr val="C00000"/>
                </a:solidFill>
              </a:rPr>
              <a:t> γύρω από το κεντρικό άτομο.</a:t>
            </a:r>
          </a:p>
          <a:p>
            <a:pPr>
              <a:spcAft>
                <a:spcPts val="600"/>
              </a:spcAft>
            </a:pPr>
            <a:r>
              <a:rPr lang="el-GR" sz="1600" b="1" dirty="0"/>
              <a:t>Συμπεραίνουμε τον τύπο των υβριδικών τροχιακών που χρησιμοποιεί το κεντρικό άτομο έχοντας υπόψη ότι κάθε δεσμικό και κάθε μονήρες ζεύγος ηλεκτρονίων χρειάζεται ένα υβριδικό τροχιακό</a:t>
            </a:r>
          </a:p>
        </p:txBody>
      </p:sp>
      <p:graphicFrame>
        <p:nvGraphicFramePr>
          <p:cNvPr id="9" name="2 - Πίνακας"/>
          <p:cNvGraphicFramePr>
            <a:graphicFrameLocks noGrp="1"/>
          </p:cNvGraphicFramePr>
          <p:nvPr>
            <p:extLst>
              <p:ext uri="{D42A27DB-BD31-4B8C-83A1-F6EECF244321}">
                <p14:modId xmlns:p14="http://schemas.microsoft.com/office/powerpoint/2010/main" val="2738940793"/>
              </p:ext>
            </p:extLst>
          </p:nvPr>
        </p:nvGraphicFramePr>
        <p:xfrm>
          <a:off x="1763688" y="2132856"/>
          <a:ext cx="5913870" cy="3108960"/>
        </p:xfrm>
        <a:graphic>
          <a:graphicData uri="http://schemas.openxmlformats.org/drawingml/2006/table">
            <a:tbl>
              <a:tblPr firstRow="1" bandRow="1">
                <a:effectLst>
                  <a:innerShdw blurRad="114300">
                    <a:schemeClr val="tx1"/>
                  </a:innerShdw>
                </a:effectLst>
                <a:tableStyleId>{5C22544A-7EE6-4342-B048-85BDC9FD1C3A}</a:tableStyleId>
              </a:tblPr>
              <a:tblGrid>
                <a:gridCol w="1761578">
                  <a:extLst>
                    <a:ext uri="{9D8B030D-6E8A-4147-A177-3AD203B41FA5}">
                      <a16:colId xmlns:a16="http://schemas.microsoft.com/office/drawing/2014/main" val="20000"/>
                    </a:ext>
                  </a:extLst>
                </a:gridCol>
                <a:gridCol w="2181002">
                  <a:extLst>
                    <a:ext uri="{9D8B030D-6E8A-4147-A177-3AD203B41FA5}">
                      <a16:colId xmlns:a16="http://schemas.microsoft.com/office/drawing/2014/main" val="20001"/>
                    </a:ext>
                  </a:extLst>
                </a:gridCol>
                <a:gridCol w="1971290">
                  <a:extLst>
                    <a:ext uri="{9D8B030D-6E8A-4147-A177-3AD203B41FA5}">
                      <a16:colId xmlns:a16="http://schemas.microsoft.com/office/drawing/2014/main" val="20002"/>
                    </a:ext>
                  </a:extLst>
                </a:gridCol>
              </a:tblGrid>
              <a:tr h="877307">
                <a:tc>
                  <a:txBody>
                    <a:bodyPr/>
                    <a:lstStyle/>
                    <a:p>
                      <a:pPr algn="ctr"/>
                      <a:r>
                        <a:rPr lang="el-GR" sz="2000" b="1" kern="1200" baseline="0" dirty="0">
                          <a:solidFill>
                            <a:schemeClr val="tx1"/>
                          </a:solidFill>
                          <a:latin typeface="+mn-lt"/>
                          <a:ea typeface="+mn-ea"/>
                          <a:cs typeface="+mn-cs"/>
                        </a:rPr>
                        <a:t>Υβριδικά</a:t>
                      </a:r>
                      <a:r>
                        <a:rPr lang="en-US" sz="2000" b="1" kern="1200" baseline="0" dirty="0">
                          <a:solidFill>
                            <a:schemeClr val="tx1"/>
                          </a:solidFill>
                          <a:latin typeface="+mn-lt"/>
                          <a:ea typeface="+mn-ea"/>
                          <a:cs typeface="+mn-cs"/>
                        </a:rPr>
                        <a:t> </a:t>
                      </a:r>
                      <a:r>
                        <a:rPr lang="el-GR" sz="2000" b="1" kern="1200" baseline="0" dirty="0">
                          <a:solidFill>
                            <a:schemeClr val="tx1"/>
                          </a:solidFill>
                          <a:latin typeface="+mn-lt"/>
                          <a:ea typeface="+mn-ea"/>
                          <a:cs typeface="+mn-cs"/>
                        </a:rPr>
                        <a:t>τροχιακά	</a:t>
                      </a: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l-GR" sz="2000" dirty="0">
                          <a:solidFill>
                            <a:schemeClr val="tx1"/>
                          </a:solidFill>
                        </a:rPr>
                        <a:t>Προσανατολισμός</a:t>
                      </a:r>
                      <a:r>
                        <a:rPr lang="en-US" sz="2000" dirty="0">
                          <a:solidFill>
                            <a:schemeClr val="tx1"/>
                          </a:solidFill>
                        </a:rPr>
                        <a:t> </a:t>
                      </a:r>
                      <a:r>
                        <a:rPr lang="el-GR" sz="2000" dirty="0">
                          <a:solidFill>
                            <a:schemeClr val="tx1"/>
                          </a:solidFill>
                        </a:rPr>
                        <a:t>τροχιακών</a:t>
                      </a: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l-GR" sz="2000" dirty="0">
                          <a:solidFill>
                            <a:schemeClr val="tx1"/>
                          </a:solidFill>
                        </a:rPr>
                        <a:t>Αριθμός</a:t>
                      </a:r>
                      <a:r>
                        <a:rPr lang="en-US" sz="2000" baseline="0" dirty="0">
                          <a:solidFill>
                            <a:schemeClr val="tx1"/>
                          </a:solidFill>
                        </a:rPr>
                        <a:t> </a:t>
                      </a:r>
                      <a:r>
                        <a:rPr lang="el-GR" sz="2000" dirty="0">
                          <a:solidFill>
                            <a:schemeClr val="tx1"/>
                          </a:solidFill>
                        </a:rPr>
                        <a:t>τροχιακών</a:t>
                      </a: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355797">
                <a:tc>
                  <a:txBody>
                    <a:bodyPr/>
                    <a:lstStyle/>
                    <a:p>
                      <a:pPr algn="ctr"/>
                      <a:r>
                        <a:rPr lang="en-US" b="1" dirty="0">
                          <a:solidFill>
                            <a:schemeClr val="tx1"/>
                          </a:solidFill>
                        </a:rPr>
                        <a:t>sp</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l-GR" b="1" dirty="0">
                          <a:solidFill>
                            <a:schemeClr val="tx1"/>
                          </a:solidFill>
                        </a:rPr>
                        <a:t>Γραμμικός</a:t>
                      </a: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dirty="0">
                          <a:solidFill>
                            <a:schemeClr val="tx1"/>
                          </a:solidFill>
                        </a:rPr>
                        <a:t>2</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55797">
                <a:tc>
                  <a:txBody>
                    <a:bodyPr/>
                    <a:lstStyle/>
                    <a:p>
                      <a:pPr algn="ctr"/>
                      <a:r>
                        <a:rPr lang="en-US" b="1" dirty="0">
                          <a:solidFill>
                            <a:schemeClr val="tx1"/>
                          </a:solidFill>
                        </a:rPr>
                        <a:t>sp</a:t>
                      </a:r>
                      <a:r>
                        <a:rPr lang="en-US" b="1" baseline="30000" dirty="0">
                          <a:solidFill>
                            <a:schemeClr val="tx1"/>
                          </a:solidFill>
                        </a:rPr>
                        <a:t>2</a:t>
                      </a:r>
                      <a:endParaRPr lang="el-GR" b="1" baseline="30000"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l-GR" b="1" dirty="0">
                          <a:solidFill>
                            <a:schemeClr val="tx1"/>
                          </a:solidFill>
                        </a:rPr>
                        <a:t>Επίπεδος</a:t>
                      </a:r>
                      <a:r>
                        <a:rPr lang="en-US" b="1" dirty="0">
                          <a:solidFill>
                            <a:schemeClr val="tx1"/>
                          </a:solidFill>
                        </a:rPr>
                        <a:t> </a:t>
                      </a:r>
                      <a:r>
                        <a:rPr lang="el-GR" b="1" dirty="0">
                          <a:solidFill>
                            <a:schemeClr val="tx1"/>
                          </a:solidFill>
                        </a:rPr>
                        <a:t>τριγωνικός</a:t>
                      </a: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dirty="0">
                          <a:solidFill>
                            <a:schemeClr val="tx1"/>
                          </a:solidFill>
                        </a:rPr>
                        <a:t>3</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355797">
                <a:tc>
                  <a:txBody>
                    <a:bodyPr/>
                    <a:lstStyle/>
                    <a:p>
                      <a:pPr algn="ctr"/>
                      <a:r>
                        <a:rPr lang="en-US" b="1" dirty="0">
                          <a:solidFill>
                            <a:schemeClr val="tx1"/>
                          </a:solidFill>
                        </a:rPr>
                        <a:t>sp</a:t>
                      </a:r>
                      <a:r>
                        <a:rPr lang="en-US" b="1" baseline="30000" dirty="0">
                          <a:solidFill>
                            <a:schemeClr val="tx1"/>
                          </a:solidFill>
                        </a:rPr>
                        <a:t>3</a:t>
                      </a:r>
                      <a:endParaRPr lang="el-GR" b="1" baseline="30000"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l-GR" b="1" dirty="0" err="1">
                          <a:solidFill>
                            <a:schemeClr val="tx1"/>
                          </a:solidFill>
                        </a:rPr>
                        <a:t>Τετραεδρικός</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dirty="0">
                          <a:solidFill>
                            <a:schemeClr val="tx1"/>
                          </a:solidFill>
                        </a:rPr>
                        <a:t>4</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515307">
                <a:tc>
                  <a:txBody>
                    <a:bodyPr/>
                    <a:lstStyle/>
                    <a:p>
                      <a:pPr algn="ctr"/>
                      <a:r>
                        <a:rPr lang="en-US" sz="1800" b="1" dirty="0"/>
                        <a:t>sp</a:t>
                      </a:r>
                      <a:r>
                        <a:rPr lang="en-US" sz="1800" b="1" baseline="30000" dirty="0"/>
                        <a:t>3</a:t>
                      </a:r>
                      <a:r>
                        <a:rPr lang="en-US" sz="1800" b="1" dirty="0"/>
                        <a:t>d</a:t>
                      </a:r>
                      <a:endParaRPr lang="el-GR"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l-GR" b="1" dirty="0">
                          <a:solidFill>
                            <a:schemeClr val="tx1"/>
                          </a:solidFill>
                        </a:rPr>
                        <a:t>Τριγωνικός</a:t>
                      </a:r>
                      <a:r>
                        <a:rPr lang="en-US" b="1" dirty="0">
                          <a:solidFill>
                            <a:schemeClr val="tx1"/>
                          </a:solidFill>
                        </a:rPr>
                        <a:t> </a:t>
                      </a:r>
                      <a:r>
                        <a:rPr lang="el-GR" b="1" dirty="0" err="1">
                          <a:solidFill>
                            <a:schemeClr val="tx1"/>
                          </a:solidFill>
                        </a:rPr>
                        <a:t>διπυραμιδικός</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dirty="0">
                          <a:solidFill>
                            <a:schemeClr val="tx1"/>
                          </a:solidFill>
                        </a:rPr>
                        <a:t>5</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355797">
                <a:tc>
                  <a:txBody>
                    <a:bodyPr/>
                    <a:lstStyle/>
                    <a:p>
                      <a:pPr algn="ctr"/>
                      <a:r>
                        <a:rPr lang="en-US" sz="1800" b="1" dirty="0"/>
                        <a:t>sp</a:t>
                      </a:r>
                      <a:r>
                        <a:rPr lang="en-US" sz="1800" b="1" baseline="30000" dirty="0"/>
                        <a:t>3</a:t>
                      </a:r>
                      <a:r>
                        <a:rPr lang="en-US" sz="1800" b="1" dirty="0"/>
                        <a:t>d</a:t>
                      </a:r>
                      <a:r>
                        <a:rPr lang="en-US" sz="1800" b="1" baseline="30000" dirty="0"/>
                        <a:t>2</a:t>
                      </a:r>
                      <a:endParaRPr lang="el-GR"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l-GR" b="1" dirty="0" err="1">
                          <a:solidFill>
                            <a:schemeClr val="tx1"/>
                          </a:solidFill>
                        </a:rPr>
                        <a:t>Οκταεδρικός</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dirty="0">
                          <a:solidFill>
                            <a:schemeClr val="tx1"/>
                          </a:solidFill>
                        </a:rPr>
                        <a:t>6</a:t>
                      </a:r>
                      <a:endParaRPr lang="el-GR" b="1" dirty="0">
                        <a:solidFill>
                          <a:schemeClr val="tx1"/>
                        </a:solidFill>
                      </a:endParaRPr>
                    </a:p>
                  </a:txBody>
                  <a:tcPr>
                    <a:gradFill>
                      <a:gsLst>
                        <a:gs pos="0">
                          <a:srgbClr val="6699FF"/>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3285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127905" cy="135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1034" y="692696"/>
            <a:ext cx="8568952" cy="646331"/>
          </a:xfrm>
          <a:prstGeom prst="rect">
            <a:avLst/>
          </a:prstGeom>
        </p:spPr>
        <p:txBody>
          <a:bodyPr wrap="square">
            <a:spAutoFit/>
          </a:bodyPr>
          <a:lstStyle/>
          <a:p>
            <a:r>
              <a:rPr lang="el-GR" b="1" dirty="0"/>
              <a:t>Βρείτε τον τύπο του υβριδισμού του θείου σε καθεμία από τις ενώσεις </a:t>
            </a:r>
            <a:r>
              <a:rPr lang="en-US" b="1" dirty="0"/>
              <a:t>SF</a:t>
            </a:r>
            <a:r>
              <a:rPr lang="en-US" b="1" baseline="-25000" dirty="0"/>
              <a:t>2</a:t>
            </a:r>
            <a:r>
              <a:rPr lang="en-US" b="1" dirty="0"/>
              <a:t>, SOCl</a:t>
            </a:r>
            <a:r>
              <a:rPr lang="en-US" b="1" baseline="-25000" dirty="0"/>
              <a:t>2</a:t>
            </a:r>
            <a:r>
              <a:rPr lang="en-US" b="1" dirty="0"/>
              <a:t>, SF</a:t>
            </a:r>
            <a:r>
              <a:rPr lang="en-US" b="1" baseline="-25000" dirty="0"/>
              <a:t>5</a:t>
            </a:r>
            <a:r>
              <a:rPr lang="en-US" b="1" baseline="30000" dirty="0"/>
              <a:t>+</a:t>
            </a:r>
            <a:r>
              <a:rPr lang="en-US" b="1" dirty="0"/>
              <a:t>, H</a:t>
            </a:r>
            <a:r>
              <a:rPr lang="en-US" b="1" baseline="-25000" dirty="0"/>
              <a:t>3</a:t>
            </a:r>
            <a:r>
              <a:rPr lang="en-US" b="1" dirty="0"/>
              <a:t>S</a:t>
            </a:r>
            <a:r>
              <a:rPr lang="en-US" b="1" baseline="30000" dirty="0"/>
              <a:t>+</a:t>
            </a:r>
            <a:r>
              <a:rPr lang="el-GR" b="1" dirty="0"/>
              <a:t>. Αιτιολογείστε την απάντησή σας. </a:t>
            </a:r>
          </a:p>
        </p:txBody>
      </p:sp>
      <p:sp>
        <p:nvSpPr>
          <p:cNvPr id="2" name="TextBox 1"/>
          <p:cNvSpPr txBox="1"/>
          <p:nvPr/>
        </p:nvSpPr>
        <p:spPr>
          <a:xfrm>
            <a:off x="395536" y="3356992"/>
            <a:ext cx="8280920" cy="646331"/>
          </a:xfrm>
          <a:prstGeom prst="rect">
            <a:avLst/>
          </a:prstGeom>
          <a:noFill/>
        </p:spPr>
        <p:txBody>
          <a:bodyPr wrap="square" rtlCol="0">
            <a:spAutoFit/>
          </a:bodyPr>
          <a:lstStyle/>
          <a:p>
            <a:r>
              <a:rPr lang="el-GR" b="1" dirty="0"/>
              <a:t>Ποιος είναι ο τύπος υβριδισμού του χλωρίου στα παρακάτω μόρια/ιόντα.  </a:t>
            </a:r>
          </a:p>
          <a:p>
            <a:endParaRPr lang="el-GR"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686432"/>
            <a:ext cx="4705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4293096"/>
            <a:ext cx="821248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17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3BCB3-C512-6CFA-AD32-683EAF3482E6}"/>
              </a:ext>
            </a:extLst>
          </p:cNvPr>
          <p:cNvPicPr>
            <a:picLocks noChangeAspect="1"/>
          </p:cNvPicPr>
          <p:nvPr/>
        </p:nvPicPr>
        <p:blipFill>
          <a:blip r:embed="rId2"/>
          <a:stretch>
            <a:fillRect/>
          </a:stretch>
        </p:blipFill>
        <p:spPr>
          <a:xfrm>
            <a:off x="113678" y="237679"/>
            <a:ext cx="8916644" cy="638264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3965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1A738-DD37-C267-C268-C53F98E666B5}"/>
              </a:ext>
            </a:extLst>
          </p:cNvPr>
          <p:cNvPicPr>
            <a:picLocks noChangeAspect="1"/>
          </p:cNvPicPr>
          <p:nvPr/>
        </p:nvPicPr>
        <p:blipFill>
          <a:blip r:embed="rId2"/>
          <a:stretch>
            <a:fillRect/>
          </a:stretch>
        </p:blipFill>
        <p:spPr>
          <a:xfrm>
            <a:off x="118441" y="137653"/>
            <a:ext cx="8907118" cy="6582694"/>
          </a:xfrm>
          <a:prstGeom prst="rect">
            <a:avLst/>
          </a:prstGeom>
        </p:spPr>
      </p:pic>
    </p:spTree>
    <p:extLst>
      <p:ext uri="{BB962C8B-B14F-4D97-AF65-F5344CB8AC3E}">
        <p14:creationId xmlns:p14="http://schemas.microsoft.com/office/powerpoint/2010/main" val="2225291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0D77-78BF-6992-8B1E-4AB2A547489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20DCD38-1A03-12F5-72AC-AEB2E962B6FE}"/>
              </a:ext>
            </a:extLst>
          </p:cNvPr>
          <p:cNvPicPr>
            <a:picLocks noChangeAspect="1"/>
          </p:cNvPicPr>
          <p:nvPr/>
        </p:nvPicPr>
        <p:blipFill>
          <a:blip r:embed="rId2"/>
          <a:stretch>
            <a:fillRect/>
          </a:stretch>
        </p:blipFill>
        <p:spPr>
          <a:xfrm>
            <a:off x="241525" y="157827"/>
            <a:ext cx="8722963" cy="6583541"/>
          </a:xfrm>
          <a:prstGeom prst="rect">
            <a:avLst/>
          </a:prstGeom>
        </p:spPr>
      </p:pic>
    </p:spTree>
    <p:extLst>
      <p:ext uri="{BB962C8B-B14F-4D97-AF65-F5344CB8AC3E}">
        <p14:creationId xmlns:p14="http://schemas.microsoft.com/office/powerpoint/2010/main" val="3326359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52A0C-9833-F7DD-20EC-E0D3399D42A3}"/>
              </a:ext>
            </a:extLst>
          </p:cNvPr>
          <p:cNvPicPr>
            <a:picLocks noChangeAspect="1"/>
          </p:cNvPicPr>
          <p:nvPr/>
        </p:nvPicPr>
        <p:blipFill>
          <a:blip r:embed="rId2"/>
          <a:stretch>
            <a:fillRect/>
          </a:stretch>
        </p:blipFill>
        <p:spPr>
          <a:xfrm>
            <a:off x="251520" y="66206"/>
            <a:ext cx="8793091" cy="6611206"/>
          </a:xfrm>
          <a:prstGeom prst="rect">
            <a:avLst/>
          </a:prstGeom>
        </p:spPr>
      </p:pic>
    </p:spTree>
    <p:extLst>
      <p:ext uri="{BB962C8B-B14F-4D97-AF65-F5344CB8AC3E}">
        <p14:creationId xmlns:p14="http://schemas.microsoft.com/office/powerpoint/2010/main" val="2908660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CD88BF-5B7B-B129-A4A2-213EE437425E}"/>
              </a:ext>
            </a:extLst>
          </p:cNvPr>
          <p:cNvPicPr>
            <a:picLocks noChangeAspect="1"/>
          </p:cNvPicPr>
          <p:nvPr/>
        </p:nvPicPr>
        <p:blipFill>
          <a:blip r:embed="rId2"/>
          <a:stretch>
            <a:fillRect/>
          </a:stretch>
        </p:blipFill>
        <p:spPr>
          <a:xfrm>
            <a:off x="42230" y="4284"/>
            <a:ext cx="9059539" cy="6849431"/>
          </a:xfrm>
          <a:prstGeom prst="rect">
            <a:avLst/>
          </a:prstGeom>
        </p:spPr>
      </p:pic>
    </p:spTree>
    <p:extLst>
      <p:ext uri="{BB962C8B-B14F-4D97-AF65-F5344CB8AC3E}">
        <p14:creationId xmlns:p14="http://schemas.microsoft.com/office/powerpoint/2010/main" val="1456492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2E86F9-FC37-186E-7371-59E48A7C550C}"/>
              </a:ext>
            </a:extLst>
          </p:cNvPr>
          <p:cNvPicPr>
            <a:picLocks noChangeAspect="1"/>
          </p:cNvPicPr>
          <p:nvPr/>
        </p:nvPicPr>
        <p:blipFill>
          <a:blip r:embed="rId2"/>
          <a:stretch>
            <a:fillRect/>
          </a:stretch>
        </p:blipFill>
        <p:spPr>
          <a:xfrm>
            <a:off x="179512" y="167354"/>
            <a:ext cx="8747614" cy="6556126"/>
          </a:xfrm>
          <a:prstGeom prst="rect">
            <a:avLst/>
          </a:prstGeom>
        </p:spPr>
      </p:pic>
    </p:spTree>
    <p:extLst>
      <p:ext uri="{BB962C8B-B14F-4D97-AF65-F5344CB8AC3E}">
        <p14:creationId xmlns:p14="http://schemas.microsoft.com/office/powerpoint/2010/main" val="4103590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04664"/>
            <a:ext cx="8280920" cy="3193182"/>
          </a:xfrm>
          <a:prstGeom prst="rect">
            <a:avLst/>
          </a:prstGeom>
        </p:spPr>
        <p:txBody>
          <a:bodyPr wrap="square">
            <a:spAutoFit/>
          </a:bodyPr>
          <a:lstStyle/>
          <a:p>
            <a:pPr>
              <a:lnSpc>
                <a:spcPct val="150000"/>
              </a:lnSpc>
            </a:pPr>
            <a:r>
              <a:rPr lang="el-GR" sz="1600" b="1" dirty="0"/>
              <a:t>Το γαλακτικό οξύ είναι φυσικό προϊόν που απαντάται και στο ξινισμένο γάλα. </a:t>
            </a:r>
          </a:p>
          <a:p>
            <a:pPr>
              <a:lnSpc>
                <a:spcPct val="150000"/>
              </a:lnSpc>
            </a:pPr>
            <a:endParaRPr lang="el-GR" sz="1600" b="1" dirty="0"/>
          </a:p>
          <a:p>
            <a:pPr>
              <a:lnSpc>
                <a:spcPct val="150000"/>
              </a:lnSpc>
            </a:pPr>
            <a:endParaRPr lang="el-GR" sz="1600" b="1" dirty="0"/>
          </a:p>
          <a:p>
            <a:pPr>
              <a:lnSpc>
                <a:spcPct val="150000"/>
              </a:lnSpc>
            </a:pPr>
            <a:endParaRPr lang="el-GR" sz="1600" b="1" dirty="0"/>
          </a:p>
          <a:p>
            <a:pPr>
              <a:lnSpc>
                <a:spcPct val="150000"/>
              </a:lnSpc>
            </a:pPr>
            <a:endParaRPr lang="el-GR" sz="1600" b="1" dirty="0"/>
          </a:p>
          <a:p>
            <a:pPr>
              <a:lnSpc>
                <a:spcPct val="150000"/>
              </a:lnSpc>
            </a:pPr>
            <a:endParaRPr lang="el-GR" sz="1600" b="1" dirty="0"/>
          </a:p>
          <a:p>
            <a:pPr>
              <a:lnSpc>
                <a:spcPts val="2300"/>
              </a:lnSpc>
            </a:pPr>
            <a:r>
              <a:rPr lang="el-GR" sz="1600" b="1" dirty="0"/>
              <a:t>Βρείτε: (α) Πόσοι </a:t>
            </a:r>
            <a:r>
              <a:rPr lang="el-GR" sz="1600" b="1" i="1" dirty="0"/>
              <a:t>σ </a:t>
            </a:r>
            <a:r>
              <a:rPr lang="el-GR" sz="1600" b="1" dirty="0"/>
              <a:t>δεσμοί υπάρχουν στο γαλακτικό οξύ και πόσοι </a:t>
            </a:r>
            <a:r>
              <a:rPr lang="el-GR" sz="1600" b="1" i="1" dirty="0"/>
              <a:t>π</a:t>
            </a:r>
            <a:r>
              <a:rPr lang="el-GR" sz="1600" b="1" dirty="0"/>
              <a:t>,  (β) Ποιος είναι ο υβριδισμός των ατόμων 1, 2 και 3, (γ) Ποιος από τους δεσμούς </a:t>
            </a:r>
            <a:r>
              <a:rPr lang="en-US" sz="1600" b="1" dirty="0"/>
              <a:t>C</a:t>
            </a:r>
            <a:r>
              <a:rPr lang="el-GR" sz="1600" b="1" dirty="0"/>
              <a:t>–Ο είναι βραχύτερος, (δ) Ποιες είναι κατά προσέγγιση οι τιμές για τις γωνίες Α, Β και Γ;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764704"/>
            <a:ext cx="3528392" cy="18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39552" y="4005064"/>
            <a:ext cx="8280920" cy="977191"/>
          </a:xfrm>
          <a:prstGeom prst="rect">
            <a:avLst/>
          </a:prstGeom>
        </p:spPr>
        <p:txBody>
          <a:bodyPr wrap="square">
            <a:spAutoFit/>
          </a:bodyPr>
          <a:lstStyle/>
          <a:p>
            <a:pPr>
              <a:lnSpc>
                <a:spcPts val="2300"/>
              </a:lnSpc>
            </a:pPr>
            <a:r>
              <a:rPr lang="el-GR" sz="1600" b="1" dirty="0"/>
              <a:t>Στην παρακάτω ένωση: α) ποιος είναι ο υβριδισμός σε κάθε άτομο άνθρακα (1 έως 7) του μορίου και ποιος ο υβριδισμός του ατόμου οξυγόνου; β) πόσοι σ και πόσοι π δεσμοί υπάρχουν στο μόριο; γ) ποιες είναι κατά προσέγγιση οι τιμές για τις γωνίες a, b και c;</a:t>
            </a:r>
            <a:endParaRPr lang="el-GR" sz="1600" dirty="0"/>
          </a:p>
        </p:txBody>
      </p:sp>
      <p:graphicFrame>
        <p:nvGraphicFramePr>
          <p:cNvPr id="8" name="Object 7"/>
          <p:cNvGraphicFramePr>
            <a:graphicFrameLocks noChangeAspect="1"/>
          </p:cNvGraphicFramePr>
          <p:nvPr>
            <p:extLst>
              <p:ext uri="{D42A27DB-BD31-4B8C-83A1-F6EECF244321}">
                <p14:modId xmlns:p14="http://schemas.microsoft.com/office/powerpoint/2010/main" val="2234905717"/>
              </p:ext>
            </p:extLst>
          </p:nvPr>
        </p:nvGraphicFramePr>
        <p:xfrm>
          <a:off x="2126686" y="5157192"/>
          <a:ext cx="4320480" cy="1402224"/>
        </p:xfrm>
        <a:graphic>
          <a:graphicData uri="http://schemas.openxmlformats.org/presentationml/2006/ole">
            <mc:AlternateContent xmlns:mc="http://schemas.openxmlformats.org/markup-compatibility/2006">
              <mc:Choice xmlns:v="urn:schemas-microsoft-com:vml" Requires="v">
                <p:oleObj name="CS ChemDraw Drawing" r:id="rId3" imgW="3194280" imgH="1036080" progId="ChemDraw.Document.6.0">
                  <p:embed/>
                </p:oleObj>
              </mc:Choice>
              <mc:Fallback>
                <p:oleObj name="CS ChemDraw Drawing" r:id="rId3" imgW="3194280" imgH="1036080" progId="ChemDraw.Document.6.0">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686" y="5157192"/>
                        <a:ext cx="4320480" cy="14022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83879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140" y="481189"/>
            <a:ext cx="8496944" cy="2814617"/>
          </a:xfrm>
          <a:prstGeom prst="rect">
            <a:avLst/>
          </a:prstGeom>
          <a:solidFill>
            <a:schemeClr val="bg1"/>
          </a:solidFill>
        </p:spPr>
        <p:txBody>
          <a:bodyPr wrap="square">
            <a:spAutoFit/>
          </a:bodyPr>
          <a:lstStyle/>
          <a:p>
            <a:pPr>
              <a:lnSpc>
                <a:spcPct val="150000"/>
              </a:lnSpc>
            </a:pPr>
            <a:r>
              <a:rPr lang="en-US" sz="2000" b="1" dirty="0"/>
              <a:t>2. O</a:t>
            </a:r>
            <a:r>
              <a:rPr lang="el-GR" sz="2000" b="1" dirty="0"/>
              <a:t>ταν φως που έχει συχνότητα 2.00 </a:t>
            </a:r>
            <a:r>
              <a:rPr lang="en-US" sz="2000" b="1" dirty="0"/>
              <a:t>x</a:t>
            </a:r>
            <a:r>
              <a:rPr lang="el-GR" sz="2000" b="1" dirty="0"/>
              <a:t> 10</a:t>
            </a:r>
            <a:r>
              <a:rPr lang="el-GR" sz="2000" b="1" baseline="30000" dirty="0"/>
              <a:t>16</a:t>
            </a:r>
            <a:r>
              <a:rPr lang="el-GR" sz="2000" b="1" dirty="0"/>
              <a:t> </a:t>
            </a:r>
            <a:r>
              <a:rPr lang="en-US" sz="2000" b="1" dirty="0"/>
              <a:t>Hz</a:t>
            </a:r>
            <a:r>
              <a:rPr lang="el-GR" sz="2000" b="1" dirty="0"/>
              <a:t> προσπέσει σε επιφάνεια μετάλλου, αποσπώνται ηλεκτρόνια με κινητική ενέργεια 7,50 </a:t>
            </a:r>
            <a:r>
              <a:rPr lang="en-US" sz="2000" b="1" dirty="0"/>
              <a:t>x</a:t>
            </a:r>
            <a:r>
              <a:rPr lang="el-GR" sz="2000" b="1" dirty="0"/>
              <a:t> 10</a:t>
            </a:r>
            <a:r>
              <a:rPr lang="el-GR" sz="2000" b="1" baseline="30000" dirty="0"/>
              <a:t>–18</a:t>
            </a:r>
            <a:r>
              <a:rPr lang="el-GR" sz="2000" b="1" dirty="0"/>
              <a:t> </a:t>
            </a:r>
            <a:r>
              <a:rPr lang="en-US" sz="2000" b="1" dirty="0"/>
              <a:t>J</a:t>
            </a:r>
            <a:r>
              <a:rPr lang="el-GR" sz="2000" b="1" dirty="0"/>
              <a:t>. </a:t>
            </a:r>
          </a:p>
          <a:p>
            <a:pPr>
              <a:lnSpc>
                <a:spcPct val="150000"/>
              </a:lnSpc>
            </a:pPr>
            <a:r>
              <a:rPr lang="el-GR" sz="2000" b="1" dirty="0"/>
              <a:t>Υπολογίστε: </a:t>
            </a:r>
          </a:p>
          <a:p>
            <a:pPr>
              <a:lnSpc>
                <a:spcPct val="150000"/>
              </a:lnSpc>
            </a:pPr>
            <a:r>
              <a:rPr lang="el-GR" sz="2000" b="1" dirty="0"/>
              <a:t>(α) Τη συχνότητα </a:t>
            </a:r>
            <a:r>
              <a:rPr lang="en-US" sz="2000" b="1" i="1" dirty="0"/>
              <a:t>v</a:t>
            </a:r>
            <a:r>
              <a:rPr lang="el-GR" sz="2000" b="1" baseline="-25000" dirty="0"/>
              <a:t>ο</a:t>
            </a:r>
            <a:r>
              <a:rPr lang="el-GR" sz="2000" b="1" dirty="0"/>
              <a:t> που αντιστοιχεί στην ελάχιστη ενέργεια </a:t>
            </a:r>
            <a:r>
              <a:rPr lang="en-US" sz="2000" b="1" i="1" dirty="0" err="1"/>
              <a:t>E</a:t>
            </a:r>
            <a:r>
              <a:rPr lang="en-US" sz="2000" b="1" baseline="-25000" dirty="0" err="1"/>
              <a:t>o</a:t>
            </a:r>
            <a:r>
              <a:rPr lang="el-GR" sz="2000" b="1" dirty="0"/>
              <a:t> για απόσπαση ενός ηλεκτρονίου από το μέταλλο. </a:t>
            </a:r>
          </a:p>
          <a:p>
            <a:pPr>
              <a:lnSpc>
                <a:spcPct val="150000"/>
              </a:lnSpc>
            </a:pPr>
            <a:r>
              <a:rPr lang="el-GR" sz="2000" b="1" dirty="0"/>
              <a:t>(β) Το μήκος κύματος των εκπεμπόμενων ηλεκτρονίων. </a:t>
            </a:r>
            <a:endParaRPr lang="en-US" sz="2000" b="1" dirty="0"/>
          </a:p>
        </p:txBody>
      </p:sp>
      <p:sp>
        <p:nvSpPr>
          <p:cNvPr id="3" name="TextBox 2">
            <a:extLst>
              <a:ext uri="{FF2B5EF4-FFF2-40B4-BE49-F238E27FC236}">
                <a16:creationId xmlns:a16="http://schemas.microsoft.com/office/drawing/2014/main" id="{03D2FC8E-492D-DDC1-21B6-A97B4828CBB5}"/>
              </a:ext>
            </a:extLst>
          </p:cNvPr>
          <p:cNvSpPr txBox="1"/>
          <p:nvPr/>
        </p:nvSpPr>
        <p:spPr>
          <a:xfrm>
            <a:off x="467544" y="4365104"/>
            <a:ext cx="8496944" cy="966290"/>
          </a:xfrm>
          <a:prstGeom prst="rect">
            <a:avLst/>
          </a:prstGeom>
          <a:solidFill>
            <a:schemeClr val="bg1"/>
          </a:solidFill>
        </p:spPr>
        <p:txBody>
          <a:bodyPr wrap="square">
            <a:spAutoFit/>
          </a:bodyPr>
          <a:lstStyle/>
          <a:p>
            <a:pPr>
              <a:lnSpc>
                <a:spcPct val="150000"/>
              </a:lnSpc>
            </a:pPr>
            <a:r>
              <a:rPr lang="el-GR" sz="2000" b="1" dirty="0">
                <a:effectLst/>
                <a:latin typeface="Calibri" panose="020F0502020204030204" pitchFamily="34" charset="0"/>
                <a:ea typeface="Times New Roman" panose="02020603050405020304" pitchFamily="18" charset="0"/>
                <a:cs typeface="Times New Roman" panose="02020603050405020304" pitchFamily="18" charset="0"/>
              </a:rPr>
              <a:t>3. Ποια ηλεκτρονική μετάπτωση στο άτομο Η, που καταλήγει στην τροχιά </a:t>
            </a: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n </a:t>
            </a:r>
            <a:r>
              <a:rPr lang="el-GR" sz="2000" b="1" dirty="0">
                <a:effectLst/>
                <a:latin typeface="Calibri" panose="020F0502020204030204" pitchFamily="34" charset="0"/>
                <a:ea typeface="Times New Roman" panose="02020603050405020304" pitchFamily="18" charset="0"/>
                <a:cs typeface="Times New Roman" panose="02020603050405020304" pitchFamily="18" charset="0"/>
              </a:rPr>
              <a:t>= 5, θα δώσει φωτόνιο μήκους κύματος 3740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nm</a:t>
            </a:r>
            <a:r>
              <a:rPr lang="el-GR" sz="2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622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60" y="233164"/>
            <a:ext cx="8712968" cy="2057615"/>
          </a:xfrm>
          <a:prstGeom prst="rect">
            <a:avLst/>
          </a:prstGeom>
          <a:solidFill>
            <a:schemeClr val="bg1"/>
          </a:solidFill>
        </p:spPr>
        <p:txBody>
          <a:bodyPr wrap="square">
            <a:spAutoFit/>
          </a:bodyPr>
          <a:lstStyle/>
          <a:p>
            <a:pPr>
              <a:lnSpc>
                <a:spcPts val="2200"/>
              </a:lnSpc>
            </a:pPr>
            <a:r>
              <a:rPr lang="el-GR" b="1" dirty="0">
                <a:latin typeface="Calibri" pitchFamily="34" charset="0"/>
              </a:rPr>
              <a:t>Το αέριο που φουσκώνει τους αερόσακους των αυτοκινήτων είναι άζωτο, το οποίο παράγεται κατά την ακαριαία διάσπαση αζιδίου του νατρίου, NaN</a:t>
            </a:r>
            <a:r>
              <a:rPr lang="el-GR" b="1" baseline="-25000" dirty="0">
                <a:latin typeface="Calibri" pitchFamily="34" charset="0"/>
              </a:rPr>
              <a:t>3</a:t>
            </a:r>
            <a:r>
              <a:rPr lang="el-GR" b="1" dirty="0">
                <a:latin typeface="Calibri" pitchFamily="34" charset="0"/>
              </a:rPr>
              <a:t>, τη στιγμή της σύγκρουσης. </a:t>
            </a:r>
          </a:p>
          <a:p>
            <a:pPr>
              <a:lnSpc>
                <a:spcPts val="2200"/>
              </a:lnSpc>
            </a:pPr>
            <a:r>
              <a:rPr lang="el-GR" b="1" dirty="0">
                <a:latin typeface="Calibri" pitchFamily="34" charset="0"/>
              </a:rPr>
              <a:t>Σχεδιάστε όλες τις δομές συντονισμού (σημειώνοντας και τα τυπικά φορτία) για το ιόν αζιδίου, Ν</a:t>
            </a:r>
            <a:r>
              <a:rPr lang="el-GR" b="1" baseline="-25000" dirty="0">
                <a:latin typeface="Calibri" pitchFamily="34" charset="0"/>
              </a:rPr>
              <a:t>3</a:t>
            </a:r>
            <a:r>
              <a:rPr lang="el-GR" b="1" baseline="30000" dirty="0">
                <a:latin typeface="Calibri" pitchFamily="34" charset="0"/>
              </a:rPr>
              <a:t>–</a:t>
            </a:r>
            <a:r>
              <a:rPr lang="el-GR" b="1" dirty="0">
                <a:latin typeface="Calibri" pitchFamily="34" charset="0"/>
              </a:rPr>
              <a:t>. </a:t>
            </a:r>
          </a:p>
          <a:p>
            <a:pPr>
              <a:lnSpc>
                <a:spcPts val="2200"/>
              </a:lnSpc>
            </a:pPr>
            <a:r>
              <a:rPr lang="el-GR" b="1" dirty="0">
                <a:latin typeface="Calibri" pitchFamily="34" charset="0"/>
              </a:rPr>
              <a:t>Ποια δομή συντονισμού περιγράφει καλύτερα αυτό το ιόν; </a:t>
            </a:r>
          </a:p>
          <a:p>
            <a:pPr>
              <a:lnSpc>
                <a:spcPts val="2200"/>
              </a:lnSpc>
            </a:pPr>
            <a:r>
              <a:rPr lang="el-GR" b="1" dirty="0">
                <a:latin typeface="Calibri" pitchFamily="34" charset="0"/>
              </a:rPr>
              <a:t>Ποια είναι η κατάσταση υβριδισμού του κεντρικού ατόμου Ν στο ιόν αζιδίου, Ν</a:t>
            </a:r>
            <a:r>
              <a:rPr lang="el-GR" b="1" baseline="-25000" dirty="0">
                <a:latin typeface="Calibri" pitchFamily="34" charset="0"/>
              </a:rPr>
              <a:t>3</a:t>
            </a:r>
            <a:r>
              <a:rPr lang="en-US" b="1" baseline="30000" dirty="0">
                <a:latin typeface="Calibri" pitchFamily="34" charset="0"/>
              </a:rPr>
              <a:t>-</a:t>
            </a:r>
            <a:r>
              <a:rPr lang="el-GR" b="1" dirty="0">
                <a:latin typeface="Calibri" pitchFamily="34" charset="0"/>
              </a:rPr>
              <a:t>; </a:t>
            </a:r>
          </a:p>
        </p:txBody>
      </p:sp>
      <p:sp>
        <p:nvSpPr>
          <p:cNvPr id="5" name="Rectangle 4"/>
          <p:cNvSpPr/>
          <p:nvPr/>
        </p:nvSpPr>
        <p:spPr>
          <a:xfrm>
            <a:off x="147539" y="2494037"/>
            <a:ext cx="8712968" cy="929100"/>
          </a:xfrm>
          <a:prstGeom prst="rect">
            <a:avLst/>
          </a:prstGeom>
          <a:solidFill>
            <a:schemeClr val="bg1"/>
          </a:solidFill>
        </p:spPr>
        <p:txBody>
          <a:bodyPr wrap="square">
            <a:spAutoFit/>
          </a:bodyPr>
          <a:lstStyle/>
          <a:p>
            <a:pPr>
              <a:lnSpc>
                <a:spcPts val="2200"/>
              </a:lnSpc>
            </a:pPr>
            <a:r>
              <a:rPr lang="el-GR" b="1" dirty="0">
                <a:latin typeface="Calibri" pitchFamily="34" charset="0"/>
              </a:rPr>
              <a:t>Γράψτε</a:t>
            </a:r>
            <a:r>
              <a:rPr lang="en-US" b="1" dirty="0">
                <a:latin typeface="Calibri" pitchFamily="34" charset="0"/>
              </a:rPr>
              <a:t> </a:t>
            </a:r>
            <a:r>
              <a:rPr lang="el-GR" b="1" dirty="0">
                <a:latin typeface="Calibri" pitchFamily="34" charset="0"/>
              </a:rPr>
              <a:t>τον</a:t>
            </a:r>
            <a:r>
              <a:rPr lang="en-US" b="1" dirty="0">
                <a:latin typeface="Calibri" pitchFamily="34" charset="0"/>
              </a:rPr>
              <a:t> </a:t>
            </a:r>
            <a:r>
              <a:rPr lang="el-GR" b="1" dirty="0">
                <a:latin typeface="Calibri" pitchFamily="34" charset="0"/>
              </a:rPr>
              <a:t>τύπο</a:t>
            </a:r>
            <a:r>
              <a:rPr lang="en-US" b="1" dirty="0">
                <a:latin typeface="Calibri" pitchFamily="34" charset="0"/>
              </a:rPr>
              <a:t> Lewis </a:t>
            </a:r>
            <a:r>
              <a:rPr lang="el-GR" b="1" dirty="0">
                <a:latin typeface="Calibri" pitchFamily="34" charset="0"/>
              </a:rPr>
              <a:t>για</a:t>
            </a:r>
            <a:r>
              <a:rPr lang="en-US" b="1" dirty="0">
                <a:latin typeface="Calibri" pitchFamily="34" charset="0"/>
              </a:rPr>
              <a:t> </a:t>
            </a:r>
            <a:r>
              <a:rPr lang="el-GR" b="1" dirty="0">
                <a:latin typeface="Calibri" pitchFamily="34" charset="0"/>
              </a:rPr>
              <a:t>τις</a:t>
            </a:r>
            <a:r>
              <a:rPr lang="en-US" b="1" dirty="0">
                <a:latin typeface="Calibri" pitchFamily="34" charset="0"/>
              </a:rPr>
              <a:t> </a:t>
            </a:r>
            <a:r>
              <a:rPr lang="el-GR" b="1" dirty="0">
                <a:latin typeface="Calibri" pitchFamily="34" charset="0"/>
              </a:rPr>
              <a:t>ενώσεις</a:t>
            </a:r>
            <a:r>
              <a:rPr lang="en-US" b="1" dirty="0">
                <a:latin typeface="Calibri" pitchFamily="34" charset="0"/>
              </a:rPr>
              <a:t> SF</a:t>
            </a:r>
            <a:r>
              <a:rPr lang="en-US" b="1" baseline="-25000" dirty="0">
                <a:latin typeface="Calibri" pitchFamily="34" charset="0"/>
              </a:rPr>
              <a:t>2 </a:t>
            </a:r>
            <a:r>
              <a:rPr lang="el-GR" b="1" dirty="0">
                <a:latin typeface="Calibri" pitchFamily="34" charset="0"/>
              </a:rPr>
              <a:t>και</a:t>
            </a:r>
            <a:r>
              <a:rPr lang="en-US" b="1" dirty="0">
                <a:latin typeface="Calibri" pitchFamily="34" charset="0"/>
              </a:rPr>
              <a:t> GaCl</a:t>
            </a:r>
            <a:r>
              <a:rPr lang="en-US" b="1" baseline="-25000" dirty="0">
                <a:latin typeface="Calibri" pitchFamily="34" charset="0"/>
              </a:rPr>
              <a:t>3</a:t>
            </a:r>
            <a:r>
              <a:rPr lang="en-US" b="1" dirty="0">
                <a:latin typeface="Calibri" pitchFamily="34" charset="0"/>
              </a:rPr>
              <a:t>. </a:t>
            </a:r>
            <a:r>
              <a:rPr lang="el-GR" b="1" dirty="0">
                <a:latin typeface="Calibri" pitchFamily="34" charset="0"/>
              </a:rPr>
              <a:t>Εμφανίζει</a:t>
            </a:r>
            <a:r>
              <a:rPr lang="en-US" b="1" dirty="0">
                <a:latin typeface="Calibri" pitchFamily="34" charset="0"/>
              </a:rPr>
              <a:t> </a:t>
            </a:r>
            <a:r>
              <a:rPr lang="el-GR" b="1" dirty="0">
                <a:latin typeface="Calibri" pitchFamily="34" charset="0"/>
              </a:rPr>
              <a:t>κάποια</a:t>
            </a:r>
            <a:r>
              <a:rPr lang="en-US" b="1" dirty="0">
                <a:latin typeface="Calibri" pitchFamily="34" charset="0"/>
              </a:rPr>
              <a:t> </a:t>
            </a:r>
            <a:r>
              <a:rPr lang="el-GR" b="1" dirty="0">
                <a:latin typeface="Calibri" pitchFamily="34" charset="0"/>
              </a:rPr>
              <a:t>από</a:t>
            </a:r>
            <a:r>
              <a:rPr lang="en-US" b="1" dirty="0">
                <a:latin typeface="Calibri" pitchFamily="34" charset="0"/>
              </a:rPr>
              <a:t> </a:t>
            </a:r>
            <a:r>
              <a:rPr lang="el-GR" b="1" dirty="0">
                <a:latin typeface="Calibri" pitchFamily="34" charset="0"/>
              </a:rPr>
              <a:t>αυτές</a:t>
            </a:r>
            <a:r>
              <a:rPr lang="en-US" b="1" dirty="0">
                <a:latin typeface="Calibri" pitchFamily="34" charset="0"/>
              </a:rPr>
              <a:t> </a:t>
            </a:r>
            <a:r>
              <a:rPr lang="el-GR" b="1" dirty="0">
                <a:latin typeface="Calibri" pitchFamily="34" charset="0"/>
              </a:rPr>
              <a:t>διπολική</a:t>
            </a:r>
            <a:r>
              <a:rPr lang="en-US" b="1" dirty="0">
                <a:latin typeface="Calibri" pitchFamily="34" charset="0"/>
              </a:rPr>
              <a:t> </a:t>
            </a:r>
            <a:r>
              <a:rPr lang="el-GR" b="1" dirty="0">
                <a:latin typeface="Calibri" pitchFamily="34" charset="0"/>
              </a:rPr>
              <a:t>ροπή;</a:t>
            </a:r>
            <a:r>
              <a:rPr lang="en-US" b="1" dirty="0">
                <a:latin typeface="Calibri" pitchFamily="34" charset="0"/>
              </a:rPr>
              <a:t> </a:t>
            </a:r>
            <a:r>
              <a:rPr lang="el-GR" b="1" dirty="0">
                <a:latin typeface="Calibri" pitchFamily="34" charset="0"/>
              </a:rPr>
              <a:t>Τί</a:t>
            </a:r>
            <a:r>
              <a:rPr lang="en-US" b="1" dirty="0">
                <a:latin typeface="Calibri" pitchFamily="34" charset="0"/>
              </a:rPr>
              <a:t> </a:t>
            </a:r>
            <a:r>
              <a:rPr lang="el-GR" b="1" dirty="0">
                <a:latin typeface="Calibri" pitchFamily="34" charset="0"/>
              </a:rPr>
              <a:t>είδους</a:t>
            </a:r>
            <a:r>
              <a:rPr lang="en-US" b="1" dirty="0">
                <a:latin typeface="Calibri" pitchFamily="34" charset="0"/>
              </a:rPr>
              <a:t> </a:t>
            </a:r>
            <a:r>
              <a:rPr lang="el-GR" b="1" dirty="0">
                <a:latin typeface="Calibri" pitchFamily="34" charset="0"/>
              </a:rPr>
              <a:t>υβριδικά</a:t>
            </a:r>
            <a:r>
              <a:rPr lang="en-US" b="1" dirty="0">
                <a:latin typeface="Calibri" pitchFamily="34" charset="0"/>
              </a:rPr>
              <a:t> </a:t>
            </a:r>
            <a:r>
              <a:rPr lang="el-GR" b="1" dirty="0">
                <a:latin typeface="Calibri" pitchFamily="34" charset="0"/>
              </a:rPr>
              <a:t>τροχιακά</a:t>
            </a:r>
            <a:r>
              <a:rPr lang="en-US" b="1" dirty="0">
                <a:latin typeface="Calibri" pitchFamily="34" charset="0"/>
              </a:rPr>
              <a:t> </a:t>
            </a:r>
            <a:r>
              <a:rPr lang="el-GR" b="1" dirty="0">
                <a:latin typeface="Calibri" pitchFamily="34" charset="0"/>
              </a:rPr>
              <a:t>χρησιμοποιεί</a:t>
            </a:r>
            <a:r>
              <a:rPr lang="en-US" b="1" dirty="0">
                <a:latin typeface="Calibri" pitchFamily="34" charset="0"/>
              </a:rPr>
              <a:t> </a:t>
            </a:r>
            <a:r>
              <a:rPr lang="el-GR" b="1" dirty="0">
                <a:latin typeface="Calibri" pitchFamily="34" charset="0"/>
              </a:rPr>
              <a:t>το</a:t>
            </a:r>
            <a:r>
              <a:rPr lang="en-US" b="1" dirty="0">
                <a:latin typeface="Calibri" pitchFamily="34" charset="0"/>
              </a:rPr>
              <a:t> </a:t>
            </a:r>
            <a:r>
              <a:rPr lang="el-GR" b="1" dirty="0">
                <a:latin typeface="Calibri" pitchFamily="34" charset="0"/>
              </a:rPr>
              <a:t>κεντρικό</a:t>
            </a:r>
            <a:r>
              <a:rPr lang="en-US" b="1" dirty="0">
                <a:latin typeface="Calibri" pitchFamily="34" charset="0"/>
              </a:rPr>
              <a:t> </a:t>
            </a:r>
            <a:r>
              <a:rPr lang="el-GR" b="1" dirty="0">
                <a:latin typeface="Calibri" pitchFamily="34" charset="0"/>
              </a:rPr>
              <a:t>άτομο</a:t>
            </a:r>
            <a:r>
              <a:rPr lang="en-US" b="1" dirty="0">
                <a:latin typeface="Calibri" pitchFamily="34" charset="0"/>
              </a:rPr>
              <a:t> </a:t>
            </a:r>
            <a:r>
              <a:rPr lang="el-GR" b="1" dirty="0">
                <a:latin typeface="Calibri" pitchFamily="34" charset="0"/>
              </a:rPr>
              <a:t>σε</a:t>
            </a:r>
            <a:r>
              <a:rPr lang="en-US" b="1" dirty="0">
                <a:latin typeface="Calibri" pitchFamily="34" charset="0"/>
              </a:rPr>
              <a:t> </a:t>
            </a:r>
            <a:r>
              <a:rPr lang="el-GR" b="1" dirty="0">
                <a:latin typeface="Calibri" pitchFamily="34" charset="0"/>
              </a:rPr>
              <a:t>κάθε</a:t>
            </a:r>
            <a:r>
              <a:rPr lang="en-US" b="1" dirty="0">
                <a:latin typeface="Calibri" pitchFamily="34" charset="0"/>
              </a:rPr>
              <a:t> </a:t>
            </a:r>
            <a:r>
              <a:rPr lang="el-GR" b="1" dirty="0">
                <a:latin typeface="Calibri" pitchFamily="34" charset="0"/>
              </a:rPr>
              <a:t>μία</a:t>
            </a:r>
            <a:r>
              <a:rPr lang="en-US" b="1" dirty="0">
                <a:latin typeface="Calibri" pitchFamily="34" charset="0"/>
              </a:rPr>
              <a:t> </a:t>
            </a:r>
            <a:r>
              <a:rPr lang="el-GR" b="1" dirty="0">
                <a:latin typeface="Calibri" pitchFamily="34" charset="0"/>
              </a:rPr>
              <a:t>ένωση;</a:t>
            </a:r>
            <a:r>
              <a:rPr lang="en-US" b="1" dirty="0">
                <a:latin typeface="Calibri" pitchFamily="34" charset="0"/>
              </a:rPr>
              <a:t> </a:t>
            </a:r>
            <a:r>
              <a:rPr lang="el-GR" b="1" dirty="0">
                <a:latin typeface="Calibri" pitchFamily="34" charset="0"/>
              </a:rPr>
              <a:t>Δίνονται:</a:t>
            </a:r>
            <a:r>
              <a:rPr lang="el-GR" b="1" baseline="-25000" dirty="0">
                <a:latin typeface="Calibri" pitchFamily="34" charset="0"/>
              </a:rPr>
              <a:t>16</a:t>
            </a:r>
            <a:r>
              <a:rPr lang="en-US" b="1" dirty="0">
                <a:latin typeface="Calibri" pitchFamily="34" charset="0"/>
              </a:rPr>
              <a:t>S,</a:t>
            </a:r>
            <a:r>
              <a:rPr lang="en-US" b="1" baseline="-25000" dirty="0">
                <a:latin typeface="Calibri" pitchFamily="34" charset="0"/>
              </a:rPr>
              <a:t>31</a:t>
            </a:r>
            <a:r>
              <a:rPr lang="en-US" b="1" dirty="0">
                <a:latin typeface="Calibri" pitchFamily="34" charset="0"/>
              </a:rPr>
              <a:t>Ga.</a:t>
            </a:r>
            <a:endParaRPr lang="el-GR" b="1" dirty="0">
              <a:latin typeface="Calibri" pitchFamily="34" charset="0"/>
            </a:endParaRPr>
          </a:p>
        </p:txBody>
      </p:sp>
      <p:sp>
        <p:nvSpPr>
          <p:cNvPr id="2" name="TextBox 1">
            <a:extLst>
              <a:ext uri="{FF2B5EF4-FFF2-40B4-BE49-F238E27FC236}">
                <a16:creationId xmlns:a16="http://schemas.microsoft.com/office/drawing/2014/main" id="{80DBC992-AA3B-7D0D-F2CF-C0B904F00A83}"/>
              </a:ext>
            </a:extLst>
          </p:cNvPr>
          <p:cNvSpPr txBox="1"/>
          <p:nvPr/>
        </p:nvSpPr>
        <p:spPr>
          <a:xfrm>
            <a:off x="118381" y="3532323"/>
            <a:ext cx="8765926" cy="1034899"/>
          </a:xfrm>
          <a:prstGeom prst="rect">
            <a:avLst/>
          </a:prstGeom>
          <a:solidFill>
            <a:schemeClr val="bg1"/>
          </a:solidFill>
        </p:spPr>
        <p:txBody>
          <a:bodyPr wrap="square">
            <a:spAutoFit/>
          </a:bodyPr>
          <a:lstStyle/>
          <a:p>
            <a:pPr>
              <a:lnSpc>
                <a:spcPts val="2500"/>
              </a:lnSpc>
            </a:pPr>
            <a:r>
              <a:rPr lang="el-GR" b="1" dirty="0">
                <a:effectLst/>
                <a:latin typeface="+mj-lt"/>
                <a:ea typeface="Times New Roman" panose="02020603050405020304" pitchFamily="18" charset="0"/>
                <a:cs typeface="Aptos" panose="020B0004020202020204" pitchFamily="34" charset="0"/>
              </a:rPr>
              <a:t>Ποια από τα ακόλουθα μόρια ή μοριακά ιόντα έχουν τετραγωνική πυραμιδική γεωμετρία; Ποιο ή ποια από αυτά είναι πολικό/ά; (α) </a:t>
            </a:r>
            <a:r>
              <a:rPr lang="en-US" b="1" dirty="0" err="1">
                <a:effectLst/>
                <a:latin typeface="+mj-lt"/>
                <a:ea typeface="Times New Roman" panose="02020603050405020304" pitchFamily="18" charset="0"/>
                <a:cs typeface="Aptos" panose="020B0004020202020204" pitchFamily="34" charset="0"/>
              </a:rPr>
              <a:t>AsF</a:t>
            </a:r>
            <a:r>
              <a:rPr lang="el-GR" b="1" baseline="-25000" dirty="0">
                <a:effectLst/>
                <a:latin typeface="+mj-lt"/>
                <a:ea typeface="Times New Roman" panose="02020603050405020304" pitchFamily="18" charset="0"/>
                <a:cs typeface="Aptos" panose="020B0004020202020204" pitchFamily="34" charset="0"/>
              </a:rPr>
              <a:t>5</a:t>
            </a:r>
            <a:r>
              <a:rPr lang="el-GR" b="1" dirty="0">
                <a:effectLst/>
                <a:latin typeface="+mj-lt"/>
                <a:ea typeface="Times New Roman" panose="02020603050405020304" pitchFamily="18" charset="0"/>
                <a:cs typeface="Aptos" panose="020B0004020202020204" pitchFamily="34" charset="0"/>
              </a:rPr>
              <a:t>, (β) </a:t>
            </a:r>
            <a:r>
              <a:rPr lang="en-US" b="1" dirty="0" err="1">
                <a:effectLst/>
                <a:latin typeface="+mj-lt"/>
                <a:ea typeface="Times New Roman" panose="02020603050405020304" pitchFamily="18" charset="0"/>
                <a:cs typeface="Aptos" panose="020B0004020202020204" pitchFamily="34" charset="0"/>
              </a:rPr>
              <a:t>BrF</a:t>
            </a:r>
            <a:r>
              <a:rPr lang="el-GR" b="1" baseline="-25000" dirty="0">
                <a:effectLst/>
                <a:latin typeface="+mj-lt"/>
                <a:ea typeface="Times New Roman" panose="02020603050405020304" pitchFamily="18" charset="0"/>
                <a:cs typeface="Aptos" panose="020B0004020202020204" pitchFamily="34" charset="0"/>
              </a:rPr>
              <a:t>5</a:t>
            </a:r>
            <a:r>
              <a:rPr lang="el-GR" b="1" dirty="0">
                <a:effectLst/>
                <a:latin typeface="+mj-lt"/>
                <a:ea typeface="Times New Roman" panose="02020603050405020304" pitchFamily="18" charset="0"/>
                <a:cs typeface="Aptos" panose="020B0004020202020204" pitchFamily="34" charset="0"/>
              </a:rPr>
              <a:t>, (γ) </a:t>
            </a:r>
            <a:r>
              <a:rPr lang="en-US" b="1" dirty="0" err="1">
                <a:effectLst/>
                <a:latin typeface="+mj-lt"/>
                <a:ea typeface="Times New Roman" panose="02020603050405020304" pitchFamily="18" charset="0"/>
                <a:cs typeface="Aptos" panose="020B0004020202020204" pitchFamily="34" charset="0"/>
              </a:rPr>
              <a:t>SeF</a:t>
            </a:r>
            <a:r>
              <a:rPr lang="el-GR" b="1" baseline="-25000" dirty="0">
                <a:effectLst/>
                <a:latin typeface="+mj-lt"/>
                <a:ea typeface="Times New Roman" panose="02020603050405020304" pitchFamily="18" charset="0"/>
                <a:cs typeface="Aptos" panose="020B0004020202020204" pitchFamily="34" charset="0"/>
              </a:rPr>
              <a:t>5</a:t>
            </a:r>
            <a:r>
              <a:rPr lang="el-GR" b="1" baseline="30000" dirty="0">
                <a:effectLst/>
                <a:latin typeface="+mj-lt"/>
                <a:ea typeface="Times New Roman" panose="02020603050405020304" pitchFamily="18" charset="0"/>
                <a:cs typeface="Aptos" panose="020B0004020202020204" pitchFamily="34" charset="0"/>
              </a:rPr>
              <a:t>-</a:t>
            </a:r>
            <a:r>
              <a:rPr lang="el-GR" b="1" dirty="0">
                <a:effectLst/>
                <a:latin typeface="+mj-lt"/>
                <a:ea typeface="Times New Roman" panose="02020603050405020304" pitchFamily="18" charset="0"/>
                <a:cs typeface="Aptos" panose="020B0004020202020204" pitchFamily="34" charset="0"/>
              </a:rPr>
              <a:t>. Δίνονται: </a:t>
            </a:r>
            <a:r>
              <a:rPr lang="el-GR" b="1" baseline="-25000" dirty="0">
                <a:effectLst/>
                <a:latin typeface="+mj-lt"/>
                <a:ea typeface="Times New Roman" panose="02020603050405020304" pitchFamily="18" charset="0"/>
                <a:cs typeface="Aptos" panose="020B0004020202020204" pitchFamily="34" charset="0"/>
              </a:rPr>
              <a:t>9</a:t>
            </a:r>
            <a:r>
              <a:rPr lang="en-US" b="1" dirty="0">
                <a:effectLst/>
                <a:latin typeface="+mj-lt"/>
                <a:ea typeface="Times New Roman" panose="02020603050405020304" pitchFamily="18" charset="0"/>
                <a:cs typeface="Aptos" panose="020B0004020202020204" pitchFamily="34" charset="0"/>
              </a:rPr>
              <a:t>F</a:t>
            </a:r>
            <a:r>
              <a:rPr lang="el-GR" b="1" dirty="0">
                <a:effectLst/>
                <a:latin typeface="+mj-lt"/>
                <a:ea typeface="Times New Roman" panose="02020603050405020304" pitchFamily="18" charset="0"/>
                <a:cs typeface="Aptos" panose="020B0004020202020204" pitchFamily="34" charset="0"/>
              </a:rPr>
              <a:t>, </a:t>
            </a:r>
            <a:r>
              <a:rPr lang="el-GR" b="1" baseline="-25000" dirty="0">
                <a:effectLst/>
                <a:latin typeface="+mj-lt"/>
                <a:ea typeface="Times New Roman" panose="02020603050405020304" pitchFamily="18" charset="0"/>
                <a:cs typeface="Aptos" panose="020B0004020202020204" pitchFamily="34" charset="0"/>
              </a:rPr>
              <a:t>33</a:t>
            </a:r>
            <a:r>
              <a:rPr lang="en-US" b="1" dirty="0">
                <a:effectLst/>
                <a:latin typeface="+mj-lt"/>
                <a:ea typeface="Times New Roman" panose="02020603050405020304" pitchFamily="18" charset="0"/>
                <a:cs typeface="Aptos" panose="020B0004020202020204" pitchFamily="34" charset="0"/>
              </a:rPr>
              <a:t>As</a:t>
            </a:r>
            <a:r>
              <a:rPr lang="el-GR" b="1" dirty="0">
                <a:effectLst/>
                <a:latin typeface="+mj-lt"/>
                <a:ea typeface="Times New Roman" panose="02020603050405020304" pitchFamily="18" charset="0"/>
                <a:cs typeface="Aptos" panose="020B0004020202020204" pitchFamily="34" charset="0"/>
              </a:rPr>
              <a:t>, </a:t>
            </a:r>
            <a:r>
              <a:rPr lang="el-GR" b="1" baseline="-25000" dirty="0">
                <a:effectLst/>
                <a:latin typeface="+mj-lt"/>
                <a:ea typeface="Times New Roman" panose="02020603050405020304" pitchFamily="18" charset="0"/>
                <a:cs typeface="Aptos" panose="020B0004020202020204" pitchFamily="34" charset="0"/>
              </a:rPr>
              <a:t>34</a:t>
            </a:r>
            <a:r>
              <a:rPr lang="en-US" b="1" dirty="0">
                <a:effectLst/>
                <a:latin typeface="+mj-lt"/>
                <a:ea typeface="Times New Roman" panose="02020603050405020304" pitchFamily="18" charset="0"/>
                <a:cs typeface="Aptos" panose="020B0004020202020204" pitchFamily="34" charset="0"/>
              </a:rPr>
              <a:t>Se</a:t>
            </a:r>
            <a:r>
              <a:rPr lang="el-GR" b="1" dirty="0">
                <a:effectLst/>
                <a:latin typeface="+mj-lt"/>
                <a:ea typeface="Times New Roman" panose="02020603050405020304" pitchFamily="18" charset="0"/>
                <a:cs typeface="Aptos" panose="020B0004020202020204" pitchFamily="34" charset="0"/>
              </a:rPr>
              <a:t>, </a:t>
            </a:r>
            <a:r>
              <a:rPr lang="el-GR" b="1" baseline="-25000" dirty="0">
                <a:effectLst/>
                <a:latin typeface="+mj-lt"/>
                <a:ea typeface="Times New Roman" panose="02020603050405020304" pitchFamily="18" charset="0"/>
                <a:cs typeface="Aptos" panose="020B0004020202020204" pitchFamily="34" charset="0"/>
              </a:rPr>
              <a:t>35</a:t>
            </a:r>
            <a:r>
              <a:rPr lang="en-US" b="1" dirty="0">
                <a:effectLst/>
                <a:latin typeface="+mj-lt"/>
                <a:ea typeface="Times New Roman" panose="02020603050405020304" pitchFamily="18" charset="0"/>
                <a:cs typeface="Aptos" panose="020B0004020202020204" pitchFamily="34" charset="0"/>
              </a:rPr>
              <a:t>Br</a:t>
            </a:r>
            <a:r>
              <a:rPr lang="el-GR" b="1" dirty="0">
                <a:effectLst/>
                <a:latin typeface="+mj-lt"/>
                <a:ea typeface="Times New Roman" panose="02020603050405020304" pitchFamily="18" charset="0"/>
                <a:cs typeface="Aptos" panose="020B0004020202020204" pitchFamily="34" charset="0"/>
              </a:rPr>
              <a:t>.           </a:t>
            </a:r>
            <a:endParaRPr lang="en-US" b="1" dirty="0">
              <a:effectLst/>
              <a:latin typeface="+mj-lt"/>
              <a:ea typeface="Times New Roman" panose="02020603050405020304" pitchFamily="18" charset="0"/>
            </a:endParaRPr>
          </a:p>
        </p:txBody>
      </p:sp>
      <p:pic>
        <p:nvPicPr>
          <p:cNvPr id="1026" name="Picture 2" descr="Section 11-1: Molecular Geometry: Using VSEPR Theory to ...">
            <a:extLst>
              <a:ext uri="{FF2B5EF4-FFF2-40B4-BE49-F238E27FC236}">
                <a16:creationId xmlns:a16="http://schemas.microsoft.com/office/drawing/2014/main" id="{B9E4C286-C75F-3FA4-7D9A-808107AE0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76408"/>
            <a:ext cx="186851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many electron groups are around the central bromine atom ...">
            <a:extLst>
              <a:ext uri="{FF2B5EF4-FFF2-40B4-BE49-F238E27FC236}">
                <a16:creationId xmlns:a16="http://schemas.microsoft.com/office/drawing/2014/main" id="{A87AA4AA-7459-D12A-9F75-4CA830843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707360"/>
            <a:ext cx="1785072" cy="1656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9650235-D887-B7FA-3AFF-DC34E6E10A15}"/>
              </a:ext>
            </a:extLst>
          </p:cNvPr>
          <p:cNvPicPr>
            <a:picLocks noChangeAspect="1"/>
          </p:cNvPicPr>
          <p:nvPr/>
        </p:nvPicPr>
        <p:blipFill>
          <a:blip r:embed="rId4"/>
          <a:stretch>
            <a:fillRect/>
          </a:stretch>
        </p:blipFill>
        <p:spPr>
          <a:xfrm>
            <a:off x="6084168" y="4686858"/>
            <a:ext cx="2314898" cy="1733792"/>
          </a:xfrm>
          <a:prstGeom prst="rect">
            <a:avLst/>
          </a:prstGeom>
        </p:spPr>
      </p:pic>
    </p:spTree>
    <p:extLst>
      <p:ext uri="{BB962C8B-B14F-4D97-AF65-F5344CB8AC3E}">
        <p14:creationId xmlns:p14="http://schemas.microsoft.com/office/powerpoint/2010/main" val="1065139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662874-9BCC-52F9-FF39-291227AE0FBB}"/>
              </a:ext>
            </a:extLst>
          </p:cNvPr>
          <p:cNvSpPr txBox="1"/>
          <p:nvPr/>
        </p:nvSpPr>
        <p:spPr>
          <a:xfrm>
            <a:off x="31304" y="548680"/>
            <a:ext cx="8784976" cy="1355499"/>
          </a:xfrm>
          <a:prstGeom prst="rect">
            <a:avLst/>
          </a:prstGeom>
          <a:noFill/>
        </p:spPr>
        <p:txBody>
          <a:bodyPr wrap="square">
            <a:spAutoFit/>
          </a:bodyPr>
          <a:lstStyle/>
          <a:p>
            <a:pPr algn="just">
              <a:lnSpc>
                <a:spcPts val="2500"/>
              </a:lnSpc>
              <a:tabLst>
                <a:tab pos="85725" algn="l"/>
              </a:tabLst>
            </a:pPr>
            <a:endParaRPr lang="en-US" b="1" dirty="0">
              <a:effectLst/>
              <a:latin typeface="+mj-lt"/>
              <a:ea typeface="Times New Roman" panose="02020603050405020304" pitchFamily="18" charset="0"/>
            </a:endParaRPr>
          </a:p>
          <a:p>
            <a:pPr>
              <a:lnSpc>
                <a:spcPts val="2500"/>
              </a:lnSpc>
            </a:pPr>
            <a:r>
              <a:rPr lang="en-US" b="1" dirty="0">
                <a:effectLst/>
                <a:latin typeface="+mj-lt"/>
                <a:ea typeface="Times New Roman" panose="02020603050405020304" pitchFamily="18" charset="0"/>
              </a:rPr>
              <a:t> </a:t>
            </a:r>
          </a:p>
          <a:p>
            <a:pPr>
              <a:lnSpc>
                <a:spcPts val="2500"/>
              </a:lnSpc>
            </a:pPr>
            <a:r>
              <a:rPr lang="en-US" b="1" dirty="0">
                <a:effectLst/>
                <a:latin typeface="+mj-lt"/>
                <a:ea typeface="Times New Roman" panose="02020603050405020304" pitchFamily="18" charset="0"/>
                <a:cs typeface="Aptos" panose="020B0004020202020204" pitchFamily="34" charset="0"/>
              </a:rPr>
              <a:t> </a:t>
            </a:r>
            <a:endParaRPr lang="en-US" b="1" dirty="0">
              <a:effectLst/>
              <a:latin typeface="+mj-lt"/>
              <a:ea typeface="Times New Roman" panose="02020603050405020304" pitchFamily="18" charset="0"/>
            </a:endParaRPr>
          </a:p>
          <a:p>
            <a:pPr marL="180340" indent="-180340" algn="just">
              <a:lnSpc>
                <a:spcPts val="2500"/>
              </a:lnSpc>
            </a:pPr>
            <a:r>
              <a:rPr lang="el-GR" b="1" dirty="0">
                <a:effectLst/>
                <a:latin typeface="+mj-lt"/>
                <a:ea typeface="Times New Roman" panose="02020603050405020304" pitchFamily="18" charset="0"/>
                <a:cs typeface="Aptos" panose="020B0004020202020204" pitchFamily="34" charset="0"/>
              </a:rPr>
              <a:t>                                     </a:t>
            </a:r>
            <a:endParaRPr lang="en-US" b="1" dirty="0">
              <a:effectLst/>
              <a:latin typeface="+mj-lt"/>
              <a:ea typeface="Times New Roman" panose="02020603050405020304" pitchFamily="18" charset="0"/>
            </a:endParaRPr>
          </a:p>
        </p:txBody>
      </p:sp>
      <p:sp>
        <p:nvSpPr>
          <p:cNvPr id="4" name="TextBox 3">
            <a:extLst>
              <a:ext uri="{FF2B5EF4-FFF2-40B4-BE49-F238E27FC236}">
                <a16:creationId xmlns:a16="http://schemas.microsoft.com/office/drawing/2014/main" id="{E5A89A3E-935A-41CB-2C1B-12FEAF957AFA}"/>
              </a:ext>
            </a:extLst>
          </p:cNvPr>
          <p:cNvSpPr txBox="1"/>
          <p:nvPr/>
        </p:nvSpPr>
        <p:spPr>
          <a:xfrm>
            <a:off x="179512" y="260648"/>
            <a:ext cx="8784976" cy="2317301"/>
          </a:xfrm>
          <a:prstGeom prst="rect">
            <a:avLst/>
          </a:prstGeom>
          <a:solidFill>
            <a:schemeClr val="bg1"/>
          </a:solidFill>
        </p:spPr>
        <p:txBody>
          <a:bodyPr wrap="square">
            <a:spAutoFit/>
          </a:bodyPr>
          <a:lstStyle/>
          <a:p>
            <a:pPr algn="just">
              <a:lnSpc>
                <a:spcPts val="2500"/>
              </a:lnSpc>
              <a:tabLst>
                <a:tab pos="85725" algn="l"/>
              </a:tabLst>
            </a:pPr>
            <a:r>
              <a:rPr lang="el-GR" b="1" dirty="0">
                <a:effectLst/>
                <a:latin typeface="+mj-lt"/>
                <a:ea typeface="Times New Roman" panose="02020603050405020304" pitchFamily="18" charset="0"/>
                <a:cs typeface="Aptos" panose="020B0004020202020204" pitchFamily="34" charset="0"/>
              </a:rPr>
              <a:t>Να σχεδιάσετε τη δομή </a:t>
            </a:r>
            <a:r>
              <a:rPr lang="en-US" b="1" dirty="0">
                <a:effectLst/>
                <a:latin typeface="+mj-lt"/>
                <a:ea typeface="Times New Roman" panose="02020603050405020304" pitchFamily="18" charset="0"/>
                <a:cs typeface="Aptos" panose="020B0004020202020204" pitchFamily="34" charset="0"/>
              </a:rPr>
              <a:t>Lewis</a:t>
            </a:r>
            <a:r>
              <a:rPr lang="el-GR" b="1" dirty="0">
                <a:effectLst/>
                <a:latin typeface="+mj-lt"/>
                <a:ea typeface="Times New Roman" panose="02020603050405020304" pitchFamily="18" charset="0"/>
                <a:cs typeface="Aptos" panose="020B0004020202020204" pitchFamily="34" charset="0"/>
              </a:rPr>
              <a:t> του μοριακού ανιόντος </a:t>
            </a:r>
            <a:r>
              <a:rPr lang="en-US" b="1" dirty="0" err="1">
                <a:effectLst/>
                <a:latin typeface="+mj-lt"/>
                <a:ea typeface="Times New Roman" panose="02020603050405020304" pitchFamily="18" charset="0"/>
                <a:cs typeface="Aptos" panose="020B0004020202020204" pitchFamily="34" charset="0"/>
              </a:rPr>
              <a:t>SbCl</a:t>
            </a:r>
            <a:r>
              <a:rPr lang="el-GR" b="1" baseline="-25000" dirty="0">
                <a:effectLst/>
                <a:latin typeface="+mj-lt"/>
                <a:ea typeface="Times New Roman" panose="02020603050405020304" pitchFamily="18" charset="0"/>
                <a:cs typeface="Aptos" panose="020B0004020202020204" pitchFamily="34" charset="0"/>
              </a:rPr>
              <a:t>4</a:t>
            </a:r>
            <a:r>
              <a:rPr lang="el-GR" b="1" baseline="30000" dirty="0">
                <a:effectLst/>
                <a:latin typeface="+mj-lt"/>
                <a:ea typeface="Times New Roman" panose="02020603050405020304" pitchFamily="18" charset="0"/>
                <a:cs typeface="Aptos" panose="020B0004020202020204" pitchFamily="34" charset="0"/>
              </a:rPr>
              <a:t>-</a:t>
            </a:r>
            <a:r>
              <a:rPr lang="el-GR" b="1" dirty="0">
                <a:effectLst/>
                <a:latin typeface="+mj-lt"/>
                <a:ea typeface="Times New Roman" panose="02020603050405020304" pitchFamily="18" charset="0"/>
                <a:cs typeface="Aptos" panose="020B0004020202020204" pitchFamily="34" charset="0"/>
              </a:rPr>
              <a:t> και να υπολογίσετε το τυπικό φορτίο του κεντρικού ατόμου. Να προβλέψετε, μέσω της θεωρίας </a:t>
            </a:r>
            <a:r>
              <a:rPr lang="en-US" b="1" dirty="0">
                <a:effectLst/>
                <a:latin typeface="+mj-lt"/>
                <a:ea typeface="Times New Roman" panose="02020603050405020304" pitchFamily="18" charset="0"/>
                <a:cs typeface="Aptos" panose="020B0004020202020204" pitchFamily="34" charset="0"/>
              </a:rPr>
              <a:t>VSEPR</a:t>
            </a:r>
            <a:r>
              <a:rPr lang="el-GR" b="1" dirty="0">
                <a:effectLst/>
                <a:latin typeface="+mj-lt"/>
                <a:ea typeface="Times New Roman" panose="02020603050405020304" pitchFamily="18" charset="0"/>
                <a:cs typeface="Aptos" panose="020B0004020202020204" pitchFamily="34" charset="0"/>
              </a:rPr>
              <a:t>, τη γεωμετρία και να βρείτε τον υβριδισμό του κεντρικού ατόμου. Να αιτιολογήσετε  πως επακριβώς  προκύπτει ο υβριδισμός του κεντρικού ατόμου. Ποια τροχιακά, σύμφωνα με τη θεωρία δεσμού σθένους, αλληλεπικαλύπτονται για τη δημιουργία των δεσμών μεταξύ του κεντρικού και των περιφερειακών ατόμων; </a:t>
            </a:r>
            <a:r>
              <a:rPr lang="en-US" b="1" dirty="0" err="1">
                <a:effectLst/>
                <a:latin typeface="+mj-lt"/>
                <a:ea typeface="Times New Roman" panose="02020603050405020304" pitchFamily="18" charset="0"/>
                <a:cs typeface="Aptos" panose="020B0004020202020204" pitchFamily="34" charset="0"/>
              </a:rPr>
              <a:t>Είν</a:t>
            </a:r>
            <a:r>
              <a:rPr lang="en-US" b="1" dirty="0">
                <a:effectLst/>
                <a:latin typeface="+mj-lt"/>
                <a:ea typeface="Times New Roman" panose="02020603050405020304" pitchFamily="18" charset="0"/>
                <a:cs typeface="Aptos" panose="020B0004020202020204" pitchFamily="34" charset="0"/>
              </a:rPr>
              <a:t>αι η ένωση πολική ή μη; Δίνονται: </a:t>
            </a:r>
            <a:r>
              <a:rPr lang="en-US" b="1" baseline="-25000" dirty="0">
                <a:effectLst/>
                <a:latin typeface="+mj-lt"/>
                <a:ea typeface="Times New Roman" panose="02020603050405020304" pitchFamily="18" charset="0"/>
                <a:cs typeface="Aptos" panose="020B0004020202020204" pitchFamily="34" charset="0"/>
              </a:rPr>
              <a:t>17</a:t>
            </a:r>
            <a:r>
              <a:rPr lang="en-US" b="1" dirty="0">
                <a:effectLst/>
                <a:latin typeface="+mj-lt"/>
                <a:ea typeface="Times New Roman" panose="02020603050405020304" pitchFamily="18" charset="0"/>
                <a:cs typeface="Aptos" panose="020B0004020202020204" pitchFamily="34" charset="0"/>
              </a:rPr>
              <a:t>Cl, </a:t>
            </a:r>
            <a:r>
              <a:rPr lang="en-US" b="1" baseline="-25000" dirty="0">
                <a:effectLst/>
                <a:latin typeface="+mj-lt"/>
                <a:ea typeface="Times New Roman" panose="02020603050405020304" pitchFamily="18" charset="0"/>
                <a:cs typeface="Aptos" panose="020B0004020202020204" pitchFamily="34" charset="0"/>
              </a:rPr>
              <a:t>51</a:t>
            </a:r>
            <a:r>
              <a:rPr lang="en-US" b="1" dirty="0">
                <a:effectLst/>
                <a:latin typeface="+mj-lt"/>
                <a:ea typeface="Times New Roman" panose="02020603050405020304" pitchFamily="18" charset="0"/>
                <a:cs typeface="Aptos" panose="020B0004020202020204" pitchFamily="34" charset="0"/>
              </a:rPr>
              <a:t>Sb.</a:t>
            </a:r>
            <a:endParaRPr lang="en-US" b="1" dirty="0">
              <a:effectLst/>
              <a:latin typeface="+mj-lt"/>
              <a:ea typeface="Times New Roman" panose="02020603050405020304" pitchFamily="18" charset="0"/>
            </a:endParaRPr>
          </a:p>
        </p:txBody>
      </p:sp>
    </p:spTree>
    <p:extLst>
      <p:ext uri="{BB962C8B-B14F-4D97-AF65-F5344CB8AC3E}">
        <p14:creationId xmlns:p14="http://schemas.microsoft.com/office/powerpoint/2010/main" val="2257931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16">
            <a:extLst>
              <a:ext uri="{FF2B5EF4-FFF2-40B4-BE49-F238E27FC236}">
                <a16:creationId xmlns:a16="http://schemas.microsoft.com/office/drawing/2014/main" id="{3FEF55AD-24BD-A640-46FA-A33D4DC4F554}"/>
              </a:ext>
            </a:extLst>
          </p:cNvPr>
          <p:cNvGrpSpPr>
            <a:grpSpLocks/>
          </p:cNvGrpSpPr>
          <p:nvPr/>
        </p:nvGrpSpPr>
        <p:grpSpPr bwMode="auto">
          <a:xfrm>
            <a:off x="323850" y="981075"/>
            <a:ext cx="8512175" cy="5624513"/>
            <a:chOff x="395536" y="332656"/>
            <a:chExt cx="8512585" cy="5626150"/>
          </a:xfrm>
        </p:grpSpPr>
        <p:pic>
          <p:nvPicPr>
            <p:cNvPr id="55306" name="Picture 2">
              <a:extLst>
                <a:ext uri="{FF2B5EF4-FFF2-40B4-BE49-F238E27FC236}">
                  <a16:creationId xmlns:a16="http://schemas.microsoft.com/office/drawing/2014/main" id="{59863BE4-4385-A9AD-97D5-39390C014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32656"/>
              <a:ext cx="311198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7" name="Picture 2">
              <a:extLst>
                <a:ext uri="{FF2B5EF4-FFF2-40B4-BE49-F238E27FC236}">
                  <a16:creationId xmlns:a16="http://schemas.microsoft.com/office/drawing/2014/main" id="{C32A2D48-546F-56DC-52FD-D9CFB950C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3090769" cy="26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a:extLst>
                <a:ext uri="{FF2B5EF4-FFF2-40B4-BE49-F238E27FC236}">
                  <a16:creationId xmlns:a16="http://schemas.microsoft.com/office/drawing/2014/main" id="{445261B5-59EA-57A7-ACFA-C38DFC9FCC07}"/>
                </a:ext>
              </a:extLst>
            </p:cNvPr>
            <p:cNvSpPr>
              <a:spLocks noChangeArrowheads="1"/>
            </p:cNvSpPr>
            <p:nvPr/>
          </p:nvSpPr>
          <p:spPr bwMode="auto">
            <a:xfrm>
              <a:off x="3532587" y="477161"/>
              <a:ext cx="2263884" cy="457333"/>
            </a:xfrm>
            <a:prstGeom prst="rect">
              <a:avLst/>
            </a:prstGeom>
            <a:solidFill>
              <a:schemeClr val="accent5">
                <a:lumMod val="90000"/>
              </a:schemeClr>
            </a:solidFill>
            <a:ln>
              <a:noFill/>
            </a:ln>
            <a:effectLst/>
          </p:spPr>
          <p:txBody>
            <a:bodyPr>
              <a:spAutoFit/>
            </a:bodyPr>
            <a:lstStyle/>
            <a:p>
              <a:pPr algn="ctr" eaLnBrk="1" hangingPunct="1">
                <a:spcBef>
                  <a:spcPct val="20000"/>
                </a:spcBef>
                <a:defRPr/>
              </a:pPr>
              <a:r>
                <a:rPr lang="en-US" sz="2400" b="1" dirty="0">
                  <a:latin typeface="Arial" charset="0"/>
                  <a:cs typeface="Arial" charset="0"/>
                </a:rPr>
                <a:t>B</a:t>
              </a:r>
              <a:r>
                <a:rPr lang="en-US" sz="2400" b="1" baseline="-25000" dirty="0">
                  <a:latin typeface="Arial" charset="0"/>
                  <a:cs typeface="Arial" charset="0"/>
                </a:rPr>
                <a:t>2</a:t>
              </a:r>
              <a:r>
                <a:rPr lang="en-US" sz="2400" b="1" dirty="0">
                  <a:latin typeface="Arial" charset="0"/>
                  <a:cs typeface="Arial" charset="0"/>
                </a:rPr>
                <a:t>, C</a:t>
              </a:r>
              <a:r>
                <a:rPr lang="en-US" sz="2400" b="1" baseline="-25000" dirty="0">
                  <a:latin typeface="Arial" charset="0"/>
                  <a:cs typeface="Arial" charset="0"/>
                </a:rPr>
                <a:t>2</a:t>
              </a:r>
              <a:r>
                <a:rPr lang="en-US" sz="2400" b="1" dirty="0">
                  <a:latin typeface="Arial" charset="0"/>
                  <a:cs typeface="Arial" charset="0"/>
                </a:rPr>
                <a:t>, N</a:t>
              </a:r>
              <a:r>
                <a:rPr lang="en-US" sz="2400" b="1" baseline="-25000" dirty="0">
                  <a:latin typeface="Arial" charset="0"/>
                  <a:cs typeface="Arial" charset="0"/>
                </a:rPr>
                <a:t>2</a:t>
              </a:r>
            </a:p>
          </p:txBody>
        </p:sp>
        <p:sp>
          <p:nvSpPr>
            <p:cNvPr id="13" name="Rectangle 12">
              <a:extLst>
                <a:ext uri="{FF2B5EF4-FFF2-40B4-BE49-F238E27FC236}">
                  <a16:creationId xmlns:a16="http://schemas.microsoft.com/office/drawing/2014/main" id="{48E183A5-D268-B1E8-6853-0196C5824DE7}"/>
                </a:ext>
              </a:extLst>
            </p:cNvPr>
            <p:cNvSpPr/>
            <p:nvPr/>
          </p:nvSpPr>
          <p:spPr>
            <a:xfrm>
              <a:off x="595571" y="5374436"/>
              <a:ext cx="2263884" cy="584370"/>
            </a:xfrm>
            <a:prstGeom prst="rect">
              <a:avLst/>
            </a:prstGeom>
            <a:solidFill>
              <a:schemeClr val="accent5">
                <a:lumMod val="90000"/>
              </a:schemeClr>
            </a:solidFill>
          </p:spPr>
          <p:txBody>
            <a:bodyPr>
              <a:spAutoFit/>
            </a:bodyPr>
            <a:lstStyle/>
            <a:p>
              <a:pPr algn="ctr" eaLnBrk="1" hangingPunct="1">
                <a:defRPr/>
              </a:pPr>
              <a:r>
                <a:rPr lang="el-GR" b="1" dirty="0">
                  <a:latin typeface="Calibri" pitchFamily="34" charset="0"/>
                  <a:cs typeface="Arial" charset="0"/>
                </a:rPr>
                <a:t>Ετεροπυρηνικά</a:t>
              </a:r>
            </a:p>
            <a:p>
              <a:pPr algn="ctr" eaLnBrk="1" hangingPunct="1">
                <a:defRPr/>
              </a:pPr>
              <a:r>
                <a:rPr lang="el-GR" sz="1400" b="1" i="1" dirty="0">
                  <a:latin typeface="Calibri" pitchFamily="34" charset="0"/>
                  <a:cs typeface="Arial" charset="0"/>
                </a:rPr>
                <a:t>Δχ μεγάλη</a:t>
              </a:r>
              <a:endParaRPr lang="el-GR" sz="1400" i="1" dirty="0">
                <a:latin typeface="Arial" charset="0"/>
                <a:cs typeface="Arial" charset="0"/>
              </a:endParaRPr>
            </a:p>
          </p:txBody>
        </p:sp>
      </p:grpSp>
      <p:grpSp>
        <p:nvGrpSpPr>
          <p:cNvPr id="55299" name="Group 15">
            <a:extLst>
              <a:ext uri="{FF2B5EF4-FFF2-40B4-BE49-F238E27FC236}">
                <a16:creationId xmlns:a16="http://schemas.microsoft.com/office/drawing/2014/main" id="{E7BD861B-6DFE-20E2-CB8D-C5E9555C32A6}"/>
              </a:ext>
            </a:extLst>
          </p:cNvPr>
          <p:cNvGrpSpPr>
            <a:grpSpLocks/>
          </p:cNvGrpSpPr>
          <p:nvPr/>
        </p:nvGrpSpPr>
        <p:grpSpPr bwMode="auto">
          <a:xfrm>
            <a:off x="611188" y="3933825"/>
            <a:ext cx="5407025" cy="2879725"/>
            <a:chOff x="611560" y="3625026"/>
            <a:chExt cx="5406747" cy="2880321"/>
          </a:xfrm>
        </p:grpSpPr>
        <p:pic>
          <p:nvPicPr>
            <p:cNvPr id="55303" name="Picture 2">
              <a:extLst>
                <a:ext uri="{FF2B5EF4-FFF2-40B4-BE49-F238E27FC236}">
                  <a16:creationId xmlns:a16="http://schemas.microsoft.com/office/drawing/2014/main" id="{41A83C70-F4D0-9439-D19B-198B16704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586" y="3625026"/>
              <a:ext cx="2739721" cy="288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a:extLst>
                <a:ext uri="{FF2B5EF4-FFF2-40B4-BE49-F238E27FC236}">
                  <a16:creationId xmlns:a16="http://schemas.microsoft.com/office/drawing/2014/main" id="{F80040AC-B18E-FCDF-4836-B08FD520AB49}"/>
                </a:ext>
              </a:extLst>
            </p:cNvPr>
            <p:cNvSpPr/>
            <p:nvPr/>
          </p:nvSpPr>
          <p:spPr>
            <a:xfrm>
              <a:off x="611560" y="4596777"/>
              <a:ext cx="2376365" cy="936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55305" name="Rectangle 8">
              <a:extLst>
                <a:ext uri="{FF2B5EF4-FFF2-40B4-BE49-F238E27FC236}">
                  <a16:creationId xmlns:a16="http://schemas.microsoft.com/office/drawing/2014/main" id="{7D1E5075-DB24-C33E-B289-C6207541C1E2}"/>
                </a:ext>
              </a:extLst>
            </p:cNvPr>
            <p:cNvSpPr>
              <a:spLocks noChangeArrowheads="1"/>
            </p:cNvSpPr>
            <p:nvPr/>
          </p:nvSpPr>
          <p:spPr bwMode="auto">
            <a:xfrm>
              <a:off x="755577" y="4836586"/>
              <a:ext cx="1800199" cy="46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t>O</a:t>
              </a:r>
              <a:r>
                <a:rPr lang="en-US" altLang="en-US" sz="2400" b="1" baseline="-25000" dirty="0"/>
                <a:t>2</a:t>
              </a:r>
              <a:r>
                <a:rPr lang="en-US" altLang="en-US" sz="2400" b="1" dirty="0"/>
                <a:t>, F</a:t>
              </a:r>
              <a:r>
                <a:rPr lang="en-US" altLang="en-US" sz="2400" b="1" baseline="-25000" dirty="0"/>
                <a:t>2</a:t>
              </a:r>
              <a:r>
                <a:rPr lang="en-US" altLang="en-US" sz="2400" b="1" dirty="0"/>
                <a:t>, Ne</a:t>
              </a:r>
              <a:r>
                <a:rPr lang="en-US" altLang="en-US" sz="2400" b="1" baseline="-25000" dirty="0"/>
                <a:t>2</a:t>
              </a:r>
            </a:p>
          </p:txBody>
        </p:sp>
      </p:grpSp>
      <p:sp>
        <p:nvSpPr>
          <p:cNvPr id="55300" name="TextBox 17">
            <a:extLst>
              <a:ext uri="{FF2B5EF4-FFF2-40B4-BE49-F238E27FC236}">
                <a16:creationId xmlns:a16="http://schemas.microsoft.com/office/drawing/2014/main" id="{4A5B6676-DD52-8DC4-D649-94EAC4B3F6A4}"/>
              </a:ext>
            </a:extLst>
          </p:cNvPr>
          <p:cNvSpPr txBox="1">
            <a:spLocks noChangeArrowheads="1"/>
          </p:cNvSpPr>
          <p:nvPr/>
        </p:nvSpPr>
        <p:spPr bwMode="auto">
          <a:xfrm>
            <a:off x="39688" y="260350"/>
            <a:ext cx="9144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2400" b="1" i="1">
                <a:latin typeface="Calibri" panose="020F0502020204030204" pitchFamily="34" charset="0"/>
              </a:rPr>
              <a:t>τι πρέπει να θυμόμαστε</a:t>
            </a:r>
            <a:r>
              <a:rPr lang="en-US" altLang="en-US" sz="2400" b="1" i="1">
                <a:latin typeface="Calibri" panose="020F0502020204030204" pitchFamily="34" charset="0"/>
              </a:rPr>
              <a:t>:</a:t>
            </a:r>
            <a:endParaRPr lang="el-GR" altLang="en-US" sz="2400" b="1" i="1">
              <a:latin typeface="Calibri" panose="020F0502020204030204" pitchFamily="34" charset="0"/>
            </a:endParaRPr>
          </a:p>
        </p:txBody>
      </p:sp>
      <p:sp>
        <p:nvSpPr>
          <p:cNvPr id="55301" name="TextBox 1">
            <a:extLst>
              <a:ext uri="{FF2B5EF4-FFF2-40B4-BE49-F238E27FC236}">
                <a16:creationId xmlns:a16="http://schemas.microsoft.com/office/drawing/2014/main" id="{CEE09CE3-55A6-C3B6-4576-DD0E29C452BE}"/>
              </a:ext>
            </a:extLst>
          </p:cNvPr>
          <p:cNvSpPr txBox="1">
            <a:spLocks noChangeArrowheads="1"/>
          </p:cNvSpPr>
          <p:nvPr/>
        </p:nvSpPr>
        <p:spPr bwMode="auto">
          <a:xfrm>
            <a:off x="3452813" y="2051050"/>
            <a:ext cx="2271712"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latin typeface="Calibri" panose="020F0502020204030204" pitchFamily="34" charset="0"/>
              </a:rPr>
              <a:t>3</a:t>
            </a:r>
            <a:r>
              <a:rPr lang="el-GR" altLang="en-US" sz="1800" b="1" baseline="30000">
                <a:latin typeface="Calibri" panose="020F0502020204030204" pitchFamily="34" charset="0"/>
              </a:rPr>
              <a:t>η</a:t>
            </a:r>
            <a:r>
              <a:rPr lang="el-GR" altLang="en-US" sz="1800" b="1">
                <a:latin typeface="Calibri" panose="020F0502020204030204" pitchFamily="34" charset="0"/>
              </a:rPr>
              <a:t> περίοδος</a:t>
            </a:r>
          </a:p>
        </p:txBody>
      </p:sp>
      <p:sp>
        <p:nvSpPr>
          <p:cNvPr id="15" name="Rectangle 14">
            <a:extLst>
              <a:ext uri="{FF2B5EF4-FFF2-40B4-BE49-F238E27FC236}">
                <a16:creationId xmlns:a16="http://schemas.microsoft.com/office/drawing/2014/main" id="{9BF451E8-D866-40FA-C763-72AF4DA68318}"/>
              </a:ext>
            </a:extLst>
          </p:cNvPr>
          <p:cNvSpPr/>
          <p:nvPr/>
        </p:nvSpPr>
        <p:spPr bwMode="auto">
          <a:xfrm>
            <a:off x="3421063" y="2781300"/>
            <a:ext cx="2263775" cy="584200"/>
          </a:xfrm>
          <a:prstGeom prst="rect">
            <a:avLst/>
          </a:prstGeom>
          <a:solidFill>
            <a:schemeClr val="accent5">
              <a:lumMod val="90000"/>
            </a:schemeClr>
          </a:solidFill>
        </p:spPr>
        <p:txBody>
          <a:bodyPr>
            <a:spAutoFit/>
          </a:bodyPr>
          <a:lstStyle/>
          <a:p>
            <a:pPr algn="ctr" eaLnBrk="1" hangingPunct="1">
              <a:defRPr/>
            </a:pPr>
            <a:r>
              <a:rPr lang="el-GR" b="1" dirty="0">
                <a:latin typeface="Calibri" pitchFamily="34" charset="0"/>
                <a:cs typeface="Arial" charset="0"/>
              </a:rPr>
              <a:t>Ετεροπυρηνικά</a:t>
            </a:r>
          </a:p>
          <a:p>
            <a:pPr algn="ctr" eaLnBrk="1" hangingPunct="1">
              <a:defRPr/>
            </a:pPr>
            <a:r>
              <a:rPr lang="el-GR" sz="1400" b="1" i="1" dirty="0">
                <a:latin typeface="Calibri" pitchFamily="34" charset="0"/>
                <a:cs typeface="Arial" charset="0"/>
              </a:rPr>
              <a:t>Δχ μικρή</a:t>
            </a:r>
            <a:endParaRPr lang="el-GR" sz="1400" i="1" dirty="0">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9037" y="260648"/>
            <a:ext cx="8765925" cy="714298"/>
          </a:xfrm>
          <a:prstGeom prst="rect">
            <a:avLst/>
          </a:prstGeom>
          <a:solidFill>
            <a:schemeClr val="bg1"/>
          </a:solidFill>
        </p:spPr>
        <p:txBody>
          <a:bodyPr wrap="square">
            <a:spAutoFit/>
          </a:bodyPr>
          <a:lstStyle/>
          <a:p>
            <a:pPr>
              <a:lnSpc>
                <a:spcPts val="2500"/>
              </a:lnSpc>
            </a:pPr>
            <a:r>
              <a:rPr lang="el-GR" b="1" dirty="0"/>
              <a:t>Σχεδιάστε τα ενεργειακά διαγράμματα ΜΟ για τα μόρια </a:t>
            </a:r>
            <a:r>
              <a:rPr lang="en-US" b="1" dirty="0"/>
              <a:t>NF</a:t>
            </a:r>
            <a:r>
              <a:rPr lang="el-GR" b="1" dirty="0"/>
              <a:t>, </a:t>
            </a:r>
            <a:r>
              <a:rPr lang="en-US" b="1" dirty="0"/>
              <a:t>NF</a:t>
            </a:r>
            <a:r>
              <a:rPr lang="el-GR" b="1" baseline="30000" dirty="0"/>
              <a:t>+</a:t>
            </a:r>
            <a:r>
              <a:rPr lang="el-GR" b="1" dirty="0"/>
              <a:t>,  και </a:t>
            </a:r>
            <a:r>
              <a:rPr lang="en-US" b="1" dirty="0"/>
              <a:t>NF</a:t>
            </a:r>
            <a:r>
              <a:rPr lang="el-GR" b="1" baseline="30000" dirty="0"/>
              <a:t>-</a:t>
            </a:r>
            <a:r>
              <a:rPr lang="el-GR" b="1" dirty="0"/>
              <a:t>. Σε ποιες περιπτώσεις ο δεσμός </a:t>
            </a:r>
            <a:r>
              <a:rPr lang="en-US" b="1" dirty="0"/>
              <a:t>N</a:t>
            </a:r>
            <a:r>
              <a:rPr lang="el-GR" b="1" dirty="0"/>
              <a:t>-</a:t>
            </a:r>
            <a:r>
              <a:rPr lang="en-US" b="1" dirty="0"/>
              <a:t>F</a:t>
            </a:r>
            <a:r>
              <a:rPr lang="el-GR" b="1" dirty="0"/>
              <a:t> είναι ισχυρότερος; Πού εμφανίζεται παραμαγνητισμός; </a:t>
            </a:r>
          </a:p>
        </p:txBody>
      </p:sp>
      <p:sp>
        <p:nvSpPr>
          <p:cNvPr id="2" name="TextBox 1">
            <a:extLst>
              <a:ext uri="{FF2B5EF4-FFF2-40B4-BE49-F238E27FC236}">
                <a16:creationId xmlns:a16="http://schemas.microsoft.com/office/drawing/2014/main" id="{A98F0E46-922C-9089-C751-6D818738D540}"/>
              </a:ext>
            </a:extLst>
          </p:cNvPr>
          <p:cNvSpPr txBox="1"/>
          <p:nvPr/>
        </p:nvSpPr>
        <p:spPr>
          <a:xfrm>
            <a:off x="177255" y="1340768"/>
            <a:ext cx="8765926" cy="2317301"/>
          </a:xfrm>
          <a:prstGeom prst="rect">
            <a:avLst/>
          </a:prstGeom>
          <a:solidFill>
            <a:schemeClr val="bg1"/>
          </a:solidFill>
        </p:spPr>
        <p:txBody>
          <a:bodyPr wrap="square">
            <a:spAutoFit/>
          </a:bodyPr>
          <a:lstStyle/>
          <a:p>
            <a:pPr algn="just">
              <a:lnSpc>
                <a:spcPts val="2500"/>
              </a:lnSpc>
              <a:tabLst>
                <a:tab pos="266700" algn="l"/>
              </a:tabLst>
            </a:pPr>
            <a:r>
              <a:rPr lang="el-GR" b="1" dirty="0">
                <a:effectLst/>
                <a:latin typeface="+mj-lt"/>
                <a:ea typeface="Times New Roman" panose="02020603050405020304" pitchFamily="18" charset="0"/>
                <a:cs typeface="Aptos" panose="020B0004020202020204" pitchFamily="34" charset="0"/>
              </a:rPr>
              <a:t>Το ακετυλένιο (C</a:t>
            </a:r>
            <a:r>
              <a:rPr lang="el-GR" b="1" baseline="-25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H</a:t>
            </a:r>
            <a:r>
              <a:rPr lang="el-GR" b="1" baseline="-25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έχει την τάση να χάσει δύο πρωτόνια (H</a:t>
            </a:r>
            <a:r>
              <a:rPr lang="el-GR" b="1" baseline="30000" dirty="0">
                <a:effectLst/>
                <a:latin typeface="+mj-lt"/>
                <a:ea typeface="Times New Roman" panose="02020603050405020304" pitchFamily="18" charset="0"/>
                <a:cs typeface="Aptos" panose="020B0004020202020204" pitchFamily="34" charset="0"/>
              </a:rPr>
              <a:t>+</a:t>
            </a:r>
            <a:r>
              <a:rPr lang="el-GR" b="1" dirty="0">
                <a:effectLst/>
                <a:latin typeface="+mj-lt"/>
                <a:ea typeface="Times New Roman" panose="02020603050405020304" pitchFamily="18" charset="0"/>
                <a:cs typeface="Aptos" panose="020B0004020202020204" pitchFamily="34" charset="0"/>
              </a:rPr>
              <a:t>) και να σχηματίσει το ιόν καρβιδίου (C</a:t>
            </a:r>
            <a:r>
              <a:rPr lang="el-GR" b="1" baseline="-25000" dirty="0">
                <a:effectLst/>
                <a:latin typeface="+mj-lt"/>
                <a:ea typeface="Times New Roman" panose="02020603050405020304" pitchFamily="18" charset="0"/>
                <a:cs typeface="Aptos" panose="020B0004020202020204" pitchFamily="34" charset="0"/>
              </a:rPr>
              <a:t>2</a:t>
            </a:r>
            <a:r>
              <a:rPr lang="el-GR" b="1" baseline="30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το οποίο υπάρχει σε έναν αριθμό ιοντικών ενώσεων, όπως το CaC</a:t>
            </a:r>
            <a:r>
              <a:rPr lang="el-GR" b="1" baseline="-25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και το MgC</a:t>
            </a:r>
            <a:r>
              <a:rPr lang="el-GR" b="1" baseline="-25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Περιγράψτε το δεσμικό σχήμα στο ιόν C</a:t>
            </a:r>
            <a:r>
              <a:rPr lang="el-GR" b="1" baseline="-25000" dirty="0">
                <a:effectLst/>
                <a:latin typeface="+mj-lt"/>
                <a:ea typeface="Times New Roman" panose="02020603050405020304" pitchFamily="18" charset="0"/>
                <a:cs typeface="Aptos" panose="020B0004020202020204" pitchFamily="34" charset="0"/>
              </a:rPr>
              <a:t>2</a:t>
            </a:r>
            <a:r>
              <a:rPr lang="el-GR" b="1" baseline="30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από την άποψη της θεωρίας των μοριακών τροχιακών, σχεδιάζοντας τα ενεργειακά διαγράμματα των μοριακών του τροχιακών. Συγκρίνατε την τάξη δεσμού στο C</a:t>
            </a:r>
            <a:r>
              <a:rPr lang="el-GR" b="1" baseline="-25000" dirty="0">
                <a:effectLst/>
                <a:latin typeface="+mj-lt"/>
                <a:ea typeface="Times New Roman" panose="02020603050405020304" pitchFamily="18" charset="0"/>
                <a:cs typeface="Aptos" panose="020B0004020202020204" pitchFamily="34" charset="0"/>
              </a:rPr>
              <a:t>2</a:t>
            </a:r>
            <a:r>
              <a:rPr lang="el-GR" b="1" baseline="30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με εκείνη του C</a:t>
            </a:r>
            <a:r>
              <a:rPr lang="el-GR" b="1" baseline="-25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Ποιο ή ποια από τα δύο είδη (</a:t>
            </a:r>
            <a:r>
              <a:rPr lang="en-US" b="1" dirty="0">
                <a:effectLst/>
                <a:latin typeface="+mj-lt"/>
                <a:ea typeface="Times New Roman" panose="02020603050405020304" pitchFamily="18" charset="0"/>
                <a:cs typeface="Aptos" panose="020B0004020202020204" pitchFamily="34" charset="0"/>
              </a:rPr>
              <a:t>C</a:t>
            </a:r>
            <a:r>
              <a:rPr lang="el-GR" b="1" baseline="-25000" dirty="0">
                <a:effectLst/>
                <a:latin typeface="+mj-lt"/>
                <a:ea typeface="Times New Roman" panose="02020603050405020304" pitchFamily="18" charset="0"/>
                <a:cs typeface="Aptos" panose="020B0004020202020204" pitchFamily="34" charset="0"/>
              </a:rPr>
              <a:t>2</a:t>
            </a:r>
            <a:r>
              <a:rPr lang="el-GR" b="1" baseline="30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a:t>
            </a:r>
            <a:r>
              <a:rPr lang="en-US" b="1" dirty="0">
                <a:effectLst/>
                <a:latin typeface="+mj-lt"/>
                <a:ea typeface="Times New Roman" panose="02020603050405020304" pitchFamily="18" charset="0"/>
                <a:cs typeface="Aptos" panose="020B0004020202020204" pitchFamily="34" charset="0"/>
              </a:rPr>
              <a:t>C</a:t>
            </a:r>
            <a:r>
              <a:rPr lang="el-GR" b="1" baseline="-25000" dirty="0">
                <a:effectLst/>
                <a:latin typeface="+mj-lt"/>
                <a:ea typeface="Times New Roman" panose="02020603050405020304" pitchFamily="18" charset="0"/>
                <a:cs typeface="Aptos" panose="020B0004020202020204" pitchFamily="34" charset="0"/>
              </a:rPr>
              <a:t>2</a:t>
            </a:r>
            <a:r>
              <a:rPr lang="el-GR" b="1" dirty="0">
                <a:effectLst/>
                <a:latin typeface="+mj-lt"/>
                <a:ea typeface="Times New Roman" panose="02020603050405020304" pitchFamily="18" charset="0"/>
                <a:cs typeface="Aptos" panose="020B0004020202020204" pitchFamily="34" charset="0"/>
              </a:rPr>
              <a:t>), έλκεται από μαγνητικό πεδίο; Να αναφέρετε τον αριθμό και τα είδη δεσμών σε κάθε περίπτωση. Δίνεται: </a:t>
            </a:r>
            <a:r>
              <a:rPr lang="el-GR" b="1" baseline="-25000" dirty="0">
                <a:effectLst/>
                <a:latin typeface="+mj-lt"/>
                <a:ea typeface="Times New Roman" panose="02020603050405020304" pitchFamily="18" charset="0"/>
                <a:cs typeface="Aptos" panose="020B0004020202020204" pitchFamily="34" charset="0"/>
              </a:rPr>
              <a:t>6</a:t>
            </a:r>
            <a:r>
              <a:rPr lang="en-US" b="1" dirty="0">
                <a:effectLst/>
                <a:latin typeface="+mj-lt"/>
                <a:ea typeface="Times New Roman" panose="02020603050405020304" pitchFamily="18" charset="0"/>
                <a:cs typeface="Aptos" panose="020B0004020202020204" pitchFamily="34" charset="0"/>
              </a:rPr>
              <a:t>C</a:t>
            </a:r>
            <a:r>
              <a:rPr lang="el-GR" b="1" dirty="0">
                <a:effectLst/>
                <a:latin typeface="+mj-lt"/>
                <a:ea typeface="Times New Roman" panose="02020603050405020304" pitchFamily="18" charset="0"/>
                <a:cs typeface="Aptos" panose="020B0004020202020204" pitchFamily="34" charset="0"/>
              </a:rPr>
              <a:t>.</a:t>
            </a:r>
            <a:endParaRPr lang="en-US" b="1" dirty="0">
              <a:effectLst/>
              <a:latin typeface="+mj-lt"/>
              <a:ea typeface="Times New Roman" panose="02020603050405020304" pitchFamily="18" charset="0"/>
            </a:endParaRPr>
          </a:p>
        </p:txBody>
      </p:sp>
    </p:spTree>
    <p:extLst>
      <p:ext uri="{BB962C8B-B14F-4D97-AF65-F5344CB8AC3E}">
        <p14:creationId xmlns:p14="http://schemas.microsoft.com/office/powerpoint/2010/main" val="2076447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444" y="980728"/>
            <a:ext cx="7873116"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Ευχαριστώ για την συνεργασία!</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690690" y="2273392"/>
            <a:ext cx="7791235" cy="830997"/>
          </a:xfrm>
          <a:prstGeom prst="rect">
            <a:avLst/>
          </a:prstGeom>
          <a:noFill/>
        </p:spPr>
        <p:txBody>
          <a:bodyPr wrap="none" lIns="91440" tIns="45720" rIns="91440" bIns="45720">
            <a:spAutoFit/>
          </a:bodyPr>
          <a:lstStyle/>
          <a:p>
            <a:pPr algn="ctr"/>
            <a:r>
              <a:rPr lang="el-G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Καλή επιτυχία στις εξετάσεις!</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717032"/>
            <a:ext cx="20101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20841192">
            <a:off x="1600248" y="4647495"/>
            <a:ext cx="3997505"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chemeClr val="accent1">
                    <a:lumMod val="50000"/>
                  </a:schemeClr>
                </a:solidFill>
                <a:effectLst/>
              </a:rPr>
              <a:t>Keep walking</a:t>
            </a:r>
          </a:p>
        </p:txBody>
      </p:sp>
    </p:spTree>
    <p:extLst>
      <p:ext uri="{BB962C8B-B14F-4D97-AF65-F5344CB8AC3E}">
        <p14:creationId xmlns:p14="http://schemas.microsoft.com/office/powerpoint/2010/main" val="277778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2FD11F-3087-2AC3-BFE0-F12434FDE627}"/>
              </a:ext>
            </a:extLst>
          </p:cNvPr>
          <p:cNvGrpSpPr/>
          <p:nvPr/>
        </p:nvGrpSpPr>
        <p:grpSpPr>
          <a:xfrm>
            <a:off x="755576" y="332656"/>
            <a:ext cx="8064896" cy="1333500"/>
            <a:chOff x="395536" y="5085184"/>
            <a:chExt cx="8064896" cy="1333500"/>
          </a:xfrm>
        </p:grpSpPr>
        <p:pic>
          <p:nvPicPr>
            <p:cNvPr id="5" name="Picture 7">
              <a:extLst>
                <a:ext uri="{FF2B5EF4-FFF2-40B4-BE49-F238E27FC236}">
                  <a16:creationId xmlns:a16="http://schemas.microsoft.com/office/drawing/2014/main" id="{C6DB4F10-3EBF-DA9F-D79B-080F7C13F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085184"/>
              <a:ext cx="31686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80B6384-7AEE-73EC-F4D2-9FB3E11BF553}"/>
                </a:ext>
              </a:extLst>
            </p:cNvPr>
            <p:cNvSpPr txBox="1"/>
            <p:nvPr/>
          </p:nvSpPr>
          <p:spPr>
            <a:xfrm>
              <a:off x="4716016" y="5521101"/>
              <a:ext cx="3744416" cy="461665"/>
            </a:xfrm>
            <a:prstGeom prst="rect">
              <a:avLst/>
            </a:prstGeom>
            <a:noFill/>
          </p:spPr>
          <p:txBody>
            <a:bodyPr wrap="square" rtlCol="0">
              <a:spAutoFit/>
            </a:bodyPr>
            <a:lstStyle/>
            <a:p>
              <a:r>
                <a:rPr lang="en-US" sz="2400" b="1" dirty="0"/>
                <a:t>(</a:t>
              </a:r>
              <a:r>
                <a:rPr lang="el-GR" sz="2400" b="1" dirty="0"/>
                <a:t>Δ</a:t>
              </a:r>
              <a:r>
                <a:rPr lang="en-US" sz="2400" b="1" dirty="0"/>
                <a:t>x) (</a:t>
              </a:r>
              <a:r>
                <a:rPr lang="el-GR" sz="2400" b="1" dirty="0"/>
                <a:t>Δυ</a:t>
              </a:r>
              <a:r>
                <a:rPr lang="en-US" sz="2400" b="1" dirty="0"/>
                <a:t>) ≈ h/m</a:t>
              </a:r>
              <a:endParaRPr lang="el-GR" sz="2400" b="1" dirty="0"/>
            </a:p>
          </p:txBody>
        </p:sp>
        <p:cxnSp>
          <p:nvCxnSpPr>
            <p:cNvPr id="7" name="Straight Arrow Connector 6">
              <a:extLst>
                <a:ext uri="{FF2B5EF4-FFF2-40B4-BE49-F238E27FC236}">
                  <a16:creationId xmlns:a16="http://schemas.microsoft.com/office/drawing/2014/main" id="{4D68AB31-6274-EA59-9729-24A3CE30DDC6}"/>
                </a:ext>
              </a:extLst>
            </p:cNvPr>
            <p:cNvCxnSpPr/>
            <p:nvPr/>
          </p:nvCxnSpPr>
          <p:spPr>
            <a:xfrm>
              <a:off x="3852218" y="5751934"/>
              <a:ext cx="79179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 name="Text Box 4">
            <a:extLst>
              <a:ext uri="{FF2B5EF4-FFF2-40B4-BE49-F238E27FC236}">
                <a16:creationId xmlns:a16="http://schemas.microsoft.com/office/drawing/2014/main" id="{E48C9E52-22AC-6E51-8055-1A22F6CA2C0F}"/>
              </a:ext>
            </a:extLst>
          </p:cNvPr>
          <p:cNvSpPr txBox="1">
            <a:spLocks noChangeArrowheads="1"/>
          </p:cNvSpPr>
          <p:nvPr/>
        </p:nvSpPr>
        <p:spPr bwMode="auto">
          <a:xfrm>
            <a:off x="395610" y="2636912"/>
            <a:ext cx="8424862" cy="1133475"/>
          </a:xfrm>
          <a:prstGeom prst="rect">
            <a:avLst/>
          </a:prstGeom>
          <a:solidFill>
            <a:schemeClr val="bg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5000"/>
              </a:lnSpc>
              <a:spcBef>
                <a:spcPct val="0"/>
              </a:spcBef>
              <a:buFontTx/>
              <a:buNone/>
            </a:pPr>
            <a:r>
              <a:rPr lang="el-GR" altLang="en-US" sz="2000" b="1" dirty="0">
                <a:latin typeface="Calibri" panose="020F0502020204030204" pitchFamily="34" charset="0"/>
                <a:cs typeface="Calibri" panose="020F0502020204030204" pitchFamily="34" charset="0"/>
              </a:rPr>
              <a:t>Να υπολογισθεί η αβεβαιότητα της θέσης του ηλεκτρονίου του υδρογόνου στη θεμελιώδη κατάσταση αν η ταχύτητα του ηλεκτρονίου υπολογίζεται με ακρίβεια περίπου 1%</a:t>
            </a:r>
            <a:endParaRPr lang="en-US" altLang="en-US" sz="20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5C1855F-42B3-F118-2960-7E3223135F85}"/>
              </a:ext>
            </a:extLst>
          </p:cNvPr>
          <p:cNvSpPr txBox="1"/>
          <p:nvPr/>
        </p:nvSpPr>
        <p:spPr>
          <a:xfrm>
            <a:off x="395536" y="4259699"/>
            <a:ext cx="8280920" cy="1015663"/>
          </a:xfrm>
          <a:prstGeom prst="rect">
            <a:avLst/>
          </a:prstGeom>
          <a:noFill/>
        </p:spPr>
        <p:txBody>
          <a:bodyPr wrap="square" rtlCol="0">
            <a:spAutoFit/>
          </a:bodyPr>
          <a:lstStyle/>
          <a:p>
            <a:r>
              <a:rPr lang="en-US" sz="2000" b="1" dirty="0"/>
              <a:t>m </a:t>
            </a:r>
            <a:r>
              <a:rPr lang="el-GR" sz="2000" b="1" baseline="30000" dirty="0"/>
              <a:t>.</a:t>
            </a:r>
            <a:r>
              <a:rPr lang="en-US" sz="2000" b="1" dirty="0"/>
              <a:t> u </a:t>
            </a:r>
            <a:r>
              <a:rPr lang="el-GR" sz="2000" b="1" baseline="30000" dirty="0"/>
              <a:t>.</a:t>
            </a:r>
            <a:r>
              <a:rPr lang="en-US" sz="2000" b="1" dirty="0"/>
              <a:t> r = n </a:t>
            </a:r>
            <a:r>
              <a:rPr lang="el-GR" sz="2000" b="1" baseline="30000" dirty="0"/>
              <a:t>.</a:t>
            </a:r>
            <a:r>
              <a:rPr lang="en-US" sz="2000" b="1" dirty="0"/>
              <a:t> h/2</a:t>
            </a:r>
            <a:r>
              <a:rPr lang="el-GR" sz="2000" b="1" dirty="0"/>
              <a:t>π    </a:t>
            </a:r>
            <a:r>
              <a:rPr lang="en-US" sz="2000" b="1" dirty="0"/>
              <a:t>         </a:t>
            </a:r>
            <a:r>
              <a:rPr lang="el-GR" sz="2000" b="1" dirty="0"/>
              <a:t>      υ </a:t>
            </a:r>
            <a:r>
              <a:rPr lang="en-US" sz="2000" b="1" dirty="0"/>
              <a:t>= 2.19 </a:t>
            </a:r>
            <a:r>
              <a:rPr lang="el-GR" sz="2000" b="1" baseline="30000" dirty="0"/>
              <a:t>.</a:t>
            </a:r>
            <a:r>
              <a:rPr lang="en-US" sz="2000" b="1" dirty="0"/>
              <a:t> 10</a:t>
            </a:r>
            <a:r>
              <a:rPr lang="en-US" sz="2000" b="1" baseline="30000" dirty="0"/>
              <a:t>-6</a:t>
            </a:r>
            <a:r>
              <a:rPr lang="en-US" sz="2000" b="1" dirty="0"/>
              <a:t> m/s </a:t>
            </a:r>
            <a:endParaRPr lang="el-GR" sz="2000" b="1" dirty="0"/>
          </a:p>
          <a:p>
            <a:endParaRPr lang="el-GR" sz="2000" b="1" dirty="0"/>
          </a:p>
          <a:p>
            <a:r>
              <a:rPr lang="el-GR" sz="2000" b="1" dirty="0"/>
              <a:t>Δυ = 0.01 </a:t>
            </a:r>
            <a:r>
              <a:rPr lang="el-GR" sz="2000" b="1" baseline="30000" dirty="0"/>
              <a:t>.</a:t>
            </a:r>
            <a:r>
              <a:rPr lang="en-US" sz="2000" b="1" dirty="0"/>
              <a:t> </a:t>
            </a:r>
            <a:r>
              <a:rPr lang="el-GR" sz="2000" b="1" dirty="0"/>
              <a:t>υ</a:t>
            </a:r>
            <a:r>
              <a:rPr lang="en-US" sz="2000" b="1" dirty="0"/>
              <a:t>  </a:t>
            </a:r>
          </a:p>
        </p:txBody>
      </p:sp>
      <p:cxnSp>
        <p:nvCxnSpPr>
          <p:cNvPr id="9" name="Straight Arrow Connector 8">
            <a:extLst>
              <a:ext uri="{FF2B5EF4-FFF2-40B4-BE49-F238E27FC236}">
                <a16:creationId xmlns:a16="http://schemas.microsoft.com/office/drawing/2014/main" id="{B0AB49A9-ED62-2A37-4A1B-478C897D8C8E}"/>
              </a:ext>
            </a:extLst>
          </p:cNvPr>
          <p:cNvCxnSpPr/>
          <p:nvPr/>
        </p:nvCxnSpPr>
        <p:spPr>
          <a:xfrm>
            <a:off x="2555776" y="4509120"/>
            <a:ext cx="5040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377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76672"/>
            <a:ext cx="4410236" cy="32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005064"/>
            <a:ext cx="7307411" cy="2502538"/>
          </a:xfrm>
          <a:prstGeom prst="rect">
            <a:avLst/>
          </a:prstGeom>
          <a:solidFill>
            <a:srgbClr val="CCFF99">
              <a:alpha val="0"/>
            </a:srgbClr>
          </a:solidFill>
          <a:ln w="38100" cmpd="dbl">
            <a:solidFill>
              <a:schemeClr val="tx1"/>
            </a:solidFill>
            <a:miter lim="800000"/>
            <a:headEnd/>
            <a:tailEnd/>
          </a:ln>
        </p:spPr>
      </p:pic>
    </p:spTree>
    <p:extLst>
      <p:ext uri="{BB962C8B-B14F-4D97-AF65-F5344CB8AC3E}">
        <p14:creationId xmlns:p14="http://schemas.microsoft.com/office/powerpoint/2010/main" val="232121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85" y="101823"/>
            <a:ext cx="9144000" cy="461665"/>
          </a:xfrm>
          <a:prstGeom prst="rect">
            <a:avLst/>
          </a:prstGeom>
          <a:solidFill>
            <a:schemeClr val="bg1"/>
          </a:solidFill>
        </p:spPr>
        <p:txBody>
          <a:bodyPr wrap="square">
            <a:spAutoFit/>
          </a:bodyPr>
          <a:lstStyle/>
          <a:p>
            <a:pPr lvl="0" algn="ctr"/>
            <a:r>
              <a:rPr lang="el-GR" sz="2400" b="1" dirty="0"/>
              <a:t>Κβαντικοί αριθμοί – Δυνατοί συνδυασμοί</a:t>
            </a:r>
          </a:p>
        </p:txBody>
      </p:sp>
      <p:grpSp>
        <p:nvGrpSpPr>
          <p:cNvPr id="7" name="Group 6"/>
          <p:cNvGrpSpPr/>
          <p:nvPr/>
        </p:nvGrpSpPr>
        <p:grpSpPr>
          <a:xfrm>
            <a:off x="2123728" y="688501"/>
            <a:ext cx="5264652" cy="3964636"/>
            <a:chOff x="1209675" y="892175"/>
            <a:chExt cx="8618538" cy="5614988"/>
          </a:xfrm>
        </p:grpSpPr>
        <p:sp>
          <p:nvSpPr>
            <p:cNvPr id="8" name="Oval 6"/>
            <p:cNvSpPr>
              <a:spLocks noChangeArrowheads="1"/>
            </p:cNvSpPr>
            <p:nvPr/>
          </p:nvSpPr>
          <p:spPr bwMode="auto">
            <a:xfrm>
              <a:off x="2374900" y="2070100"/>
              <a:ext cx="374650" cy="304800"/>
            </a:xfrm>
            <a:prstGeom prst="ellipse">
              <a:avLst/>
            </a:prstGeom>
            <a:solidFill>
              <a:schemeClr val="accent1"/>
            </a:solidFill>
            <a:ln w="9525">
              <a:solidFill>
                <a:schemeClr val="tx1"/>
              </a:solidFill>
              <a:round/>
              <a:headEnd/>
              <a:tailEnd/>
            </a:ln>
          </p:spPr>
          <p:txBody>
            <a:bodyPr wrap="none" anchor="ctr"/>
            <a:lstStyle/>
            <a:p>
              <a:endParaRPr lang="en-US"/>
            </a:p>
          </p:txBody>
        </p:sp>
        <p:pic>
          <p:nvPicPr>
            <p:cNvPr id="9" name="Picture 4"/>
            <p:cNvPicPr>
              <a:picLocks noChangeAspect="1" noChangeArrowheads="1"/>
            </p:cNvPicPr>
            <p:nvPr/>
          </p:nvPicPr>
          <p:blipFill>
            <a:blip r:embed="rId2"/>
            <a:srcRect/>
            <a:stretch>
              <a:fillRect/>
            </a:stretch>
          </p:blipFill>
          <p:spPr bwMode="auto">
            <a:xfrm>
              <a:off x="1209675" y="892175"/>
              <a:ext cx="8491538" cy="5614988"/>
            </a:xfrm>
            <a:prstGeom prst="rect">
              <a:avLst/>
            </a:prstGeom>
            <a:noFill/>
            <a:ln w="9525">
              <a:noFill/>
              <a:miter lim="800000"/>
              <a:headEnd/>
              <a:tailEnd/>
            </a:ln>
          </p:spPr>
        </p:pic>
        <p:sp>
          <p:nvSpPr>
            <p:cNvPr id="13" name="Oval 9"/>
            <p:cNvSpPr>
              <a:spLocks noChangeArrowheads="1"/>
            </p:cNvSpPr>
            <p:nvPr/>
          </p:nvSpPr>
          <p:spPr bwMode="auto">
            <a:xfrm>
              <a:off x="4816475" y="1801813"/>
              <a:ext cx="711200" cy="403225"/>
            </a:xfrm>
            <a:prstGeom prst="ellipse">
              <a:avLst/>
            </a:prstGeom>
            <a:noFill/>
            <a:ln w="9525">
              <a:solidFill>
                <a:srgbClr val="009900"/>
              </a:solidFill>
              <a:round/>
              <a:headEnd/>
              <a:tailEnd/>
            </a:ln>
          </p:spPr>
          <p:txBody>
            <a:bodyPr wrap="none" anchor="ctr"/>
            <a:lstStyle/>
            <a:p>
              <a:endParaRPr lang="en-US"/>
            </a:p>
          </p:txBody>
        </p:sp>
        <p:sp>
          <p:nvSpPr>
            <p:cNvPr id="14" name="Text Box 10"/>
            <p:cNvSpPr txBox="1">
              <a:spLocks noChangeArrowheads="1"/>
            </p:cNvSpPr>
            <p:nvPr/>
          </p:nvSpPr>
          <p:spPr bwMode="auto">
            <a:xfrm>
              <a:off x="6305550" y="6113463"/>
              <a:ext cx="1217613" cy="336550"/>
            </a:xfrm>
            <a:prstGeom prst="rect">
              <a:avLst/>
            </a:prstGeom>
            <a:noFill/>
            <a:ln w="9525">
              <a:noFill/>
              <a:miter lim="800000"/>
              <a:headEnd/>
              <a:tailEnd/>
            </a:ln>
          </p:spPr>
          <p:txBody>
            <a:bodyPr>
              <a:spAutoFit/>
            </a:bodyPr>
            <a:lstStyle/>
            <a:p>
              <a:pPr algn="ctr">
                <a:spcBef>
                  <a:spcPct val="50000"/>
                </a:spcBef>
              </a:pPr>
              <a:r>
                <a:rPr lang="en-US" sz="1600" b="1"/>
                <a:t>2l+1</a:t>
              </a:r>
            </a:p>
          </p:txBody>
        </p:sp>
        <p:sp>
          <p:nvSpPr>
            <p:cNvPr id="15" name="Line 11"/>
            <p:cNvSpPr>
              <a:spLocks noChangeShapeType="1"/>
            </p:cNvSpPr>
            <p:nvPr/>
          </p:nvSpPr>
          <p:spPr bwMode="auto">
            <a:xfrm flipV="1">
              <a:off x="6907213" y="5808663"/>
              <a:ext cx="0" cy="287337"/>
            </a:xfrm>
            <a:prstGeom prst="line">
              <a:avLst/>
            </a:prstGeom>
            <a:noFill/>
            <a:ln w="9525">
              <a:solidFill>
                <a:schemeClr val="tx1"/>
              </a:solidFill>
              <a:round/>
              <a:headEnd/>
              <a:tailEnd type="triangle" w="med" len="med"/>
            </a:ln>
          </p:spPr>
          <p:txBody>
            <a:bodyPr/>
            <a:lstStyle/>
            <a:p>
              <a:endParaRPr lang="en-US"/>
            </a:p>
          </p:txBody>
        </p:sp>
        <p:sp>
          <p:nvSpPr>
            <p:cNvPr id="16" name="Oval 12"/>
            <p:cNvSpPr>
              <a:spLocks noChangeArrowheads="1"/>
            </p:cNvSpPr>
            <p:nvPr/>
          </p:nvSpPr>
          <p:spPr bwMode="auto">
            <a:xfrm>
              <a:off x="6599238" y="6192836"/>
              <a:ext cx="635000" cy="314325"/>
            </a:xfrm>
            <a:prstGeom prst="ellipse">
              <a:avLst/>
            </a:prstGeom>
            <a:noFill/>
            <a:ln w="19050">
              <a:solidFill>
                <a:schemeClr val="tx1"/>
              </a:solidFill>
              <a:round/>
              <a:headEnd/>
              <a:tailEnd/>
            </a:ln>
          </p:spPr>
          <p:txBody>
            <a:bodyPr wrap="none" anchor="ctr"/>
            <a:lstStyle/>
            <a:p>
              <a:endParaRPr lang="en-US"/>
            </a:p>
          </p:txBody>
        </p:sp>
        <p:sp>
          <p:nvSpPr>
            <p:cNvPr id="17" name="Text Box 13"/>
            <p:cNvSpPr txBox="1">
              <a:spLocks noChangeArrowheads="1"/>
            </p:cNvSpPr>
            <p:nvPr/>
          </p:nvSpPr>
          <p:spPr bwMode="auto">
            <a:xfrm>
              <a:off x="8015288" y="6099231"/>
              <a:ext cx="615949" cy="336551"/>
            </a:xfrm>
            <a:prstGeom prst="rect">
              <a:avLst/>
            </a:prstGeom>
            <a:noFill/>
            <a:ln w="9525">
              <a:noFill/>
              <a:miter lim="800000"/>
              <a:headEnd/>
              <a:tailEnd/>
            </a:ln>
          </p:spPr>
          <p:txBody>
            <a:bodyPr>
              <a:spAutoFit/>
            </a:bodyPr>
            <a:lstStyle/>
            <a:p>
              <a:pPr algn="ctr">
                <a:spcBef>
                  <a:spcPct val="50000"/>
                </a:spcBef>
              </a:pPr>
              <a:r>
                <a:rPr lang="en-US" sz="1600" b="1"/>
                <a:t>n</a:t>
              </a:r>
              <a:r>
                <a:rPr lang="en-US" sz="1600" b="1" baseline="30000"/>
                <a:t>2</a:t>
              </a:r>
              <a:endParaRPr lang="en-US" sz="1600" b="1"/>
            </a:p>
          </p:txBody>
        </p:sp>
        <p:sp>
          <p:nvSpPr>
            <p:cNvPr id="18" name="Oval 14"/>
            <p:cNvSpPr>
              <a:spLocks noChangeArrowheads="1"/>
            </p:cNvSpPr>
            <p:nvPr/>
          </p:nvSpPr>
          <p:spPr bwMode="auto">
            <a:xfrm>
              <a:off x="8048625" y="6105525"/>
              <a:ext cx="474663" cy="331788"/>
            </a:xfrm>
            <a:prstGeom prst="ellipse">
              <a:avLst/>
            </a:prstGeom>
            <a:noFill/>
            <a:ln w="19050">
              <a:solidFill>
                <a:schemeClr val="tx1"/>
              </a:solidFill>
              <a:round/>
              <a:headEnd/>
              <a:tailEnd/>
            </a:ln>
          </p:spPr>
          <p:txBody>
            <a:bodyPr wrap="none" anchor="ctr"/>
            <a:lstStyle/>
            <a:p>
              <a:endParaRPr lang="en-US"/>
            </a:p>
          </p:txBody>
        </p:sp>
        <p:sp>
          <p:nvSpPr>
            <p:cNvPr id="19" name="Line 15"/>
            <p:cNvSpPr>
              <a:spLocks noChangeShapeType="1"/>
            </p:cNvSpPr>
            <p:nvPr/>
          </p:nvSpPr>
          <p:spPr bwMode="auto">
            <a:xfrm flipV="1">
              <a:off x="8281988" y="5784850"/>
              <a:ext cx="0" cy="287338"/>
            </a:xfrm>
            <a:prstGeom prst="line">
              <a:avLst/>
            </a:prstGeom>
            <a:noFill/>
            <a:ln w="9525">
              <a:solidFill>
                <a:schemeClr val="tx1"/>
              </a:solidFill>
              <a:round/>
              <a:headEnd/>
              <a:tailEnd type="triangle" w="med" len="med"/>
            </a:ln>
          </p:spPr>
          <p:txBody>
            <a:bodyPr/>
            <a:lstStyle/>
            <a:p>
              <a:endParaRPr lang="en-US"/>
            </a:p>
          </p:txBody>
        </p:sp>
        <p:sp>
          <p:nvSpPr>
            <p:cNvPr id="20" name="Text Box 14"/>
            <p:cNvSpPr txBox="1">
              <a:spLocks noChangeArrowheads="1"/>
            </p:cNvSpPr>
            <p:nvPr/>
          </p:nvSpPr>
          <p:spPr bwMode="auto">
            <a:xfrm>
              <a:off x="9145588" y="2320925"/>
              <a:ext cx="404812" cy="366713"/>
            </a:xfrm>
            <a:prstGeom prst="rect">
              <a:avLst/>
            </a:prstGeom>
            <a:noFill/>
            <a:ln w="9525">
              <a:noFill/>
              <a:miter lim="800000"/>
              <a:headEnd/>
              <a:tailEnd/>
            </a:ln>
            <a:effectLst/>
          </p:spPr>
          <p:txBody>
            <a:bodyPr>
              <a:spAutoFit/>
            </a:bodyPr>
            <a:lstStyle/>
            <a:p>
              <a:pPr>
                <a:spcBef>
                  <a:spcPct val="50000"/>
                </a:spcBef>
                <a:defRPr/>
              </a:pPr>
              <a:r>
                <a:rPr lang="en-US" b="1">
                  <a:solidFill>
                    <a:srgbClr val="006600"/>
                  </a:solidFill>
                  <a:effectLst>
                    <a:outerShdw blurRad="38100" dist="38100" dir="2700000" algn="tl">
                      <a:srgbClr val="C0C0C0"/>
                    </a:outerShdw>
                  </a:effectLst>
                </a:rPr>
                <a:t>K</a:t>
              </a:r>
            </a:p>
          </p:txBody>
        </p:sp>
        <p:sp>
          <p:nvSpPr>
            <p:cNvPr id="21" name="Text Box 15"/>
            <p:cNvSpPr txBox="1">
              <a:spLocks noChangeArrowheads="1"/>
            </p:cNvSpPr>
            <p:nvPr/>
          </p:nvSpPr>
          <p:spPr bwMode="auto">
            <a:xfrm>
              <a:off x="9207500" y="2863850"/>
              <a:ext cx="404813" cy="366713"/>
            </a:xfrm>
            <a:prstGeom prst="rect">
              <a:avLst/>
            </a:prstGeom>
            <a:noFill/>
            <a:ln w="9525">
              <a:noFill/>
              <a:miter lim="800000"/>
              <a:headEnd/>
              <a:tailEnd/>
            </a:ln>
            <a:effectLst/>
          </p:spPr>
          <p:txBody>
            <a:bodyPr>
              <a:spAutoFit/>
            </a:bodyPr>
            <a:lstStyle/>
            <a:p>
              <a:pPr>
                <a:spcBef>
                  <a:spcPct val="50000"/>
                </a:spcBef>
                <a:defRPr/>
              </a:pPr>
              <a:r>
                <a:rPr lang="en-US" b="1">
                  <a:solidFill>
                    <a:srgbClr val="006600"/>
                  </a:solidFill>
                  <a:effectLst>
                    <a:outerShdw blurRad="38100" dist="38100" dir="2700000" algn="tl">
                      <a:srgbClr val="C0C0C0"/>
                    </a:outerShdw>
                  </a:effectLst>
                </a:rPr>
                <a:t>L</a:t>
              </a:r>
            </a:p>
          </p:txBody>
        </p:sp>
        <p:sp>
          <p:nvSpPr>
            <p:cNvPr id="22" name="Text Box 16"/>
            <p:cNvSpPr txBox="1">
              <a:spLocks noChangeArrowheads="1"/>
            </p:cNvSpPr>
            <p:nvPr/>
          </p:nvSpPr>
          <p:spPr bwMode="auto">
            <a:xfrm>
              <a:off x="9240838" y="3632200"/>
              <a:ext cx="404812" cy="366713"/>
            </a:xfrm>
            <a:prstGeom prst="rect">
              <a:avLst/>
            </a:prstGeom>
            <a:noFill/>
            <a:ln w="9525">
              <a:noFill/>
              <a:miter lim="800000"/>
              <a:headEnd/>
              <a:tailEnd/>
            </a:ln>
            <a:effectLst/>
          </p:spPr>
          <p:txBody>
            <a:bodyPr>
              <a:spAutoFit/>
            </a:bodyPr>
            <a:lstStyle/>
            <a:p>
              <a:pPr>
                <a:spcBef>
                  <a:spcPct val="50000"/>
                </a:spcBef>
                <a:defRPr/>
              </a:pPr>
              <a:r>
                <a:rPr lang="en-US" b="1">
                  <a:solidFill>
                    <a:srgbClr val="006600"/>
                  </a:solidFill>
                  <a:effectLst>
                    <a:outerShdw blurRad="38100" dist="38100" dir="2700000" algn="tl">
                      <a:srgbClr val="C0C0C0"/>
                    </a:outerShdw>
                  </a:effectLst>
                </a:rPr>
                <a:t>M</a:t>
              </a:r>
            </a:p>
          </p:txBody>
        </p:sp>
        <p:sp>
          <p:nvSpPr>
            <p:cNvPr id="23" name="Text Box 17"/>
            <p:cNvSpPr txBox="1">
              <a:spLocks noChangeArrowheads="1"/>
            </p:cNvSpPr>
            <p:nvPr/>
          </p:nvSpPr>
          <p:spPr bwMode="auto">
            <a:xfrm>
              <a:off x="9423400" y="4892675"/>
              <a:ext cx="404813" cy="366713"/>
            </a:xfrm>
            <a:prstGeom prst="rect">
              <a:avLst/>
            </a:prstGeom>
            <a:noFill/>
            <a:ln w="9525">
              <a:noFill/>
              <a:miter lim="800000"/>
              <a:headEnd/>
              <a:tailEnd/>
            </a:ln>
            <a:effectLst/>
          </p:spPr>
          <p:txBody>
            <a:bodyPr>
              <a:spAutoFit/>
            </a:bodyPr>
            <a:lstStyle/>
            <a:p>
              <a:pPr>
                <a:spcBef>
                  <a:spcPct val="50000"/>
                </a:spcBef>
                <a:defRPr/>
              </a:pPr>
              <a:r>
                <a:rPr lang="en-US" b="1">
                  <a:solidFill>
                    <a:srgbClr val="006600"/>
                  </a:solidFill>
                  <a:effectLst>
                    <a:outerShdw blurRad="38100" dist="38100" dir="2700000" algn="tl">
                      <a:srgbClr val="C0C0C0"/>
                    </a:outerShdw>
                  </a:effectLst>
                </a:rPr>
                <a:t>N</a:t>
              </a:r>
            </a:p>
          </p:txBody>
        </p:sp>
      </p:grpSp>
      <p:sp>
        <p:nvSpPr>
          <p:cNvPr id="24" name="Rectangle 23"/>
          <p:cNvSpPr/>
          <p:nvPr/>
        </p:nvSpPr>
        <p:spPr>
          <a:xfrm>
            <a:off x="359532" y="4797152"/>
            <a:ext cx="8496944" cy="1077218"/>
          </a:xfrm>
          <a:prstGeom prst="rect">
            <a:avLst/>
          </a:prstGeom>
        </p:spPr>
        <p:txBody>
          <a:bodyPr wrap="square">
            <a:spAutoFit/>
          </a:bodyPr>
          <a:lstStyle/>
          <a:p>
            <a:r>
              <a:rPr lang="en-US" sz="1600" b="1" dirty="0"/>
              <a:t>3. </a:t>
            </a:r>
            <a:r>
              <a:rPr lang="el-GR" sz="1600" b="1" dirty="0"/>
              <a:t>Βρείτε ποιες από τις παρακάτω τετράδες κβαντικών αριθμών </a:t>
            </a:r>
            <a:r>
              <a:rPr lang="en-US" sz="1600" b="1" dirty="0"/>
              <a:t>(n, l, m</a:t>
            </a:r>
            <a:r>
              <a:rPr lang="en-US" sz="1600" b="1" baseline="-25000" dirty="0"/>
              <a:t>l</a:t>
            </a:r>
            <a:r>
              <a:rPr lang="en-US" sz="1600" b="1" dirty="0"/>
              <a:t>, </a:t>
            </a:r>
            <a:r>
              <a:rPr lang="en-US" sz="1600" b="1" dirty="0" err="1"/>
              <a:t>m</a:t>
            </a:r>
            <a:r>
              <a:rPr lang="en-US" sz="1600" b="1" baseline="-25000" dirty="0" err="1"/>
              <a:t>s</a:t>
            </a:r>
            <a:r>
              <a:rPr lang="en-US" sz="1600" b="1" dirty="0"/>
              <a:t>) </a:t>
            </a:r>
            <a:r>
              <a:rPr lang="el-GR" sz="1600" b="1" dirty="0"/>
              <a:t>είναι συμβατές για ένα ηλεκτρόνιο σε κάποιο άτομο και ποιες όχι. Δικαιολογήστε εν συντομία την επιλογή σας για καθεμία τετράδα. </a:t>
            </a:r>
          </a:p>
          <a:p>
            <a:r>
              <a:rPr lang="el-GR" sz="1600" b="1" dirty="0"/>
              <a:t>Ποια τροχιακά εκφράζουν οι συμβατές τετράδες; </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6021288"/>
            <a:ext cx="8424936" cy="71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49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267" y="6021288"/>
            <a:ext cx="5869363" cy="83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3987842" y="6163955"/>
            <a:ext cx="1160222" cy="59954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a:off x="2195736" y="6163955"/>
            <a:ext cx="1656184" cy="558327"/>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p:cNvPicPr>
            <a:picLocks noChangeAspect="1"/>
          </p:cNvPicPr>
          <p:nvPr/>
        </p:nvPicPr>
        <p:blipFill>
          <a:blip r:embed="rId3"/>
          <a:srcRect/>
          <a:stretch>
            <a:fillRect/>
          </a:stretch>
        </p:blipFill>
        <p:spPr bwMode="auto">
          <a:xfrm>
            <a:off x="6516216" y="4251740"/>
            <a:ext cx="2759830" cy="2600481"/>
          </a:xfrm>
          <a:prstGeom prst="rect">
            <a:avLst/>
          </a:prstGeom>
          <a:noFill/>
          <a:ln w="9525">
            <a:noFill/>
            <a:miter lim="800000"/>
            <a:headEnd/>
            <a:tailEnd/>
          </a:ln>
        </p:spPr>
      </p:pic>
      <p:sp>
        <p:nvSpPr>
          <p:cNvPr id="5" name="Rectangle 4"/>
          <p:cNvSpPr/>
          <p:nvPr/>
        </p:nvSpPr>
        <p:spPr>
          <a:xfrm>
            <a:off x="8714" y="260648"/>
            <a:ext cx="9135286" cy="400110"/>
          </a:xfrm>
          <a:prstGeom prst="rect">
            <a:avLst/>
          </a:prstGeom>
          <a:solidFill>
            <a:schemeClr val="bg1"/>
          </a:solidFill>
        </p:spPr>
        <p:txBody>
          <a:bodyPr wrap="square">
            <a:spAutoFit/>
          </a:bodyPr>
          <a:lstStyle/>
          <a:p>
            <a:pPr lvl="0" algn="ctr"/>
            <a:r>
              <a:rPr lang="el-GR" sz="2000" b="1" dirty="0"/>
              <a:t>Ηλεκτρονική διάταξη – Αρχή δόμησης – Βασικές εξαιρέσεις </a:t>
            </a:r>
          </a:p>
        </p:txBody>
      </p:sp>
      <p:sp>
        <p:nvSpPr>
          <p:cNvPr id="6" name="Text Box 4"/>
          <p:cNvSpPr txBox="1">
            <a:spLocks noChangeArrowheads="1"/>
          </p:cNvSpPr>
          <p:nvPr/>
        </p:nvSpPr>
        <p:spPr bwMode="auto">
          <a:xfrm>
            <a:off x="247267" y="892543"/>
            <a:ext cx="8717221" cy="1446550"/>
          </a:xfrm>
          <a:prstGeom prst="rect">
            <a:avLst/>
          </a:prstGeom>
          <a:solidFill>
            <a:schemeClr val="bg1"/>
          </a:solidFill>
          <a:ln w="9525">
            <a:noFill/>
            <a:miter lim="800000"/>
            <a:headEnd/>
            <a:tailEnd/>
          </a:ln>
        </p:spPr>
        <p:txBody>
          <a:bodyPr wrap="square">
            <a:spAutoFit/>
          </a:bodyPr>
          <a:lstStyle/>
          <a:p>
            <a:pPr marL="342900" indent="-342900" eaLnBrk="0" hangingPunct="0">
              <a:spcBef>
                <a:spcPct val="50000"/>
              </a:spcBef>
              <a:buFontTx/>
              <a:buAutoNum type="arabicPeriod"/>
            </a:pPr>
            <a:r>
              <a:rPr lang="el-GR" sz="1600" b="1" dirty="0"/>
              <a:t>Αναστροφή ενεργειακής στάθμης</a:t>
            </a:r>
            <a:r>
              <a:rPr lang="en-US" sz="1600" b="1" dirty="0"/>
              <a:t> </a:t>
            </a:r>
            <a:r>
              <a:rPr lang="el-GR" sz="1600" b="1" dirty="0"/>
              <a:t>των υποστιβάδων </a:t>
            </a:r>
            <a:r>
              <a:rPr lang="en-US" sz="1600" b="1" dirty="0"/>
              <a:t>ns, (n-1)d, (n-2)f:</a:t>
            </a:r>
          </a:p>
          <a:p>
            <a:pPr marL="342900" indent="-342900" eaLnBrk="0" hangingPunct="0">
              <a:spcBef>
                <a:spcPct val="50000"/>
              </a:spcBef>
            </a:pPr>
            <a:r>
              <a:rPr lang="en-US" sz="1600" b="1" dirty="0"/>
              <a:t>     3d &lt; 4s, 4d &lt; 5s, 4f &lt; 6s, 5f &lt; 7s</a:t>
            </a:r>
          </a:p>
          <a:p>
            <a:pPr marL="342900" indent="-342900" eaLnBrk="0" hangingPunct="0">
              <a:spcBef>
                <a:spcPct val="50000"/>
              </a:spcBef>
            </a:pPr>
            <a:r>
              <a:rPr lang="en-US" sz="1600" b="1" baseline="-25000" dirty="0"/>
              <a:t>21</a:t>
            </a:r>
            <a:r>
              <a:rPr lang="en-US" sz="1600" b="1" dirty="0"/>
              <a:t>Sc: </a:t>
            </a:r>
            <a:r>
              <a:rPr lang="en-US" sz="1600" b="1" dirty="0">
                <a:solidFill>
                  <a:srgbClr val="A50021"/>
                </a:solidFill>
              </a:rPr>
              <a:t>1s</a:t>
            </a:r>
            <a:r>
              <a:rPr lang="en-US" sz="1600" b="1" baseline="30000" dirty="0">
                <a:solidFill>
                  <a:srgbClr val="A50021"/>
                </a:solidFill>
              </a:rPr>
              <a:t>2</a:t>
            </a:r>
            <a:r>
              <a:rPr lang="en-US" sz="1600" b="1" dirty="0">
                <a:solidFill>
                  <a:srgbClr val="A50021"/>
                </a:solidFill>
              </a:rPr>
              <a:t>2s</a:t>
            </a:r>
            <a:r>
              <a:rPr lang="en-US" sz="1600" b="1" baseline="30000" dirty="0">
                <a:solidFill>
                  <a:srgbClr val="A50021"/>
                </a:solidFill>
              </a:rPr>
              <a:t>2</a:t>
            </a:r>
            <a:r>
              <a:rPr lang="en-US" sz="1600" b="1" dirty="0">
                <a:solidFill>
                  <a:srgbClr val="A50021"/>
                </a:solidFill>
              </a:rPr>
              <a:t>2p</a:t>
            </a:r>
            <a:r>
              <a:rPr lang="en-US" sz="1600" b="1" baseline="30000" dirty="0">
                <a:solidFill>
                  <a:srgbClr val="A50021"/>
                </a:solidFill>
              </a:rPr>
              <a:t>6</a:t>
            </a:r>
            <a:r>
              <a:rPr lang="en-US" sz="1600" b="1" dirty="0">
                <a:solidFill>
                  <a:srgbClr val="A50021"/>
                </a:solidFill>
              </a:rPr>
              <a:t>3s</a:t>
            </a:r>
            <a:r>
              <a:rPr lang="en-US" sz="1600" b="1" baseline="30000" dirty="0">
                <a:solidFill>
                  <a:srgbClr val="A50021"/>
                </a:solidFill>
              </a:rPr>
              <a:t>2</a:t>
            </a:r>
            <a:r>
              <a:rPr lang="en-US" sz="1600" b="1" dirty="0">
                <a:solidFill>
                  <a:srgbClr val="A50021"/>
                </a:solidFill>
              </a:rPr>
              <a:t>3p</a:t>
            </a:r>
            <a:r>
              <a:rPr lang="en-US" sz="1600" b="1" baseline="30000" dirty="0">
                <a:solidFill>
                  <a:srgbClr val="A50021"/>
                </a:solidFill>
              </a:rPr>
              <a:t>6</a:t>
            </a:r>
            <a:r>
              <a:rPr lang="en-US" sz="1600" b="1" dirty="0">
                <a:solidFill>
                  <a:srgbClr val="A50021"/>
                </a:solidFill>
              </a:rPr>
              <a:t>4s</a:t>
            </a:r>
            <a:r>
              <a:rPr lang="en-US" sz="1600" b="1" baseline="30000" dirty="0">
                <a:solidFill>
                  <a:srgbClr val="A50021"/>
                </a:solidFill>
              </a:rPr>
              <a:t>2</a:t>
            </a:r>
            <a:r>
              <a:rPr lang="en-US" sz="1600" b="1" dirty="0">
                <a:solidFill>
                  <a:srgbClr val="A50021"/>
                </a:solidFill>
              </a:rPr>
              <a:t>3d</a:t>
            </a:r>
            <a:r>
              <a:rPr lang="en-US" sz="1600" b="1" baseline="30000" dirty="0">
                <a:solidFill>
                  <a:srgbClr val="A50021"/>
                </a:solidFill>
              </a:rPr>
              <a:t>1</a:t>
            </a:r>
            <a:r>
              <a:rPr lang="en-US" sz="1600" b="1" dirty="0">
                <a:solidFill>
                  <a:srgbClr val="A50021"/>
                </a:solidFill>
              </a:rPr>
              <a:t>   </a:t>
            </a:r>
            <a:r>
              <a:rPr lang="en-US" sz="1600" b="1" dirty="0">
                <a:solidFill>
                  <a:srgbClr val="A50021"/>
                </a:solidFill>
                <a:sym typeface="Marlett" pitchFamily="2" charset="2"/>
              </a:rPr>
              <a:t></a:t>
            </a:r>
            <a:endParaRPr lang="en-US" sz="1600" baseline="30000" dirty="0">
              <a:solidFill>
                <a:srgbClr val="A50021"/>
              </a:solidFill>
              <a:sym typeface="Marlett" pitchFamily="2" charset="2"/>
            </a:endParaRPr>
          </a:p>
          <a:p>
            <a:pPr marL="342900" indent="-342900" eaLnBrk="0" hangingPunct="0">
              <a:spcBef>
                <a:spcPct val="50000"/>
              </a:spcBef>
            </a:pPr>
            <a:r>
              <a:rPr lang="en-US" sz="1600" b="1" dirty="0">
                <a:solidFill>
                  <a:srgbClr val="A50021"/>
                </a:solidFill>
              </a:rPr>
              <a:t>         </a:t>
            </a:r>
            <a:r>
              <a:rPr lang="en-US" sz="1600" b="1" dirty="0"/>
              <a:t>1s</a:t>
            </a:r>
            <a:r>
              <a:rPr lang="en-US" sz="1600" b="1" baseline="30000" dirty="0"/>
              <a:t>2</a:t>
            </a:r>
            <a:r>
              <a:rPr lang="en-US" sz="1600" b="1" dirty="0"/>
              <a:t>2s</a:t>
            </a:r>
            <a:r>
              <a:rPr lang="en-US" sz="1600" b="1" baseline="30000" dirty="0"/>
              <a:t>2</a:t>
            </a:r>
            <a:r>
              <a:rPr lang="en-US" sz="1600" b="1" dirty="0"/>
              <a:t>2p</a:t>
            </a:r>
            <a:r>
              <a:rPr lang="en-US" sz="1600" b="1" baseline="30000" dirty="0"/>
              <a:t>6</a:t>
            </a:r>
            <a:r>
              <a:rPr lang="en-US" sz="1600" b="1" dirty="0"/>
              <a:t>3s</a:t>
            </a:r>
            <a:r>
              <a:rPr lang="en-US" sz="1600" b="1" baseline="30000" dirty="0"/>
              <a:t>2</a:t>
            </a:r>
            <a:r>
              <a:rPr lang="en-US" sz="1600" b="1" dirty="0"/>
              <a:t>3p</a:t>
            </a:r>
            <a:r>
              <a:rPr lang="en-US" sz="1600" b="1" baseline="30000" dirty="0"/>
              <a:t>6</a:t>
            </a:r>
            <a:r>
              <a:rPr lang="en-US" sz="1600" b="1" dirty="0"/>
              <a:t>3d</a:t>
            </a:r>
            <a:r>
              <a:rPr lang="en-US" sz="1600" b="1" baseline="30000" dirty="0"/>
              <a:t>1</a:t>
            </a:r>
            <a:r>
              <a:rPr lang="en-US" sz="1600" b="1" dirty="0"/>
              <a:t>4s</a:t>
            </a:r>
            <a:r>
              <a:rPr lang="en-US" sz="1600" b="1" baseline="30000" dirty="0"/>
              <a:t>2</a:t>
            </a:r>
            <a:r>
              <a:rPr lang="en-US" sz="1600" b="1" dirty="0"/>
              <a:t>   </a:t>
            </a:r>
            <a:r>
              <a:rPr lang="en-US" sz="1600" b="1" dirty="0">
                <a:sym typeface="Marlett" pitchFamily="2" charset="2"/>
              </a:rPr>
              <a:t></a:t>
            </a:r>
          </a:p>
        </p:txBody>
      </p:sp>
      <p:sp>
        <p:nvSpPr>
          <p:cNvPr id="7" name="Text Box 5"/>
          <p:cNvSpPr txBox="1">
            <a:spLocks noChangeArrowheads="1"/>
          </p:cNvSpPr>
          <p:nvPr/>
        </p:nvSpPr>
        <p:spPr bwMode="auto">
          <a:xfrm>
            <a:off x="254788" y="2564904"/>
            <a:ext cx="8709700" cy="1520416"/>
          </a:xfrm>
          <a:prstGeom prst="rect">
            <a:avLst/>
          </a:prstGeom>
          <a:solidFill>
            <a:schemeClr val="bg1"/>
          </a:solidFill>
          <a:ln w="9525">
            <a:noFill/>
            <a:miter lim="800000"/>
            <a:headEnd/>
            <a:tailEnd/>
          </a:ln>
        </p:spPr>
        <p:txBody>
          <a:bodyPr wrap="square">
            <a:spAutoFit/>
          </a:bodyPr>
          <a:lstStyle/>
          <a:p>
            <a:pPr marL="268288" indent="-268288" eaLnBrk="0" hangingPunct="0">
              <a:lnSpc>
                <a:spcPct val="120000"/>
              </a:lnSpc>
              <a:spcBef>
                <a:spcPct val="50000"/>
              </a:spcBef>
            </a:pPr>
            <a:r>
              <a:rPr lang="en-US" sz="1600" b="1" dirty="0"/>
              <a:t>2. </a:t>
            </a:r>
            <a:r>
              <a:rPr lang="el-GR" sz="1600" b="1" dirty="0"/>
              <a:t>Η υποστιβάδα </a:t>
            </a:r>
            <a:r>
              <a:rPr lang="en-US" sz="1600" b="1" dirty="0"/>
              <a:t>d</a:t>
            </a:r>
            <a:r>
              <a:rPr lang="el-GR" sz="1600" b="1" dirty="0"/>
              <a:t> παρουσιάζει μεγαλύτερη σταθερότητα όταν είναι ημισυμπληρωμένη (</a:t>
            </a:r>
            <a:r>
              <a:rPr lang="en-US" sz="1600" b="1" dirty="0"/>
              <a:t>d</a:t>
            </a:r>
            <a:r>
              <a:rPr lang="en-US" sz="1600" b="1" baseline="30000" dirty="0"/>
              <a:t>5</a:t>
            </a:r>
            <a:r>
              <a:rPr lang="en-US" sz="1600" b="1" dirty="0"/>
              <a:t>) </a:t>
            </a:r>
            <a:r>
              <a:rPr lang="el-GR" sz="1600" b="1" dirty="0"/>
              <a:t>ή πλήρως συμπληρωμένη (</a:t>
            </a:r>
            <a:r>
              <a:rPr lang="en-US" sz="1600" b="1" dirty="0"/>
              <a:t>d</a:t>
            </a:r>
            <a:r>
              <a:rPr lang="en-US" sz="1600" b="1" baseline="30000" dirty="0"/>
              <a:t>10</a:t>
            </a:r>
            <a:r>
              <a:rPr lang="en-US" sz="1600" b="1" dirty="0"/>
              <a:t>)</a:t>
            </a:r>
          </a:p>
          <a:p>
            <a:pPr marL="268288" indent="-268288" eaLnBrk="0" hangingPunct="0">
              <a:lnSpc>
                <a:spcPct val="120000"/>
              </a:lnSpc>
              <a:spcBef>
                <a:spcPct val="50000"/>
              </a:spcBef>
            </a:pPr>
            <a:r>
              <a:rPr lang="en-US" sz="1600" b="1" baseline="-25000" dirty="0"/>
              <a:t>      24</a:t>
            </a:r>
            <a:r>
              <a:rPr lang="en-US" sz="1600" b="1" dirty="0"/>
              <a:t>Cr: [</a:t>
            </a:r>
            <a:r>
              <a:rPr lang="en-US" sz="1600" b="1" dirty="0" err="1"/>
              <a:t>Ar</a:t>
            </a:r>
            <a:r>
              <a:rPr lang="en-US" sz="1600" b="1" dirty="0"/>
              <a:t>]3d</a:t>
            </a:r>
            <a:r>
              <a:rPr lang="en-US" sz="1600" b="1" baseline="30000" dirty="0"/>
              <a:t>5</a:t>
            </a:r>
            <a:r>
              <a:rPr lang="en-US" sz="1600" b="1" dirty="0"/>
              <a:t>4s</a:t>
            </a:r>
            <a:r>
              <a:rPr lang="en-US" sz="1600" b="1" baseline="30000" dirty="0"/>
              <a:t>1</a:t>
            </a:r>
            <a:r>
              <a:rPr lang="en-US" sz="1600" b="1" dirty="0"/>
              <a:t> </a:t>
            </a:r>
            <a:r>
              <a:rPr lang="el-GR" sz="1600" b="1" dirty="0"/>
              <a:t>   και</a:t>
            </a:r>
            <a:r>
              <a:rPr lang="en-US" sz="1600" b="1" dirty="0"/>
              <a:t> </a:t>
            </a:r>
            <a:r>
              <a:rPr lang="el-GR" sz="1600" b="1" dirty="0"/>
              <a:t>όχι</a:t>
            </a:r>
            <a:r>
              <a:rPr lang="en-US" sz="1600" b="1" dirty="0"/>
              <a:t> </a:t>
            </a:r>
            <a:r>
              <a:rPr lang="el-GR" sz="1600" b="1" dirty="0"/>
              <a:t>      </a:t>
            </a:r>
            <a:r>
              <a:rPr lang="en-US" sz="1600" b="1" dirty="0"/>
              <a:t> [</a:t>
            </a:r>
            <a:r>
              <a:rPr lang="en-US" sz="1600" b="1" dirty="0" err="1"/>
              <a:t>Ar</a:t>
            </a:r>
            <a:r>
              <a:rPr lang="en-US" sz="1600" b="1" dirty="0"/>
              <a:t>]3d</a:t>
            </a:r>
            <a:r>
              <a:rPr lang="en-US" sz="1600" b="1" baseline="30000" dirty="0"/>
              <a:t>4</a:t>
            </a:r>
            <a:r>
              <a:rPr lang="el-GR" sz="1600" b="1" dirty="0"/>
              <a:t> </a:t>
            </a:r>
            <a:r>
              <a:rPr lang="en-US" sz="1600" b="1" dirty="0"/>
              <a:t>4s²  </a:t>
            </a:r>
            <a:endParaRPr lang="el-GR" sz="1600" b="1" dirty="0"/>
          </a:p>
          <a:p>
            <a:pPr marL="268288" indent="-268288" eaLnBrk="0" hangingPunct="0">
              <a:lnSpc>
                <a:spcPct val="120000"/>
              </a:lnSpc>
              <a:spcBef>
                <a:spcPct val="50000"/>
              </a:spcBef>
            </a:pPr>
            <a:r>
              <a:rPr lang="en-US" sz="1600" b="1" baseline="-25000" dirty="0"/>
              <a:t>      29</a:t>
            </a:r>
            <a:r>
              <a:rPr lang="en-US" sz="1600" b="1" dirty="0"/>
              <a:t>Cu: [</a:t>
            </a:r>
            <a:r>
              <a:rPr lang="en-US" sz="1600" b="1" dirty="0" err="1"/>
              <a:t>Ar</a:t>
            </a:r>
            <a:r>
              <a:rPr lang="en-US" sz="1600" b="1" dirty="0"/>
              <a:t>]3d</a:t>
            </a:r>
            <a:r>
              <a:rPr lang="en-US" sz="1600" b="1" baseline="30000" dirty="0"/>
              <a:t>10</a:t>
            </a:r>
            <a:r>
              <a:rPr lang="en-US" sz="1600" b="1" dirty="0"/>
              <a:t>4s</a:t>
            </a:r>
            <a:r>
              <a:rPr lang="en-US" sz="1600" b="1" baseline="30000" dirty="0"/>
              <a:t>1</a:t>
            </a:r>
            <a:r>
              <a:rPr lang="en-US" sz="1600" b="1" dirty="0"/>
              <a:t> </a:t>
            </a:r>
            <a:r>
              <a:rPr lang="el-GR" sz="1600" b="1" dirty="0"/>
              <a:t>  και</a:t>
            </a:r>
            <a:r>
              <a:rPr lang="en-US" sz="1600" b="1" dirty="0"/>
              <a:t> </a:t>
            </a:r>
            <a:r>
              <a:rPr lang="el-GR" sz="1600" b="1" dirty="0"/>
              <a:t>όχι</a:t>
            </a:r>
            <a:r>
              <a:rPr lang="en-US" sz="1600" b="1" dirty="0"/>
              <a:t>  </a:t>
            </a:r>
            <a:r>
              <a:rPr lang="el-GR" sz="1600" b="1" dirty="0"/>
              <a:t>      </a:t>
            </a:r>
            <a:r>
              <a:rPr lang="en-US" sz="1600" b="1" dirty="0"/>
              <a:t>[</a:t>
            </a:r>
            <a:r>
              <a:rPr lang="en-US" sz="1600" b="1" dirty="0" err="1"/>
              <a:t>Ar</a:t>
            </a:r>
            <a:r>
              <a:rPr lang="en-US" sz="1600" b="1" dirty="0"/>
              <a:t>]3d</a:t>
            </a:r>
            <a:r>
              <a:rPr lang="en-US" sz="1600" b="1" baseline="30000" dirty="0"/>
              <a:t>9</a:t>
            </a:r>
            <a:r>
              <a:rPr lang="en-US" sz="1600" b="1" dirty="0"/>
              <a:t>4s²</a:t>
            </a:r>
          </a:p>
        </p:txBody>
      </p:sp>
      <p:sp>
        <p:nvSpPr>
          <p:cNvPr id="8" name="Rectangle 7"/>
          <p:cNvSpPr/>
          <p:nvPr/>
        </p:nvSpPr>
        <p:spPr>
          <a:xfrm>
            <a:off x="283982" y="4251740"/>
            <a:ext cx="5832648" cy="1631216"/>
          </a:xfrm>
          <a:prstGeom prst="rect">
            <a:avLst/>
          </a:prstGeom>
        </p:spPr>
        <p:txBody>
          <a:bodyPr wrap="square">
            <a:spAutoFit/>
          </a:bodyPr>
          <a:lstStyle/>
          <a:p>
            <a:pPr>
              <a:lnSpc>
                <a:spcPts val="2400"/>
              </a:lnSpc>
            </a:pPr>
            <a:r>
              <a:rPr lang="el-GR" sz="1600" b="1" dirty="0"/>
              <a:t>Γράψτε την τετράδα των κβαντικών αριθμών που χαρακτηρίζει τα ακόλουθα ηλεκτρόνια i) το ηλεκτρόνιο που χάνει το ιόν </a:t>
            </a:r>
            <a:r>
              <a:rPr lang="en-US" sz="1600" b="1" dirty="0"/>
              <a:t>Sc</a:t>
            </a:r>
            <a:r>
              <a:rPr lang="en-US" sz="1600" b="1" baseline="30000" dirty="0"/>
              <a:t>+2</a:t>
            </a:r>
            <a:r>
              <a:rPr lang="el-GR" sz="1600" b="1" dirty="0"/>
              <a:t> όταν οξειδώνεται προς </a:t>
            </a:r>
            <a:r>
              <a:rPr lang="en-US" sz="1600" b="1" dirty="0" err="1"/>
              <a:t>Sc</a:t>
            </a:r>
            <a:r>
              <a:rPr lang="el-GR" sz="1600" b="1" baseline="30000" dirty="0"/>
              <a:t>+</a:t>
            </a:r>
            <a:r>
              <a:rPr lang="en-US" sz="1600" b="1" baseline="30000" dirty="0"/>
              <a:t>3  </a:t>
            </a:r>
          </a:p>
          <a:p>
            <a:pPr>
              <a:lnSpc>
                <a:spcPts val="2400"/>
              </a:lnSpc>
            </a:pPr>
            <a:r>
              <a:rPr lang="en-US" sz="1600" b="1" baseline="-25000" dirty="0"/>
              <a:t>21</a:t>
            </a:r>
            <a:r>
              <a:rPr lang="en-US" sz="1600" b="1" dirty="0"/>
              <a:t>Sc: 1s</a:t>
            </a:r>
            <a:r>
              <a:rPr lang="en-US" sz="1600" b="1" baseline="30000" dirty="0"/>
              <a:t>2</a:t>
            </a:r>
            <a:r>
              <a:rPr lang="en-US" sz="1600" b="1" dirty="0"/>
              <a:t>2s</a:t>
            </a:r>
            <a:r>
              <a:rPr lang="en-US" sz="1600" b="1" baseline="30000" dirty="0"/>
              <a:t>2</a:t>
            </a:r>
            <a:r>
              <a:rPr lang="en-US" sz="1600" b="1" dirty="0"/>
              <a:t>2p</a:t>
            </a:r>
            <a:r>
              <a:rPr lang="en-US" sz="1600" b="1" baseline="30000" dirty="0"/>
              <a:t>6</a:t>
            </a:r>
            <a:r>
              <a:rPr lang="en-US" sz="1600" b="1" dirty="0"/>
              <a:t>3s</a:t>
            </a:r>
            <a:r>
              <a:rPr lang="en-US" sz="1600" b="1" baseline="30000" dirty="0"/>
              <a:t>2</a:t>
            </a:r>
            <a:r>
              <a:rPr lang="en-US" sz="1600" b="1" dirty="0"/>
              <a:t>3p</a:t>
            </a:r>
            <a:r>
              <a:rPr lang="en-US" sz="1600" b="1" baseline="30000" dirty="0"/>
              <a:t>6</a:t>
            </a:r>
            <a:r>
              <a:rPr lang="en-US" sz="1600" b="1" dirty="0"/>
              <a:t>3d</a:t>
            </a:r>
            <a:r>
              <a:rPr lang="en-US" sz="1600" b="1" baseline="30000" dirty="0"/>
              <a:t>1</a:t>
            </a:r>
            <a:r>
              <a:rPr lang="en-US" sz="1600" b="1" dirty="0"/>
              <a:t>4s</a:t>
            </a:r>
            <a:r>
              <a:rPr lang="en-US" sz="1600" b="1" baseline="30000" dirty="0"/>
              <a:t>2  </a:t>
            </a:r>
          </a:p>
          <a:p>
            <a:pPr>
              <a:lnSpc>
                <a:spcPts val="2400"/>
              </a:lnSpc>
            </a:pPr>
            <a:r>
              <a:rPr lang="en-US" sz="1600" b="1" baseline="-25000" dirty="0"/>
              <a:t>21</a:t>
            </a:r>
            <a:r>
              <a:rPr lang="en-US" sz="1600" b="1" dirty="0"/>
              <a:t>Sc</a:t>
            </a:r>
            <a:r>
              <a:rPr lang="en-US" sz="1600" b="1" baseline="30000" dirty="0"/>
              <a:t>+</a:t>
            </a:r>
            <a:r>
              <a:rPr lang="en-US" sz="1600" b="1" dirty="0"/>
              <a:t>: 1s</a:t>
            </a:r>
            <a:r>
              <a:rPr lang="en-US" sz="1600" b="1" baseline="30000" dirty="0"/>
              <a:t>2</a:t>
            </a:r>
            <a:r>
              <a:rPr lang="en-US" sz="1600" b="1" dirty="0"/>
              <a:t>2s</a:t>
            </a:r>
            <a:r>
              <a:rPr lang="en-US" sz="1600" b="1" baseline="30000" dirty="0"/>
              <a:t>2</a:t>
            </a:r>
            <a:r>
              <a:rPr lang="en-US" sz="1600" b="1" dirty="0"/>
              <a:t>2p</a:t>
            </a:r>
            <a:r>
              <a:rPr lang="en-US" sz="1600" b="1" baseline="30000" dirty="0"/>
              <a:t>6</a:t>
            </a:r>
            <a:r>
              <a:rPr lang="en-US" sz="1600" b="1" dirty="0"/>
              <a:t>3s</a:t>
            </a:r>
            <a:r>
              <a:rPr lang="en-US" sz="1600" b="1" baseline="30000" dirty="0"/>
              <a:t>2</a:t>
            </a:r>
            <a:r>
              <a:rPr lang="en-US" sz="1600" b="1" dirty="0"/>
              <a:t>3p</a:t>
            </a:r>
            <a:r>
              <a:rPr lang="en-US" sz="1600" b="1" baseline="30000" dirty="0"/>
              <a:t>6</a:t>
            </a:r>
            <a:r>
              <a:rPr lang="en-US" sz="1600" b="1" dirty="0"/>
              <a:t>3d</a:t>
            </a:r>
            <a:r>
              <a:rPr lang="en-US" sz="1600" b="1" baseline="30000" dirty="0"/>
              <a:t>1</a:t>
            </a:r>
            <a:r>
              <a:rPr lang="en-US" sz="1600" b="1" dirty="0"/>
              <a:t>4s</a:t>
            </a:r>
            <a:r>
              <a:rPr lang="en-US" sz="1600" b="1" baseline="30000" dirty="0"/>
              <a:t>1</a:t>
            </a:r>
          </a:p>
        </p:txBody>
      </p:sp>
      <p:sp>
        <p:nvSpPr>
          <p:cNvPr id="9" name="TextBox 8"/>
          <p:cNvSpPr txBox="1"/>
          <p:nvPr/>
        </p:nvSpPr>
        <p:spPr>
          <a:xfrm>
            <a:off x="391144" y="6258453"/>
            <a:ext cx="5040560" cy="369332"/>
          </a:xfrm>
          <a:prstGeom prst="rect">
            <a:avLst/>
          </a:prstGeom>
          <a:noFill/>
        </p:spPr>
        <p:txBody>
          <a:bodyPr wrap="square" rtlCol="0">
            <a:spAutoFit/>
          </a:bodyPr>
          <a:lstStyle/>
          <a:p>
            <a:r>
              <a:rPr lang="en-US" b="1" dirty="0"/>
              <a:t>3d</a:t>
            </a:r>
            <a:r>
              <a:rPr lang="en-US" b="1" baseline="30000" dirty="0"/>
              <a:t>1      </a:t>
            </a:r>
            <a:r>
              <a:rPr lang="en-US" b="1" dirty="0"/>
              <a:t>n=3      l=2        m</a:t>
            </a:r>
            <a:r>
              <a:rPr lang="en-US" b="1" baseline="-25000" dirty="0"/>
              <a:t>l</a:t>
            </a:r>
            <a:r>
              <a:rPr lang="en-US" b="1" dirty="0"/>
              <a:t>=-2,-1,0,1,2         </a:t>
            </a:r>
            <a:r>
              <a:rPr lang="en-US" b="1" dirty="0" err="1"/>
              <a:t>m</a:t>
            </a:r>
            <a:r>
              <a:rPr lang="en-US" b="1" baseline="-25000" dirty="0" err="1"/>
              <a:t>s</a:t>
            </a:r>
            <a:r>
              <a:rPr lang="en-US" b="1" dirty="0"/>
              <a:t>= +1/2</a:t>
            </a:r>
            <a:endParaRPr lang="el-GR" dirty="0"/>
          </a:p>
        </p:txBody>
      </p:sp>
    </p:spTree>
    <p:extLst>
      <p:ext uri="{BB962C8B-B14F-4D97-AF65-F5344CB8AC3E}">
        <p14:creationId xmlns:p14="http://schemas.microsoft.com/office/powerpoint/2010/main" val="359281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Box 3"/>
          <p:cNvSpPr txBox="1">
            <a:spLocks noChangeArrowheads="1"/>
          </p:cNvSpPr>
          <p:nvPr/>
        </p:nvSpPr>
        <p:spPr bwMode="auto">
          <a:xfrm>
            <a:off x="1" y="764107"/>
            <a:ext cx="9144000" cy="410241"/>
          </a:xfrm>
          <a:prstGeom prst="rect">
            <a:avLst/>
          </a:prstGeom>
          <a:noFill/>
          <a:ln w="9525">
            <a:noFill/>
            <a:miter lim="800000"/>
            <a:headEnd/>
            <a:tailEnd/>
          </a:ln>
        </p:spPr>
        <p:txBody>
          <a:bodyPr>
            <a:spAutoFit/>
          </a:bodyPr>
          <a:lstStyle/>
          <a:p>
            <a:pPr algn="ctr"/>
            <a:r>
              <a:rPr lang="el-GR" sz="2066" b="1"/>
              <a:t>Εξαιρέσεις </a:t>
            </a:r>
            <a:r>
              <a:rPr lang="el-GR" altLang="en-US" sz="2066" b="1"/>
              <a:t>στ</a:t>
            </a:r>
            <a:r>
              <a:rPr lang="en-US" altLang="en-US" sz="2066" b="1"/>
              <a:t>η</a:t>
            </a:r>
            <a:r>
              <a:rPr lang="el-GR" altLang="en-US" sz="2066" b="1"/>
              <a:t>ν ηλεκτρονικ</a:t>
            </a:r>
            <a:r>
              <a:rPr lang="en-US" altLang="en-US" sz="2066" b="1"/>
              <a:t>ή</a:t>
            </a:r>
            <a:r>
              <a:rPr lang="el-GR" altLang="en-US" sz="2066" b="1"/>
              <a:t> διαμ</a:t>
            </a:r>
            <a:r>
              <a:rPr lang="en-US" altLang="en-US" sz="2066" b="1"/>
              <a:t>ό</a:t>
            </a:r>
            <a:r>
              <a:rPr lang="el-GR" altLang="en-US" sz="2066" b="1"/>
              <a:t>ρφ</a:t>
            </a:r>
            <a:r>
              <a:rPr lang="en-US" altLang="en-US" sz="2066" b="1"/>
              <a:t>ω</a:t>
            </a:r>
            <a:r>
              <a:rPr lang="el-GR" altLang="en-US" sz="2066" b="1"/>
              <a:t>σ</a:t>
            </a:r>
            <a:r>
              <a:rPr lang="en-US" altLang="en-US" sz="2066" b="1"/>
              <a:t>η</a:t>
            </a:r>
            <a:r>
              <a:rPr lang="el-GR" sz="2066" b="1"/>
              <a:t> </a:t>
            </a:r>
            <a:endParaRPr lang="en-US" sz="2066" b="1"/>
          </a:p>
        </p:txBody>
      </p:sp>
      <p:pic>
        <p:nvPicPr>
          <p:cNvPr id="116738" name="Picture 3"/>
          <p:cNvPicPr>
            <a:picLocks noChangeAspect="1"/>
          </p:cNvPicPr>
          <p:nvPr/>
        </p:nvPicPr>
        <p:blipFill>
          <a:blip r:embed="rId2"/>
          <a:srcRect/>
          <a:stretch>
            <a:fillRect/>
          </a:stretch>
        </p:blipFill>
        <p:spPr bwMode="auto">
          <a:xfrm>
            <a:off x="171601" y="2414561"/>
            <a:ext cx="2638927" cy="2485867"/>
          </a:xfrm>
          <a:prstGeom prst="rect">
            <a:avLst/>
          </a:prstGeom>
          <a:noFill/>
          <a:ln w="9525">
            <a:noFill/>
            <a:miter lim="800000"/>
            <a:headEnd/>
            <a:tailEnd/>
          </a:ln>
        </p:spPr>
      </p:pic>
      <p:sp>
        <p:nvSpPr>
          <p:cNvPr id="116739" name="Text Box 4"/>
          <p:cNvSpPr txBox="1">
            <a:spLocks noChangeArrowheads="1"/>
          </p:cNvSpPr>
          <p:nvPr/>
        </p:nvSpPr>
        <p:spPr bwMode="auto">
          <a:xfrm>
            <a:off x="3058478" y="1631906"/>
            <a:ext cx="5834066" cy="1987019"/>
          </a:xfrm>
          <a:prstGeom prst="rect">
            <a:avLst/>
          </a:prstGeom>
          <a:solidFill>
            <a:schemeClr val="bg1"/>
          </a:solidFill>
          <a:ln w="9525">
            <a:noFill/>
            <a:miter lim="800000"/>
            <a:headEnd/>
            <a:tailEnd/>
          </a:ln>
        </p:spPr>
        <p:txBody>
          <a:bodyPr>
            <a:spAutoFit/>
          </a:bodyPr>
          <a:lstStyle/>
          <a:p>
            <a:pPr marL="295203" indent="-295203" eaLnBrk="0" hangingPunct="0">
              <a:spcBef>
                <a:spcPct val="50000"/>
              </a:spcBef>
              <a:buFontTx/>
              <a:buAutoNum type="arabicPeriod"/>
            </a:pPr>
            <a:r>
              <a:rPr lang="el-GR" sz="1894" b="1" dirty="0"/>
              <a:t>Αναστροφή ενεργειακής στάθμης</a:t>
            </a:r>
            <a:r>
              <a:rPr lang="en-US" sz="1894" b="1" dirty="0"/>
              <a:t> </a:t>
            </a:r>
            <a:r>
              <a:rPr lang="el-GR" sz="1894" b="1" dirty="0"/>
              <a:t>των υποστιβάδων </a:t>
            </a:r>
            <a:r>
              <a:rPr lang="en-US" sz="1894" b="1" dirty="0"/>
              <a:t>ns, (n-1)d, (n-2)f:</a:t>
            </a:r>
          </a:p>
          <a:p>
            <a:pPr marL="295203" indent="-295203" eaLnBrk="0" hangingPunct="0">
              <a:spcBef>
                <a:spcPct val="50000"/>
              </a:spcBef>
            </a:pPr>
            <a:r>
              <a:rPr lang="en-US" sz="1894" b="1" dirty="0"/>
              <a:t>     3d &lt; 4s, 4d &lt; 5s, 4f &lt; 6s, 5f &lt; 7s</a:t>
            </a:r>
          </a:p>
          <a:p>
            <a:pPr marL="295203" indent="-295203" eaLnBrk="0" hangingPunct="0">
              <a:spcBef>
                <a:spcPct val="50000"/>
              </a:spcBef>
            </a:pPr>
            <a:r>
              <a:rPr lang="en-US" sz="1894" b="1" baseline="-25000" dirty="0"/>
              <a:t>21</a:t>
            </a:r>
            <a:r>
              <a:rPr lang="en-US" sz="1894" b="1" dirty="0"/>
              <a:t>Sc: </a:t>
            </a:r>
            <a:r>
              <a:rPr lang="en-US" sz="1894" b="1" dirty="0">
                <a:solidFill>
                  <a:srgbClr val="A50021"/>
                </a:solidFill>
              </a:rPr>
              <a:t>1s</a:t>
            </a:r>
            <a:r>
              <a:rPr lang="en-US" sz="1894" b="1" baseline="30000" dirty="0">
                <a:solidFill>
                  <a:srgbClr val="A50021"/>
                </a:solidFill>
              </a:rPr>
              <a:t>2</a:t>
            </a:r>
            <a:r>
              <a:rPr lang="en-US" sz="1894" b="1" dirty="0">
                <a:solidFill>
                  <a:srgbClr val="A50021"/>
                </a:solidFill>
              </a:rPr>
              <a:t>2s</a:t>
            </a:r>
            <a:r>
              <a:rPr lang="en-US" sz="1894" b="1" baseline="30000" dirty="0">
                <a:solidFill>
                  <a:srgbClr val="A50021"/>
                </a:solidFill>
              </a:rPr>
              <a:t>2</a:t>
            </a:r>
            <a:r>
              <a:rPr lang="en-US" sz="1894" b="1" dirty="0">
                <a:solidFill>
                  <a:srgbClr val="A50021"/>
                </a:solidFill>
              </a:rPr>
              <a:t>2p</a:t>
            </a:r>
            <a:r>
              <a:rPr lang="en-US" sz="1894" b="1" baseline="30000" dirty="0">
                <a:solidFill>
                  <a:srgbClr val="A50021"/>
                </a:solidFill>
              </a:rPr>
              <a:t>6</a:t>
            </a:r>
            <a:r>
              <a:rPr lang="en-US" sz="1894" b="1" dirty="0">
                <a:solidFill>
                  <a:srgbClr val="A50021"/>
                </a:solidFill>
              </a:rPr>
              <a:t>3s</a:t>
            </a:r>
            <a:r>
              <a:rPr lang="en-US" sz="1894" b="1" baseline="30000" dirty="0">
                <a:solidFill>
                  <a:srgbClr val="A50021"/>
                </a:solidFill>
              </a:rPr>
              <a:t>2</a:t>
            </a:r>
            <a:r>
              <a:rPr lang="en-US" sz="1894" b="1" dirty="0">
                <a:solidFill>
                  <a:srgbClr val="A50021"/>
                </a:solidFill>
              </a:rPr>
              <a:t>3p</a:t>
            </a:r>
            <a:r>
              <a:rPr lang="en-US" sz="1894" b="1" baseline="30000" dirty="0">
                <a:solidFill>
                  <a:srgbClr val="A50021"/>
                </a:solidFill>
              </a:rPr>
              <a:t>6</a:t>
            </a:r>
            <a:r>
              <a:rPr lang="en-US" sz="1894" b="1" dirty="0">
                <a:solidFill>
                  <a:srgbClr val="A50021"/>
                </a:solidFill>
              </a:rPr>
              <a:t>4s</a:t>
            </a:r>
            <a:r>
              <a:rPr lang="en-US" sz="1894" b="1" baseline="30000" dirty="0">
                <a:solidFill>
                  <a:srgbClr val="A50021"/>
                </a:solidFill>
              </a:rPr>
              <a:t>2</a:t>
            </a:r>
            <a:r>
              <a:rPr lang="en-US" sz="1894" b="1" dirty="0">
                <a:solidFill>
                  <a:srgbClr val="A50021"/>
                </a:solidFill>
              </a:rPr>
              <a:t>3d</a:t>
            </a:r>
            <a:r>
              <a:rPr lang="en-US" sz="1894" b="1" baseline="30000" dirty="0">
                <a:solidFill>
                  <a:srgbClr val="A50021"/>
                </a:solidFill>
              </a:rPr>
              <a:t>1</a:t>
            </a:r>
            <a:r>
              <a:rPr lang="en-US" sz="1894" b="1" dirty="0">
                <a:solidFill>
                  <a:srgbClr val="A50021"/>
                </a:solidFill>
              </a:rPr>
              <a:t>   </a:t>
            </a:r>
            <a:r>
              <a:rPr lang="en-US" sz="1894" b="1" dirty="0">
                <a:solidFill>
                  <a:srgbClr val="A50021"/>
                </a:solidFill>
                <a:sym typeface="Marlett" pitchFamily="2" charset="2"/>
              </a:rPr>
              <a:t></a:t>
            </a:r>
            <a:endParaRPr lang="en-US" sz="1894" baseline="30000" dirty="0">
              <a:solidFill>
                <a:srgbClr val="A50021"/>
              </a:solidFill>
              <a:sym typeface="Marlett" pitchFamily="2" charset="2"/>
            </a:endParaRPr>
          </a:p>
          <a:p>
            <a:pPr marL="295203" indent="-295203" eaLnBrk="0" hangingPunct="0">
              <a:spcBef>
                <a:spcPct val="50000"/>
              </a:spcBef>
            </a:pPr>
            <a:r>
              <a:rPr lang="en-US" sz="1894" b="1" dirty="0">
                <a:solidFill>
                  <a:srgbClr val="A50021"/>
                </a:solidFill>
              </a:rPr>
              <a:t>         </a:t>
            </a:r>
            <a:r>
              <a:rPr lang="en-US" sz="1894" b="1" dirty="0"/>
              <a:t>1s</a:t>
            </a:r>
            <a:r>
              <a:rPr lang="en-US" sz="1894" b="1" baseline="30000" dirty="0"/>
              <a:t>2</a:t>
            </a:r>
            <a:r>
              <a:rPr lang="en-US" sz="1894" b="1" dirty="0"/>
              <a:t>2s</a:t>
            </a:r>
            <a:r>
              <a:rPr lang="en-US" sz="1894" b="1" baseline="30000" dirty="0"/>
              <a:t>2</a:t>
            </a:r>
            <a:r>
              <a:rPr lang="en-US" sz="1894" b="1" dirty="0"/>
              <a:t>2p</a:t>
            </a:r>
            <a:r>
              <a:rPr lang="en-US" sz="1894" b="1" baseline="30000" dirty="0"/>
              <a:t>6</a:t>
            </a:r>
            <a:r>
              <a:rPr lang="en-US" sz="1894" b="1" dirty="0"/>
              <a:t>3s</a:t>
            </a:r>
            <a:r>
              <a:rPr lang="en-US" sz="1894" b="1" baseline="30000" dirty="0"/>
              <a:t>2</a:t>
            </a:r>
            <a:r>
              <a:rPr lang="en-US" sz="1894" b="1" dirty="0"/>
              <a:t>3p</a:t>
            </a:r>
            <a:r>
              <a:rPr lang="en-US" sz="1894" b="1" baseline="30000" dirty="0"/>
              <a:t>6</a:t>
            </a:r>
            <a:r>
              <a:rPr lang="en-US" sz="1894" b="1" dirty="0"/>
              <a:t>3d</a:t>
            </a:r>
            <a:r>
              <a:rPr lang="en-US" sz="1894" b="1" baseline="30000" dirty="0"/>
              <a:t>1</a:t>
            </a:r>
            <a:r>
              <a:rPr lang="en-US" sz="1894" b="1" dirty="0"/>
              <a:t>4s</a:t>
            </a:r>
            <a:r>
              <a:rPr lang="en-US" sz="1894" b="1" baseline="30000" dirty="0"/>
              <a:t>2</a:t>
            </a:r>
            <a:r>
              <a:rPr lang="en-US" sz="1894" b="1" dirty="0"/>
              <a:t>   </a:t>
            </a:r>
            <a:r>
              <a:rPr lang="en-US" sz="1894" b="1" dirty="0">
                <a:sym typeface="Marlett" pitchFamily="2" charset="2"/>
              </a:rPr>
              <a:t></a:t>
            </a:r>
          </a:p>
        </p:txBody>
      </p:sp>
      <p:sp>
        <p:nvSpPr>
          <p:cNvPr id="116740" name="Text Box 5"/>
          <p:cNvSpPr txBox="1">
            <a:spLocks noChangeArrowheads="1"/>
          </p:cNvSpPr>
          <p:nvPr/>
        </p:nvSpPr>
        <p:spPr bwMode="auto">
          <a:xfrm>
            <a:off x="3058478" y="4049442"/>
            <a:ext cx="5834066" cy="2109424"/>
          </a:xfrm>
          <a:prstGeom prst="rect">
            <a:avLst/>
          </a:prstGeom>
          <a:solidFill>
            <a:schemeClr val="bg1"/>
          </a:solidFill>
          <a:ln w="9525">
            <a:noFill/>
            <a:miter lim="800000"/>
            <a:headEnd/>
            <a:tailEnd/>
          </a:ln>
        </p:spPr>
        <p:txBody>
          <a:bodyPr>
            <a:spAutoFit/>
          </a:bodyPr>
          <a:lstStyle/>
          <a:p>
            <a:pPr marL="230969" indent="-230969" eaLnBrk="0" hangingPunct="0">
              <a:lnSpc>
                <a:spcPct val="120000"/>
              </a:lnSpc>
              <a:spcBef>
                <a:spcPct val="50000"/>
              </a:spcBef>
            </a:pPr>
            <a:r>
              <a:rPr lang="en-US" sz="1894" b="1" dirty="0"/>
              <a:t>2. </a:t>
            </a:r>
            <a:r>
              <a:rPr lang="el-GR" sz="1894" b="1" dirty="0"/>
              <a:t>Η υποστιβάδα </a:t>
            </a:r>
            <a:r>
              <a:rPr lang="en-US" sz="1894" b="1" dirty="0"/>
              <a:t>d</a:t>
            </a:r>
            <a:r>
              <a:rPr lang="el-GR" sz="1894" b="1" dirty="0"/>
              <a:t> παρουσιάζει μεγαλύτερη σταθερότητα όταν είναι ημισυμπληρωμένη (</a:t>
            </a:r>
            <a:r>
              <a:rPr lang="en-US" sz="1894" b="1" dirty="0"/>
              <a:t>d</a:t>
            </a:r>
            <a:r>
              <a:rPr lang="en-US" sz="1894" b="1" baseline="30000" dirty="0"/>
              <a:t>5</a:t>
            </a:r>
            <a:r>
              <a:rPr lang="en-US" sz="1894" b="1" dirty="0"/>
              <a:t>) </a:t>
            </a:r>
            <a:r>
              <a:rPr lang="el-GR" sz="1894" b="1" dirty="0"/>
              <a:t>ή πλήρως συμπληρωμένη (</a:t>
            </a:r>
            <a:r>
              <a:rPr lang="en-US" sz="1894" b="1" dirty="0"/>
              <a:t>d</a:t>
            </a:r>
            <a:r>
              <a:rPr lang="en-US" sz="1894" b="1" baseline="30000" dirty="0"/>
              <a:t>10</a:t>
            </a:r>
            <a:r>
              <a:rPr lang="en-US" sz="1894" b="1" dirty="0"/>
              <a:t>)</a:t>
            </a:r>
          </a:p>
          <a:p>
            <a:pPr marL="230969" indent="-230969" eaLnBrk="0" hangingPunct="0">
              <a:lnSpc>
                <a:spcPct val="120000"/>
              </a:lnSpc>
              <a:spcBef>
                <a:spcPct val="50000"/>
              </a:spcBef>
            </a:pPr>
            <a:r>
              <a:rPr lang="en-US" sz="1894" b="1" baseline="-25000" dirty="0"/>
              <a:t>      24</a:t>
            </a:r>
            <a:r>
              <a:rPr lang="en-US" sz="1894" b="1" dirty="0"/>
              <a:t>Cr: [</a:t>
            </a:r>
            <a:r>
              <a:rPr lang="en-US" sz="1894" b="1" dirty="0" err="1"/>
              <a:t>Ar</a:t>
            </a:r>
            <a:r>
              <a:rPr lang="en-US" sz="1894" b="1" dirty="0"/>
              <a:t>]3d</a:t>
            </a:r>
            <a:r>
              <a:rPr lang="en-US" sz="1894" b="1" baseline="30000" dirty="0"/>
              <a:t>5</a:t>
            </a:r>
            <a:r>
              <a:rPr lang="en-US" sz="1894" b="1" dirty="0"/>
              <a:t>4s</a:t>
            </a:r>
            <a:r>
              <a:rPr lang="en-US" sz="1894" b="1" baseline="30000" dirty="0"/>
              <a:t>1</a:t>
            </a:r>
            <a:r>
              <a:rPr lang="en-US" sz="1894" b="1" dirty="0"/>
              <a:t> </a:t>
            </a:r>
            <a:r>
              <a:rPr lang="el-GR" sz="1894" b="1" dirty="0"/>
              <a:t>   και</a:t>
            </a:r>
            <a:r>
              <a:rPr lang="en-US" sz="1894" b="1" dirty="0"/>
              <a:t> </a:t>
            </a:r>
            <a:r>
              <a:rPr lang="el-GR" sz="1894" b="1" dirty="0"/>
              <a:t>όχι</a:t>
            </a:r>
            <a:r>
              <a:rPr lang="en-US" sz="1894" b="1" dirty="0"/>
              <a:t> </a:t>
            </a:r>
            <a:r>
              <a:rPr lang="el-GR" sz="1894" b="1" dirty="0"/>
              <a:t>      </a:t>
            </a:r>
            <a:r>
              <a:rPr lang="en-US" sz="1894" b="1" dirty="0"/>
              <a:t> [</a:t>
            </a:r>
            <a:r>
              <a:rPr lang="en-US" sz="1894" b="1" dirty="0" err="1"/>
              <a:t>Ar</a:t>
            </a:r>
            <a:r>
              <a:rPr lang="en-US" sz="1894" b="1" dirty="0"/>
              <a:t>]3d</a:t>
            </a:r>
            <a:r>
              <a:rPr lang="en-US" sz="1894" b="1" baseline="30000" dirty="0"/>
              <a:t>4</a:t>
            </a:r>
            <a:r>
              <a:rPr lang="el-GR" sz="1894" b="1" dirty="0"/>
              <a:t> </a:t>
            </a:r>
            <a:r>
              <a:rPr lang="en-US" sz="1894" b="1" dirty="0"/>
              <a:t>4s²  </a:t>
            </a:r>
            <a:endParaRPr lang="el-GR" sz="1894" b="1" dirty="0"/>
          </a:p>
          <a:p>
            <a:pPr marL="230969" indent="-230969" eaLnBrk="0" hangingPunct="0">
              <a:lnSpc>
                <a:spcPct val="120000"/>
              </a:lnSpc>
              <a:spcBef>
                <a:spcPct val="50000"/>
              </a:spcBef>
            </a:pPr>
            <a:r>
              <a:rPr lang="en-US" sz="1894" b="1" baseline="-25000" dirty="0"/>
              <a:t>      29</a:t>
            </a:r>
            <a:r>
              <a:rPr lang="en-US" sz="1894" b="1" dirty="0"/>
              <a:t>Cu: [</a:t>
            </a:r>
            <a:r>
              <a:rPr lang="en-US" sz="1894" b="1" dirty="0" err="1"/>
              <a:t>Ar</a:t>
            </a:r>
            <a:r>
              <a:rPr lang="en-US" sz="1894" b="1" dirty="0"/>
              <a:t>]3d</a:t>
            </a:r>
            <a:r>
              <a:rPr lang="en-US" sz="1894" b="1" baseline="30000" dirty="0"/>
              <a:t>10</a:t>
            </a:r>
            <a:r>
              <a:rPr lang="en-US" sz="1894" b="1" dirty="0"/>
              <a:t>4s</a:t>
            </a:r>
            <a:r>
              <a:rPr lang="en-US" sz="1894" b="1" baseline="30000" dirty="0"/>
              <a:t>1</a:t>
            </a:r>
            <a:r>
              <a:rPr lang="en-US" sz="1894" b="1" dirty="0"/>
              <a:t> </a:t>
            </a:r>
            <a:r>
              <a:rPr lang="el-GR" sz="1894" b="1" dirty="0"/>
              <a:t>  και</a:t>
            </a:r>
            <a:r>
              <a:rPr lang="en-US" sz="1894" b="1" dirty="0"/>
              <a:t> </a:t>
            </a:r>
            <a:r>
              <a:rPr lang="el-GR" sz="1894" b="1" dirty="0"/>
              <a:t>όχι</a:t>
            </a:r>
            <a:r>
              <a:rPr lang="en-US" sz="1894" b="1" dirty="0"/>
              <a:t>  </a:t>
            </a:r>
            <a:r>
              <a:rPr lang="el-GR" sz="1894" b="1" dirty="0"/>
              <a:t>      </a:t>
            </a:r>
            <a:r>
              <a:rPr lang="en-US" sz="1894" b="1" dirty="0"/>
              <a:t>[</a:t>
            </a:r>
            <a:r>
              <a:rPr lang="en-US" sz="1894" b="1" dirty="0" err="1"/>
              <a:t>Ar</a:t>
            </a:r>
            <a:r>
              <a:rPr lang="en-US" sz="1894" b="1" dirty="0"/>
              <a:t>]3d</a:t>
            </a:r>
            <a:r>
              <a:rPr lang="en-US" sz="1894" b="1" baseline="30000" dirty="0"/>
              <a:t>9</a:t>
            </a:r>
            <a:r>
              <a:rPr lang="en-US" sz="1894" b="1" dirty="0"/>
              <a:t>4s²</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2762</TotalTime>
  <Words>2741</Words>
  <Application>Microsoft Office PowerPoint</Application>
  <PresentationFormat>On-screen Show (4:3)</PresentationFormat>
  <Paragraphs>205</Paragraphs>
  <Slides>44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2" baseType="lpstr">
      <vt:lpstr>Arial</vt:lpstr>
      <vt:lpstr>Calibri</vt:lpstr>
      <vt:lpstr>Marlett</vt:lpstr>
      <vt:lpstr>Times New Roman</vt:lpstr>
      <vt:lpstr>Wingdings</vt:lpstr>
      <vt:lpstr>Office Theme</vt:lpstr>
      <vt:lpstr>Εξίσωση</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ΚΥΚΛΟΣ BORN-HABER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turbo-x</dc:creator>
  <cp:lastModifiedBy>Γλυκερία Κακάλη</cp:lastModifiedBy>
  <cp:revision>86</cp:revision>
  <cp:lastPrinted>2024-12-17T08:03:04Z</cp:lastPrinted>
  <dcterms:created xsi:type="dcterms:W3CDTF">2018-01-17T06:30:29Z</dcterms:created>
  <dcterms:modified xsi:type="dcterms:W3CDTF">2025-01-07T07:57:33Z</dcterms:modified>
</cp:coreProperties>
</file>