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1"/>
  </p:notesMasterIdLst>
  <p:sldIdLst>
    <p:sldId id="334" r:id="rId6"/>
    <p:sldId id="382" r:id="rId7"/>
    <p:sldId id="336" r:id="rId8"/>
    <p:sldId id="383" r:id="rId9"/>
    <p:sldId id="337" r:id="rId10"/>
    <p:sldId id="384" r:id="rId11"/>
    <p:sldId id="385" r:id="rId12"/>
    <p:sldId id="372" r:id="rId13"/>
    <p:sldId id="386" r:id="rId14"/>
    <p:sldId id="387" r:id="rId15"/>
    <p:sldId id="388" r:id="rId16"/>
    <p:sldId id="389" r:id="rId17"/>
    <p:sldId id="391" r:id="rId18"/>
    <p:sldId id="392" r:id="rId19"/>
    <p:sldId id="393" r:id="rId20"/>
    <p:sldId id="394" r:id="rId21"/>
    <p:sldId id="395" r:id="rId22"/>
    <p:sldId id="373" r:id="rId23"/>
    <p:sldId id="374" r:id="rId24"/>
    <p:sldId id="404" r:id="rId25"/>
    <p:sldId id="397" r:id="rId26"/>
    <p:sldId id="398" r:id="rId27"/>
    <p:sldId id="399" r:id="rId28"/>
    <p:sldId id="401" r:id="rId29"/>
    <p:sldId id="400" r:id="rId30"/>
    <p:sldId id="402" r:id="rId31"/>
    <p:sldId id="403" r:id="rId32"/>
    <p:sldId id="405" r:id="rId33"/>
    <p:sldId id="406" r:id="rId34"/>
    <p:sldId id="407" r:id="rId35"/>
    <p:sldId id="408" r:id="rId36"/>
    <p:sldId id="409" r:id="rId37"/>
    <p:sldId id="410" r:id="rId38"/>
    <p:sldId id="411" r:id="rId39"/>
    <p:sldId id="412" r:id="rId40"/>
  </p:sldIdLst>
  <p:sldSz cx="12192000" cy="6858000"/>
  <p:notesSz cx="6799263" cy="9929813"/>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64" userDrawn="1">
          <p15:clr>
            <a:srgbClr val="A4A3A4"/>
          </p15:clr>
        </p15:guide>
        <p15:guide id="2" orient="horz" pos="2137" userDrawn="1">
          <p15:clr>
            <a:srgbClr val="A4A3A4"/>
          </p15:clr>
        </p15:guide>
        <p15:guide id="3" orient="horz" pos="528" userDrawn="1">
          <p15:clr>
            <a:srgbClr val="A4A3A4"/>
          </p15:clr>
        </p15:guide>
        <p15:guide id="4" orient="horz" pos="96" userDrawn="1">
          <p15:clr>
            <a:srgbClr val="A4A3A4"/>
          </p15:clr>
        </p15:guide>
        <p15:guide id="5" pos="189" userDrawn="1">
          <p15:clr>
            <a:srgbClr val="A4A3A4"/>
          </p15:clr>
        </p15:guide>
        <p15:guide id="6" pos="7488" userDrawn="1">
          <p15:clr>
            <a:srgbClr val="A4A3A4"/>
          </p15:clr>
        </p15:guide>
        <p15:guide id="7" orient="horz" pos="39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8C75"/>
    <a:srgbClr val="000000"/>
    <a:srgbClr val="828DCA"/>
    <a:srgbClr val="D1F5CB"/>
    <a:srgbClr val="E3E6E8"/>
    <a:srgbClr val="6C6B6E"/>
    <a:srgbClr val="8CB5BB"/>
    <a:srgbClr val="F59A1A"/>
    <a:srgbClr val="DCBA7F"/>
    <a:srgbClr val="090D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2" autoAdjust="0"/>
    <p:restoredTop sz="95033" autoAdjust="0"/>
  </p:normalViewPr>
  <p:slideViewPr>
    <p:cSldViewPr snapToGrid="0" snapToObjects="1">
      <p:cViewPr varScale="1">
        <p:scale>
          <a:sx n="101" d="100"/>
          <a:sy n="101" d="100"/>
        </p:scale>
        <p:origin x="172" y="76"/>
      </p:cViewPr>
      <p:guideLst>
        <p:guide pos="3864"/>
        <p:guide orient="horz" pos="2137"/>
        <p:guide orient="horz" pos="528"/>
        <p:guide orient="horz" pos="96"/>
        <p:guide pos="189"/>
        <p:guide pos="7488"/>
        <p:guide orient="horz" pos="39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DC0B013-F5D0-4911-9619-9D7A50B7A9C9}" type="datetimeFigureOut">
              <a:rPr lang="el-GR" smtClean="0"/>
              <a:t>16/12/2024</a:t>
            </a:fld>
            <a:endParaRPr lang="el-GR"/>
          </a:p>
        </p:txBody>
      </p:sp>
      <p:sp>
        <p:nvSpPr>
          <p:cNvPr id="4" name="Θέση εικόνας διαφάνειας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BD196BA-9909-4F09-80C5-5204F115B9EF}" type="slidenum">
              <a:rPr lang="el-GR" smtClean="0"/>
              <a:t>‹#›</a:t>
            </a:fld>
            <a:endParaRPr lang="el-GR"/>
          </a:p>
        </p:txBody>
      </p:sp>
    </p:spTree>
    <p:extLst>
      <p:ext uri="{BB962C8B-B14F-4D97-AF65-F5344CB8AC3E}">
        <p14:creationId xmlns:p14="http://schemas.microsoft.com/office/powerpoint/2010/main" val="331380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6BA0-2039-1506-E311-BD5393DE4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A5A4F-995D-3802-714D-A4C2544EA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3D819-264E-80CA-CE59-BEAF0B4CCE32}"/>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45097042-2E00-1E21-EFE7-405ACA63AE54}"/>
              </a:ext>
            </a:extLst>
          </p:cNvPr>
          <p:cNvSpPr>
            <a:spLocks noGrp="1"/>
          </p:cNvSpPr>
          <p:nvPr>
            <p:ph type="sldNum" sz="quarter" idx="5"/>
          </p:nvPr>
        </p:nvSpPr>
        <p:spPr/>
        <p:txBody>
          <a:bodyPr/>
          <a:lstStyle/>
          <a:p>
            <a:fld id="{1BD196BA-9909-4F09-80C5-5204F115B9EF}" type="slidenum">
              <a:rPr lang="el-GR" smtClean="0"/>
              <a:t>1</a:t>
            </a:fld>
            <a:endParaRPr lang="el-GR"/>
          </a:p>
        </p:txBody>
      </p:sp>
    </p:spTree>
    <p:extLst>
      <p:ext uri="{BB962C8B-B14F-4D97-AF65-F5344CB8AC3E}">
        <p14:creationId xmlns:p14="http://schemas.microsoft.com/office/powerpoint/2010/main" val="210259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C2EB0-4AE9-00B3-0ECA-F26C8643F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E61CC-27B1-5EE1-5656-41479F127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794378-A24D-9B18-DF5E-71DB9D6B42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EC0819-DDFB-1ADE-BE09-957DD169C1CB}"/>
              </a:ext>
            </a:extLst>
          </p:cNvPr>
          <p:cNvSpPr>
            <a:spLocks noGrp="1"/>
          </p:cNvSpPr>
          <p:nvPr>
            <p:ph type="sldNum" sz="quarter" idx="5"/>
          </p:nvPr>
        </p:nvSpPr>
        <p:spPr/>
        <p:txBody>
          <a:bodyPr/>
          <a:lstStyle/>
          <a:p>
            <a:fld id="{1BD196BA-9909-4F09-80C5-5204F115B9EF}" type="slidenum">
              <a:rPr lang="el-GR" smtClean="0"/>
              <a:t>11</a:t>
            </a:fld>
            <a:endParaRPr lang="el-GR"/>
          </a:p>
        </p:txBody>
      </p:sp>
    </p:spTree>
    <p:extLst>
      <p:ext uri="{BB962C8B-B14F-4D97-AF65-F5344CB8AC3E}">
        <p14:creationId xmlns:p14="http://schemas.microsoft.com/office/powerpoint/2010/main" val="264036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262A-E55C-ED8B-3B0C-90273A9E2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C2AA0-2750-8890-24F4-7A6B9FE959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37FC-7410-C44F-8077-7090DF3BB3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004A72-0857-483C-018B-993D6759B85B}"/>
              </a:ext>
            </a:extLst>
          </p:cNvPr>
          <p:cNvSpPr>
            <a:spLocks noGrp="1"/>
          </p:cNvSpPr>
          <p:nvPr>
            <p:ph type="sldNum" sz="quarter" idx="5"/>
          </p:nvPr>
        </p:nvSpPr>
        <p:spPr/>
        <p:txBody>
          <a:bodyPr/>
          <a:lstStyle/>
          <a:p>
            <a:fld id="{1BD196BA-9909-4F09-80C5-5204F115B9EF}" type="slidenum">
              <a:rPr lang="el-GR" smtClean="0"/>
              <a:t>12</a:t>
            </a:fld>
            <a:endParaRPr lang="el-GR"/>
          </a:p>
        </p:txBody>
      </p:sp>
    </p:spTree>
    <p:extLst>
      <p:ext uri="{BB962C8B-B14F-4D97-AF65-F5344CB8AC3E}">
        <p14:creationId xmlns:p14="http://schemas.microsoft.com/office/powerpoint/2010/main" val="3703074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99A50-EE84-4D87-91FC-A0D480D24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AAF31-050E-A8C9-DC39-937519E88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A652D-8EAF-B6EA-F67F-66A0998163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F0F25C-39C9-CC7E-BAF9-B560B8274677}"/>
              </a:ext>
            </a:extLst>
          </p:cNvPr>
          <p:cNvSpPr>
            <a:spLocks noGrp="1"/>
          </p:cNvSpPr>
          <p:nvPr>
            <p:ph type="sldNum" sz="quarter" idx="5"/>
          </p:nvPr>
        </p:nvSpPr>
        <p:spPr/>
        <p:txBody>
          <a:bodyPr/>
          <a:lstStyle/>
          <a:p>
            <a:fld id="{1BD196BA-9909-4F09-80C5-5204F115B9EF}" type="slidenum">
              <a:rPr lang="el-GR" smtClean="0"/>
              <a:t>13</a:t>
            </a:fld>
            <a:endParaRPr lang="el-GR"/>
          </a:p>
        </p:txBody>
      </p:sp>
    </p:spTree>
    <p:extLst>
      <p:ext uri="{BB962C8B-B14F-4D97-AF65-F5344CB8AC3E}">
        <p14:creationId xmlns:p14="http://schemas.microsoft.com/office/powerpoint/2010/main" val="120636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D8AC9-8363-FB57-49EB-D3172727B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50197-201B-0C89-FD5D-B28058523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9D15DD-DCAD-74CB-C3A2-0AB22B19AF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D75AD1-2B38-B4DC-4828-0361E2B881E6}"/>
              </a:ext>
            </a:extLst>
          </p:cNvPr>
          <p:cNvSpPr>
            <a:spLocks noGrp="1"/>
          </p:cNvSpPr>
          <p:nvPr>
            <p:ph type="sldNum" sz="quarter" idx="5"/>
          </p:nvPr>
        </p:nvSpPr>
        <p:spPr/>
        <p:txBody>
          <a:bodyPr/>
          <a:lstStyle/>
          <a:p>
            <a:fld id="{1BD196BA-9909-4F09-80C5-5204F115B9EF}" type="slidenum">
              <a:rPr lang="el-GR" smtClean="0"/>
              <a:t>14</a:t>
            </a:fld>
            <a:endParaRPr lang="el-GR"/>
          </a:p>
        </p:txBody>
      </p:sp>
    </p:spTree>
    <p:extLst>
      <p:ext uri="{BB962C8B-B14F-4D97-AF65-F5344CB8AC3E}">
        <p14:creationId xmlns:p14="http://schemas.microsoft.com/office/powerpoint/2010/main" val="3720100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95037-7A34-3F42-8B62-6B0E67CA5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9ADBC-2F7B-01B6-DB58-A7D02D9E7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80094-366E-52EC-BDDD-3713785154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F882BD-95D4-67B2-62D1-84ACD4C14A21}"/>
              </a:ext>
            </a:extLst>
          </p:cNvPr>
          <p:cNvSpPr>
            <a:spLocks noGrp="1"/>
          </p:cNvSpPr>
          <p:nvPr>
            <p:ph type="sldNum" sz="quarter" idx="5"/>
          </p:nvPr>
        </p:nvSpPr>
        <p:spPr/>
        <p:txBody>
          <a:bodyPr/>
          <a:lstStyle/>
          <a:p>
            <a:fld id="{1BD196BA-9909-4F09-80C5-5204F115B9EF}" type="slidenum">
              <a:rPr lang="el-GR" smtClean="0"/>
              <a:t>15</a:t>
            </a:fld>
            <a:endParaRPr lang="el-GR"/>
          </a:p>
        </p:txBody>
      </p:sp>
    </p:spTree>
    <p:extLst>
      <p:ext uri="{BB962C8B-B14F-4D97-AF65-F5344CB8AC3E}">
        <p14:creationId xmlns:p14="http://schemas.microsoft.com/office/powerpoint/2010/main" val="3213796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53716-B189-8A29-4F55-E2C825F05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07B11-BA88-C74F-F7B1-A56592FC8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9E709-3E37-CA4F-322D-4421577117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BF28EF-14DF-CC54-A44B-4F7DAA945BFC}"/>
              </a:ext>
            </a:extLst>
          </p:cNvPr>
          <p:cNvSpPr>
            <a:spLocks noGrp="1"/>
          </p:cNvSpPr>
          <p:nvPr>
            <p:ph type="sldNum" sz="quarter" idx="5"/>
          </p:nvPr>
        </p:nvSpPr>
        <p:spPr/>
        <p:txBody>
          <a:bodyPr/>
          <a:lstStyle/>
          <a:p>
            <a:fld id="{1BD196BA-9909-4F09-80C5-5204F115B9EF}" type="slidenum">
              <a:rPr lang="el-GR" smtClean="0"/>
              <a:t>16</a:t>
            </a:fld>
            <a:endParaRPr lang="el-GR"/>
          </a:p>
        </p:txBody>
      </p:sp>
    </p:spTree>
    <p:extLst>
      <p:ext uri="{BB962C8B-B14F-4D97-AF65-F5344CB8AC3E}">
        <p14:creationId xmlns:p14="http://schemas.microsoft.com/office/powerpoint/2010/main" val="2743630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F1F04-C70B-FFD6-1B76-9C8942D59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E2F77-D46C-9143-CA38-5BBCB2906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873A3-71BA-AC45-3EEA-1706E98A97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D51E19-FF8C-705E-E1BE-82E09680A654}"/>
              </a:ext>
            </a:extLst>
          </p:cNvPr>
          <p:cNvSpPr>
            <a:spLocks noGrp="1"/>
          </p:cNvSpPr>
          <p:nvPr>
            <p:ph type="sldNum" sz="quarter" idx="5"/>
          </p:nvPr>
        </p:nvSpPr>
        <p:spPr/>
        <p:txBody>
          <a:bodyPr/>
          <a:lstStyle/>
          <a:p>
            <a:fld id="{1BD196BA-9909-4F09-80C5-5204F115B9EF}" type="slidenum">
              <a:rPr lang="el-GR" smtClean="0"/>
              <a:t>17</a:t>
            </a:fld>
            <a:endParaRPr lang="el-GR"/>
          </a:p>
        </p:txBody>
      </p:sp>
    </p:spTree>
    <p:extLst>
      <p:ext uri="{BB962C8B-B14F-4D97-AF65-F5344CB8AC3E}">
        <p14:creationId xmlns:p14="http://schemas.microsoft.com/office/powerpoint/2010/main" val="4212268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4BAEE-947B-A329-4792-93929B85E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85DBB3-B1E3-280D-96CA-FB210BD02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BDCDA-CE7C-B8BB-DEC2-EB322060369F}"/>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FF7CAE04-6FE4-73D4-08F5-CCE6CEBB651D}"/>
              </a:ext>
            </a:extLst>
          </p:cNvPr>
          <p:cNvSpPr>
            <a:spLocks noGrp="1"/>
          </p:cNvSpPr>
          <p:nvPr>
            <p:ph type="sldNum" sz="quarter" idx="5"/>
          </p:nvPr>
        </p:nvSpPr>
        <p:spPr/>
        <p:txBody>
          <a:bodyPr/>
          <a:lstStyle/>
          <a:p>
            <a:fld id="{1BD196BA-9909-4F09-80C5-5204F115B9EF}" type="slidenum">
              <a:rPr lang="el-GR" smtClean="0"/>
              <a:t>18</a:t>
            </a:fld>
            <a:endParaRPr lang="el-GR"/>
          </a:p>
        </p:txBody>
      </p:sp>
    </p:spTree>
    <p:extLst>
      <p:ext uri="{BB962C8B-B14F-4D97-AF65-F5344CB8AC3E}">
        <p14:creationId xmlns:p14="http://schemas.microsoft.com/office/powerpoint/2010/main" val="43625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0D60A-556E-B828-ED06-A545DC22F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EEBC0-430F-D298-7379-30DA39573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C7B17-B428-B9ED-20B8-5D8E61052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BCEE15-9D17-E519-A46C-01E743D08286}"/>
              </a:ext>
            </a:extLst>
          </p:cNvPr>
          <p:cNvSpPr>
            <a:spLocks noGrp="1"/>
          </p:cNvSpPr>
          <p:nvPr>
            <p:ph type="sldNum" sz="quarter" idx="5"/>
          </p:nvPr>
        </p:nvSpPr>
        <p:spPr/>
        <p:txBody>
          <a:bodyPr/>
          <a:lstStyle/>
          <a:p>
            <a:fld id="{1BD196BA-9909-4F09-80C5-5204F115B9EF}" type="slidenum">
              <a:rPr lang="el-GR" smtClean="0"/>
              <a:t>19</a:t>
            </a:fld>
            <a:endParaRPr lang="el-GR"/>
          </a:p>
        </p:txBody>
      </p:sp>
    </p:spTree>
    <p:extLst>
      <p:ext uri="{BB962C8B-B14F-4D97-AF65-F5344CB8AC3E}">
        <p14:creationId xmlns:p14="http://schemas.microsoft.com/office/powerpoint/2010/main" val="173069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2CEAB-F3C6-0504-E623-71D9EF0FF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B3282-2260-E978-0A24-AEA103F0C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EB50F-BC94-58A1-56D0-8C814B479ECE}"/>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14EBF947-89A4-8D87-6831-FD939F9FE2DB}"/>
              </a:ext>
            </a:extLst>
          </p:cNvPr>
          <p:cNvSpPr>
            <a:spLocks noGrp="1"/>
          </p:cNvSpPr>
          <p:nvPr>
            <p:ph type="sldNum" sz="quarter" idx="5"/>
          </p:nvPr>
        </p:nvSpPr>
        <p:spPr/>
        <p:txBody>
          <a:bodyPr/>
          <a:lstStyle/>
          <a:p>
            <a:fld id="{1BD196BA-9909-4F09-80C5-5204F115B9EF}" type="slidenum">
              <a:rPr lang="el-GR" smtClean="0"/>
              <a:t>20</a:t>
            </a:fld>
            <a:endParaRPr lang="el-GR"/>
          </a:p>
        </p:txBody>
      </p:sp>
    </p:spTree>
    <p:extLst>
      <p:ext uri="{BB962C8B-B14F-4D97-AF65-F5344CB8AC3E}">
        <p14:creationId xmlns:p14="http://schemas.microsoft.com/office/powerpoint/2010/main" val="167623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5928D-621C-46A3-3D3C-18CDA0193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FCC4F-EAA7-CE83-7A46-EB1ED4979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4FE38-2B5C-05F8-FAAF-D9D6C2DA2E7E}"/>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52A83267-5A95-C6AB-326E-F93802D6B35F}"/>
              </a:ext>
            </a:extLst>
          </p:cNvPr>
          <p:cNvSpPr>
            <a:spLocks noGrp="1"/>
          </p:cNvSpPr>
          <p:nvPr>
            <p:ph type="sldNum" sz="quarter" idx="5"/>
          </p:nvPr>
        </p:nvSpPr>
        <p:spPr/>
        <p:txBody>
          <a:bodyPr/>
          <a:lstStyle/>
          <a:p>
            <a:fld id="{1BD196BA-9909-4F09-80C5-5204F115B9EF}" type="slidenum">
              <a:rPr lang="el-GR" smtClean="0"/>
              <a:t>2</a:t>
            </a:fld>
            <a:endParaRPr lang="el-GR"/>
          </a:p>
        </p:txBody>
      </p:sp>
    </p:spTree>
    <p:extLst>
      <p:ext uri="{BB962C8B-B14F-4D97-AF65-F5344CB8AC3E}">
        <p14:creationId xmlns:p14="http://schemas.microsoft.com/office/powerpoint/2010/main" val="3357196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37CB6-67F2-6194-3234-82D120A98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83EB5-8B78-912F-40C6-31AFAC1FE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673FC-F972-DD3D-A14C-30275E6D83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549201-F8ED-DAD2-A98F-5EF6AFE3CC87}"/>
              </a:ext>
            </a:extLst>
          </p:cNvPr>
          <p:cNvSpPr>
            <a:spLocks noGrp="1"/>
          </p:cNvSpPr>
          <p:nvPr>
            <p:ph type="sldNum" sz="quarter" idx="5"/>
          </p:nvPr>
        </p:nvSpPr>
        <p:spPr/>
        <p:txBody>
          <a:bodyPr/>
          <a:lstStyle/>
          <a:p>
            <a:fld id="{1BD196BA-9909-4F09-80C5-5204F115B9EF}" type="slidenum">
              <a:rPr lang="el-GR" smtClean="0"/>
              <a:t>21</a:t>
            </a:fld>
            <a:endParaRPr lang="el-GR"/>
          </a:p>
        </p:txBody>
      </p:sp>
    </p:spTree>
    <p:extLst>
      <p:ext uri="{BB962C8B-B14F-4D97-AF65-F5344CB8AC3E}">
        <p14:creationId xmlns:p14="http://schemas.microsoft.com/office/powerpoint/2010/main" val="471542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61909-C20A-EC9D-E580-8DA965F50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A9084-B6B9-FBE0-80A7-0AEFB0B25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9ABB5-B38A-84C4-CA02-5C168813D1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EA80BE-A24C-08D2-FFE2-653D0F91D99D}"/>
              </a:ext>
            </a:extLst>
          </p:cNvPr>
          <p:cNvSpPr>
            <a:spLocks noGrp="1"/>
          </p:cNvSpPr>
          <p:nvPr>
            <p:ph type="sldNum" sz="quarter" idx="5"/>
          </p:nvPr>
        </p:nvSpPr>
        <p:spPr/>
        <p:txBody>
          <a:bodyPr/>
          <a:lstStyle/>
          <a:p>
            <a:fld id="{1BD196BA-9909-4F09-80C5-5204F115B9EF}" type="slidenum">
              <a:rPr lang="el-GR" smtClean="0"/>
              <a:t>22</a:t>
            </a:fld>
            <a:endParaRPr lang="el-GR"/>
          </a:p>
        </p:txBody>
      </p:sp>
    </p:spTree>
    <p:extLst>
      <p:ext uri="{BB962C8B-B14F-4D97-AF65-F5344CB8AC3E}">
        <p14:creationId xmlns:p14="http://schemas.microsoft.com/office/powerpoint/2010/main" val="4139311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DAB16-A87F-685C-0472-4BC954F98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5FF12-DF67-D309-2CCA-3AC02277CD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1BD40-E877-BAED-026F-6D0F33BCB4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4AE0B2-A1FB-5FF2-A12B-7269B5AF5B3D}"/>
              </a:ext>
            </a:extLst>
          </p:cNvPr>
          <p:cNvSpPr>
            <a:spLocks noGrp="1"/>
          </p:cNvSpPr>
          <p:nvPr>
            <p:ph type="sldNum" sz="quarter" idx="5"/>
          </p:nvPr>
        </p:nvSpPr>
        <p:spPr/>
        <p:txBody>
          <a:bodyPr/>
          <a:lstStyle/>
          <a:p>
            <a:fld id="{1BD196BA-9909-4F09-80C5-5204F115B9EF}" type="slidenum">
              <a:rPr lang="el-GR" smtClean="0"/>
              <a:t>23</a:t>
            </a:fld>
            <a:endParaRPr lang="el-GR"/>
          </a:p>
        </p:txBody>
      </p:sp>
    </p:spTree>
    <p:extLst>
      <p:ext uri="{BB962C8B-B14F-4D97-AF65-F5344CB8AC3E}">
        <p14:creationId xmlns:p14="http://schemas.microsoft.com/office/powerpoint/2010/main" val="2029243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6A4FE-D399-CA3D-0075-652B0E0AD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C303A-5129-F95E-4CBC-3DECF51A5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A2883-0103-5DA2-6D36-C4C9FCD3CD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7F4AEC-99FE-F04B-85DE-946142C2FEAC}"/>
              </a:ext>
            </a:extLst>
          </p:cNvPr>
          <p:cNvSpPr>
            <a:spLocks noGrp="1"/>
          </p:cNvSpPr>
          <p:nvPr>
            <p:ph type="sldNum" sz="quarter" idx="5"/>
          </p:nvPr>
        </p:nvSpPr>
        <p:spPr/>
        <p:txBody>
          <a:bodyPr/>
          <a:lstStyle/>
          <a:p>
            <a:fld id="{1BD196BA-9909-4F09-80C5-5204F115B9EF}" type="slidenum">
              <a:rPr lang="el-GR" smtClean="0"/>
              <a:t>24</a:t>
            </a:fld>
            <a:endParaRPr lang="el-GR"/>
          </a:p>
        </p:txBody>
      </p:sp>
    </p:spTree>
    <p:extLst>
      <p:ext uri="{BB962C8B-B14F-4D97-AF65-F5344CB8AC3E}">
        <p14:creationId xmlns:p14="http://schemas.microsoft.com/office/powerpoint/2010/main" val="2123986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8816A-06F3-FDA9-EAB8-09E673853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37FAC-4B0B-2B10-A747-4EAC83604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B15CE-EB25-1D34-D1FC-D9280F7026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D9C42F-81C6-74A2-AD39-229365BF9720}"/>
              </a:ext>
            </a:extLst>
          </p:cNvPr>
          <p:cNvSpPr>
            <a:spLocks noGrp="1"/>
          </p:cNvSpPr>
          <p:nvPr>
            <p:ph type="sldNum" sz="quarter" idx="5"/>
          </p:nvPr>
        </p:nvSpPr>
        <p:spPr/>
        <p:txBody>
          <a:bodyPr/>
          <a:lstStyle/>
          <a:p>
            <a:fld id="{1BD196BA-9909-4F09-80C5-5204F115B9EF}" type="slidenum">
              <a:rPr lang="el-GR" smtClean="0"/>
              <a:t>25</a:t>
            </a:fld>
            <a:endParaRPr lang="el-GR"/>
          </a:p>
        </p:txBody>
      </p:sp>
    </p:spTree>
    <p:extLst>
      <p:ext uri="{BB962C8B-B14F-4D97-AF65-F5344CB8AC3E}">
        <p14:creationId xmlns:p14="http://schemas.microsoft.com/office/powerpoint/2010/main" val="3456421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83E4-6BED-7628-26A7-8DF6FDFFD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DFB99-594C-F4A6-5D4A-26BA3E779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6D3D6-D314-EAA2-2ED5-B96E0C8786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806C3E-5536-8FC3-AB3F-86FC248CE703}"/>
              </a:ext>
            </a:extLst>
          </p:cNvPr>
          <p:cNvSpPr>
            <a:spLocks noGrp="1"/>
          </p:cNvSpPr>
          <p:nvPr>
            <p:ph type="sldNum" sz="quarter" idx="5"/>
          </p:nvPr>
        </p:nvSpPr>
        <p:spPr/>
        <p:txBody>
          <a:bodyPr/>
          <a:lstStyle/>
          <a:p>
            <a:fld id="{1BD196BA-9909-4F09-80C5-5204F115B9EF}" type="slidenum">
              <a:rPr lang="el-GR" smtClean="0"/>
              <a:t>26</a:t>
            </a:fld>
            <a:endParaRPr lang="el-GR"/>
          </a:p>
        </p:txBody>
      </p:sp>
    </p:spTree>
    <p:extLst>
      <p:ext uri="{BB962C8B-B14F-4D97-AF65-F5344CB8AC3E}">
        <p14:creationId xmlns:p14="http://schemas.microsoft.com/office/powerpoint/2010/main" val="1818478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18B6D-7F8F-639E-16BA-0FE8FC0D5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DA114-745F-6C6D-0AED-6BCABD0EC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EC014-FD16-858B-51A5-DAE72B7A61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AC228F-19D0-FD37-F8A3-5BB73439BA26}"/>
              </a:ext>
            </a:extLst>
          </p:cNvPr>
          <p:cNvSpPr>
            <a:spLocks noGrp="1"/>
          </p:cNvSpPr>
          <p:nvPr>
            <p:ph type="sldNum" sz="quarter" idx="5"/>
          </p:nvPr>
        </p:nvSpPr>
        <p:spPr/>
        <p:txBody>
          <a:bodyPr/>
          <a:lstStyle/>
          <a:p>
            <a:fld id="{1BD196BA-9909-4F09-80C5-5204F115B9EF}" type="slidenum">
              <a:rPr lang="el-GR" smtClean="0"/>
              <a:t>27</a:t>
            </a:fld>
            <a:endParaRPr lang="el-GR"/>
          </a:p>
        </p:txBody>
      </p:sp>
    </p:spTree>
    <p:extLst>
      <p:ext uri="{BB962C8B-B14F-4D97-AF65-F5344CB8AC3E}">
        <p14:creationId xmlns:p14="http://schemas.microsoft.com/office/powerpoint/2010/main" val="2037019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60DCD-2DD2-6DFC-CCCC-A5BE43706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76363-CB59-3168-BA7B-964CEA1D61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FD49A-CE5F-E36C-ADC1-6E28A3CDB79F}"/>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5E861E03-9FA1-2BDA-CA18-6E48560CD13E}"/>
              </a:ext>
            </a:extLst>
          </p:cNvPr>
          <p:cNvSpPr>
            <a:spLocks noGrp="1"/>
          </p:cNvSpPr>
          <p:nvPr>
            <p:ph type="sldNum" sz="quarter" idx="5"/>
          </p:nvPr>
        </p:nvSpPr>
        <p:spPr/>
        <p:txBody>
          <a:bodyPr/>
          <a:lstStyle/>
          <a:p>
            <a:fld id="{1BD196BA-9909-4F09-80C5-5204F115B9EF}" type="slidenum">
              <a:rPr lang="el-GR" smtClean="0"/>
              <a:t>28</a:t>
            </a:fld>
            <a:endParaRPr lang="el-GR"/>
          </a:p>
        </p:txBody>
      </p:sp>
    </p:spTree>
    <p:extLst>
      <p:ext uri="{BB962C8B-B14F-4D97-AF65-F5344CB8AC3E}">
        <p14:creationId xmlns:p14="http://schemas.microsoft.com/office/powerpoint/2010/main" val="359968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0E331-7CAB-EC36-90A2-D0A5E7AA8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FD62F-33C2-3343-584B-52D9853B6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DF9FE-5D9A-F5FE-0E29-8E3736FE95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0821E4-AA1C-BA83-D84F-04862036C7F0}"/>
              </a:ext>
            </a:extLst>
          </p:cNvPr>
          <p:cNvSpPr>
            <a:spLocks noGrp="1"/>
          </p:cNvSpPr>
          <p:nvPr>
            <p:ph type="sldNum" sz="quarter" idx="5"/>
          </p:nvPr>
        </p:nvSpPr>
        <p:spPr/>
        <p:txBody>
          <a:bodyPr/>
          <a:lstStyle/>
          <a:p>
            <a:fld id="{1BD196BA-9909-4F09-80C5-5204F115B9EF}" type="slidenum">
              <a:rPr lang="el-GR" smtClean="0"/>
              <a:t>29</a:t>
            </a:fld>
            <a:endParaRPr lang="el-GR"/>
          </a:p>
        </p:txBody>
      </p:sp>
    </p:spTree>
    <p:extLst>
      <p:ext uri="{BB962C8B-B14F-4D97-AF65-F5344CB8AC3E}">
        <p14:creationId xmlns:p14="http://schemas.microsoft.com/office/powerpoint/2010/main" val="2300155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C75BC-5AE9-B6F6-6DC7-38595735B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E18F4-C8EF-A5BF-B03D-3C39989AF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CBDFE-D416-212A-77D2-1ECE5E4C51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3C426C-BB80-A52E-7F4A-7B3A23E2A665}"/>
              </a:ext>
            </a:extLst>
          </p:cNvPr>
          <p:cNvSpPr>
            <a:spLocks noGrp="1"/>
          </p:cNvSpPr>
          <p:nvPr>
            <p:ph type="sldNum" sz="quarter" idx="5"/>
          </p:nvPr>
        </p:nvSpPr>
        <p:spPr/>
        <p:txBody>
          <a:bodyPr/>
          <a:lstStyle/>
          <a:p>
            <a:fld id="{1BD196BA-9909-4F09-80C5-5204F115B9EF}" type="slidenum">
              <a:rPr lang="el-GR" smtClean="0"/>
              <a:t>30</a:t>
            </a:fld>
            <a:endParaRPr lang="el-GR"/>
          </a:p>
        </p:txBody>
      </p:sp>
    </p:spTree>
    <p:extLst>
      <p:ext uri="{BB962C8B-B14F-4D97-AF65-F5344CB8AC3E}">
        <p14:creationId xmlns:p14="http://schemas.microsoft.com/office/powerpoint/2010/main" val="148130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196BA-9909-4F09-80C5-5204F115B9EF}" type="slidenum">
              <a:rPr lang="el-GR" smtClean="0"/>
              <a:t>3</a:t>
            </a:fld>
            <a:endParaRPr lang="el-GR"/>
          </a:p>
        </p:txBody>
      </p:sp>
    </p:spTree>
    <p:extLst>
      <p:ext uri="{BB962C8B-B14F-4D97-AF65-F5344CB8AC3E}">
        <p14:creationId xmlns:p14="http://schemas.microsoft.com/office/powerpoint/2010/main" val="1919793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37B63-A3B1-38E4-F817-A6BB12456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7D9AD-3658-183F-402E-C12FF5FFF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87F5E-9D89-76FB-6CB5-7D014BCF53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233485-7816-EE70-EB2D-6311FF4A1731}"/>
              </a:ext>
            </a:extLst>
          </p:cNvPr>
          <p:cNvSpPr>
            <a:spLocks noGrp="1"/>
          </p:cNvSpPr>
          <p:nvPr>
            <p:ph type="sldNum" sz="quarter" idx="5"/>
          </p:nvPr>
        </p:nvSpPr>
        <p:spPr/>
        <p:txBody>
          <a:bodyPr/>
          <a:lstStyle/>
          <a:p>
            <a:fld id="{1BD196BA-9909-4F09-80C5-5204F115B9EF}" type="slidenum">
              <a:rPr lang="el-GR" smtClean="0"/>
              <a:t>31</a:t>
            </a:fld>
            <a:endParaRPr lang="el-GR"/>
          </a:p>
        </p:txBody>
      </p:sp>
    </p:spTree>
    <p:extLst>
      <p:ext uri="{BB962C8B-B14F-4D97-AF65-F5344CB8AC3E}">
        <p14:creationId xmlns:p14="http://schemas.microsoft.com/office/powerpoint/2010/main" val="1075606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E8FF9-B0BD-C197-22B7-D5C37B2FC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12196-CBE6-ACE9-7CE2-3D1213491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BBBE9-0515-E37D-5A0A-5E5301BFC2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B5302A-2EA8-30F8-7E35-470546E844EC}"/>
              </a:ext>
            </a:extLst>
          </p:cNvPr>
          <p:cNvSpPr>
            <a:spLocks noGrp="1"/>
          </p:cNvSpPr>
          <p:nvPr>
            <p:ph type="sldNum" sz="quarter" idx="5"/>
          </p:nvPr>
        </p:nvSpPr>
        <p:spPr/>
        <p:txBody>
          <a:bodyPr/>
          <a:lstStyle/>
          <a:p>
            <a:fld id="{1BD196BA-9909-4F09-80C5-5204F115B9EF}" type="slidenum">
              <a:rPr lang="el-GR" smtClean="0"/>
              <a:t>32</a:t>
            </a:fld>
            <a:endParaRPr lang="el-GR"/>
          </a:p>
        </p:txBody>
      </p:sp>
    </p:spTree>
    <p:extLst>
      <p:ext uri="{BB962C8B-B14F-4D97-AF65-F5344CB8AC3E}">
        <p14:creationId xmlns:p14="http://schemas.microsoft.com/office/powerpoint/2010/main" val="373015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05015-A4A1-F237-3C3F-4C0C1B35D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558D7-FF3A-F45F-D7BA-EDABB2F4A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3487C-76C9-9B10-D97C-36D74F53B2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057CF3-7A4D-8B47-CC6A-12C65294D524}"/>
              </a:ext>
            </a:extLst>
          </p:cNvPr>
          <p:cNvSpPr>
            <a:spLocks noGrp="1"/>
          </p:cNvSpPr>
          <p:nvPr>
            <p:ph type="sldNum" sz="quarter" idx="5"/>
          </p:nvPr>
        </p:nvSpPr>
        <p:spPr/>
        <p:txBody>
          <a:bodyPr/>
          <a:lstStyle/>
          <a:p>
            <a:fld id="{1BD196BA-9909-4F09-80C5-5204F115B9EF}" type="slidenum">
              <a:rPr lang="el-GR" smtClean="0"/>
              <a:t>33</a:t>
            </a:fld>
            <a:endParaRPr lang="el-GR"/>
          </a:p>
        </p:txBody>
      </p:sp>
    </p:spTree>
    <p:extLst>
      <p:ext uri="{BB962C8B-B14F-4D97-AF65-F5344CB8AC3E}">
        <p14:creationId xmlns:p14="http://schemas.microsoft.com/office/powerpoint/2010/main" val="3278736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2BBE1-9FBF-19F1-FD6C-A36DBE3FC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B2B2C-199D-C997-AD58-58C6C4F4D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F0035-F1C5-B71F-2DCE-BA1FDA2177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E17F17-2949-25F0-DFD9-FC94C023BB5E}"/>
              </a:ext>
            </a:extLst>
          </p:cNvPr>
          <p:cNvSpPr>
            <a:spLocks noGrp="1"/>
          </p:cNvSpPr>
          <p:nvPr>
            <p:ph type="sldNum" sz="quarter" idx="5"/>
          </p:nvPr>
        </p:nvSpPr>
        <p:spPr/>
        <p:txBody>
          <a:bodyPr/>
          <a:lstStyle/>
          <a:p>
            <a:fld id="{1BD196BA-9909-4F09-80C5-5204F115B9EF}" type="slidenum">
              <a:rPr lang="el-GR" smtClean="0"/>
              <a:t>34</a:t>
            </a:fld>
            <a:endParaRPr lang="el-GR"/>
          </a:p>
        </p:txBody>
      </p:sp>
    </p:spTree>
    <p:extLst>
      <p:ext uri="{BB962C8B-B14F-4D97-AF65-F5344CB8AC3E}">
        <p14:creationId xmlns:p14="http://schemas.microsoft.com/office/powerpoint/2010/main" val="3259257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E2D44-510A-D426-4C30-5EA58513D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F3048-C302-FBB6-3115-26CF9CFB1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D3A41-D094-55E0-BD55-724F4933A0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9C892C-75D0-54A3-375C-C60B740CFC68}"/>
              </a:ext>
            </a:extLst>
          </p:cNvPr>
          <p:cNvSpPr>
            <a:spLocks noGrp="1"/>
          </p:cNvSpPr>
          <p:nvPr>
            <p:ph type="sldNum" sz="quarter" idx="5"/>
          </p:nvPr>
        </p:nvSpPr>
        <p:spPr/>
        <p:txBody>
          <a:bodyPr/>
          <a:lstStyle/>
          <a:p>
            <a:fld id="{1BD196BA-9909-4F09-80C5-5204F115B9EF}" type="slidenum">
              <a:rPr lang="el-GR" smtClean="0"/>
              <a:t>35</a:t>
            </a:fld>
            <a:endParaRPr lang="el-GR"/>
          </a:p>
        </p:txBody>
      </p:sp>
    </p:spTree>
    <p:extLst>
      <p:ext uri="{BB962C8B-B14F-4D97-AF65-F5344CB8AC3E}">
        <p14:creationId xmlns:p14="http://schemas.microsoft.com/office/powerpoint/2010/main" val="1098097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80935-9D17-D30E-8DC6-A301B4190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DCEB4-3D84-BC7A-9749-C910C4750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98C89-B72C-10FF-863B-B973B89C42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5BAF20-65A8-C7C3-CCEC-499DCFB69593}"/>
              </a:ext>
            </a:extLst>
          </p:cNvPr>
          <p:cNvSpPr>
            <a:spLocks noGrp="1"/>
          </p:cNvSpPr>
          <p:nvPr>
            <p:ph type="sldNum" sz="quarter" idx="5"/>
          </p:nvPr>
        </p:nvSpPr>
        <p:spPr/>
        <p:txBody>
          <a:bodyPr/>
          <a:lstStyle/>
          <a:p>
            <a:fld id="{1BD196BA-9909-4F09-80C5-5204F115B9EF}" type="slidenum">
              <a:rPr lang="el-GR" smtClean="0"/>
              <a:t>5</a:t>
            </a:fld>
            <a:endParaRPr lang="el-GR"/>
          </a:p>
        </p:txBody>
      </p:sp>
    </p:spTree>
    <p:extLst>
      <p:ext uri="{BB962C8B-B14F-4D97-AF65-F5344CB8AC3E}">
        <p14:creationId xmlns:p14="http://schemas.microsoft.com/office/powerpoint/2010/main" val="292567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0CAAF-0D8A-5C4B-8965-F6B0BB015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6BC60-5D31-E5BF-0164-37A4E91F0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8D1DB-F1A1-D9DB-9D97-421ABFAF9A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E0BF57-66D5-0A33-C4A0-C534A2399E99}"/>
              </a:ext>
            </a:extLst>
          </p:cNvPr>
          <p:cNvSpPr>
            <a:spLocks noGrp="1"/>
          </p:cNvSpPr>
          <p:nvPr>
            <p:ph type="sldNum" sz="quarter" idx="5"/>
          </p:nvPr>
        </p:nvSpPr>
        <p:spPr/>
        <p:txBody>
          <a:bodyPr/>
          <a:lstStyle/>
          <a:p>
            <a:fld id="{1BD196BA-9909-4F09-80C5-5204F115B9EF}" type="slidenum">
              <a:rPr lang="el-GR" smtClean="0"/>
              <a:t>6</a:t>
            </a:fld>
            <a:endParaRPr lang="el-GR"/>
          </a:p>
        </p:txBody>
      </p:sp>
    </p:spTree>
    <p:extLst>
      <p:ext uri="{BB962C8B-B14F-4D97-AF65-F5344CB8AC3E}">
        <p14:creationId xmlns:p14="http://schemas.microsoft.com/office/powerpoint/2010/main" val="24401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82849-4E5D-AB84-08A5-2B497284D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C6205-C2C3-E047-5349-5533F3DA4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9006B9-B8CB-B79F-DB60-D808A55BE2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E394D2-74A9-3ABD-0156-1B1A654F21D5}"/>
              </a:ext>
            </a:extLst>
          </p:cNvPr>
          <p:cNvSpPr>
            <a:spLocks noGrp="1"/>
          </p:cNvSpPr>
          <p:nvPr>
            <p:ph type="sldNum" sz="quarter" idx="5"/>
          </p:nvPr>
        </p:nvSpPr>
        <p:spPr/>
        <p:txBody>
          <a:bodyPr/>
          <a:lstStyle/>
          <a:p>
            <a:fld id="{1BD196BA-9909-4F09-80C5-5204F115B9EF}" type="slidenum">
              <a:rPr lang="el-GR" smtClean="0"/>
              <a:t>7</a:t>
            </a:fld>
            <a:endParaRPr lang="el-GR"/>
          </a:p>
        </p:txBody>
      </p:sp>
    </p:spTree>
    <p:extLst>
      <p:ext uri="{BB962C8B-B14F-4D97-AF65-F5344CB8AC3E}">
        <p14:creationId xmlns:p14="http://schemas.microsoft.com/office/powerpoint/2010/main" val="1380011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69F18-715F-FD75-6B74-E4BF347788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16F4B-A92C-ED54-61D5-B399467F4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2C16C-4AFF-A85D-FC84-58D2B5DD93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3B2460-C26F-1FAE-E2FF-4F478BA11E10}"/>
              </a:ext>
            </a:extLst>
          </p:cNvPr>
          <p:cNvSpPr>
            <a:spLocks noGrp="1"/>
          </p:cNvSpPr>
          <p:nvPr>
            <p:ph type="sldNum" sz="quarter" idx="5"/>
          </p:nvPr>
        </p:nvSpPr>
        <p:spPr/>
        <p:txBody>
          <a:bodyPr/>
          <a:lstStyle/>
          <a:p>
            <a:fld id="{1BD196BA-9909-4F09-80C5-5204F115B9EF}" type="slidenum">
              <a:rPr lang="el-GR" smtClean="0"/>
              <a:t>8</a:t>
            </a:fld>
            <a:endParaRPr lang="el-GR"/>
          </a:p>
        </p:txBody>
      </p:sp>
    </p:spTree>
    <p:extLst>
      <p:ext uri="{BB962C8B-B14F-4D97-AF65-F5344CB8AC3E}">
        <p14:creationId xmlns:p14="http://schemas.microsoft.com/office/powerpoint/2010/main" val="258758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53952-07C9-70C9-876C-A44BA6FDE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951C1-1C10-5955-A8AA-80711ADD6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A35A3-2B6D-8D7F-EF6E-46F83A0DD2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1B8316-7A1D-8B3C-87B5-CA1CFF245949}"/>
              </a:ext>
            </a:extLst>
          </p:cNvPr>
          <p:cNvSpPr>
            <a:spLocks noGrp="1"/>
          </p:cNvSpPr>
          <p:nvPr>
            <p:ph type="sldNum" sz="quarter" idx="5"/>
          </p:nvPr>
        </p:nvSpPr>
        <p:spPr/>
        <p:txBody>
          <a:bodyPr/>
          <a:lstStyle/>
          <a:p>
            <a:fld id="{1BD196BA-9909-4F09-80C5-5204F115B9EF}" type="slidenum">
              <a:rPr lang="el-GR" smtClean="0"/>
              <a:t>9</a:t>
            </a:fld>
            <a:endParaRPr lang="el-GR"/>
          </a:p>
        </p:txBody>
      </p:sp>
    </p:spTree>
    <p:extLst>
      <p:ext uri="{BB962C8B-B14F-4D97-AF65-F5344CB8AC3E}">
        <p14:creationId xmlns:p14="http://schemas.microsoft.com/office/powerpoint/2010/main" val="2362706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D40DE-914C-ACDB-7447-6701491C1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5A1D0-75D1-1477-C1C3-6C73490A04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2F4A7-6CA6-2700-F604-EBF425D429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D6762D-3020-E2C5-4036-CECC2DA5B9A6}"/>
              </a:ext>
            </a:extLst>
          </p:cNvPr>
          <p:cNvSpPr>
            <a:spLocks noGrp="1"/>
          </p:cNvSpPr>
          <p:nvPr>
            <p:ph type="sldNum" sz="quarter" idx="5"/>
          </p:nvPr>
        </p:nvSpPr>
        <p:spPr/>
        <p:txBody>
          <a:bodyPr/>
          <a:lstStyle/>
          <a:p>
            <a:fld id="{1BD196BA-9909-4F09-80C5-5204F115B9EF}" type="slidenum">
              <a:rPr lang="el-GR" smtClean="0"/>
              <a:t>10</a:t>
            </a:fld>
            <a:endParaRPr lang="el-GR"/>
          </a:p>
        </p:txBody>
      </p:sp>
    </p:spTree>
    <p:extLst>
      <p:ext uri="{BB962C8B-B14F-4D97-AF65-F5344CB8AC3E}">
        <p14:creationId xmlns:p14="http://schemas.microsoft.com/office/powerpoint/2010/main" val="3355675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96527B-9233-85D3-911F-979E096BAAD2}"/>
              </a:ext>
            </a:extLst>
          </p:cNvPr>
          <p:cNvSpPr/>
          <p:nvPr userDrawn="1"/>
        </p:nvSpPr>
        <p:spPr>
          <a:xfrm>
            <a:off x="0" y="-6436"/>
            <a:ext cx="12192000" cy="5783121"/>
          </a:xfrm>
          <a:prstGeom prst="rect">
            <a:avLst/>
          </a:prstGeom>
          <a:gradFill>
            <a:gsLst>
              <a:gs pos="64000">
                <a:srgbClr val="919AB3"/>
              </a:gs>
              <a:gs pos="28014">
                <a:srgbClr val="47537D"/>
              </a:gs>
              <a:gs pos="46000">
                <a:srgbClr val="636E92"/>
              </a:gs>
              <a:gs pos="12000">
                <a:srgbClr val="2E3B6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2"/>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86121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lvl1pPr>
              <a:defRPr>
                <a:solidFill>
                  <a:schemeClr val="bg1"/>
                </a:solidFill>
              </a:defRPr>
            </a:lvl1pPr>
          </a:lstStyle>
          <a:p>
            <a:fld id="{B4274E06-C9BE-6D47-BF82-8D1C59B33DFA}" type="datetimeFigureOut">
              <a:rPr lang="en-GR" smtClean="0"/>
              <a:pPr/>
              <a:t>12/16/2024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19C7B008-F016-3015-9A9E-E65BD4BBF291}"/>
              </a:ext>
            </a:extLst>
          </p:cNvPr>
          <p:cNvPicPr>
            <a:picLocks noChangeAspect="1"/>
          </p:cNvPicPr>
          <p:nvPr userDrawn="1"/>
        </p:nvPicPr>
        <p:blipFill>
          <a:blip r:embed="rId3"/>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95128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2812647" y="3429000"/>
            <a:ext cx="8723059" cy="1133475"/>
          </a:xfrm>
        </p:spPr>
        <p:txBody>
          <a:bodyPr anchor="b">
            <a:normAutofit/>
          </a:bodyPr>
          <a:lstStyle>
            <a:lvl1pPr>
              <a:defRPr sz="28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2812647" y="4589464"/>
            <a:ext cx="8723061" cy="762466"/>
          </a:xfrm>
        </p:spPr>
        <p:txBody>
          <a:bodyPr>
            <a:normAutofit/>
          </a:bodyPr>
          <a:lstStyle>
            <a:lvl1pPr marL="0" indent="0">
              <a:buNone/>
              <a:defRPr sz="18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49" y="3429000"/>
            <a:ext cx="2153133" cy="1922930"/>
          </a:xfrm>
        </p:spPr>
        <p:txBody>
          <a:bodyPr anchor="ctr">
            <a:noAutofit/>
          </a:bodyPr>
          <a:lstStyle>
            <a:lvl1pPr marL="0" indent="0" algn="ctr">
              <a:buFontTx/>
              <a:buNone/>
              <a:defRPr sz="16600" b="1" i="0" spc="-20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10" name="Picture 9">
            <a:extLst>
              <a:ext uri="{FF2B5EF4-FFF2-40B4-BE49-F238E27FC236}">
                <a16:creationId xmlns:a16="http://schemas.microsoft.com/office/drawing/2014/main" id="{B9BC86BD-8ACB-50E2-D47D-CDE6ADFCC5C1}"/>
              </a:ext>
            </a:extLst>
          </p:cNvPr>
          <p:cNvPicPr>
            <a:picLocks noChangeAspect="1"/>
          </p:cNvPicPr>
          <p:nvPr userDrawn="1"/>
        </p:nvPicPr>
        <p:blipFill>
          <a:blip r:embed="rId2"/>
          <a:stretch>
            <a:fillRect/>
          </a:stretch>
        </p:blipFill>
        <p:spPr>
          <a:xfrm>
            <a:off x="388694" y="393143"/>
            <a:ext cx="1957646" cy="1296762"/>
          </a:xfrm>
          <a:prstGeom prst="rect">
            <a:avLst/>
          </a:prstGeom>
        </p:spPr>
      </p:pic>
    </p:spTree>
    <p:extLst>
      <p:ext uri="{BB962C8B-B14F-4D97-AF65-F5344CB8AC3E}">
        <p14:creationId xmlns:p14="http://schemas.microsoft.com/office/powerpoint/2010/main" val="408998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1978271" y="3429001"/>
            <a:ext cx="9557436" cy="942278"/>
          </a:xfrm>
        </p:spPr>
        <p:txBody>
          <a:bodyPr anchor="b">
            <a:normAutofit/>
          </a:bodyPr>
          <a:lstStyle>
            <a:lvl1pPr>
              <a:defRPr sz="20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1978270" y="4402313"/>
            <a:ext cx="9557438" cy="504224"/>
          </a:xfrm>
        </p:spPr>
        <p:txBody>
          <a:bodyPr>
            <a:normAutofit/>
          </a:bodyPr>
          <a:lstStyle>
            <a:lvl1pPr marL="0" indent="0">
              <a:buNone/>
              <a:defRPr sz="14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50" y="3429000"/>
            <a:ext cx="1654420" cy="1477537"/>
          </a:xfrm>
        </p:spPr>
        <p:txBody>
          <a:bodyPr anchor="ctr">
            <a:noAutofit/>
          </a:bodyPr>
          <a:lstStyle>
            <a:lvl1pPr marL="0" indent="0" algn="ctr">
              <a:buFontTx/>
              <a:buNone/>
              <a:defRPr sz="11500" b="1" i="0" spc="-12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7" name="Εικόνα 6">
            <a:extLst>
              <a:ext uri="{FF2B5EF4-FFF2-40B4-BE49-F238E27FC236}">
                <a16:creationId xmlns:a16="http://schemas.microsoft.com/office/drawing/2014/main" id="{021D5A50-28BC-6A30-7D54-01D2E4CEA2B4}"/>
              </a:ext>
            </a:extLst>
          </p:cNvPr>
          <p:cNvPicPr>
            <a:picLocks noChangeAspect="1"/>
          </p:cNvPicPr>
          <p:nvPr userDrawn="1"/>
        </p:nvPicPr>
        <p:blipFill>
          <a:blip r:embed="rId2">
            <a:alphaModFix amt="50000"/>
          </a:blip>
          <a:stretch>
            <a:fillRect/>
          </a:stretch>
        </p:blipFill>
        <p:spPr>
          <a:xfrm>
            <a:off x="7045677" y="557561"/>
            <a:ext cx="6144451" cy="6858000"/>
          </a:xfrm>
          <a:prstGeom prst="rect">
            <a:avLst/>
          </a:prstGeom>
        </p:spPr>
      </p:pic>
    </p:spTree>
    <p:extLst>
      <p:ext uri="{BB962C8B-B14F-4D97-AF65-F5344CB8AC3E}">
        <p14:creationId xmlns:p14="http://schemas.microsoft.com/office/powerpoint/2010/main" val="254703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7962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6577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hasCustomPrompt="1"/>
          </p:nvPr>
        </p:nvSpPr>
        <p:spPr>
          <a:xfrm>
            <a:off x="6686402" y="1825625"/>
            <a:ext cx="3689498" cy="4351338"/>
          </a:xfrm>
          <a:solidFill>
            <a:schemeClr val="accent1"/>
          </a:solidFill>
        </p:spPr>
        <p:txBody>
          <a:bodyPr lIns="324000" tIns="360000" rIns="180000" bIns="144000"/>
          <a:lstStyle>
            <a:lvl1pPr marL="0" indent="0">
              <a:buNone/>
              <a:defRPr i="0">
                <a:solidFill>
                  <a:schemeClr val="bg1"/>
                </a:solidFill>
              </a:defRPr>
            </a:lvl1pPr>
            <a:lvl2pPr marL="277200" indent="0">
              <a:buNone/>
              <a:defRPr i="0">
                <a:solidFill>
                  <a:schemeClr val="bg1"/>
                </a:solidFill>
              </a:defRPr>
            </a:lvl2pPr>
            <a:lvl3pPr marL="734400" indent="0">
              <a:buNone/>
              <a:defRPr i="0">
                <a:solidFill>
                  <a:schemeClr val="bg1"/>
                </a:solidFill>
              </a:defRPr>
            </a:lvl3pPr>
            <a:lvl4pPr marL="1191600" indent="0">
              <a:buNone/>
              <a:defRPr i="0">
                <a:solidFill>
                  <a:schemeClr val="bg1"/>
                </a:solidFill>
              </a:defRPr>
            </a:lvl4pPr>
            <a:lvl5pPr marL="1648800" indent="0">
              <a:buNone/>
              <a:defRPr i="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348303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Y">
    <p:bg>
      <p:bgPr>
        <a:solidFill>
          <a:srgbClr val="A9BCD0">
            <a:alpha val="2008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9" name="Picture 8">
            <a:extLst>
              <a:ext uri="{FF2B5EF4-FFF2-40B4-BE49-F238E27FC236}">
                <a16:creationId xmlns:a16="http://schemas.microsoft.com/office/drawing/2014/main" id="{BE660F01-A6E0-2555-BF41-E418ADEC2290}"/>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309222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B62A-13E1-BAAD-0D6D-9A4CE11F1B69}"/>
              </a:ext>
            </a:extLst>
          </p:cNvPr>
          <p:cNvSpPr>
            <a:spLocks noGrp="1"/>
          </p:cNvSpPr>
          <p:nvPr>
            <p:ph type="title"/>
          </p:nvPr>
        </p:nvSpPr>
        <p:spPr>
          <a:xfrm>
            <a:off x="352800" y="365125"/>
            <a:ext cx="10515600" cy="982800"/>
          </a:xfrm>
        </p:spPr>
        <p:txBody>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5086B4BB-8187-5C61-CFB7-49424C9867CF}"/>
              </a:ext>
            </a:extLst>
          </p:cNvPr>
          <p:cNvSpPr>
            <a:spLocks noGrp="1"/>
          </p:cNvSpPr>
          <p:nvPr>
            <p:ph type="body" idx="1"/>
          </p:nvPr>
        </p:nvSpPr>
        <p:spPr>
          <a:xfrm>
            <a:off x="352800" y="146124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1BC6315-7C63-63CF-4591-820033AB33C1}"/>
              </a:ext>
            </a:extLst>
          </p:cNvPr>
          <p:cNvSpPr>
            <a:spLocks noGrp="1"/>
          </p:cNvSpPr>
          <p:nvPr>
            <p:ph sz="half" idx="2"/>
          </p:nvPr>
        </p:nvSpPr>
        <p:spPr>
          <a:xfrm>
            <a:off x="352800" y="228515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BC8A9A5-FE0D-7DB1-6585-C6FE9613D8C0}"/>
              </a:ext>
            </a:extLst>
          </p:cNvPr>
          <p:cNvSpPr>
            <a:spLocks noGrp="1"/>
          </p:cNvSpPr>
          <p:nvPr>
            <p:ph type="body" sz="quarter" idx="3"/>
          </p:nvPr>
        </p:nvSpPr>
        <p:spPr>
          <a:xfrm>
            <a:off x="5685212" y="146124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230969-0327-6FA3-2F37-F2C681DC618B}"/>
              </a:ext>
            </a:extLst>
          </p:cNvPr>
          <p:cNvSpPr>
            <a:spLocks noGrp="1"/>
          </p:cNvSpPr>
          <p:nvPr>
            <p:ph sz="quarter" idx="4"/>
          </p:nvPr>
        </p:nvSpPr>
        <p:spPr>
          <a:xfrm>
            <a:off x="5685212" y="228515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308CB7E1-603A-3F2A-7981-A0FAB65AACDF}"/>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8" name="Footer Placeholder 7">
            <a:extLst>
              <a:ext uri="{FF2B5EF4-FFF2-40B4-BE49-F238E27FC236}">
                <a16:creationId xmlns:a16="http://schemas.microsoft.com/office/drawing/2014/main" id="{08696C67-0743-4BF6-B797-7B2222192363}"/>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99684F86-8978-5382-DCD1-CE7A985881A9}"/>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10" name="Picture 9">
            <a:extLst>
              <a:ext uri="{FF2B5EF4-FFF2-40B4-BE49-F238E27FC236}">
                <a16:creationId xmlns:a16="http://schemas.microsoft.com/office/drawing/2014/main" id="{48754378-5176-B6B7-6294-398AFBCAF3E6}"/>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26088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1" i="0">
                <a:solidFill>
                  <a:srgbClr val="2E3B6B"/>
                </a:solidFill>
                <a:latin typeface="Century Gothic" panose="020B0502020202020204" pitchFamily="34" charset="0"/>
              </a:defRPr>
            </a:lvl1pPr>
          </a:lstStyle>
          <a:p>
            <a:r>
              <a:rPr lang="en-GB" dirty="0"/>
              <a:t>Click to edit Master title style</a:t>
            </a:r>
            <a:endParaRPr lang="en-GR" dirty="0"/>
          </a:p>
        </p:txBody>
      </p:sp>
      <p:pic>
        <p:nvPicPr>
          <p:cNvPr id="34" name="Picture 33">
            <a:extLst>
              <a:ext uri="{FF2B5EF4-FFF2-40B4-BE49-F238E27FC236}">
                <a16:creationId xmlns:a16="http://schemas.microsoft.com/office/drawing/2014/main" id="{9B1CD5BD-4452-59E2-3AD0-0C3D8AC5E526}"/>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
        <p:nvSpPr>
          <p:cNvPr id="27" name="Text Placeholder 4">
            <a:extLst>
              <a:ext uri="{FF2B5EF4-FFF2-40B4-BE49-F238E27FC236}">
                <a16:creationId xmlns:a16="http://schemas.microsoft.com/office/drawing/2014/main" id="{64D452E5-F1D2-2821-6618-91554FE4DE6B}"/>
              </a:ext>
            </a:extLst>
          </p:cNvPr>
          <p:cNvSpPr>
            <a:spLocks noGrp="1"/>
          </p:cNvSpPr>
          <p:nvPr>
            <p:ph type="body" sz="quarter" idx="16" hasCustomPrompt="1"/>
          </p:nvPr>
        </p:nvSpPr>
        <p:spPr>
          <a:xfrm>
            <a:off x="325712" y="1651763"/>
            <a:ext cx="4869002" cy="4841112"/>
          </a:xfrm>
          <a:solidFill>
            <a:schemeClr val="bg1"/>
          </a:solidFill>
        </p:spPr>
        <p:txBody>
          <a:bodyPr lIns="144000" tIns="288000" rIns="144000" bIns="144000">
            <a:noAutofit/>
          </a:bodyPr>
          <a:lstStyle>
            <a:lvl1pPr marL="1800000" indent="0">
              <a:buNone/>
              <a:defRPr sz="2400" b="1" i="0">
                <a:solidFill>
                  <a:srgbClr val="FF3B6B"/>
                </a:solidFill>
                <a:latin typeface="Century Gothic" panose="020B0502020202020204" pitchFamily="34" charset="0"/>
              </a:defRPr>
            </a:lvl1pPr>
            <a:lvl2pPr marL="1800000" indent="0">
              <a:buNone/>
              <a:defRPr sz="18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12" name="Picture Placeholder 11">
            <a:extLst>
              <a:ext uri="{FF2B5EF4-FFF2-40B4-BE49-F238E27FC236}">
                <a16:creationId xmlns:a16="http://schemas.microsoft.com/office/drawing/2014/main" id="{B0B10115-D612-C67A-44B2-03CB914DD576}"/>
              </a:ext>
            </a:extLst>
          </p:cNvPr>
          <p:cNvSpPr>
            <a:spLocks noGrp="1"/>
          </p:cNvSpPr>
          <p:nvPr>
            <p:ph type="pic" sz="quarter" idx="24"/>
          </p:nvPr>
        </p:nvSpPr>
        <p:spPr>
          <a:xfrm>
            <a:off x="585788" y="1928813"/>
            <a:ext cx="1289050" cy="1290637"/>
          </a:xfrm>
          <a:prstGeom prst="ellipse">
            <a:avLst/>
          </a:prstGeom>
        </p:spPr>
        <p:txBody>
          <a:bodyPr/>
          <a:lstStyle/>
          <a:p>
            <a:endParaRPr lang="en-GR"/>
          </a:p>
        </p:txBody>
      </p:sp>
      <p:sp>
        <p:nvSpPr>
          <p:cNvPr id="62" name="Text Placeholder 4">
            <a:extLst>
              <a:ext uri="{FF2B5EF4-FFF2-40B4-BE49-F238E27FC236}">
                <a16:creationId xmlns:a16="http://schemas.microsoft.com/office/drawing/2014/main" id="{C3214947-62D7-0743-896F-804D77B4ABFA}"/>
              </a:ext>
            </a:extLst>
          </p:cNvPr>
          <p:cNvSpPr>
            <a:spLocks noGrp="1"/>
          </p:cNvSpPr>
          <p:nvPr>
            <p:ph type="body" sz="quarter" idx="25" hasCustomPrompt="1"/>
          </p:nvPr>
        </p:nvSpPr>
        <p:spPr>
          <a:xfrm>
            <a:off x="5556300" y="1651763"/>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3" name="Picture Placeholder 11">
            <a:extLst>
              <a:ext uri="{FF2B5EF4-FFF2-40B4-BE49-F238E27FC236}">
                <a16:creationId xmlns:a16="http://schemas.microsoft.com/office/drawing/2014/main" id="{E2071066-A376-449D-7AFE-597B57E13E79}"/>
              </a:ext>
            </a:extLst>
          </p:cNvPr>
          <p:cNvSpPr>
            <a:spLocks noGrp="1"/>
          </p:cNvSpPr>
          <p:nvPr>
            <p:ph type="pic" sz="quarter" idx="26"/>
          </p:nvPr>
        </p:nvSpPr>
        <p:spPr>
          <a:xfrm>
            <a:off x="5816376" y="1928813"/>
            <a:ext cx="1289050" cy="1290637"/>
          </a:xfrm>
          <a:prstGeom prst="ellipse">
            <a:avLst/>
          </a:prstGeom>
        </p:spPr>
        <p:txBody>
          <a:bodyPr/>
          <a:lstStyle/>
          <a:p>
            <a:endParaRPr lang="en-GR" dirty="0"/>
          </a:p>
        </p:txBody>
      </p:sp>
      <p:sp>
        <p:nvSpPr>
          <p:cNvPr id="68" name="Text Placeholder 4">
            <a:extLst>
              <a:ext uri="{FF2B5EF4-FFF2-40B4-BE49-F238E27FC236}">
                <a16:creationId xmlns:a16="http://schemas.microsoft.com/office/drawing/2014/main" id="{737EEB44-02DA-0B17-E934-0CE61CDCF45E}"/>
              </a:ext>
            </a:extLst>
          </p:cNvPr>
          <p:cNvSpPr>
            <a:spLocks noGrp="1"/>
          </p:cNvSpPr>
          <p:nvPr>
            <p:ph type="body" sz="quarter" idx="27" hasCustomPrompt="1"/>
          </p:nvPr>
        </p:nvSpPr>
        <p:spPr>
          <a:xfrm>
            <a:off x="5556300" y="4240150"/>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9" name="Picture Placeholder 11">
            <a:extLst>
              <a:ext uri="{FF2B5EF4-FFF2-40B4-BE49-F238E27FC236}">
                <a16:creationId xmlns:a16="http://schemas.microsoft.com/office/drawing/2014/main" id="{B14362CB-8AFE-16FA-A9FC-3B6DFA440D80}"/>
              </a:ext>
            </a:extLst>
          </p:cNvPr>
          <p:cNvSpPr>
            <a:spLocks noGrp="1"/>
          </p:cNvSpPr>
          <p:nvPr>
            <p:ph type="pic" sz="quarter" idx="28"/>
          </p:nvPr>
        </p:nvSpPr>
        <p:spPr>
          <a:xfrm>
            <a:off x="5816376" y="4517200"/>
            <a:ext cx="1289050" cy="1290637"/>
          </a:xfrm>
          <a:prstGeom prst="ellipse">
            <a:avLst/>
          </a:prstGeom>
        </p:spPr>
        <p:txBody>
          <a:bodyPr/>
          <a:lstStyle/>
          <a:p>
            <a:endParaRPr lang="en-GR" dirty="0"/>
          </a:p>
        </p:txBody>
      </p:sp>
    </p:spTree>
    <p:extLst>
      <p:ext uri="{BB962C8B-B14F-4D97-AF65-F5344CB8AC3E}">
        <p14:creationId xmlns:p14="http://schemas.microsoft.com/office/powerpoint/2010/main" val="4200738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6975120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8245154"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1" name="Εικόνα 20">
            <a:extLst>
              <a:ext uri="{FF2B5EF4-FFF2-40B4-BE49-F238E27FC236}">
                <a16:creationId xmlns:a16="http://schemas.microsoft.com/office/drawing/2014/main" id="{F94F670A-1E02-6276-F6C9-E8CE75E6F73E}"/>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303835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7F5AE116-F590-3148-2EE9-E26D846D89D2}"/>
              </a:ext>
            </a:extLst>
          </p:cNvPr>
          <p:cNvPicPr>
            <a:picLocks noChangeAspect="1"/>
          </p:cNvPicPr>
          <p:nvPr userDrawn="1"/>
        </p:nvPicPr>
        <p:blipFill>
          <a:blip r:embed="rId2"/>
          <a:stretch>
            <a:fillRect/>
          </a:stretch>
        </p:blipFill>
        <p:spPr>
          <a:xfrm>
            <a:off x="-100361" y="-78059"/>
            <a:ext cx="12292361" cy="6950064"/>
          </a:xfrm>
          <a:prstGeom prst="rect">
            <a:avLst/>
          </a:prstGeom>
        </p:spPr>
      </p:pic>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3"/>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6361106" cy="523617"/>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6361106" cy="271982"/>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18583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ercentage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4" name="Text Placeholder 3">
            <a:extLst>
              <a:ext uri="{FF2B5EF4-FFF2-40B4-BE49-F238E27FC236}">
                <a16:creationId xmlns:a16="http://schemas.microsoft.com/office/drawing/2014/main" id="{CBC07CC9-9116-661D-95A8-C87D66C4850B}"/>
              </a:ext>
            </a:extLst>
          </p:cNvPr>
          <p:cNvSpPr>
            <a:spLocks noGrp="1"/>
          </p:cNvSpPr>
          <p:nvPr>
            <p:ph type="body" sz="quarter" idx="21" hasCustomPrompt="1"/>
          </p:nvPr>
        </p:nvSpPr>
        <p:spPr>
          <a:xfrm>
            <a:off x="1724629" y="2198688"/>
            <a:ext cx="2210764" cy="1435100"/>
          </a:xfrm>
        </p:spPr>
        <p:txBody>
          <a:bodyPr anchor="b">
            <a:noAutofit/>
          </a:bodyPr>
          <a:lstStyle>
            <a:lvl1pPr marL="0" indent="0" algn="ctr">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30%</a:t>
            </a:r>
          </a:p>
        </p:txBody>
      </p:sp>
      <p:sp>
        <p:nvSpPr>
          <p:cNvPr id="21" name="Text Placeholder 3">
            <a:extLst>
              <a:ext uri="{FF2B5EF4-FFF2-40B4-BE49-F238E27FC236}">
                <a16:creationId xmlns:a16="http://schemas.microsoft.com/office/drawing/2014/main" id="{4A8BC83D-2D20-3E8A-2FD6-F11CCCF83076}"/>
              </a:ext>
            </a:extLst>
          </p:cNvPr>
          <p:cNvSpPr>
            <a:spLocks noGrp="1"/>
          </p:cNvSpPr>
          <p:nvPr>
            <p:ph type="body" sz="quarter" idx="22" hasCustomPrompt="1"/>
          </p:nvPr>
        </p:nvSpPr>
        <p:spPr>
          <a:xfrm>
            <a:off x="5083336" y="2198688"/>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12%</a:t>
            </a:r>
          </a:p>
        </p:txBody>
      </p:sp>
      <p:sp>
        <p:nvSpPr>
          <p:cNvPr id="22" name="Text Placeholder 3">
            <a:extLst>
              <a:ext uri="{FF2B5EF4-FFF2-40B4-BE49-F238E27FC236}">
                <a16:creationId xmlns:a16="http://schemas.microsoft.com/office/drawing/2014/main" id="{A5631159-F601-5397-C5F8-178826B3E41C}"/>
              </a:ext>
            </a:extLst>
          </p:cNvPr>
          <p:cNvSpPr>
            <a:spLocks noGrp="1"/>
          </p:cNvSpPr>
          <p:nvPr>
            <p:ph type="body" sz="quarter" idx="23" hasCustomPrompt="1"/>
          </p:nvPr>
        </p:nvSpPr>
        <p:spPr>
          <a:xfrm>
            <a:off x="8511372" y="2157809"/>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99%</a:t>
            </a:r>
          </a:p>
        </p:txBody>
      </p:sp>
    </p:spTree>
    <p:extLst>
      <p:ext uri="{BB962C8B-B14F-4D97-AF65-F5344CB8AC3E}">
        <p14:creationId xmlns:p14="http://schemas.microsoft.com/office/powerpoint/2010/main" val="37793383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pic>
        <p:nvPicPr>
          <p:cNvPr id="23" name="Picture 22">
            <a:extLst>
              <a:ext uri="{FF2B5EF4-FFF2-40B4-BE49-F238E27FC236}">
                <a16:creationId xmlns:a16="http://schemas.microsoft.com/office/drawing/2014/main" id="{04703449-DBD0-4486-9CA6-2672D6B1B04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83787573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Icons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209902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153490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puzzle">
    <p:bg>
      <p:bgPr>
        <a:solidFill>
          <a:srgbClr val="2E3B6B"/>
        </a:solidFill>
        <a:effectLst/>
      </p:bgPr>
    </p:bg>
    <p:spTree>
      <p:nvGrpSpPr>
        <p:cNvPr id="1" name=""/>
        <p:cNvGrpSpPr/>
        <p:nvPr/>
      </p:nvGrpSpPr>
      <p:grpSpPr>
        <a:xfrm>
          <a:off x="0" y="0"/>
          <a:ext cx="0" cy="0"/>
          <a:chOff x="0" y="0"/>
          <a:chExt cx="0" cy="0"/>
        </a:xfrm>
      </p:grpSpPr>
      <p:grpSp>
        <p:nvGrpSpPr>
          <p:cNvPr id="3" name="Google Shape;8786;p96">
            <a:extLst>
              <a:ext uri="{FF2B5EF4-FFF2-40B4-BE49-F238E27FC236}">
                <a16:creationId xmlns:a16="http://schemas.microsoft.com/office/drawing/2014/main" id="{E60CC54D-F803-07BD-9CD9-71D38A65E794}"/>
              </a:ext>
            </a:extLst>
          </p:cNvPr>
          <p:cNvGrpSpPr/>
          <p:nvPr userDrawn="1"/>
        </p:nvGrpSpPr>
        <p:grpSpPr>
          <a:xfrm>
            <a:off x="1024363" y="1525328"/>
            <a:ext cx="10087333" cy="4313882"/>
            <a:chOff x="732422" y="2990152"/>
            <a:chExt cx="1337773" cy="572103"/>
          </a:xfrm>
        </p:grpSpPr>
        <p:sp>
          <p:nvSpPr>
            <p:cNvPr id="4" name="Google Shape;8787;p96">
              <a:extLst>
                <a:ext uri="{FF2B5EF4-FFF2-40B4-BE49-F238E27FC236}">
                  <a16:creationId xmlns:a16="http://schemas.microsoft.com/office/drawing/2014/main" id="{66178D44-172E-C23D-83B1-7BBDE9902374}"/>
                </a:ext>
              </a:extLst>
            </p:cNvPr>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solidFill>
              <a:srgbClr val="FF3B6B"/>
            </a:solid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788;p96">
              <a:extLst>
                <a:ext uri="{FF2B5EF4-FFF2-40B4-BE49-F238E27FC236}">
                  <a16:creationId xmlns:a16="http://schemas.microsoft.com/office/drawing/2014/main" id="{78E98274-E1CE-0409-DA19-DD50806E9930}"/>
                </a:ext>
              </a:extLst>
            </p:cNvPr>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89;p96">
              <a:extLst>
                <a:ext uri="{FF2B5EF4-FFF2-40B4-BE49-F238E27FC236}">
                  <a16:creationId xmlns:a16="http://schemas.microsoft.com/office/drawing/2014/main" id="{EF8E0819-D71F-9269-BCBA-EA83D9B9A1F6}"/>
                </a:ext>
              </a:extLst>
            </p:cNvPr>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solidFill>
              <a:srgbClr val="2E3B6B"/>
            </a:solid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790;p96">
              <a:extLst>
                <a:ext uri="{FF2B5EF4-FFF2-40B4-BE49-F238E27FC236}">
                  <a16:creationId xmlns:a16="http://schemas.microsoft.com/office/drawing/2014/main" id="{1FFB6971-6EB9-762F-6FBA-DED8056882FF}"/>
                </a:ext>
              </a:extLst>
            </p:cNvPr>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791;p96">
              <a:extLst>
                <a:ext uri="{FF2B5EF4-FFF2-40B4-BE49-F238E27FC236}">
                  <a16:creationId xmlns:a16="http://schemas.microsoft.com/office/drawing/2014/main" id="{4693C1AF-68AD-C158-90B6-A423B202075C}"/>
                </a:ext>
              </a:extLst>
            </p:cNvPr>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792;p96">
              <a:extLst>
                <a:ext uri="{FF2B5EF4-FFF2-40B4-BE49-F238E27FC236}">
                  <a16:creationId xmlns:a16="http://schemas.microsoft.com/office/drawing/2014/main" id="{0806DDA6-BAA6-F6D8-7A7F-35C4A8E9D92F}"/>
                </a:ext>
              </a:extLst>
            </p:cNvPr>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solidFill>
              <a:srgbClr val="A9BCD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1717709" y="230336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2" name="Text Placeholder 8">
            <a:extLst>
              <a:ext uri="{FF2B5EF4-FFF2-40B4-BE49-F238E27FC236}">
                <a16:creationId xmlns:a16="http://schemas.microsoft.com/office/drawing/2014/main" id="{039D9564-37C7-9BDC-8DAF-9C3C76470707}"/>
              </a:ext>
            </a:extLst>
          </p:cNvPr>
          <p:cNvSpPr>
            <a:spLocks noGrp="1"/>
          </p:cNvSpPr>
          <p:nvPr>
            <p:ph type="body" sz="quarter" idx="31"/>
          </p:nvPr>
        </p:nvSpPr>
        <p:spPr>
          <a:xfrm>
            <a:off x="3195226" y="372417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3" name="Text Placeholder 8">
            <a:extLst>
              <a:ext uri="{FF2B5EF4-FFF2-40B4-BE49-F238E27FC236}">
                <a16:creationId xmlns:a16="http://schemas.microsoft.com/office/drawing/2014/main" id="{501AE94A-B8B0-9AF4-53A1-4F9984EA2B70}"/>
              </a:ext>
            </a:extLst>
          </p:cNvPr>
          <p:cNvSpPr>
            <a:spLocks noGrp="1"/>
          </p:cNvSpPr>
          <p:nvPr>
            <p:ph type="body" sz="quarter" idx="32"/>
          </p:nvPr>
        </p:nvSpPr>
        <p:spPr>
          <a:xfrm>
            <a:off x="4556797" y="2301917"/>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4" name="Text Placeholder 8">
            <a:extLst>
              <a:ext uri="{FF2B5EF4-FFF2-40B4-BE49-F238E27FC236}">
                <a16:creationId xmlns:a16="http://schemas.microsoft.com/office/drawing/2014/main" id="{A04335B4-D7C5-C7F8-44C5-DBBF70CB26E6}"/>
              </a:ext>
            </a:extLst>
          </p:cNvPr>
          <p:cNvSpPr>
            <a:spLocks noGrp="1"/>
          </p:cNvSpPr>
          <p:nvPr>
            <p:ph type="body" sz="quarter" idx="33"/>
          </p:nvPr>
        </p:nvSpPr>
        <p:spPr>
          <a:xfrm>
            <a:off x="6046687" y="3703473"/>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5" name="Text Placeholder 8">
            <a:extLst>
              <a:ext uri="{FF2B5EF4-FFF2-40B4-BE49-F238E27FC236}">
                <a16:creationId xmlns:a16="http://schemas.microsoft.com/office/drawing/2014/main" id="{09E33324-1A7A-893E-E299-E7611337F7DB}"/>
              </a:ext>
            </a:extLst>
          </p:cNvPr>
          <p:cNvSpPr>
            <a:spLocks noGrp="1"/>
          </p:cNvSpPr>
          <p:nvPr>
            <p:ph type="body" sz="quarter" idx="34"/>
          </p:nvPr>
        </p:nvSpPr>
        <p:spPr>
          <a:xfrm>
            <a:off x="7488253" y="2297315"/>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6" name="Text Placeholder 8">
            <a:extLst>
              <a:ext uri="{FF2B5EF4-FFF2-40B4-BE49-F238E27FC236}">
                <a16:creationId xmlns:a16="http://schemas.microsoft.com/office/drawing/2014/main" id="{EB975902-FD7D-F6CF-B164-5515314A30A1}"/>
              </a:ext>
            </a:extLst>
          </p:cNvPr>
          <p:cNvSpPr>
            <a:spLocks noGrp="1"/>
          </p:cNvSpPr>
          <p:nvPr>
            <p:ph type="body" sz="quarter" idx="35"/>
          </p:nvPr>
        </p:nvSpPr>
        <p:spPr>
          <a:xfrm>
            <a:off x="8791711" y="3646698"/>
            <a:ext cx="1550754" cy="1497515"/>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81914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3F6F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44" name="Picture 43">
            <a:extLst>
              <a:ext uri="{FF2B5EF4-FFF2-40B4-BE49-F238E27FC236}">
                <a16:creationId xmlns:a16="http://schemas.microsoft.com/office/drawing/2014/main" id="{656A14A8-3D54-7087-0B2F-D76A25168821}"/>
              </a:ext>
            </a:extLst>
          </p:cNvPr>
          <p:cNvPicPr>
            <a:picLocks noChangeAspect="1"/>
          </p:cNvPicPr>
          <p:nvPr userDrawn="1"/>
        </p:nvPicPr>
        <p:blipFill>
          <a:blip r:embed="rId3"/>
          <a:stretch>
            <a:fillRect/>
          </a:stretch>
        </p:blipFill>
        <p:spPr>
          <a:xfrm>
            <a:off x="0" y="3436106"/>
            <a:ext cx="12192000" cy="939800"/>
          </a:xfrm>
          <a:prstGeom prst="rect">
            <a:avLst/>
          </a:prstGeom>
          <a:effectLst>
            <a:outerShdw blurRad="50800" dist="38100" dir="5400000" algn="t" rotWithShape="0">
              <a:prstClr val="black">
                <a:alpha val="40000"/>
              </a:prstClr>
            </a:outerShdw>
          </a:effectLst>
        </p:spPr>
      </p:pic>
      <p:sp>
        <p:nvSpPr>
          <p:cNvPr id="47" name="Oval 46">
            <a:extLst>
              <a:ext uri="{FF2B5EF4-FFF2-40B4-BE49-F238E27FC236}">
                <a16:creationId xmlns:a16="http://schemas.microsoft.com/office/drawing/2014/main" id="{31C65A2B-95DE-FEBD-74FD-6A5FDE65E348}"/>
              </a:ext>
            </a:extLst>
          </p:cNvPr>
          <p:cNvSpPr/>
          <p:nvPr userDrawn="1"/>
        </p:nvSpPr>
        <p:spPr>
          <a:xfrm>
            <a:off x="2580503"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a:stCxn id="47" idx="4"/>
          </p:cNvCxnSpPr>
          <p:nvPr userDrawn="1"/>
        </p:nvCxnSpPr>
        <p:spPr>
          <a:xfrm>
            <a:off x="2703041"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5" name="Text Placeholder 54">
            <a:extLst>
              <a:ext uri="{FF2B5EF4-FFF2-40B4-BE49-F238E27FC236}">
                <a16:creationId xmlns:a16="http://schemas.microsoft.com/office/drawing/2014/main" id="{3209DD8B-35D8-37C1-8A08-DF72A17B448D}"/>
              </a:ext>
            </a:extLst>
          </p:cNvPr>
          <p:cNvSpPr>
            <a:spLocks noGrp="1"/>
          </p:cNvSpPr>
          <p:nvPr>
            <p:ph type="body" sz="quarter" idx="13"/>
          </p:nvPr>
        </p:nvSpPr>
        <p:spPr>
          <a:xfrm>
            <a:off x="2118047"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6" name="Text Placeholder 54">
            <a:extLst>
              <a:ext uri="{FF2B5EF4-FFF2-40B4-BE49-F238E27FC236}">
                <a16:creationId xmlns:a16="http://schemas.microsoft.com/office/drawing/2014/main" id="{629215CB-2EF4-E0CA-FA57-975918C99245}"/>
              </a:ext>
            </a:extLst>
          </p:cNvPr>
          <p:cNvSpPr>
            <a:spLocks noGrp="1"/>
          </p:cNvSpPr>
          <p:nvPr>
            <p:ph type="body" sz="quarter" idx="14"/>
          </p:nvPr>
        </p:nvSpPr>
        <p:spPr>
          <a:xfrm>
            <a:off x="2118047"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7" name="Oval 56">
            <a:extLst>
              <a:ext uri="{FF2B5EF4-FFF2-40B4-BE49-F238E27FC236}">
                <a16:creationId xmlns:a16="http://schemas.microsoft.com/office/drawing/2014/main" id="{5B5615C4-8293-3D56-9FB1-73E70F7535E6}"/>
              </a:ext>
            </a:extLst>
          </p:cNvPr>
          <p:cNvSpPr/>
          <p:nvPr userDrawn="1"/>
        </p:nvSpPr>
        <p:spPr>
          <a:xfrm>
            <a:off x="5283544"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58" name="Straight Connector 57">
            <a:extLst>
              <a:ext uri="{FF2B5EF4-FFF2-40B4-BE49-F238E27FC236}">
                <a16:creationId xmlns:a16="http://schemas.microsoft.com/office/drawing/2014/main" id="{44ADCFDB-3F2B-43B9-5F4A-8BAB23C3E1AF}"/>
              </a:ext>
            </a:extLst>
          </p:cNvPr>
          <p:cNvCxnSpPr>
            <a:cxnSpLocks/>
            <a:stCxn id="57" idx="4"/>
          </p:cNvCxnSpPr>
          <p:nvPr userDrawn="1"/>
        </p:nvCxnSpPr>
        <p:spPr>
          <a:xfrm>
            <a:off x="5406082"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9" name="Text Placeholder 54">
            <a:extLst>
              <a:ext uri="{FF2B5EF4-FFF2-40B4-BE49-F238E27FC236}">
                <a16:creationId xmlns:a16="http://schemas.microsoft.com/office/drawing/2014/main" id="{1C17302D-9F16-4954-D09C-75CDDC0C9E89}"/>
              </a:ext>
            </a:extLst>
          </p:cNvPr>
          <p:cNvSpPr>
            <a:spLocks noGrp="1"/>
          </p:cNvSpPr>
          <p:nvPr>
            <p:ph type="body" sz="quarter" idx="15"/>
          </p:nvPr>
        </p:nvSpPr>
        <p:spPr>
          <a:xfrm>
            <a:off x="4821088"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0" name="Text Placeholder 54">
            <a:extLst>
              <a:ext uri="{FF2B5EF4-FFF2-40B4-BE49-F238E27FC236}">
                <a16:creationId xmlns:a16="http://schemas.microsoft.com/office/drawing/2014/main" id="{FBDD17AA-7DA3-012B-424B-55E1A7B28F67}"/>
              </a:ext>
            </a:extLst>
          </p:cNvPr>
          <p:cNvSpPr>
            <a:spLocks noGrp="1"/>
          </p:cNvSpPr>
          <p:nvPr>
            <p:ph type="body" sz="quarter" idx="16"/>
          </p:nvPr>
        </p:nvSpPr>
        <p:spPr>
          <a:xfrm>
            <a:off x="4821088"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1" name="Oval 60">
            <a:extLst>
              <a:ext uri="{FF2B5EF4-FFF2-40B4-BE49-F238E27FC236}">
                <a16:creationId xmlns:a16="http://schemas.microsoft.com/office/drawing/2014/main" id="{3A411F5C-DDF5-27B4-95EC-FCC9DBC61D7D}"/>
              </a:ext>
            </a:extLst>
          </p:cNvPr>
          <p:cNvSpPr/>
          <p:nvPr userDrawn="1"/>
        </p:nvSpPr>
        <p:spPr>
          <a:xfrm>
            <a:off x="7986585" y="3632621"/>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2" name="Straight Connector 61">
            <a:extLst>
              <a:ext uri="{FF2B5EF4-FFF2-40B4-BE49-F238E27FC236}">
                <a16:creationId xmlns:a16="http://schemas.microsoft.com/office/drawing/2014/main" id="{ABE9B4B5-C4D9-1E92-0509-F766DA45205C}"/>
              </a:ext>
            </a:extLst>
          </p:cNvPr>
          <p:cNvCxnSpPr>
            <a:cxnSpLocks/>
            <a:stCxn id="61" idx="4"/>
          </p:cNvCxnSpPr>
          <p:nvPr userDrawn="1"/>
        </p:nvCxnSpPr>
        <p:spPr>
          <a:xfrm>
            <a:off x="8109123" y="3877697"/>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3" name="Text Placeholder 54">
            <a:extLst>
              <a:ext uri="{FF2B5EF4-FFF2-40B4-BE49-F238E27FC236}">
                <a16:creationId xmlns:a16="http://schemas.microsoft.com/office/drawing/2014/main" id="{49380DCF-39E8-AC7A-5386-A3240CF9FBD1}"/>
              </a:ext>
            </a:extLst>
          </p:cNvPr>
          <p:cNvSpPr>
            <a:spLocks noGrp="1"/>
          </p:cNvSpPr>
          <p:nvPr>
            <p:ph type="body" sz="quarter" idx="17"/>
          </p:nvPr>
        </p:nvSpPr>
        <p:spPr>
          <a:xfrm>
            <a:off x="7524129" y="5344031"/>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4" name="Text Placeholder 54">
            <a:extLst>
              <a:ext uri="{FF2B5EF4-FFF2-40B4-BE49-F238E27FC236}">
                <a16:creationId xmlns:a16="http://schemas.microsoft.com/office/drawing/2014/main" id="{9AED7D05-734D-CF71-1DA0-1DBDA1898F0F}"/>
              </a:ext>
            </a:extLst>
          </p:cNvPr>
          <p:cNvSpPr>
            <a:spLocks noGrp="1"/>
          </p:cNvSpPr>
          <p:nvPr>
            <p:ph type="body" sz="quarter" idx="18"/>
          </p:nvPr>
        </p:nvSpPr>
        <p:spPr>
          <a:xfrm>
            <a:off x="7524129" y="4785060"/>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5" name="Oval 64">
            <a:extLst>
              <a:ext uri="{FF2B5EF4-FFF2-40B4-BE49-F238E27FC236}">
                <a16:creationId xmlns:a16="http://schemas.microsoft.com/office/drawing/2014/main" id="{4CD81CB6-E7D2-A131-8322-5E7FD2A40EEE}"/>
              </a:ext>
            </a:extLst>
          </p:cNvPr>
          <p:cNvSpPr/>
          <p:nvPr userDrawn="1"/>
        </p:nvSpPr>
        <p:spPr>
          <a:xfrm>
            <a:off x="10689626" y="3657600"/>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6" name="Straight Connector 65">
            <a:extLst>
              <a:ext uri="{FF2B5EF4-FFF2-40B4-BE49-F238E27FC236}">
                <a16:creationId xmlns:a16="http://schemas.microsoft.com/office/drawing/2014/main" id="{53555A30-E61A-0FA5-59E7-3EEF30F7705E}"/>
              </a:ext>
            </a:extLst>
          </p:cNvPr>
          <p:cNvCxnSpPr>
            <a:cxnSpLocks/>
            <a:stCxn id="65" idx="4"/>
          </p:cNvCxnSpPr>
          <p:nvPr userDrawn="1"/>
        </p:nvCxnSpPr>
        <p:spPr>
          <a:xfrm>
            <a:off x="10812164" y="3902676"/>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7" name="Text Placeholder 54">
            <a:extLst>
              <a:ext uri="{FF2B5EF4-FFF2-40B4-BE49-F238E27FC236}">
                <a16:creationId xmlns:a16="http://schemas.microsoft.com/office/drawing/2014/main" id="{E9438601-05FB-7BA1-8207-EE70A6B5B0B6}"/>
              </a:ext>
            </a:extLst>
          </p:cNvPr>
          <p:cNvSpPr>
            <a:spLocks noGrp="1"/>
          </p:cNvSpPr>
          <p:nvPr>
            <p:ph type="body" sz="quarter" idx="19"/>
          </p:nvPr>
        </p:nvSpPr>
        <p:spPr>
          <a:xfrm>
            <a:off x="10227170" y="5369010"/>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8" name="Text Placeholder 54">
            <a:extLst>
              <a:ext uri="{FF2B5EF4-FFF2-40B4-BE49-F238E27FC236}">
                <a16:creationId xmlns:a16="http://schemas.microsoft.com/office/drawing/2014/main" id="{55600780-313F-663B-944D-729BC48D3509}"/>
              </a:ext>
            </a:extLst>
          </p:cNvPr>
          <p:cNvSpPr>
            <a:spLocks noGrp="1"/>
          </p:cNvSpPr>
          <p:nvPr>
            <p:ph type="body" sz="quarter" idx="20"/>
          </p:nvPr>
        </p:nvSpPr>
        <p:spPr>
          <a:xfrm>
            <a:off x="10227170" y="4810039"/>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9" name="Text Placeholder 54">
            <a:extLst>
              <a:ext uri="{FF2B5EF4-FFF2-40B4-BE49-F238E27FC236}">
                <a16:creationId xmlns:a16="http://schemas.microsoft.com/office/drawing/2014/main" id="{6803326E-5575-FA01-D7CB-6181DC955A19}"/>
              </a:ext>
            </a:extLst>
          </p:cNvPr>
          <p:cNvSpPr>
            <a:spLocks noGrp="1"/>
          </p:cNvSpPr>
          <p:nvPr>
            <p:ph type="body" sz="quarter" idx="21"/>
          </p:nvPr>
        </p:nvSpPr>
        <p:spPr>
          <a:xfrm>
            <a:off x="2118047" y="2871969"/>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0" name="Text Placeholder 54">
            <a:extLst>
              <a:ext uri="{FF2B5EF4-FFF2-40B4-BE49-F238E27FC236}">
                <a16:creationId xmlns:a16="http://schemas.microsoft.com/office/drawing/2014/main" id="{32F00052-8B26-BFC6-D2D4-E69568F22DE6}"/>
              </a:ext>
            </a:extLst>
          </p:cNvPr>
          <p:cNvSpPr>
            <a:spLocks noGrp="1"/>
          </p:cNvSpPr>
          <p:nvPr>
            <p:ph type="body" sz="quarter" idx="22"/>
          </p:nvPr>
        </p:nvSpPr>
        <p:spPr>
          <a:xfrm>
            <a:off x="4821088" y="2839551"/>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1" name="Text Placeholder 54">
            <a:extLst>
              <a:ext uri="{FF2B5EF4-FFF2-40B4-BE49-F238E27FC236}">
                <a16:creationId xmlns:a16="http://schemas.microsoft.com/office/drawing/2014/main" id="{0DD6F913-3C39-E16B-FF9A-7FA637997C51}"/>
              </a:ext>
            </a:extLst>
          </p:cNvPr>
          <p:cNvSpPr>
            <a:spLocks noGrp="1"/>
          </p:cNvSpPr>
          <p:nvPr>
            <p:ph type="body" sz="quarter" idx="23"/>
          </p:nvPr>
        </p:nvSpPr>
        <p:spPr>
          <a:xfrm>
            <a:off x="7524128" y="2834664"/>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2" name="Text Placeholder 54">
            <a:extLst>
              <a:ext uri="{FF2B5EF4-FFF2-40B4-BE49-F238E27FC236}">
                <a16:creationId xmlns:a16="http://schemas.microsoft.com/office/drawing/2014/main" id="{E52AB778-69F9-9A50-762B-96F5B248839F}"/>
              </a:ext>
            </a:extLst>
          </p:cNvPr>
          <p:cNvSpPr>
            <a:spLocks noGrp="1"/>
          </p:cNvSpPr>
          <p:nvPr>
            <p:ph type="body" sz="quarter" idx="24"/>
          </p:nvPr>
        </p:nvSpPr>
        <p:spPr>
          <a:xfrm>
            <a:off x="10227168" y="283466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3" name="Oval 72">
            <a:extLst>
              <a:ext uri="{FF2B5EF4-FFF2-40B4-BE49-F238E27FC236}">
                <a16:creationId xmlns:a16="http://schemas.microsoft.com/office/drawing/2014/main" id="{84BF302D-A7EE-850A-DFD9-54EA92C0627D}"/>
              </a:ext>
            </a:extLst>
          </p:cNvPr>
          <p:cNvSpPr/>
          <p:nvPr userDrawn="1"/>
        </p:nvSpPr>
        <p:spPr>
          <a:xfrm>
            <a:off x="1257297"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4" name="Straight Connector 73">
            <a:extLst>
              <a:ext uri="{FF2B5EF4-FFF2-40B4-BE49-F238E27FC236}">
                <a16:creationId xmlns:a16="http://schemas.microsoft.com/office/drawing/2014/main" id="{62751E89-5CEC-348E-6D7D-FFCF587E496B}"/>
              </a:ext>
            </a:extLst>
          </p:cNvPr>
          <p:cNvCxnSpPr>
            <a:cxnSpLocks/>
          </p:cNvCxnSpPr>
          <p:nvPr userDrawn="1"/>
        </p:nvCxnSpPr>
        <p:spPr>
          <a:xfrm>
            <a:off x="1379835"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p:nvPr>
        </p:nvSpPr>
        <p:spPr>
          <a:xfrm>
            <a:off x="794845"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2" name="Text Placeholder 54">
            <a:extLst>
              <a:ext uri="{FF2B5EF4-FFF2-40B4-BE49-F238E27FC236}">
                <a16:creationId xmlns:a16="http://schemas.microsoft.com/office/drawing/2014/main" id="{1CB00550-D8C6-6857-28B9-1123C0FA6218}"/>
              </a:ext>
            </a:extLst>
          </p:cNvPr>
          <p:cNvSpPr>
            <a:spLocks noGrp="1"/>
          </p:cNvSpPr>
          <p:nvPr>
            <p:ph type="body" sz="quarter" idx="26"/>
          </p:nvPr>
        </p:nvSpPr>
        <p:spPr>
          <a:xfrm>
            <a:off x="794841"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p:nvPr>
        </p:nvSpPr>
        <p:spPr>
          <a:xfrm>
            <a:off x="766529" y="452911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4" name="Text Placeholder 54">
            <a:extLst>
              <a:ext uri="{FF2B5EF4-FFF2-40B4-BE49-F238E27FC236}">
                <a16:creationId xmlns:a16="http://schemas.microsoft.com/office/drawing/2014/main" id="{2860DA14-2CCC-59B1-0922-357E1A2160B9}"/>
              </a:ext>
            </a:extLst>
          </p:cNvPr>
          <p:cNvSpPr>
            <a:spLocks noGrp="1"/>
          </p:cNvSpPr>
          <p:nvPr>
            <p:ph type="body" sz="quarter" idx="28"/>
          </p:nvPr>
        </p:nvSpPr>
        <p:spPr>
          <a:xfrm>
            <a:off x="3469570" y="4496695"/>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5" name="Text Placeholder 54">
            <a:extLst>
              <a:ext uri="{FF2B5EF4-FFF2-40B4-BE49-F238E27FC236}">
                <a16:creationId xmlns:a16="http://schemas.microsoft.com/office/drawing/2014/main" id="{F32DD78A-14F0-7F76-F514-5B5579895C28}"/>
              </a:ext>
            </a:extLst>
          </p:cNvPr>
          <p:cNvSpPr>
            <a:spLocks noGrp="1"/>
          </p:cNvSpPr>
          <p:nvPr>
            <p:ph type="body" sz="quarter" idx="29"/>
          </p:nvPr>
        </p:nvSpPr>
        <p:spPr>
          <a:xfrm>
            <a:off x="6172610" y="4491808"/>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6" name="Text Placeholder 54">
            <a:extLst>
              <a:ext uri="{FF2B5EF4-FFF2-40B4-BE49-F238E27FC236}">
                <a16:creationId xmlns:a16="http://schemas.microsoft.com/office/drawing/2014/main" id="{EB759284-F1F7-3437-328C-C6CD9EE9AC5F}"/>
              </a:ext>
            </a:extLst>
          </p:cNvPr>
          <p:cNvSpPr>
            <a:spLocks noGrp="1"/>
          </p:cNvSpPr>
          <p:nvPr>
            <p:ph type="body" sz="quarter" idx="30"/>
          </p:nvPr>
        </p:nvSpPr>
        <p:spPr>
          <a:xfrm>
            <a:off x="8875650" y="4491807"/>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7" name="Oval 86">
            <a:extLst>
              <a:ext uri="{FF2B5EF4-FFF2-40B4-BE49-F238E27FC236}">
                <a16:creationId xmlns:a16="http://schemas.microsoft.com/office/drawing/2014/main" id="{F5A4C8B4-5FE1-FCE1-3CAD-9B3B5692249B}"/>
              </a:ext>
            </a:extLst>
          </p:cNvPr>
          <p:cNvSpPr/>
          <p:nvPr userDrawn="1"/>
        </p:nvSpPr>
        <p:spPr>
          <a:xfrm>
            <a:off x="3960338"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88" name="Straight Connector 87">
            <a:extLst>
              <a:ext uri="{FF2B5EF4-FFF2-40B4-BE49-F238E27FC236}">
                <a16:creationId xmlns:a16="http://schemas.microsoft.com/office/drawing/2014/main" id="{4EF4BDF6-BB64-BDDD-1203-B5A6130DF14E}"/>
              </a:ext>
            </a:extLst>
          </p:cNvPr>
          <p:cNvCxnSpPr>
            <a:cxnSpLocks/>
          </p:cNvCxnSpPr>
          <p:nvPr userDrawn="1"/>
        </p:nvCxnSpPr>
        <p:spPr>
          <a:xfrm>
            <a:off x="4082876"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9" name="Text Placeholder 54">
            <a:extLst>
              <a:ext uri="{FF2B5EF4-FFF2-40B4-BE49-F238E27FC236}">
                <a16:creationId xmlns:a16="http://schemas.microsoft.com/office/drawing/2014/main" id="{F0FC8BF3-3735-840E-338B-01B89A6CB25F}"/>
              </a:ext>
            </a:extLst>
          </p:cNvPr>
          <p:cNvSpPr>
            <a:spLocks noGrp="1"/>
          </p:cNvSpPr>
          <p:nvPr>
            <p:ph type="body" sz="quarter" idx="31"/>
          </p:nvPr>
        </p:nvSpPr>
        <p:spPr>
          <a:xfrm>
            <a:off x="3497886"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0" name="Text Placeholder 54">
            <a:extLst>
              <a:ext uri="{FF2B5EF4-FFF2-40B4-BE49-F238E27FC236}">
                <a16:creationId xmlns:a16="http://schemas.microsoft.com/office/drawing/2014/main" id="{4A9626C3-7B9E-9F06-7A5E-E6AED8F9FA41}"/>
              </a:ext>
            </a:extLst>
          </p:cNvPr>
          <p:cNvSpPr>
            <a:spLocks noGrp="1"/>
          </p:cNvSpPr>
          <p:nvPr>
            <p:ph type="body" sz="quarter" idx="32"/>
          </p:nvPr>
        </p:nvSpPr>
        <p:spPr>
          <a:xfrm>
            <a:off x="3497882"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1" name="Oval 90">
            <a:extLst>
              <a:ext uri="{FF2B5EF4-FFF2-40B4-BE49-F238E27FC236}">
                <a16:creationId xmlns:a16="http://schemas.microsoft.com/office/drawing/2014/main" id="{C77E9BFA-8887-E7E1-4302-101D0DBE4518}"/>
              </a:ext>
            </a:extLst>
          </p:cNvPr>
          <p:cNvSpPr/>
          <p:nvPr userDrawn="1"/>
        </p:nvSpPr>
        <p:spPr>
          <a:xfrm>
            <a:off x="6635062"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2" name="Straight Connector 91">
            <a:extLst>
              <a:ext uri="{FF2B5EF4-FFF2-40B4-BE49-F238E27FC236}">
                <a16:creationId xmlns:a16="http://schemas.microsoft.com/office/drawing/2014/main" id="{51078D41-672E-6197-517A-A9EA747A4098}"/>
              </a:ext>
            </a:extLst>
          </p:cNvPr>
          <p:cNvCxnSpPr>
            <a:cxnSpLocks/>
          </p:cNvCxnSpPr>
          <p:nvPr userDrawn="1"/>
        </p:nvCxnSpPr>
        <p:spPr>
          <a:xfrm>
            <a:off x="6757600"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3" name="Text Placeholder 54">
            <a:extLst>
              <a:ext uri="{FF2B5EF4-FFF2-40B4-BE49-F238E27FC236}">
                <a16:creationId xmlns:a16="http://schemas.microsoft.com/office/drawing/2014/main" id="{6E660796-1AA8-16A4-5C0A-D78B2C00936E}"/>
              </a:ext>
            </a:extLst>
          </p:cNvPr>
          <p:cNvSpPr>
            <a:spLocks noGrp="1"/>
          </p:cNvSpPr>
          <p:nvPr>
            <p:ph type="body" sz="quarter" idx="33"/>
          </p:nvPr>
        </p:nvSpPr>
        <p:spPr>
          <a:xfrm>
            <a:off x="6172610"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4" name="Text Placeholder 54">
            <a:extLst>
              <a:ext uri="{FF2B5EF4-FFF2-40B4-BE49-F238E27FC236}">
                <a16:creationId xmlns:a16="http://schemas.microsoft.com/office/drawing/2014/main" id="{664B9A75-78C7-1EBC-64C2-10372CD49E78}"/>
              </a:ext>
            </a:extLst>
          </p:cNvPr>
          <p:cNvSpPr>
            <a:spLocks noGrp="1"/>
          </p:cNvSpPr>
          <p:nvPr>
            <p:ph type="body" sz="quarter" idx="34"/>
          </p:nvPr>
        </p:nvSpPr>
        <p:spPr>
          <a:xfrm>
            <a:off x="6172606"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5" name="Oval 94">
            <a:extLst>
              <a:ext uri="{FF2B5EF4-FFF2-40B4-BE49-F238E27FC236}">
                <a16:creationId xmlns:a16="http://schemas.microsoft.com/office/drawing/2014/main" id="{F052B8F9-55B0-ADC5-32E1-B4A23AD73A0B}"/>
              </a:ext>
            </a:extLst>
          </p:cNvPr>
          <p:cNvSpPr/>
          <p:nvPr userDrawn="1"/>
        </p:nvSpPr>
        <p:spPr>
          <a:xfrm>
            <a:off x="9334464"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6" name="Straight Connector 95">
            <a:extLst>
              <a:ext uri="{FF2B5EF4-FFF2-40B4-BE49-F238E27FC236}">
                <a16:creationId xmlns:a16="http://schemas.microsoft.com/office/drawing/2014/main" id="{6231E455-B0ED-BA77-82F6-FD0FE27CDC16}"/>
              </a:ext>
            </a:extLst>
          </p:cNvPr>
          <p:cNvCxnSpPr>
            <a:cxnSpLocks/>
          </p:cNvCxnSpPr>
          <p:nvPr userDrawn="1"/>
        </p:nvCxnSpPr>
        <p:spPr>
          <a:xfrm>
            <a:off x="9457002"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7" name="Text Placeholder 54">
            <a:extLst>
              <a:ext uri="{FF2B5EF4-FFF2-40B4-BE49-F238E27FC236}">
                <a16:creationId xmlns:a16="http://schemas.microsoft.com/office/drawing/2014/main" id="{61768884-F798-B0A1-4E90-377C81AD3DED}"/>
              </a:ext>
            </a:extLst>
          </p:cNvPr>
          <p:cNvSpPr>
            <a:spLocks noGrp="1"/>
          </p:cNvSpPr>
          <p:nvPr>
            <p:ph type="body" sz="quarter" idx="35"/>
          </p:nvPr>
        </p:nvSpPr>
        <p:spPr>
          <a:xfrm>
            <a:off x="8872012"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8" name="Text Placeholder 54">
            <a:extLst>
              <a:ext uri="{FF2B5EF4-FFF2-40B4-BE49-F238E27FC236}">
                <a16:creationId xmlns:a16="http://schemas.microsoft.com/office/drawing/2014/main" id="{09D579CF-9B8C-99AF-4DE1-8F4791E24B64}"/>
              </a:ext>
            </a:extLst>
          </p:cNvPr>
          <p:cNvSpPr>
            <a:spLocks noGrp="1"/>
          </p:cNvSpPr>
          <p:nvPr>
            <p:ph type="body" sz="quarter" idx="36"/>
          </p:nvPr>
        </p:nvSpPr>
        <p:spPr>
          <a:xfrm>
            <a:off x="8872008"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2883960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lestones">
    <p:bg>
      <p:bgRef idx="1001">
        <a:schemeClr val="bg1"/>
      </p:bgRef>
    </p:bg>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A282FEB6-DDE0-67BF-8E93-9A3A9CDC2760}"/>
              </a:ext>
            </a:extLst>
          </p:cNvPr>
          <p:cNvSpPr/>
          <p:nvPr userDrawn="1"/>
        </p:nvSpPr>
        <p:spPr>
          <a:xfrm flipV="1">
            <a:off x="2" y="2674015"/>
            <a:ext cx="12191998" cy="66507"/>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id="{54024ADA-F404-2764-CF7F-7820310C93D8}"/>
              </a:ext>
            </a:extLst>
          </p:cNvPr>
          <p:cNvGrpSpPr/>
          <p:nvPr userDrawn="1"/>
        </p:nvGrpSpPr>
        <p:grpSpPr>
          <a:xfrm>
            <a:off x="961609" y="2593720"/>
            <a:ext cx="245076" cy="952186"/>
            <a:chOff x="728268" y="2936778"/>
            <a:chExt cx="245076" cy="952186"/>
          </a:xfrm>
        </p:grpSpPr>
        <p:sp>
          <p:nvSpPr>
            <p:cNvPr id="73" name="Oval 72">
              <a:extLst>
                <a:ext uri="{FF2B5EF4-FFF2-40B4-BE49-F238E27FC236}">
                  <a16:creationId xmlns:a16="http://schemas.microsoft.com/office/drawing/2014/main" id="{84BF302D-A7EE-850A-DFD9-54EA92C0627D}"/>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7" name="Oval 46">
              <a:extLst>
                <a:ext uri="{FF2B5EF4-FFF2-40B4-BE49-F238E27FC236}">
                  <a16:creationId xmlns:a16="http://schemas.microsoft.com/office/drawing/2014/main" id="{31C65A2B-95DE-FEBD-74FD-6A5FDE65E34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hasCustomPrompt="1"/>
          </p:nvPr>
        </p:nvSpPr>
        <p:spPr>
          <a:xfrm>
            <a:off x="173728" y="3688679"/>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hasCustomPrompt="1"/>
          </p:nvPr>
        </p:nvSpPr>
        <p:spPr>
          <a:xfrm>
            <a:off x="173732"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WP1</a:t>
            </a:r>
            <a:endParaRPr lang="en-GB" dirty="0"/>
          </a:p>
        </p:txBody>
      </p:sp>
      <p:sp>
        <p:nvSpPr>
          <p:cNvPr id="51" name="Text Placeholder 54">
            <a:extLst>
              <a:ext uri="{FF2B5EF4-FFF2-40B4-BE49-F238E27FC236}">
                <a16:creationId xmlns:a16="http://schemas.microsoft.com/office/drawing/2014/main" id="{72DF3945-CE17-45AD-4657-55B59821E8FF}"/>
              </a:ext>
            </a:extLst>
          </p:cNvPr>
          <p:cNvSpPr>
            <a:spLocks noGrp="1"/>
          </p:cNvSpPr>
          <p:nvPr>
            <p:ph type="body" sz="quarter" idx="37"/>
          </p:nvPr>
        </p:nvSpPr>
        <p:spPr>
          <a:xfrm>
            <a:off x="173732"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52" name="Ομάδα 51">
            <a:extLst>
              <a:ext uri="{FF2B5EF4-FFF2-40B4-BE49-F238E27FC236}">
                <a16:creationId xmlns:a16="http://schemas.microsoft.com/office/drawing/2014/main" id="{8E06D601-0FD7-C0C0-01D8-A8916706B6A3}"/>
              </a:ext>
            </a:extLst>
          </p:cNvPr>
          <p:cNvGrpSpPr/>
          <p:nvPr userDrawn="1"/>
        </p:nvGrpSpPr>
        <p:grpSpPr>
          <a:xfrm>
            <a:off x="2960082" y="2593720"/>
            <a:ext cx="245076" cy="553344"/>
            <a:chOff x="728268" y="2936778"/>
            <a:chExt cx="245076" cy="553344"/>
          </a:xfrm>
        </p:grpSpPr>
        <p:sp>
          <p:nvSpPr>
            <p:cNvPr id="53" name="Oval 72">
              <a:extLst>
                <a:ext uri="{FF2B5EF4-FFF2-40B4-BE49-F238E27FC236}">
                  <a16:creationId xmlns:a16="http://schemas.microsoft.com/office/drawing/2014/main" id="{1B30B2D1-FBD6-DA89-6496-3547EF1B6DB1}"/>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4" name="Oval 46">
              <a:extLst>
                <a:ext uri="{FF2B5EF4-FFF2-40B4-BE49-F238E27FC236}">
                  <a16:creationId xmlns:a16="http://schemas.microsoft.com/office/drawing/2014/main" id="{C04E147E-7AFB-E18F-E0AF-46F1401578F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5" name="Straight Connector 48">
              <a:extLst>
                <a:ext uri="{FF2B5EF4-FFF2-40B4-BE49-F238E27FC236}">
                  <a16:creationId xmlns:a16="http://schemas.microsoft.com/office/drawing/2014/main" id="{C7AF7A2F-090C-84EF-461C-EA8B259B93C7}"/>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76" name="Text Placeholder 54">
            <a:extLst>
              <a:ext uri="{FF2B5EF4-FFF2-40B4-BE49-F238E27FC236}">
                <a16:creationId xmlns:a16="http://schemas.microsoft.com/office/drawing/2014/main" id="{168753E4-EFD6-98CC-E86A-32D11AA20830}"/>
              </a:ext>
            </a:extLst>
          </p:cNvPr>
          <p:cNvSpPr>
            <a:spLocks noGrp="1"/>
          </p:cNvSpPr>
          <p:nvPr>
            <p:ph type="body" sz="quarter" idx="38"/>
          </p:nvPr>
        </p:nvSpPr>
        <p:spPr>
          <a:xfrm>
            <a:off x="2172201"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7" name="Text Placeholder 54">
            <a:extLst>
              <a:ext uri="{FF2B5EF4-FFF2-40B4-BE49-F238E27FC236}">
                <a16:creationId xmlns:a16="http://schemas.microsoft.com/office/drawing/2014/main" id="{F7F88FE0-8476-7DCC-E569-CC4AFC9B6B13}"/>
              </a:ext>
            </a:extLst>
          </p:cNvPr>
          <p:cNvSpPr>
            <a:spLocks noGrp="1"/>
          </p:cNvSpPr>
          <p:nvPr>
            <p:ph type="body" sz="quarter" idx="39" hasCustomPrompt="1"/>
          </p:nvPr>
        </p:nvSpPr>
        <p:spPr>
          <a:xfrm>
            <a:off x="2172201"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8" name="Text Placeholder 54">
            <a:extLst>
              <a:ext uri="{FF2B5EF4-FFF2-40B4-BE49-F238E27FC236}">
                <a16:creationId xmlns:a16="http://schemas.microsoft.com/office/drawing/2014/main" id="{4B58A1DE-B46D-91F6-A62D-FB49EF31B230}"/>
              </a:ext>
            </a:extLst>
          </p:cNvPr>
          <p:cNvSpPr>
            <a:spLocks noGrp="1"/>
          </p:cNvSpPr>
          <p:nvPr>
            <p:ph type="body" sz="quarter" idx="40" hasCustomPrompt="1"/>
          </p:nvPr>
        </p:nvSpPr>
        <p:spPr>
          <a:xfrm>
            <a:off x="2172205"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79" name="Text Placeholder 54">
            <a:extLst>
              <a:ext uri="{FF2B5EF4-FFF2-40B4-BE49-F238E27FC236}">
                <a16:creationId xmlns:a16="http://schemas.microsoft.com/office/drawing/2014/main" id="{90FAFA37-60D5-25A5-83AF-C07BE3D300CA}"/>
              </a:ext>
            </a:extLst>
          </p:cNvPr>
          <p:cNvSpPr>
            <a:spLocks noGrp="1"/>
          </p:cNvSpPr>
          <p:nvPr>
            <p:ph type="body" sz="quarter" idx="41"/>
          </p:nvPr>
        </p:nvSpPr>
        <p:spPr>
          <a:xfrm>
            <a:off x="2172205"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2" name="Text Placeholder 54">
            <a:extLst>
              <a:ext uri="{FF2B5EF4-FFF2-40B4-BE49-F238E27FC236}">
                <a16:creationId xmlns:a16="http://schemas.microsoft.com/office/drawing/2014/main" id="{62AD5281-C13F-36B9-83B6-2CCC45765FC9}"/>
              </a:ext>
            </a:extLst>
          </p:cNvPr>
          <p:cNvSpPr>
            <a:spLocks noGrp="1"/>
          </p:cNvSpPr>
          <p:nvPr>
            <p:ph type="body" sz="quarter" idx="42"/>
          </p:nvPr>
        </p:nvSpPr>
        <p:spPr>
          <a:xfrm>
            <a:off x="4162157" y="425187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3" name="Text Placeholder 54">
            <a:extLst>
              <a:ext uri="{FF2B5EF4-FFF2-40B4-BE49-F238E27FC236}">
                <a16:creationId xmlns:a16="http://schemas.microsoft.com/office/drawing/2014/main" id="{38D50D07-73A1-5185-7BE4-9C73D5D02DD0}"/>
              </a:ext>
            </a:extLst>
          </p:cNvPr>
          <p:cNvSpPr>
            <a:spLocks noGrp="1"/>
          </p:cNvSpPr>
          <p:nvPr>
            <p:ph type="body" sz="quarter" idx="43" hasCustomPrompt="1"/>
          </p:nvPr>
        </p:nvSpPr>
        <p:spPr>
          <a:xfrm>
            <a:off x="4167475"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4" name="Text Placeholder 54">
            <a:extLst>
              <a:ext uri="{FF2B5EF4-FFF2-40B4-BE49-F238E27FC236}">
                <a16:creationId xmlns:a16="http://schemas.microsoft.com/office/drawing/2014/main" id="{2DDBB922-0936-780A-A669-8195E5F536D3}"/>
              </a:ext>
            </a:extLst>
          </p:cNvPr>
          <p:cNvSpPr>
            <a:spLocks noGrp="1"/>
          </p:cNvSpPr>
          <p:nvPr>
            <p:ph type="body" sz="quarter" idx="44" hasCustomPrompt="1"/>
          </p:nvPr>
        </p:nvSpPr>
        <p:spPr>
          <a:xfrm>
            <a:off x="4167479"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05" name="Text Placeholder 54">
            <a:extLst>
              <a:ext uri="{FF2B5EF4-FFF2-40B4-BE49-F238E27FC236}">
                <a16:creationId xmlns:a16="http://schemas.microsoft.com/office/drawing/2014/main" id="{4A893DB3-E9CD-4375-92A8-BF3ABAB0F169}"/>
              </a:ext>
            </a:extLst>
          </p:cNvPr>
          <p:cNvSpPr>
            <a:spLocks noGrp="1"/>
          </p:cNvSpPr>
          <p:nvPr>
            <p:ph type="body" sz="quarter" idx="45"/>
          </p:nvPr>
        </p:nvSpPr>
        <p:spPr>
          <a:xfrm>
            <a:off x="4167479"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06" name="Ομάδα 105">
            <a:extLst>
              <a:ext uri="{FF2B5EF4-FFF2-40B4-BE49-F238E27FC236}">
                <a16:creationId xmlns:a16="http://schemas.microsoft.com/office/drawing/2014/main" id="{C4BF6513-7134-D960-DFA4-0D6CEEF9019A}"/>
              </a:ext>
            </a:extLst>
          </p:cNvPr>
          <p:cNvGrpSpPr/>
          <p:nvPr userDrawn="1"/>
        </p:nvGrpSpPr>
        <p:grpSpPr>
          <a:xfrm>
            <a:off x="4955350" y="2600484"/>
            <a:ext cx="245076" cy="952186"/>
            <a:chOff x="728268" y="2936778"/>
            <a:chExt cx="245076" cy="952186"/>
          </a:xfrm>
        </p:grpSpPr>
        <p:sp>
          <p:nvSpPr>
            <p:cNvPr id="107" name="Oval 72">
              <a:extLst>
                <a:ext uri="{FF2B5EF4-FFF2-40B4-BE49-F238E27FC236}">
                  <a16:creationId xmlns:a16="http://schemas.microsoft.com/office/drawing/2014/main" id="{7F67FF8E-808C-FBAB-C0DF-4D3DE387A41A}"/>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8" name="Oval 46">
              <a:extLst>
                <a:ext uri="{FF2B5EF4-FFF2-40B4-BE49-F238E27FC236}">
                  <a16:creationId xmlns:a16="http://schemas.microsoft.com/office/drawing/2014/main" id="{CA6A5C33-9192-1BE4-ADA9-8D7970209F5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09" name="Straight Connector 48">
              <a:extLst>
                <a:ext uri="{FF2B5EF4-FFF2-40B4-BE49-F238E27FC236}">
                  <a16:creationId xmlns:a16="http://schemas.microsoft.com/office/drawing/2014/main" id="{20A89D59-12BC-A88B-1C3F-32911DF42F4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10" name="Ομάδα 109">
            <a:extLst>
              <a:ext uri="{FF2B5EF4-FFF2-40B4-BE49-F238E27FC236}">
                <a16:creationId xmlns:a16="http://schemas.microsoft.com/office/drawing/2014/main" id="{FBB57C08-E4A9-E5FB-D7E2-2E6FAF4C7A2F}"/>
              </a:ext>
            </a:extLst>
          </p:cNvPr>
          <p:cNvGrpSpPr/>
          <p:nvPr userDrawn="1"/>
        </p:nvGrpSpPr>
        <p:grpSpPr>
          <a:xfrm>
            <a:off x="6953824" y="2593720"/>
            <a:ext cx="245076" cy="553344"/>
            <a:chOff x="728268" y="2936778"/>
            <a:chExt cx="245076" cy="553344"/>
          </a:xfrm>
        </p:grpSpPr>
        <p:sp>
          <p:nvSpPr>
            <p:cNvPr id="111" name="Oval 72">
              <a:extLst>
                <a:ext uri="{FF2B5EF4-FFF2-40B4-BE49-F238E27FC236}">
                  <a16:creationId xmlns:a16="http://schemas.microsoft.com/office/drawing/2014/main" id="{55A5DC56-4980-3B09-3AEC-2F247FFCE3CC}"/>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2" name="Oval 46">
              <a:extLst>
                <a:ext uri="{FF2B5EF4-FFF2-40B4-BE49-F238E27FC236}">
                  <a16:creationId xmlns:a16="http://schemas.microsoft.com/office/drawing/2014/main" id="{0FFBC4EB-63A8-8166-DA22-8ABCE8547C72}"/>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13" name="Straight Connector 48">
              <a:extLst>
                <a:ext uri="{FF2B5EF4-FFF2-40B4-BE49-F238E27FC236}">
                  <a16:creationId xmlns:a16="http://schemas.microsoft.com/office/drawing/2014/main" id="{2E2DDEA2-DBCE-535C-E9A3-8CD10FE33DD2}"/>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14" name="Text Placeholder 54">
            <a:extLst>
              <a:ext uri="{FF2B5EF4-FFF2-40B4-BE49-F238E27FC236}">
                <a16:creationId xmlns:a16="http://schemas.microsoft.com/office/drawing/2014/main" id="{97A95A94-094E-7B1F-AFB5-727351E4691B}"/>
              </a:ext>
            </a:extLst>
          </p:cNvPr>
          <p:cNvSpPr>
            <a:spLocks noGrp="1"/>
          </p:cNvSpPr>
          <p:nvPr>
            <p:ph type="body" sz="quarter" idx="46"/>
          </p:nvPr>
        </p:nvSpPr>
        <p:spPr>
          <a:xfrm>
            <a:off x="6165943"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5" name="Text Placeholder 54">
            <a:extLst>
              <a:ext uri="{FF2B5EF4-FFF2-40B4-BE49-F238E27FC236}">
                <a16:creationId xmlns:a16="http://schemas.microsoft.com/office/drawing/2014/main" id="{75A0B823-37C4-C64A-0BE0-3CC63F8E8774}"/>
              </a:ext>
            </a:extLst>
          </p:cNvPr>
          <p:cNvSpPr>
            <a:spLocks noGrp="1"/>
          </p:cNvSpPr>
          <p:nvPr>
            <p:ph type="body" sz="quarter" idx="47" hasCustomPrompt="1"/>
          </p:nvPr>
        </p:nvSpPr>
        <p:spPr>
          <a:xfrm>
            <a:off x="6165943"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6" name="Text Placeholder 54">
            <a:extLst>
              <a:ext uri="{FF2B5EF4-FFF2-40B4-BE49-F238E27FC236}">
                <a16:creationId xmlns:a16="http://schemas.microsoft.com/office/drawing/2014/main" id="{4DE3A348-0DC4-E1E6-4588-F56EBEBF78AE}"/>
              </a:ext>
            </a:extLst>
          </p:cNvPr>
          <p:cNvSpPr>
            <a:spLocks noGrp="1"/>
          </p:cNvSpPr>
          <p:nvPr>
            <p:ph type="body" sz="quarter" idx="48" hasCustomPrompt="1"/>
          </p:nvPr>
        </p:nvSpPr>
        <p:spPr>
          <a:xfrm>
            <a:off x="6165947"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17" name="Text Placeholder 54">
            <a:extLst>
              <a:ext uri="{FF2B5EF4-FFF2-40B4-BE49-F238E27FC236}">
                <a16:creationId xmlns:a16="http://schemas.microsoft.com/office/drawing/2014/main" id="{A11DC4B4-32E6-907C-A49B-76A774257A8A}"/>
              </a:ext>
            </a:extLst>
          </p:cNvPr>
          <p:cNvSpPr>
            <a:spLocks noGrp="1"/>
          </p:cNvSpPr>
          <p:nvPr>
            <p:ph type="body" sz="quarter" idx="49"/>
          </p:nvPr>
        </p:nvSpPr>
        <p:spPr>
          <a:xfrm>
            <a:off x="6165947"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8" name="Text Placeholder 54">
            <a:extLst>
              <a:ext uri="{FF2B5EF4-FFF2-40B4-BE49-F238E27FC236}">
                <a16:creationId xmlns:a16="http://schemas.microsoft.com/office/drawing/2014/main" id="{1C5CBD16-4003-347E-FABF-FEACFFD995B0}"/>
              </a:ext>
            </a:extLst>
          </p:cNvPr>
          <p:cNvSpPr>
            <a:spLocks noGrp="1"/>
          </p:cNvSpPr>
          <p:nvPr>
            <p:ph type="body" sz="quarter" idx="50"/>
          </p:nvPr>
        </p:nvSpPr>
        <p:spPr>
          <a:xfrm>
            <a:off x="8154051" y="426612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9" name="Text Placeholder 54">
            <a:extLst>
              <a:ext uri="{FF2B5EF4-FFF2-40B4-BE49-F238E27FC236}">
                <a16:creationId xmlns:a16="http://schemas.microsoft.com/office/drawing/2014/main" id="{D667484C-82A7-C37C-A4BE-65F1EECA5893}"/>
              </a:ext>
            </a:extLst>
          </p:cNvPr>
          <p:cNvSpPr>
            <a:spLocks noGrp="1"/>
          </p:cNvSpPr>
          <p:nvPr>
            <p:ph type="body" sz="quarter" idx="51" hasCustomPrompt="1"/>
          </p:nvPr>
        </p:nvSpPr>
        <p:spPr>
          <a:xfrm>
            <a:off x="8154046"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20" name="Text Placeholder 54">
            <a:extLst>
              <a:ext uri="{FF2B5EF4-FFF2-40B4-BE49-F238E27FC236}">
                <a16:creationId xmlns:a16="http://schemas.microsoft.com/office/drawing/2014/main" id="{434C13F9-55F0-B753-ABE5-E00980F0288E}"/>
              </a:ext>
            </a:extLst>
          </p:cNvPr>
          <p:cNvSpPr>
            <a:spLocks noGrp="1"/>
          </p:cNvSpPr>
          <p:nvPr>
            <p:ph type="body" sz="quarter" idx="52" hasCustomPrompt="1"/>
          </p:nvPr>
        </p:nvSpPr>
        <p:spPr>
          <a:xfrm>
            <a:off x="815405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21" name="Text Placeholder 54">
            <a:extLst>
              <a:ext uri="{FF2B5EF4-FFF2-40B4-BE49-F238E27FC236}">
                <a16:creationId xmlns:a16="http://schemas.microsoft.com/office/drawing/2014/main" id="{179338F7-B750-1B3C-A218-C1C49103C4E2}"/>
              </a:ext>
            </a:extLst>
          </p:cNvPr>
          <p:cNvSpPr>
            <a:spLocks noGrp="1"/>
          </p:cNvSpPr>
          <p:nvPr>
            <p:ph type="body" sz="quarter" idx="53"/>
          </p:nvPr>
        </p:nvSpPr>
        <p:spPr>
          <a:xfrm>
            <a:off x="815405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22" name="Ομάδα 121">
            <a:extLst>
              <a:ext uri="{FF2B5EF4-FFF2-40B4-BE49-F238E27FC236}">
                <a16:creationId xmlns:a16="http://schemas.microsoft.com/office/drawing/2014/main" id="{F03387B0-1132-4B78-C559-0EEDAC40C9CB}"/>
              </a:ext>
            </a:extLst>
          </p:cNvPr>
          <p:cNvGrpSpPr/>
          <p:nvPr userDrawn="1"/>
        </p:nvGrpSpPr>
        <p:grpSpPr>
          <a:xfrm>
            <a:off x="8941921" y="2600484"/>
            <a:ext cx="245076" cy="952186"/>
            <a:chOff x="728268" y="2936778"/>
            <a:chExt cx="245076" cy="952186"/>
          </a:xfrm>
        </p:grpSpPr>
        <p:sp>
          <p:nvSpPr>
            <p:cNvPr id="123" name="Oval 72">
              <a:extLst>
                <a:ext uri="{FF2B5EF4-FFF2-40B4-BE49-F238E27FC236}">
                  <a16:creationId xmlns:a16="http://schemas.microsoft.com/office/drawing/2014/main" id="{95BF52A1-C1DA-E9DB-DA43-DDF56F56B5A6}"/>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4" name="Oval 46">
              <a:extLst>
                <a:ext uri="{FF2B5EF4-FFF2-40B4-BE49-F238E27FC236}">
                  <a16:creationId xmlns:a16="http://schemas.microsoft.com/office/drawing/2014/main" id="{B13B7CD1-139D-94A3-3DBB-4A7606D168AA}"/>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5" name="Straight Connector 48">
              <a:extLst>
                <a:ext uri="{FF2B5EF4-FFF2-40B4-BE49-F238E27FC236}">
                  <a16:creationId xmlns:a16="http://schemas.microsoft.com/office/drawing/2014/main" id="{736CC3E5-1D05-8947-BDE2-B8A083A1FD7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26" name="Ομάδα 125">
            <a:extLst>
              <a:ext uri="{FF2B5EF4-FFF2-40B4-BE49-F238E27FC236}">
                <a16:creationId xmlns:a16="http://schemas.microsoft.com/office/drawing/2014/main" id="{00BA39B6-24D5-161B-14F2-D5A096786CEA}"/>
              </a:ext>
            </a:extLst>
          </p:cNvPr>
          <p:cNvGrpSpPr/>
          <p:nvPr userDrawn="1"/>
        </p:nvGrpSpPr>
        <p:grpSpPr>
          <a:xfrm>
            <a:off x="10947557" y="2593720"/>
            <a:ext cx="245076" cy="553344"/>
            <a:chOff x="728268" y="2936778"/>
            <a:chExt cx="245076" cy="553344"/>
          </a:xfrm>
        </p:grpSpPr>
        <p:sp>
          <p:nvSpPr>
            <p:cNvPr id="127" name="Oval 72">
              <a:extLst>
                <a:ext uri="{FF2B5EF4-FFF2-40B4-BE49-F238E27FC236}">
                  <a16:creationId xmlns:a16="http://schemas.microsoft.com/office/drawing/2014/main" id="{89942C46-B2D3-2C4E-DA88-5204AE6F4BA8}"/>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8" name="Oval 46">
              <a:extLst>
                <a:ext uri="{FF2B5EF4-FFF2-40B4-BE49-F238E27FC236}">
                  <a16:creationId xmlns:a16="http://schemas.microsoft.com/office/drawing/2014/main" id="{E7DDA78C-8963-3E69-591D-5A94B643DBB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9" name="Straight Connector 48">
              <a:extLst>
                <a:ext uri="{FF2B5EF4-FFF2-40B4-BE49-F238E27FC236}">
                  <a16:creationId xmlns:a16="http://schemas.microsoft.com/office/drawing/2014/main" id="{0F06C526-5DB6-7023-15A7-6DE953729DD3}"/>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30" name="Text Placeholder 54">
            <a:extLst>
              <a:ext uri="{FF2B5EF4-FFF2-40B4-BE49-F238E27FC236}">
                <a16:creationId xmlns:a16="http://schemas.microsoft.com/office/drawing/2014/main" id="{3B3179CC-4EE6-F90E-E635-73230DECE54A}"/>
              </a:ext>
            </a:extLst>
          </p:cNvPr>
          <p:cNvSpPr>
            <a:spLocks noGrp="1"/>
          </p:cNvSpPr>
          <p:nvPr>
            <p:ph type="body" sz="quarter" idx="54"/>
          </p:nvPr>
        </p:nvSpPr>
        <p:spPr>
          <a:xfrm>
            <a:off x="10159676"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1" name="Text Placeholder 54">
            <a:extLst>
              <a:ext uri="{FF2B5EF4-FFF2-40B4-BE49-F238E27FC236}">
                <a16:creationId xmlns:a16="http://schemas.microsoft.com/office/drawing/2014/main" id="{0BACB4F7-D077-D059-78BB-A19785A869A9}"/>
              </a:ext>
            </a:extLst>
          </p:cNvPr>
          <p:cNvSpPr>
            <a:spLocks noGrp="1"/>
          </p:cNvSpPr>
          <p:nvPr>
            <p:ph type="body" sz="quarter" idx="55" hasCustomPrompt="1"/>
          </p:nvPr>
        </p:nvSpPr>
        <p:spPr>
          <a:xfrm>
            <a:off x="10159676"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2" name="Text Placeholder 54">
            <a:extLst>
              <a:ext uri="{FF2B5EF4-FFF2-40B4-BE49-F238E27FC236}">
                <a16:creationId xmlns:a16="http://schemas.microsoft.com/office/drawing/2014/main" id="{088E95FF-5797-1AF1-808B-8CAA0C809638}"/>
              </a:ext>
            </a:extLst>
          </p:cNvPr>
          <p:cNvSpPr>
            <a:spLocks noGrp="1"/>
          </p:cNvSpPr>
          <p:nvPr>
            <p:ph type="body" sz="quarter" idx="56" hasCustomPrompt="1"/>
          </p:nvPr>
        </p:nvSpPr>
        <p:spPr>
          <a:xfrm>
            <a:off x="1015968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33" name="Text Placeholder 54">
            <a:extLst>
              <a:ext uri="{FF2B5EF4-FFF2-40B4-BE49-F238E27FC236}">
                <a16:creationId xmlns:a16="http://schemas.microsoft.com/office/drawing/2014/main" id="{159BC55B-B561-8A13-8127-3E8C95BD2B6E}"/>
              </a:ext>
            </a:extLst>
          </p:cNvPr>
          <p:cNvSpPr>
            <a:spLocks noGrp="1"/>
          </p:cNvSpPr>
          <p:nvPr>
            <p:ph type="body" sz="quarter" idx="57"/>
          </p:nvPr>
        </p:nvSpPr>
        <p:spPr>
          <a:xfrm>
            <a:off x="1015968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4" name="Text Placeholder 54">
            <a:extLst>
              <a:ext uri="{FF2B5EF4-FFF2-40B4-BE49-F238E27FC236}">
                <a16:creationId xmlns:a16="http://schemas.microsoft.com/office/drawing/2014/main" id="{62E0814D-01AD-93CA-6F3B-03C565EEC8B4}"/>
              </a:ext>
            </a:extLst>
          </p:cNvPr>
          <p:cNvSpPr>
            <a:spLocks noGrp="1"/>
          </p:cNvSpPr>
          <p:nvPr>
            <p:ph type="body" sz="quarter" idx="58"/>
          </p:nvPr>
        </p:nvSpPr>
        <p:spPr>
          <a:xfrm>
            <a:off x="179593" y="4302641"/>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378708667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15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701687" y="3041769"/>
            <a:ext cx="8788626" cy="1611253"/>
          </a:xfrm>
        </p:spPr>
        <p:txBody>
          <a:bodyPr anchor="t">
            <a:normAutofit/>
          </a:bodyPr>
          <a:lstStyle>
            <a:lvl1pPr>
              <a:defRPr sz="2800" b="0" i="0">
                <a:latin typeface="Minion Pro" panose="02040503050306020203" pitchFamily="18" charset="0"/>
              </a:defRPr>
            </a:lvl1pPr>
          </a:lstStyle>
          <a:p>
            <a:r>
              <a:rPr lang="en-GB" dirty="0"/>
              <a:t>Click to edit Master title style</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lvl1pPr>
              <a:defRPr>
                <a:solidFill>
                  <a:schemeClr val="bg1"/>
                </a:solidFill>
              </a:defRPr>
            </a:lvl1pPr>
          </a:lstStyle>
          <a:p>
            <a:fld id="{B4274E06-C9BE-6D47-BF82-8D1C59B33DFA}" type="datetimeFigureOut">
              <a:rPr lang="en-GR" smtClean="0"/>
              <a:pPr/>
              <a:t>12/16/2024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lvl1pPr>
              <a:defRPr>
                <a:solidFill>
                  <a:schemeClr val="bg1"/>
                </a:solidFill>
              </a:defRPr>
            </a:lvl1p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12" name="Picture 11">
            <a:extLst>
              <a:ext uri="{FF2B5EF4-FFF2-40B4-BE49-F238E27FC236}">
                <a16:creationId xmlns:a16="http://schemas.microsoft.com/office/drawing/2014/main" id="{F4563154-C9D0-9163-903C-9AEB48B84B5B}"/>
              </a:ext>
            </a:extLst>
          </p:cNvPr>
          <p:cNvPicPr>
            <a:picLocks noChangeAspect="1"/>
          </p:cNvPicPr>
          <p:nvPr userDrawn="1"/>
        </p:nvPicPr>
        <p:blipFill>
          <a:blip r:embed="rId3"/>
          <a:stretch>
            <a:fillRect/>
          </a:stretch>
        </p:blipFill>
        <p:spPr>
          <a:xfrm rot="10800000">
            <a:off x="750176" y="2395959"/>
            <a:ext cx="738069" cy="645811"/>
          </a:xfrm>
          <a:prstGeom prst="rect">
            <a:avLst/>
          </a:prstGeom>
        </p:spPr>
      </p:pic>
    </p:spTree>
    <p:extLst>
      <p:ext uri="{BB962C8B-B14F-4D97-AF65-F5344CB8AC3E}">
        <p14:creationId xmlns:p14="http://schemas.microsoft.com/office/powerpoint/2010/main" val="3750734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FF7AF3EF-1630-ED43-5605-710E1675FDC3}"/>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4" name="Footer Placeholder 3">
            <a:extLst>
              <a:ext uri="{FF2B5EF4-FFF2-40B4-BE49-F238E27FC236}">
                <a16:creationId xmlns:a16="http://schemas.microsoft.com/office/drawing/2014/main" id="{4C0E6C6D-EAAF-3429-130F-CC78C30ED907}"/>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6" name="Picture 5">
            <a:extLst>
              <a:ext uri="{FF2B5EF4-FFF2-40B4-BE49-F238E27FC236}">
                <a16:creationId xmlns:a16="http://schemas.microsoft.com/office/drawing/2014/main" id="{2AF7E11B-2326-7637-7535-BDB5998D5DF8}"/>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4012693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7"/>
            <a:ext cx="2743350" cy="1506631"/>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5" name="Picture Placeholder 6">
            <a:extLst>
              <a:ext uri="{FF2B5EF4-FFF2-40B4-BE49-F238E27FC236}">
                <a16:creationId xmlns:a16="http://schemas.microsoft.com/office/drawing/2014/main" id="{57C55328-F023-F170-9A06-7F4C51D6CD18}"/>
              </a:ext>
            </a:extLst>
          </p:cNvPr>
          <p:cNvSpPr>
            <a:spLocks noGrp="1"/>
          </p:cNvSpPr>
          <p:nvPr>
            <p:ph type="pic" sz="quarter" idx="20"/>
          </p:nvPr>
        </p:nvSpPr>
        <p:spPr>
          <a:xfrm>
            <a:off x="4462333" y="2244817"/>
            <a:ext cx="2743350" cy="1506631"/>
          </a:xfrm>
          <a:solidFill>
            <a:srgbClr val="FFFFFF"/>
          </a:solidFill>
        </p:spPr>
        <p:txBody>
          <a:bodyPr/>
          <a:lstStyle/>
          <a:p>
            <a:endParaRPr lang="en-GR" dirty="0"/>
          </a:p>
        </p:txBody>
      </p:sp>
      <p:sp>
        <p:nvSpPr>
          <p:cNvPr id="16" name="Text Placeholder 13">
            <a:extLst>
              <a:ext uri="{FF2B5EF4-FFF2-40B4-BE49-F238E27FC236}">
                <a16:creationId xmlns:a16="http://schemas.microsoft.com/office/drawing/2014/main" id="{19AC4A9A-16FD-4746-D479-6DC461587398}"/>
              </a:ext>
            </a:extLst>
          </p:cNvPr>
          <p:cNvSpPr>
            <a:spLocks noGrp="1"/>
          </p:cNvSpPr>
          <p:nvPr>
            <p:ph type="body" sz="quarter" idx="21"/>
          </p:nvPr>
        </p:nvSpPr>
        <p:spPr>
          <a:xfrm>
            <a:off x="4462333"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7" name="Picture Placeholder 6">
            <a:extLst>
              <a:ext uri="{FF2B5EF4-FFF2-40B4-BE49-F238E27FC236}">
                <a16:creationId xmlns:a16="http://schemas.microsoft.com/office/drawing/2014/main" id="{7C70B88B-F5E4-9E39-4B77-F70BA9C6ABDE}"/>
              </a:ext>
            </a:extLst>
          </p:cNvPr>
          <p:cNvSpPr>
            <a:spLocks noGrp="1"/>
          </p:cNvSpPr>
          <p:nvPr>
            <p:ph type="pic" sz="quarter" idx="22"/>
          </p:nvPr>
        </p:nvSpPr>
        <p:spPr>
          <a:xfrm>
            <a:off x="8096250" y="2244817"/>
            <a:ext cx="2743350" cy="1506631"/>
          </a:xfrm>
          <a:solidFill>
            <a:srgbClr val="FFFFFF"/>
          </a:solidFill>
        </p:spPr>
        <p:txBody>
          <a:bodyPr/>
          <a:lstStyle/>
          <a:p>
            <a:endParaRPr lang="en-GR"/>
          </a:p>
        </p:txBody>
      </p:sp>
      <p:sp>
        <p:nvSpPr>
          <p:cNvPr id="18" name="Text Placeholder 13">
            <a:extLst>
              <a:ext uri="{FF2B5EF4-FFF2-40B4-BE49-F238E27FC236}">
                <a16:creationId xmlns:a16="http://schemas.microsoft.com/office/drawing/2014/main" id="{241AC60B-8B14-A198-5278-DDF3096FA31D}"/>
              </a:ext>
            </a:extLst>
          </p:cNvPr>
          <p:cNvSpPr>
            <a:spLocks noGrp="1"/>
          </p:cNvSpPr>
          <p:nvPr>
            <p:ph type="body" sz="quarter" idx="23"/>
          </p:nvPr>
        </p:nvSpPr>
        <p:spPr>
          <a:xfrm>
            <a:off x="8096250"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1" name="Picture Placeholder 6">
            <a:extLst>
              <a:ext uri="{FF2B5EF4-FFF2-40B4-BE49-F238E27FC236}">
                <a16:creationId xmlns:a16="http://schemas.microsoft.com/office/drawing/2014/main" id="{12DB768B-08BB-E139-74ED-910BE3D6CF71}"/>
              </a:ext>
            </a:extLst>
          </p:cNvPr>
          <p:cNvSpPr>
            <a:spLocks noGrp="1"/>
          </p:cNvSpPr>
          <p:nvPr>
            <p:ph type="pic" sz="quarter" idx="24"/>
          </p:nvPr>
        </p:nvSpPr>
        <p:spPr>
          <a:xfrm>
            <a:off x="828266" y="4529137"/>
            <a:ext cx="2743350" cy="1506631"/>
          </a:xfrm>
          <a:solidFill>
            <a:srgbClr val="FFFFFF"/>
          </a:solidFill>
        </p:spPr>
        <p:txBody>
          <a:bodyPr/>
          <a:lstStyle/>
          <a:p>
            <a:endParaRPr lang="en-GR" dirty="0"/>
          </a:p>
        </p:txBody>
      </p:sp>
      <p:sp>
        <p:nvSpPr>
          <p:cNvPr id="22" name="Text Placeholder 13">
            <a:extLst>
              <a:ext uri="{FF2B5EF4-FFF2-40B4-BE49-F238E27FC236}">
                <a16:creationId xmlns:a16="http://schemas.microsoft.com/office/drawing/2014/main" id="{5E09D3BC-F29F-CC12-D2F1-D5D934F3C715}"/>
              </a:ext>
            </a:extLst>
          </p:cNvPr>
          <p:cNvSpPr>
            <a:spLocks noGrp="1"/>
          </p:cNvSpPr>
          <p:nvPr>
            <p:ph type="body" sz="quarter" idx="25"/>
          </p:nvPr>
        </p:nvSpPr>
        <p:spPr>
          <a:xfrm>
            <a:off x="828266"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3" name="Picture Placeholder 6">
            <a:extLst>
              <a:ext uri="{FF2B5EF4-FFF2-40B4-BE49-F238E27FC236}">
                <a16:creationId xmlns:a16="http://schemas.microsoft.com/office/drawing/2014/main" id="{2F6ED79E-2804-DDB9-A6D1-A5D677F68B50}"/>
              </a:ext>
            </a:extLst>
          </p:cNvPr>
          <p:cNvSpPr>
            <a:spLocks noGrp="1"/>
          </p:cNvSpPr>
          <p:nvPr>
            <p:ph type="pic" sz="quarter" idx="26"/>
          </p:nvPr>
        </p:nvSpPr>
        <p:spPr>
          <a:xfrm>
            <a:off x="4462183" y="4529137"/>
            <a:ext cx="2743350" cy="1506631"/>
          </a:xfrm>
          <a:solidFill>
            <a:srgbClr val="FFFFFF"/>
          </a:solidFill>
        </p:spPr>
        <p:txBody>
          <a:bodyPr/>
          <a:lstStyle/>
          <a:p>
            <a:endParaRPr lang="en-GR"/>
          </a:p>
        </p:txBody>
      </p:sp>
      <p:sp>
        <p:nvSpPr>
          <p:cNvPr id="24" name="Text Placeholder 13">
            <a:extLst>
              <a:ext uri="{FF2B5EF4-FFF2-40B4-BE49-F238E27FC236}">
                <a16:creationId xmlns:a16="http://schemas.microsoft.com/office/drawing/2014/main" id="{175DE33D-B818-0083-2C76-BECB38A67139}"/>
              </a:ext>
            </a:extLst>
          </p:cNvPr>
          <p:cNvSpPr>
            <a:spLocks noGrp="1"/>
          </p:cNvSpPr>
          <p:nvPr>
            <p:ph type="body" sz="quarter" idx="27"/>
          </p:nvPr>
        </p:nvSpPr>
        <p:spPr>
          <a:xfrm>
            <a:off x="4462183"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5" name="Picture Placeholder 6">
            <a:extLst>
              <a:ext uri="{FF2B5EF4-FFF2-40B4-BE49-F238E27FC236}">
                <a16:creationId xmlns:a16="http://schemas.microsoft.com/office/drawing/2014/main" id="{42D083F4-DE22-72A9-D42A-E84CF42733C5}"/>
              </a:ext>
            </a:extLst>
          </p:cNvPr>
          <p:cNvSpPr>
            <a:spLocks noGrp="1"/>
          </p:cNvSpPr>
          <p:nvPr>
            <p:ph type="pic" sz="quarter" idx="28"/>
          </p:nvPr>
        </p:nvSpPr>
        <p:spPr>
          <a:xfrm>
            <a:off x="8096100" y="4529137"/>
            <a:ext cx="2743350" cy="1506631"/>
          </a:xfrm>
          <a:solidFill>
            <a:srgbClr val="FFFFFF"/>
          </a:solidFill>
        </p:spPr>
        <p:txBody>
          <a:bodyPr/>
          <a:lstStyle/>
          <a:p>
            <a:endParaRPr lang="en-GR"/>
          </a:p>
        </p:txBody>
      </p:sp>
      <p:sp>
        <p:nvSpPr>
          <p:cNvPr id="26" name="Text Placeholder 13">
            <a:extLst>
              <a:ext uri="{FF2B5EF4-FFF2-40B4-BE49-F238E27FC236}">
                <a16:creationId xmlns:a16="http://schemas.microsoft.com/office/drawing/2014/main" id="{1DBEFC7E-0419-44E3-9A4B-0A74ED8875C4}"/>
              </a:ext>
            </a:extLst>
          </p:cNvPr>
          <p:cNvSpPr>
            <a:spLocks noGrp="1"/>
          </p:cNvSpPr>
          <p:nvPr>
            <p:ph type="body" sz="quarter" idx="29"/>
          </p:nvPr>
        </p:nvSpPr>
        <p:spPr>
          <a:xfrm>
            <a:off x="8096100"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0972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rgbClr val="2E3B6B"/>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294067"/>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sp>
        <p:nvSpPr>
          <p:cNvPr id="5" name="TextBox 4">
            <a:extLst>
              <a:ext uri="{FF2B5EF4-FFF2-40B4-BE49-F238E27FC236}">
                <a16:creationId xmlns:a16="http://schemas.microsoft.com/office/drawing/2014/main" id="{D1053100-FCB8-B915-3088-92C4431EF76A}"/>
              </a:ext>
            </a:extLst>
          </p:cNvPr>
          <p:cNvSpPr txBox="1"/>
          <p:nvPr userDrawn="1"/>
        </p:nvSpPr>
        <p:spPr>
          <a:xfrm>
            <a:off x="4615543" y="5370286"/>
            <a:ext cx="184731" cy="369332"/>
          </a:xfrm>
          <a:prstGeom prst="rect">
            <a:avLst/>
          </a:prstGeom>
          <a:noFill/>
        </p:spPr>
        <p:txBody>
          <a:bodyPr wrap="none" rtlCol="0">
            <a:spAutoFit/>
          </a:bodyPr>
          <a:lstStyle/>
          <a:p>
            <a:endParaRPr lang="en-GR" dirty="0"/>
          </a:p>
        </p:txBody>
      </p:sp>
      <p:pic>
        <p:nvPicPr>
          <p:cNvPr id="4" name="Picture 3">
            <a:extLst>
              <a:ext uri="{FF2B5EF4-FFF2-40B4-BE49-F238E27FC236}">
                <a16:creationId xmlns:a16="http://schemas.microsoft.com/office/drawing/2014/main" id="{6786BC88-BC4A-921F-AD4B-D632F6708830}"/>
              </a:ext>
            </a:extLst>
          </p:cNvPr>
          <p:cNvPicPr>
            <a:picLocks noChangeAspect="1"/>
          </p:cNvPicPr>
          <p:nvPr userDrawn="1"/>
        </p:nvPicPr>
        <p:blipFill rotWithShape="1">
          <a:blip r:embed="rId2"/>
          <a:srcRect t="1041" r="32579" b="7392"/>
          <a:stretch/>
        </p:blipFill>
        <p:spPr>
          <a:xfrm>
            <a:off x="4615543" y="0"/>
            <a:ext cx="7576457" cy="6858000"/>
          </a:xfrm>
          <a:prstGeom prst="rect">
            <a:avLst/>
          </a:prstGeom>
        </p:spPr>
      </p:pic>
      <p:sp>
        <p:nvSpPr>
          <p:cNvPr id="8" name="Text Placeholder 7">
            <a:extLst>
              <a:ext uri="{FF2B5EF4-FFF2-40B4-BE49-F238E27FC236}">
                <a16:creationId xmlns:a16="http://schemas.microsoft.com/office/drawing/2014/main" id="{B496DA41-63F3-6978-CEA6-892192BCB2F6}"/>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0" name="Text Placeholder 7">
            <a:extLst>
              <a:ext uri="{FF2B5EF4-FFF2-40B4-BE49-F238E27FC236}">
                <a16:creationId xmlns:a16="http://schemas.microsoft.com/office/drawing/2014/main" id="{4032A834-907B-03B5-4C91-30BAFD77E8C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1" name="Text Placeholder 7">
            <a:extLst>
              <a:ext uri="{FF2B5EF4-FFF2-40B4-BE49-F238E27FC236}">
                <a16:creationId xmlns:a16="http://schemas.microsoft.com/office/drawing/2014/main" id="{B32D8B24-C252-DDBE-1052-AADD7DFB729C}"/>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2" name="Text Placeholder 7">
            <a:extLst>
              <a:ext uri="{FF2B5EF4-FFF2-40B4-BE49-F238E27FC236}">
                <a16:creationId xmlns:a16="http://schemas.microsoft.com/office/drawing/2014/main" id="{1C39E9D3-2586-2A2E-266D-D32C9BAA33F6}"/>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799823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8"/>
            <a:ext cx="2143501" cy="1177198"/>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520529"/>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9" name="Picture Placeholder 6">
            <a:extLst>
              <a:ext uri="{FF2B5EF4-FFF2-40B4-BE49-F238E27FC236}">
                <a16:creationId xmlns:a16="http://schemas.microsoft.com/office/drawing/2014/main" id="{E391EEBD-0E64-2D06-EDE7-C39F6D1DC0C0}"/>
              </a:ext>
            </a:extLst>
          </p:cNvPr>
          <p:cNvSpPr>
            <a:spLocks noGrp="1"/>
          </p:cNvSpPr>
          <p:nvPr>
            <p:ph type="pic" sz="quarter" idx="31"/>
          </p:nvPr>
        </p:nvSpPr>
        <p:spPr>
          <a:xfrm>
            <a:off x="3462149" y="2251802"/>
            <a:ext cx="2143501" cy="1177198"/>
          </a:xfrm>
          <a:solidFill>
            <a:srgbClr val="FFFFFF"/>
          </a:solidFill>
        </p:spPr>
        <p:txBody>
          <a:bodyPr/>
          <a:lstStyle/>
          <a:p>
            <a:endParaRPr lang="en-GR" dirty="0"/>
          </a:p>
        </p:txBody>
      </p:sp>
      <p:sp>
        <p:nvSpPr>
          <p:cNvPr id="20" name="Text Placeholder 13">
            <a:extLst>
              <a:ext uri="{FF2B5EF4-FFF2-40B4-BE49-F238E27FC236}">
                <a16:creationId xmlns:a16="http://schemas.microsoft.com/office/drawing/2014/main" id="{AD192537-23B5-D746-5585-7F5C84FE24CA}"/>
              </a:ext>
            </a:extLst>
          </p:cNvPr>
          <p:cNvSpPr>
            <a:spLocks noGrp="1"/>
          </p:cNvSpPr>
          <p:nvPr>
            <p:ph type="body" sz="quarter" idx="32"/>
          </p:nvPr>
        </p:nvSpPr>
        <p:spPr>
          <a:xfrm>
            <a:off x="3462149"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7" name="Picture Placeholder 6">
            <a:extLst>
              <a:ext uri="{FF2B5EF4-FFF2-40B4-BE49-F238E27FC236}">
                <a16:creationId xmlns:a16="http://schemas.microsoft.com/office/drawing/2014/main" id="{466E1756-4F10-8537-08D4-CD28FDF84E5C}"/>
              </a:ext>
            </a:extLst>
          </p:cNvPr>
          <p:cNvSpPr>
            <a:spLocks noGrp="1"/>
          </p:cNvSpPr>
          <p:nvPr>
            <p:ph type="pic" sz="quarter" idx="33"/>
          </p:nvPr>
        </p:nvSpPr>
        <p:spPr>
          <a:xfrm>
            <a:off x="6096000" y="2251802"/>
            <a:ext cx="2143501" cy="1177198"/>
          </a:xfrm>
          <a:solidFill>
            <a:srgbClr val="FFFFFF"/>
          </a:solidFill>
        </p:spPr>
        <p:txBody>
          <a:bodyPr/>
          <a:lstStyle/>
          <a:p>
            <a:endParaRPr lang="en-GR" dirty="0"/>
          </a:p>
        </p:txBody>
      </p:sp>
      <p:sp>
        <p:nvSpPr>
          <p:cNvPr id="29" name="Text Placeholder 13">
            <a:extLst>
              <a:ext uri="{FF2B5EF4-FFF2-40B4-BE49-F238E27FC236}">
                <a16:creationId xmlns:a16="http://schemas.microsoft.com/office/drawing/2014/main" id="{BAAF97BD-954F-595E-6391-EE7E2AFDE55E}"/>
              </a:ext>
            </a:extLst>
          </p:cNvPr>
          <p:cNvSpPr>
            <a:spLocks noGrp="1"/>
          </p:cNvSpPr>
          <p:nvPr>
            <p:ph type="body" sz="quarter" idx="34"/>
          </p:nvPr>
        </p:nvSpPr>
        <p:spPr>
          <a:xfrm>
            <a:off x="6096000"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0" name="Picture Placeholder 6">
            <a:extLst>
              <a:ext uri="{FF2B5EF4-FFF2-40B4-BE49-F238E27FC236}">
                <a16:creationId xmlns:a16="http://schemas.microsoft.com/office/drawing/2014/main" id="{79FB89FC-B2B7-3971-B611-1252F76F6681}"/>
              </a:ext>
            </a:extLst>
          </p:cNvPr>
          <p:cNvSpPr>
            <a:spLocks noGrp="1"/>
          </p:cNvSpPr>
          <p:nvPr>
            <p:ph type="pic" sz="quarter" idx="35"/>
          </p:nvPr>
        </p:nvSpPr>
        <p:spPr>
          <a:xfrm>
            <a:off x="8729851" y="2251802"/>
            <a:ext cx="2143501" cy="1177198"/>
          </a:xfrm>
          <a:solidFill>
            <a:srgbClr val="FFFFFF"/>
          </a:solidFill>
        </p:spPr>
        <p:txBody>
          <a:bodyPr/>
          <a:lstStyle/>
          <a:p>
            <a:endParaRPr lang="en-GR" dirty="0"/>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8729851"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2" name="Picture Placeholder 6">
            <a:extLst>
              <a:ext uri="{FF2B5EF4-FFF2-40B4-BE49-F238E27FC236}">
                <a16:creationId xmlns:a16="http://schemas.microsoft.com/office/drawing/2014/main" id="{D741DA00-23B6-EB3A-BBAC-5510700D90AC}"/>
              </a:ext>
            </a:extLst>
          </p:cNvPr>
          <p:cNvSpPr>
            <a:spLocks noGrp="1"/>
          </p:cNvSpPr>
          <p:nvPr>
            <p:ph type="pic" sz="quarter" idx="37"/>
          </p:nvPr>
        </p:nvSpPr>
        <p:spPr>
          <a:xfrm>
            <a:off x="828266" y="4100917"/>
            <a:ext cx="2143501" cy="1177198"/>
          </a:xfrm>
          <a:solidFill>
            <a:srgbClr val="FFFFFF"/>
          </a:solidFill>
        </p:spPr>
        <p:txBody>
          <a:bodyPr/>
          <a:lstStyle/>
          <a:p>
            <a:endParaRPr lang="en-GR" dirty="0"/>
          </a:p>
        </p:txBody>
      </p:sp>
      <p:sp>
        <p:nvSpPr>
          <p:cNvPr id="33" name="Text Placeholder 13">
            <a:extLst>
              <a:ext uri="{FF2B5EF4-FFF2-40B4-BE49-F238E27FC236}">
                <a16:creationId xmlns:a16="http://schemas.microsoft.com/office/drawing/2014/main" id="{EA82F534-B00A-71D1-6376-4731AA28BA53}"/>
              </a:ext>
            </a:extLst>
          </p:cNvPr>
          <p:cNvSpPr>
            <a:spLocks noGrp="1"/>
          </p:cNvSpPr>
          <p:nvPr>
            <p:ph type="body" sz="quarter" idx="38"/>
          </p:nvPr>
        </p:nvSpPr>
        <p:spPr>
          <a:xfrm>
            <a:off x="828266" y="5376628"/>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4" name="Picture Placeholder 6">
            <a:extLst>
              <a:ext uri="{FF2B5EF4-FFF2-40B4-BE49-F238E27FC236}">
                <a16:creationId xmlns:a16="http://schemas.microsoft.com/office/drawing/2014/main" id="{96AA299F-8180-FF88-BBCF-EE667CE6F9D4}"/>
              </a:ext>
            </a:extLst>
          </p:cNvPr>
          <p:cNvSpPr>
            <a:spLocks noGrp="1"/>
          </p:cNvSpPr>
          <p:nvPr>
            <p:ph type="pic" sz="quarter" idx="39"/>
          </p:nvPr>
        </p:nvSpPr>
        <p:spPr>
          <a:xfrm>
            <a:off x="3461999" y="4107901"/>
            <a:ext cx="2143501" cy="1177198"/>
          </a:xfrm>
          <a:solidFill>
            <a:srgbClr val="FFFFFF"/>
          </a:solidFill>
        </p:spPr>
        <p:txBody>
          <a:bodyPr/>
          <a:lstStyle/>
          <a:p>
            <a:endParaRPr lang="en-GR" dirty="0"/>
          </a:p>
        </p:txBody>
      </p:sp>
      <p:sp>
        <p:nvSpPr>
          <p:cNvPr id="35" name="Text Placeholder 13">
            <a:extLst>
              <a:ext uri="{FF2B5EF4-FFF2-40B4-BE49-F238E27FC236}">
                <a16:creationId xmlns:a16="http://schemas.microsoft.com/office/drawing/2014/main" id="{CB72FDD9-67B2-10AC-594A-F45DBCA36A23}"/>
              </a:ext>
            </a:extLst>
          </p:cNvPr>
          <p:cNvSpPr>
            <a:spLocks noGrp="1"/>
          </p:cNvSpPr>
          <p:nvPr>
            <p:ph type="body" sz="quarter" idx="40"/>
          </p:nvPr>
        </p:nvSpPr>
        <p:spPr>
          <a:xfrm>
            <a:off x="3461999"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6" name="Picture Placeholder 6">
            <a:extLst>
              <a:ext uri="{FF2B5EF4-FFF2-40B4-BE49-F238E27FC236}">
                <a16:creationId xmlns:a16="http://schemas.microsoft.com/office/drawing/2014/main" id="{11D77AC6-A09C-172C-4E38-F013BEE819C6}"/>
              </a:ext>
            </a:extLst>
          </p:cNvPr>
          <p:cNvSpPr>
            <a:spLocks noGrp="1"/>
          </p:cNvSpPr>
          <p:nvPr>
            <p:ph type="pic" sz="quarter" idx="41"/>
          </p:nvPr>
        </p:nvSpPr>
        <p:spPr>
          <a:xfrm>
            <a:off x="6095850" y="4107901"/>
            <a:ext cx="2143501" cy="1177198"/>
          </a:xfrm>
          <a:solidFill>
            <a:srgbClr val="FFFFFF"/>
          </a:solidFill>
        </p:spPr>
        <p:txBody>
          <a:bodyPr/>
          <a:lstStyle/>
          <a:p>
            <a:endParaRPr lang="en-GR" dirty="0"/>
          </a:p>
        </p:txBody>
      </p:sp>
      <p:sp>
        <p:nvSpPr>
          <p:cNvPr id="37" name="Text Placeholder 13">
            <a:extLst>
              <a:ext uri="{FF2B5EF4-FFF2-40B4-BE49-F238E27FC236}">
                <a16:creationId xmlns:a16="http://schemas.microsoft.com/office/drawing/2014/main" id="{1A5635E4-E5A9-9992-597B-36EADDDAD72F}"/>
              </a:ext>
            </a:extLst>
          </p:cNvPr>
          <p:cNvSpPr>
            <a:spLocks noGrp="1"/>
          </p:cNvSpPr>
          <p:nvPr>
            <p:ph type="body" sz="quarter" idx="42"/>
          </p:nvPr>
        </p:nvSpPr>
        <p:spPr>
          <a:xfrm>
            <a:off x="6095850"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8" name="Picture Placeholder 6">
            <a:extLst>
              <a:ext uri="{FF2B5EF4-FFF2-40B4-BE49-F238E27FC236}">
                <a16:creationId xmlns:a16="http://schemas.microsoft.com/office/drawing/2014/main" id="{A2200981-6B99-9006-B15D-30452F3ABAE3}"/>
              </a:ext>
            </a:extLst>
          </p:cNvPr>
          <p:cNvSpPr>
            <a:spLocks noGrp="1"/>
          </p:cNvSpPr>
          <p:nvPr>
            <p:ph type="pic" sz="quarter" idx="43"/>
          </p:nvPr>
        </p:nvSpPr>
        <p:spPr>
          <a:xfrm>
            <a:off x="8729701" y="4107901"/>
            <a:ext cx="2143501" cy="1177198"/>
          </a:xfrm>
          <a:solidFill>
            <a:srgbClr val="FFFFFF"/>
          </a:solidFill>
        </p:spPr>
        <p:txBody>
          <a:bodyPr/>
          <a:lstStyle/>
          <a:p>
            <a:endParaRPr lang="en-GR" dirty="0"/>
          </a:p>
        </p:txBody>
      </p:sp>
      <p:sp>
        <p:nvSpPr>
          <p:cNvPr id="39" name="Text Placeholder 13">
            <a:extLst>
              <a:ext uri="{FF2B5EF4-FFF2-40B4-BE49-F238E27FC236}">
                <a16:creationId xmlns:a16="http://schemas.microsoft.com/office/drawing/2014/main" id="{F0CC13EF-A8D9-3CD4-67DA-0E320C520C6D}"/>
              </a:ext>
            </a:extLst>
          </p:cNvPr>
          <p:cNvSpPr>
            <a:spLocks noGrp="1"/>
          </p:cNvSpPr>
          <p:nvPr>
            <p:ph type="body" sz="quarter" idx="44"/>
          </p:nvPr>
        </p:nvSpPr>
        <p:spPr>
          <a:xfrm>
            <a:off x="8729701"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1641367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67482"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10195560" y="2473572"/>
            <a:ext cx="1200188" cy="2432312"/>
          </a:xfrm>
        </p:spPr>
        <p:txBody>
          <a:bodyPr anchor="ct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 name="Picture Placeholder 3">
            <a:extLst>
              <a:ext uri="{FF2B5EF4-FFF2-40B4-BE49-F238E27FC236}">
                <a16:creationId xmlns:a16="http://schemas.microsoft.com/office/drawing/2014/main" id="{295C006F-3387-0BA9-1716-6FC8BF80C807}"/>
              </a:ext>
            </a:extLst>
          </p:cNvPr>
          <p:cNvSpPr>
            <a:spLocks noGrp="1"/>
          </p:cNvSpPr>
          <p:nvPr>
            <p:ph type="pic" sz="quarter" idx="45"/>
          </p:nvPr>
        </p:nvSpPr>
        <p:spPr>
          <a:xfrm>
            <a:off x="1441178" y="2195366"/>
            <a:ext cx="2983607" cy="2983607"/>
          </a:xfrm>
          <a:prstGeom prst="ellipse">
            <a:avLst/>
          </a:prstGeom>
          <a:solidFill>
            <a:schemeClr val="bg1"/>
          </a:solidFill>
          <a:effectLst>
            <a:outerShdw blurRad="63500" sx="102000" sy="102000" algn="ctr" rotWithShape="0">
              <a:prstClr val="black">
                <a:alpha val="40000"/>
              </a:prstClr>
            </a:outerShdw>
          </a:effectLst>
        </p:spPr>
        <p:txBody>
          <a:bodyPr/>
          <a:lstStyle/>
          <a:p>
            <a:endParaRPr lang="en-GR" dirty="0"/>
          </a:p>
        </p:txBody>
      </p:sp>
      <p:sp>
        <p:nvSpPr>
          <p:cNvPr id="6" name="Oval 5">
            <a:extLst>
              <a:ext uri="{FF2B5EF4-FFF2-40B4-BE49-F238E27FC236}">
                <a16:creationId xmlns:a16="http://schemas.microsoft.com/office/drawing/2014/main" id="{5D90CEF7-98A4-FC92-619C-34FC5A303C3B}"/>
              </a:ext>
            </a:extLst>
          </p:cNvPr>
          <p:cNvSpPr/>
          <p:nvPr userDrawn="1"/>
        </p:nvSpPr>
        <p:spPr>
          <a:xfrm>
            <a:off x="1075779" y="1829967"/>
            <a:ext cx="3714405" cy="3714405"/>
          </a:xfrm>
          <a:prstGeom prst="ellipse">
            <a:avLst/>
          </a:prstGeom>
          <a:noFill/>
          <a:ln w="38100" cap="rnd">
            <a:solidFill>
              <a:srgbClr val="2E3B6B"/>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 name="Oval 7">
            <a:extLst>
              <a:ext uri="{FF2B5EF4-FFF2-40B4-BE49-F238E27FC236}">
                <a16:creationId xmlns:a16="http://schemas.microsoft.com/office/drawing/2014/main" id="{C1CB8A54-51AE-EB26-8996-FB57335AFC17}"/>
              </a:ext>
            </a:extLst>
          </p:cNvPr>
          <p:cNvSpPr/>
          <p:nvPr userDrawn="1"/>
        </p:nvSpPr>
        <p:spPr>
          <a:xfrm>
            <a:off x="4673883" y="3558000"/>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9" name="Oval 8">
            <a:extLst>
              <a:ext uri="{FF2B5EF4-FFF2-40B4-BE49-F238E27FC236}">
                <a16:creationId xmlns:a16="http://schemas.microsoft.com/office/drawing/2014/main" id="{90C6BF3A-B734-D751-44E4-FA9B5E5D5D75}"/>
              </a:ext>
            </a:extLst>
          </p:cNvPr>
          <p:cNvSpPr/>
          <p:nvPr userDrawn="1"/>
        </p:nvSpPr>
        <p:spPr>
          <a:xfrm>
            <a:off x="4585375" y="302716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 name="Oval 9">
            <a:extLst>
              <a:ext uri="{FF2B5EF4-FFF2-40B4-BE49-F238E27FC236}">
                <a16:creationId xmlns:a16="http://schemas.microsoft.com/office/drawing/2014/main" id="{670A51A6-12A0-A717-EBC2-DEF18BDDAD83}"/>
              </a:ext>
            </a:extLst>
          </p:cNvPr>
          <p:cNvSpPr/>
          <p:nvPr userDrawn="1"/>
        </p:nvSpPr>
        <p:spPr>
          <a:xfrm>
            <a:off x="4357596" y="252780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 name="Oval 10">
            <a:extLst>
              <a:ext uri="{FF2B5EF4-FFF2-40B4-BE49-F238E27FC236}">
                <a16:creationId xmlns:a16="http://schemas.microsoft.com/office/drawing/2014/main" id="{E88891D8-1BA2-5131-678A-7ED309830053}"/>
              </a:ext>
            </a:extLst>
          </p:cNvPr>
          <p:cNvSpPr/>
          <p:nvPr userDrawn="1"/>
        </p:nvSpPr>
        <p:spPr>
          <a:xfrm>
            <a:off x="4584276" y="4067742"/>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6" name="Text Placeholder 13">
            <a:extLst>
              <a:ext uri="{FF2B5EF4-FFF2-40B4-BE49-F238E27FC236}">
                <a16:creationId xmlns:a16="http://schemas.microsoft.com/office/drawing/2014/main" id="{77F3A02F-AD59-9774-828D-3B866A17682C}"/>
              </a:ext>
            </a:extLst>
          </p:cNvPr>
          <p:cNvSpPr>
            <a:spLocks noGrp="1"/>
          </p:cNvSpPr>
          <p:nvPr>
            <p:ph type="body" sz="quarter" idx="46" hasCustomPrompt="1"/>
          </p:nvPr>
        </p:nvSpPr>
        <p:spPr>
          <a:xfrm>
            <a:off x="7704279" y="3924521"/>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3" name="Oval 12">
            <a:extLst>
              <a:ext uri="{FF2B5EF4-FFF2-40B4-BE49-F238E27FC236}">
                <a16:creationId xmlns:a16="http://schemas.microsoft.com/office/drawing/2014/main" id="{D964458F-7C1D-6C8C-ED39-D42CD6DD13E1}"/>
              </a:ext>
            </a:extLst>
          </p:cNvPr>
          <p:cNvSpPr/>
          <p:nvPr userDrawn="1"/>
        </p:nvSpPr>
        <p:spPr>
          <a:xfrm>
            <a:off x="6553802" y="3722943"/>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24" name="Straight Connector 23">
            <a:extLst>
              <a:ext uri="{FF2B5EF4-FFF2-40B4-BE49-F238E27FC236}">
                <a16:creationId xmlns:a16="http://schemas.microsoft.com/office/drawing/2014/main" id="{C940D966-7F8F-BF88-2A16-F6EFBDF1DA70}"/>
              </a:ext>
            </a:extLst>
          </p:cNvPr>
          <p:cNvCxnSpPr>
            <a:cxnSpLocks/>
            <a:endCxn id="30" idx="1"/>
          </p:cNvCxnSpPr>
          <p:nvPr userDrawn="1"/>
        </p:nvCxnSpPr>
        <p:spPr>
          <a:xfrm>
            <a:off x="4799739" y="3683759"/>
            <a:ext cx="1744508" cy="461825"/>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Text Placeholder 13">
            <a:extLst>
              <a:ext uri="{FF2B5EF4-FFF2-40B4-BE49-F238E27FC236}">
                <a16:creationId xmlns:a16="http://schemas.microsoft.com/office/drawing/2014/main" id="{28F9E1C0-1A4B-E12F-3782-E1FA297D26A5}"/>
              </a:ext>
            </a:extLst>
          </p:cNvPr>
          <p:cNvSpPr>
            <a:spLocks noGrp="1"/>
          </p:cNvSpPr>
          <p:nvPr>
            <p:ph type="body" sz="quarter" idx="47" hasCustomPrompt="1"/>
          </p:nvPr>
        </p:nvSpPr>
        <p:spPr>
          <a:xfrm>
            <a:off x="7420738" y="2733953"/>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6" name="Oval 45">
            <a:extLst>
              <a:ext uri="{FF2B5EF4-FFF2-40B4-BE49-F238E27FC236}">
                <a16:creationId xmlns:a16="http://schemas.microsoft.com/office/drawing/2014/main" id="{ED9FE9ED-3225-C83E-60C9-64FA326518A5}"/>
              </a:ext>
            </a:extLst>
          </p:cNvPr>
          <p:cNvSpPr/>
          <p:nvPr userDrawn="1"/>
        </p:nvSpPr>
        <p:spPr>
          <a:xfrm>
            <a:off x="6551781" y="2588951"/>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8" name="Straight Connector 47">
            <a:extLst>
              <a:ext uri="{FF2B5EF4-FFF2-40B4-BE49-F238E27FC236}">
                <a16:creationId xmlns:a16="http://schemas.microsoft.com/office/drawing/2014/main" id="{3EF1983C-44DB-0ECD-4C02-AB6B825A78D5}"/>
              </a:ext>
            </a:extLst>
          </p:cNvPr>
          <p:cNvCxnSpPr>
            <a:cxnSpLocks/>
            <a:endCxn id="46" idx="2"/>
          </p:cNvCxnSpPr>
          <p:nvPr userDrawn="1"/>
        </p:nvCxnSpPr>
        <p:spPr>
          <a:xfrm flipV="1">
            <a:off x="4713446" y="2981117"/>
            <a:ext cx="1838335" cy="170450"/>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 Placeholder 13">
            <a:extLst>
              <a:ext uri="{FF2B5EF4-FFF2-40B4-BE49-F238E27FC236}">
                <a16:creationId xmlns:a16="http://schemas.microsoft.com/office/drawing/2014/main" id="{48A18427-A25C-904C-97FA-84E8AB18F18C}"/>
              </a:ext>
            </a:extLst>
          </p:cNvPr>
          <p:cNvSpPr>
            <a:spLocks noGrp="1"/>
          </p:cNvSpPr>
          <p:nvPr>
            <p:ph type="body" sz="quarter" idx="49" hasCustomPrompt="1"/>
          </p:nvPr>
        </p:nvSpPr>
        <p:spPr>
          <a:xfrm>
            <a:off x="6867274" y="1543385"/>
            <a:ext cx="2143384" cy="516029"/>
          </a:xfrm>
          <a:prstGeom prst="roundRect">
            <a:avLst>
              <a:gd name="adj" fmla="val 50000"/>
            </a:avLst>
          </a:prstGeom>
          <a:solidFill>
            <a:srgbClr val="2E3B6B"/>
          </a:solidFill>
        </p:spPr>
        <p:txBody>
          <a:bodyPr lIns="144000">
            <a:noAutofit/>
          </a:bodyPr>
          <a:lstStyle>
            <a:lvl1pPr marL="0" indent="0">
              <a:spcBef>
                <a:spcPts val="600"/>
              </a:spcBef>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Text Placeholder 13">
            <a:extLst>
              <a:ext uri="{FF2B5EF4-FFF2-40B4-BE49-F238E27FC236}">
                <a16:creationId xmlns:a16="http://schemas.microsoft.com/office/drawing/2014/main" id="{A42CE94B-11B6-BC2A-87B5-F3193671779E}"/>
              </a:ext>
            </a:extLst>
          </p:cNvPr>
          <p:cNvSpPr>
            <a:spLocks noGrp="1"/>
          </p:cNvSpPr>
          <p:nvPr>
            <p:ph type="body" sz="quarter" idx="51" hasCustomPrompt="1"/>
          </p:nvPr>
        </p:nvSpPr>
        <p:spPr>
          <a:xfrm>
            <a:off x="6867274" y="5123677"/>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1" name="Oval 60">
            <a:extLst>
              <a:ext uri="{FF2B5EF4-FFF2-40B4-BE49-F238E27FC236}">
                <a16:creationId xmlns:a16="http://schemas.microsoft.com/office/drawing/2014/main" id="{8A94AD66-AD26-1070-A3C6-ECAAF9F3CD94}"/>
              </a:ext>
            </a:extLst>
          </p:cNvPr>
          <p:cNvSpPr/>
          <p:nvPr userDrawn="1"/>
        </p:nvSpPr>
        <p:spPr>
          <a:xfrm>
            <a:off x="5937715" y="4838498"/>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3" name="Straight Connector 62">
            <a:extLst>
              <a:ext uri="{FF2B5EF4-FFF2-40B4-BE49-F238E27FC236}">
                <a16:creationId xmlns:a16="http://schemas.microsoft.com/office/drawing/2014/main" id="{67999D10-8A1B-A1B7-EAA3-94D5A8FD2C7C}"/>
              </a:ext>
            </a:extLst>
          </p:cNvPr>
          <p:cNvCxnSpPr>
            <a:cxnSpLocks/>
            <a:endCxn id="33" idx="1"/>
          </p:cNvCxnSpPr>
          <p:nvPr userDrawn="1"/>
        </p:nvCxnSpPr>
        <p:spPr>
          <a:xfrm>
            <a:off x="4713446" y="4200076"/>
            <a:ext cx="1195800" cy="1083591"/>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AAB58CA-D1C3-1516-2EA0-F12DEF13ED02}"/>
              </a:ext>
            </a:extLst>
          </p:cNvPr>
          <p:cNvSpPr/>
          <p:nvPr userDrawn="1"/>
        </p:nvSpPr>
        <p:spPr>
          <a:xfrm>
            <a:off x="5943150" y="1412014"/>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25" name="Εικόνα 24">
            <a:extLst>
              <a:ext uri="{FF2B5EF4-FFF2-40B4-BE49-F238E27FC236}">
                <a16:creationId xmlns:a16="http://schemas.microsoft.com/office/drawing/2014/main" id="{F667E5C7-5A35-CBC3-BA49-AE6584FE7923}"/>
              </a:ext>
            </a:extLst>
          </p:cNvPr>
          <p:cNvPicPr>
            <a:picLocks noChangeAspect="1"/>
          </p:cNvPicPr>
          <p:nvPr userDrawn="1"/>
        </p:nvPicPr>
        <p:blipFill>
          <a:blip r:embed="rId2"/>
          <a:stretch>
            <a:fillRect/>
          </a:stretch>
        </p:blipFill>
        <p:spPr>
          <a:xfrm>
            <a:off x="5955664" y="1374741"/>
            <a:ext cx="800100" cy="965200"/>
          </a:xfrm>
          <a:prstGeom prst="rect">
            <a:avLst/>
          </a:prstGeom>
        </p:spPr>
      </p:pic>
      <p:pic>
        <p:nvPicPr>
          <p:cNvPr id="27" name="Εικόνα 26">
            <a:extLst>
              <a:ext uri="{FF2B5EF4-FFF2-40B4-BE49-F238E27FC236}">
                <a16:creationId xmlns:a16="http://schemas.microsoft.com/office/drawing/2014/main" id="{EF5A7C29-801B-56E6-9C4B-A5B284188829}"/>
              </a:ext>
            </a:extLst>
          </p:cNvPr>
          <p:cNvPicPr>
            <a:picLocks noChangeAspect="1"/>
          </p:cNvPicPr>
          <p:nvPr userDrawn="1"/>
        </p:nvPicPr>
        <p:blipFill>
          <a:blip r:embed="rId3"/>
          <a:stretch>
            <a:fillRect/>
          </a:stretch>
        </p:blipFill>
        <p:spPr>
          <a:xfrm>
            <a:off x="6542226" y="2534738"/>
            <a:ext cx="812800" cy="965200"/>
          </a:xfrm>
          <a:prstGeom prst="rect">
            <a:avLst/>
          </a:prstGeom>
        </p:spPr>
      </p:pic>
      <p:pic>
        <p:nvPicPr>
          <p:cNvPr id="30" name="Εικόνα 29">
            <a:extLst>
              <a:ext uri="{FF2B5EF4-FFF2-40B4-BE49-F238E27FC236}">
                <a16:creationId xmlns:a16="http://schemas.microsoft.com/office/drawing/2014/main" id="{FFEB74EF-02C1-05F3-24D7-5BD2B1E262F3}"/>
              </a:ext>
            </a:extLst>
          </p:cNvPr>
          <p:cNvPicPr>
            <a:picLocks noChangeAspect="1"/>
          </p:cNvPicPr>
          <p:nvPr userDrawn="1"/>
        </p:nvPicPr>
        <p:blipFill>
          <a:blip r:embed="rId4"/>
          <a:stretch>
            <a:fillRect/>
          </a:stretch>
        </p:blipFill>
        <p:spPr>
          <a:xfrm>
            <a:off x="6544247" y="3662984"/>
            <a:ext cx="812800" cy="965200"/>
          </a:xfrm>
          <a:prstGeom prst="rect">
            <a:avLst/>
          </a:prstGeom>
        </p:spPr>
      </p:pic>
      <p:pic>
        <p:nvPicPr>
          <p:cNvPr id="33" name="Εικόνα 32">
            <a:extLst>
              <a:ext uri="{FF2B5EF4-FFF2-40B4-BE49-F238E27FC236}">
                <a16:creationId xmlns:a16="http://schemas.microsoft.com/office/drawing/2014/main" id="{CB335A20-8B19-32CF-87E5-7B62131CCA92}"/>
              </a:ext>
            </a:extLst>
          </p:cNvPr>
          <p:cNvPicPr>
            <a:picLocks noChangeAspect="1"/>
          </p:cNvPicPr>
          <p:nvPr userDrawn="1"/>
        </p:nvPicPr>
        <p:blipFill>
          <a:blip r:embed="rId5"/>
          <a:stretch>
            <a:fillRect/>
          </a:stretch>
        </p:blipFill>
        <p:spPr>
          <a:xfrm>
            <a:off x="5909246" y="4801067"/>
            <a:ext cx="812800" cy="965200"/>
          </a:xfrm>
          <a:prstGeom prst="rect">
            <a:avLst/>
          </a:prstGeom>
        </p:spPr>
      </p:pic>
      <p:cxnSp>
        <p:nvCxnSpPr>
          <p:cNvPr id="52" name="Straight Connector 51">
            <a:extLst>
              <a:ext uri="{FF2B5EF4-FFF2-40B4-BE49-F238E27FC236}">
                <a16:creationId xmlns:a16="http://schemas.microsoft.com/office/drawing/2014/main" id="{BD77909E-4EF9-B84E-C73D-884AD907F09F}"/>
              </a:ext>
            </a:extLst>
          </p:cNvPr>
          <p:cNvCxnSpPr>
            <a:cxnSpLocks/>
            <a:endCxn id="50" idx="2"/>
          </p:cNvCxnSpPr>
          <p:nvPr userDrawn="1"/>
        </p:nvCxnSpPr>
        <p:spPr>
          <a:xfrm flipV="1">
            <a:off x="4486765" y="1804180"/>
            <a:ext cx="1456385" cy="852796"/>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67792"/>
      </p:ext>
    </p:extLst>
  </p:cSld>
  <p:clrMapOvr>
    <a:masterClrMapping/>
  </p:clrMapOvr>
  <p:extLst>
    <p:ext uri="{DCECCB84-F9BA-43D5-87BE-67443E8EF086}">
      <p15:sldGuideLst xmlns:p15="http://schemas.microsoft.com/office/powerpoint/2012/main">
        <p15:guide id="1" orient="horz" pos="2184" userDrawn="1">
          <p15:clr>
            <a:srgbClr val="FBAE40"/>
          </p15:clr>
        </p15:guide>
        <p15:guide id="2" pos="38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ogos">
    <p:bg>
      <p:bgPr>
        <a:solidFill>
          <a:srgbClr val="A9BCD0">
            <a:alpha val="14902"/>
          </a:srgbClr>
        </a:solidFill>
        <a:effectLst/>
      </p:bgPr>
    </p:bg>
    <p:spTree>
      <p:nvGrpSpPr>
        <p:cNvPr id="1" name=""/>
        <p:cNvGrpSpPr/>
        <p:nvPr/>
      </p:nvGrpSpPr>
      <p:grpSpPr>
        <a:xfrm>
          <a:off x="0" y="0"/>
          <a:ext cx="0" cy="0"/>
          <a:chOff x="0" y="0"/>
          <a:chExt cx="0" cy="0"/>
        </a:xfrm>
      </p:grpSpPr>
      <p:pic>
        <p:nvPicPr>
          <p:cNvPr id="18" name="Εικόνα 17">
            <a:extLst>
              <a:ext uri="{FF2B5EF4-FFF2-40B4-BE49-F238E27FC236}">
                <a16:creationId xmlns:a16="http://schemas.microsoft.com/office/drawing/2014/main" id="{52A45DA0-89CB-BBC6-BA74-8E47612EF4C2}"/>
              </a:ext>
            </a:extLst>
          </p:cNvPr>
          <p:cNvPicPr>
            <a:picLocks noChangeAspect="1"/>
          </p:cNvPicPr>
          <p:nvPr userDrawn="1"/>
        </p:nvPicPr>
        <p:blipFill>
          <a:blip r:embed="rId2"/>
          <a:stretch>
            <a:fillRect/>
          </a:stretch>
        </p:blipFill>
        <p:spPr>
          <a:xfrm>
            <a:off x="8260096" y="2486211"/>
            <a:ext cx="3708400" cy="4432300"/>
          </a:xfrm>
          <a:prstGeom prst="rect">
            <a:avLst/>
          </a:prstGeom>
        </p:spPr>
      </p:pic>
      <p:pic>
        <p:nvPicPr>
          <p:cNvPr id="16" name="Εικόνα 15">
            <a:extLst>
              <a:ext uri="{FF2B5EF4-FFF2-40B4-BE49-F238E27FC236}">
                <a16:creationId xmlns:a16="http://schemas.microsoft.com/office/drawing/2014/main" id="{24AFE2DC-DD2E-EDE4-13BB-8F002D260DD5}"/>
              </a:ext>
            </a:extLst>
          </p:cNvPr>
          <p:cNvPicPr>
            <a:picLocks noChangeAspect="1"/>
          </p:cNvPicPr>
          <p:nvPr userDrawn="1"/>
        </p:nvPicPr>
        <p:blipFill>
          <a:blip r:embed="rId3"/>
          <a:stretch>
            <a:fillRect/>
          </a:stretch>
        </p:blipFill>
        <p:spPr>
          <a:xfrm>
            <a:off x="5883376" y="2486211"/>
            <a:ext cx="3708400" cy="4432300"/>
          </a:xfrm>
          <a:prstGeom prst="rect">
            <a:avLst/>
          </a:prstGeom>
        </p:spPr>
      </p:pic>
      <p:pic>
        <p:nvPicPr>
          <p:cNvPr id="12" name="Εικόνα 11">
            <a:extLst>
              <a:ext uri="{FF2B5EF4-FFF2-40B4-BE49-F238E27FC236}">
                <a16:creationId xmlns:a16="http://schemas.microsoft.com/office/drawing/2014/main" id="{FDC97700-4C5C-4FC2-4237-F2EC50C9D050}"/>
              </a:ext>
            </a:extLst>
          </p:cNvPr>
          <p:cNvPicPr>
            <a:picLocks noChangeAspect="1"/>
          </p:cNvPicPr>
          <p:nvPr userDrawn="1"/>
        </p:nvPicPr>
        <p:blipFill>
          <a:blip r:embed="rId4"/>
          <a:stretch>
            <a:fillRect/>
          </a:stretch>
        </p:blipFill>
        <p:spPr>
          <a:xfrm>
            <a:off x="3520932" y="2486211"/>
            <a:ext cx="3708400" cy="4432300"/>
          </a:xfrm>
          <a:prstGeom prst="rect">
            <a:avLst/>
          </a:prstGeom>
        </p:spPr>
      </p:pic>
      <p:pic>
        <p:nvPicPr>
          <p:cNvPr id="9" name="Εικόνα 8">
            <a:extLst>
              <a:ext uri="{FF2B5EF4-FFF2-40B4-BE49-F238E27FC236}">
                <a16:creationId xmlns:a16="http://schemas.microsoft.com/office/drawing/2014/main" id="{A52DAB20-A0C6-7DF1-E751-4137185DFC5E}"/>
              </a:ext>
            </a:extLst>
          </p:cNvPr>
          <p:cNvPicPr>
            <a:picLocks noChangeAspect="1"/>
          </p:cNvPicPr>
          <p:nvPr userDrawn="1"/>
        </p:nvPicPr>
        <p:blipFill>
          <a:blip r:embed="rId5"/>
          <a:stretch>
            <a:fillRect/>
          </a:stretch>
        </p:blipFill>
        <p:spPr>
          <a:xfrm>
            <a:off x="1176181" y="2438400"/>
            <a:ext cx="3708400" cy="4432300"/>
          </a:xfrm>
          <a:prstGeom prst="rect">
            <a:avLst/>
          </a:prstGeom>
        </p:spPr>
      </p:pic>
      <p:pic>
        <p:nvPicPr>
          <p:cNvPr id="6" name="Εικόνα 5">
            <a:extLst>
              <a:ext uri="{FF2B5EF4-FFF2-40B4-BE49-F238E27FC236}">
                <a16:creationId xmlns:a16="http://schemas.microsoft.com/office/drawing/2014/main" id="{585A7F2B-C8F3-D7C3-3E77-B115A6C830D2}"/>
              </a:ext>
            </a:extLst>
          </p:cNvPr>
          <p:cNvPicPr>
            <a:picLocks noChangeAspect="1"/>
          </p:cNvPicPr>
          <p:nvPr userDrawn="1"/>
        </p:nvPicPr>
        <p:blipFill>
          <a:blip r:embed="rId6"/>
          <a:stretch>
            <a:fillRect/>
          </a:stretch>
        </p:blipFill>
        <p:spPr>
          <a:xfrm>
            <a:off x="-1168570" y="2438400"/>
            <a:ext cx="3708400" cy="4419600"/>
          </a:xfrm>
          <a:prstGeom prst="rect">
            <a:avLst/>
          </a:prstGeom>
        </p:spPr>
      </p:pic>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35468"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535468"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8" name="Rectangle 7">
            <a:extLst>
              <a:ext uri="{FF2B5EF4-FFF2-40B4-BE49-F238E27FC236}">
                <a16:creationId xmlns:a16="http://schemas.microsoft.com/office/drawing/2014/main" id="{DF70156E-819F-311D-7505-3727CF23B0EA}"/>
              </a:ext>
            </a:extLst>
          </p:cNvPr>
          <p:cNvSpPr/>
          <p:nvPr userDrawn="1"/>
        </p:nvSpPr>
        <p:spPr>
          <a:xfrm>
            <a:off x="772439" y="3384464"/>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 name="Chord 2">
            <a:extLst>
              <a:ext uri="{FF2B5EF4-FFF2-40B4-BE49-F238E27FC236}">
                <a16:creationId xmlns:a16="http://schemas.microsoft.com/office/drawing/2014/main" id="{6F3F04E4-9195-4E05-5631-DCF53C76F907}"/>
              </a:ext>
            </a:extLst>
          </p:cNvPr>
          <p:cNvSpPr/>
          <p:nvPr userDrawn="1"/>
        </p:nvSpPr>
        <p:spPr>
          <a:xfrm rot="12146360">
            <a:off x="89972" y="3296919"/>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942557" y="3503851"/>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8" name="Rectangle 47">
            <a:extLst>
              <a:ext uri="{FF2B5EF4-FFF2-40B4-BE49-F238E27FC236}">
                <a16:creationId xmlns:a16="http://schemas.microsoft.com/office/drawing/2014/main" id="{34B2E655-931E-F598-35EF-EFCE2741EC73}"/>
              </a:ext>
            </a:extLst>
          </p:cNvPr>
          <p:cNvSpPr/>
          <p:nvPr userDrawn="1"/>
        </p:nvSpPr>
        <p:spPr>
          <a:xfrm>
            <a:off x="3273100"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9" name="Chord 48">
            <a:extLst>
              <a:ext uri="{FF2B5EF4-FFF2-40B4-BE49-F238E27FC236}">
                <a16:creationId xmlns:a16="http://schemas.microsoft.com/office/drawing/2014/main" id="{172E047E-0B3F-E468-BA85-EA3492DA6AF2}"/>
              </a:ext>
            </a:extLst>
          </p:cNvPr>
          <p:cNvSpPr/>
          <p:nvPr userDrawn="1"/>
        </p:nvSpPr>
        <p:spPr>
          <a:xfrm rot="12146360">
            <a:off x="2590633"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0" name="Text Placeholder 13">
            <a:extLst>
              <a:ext uri="{FF2B5EF4-FFF2-40B4-BE49-F238E27FC236}">
                <a16:creationId xmlns:a16="http://schemas.microsoft.com/office/drawing/2014/main" id="{B9A7A50E-41F4-6E85-412C-705E8C1D7CD6}"/>
              </a:ext>
            </a:extLst>
          </p:cNvPr>
          <p:cNvSpPr>
            <a:spLocks noGrp="1"/>
          </p:cNvSpPr>
          <p:nvPr>
            <p:ph type="body" sz="quarter" idx="33"/>
          </p:nvPr>
        </p:nvSpPr>
        <p:spPr>
          <a:xfrm>
            <a:off x="3443218"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54" name="Rectangle 53">
            <a:extLst>
              <a:ext uri="{FF2B5EF4-FFF2-40B4-BE49-F238E27FC236}">
                <a16:creationId xmlns:a16="http://schemas.microsoft.com/office/drawing/2014/main" id="{1E668017-1CB3-D380-E1ED-AB48354AF88A}"/>
              </a:ext>
            </a:extLst>
          </p:cNvPr>
          <p:cNvSpPr/>
          <p:nvPr userDrawn="1"/>
        </p:nvSpPr>
        <p:spPr>
          <a:xfrm>
            <a:off x="5626416"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5" name="Chord 54">
            <a:extLst>
              <a:ext uri="{FF2B5EF4-FFF2-40B4-BE49-F238E27FC236}">
                <a16:creationId xmlns:a16="http://schemas.microsoft.com/office/drawing/2014/main" id="{E73BF59A-8AC0-69BC-60A4-227AFD7C2847}"/>
              </a:ext>
            </a:extLst>
          </p:cNvPr>
          <p:cNvSpPr/>
          <p:nvPr userDrawn="1"/>
        </p:nvSpPr>
        <p:spPr>
          <a:xfrm rot="12146360">
            <a:off x="4943949"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6" name="Text Placeholder 13">
            <a:extLst>
              <a:ext uri="{FF2B5EF4-FFF2-40B4-BE49-F238E27FC236}">
                <a16:creationId xmlns:a16="http://schemas.microsoft.com/office/drawing/2014/main" id="{537875FA-B835-B7F7-C369-6E60C40EA7E4}"/>
              </a:ext>
            </a:extLst>
          </p:cNvPr>
          <p:cNvSpPr>
            <a:spLocks noGrp="1"/>
          </p:cNvSpPr>
          <p:nvPr>
            <p:ph type="body" sz="quarter" idx="36"/>
          </p:nvPr>
        </p:nvSpPr>
        <p:spPr>
          <a:xfrm>
            <a:off x="5796534"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Rectangle 59">
            <a:extLst>
              <a:ext uri="{FF2B5EF4-FFF2-40B4-BE49-F238E27FC236}">
                <a16:creationId xmlns:a16="http://schemas.microsoft.com/office/drawing/2014/main" id="{F88777C1-7F0E-8AD3-9C56-7F76FAEF640F}"/>
              </a:ext>
            </a:extLst>
          </p:cNvPr>
          <p:cNvSpPr/>
          <p:nvPr userDrawn="1"/>
        </p:nvSpPr>
        <p:spPr>
          <a:xfrm>
            <a:off x="7979288"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1" name="Chord 60">
            <a:extLst>
              <a:ext uri="{FF2B5EF4-FFF2-40B4-BE49-F238E27FC236}">
                <a16:creationId xmlns:a16="http://schemas.microsoft.com/office/drawing/2014/main" id="{D9505FB3-BFE3-92F2-54ED-E99B47774470}"/>
              </a:ext>
            </a:extLst>
          </p:cNvPr>
          <p:cNvSpPr/>
          <p:nvPr userDrawn="1"/>
        </p:nvSpPr>
        <p:spPr>
          <a:xfrm rot="12146360">
            <a:off x="7296821"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62" name="Text Placeholder 13">
            <a:extLst>
              <a:ext uri="{FF2B5EF4-FFF2-40B4-BE49-F238E27FC236}">
                <a16:creationId xmlns:a16="http://schemas.microsoft.com/office/drawing/2014/main" id="{F17424A2-6468-6609-216D-957FC08AC5C8}"/>
              </a:ext>
            </a:extLst>
          </p:cNvPr>
          <p:cNvSpPr>
            <a:spLocks noGrp="1"/>
          </p:cNvSpPr>
          <p:nvPr>
            <p:ph type="body" sz="quarter" idx="39"/>
          </p:nvPr>
        </p:nvSpPr>
        <p:spPr>
          <a:xfrm>
            <a:off x="8149406"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72" name="Rectangle 71">
            <a:extLst>
              <a:ext uri="{FF2B5EF4-FFF2-40B4-BE49-F238E27FC236}">
                <a16:creationId xmlns:a16="http://schemas.microsoft.com/office/drawing/2014/main" id="{F4F58DA9-2DC2-A77D-428A-9476528FF658}"/>
              </a:ext>
            </a:extLst>
          </p:cNvPr>
          <p:cNvSpPr/>
          <p:nvPr userDrawn="1"/>
        </p:nvSpPr>
        <p:spPr>
          <a:xfrm>
            <a:off x="10366245"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73" name="Chord 72">
            <a:extLst>
              <a:ext uri="{FF2B5EF4-FFF2-40B4-BE49-F238E27FC236}">
                <a16:creationId xmlns:a16="http://schemas.microsoft.com/office/drawing/2014/main" id="{15DAC6CD-2974-CEA9-BC59-4E845F8E82D6}"/>
              </a:ext>
            </a:extLst>
          </p:cNvPr>
          <p:cNvSpPr/>
          <p:nvPr userDrawn="1"/>
        </p:nvSpPr>
        <p:spPr>
          <a:xfrm rot="12146360">
            <a:off x="9683778"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75" name="Text Placeholder 13">
            <a:extLst>
              <a:ext uri="{FF2B5EF4-FFF2-40B4-BE49-F238E27FC236}">
                <a16:creationId xmlns:a16="http://schemas.microsoft.com/office/drawing/2014/main" id="{8B260147-ABD5-820A-0570-FB93AE6AC5E1}"/>
              </a:ext>
            </a:extLst>
          </p:cNvPr>
          <p:cNvSpPr>
            <a:spLocks noGrp="1"/>
          </p:cNvSpPr>
          <p:nvPr>
            <p:ph type="body" sz="quarter" idx="43"/>
          </p:nvPr>
        </p:nvSpPr>
        <p:spPr>
          <a:xfrm>
            <a:off x="10529839"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978060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0" y="0"/>
            <a:ext cx="10839600" cy="5208608"/>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10839450"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pic>
        <p:nvPicPr>
          <p:cNvPr id="8" name="Picture 5">
            <a:extLst>
              <a:ext uri="{FF2B5EF4-FFF2-40B4-BE49-F238E27FC236}">
                <a16:creationId xmlns:a16="http://schemas.microsoft.com/office/drawing/2014/main" id="{B24D3D58-8220-8399-8433-25719412F4D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580985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4"/>
            <a:ext cx="10515601" cy="4392717"/>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491253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2108940"/>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952946" y="2108937"/>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7582046" y="2108938"/>
            <a:ext cx="3257403" cy="3038677"/>
          </a:xfrm>
          <a:prstGeom prst="roundRect">
            <a:avLst/>
          </a:prstGeom>
          <a:effectLst>
            <a:outerShdw blurRad="63500" sx="102000" sy="102000" algn="ctr" rotWithShape="0">
              <a:prstClr val="black">
                <a:alpha val="40000"/>
              </a:prstClr>
            </a:outerShdw>
          </a:effectLst>
        </p:spPr>
        <p:txBody>
          <a:bodyPr/>
          <a:lstStyle/>
          <a:p>
            <a:endParaRPr lang="en-GR" dirty="0"/>
          </a:p>
        </p:txBody>
      </p:sp>
    </p:spTree>
    <p:extLst>
      <p:ext uri="{BB962C8B-B14F-4D97-AF65-F5344CB8AC3E}">
        <p14:creationId xmlns:p14="http://schemas.microsoft.com/office/powerpoint/2010/main" val="2723224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Photo">
    <p:bg>
      <p:bgPr>
        <a:solidFill>
          <a:srgbClr val="A9BCD0">
            <a:alpha val="11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846" y="1341115"/>
            <a:ext cx="2324765" cy="2168664"/>
          </a:xfrm>
          <a:prstGeom prst="roundRect">
            <a:avLst/>
          </a:prstGeom>
        </p:spPr>
        <p:txBody>
          <a:bodyPr/>
          <a:lstStyle/>
          <a:p>
            <a:endParaRPr lang="en-GR"/>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043894" y="1347926"/>
            <a:ext cx="2324765" cy="2168664"/>
          </a:xfrm>
          <a:prstGeom prst="roundRect">
            <a:avLst/>
          </a:prstGeom>
        </p:spPr>
        <p:txBody>
          <a:bodyPr/>
          <a:lstStyle/>
          <a:p>
            <a:endParaRPr lang="en-GR" dirty="0"/>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5763942" y="1347926"/>
            <a:ext cx="2324765" cy="2168664"/>
          </a:xfrm>
          <a:prstGeom prst="roundRect">
            <a:avLst/>
          </a:prstGeom>
        </p:spPr>
        <p:txBody>
          <a:bodyPr/>
          <a:lstStyle/>
          <a:p>
            <a:endParaRPr lang="en-GR"/>
          </a:p>
        </p:txBody>
      </p:sp>
      <p:sp>
        <p:nvSpPr>
          <p:cNvPr id="12" name="Picture Placeholder 5">
            <a:extLst>
              <a:ext uri="{FF2B5EF4-FFF2-40B4-BE49-F238E27FC236}">
                <a16:creationId xmlns:a16="http://schemas.microsoft.com/office/drawing/2014/main" id="{002E29E0-A29D-B6D3-7431-66E438D9CCE9}"/>
              </a:ext>
            </a:extLst>
          </p:cNvPr>
          <p:cNvSpPr>
            <a:spLocks noGrp="1"/>
          </p:cNvSpPr>
          <p:nvPr>
            <p:ph type="pic" sz="quarter" idx="17"/>
          </p:nvPr>
        </p:nvSpPr>
        <p:spPr>
          <a:xfrm>
            <a:off x="8483989" y="1347926"/>
            <a:ext cx="2324765" cy="2168664"/>
          </a:xfrm>
          <a:prstGeom prst="roundRect">
            <a:avLst/>
          </a:prstGeom>
        </p:spPr>
        <p:txBody>
          <a:bodyPr/>
          <a:lstStyle/>
          <a:p>
            <a:endParaRPr lang="en-GR"/>
          </a:p>
        </p:txBody>
      </p:sp>
      <p:sp>
        <p:nvSpPr>
          <p:cNvPr id="17" name="Picture Placeholder 5">
            <a:extLst>
              <a:ext uri="{FF2B5EF4-FFF2-40B4-BE49-F238E27FC236}">
                <a16:creationId xmlns:a16="http://schemas.microsoft.com/office/drawing/2014/main" id="{55FBA070-8443-D46F-E992-ED1C29034E22}"/>
              </a:ext>
            </a:extLst>
          </p:cNvPr>
          <p:cNvSpPr>
            <a:spLocks noGrp="1"/>
          </p:cNvSpPr>
          <p:nvPr>
            <p:ph type="pic" sz="quarter" idx="18"/>
          </p:nvPr>
        </p:nvSpPr>
        <p:spPr>
          <a:xfrm>
            <a:off x="323846" y="3918242"/>
            <a:ext cx="2324765" cy="2168664"/>
          </a:xfrm>
          <a:prstGeom prst="roundRect">
            <a:avLst/>
          </a:prstGeom>
        </p:spPr>
        <p:txBody>
          <a:bodyPr/>
          <a:lstStyle/>
          <a:p>
            <a:endParaRPr lang="en-GR"/>
          </a:p>
        </p:txBody>
      </p:sp>
      <p:sp>
        <p:nvSpPr>
          <p:cNvPr id="18" name="Picture Placeholder 5">
            <a:extLst>
              <a:ext uri="{FF2B5EF4-FFF2-40B4-BE49-F238E27FC236}">
                <a16:creationId xmlns:a16="http://schemas.microsoft.com/office/drawing/2014/main" id="{3F15E411-CAF2-62E8-D927-8067386E2EF1}"/>
              </a:ext>
            </a:extLst>
          </p:cNvPr>
          <p:cNvSpPr>
            <a:spLocks noGrp="1"/>
          </p:cNvSpPr>
          <p:nvPr>
            <p:ph type="pic" sz="quarter" idx="19"/>
          </p:nvPr>
        </p:nvSpPr>
        <p:spPr>
          <a:xfrm>
            <a:off x="3043894" y="3925053"/>
            <a:ext cx="2324765" cy="2168664"/>
          </a:xfrm>
          <a:prstGeom prst="roundRect">
            <a:avLst/>
          </a:prstGeom>
        </p:spPr>
        <p:txBody>
          <a:bodyPr/>
          <a:lstStyle/>
          <a:p>
            <a:endParaRPr lang="en-GR" dirty="0"/>
          </a:p>
        </p:txBody>
      </p:sp>
      <p:sp>
        <p:nvSpPr>
          <p:cNvPr id="19" name="Picture Placeholder 5">
            <a:extLst>
              <a:ext uri="{FF2B5EF4-FFF2-40B4-BE49-F238E27FC236}">
                <a16:creationId xmlns:a16="http://schemas.microsoft.com/office/drawing/2014/main" id="{155AE9F0-6132-45D3-DEDF-5DC4A6491E48}"/>
              </a:ext>
            </a:extLst>
          </p:cNvPr>
          <p:cNvSpPr>
            <a:spLocks noGrp="1"/>
          </p:cNvSpPr>
          <p:nvPr>
            <p:ph type="pic" sz="quarter" idx="20"/>
          </p:nvPr>
        </p:nvSpPr>
        <p:spPr>
          <a:xfrm>
            <a:off x="5763942" y="3925053"/>
            <a:ext cx="2324765" cy="2168664"/>
          </a:xfrm>
          <a:prstGeom prst="roundRect">
            <a:avLst/>
          </a:prstGeom>
        </p:spPr>
        <p:txBody>
          <a:bodyPr/>
          <a:lstStyle/>
          <a:p>
            <a:endParaRPr lang="en-GR"/>
          </a:p>
        </p:txBody>
      </p:sp>
      <p:sp>
        <p:nvSpPr>
          <p:cNvPr id="20" name="Picture Placeholder 5">
            <a:extLst>
              <a:ext uri="{FF2B5EF4-FFF2-40B4-BE49-F238E27FC236}">
                <a16:creationId xmlns:a16="http://schemas.microsoft.com/office/drawing/2014/main" id="{7AC3D835-B30A-112F-5419-4B195263257A}"/>
              </a:ext>
            </a:extLst>
          </p:cNvPr>
          <p:cNvSpPr>
            <a:spLocks noGrp="1"/>
          </p:cNvSpPr>
          <p:nvPr>
            <p:ph type="pic" sz="quarter" idx="21"/>
          </p:nvPr>
        </p:nvSpPr>
        <p:spPr>
          <a:xfrm>
            <a:off x="8483989" y="3925053"/>
            <a:ext cx="2324765" cy="2168664"/>
          </a:xfrm>
          <a:prstGeom prst="roundRect">
            <a:avLst/>
          </a:prstGeom>
        </p:spPr>
        <p:txBody>
          <a:bodyPr/>
          <a:lstStyle/>
          <a:p>
            <a:endParaRPr lang="en-GR"/>
          </a:p>
        </p:txBody>
      </p:sp>
    </p:spTree>
    <p:extLst>
      <p:ext uri="{BB962C8B-B14F-4D97-AF65-F5344CB8AC3E}">
        <p14:creationId xmlns:p14="http://schemas.microsoft.com/office/powerpoint/2010/main" val="1443652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5"/>
            <a:ext cx="7977040" cy="4738550"/>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8493477" y="4608927"/>
            <a:ext cx="2346123" cy="1477548"/>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7" name="Θέση εικόνας 6">
            <a:extLst>
              <a:ext uri="{FF2B5EF4-FFF2-40B4-BE49-F238E27FC236}">
                <a16:creationId xmlns:a16="http://schemas.microsoft.com/office/drawing/2014/main" id="{B27764C2-05FD-4D8F-C666-7AE93D8F8610}"/>
              </a:ext>
            </a:extLst>
          </p:cNvPr>
          <p:cNvSpPr>
            <a:spLocks noGrp="1"/>
          </p:cNvSpPr>
          <p:nvPr>
            <p:ph type="pic" sz="quarter" idx="15"/>
          </p:nvPr>
        </p:nvSpPr>
        <p:spPr>
          <a:xfrm>
            <a:off x="8024094" y="1347925"/>
            <a:ext cx="3092450" cy="3092450"/>
          </a:xfrm>
          <a:prstGeom prst="ellipse">
            <a:avLst/>
          </a:prstGeom>
          <a:effectLst>
            <a:outerShdw blurRad="63500" sx="102000" sy="102000" algn="ctr" rotWithShape="0">
              <a:prstClr val="black">
                <a:alpha val="40000"/>
              </a:prstClr>
            </a:outerShdw>
          </a:effectLst>
        </p:spPr>
        <p:txBody>
          <a:bodyPr/>
          <a:lstStyle/>
          <a:p>
            <a:endParaRPr lang="el-GR"/>
          </a:p>
        </p:txBody>
      </p:sp>
    </p:spTree>
    <p:extLst>
      <p:ext uri="{BB962C8B-B14F-4D97-AF65-F5344CB8AC3E}">
        <p14:creationId xmlns:p14="http://schemas.microsoft.com/office/powerpoint/2010/main" val="3043100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hot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1" y="0"/>
            <a:ext cx="5903089" cy="5208608"/>
          </a:xfrm>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5903088"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Picture Placeholder 5">
            <a:extLst>
              <a:ext uri="{FF2B5EF4-FFF2-40B4-BE49-F238E27FC236}">
                <a16:creationId xmlns:a16="http://schemas.microsoft.com/office/drawing/2014/main" id="{0AE7F816-57E0-0C8E-CC76-30616020F2BA}"/>
              </a:ext>
            </a:extLst>
          </p:cNvPr>
          <p:cNvSpPr>
            <a:spLocks noGrp="1"/>
          </p:cNvSpPr>
          <p:nvPr>
            <p:ph type="pic" sz="quarter" idx="15"/>
          </p:nvPr>
        </p:nvSpPr>
        <p:spPr>
          <a:xfrm>
            <a:off x="6288911" y="0"/>
            <a:ext cx="5903089" cy="5208608"/>
          </a:xfrm>
        </p:spPr>
        <p:txBody>
          <a:bodyPr/>
          <a:lstStyle/>
          <a:p>
            <a:endParaRPr lang="en-GR" dirty="0"/>
          </a:p>
        </p:txBody>
      </p:sp>
      <p:sp>
        <p:nvSpPr>
          <p:cNvPr id="14" name="Text Placeholder 8">
            <a:extLst>
              <a:ext uri="{FF2B5EF4-FFF2-40B4-BE49-F238E27FC236}">
                <a16:creationId xmlns:a16="http://schemas.microsoft.com/office/drawing/2014/main" id="{CA8FD8DF-91E8-1A68-C8D4-41D0D6F79EF8}"/>
              </a:ext>
            </a:extLst>
          </p:cNvPr>
          <p:cNvSpPr>
            <a:spLocks noGrp="1"/>
          </p:cNvSpPr>
          <p:nvPr>
            <p:ph type="body" sz="quarter" idx="16"/>
          </p:nvPr>
        </p:nvSpPr>
        <p:spPr>
          <a:xfrm>
            <a:off x="6288912" y="5381625"/>
            <a:ext cx="5903088" cy="428625"/>
          </a:xfrm>
        </p:spPr>
        <p:txBody>
          <a:bodyPr/>
          <a:lstStyle>
            <a:lvl1pPr marL="0" indent="0" algn="l">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Tree>
    <p:extLst>
      <p:ext uri="{BB962C8B-B14F-4D97-AF65-F5344CB8AC3E}">
        <p14:creationId xmlns:p14="http://schemas.microsoft.com/office/powerpoint/2010/main" val="2628993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hoto">
    <p:bg>
      <p:bgPr>
        <a:solidFill>
          <a:srgbClr val="A9BCD0">
            <a:alpha val="20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80420" y="335666"/>
            <a:ext cx="2937315" cy="4872942"/>
          </a:xfrm>
          <a:prstGeom prst="roundRect">
            <a:avLst>
              <a:gd name="adj" fmla="val 6474"/>
            </a:avLst>
          </a:prstGeom>
          <a:effectLst/>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80420" y="5381625"/>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ext Placeholder 8">
            <a:extLst>
              <a:ext uri="{FF2B5EF4-FFF2-40B4-BE49-F238E27FC236}">
                <a16:creationId xmlns:a16="http://schemas.microsoft.com/office/drawing/2014/main" id="{BB1C385E-B237-780B-409C-1E3402C480C3}"/>
              </a:ext>
            </a:extLst>
          </p:cNvPr>
          <p:cNvSpPr>
            <a:spLocks noGrp="1"/>
          </p:cNvSpPr>
          <p:nvPr>
            <p:ph type="body" sz="quarter" idx="16"/>
          </p:nvPr>
        </p:nvSpPr>
        <p:spPr>
          <a:xfrm>
            <a:off x="3893014"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Text Placeholder 8">
            <a:extLst>
              <a:ext uri="{FF2B5EF4-FFF2-40B4-BE49-F238E27FC236}">
                <a16:creationId xmlns:a16="http://schemas.microsoft.com/office/drawing/2014/main" id="{78B253BE-C448-F499-0105-3E502C3114B0}"/>
              </a:ext>
            </a:extLst>
          </p:cNvPr>
          <p:cNvSpPr>
            <a:spLocks noGrp="1"/>
          </p:cNvSpPr>
          <p:nvPr>
            <p:ph type="body" sz="quarter" idx="18"/>
          </p:nvPr>
        </p:nvSpPr>
        <p:spPr>
          <a:xfrm>
            <a:off x="7405609"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6" name="Picture Placeholder 5">
            <a:extLst>
              <a:ext uri="{FF2B5EF4-FFF2-40B4-BE49-F238E27FC236}">
                <a16:creationId xmlns:a16="http://schemas.microsoft.com/office/drawing/2014/main" id="{A687CFAD-FD31-06F8-534C-6F3882CBE46F}"/>
              </a:ext>
            </a:extLst>
          </p:cNvPr>
          <p:cNvSpPr>
            <a:spLocks noGrp="1"/>
          </p:cNvSpPr>
          <p:nvPr>
            <p:ph type="pic" sz="quarter" idx="19"/>
          </p:nvPr>
        </p:nvSpPr>
        <p:spPr>
          <a:xfrm>
            <a:off x="3893013" y="335666"/>
            <a:ext cx="2937315" cy="4872942"/>
          </a:xfrm>
          <a:prstGeom prst="roundRect">
            <a:avLst>
              <a:gd name="adj" fmla="val 6474"/>
            </a:avLst>
          </a:prstGeom>
          <a:effectLst/>
        </p:spPr>
        <p:txBody>
          <a:bodyPr/>
          <a:lstStyle/>
          <a:p>
            <a:endParaRPr lang="en-GR" dirty="0"/>
          </a:p>
        </p:txBody>
      </p:sp>
      <p:sp>
        <p:nvSpPr>
          <p:cNvPr id="17" name="Picture Placeholder 5">
            <a:extLst>
              <a:ext uri="{FF2B5EF4-FFF2-40B4-BE49-F238E27FC236}">
                <a16:creationId xmlns:a16="http://schemas.microsoft.com/office/drawing/2014/main" id="{7730FC58-C589-DC8A-018E-A88C59865497}"/>
              </a:ext>
            </a:extLst>
          </p:cNvPr>
          <p:cNvSpPr>
            <a:spLocks noGrp="1"/>
          </p:cNvSpPr>
          <p:nvPr>
            <p:ph type="pic" sz="quarter" idx="20"/>
          </p:nvPr>
        </p:nvSpPr>
        <p:spPr>
          <a:xfrm>
            <a:off x="7405606" y="335666"/>
            <a:ext cx="2937315" cy="4872942"/>
          </a:xfrm>
          <a:prstGeom prst="roundRect">
            <a:avLst>
              <a:gd name="adj" fmla="val 6474"/>
            </a:avLst>
          </a:prstGeom>
          <a:effectLst/>
        </p:spPr>
        <p:txBody>
          <a:bodyPr/>
          <a:lstStyle/>
          <a:p>
            <a:endParaRPr lang="en-GR" dirty="0"/>
          </a:p>
        </p:txBody>
      </p:sp>
    </p:spTree>
    <p:extLst>
      <p:ext uri="{BB962C8B-B14F-4D97-AF65-F5344CB8AC3E}">
        <p14:creationId xmlns:p14="http://schemas.microsoft.com/office/powerpoint/2010/main" val="11906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bg>
      <p:bgPr>
        <a:gradFill>
          <a:gsLst>
            <a:gs pos="0">
              <a:srgbClr val="F3F6F9"/>
            </a:gs>
            <a:gs pos="100000">
              <a:schemeClr val="bg1"/>
            </a:gs>
          </a:gsLst>
          <a:lin ang="14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0" i="0">
                <a:solidFill>
                  <a:srgbClr val="2E3B6B"/>
                </a:solidFill>
                <a:latin typeface="Century Gothic" panose="020B0502020202020204" pitchFamily="34" charset="0"/>
              </a:defRPr>
            </a:lvl1pPr>
          </a:lstStyle>
          <a:p>
            <a:r>
              <a:rPr lang="en-GB" dirty="0"/>
              <a:t>Click to edit Master title style</a:t>
            </a:r>
            <a:endParaRPr lang="en-GR" dirty="0"/>
          </a:p>
        </p:txBody>
      </p:sp>
      <p:sp>
        <p:nvSpPr>
          <p:cNvPr id="7" name="Text Placeholder 6">
            <a:extLst>
              <a:ext uri="{FF2B5EF4-FFF2-40B4-BE49-F238E27FC236}">
                <a16:creationId xmlns:a16="http://schemas.microsoft.com/office/drawing/2014/main" id="{4D511653-C50C-A624-A56D-52CD0657F7AB}"/>
              </a:ext>
            </a:extLst>
          </p:cNvPr>
          <p:cNvSpPr>
            <a:spLocks noGrp="1"/>
          </p:cNvSpPr>
          <p:nvPr>
            <p:ph type="body" sz="quarter" idx="13" hasCustomPrompt="1"/>
          </p:nvPr>
        </p:nvSpPr>
        <p:spPr>
          <a:xfrm>
            <a:off x="325712" y="134688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01</a:t>
            </a:r>
            <a:endParaRPr lang="en-GR" dirty="0"/>
          </a:p>
        </p:txBody>
      </p:sp>
      <p:sp>
        <p:nvSpPr>
          <p:cNvPr id="6" name="Text Placeholder 6">
            <a:extLst>
              <a:ext uri="{FF2B5EF4-FFF2-40B4-BE49-F238E27FC236}">
                <a16:creationId xmlns:a16="http://schemas.microsoft.com/office/drawing/2014/main" id="{89506D36-E3A9-EB94-AB2E-C998D9C85F1D}"/>
              </a:ext>
            </a:extLst>
          </p:cNvPr>
          <p:cNvSpPr>
            <a:spLocks noGrp="1"/>
          </p:cNvSpPr>
          <p:nvPr>
            <p:ph type="body" sz="quarter" idx="48" hasCustomPrompt="1"/>
          </p:nvPr>
        </p:nvSpPr>
        <p:spPr>
          <a:xfrm>
            <a:off x="325711" y="179413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02</a:t>
            </a:r>
            <a:endParaRPr lang="en-GR" dirty="0"/>
          </a:p>
        </p:txBody>
      </p:sp>
      <p:cxnSp>
        <p:nvCxnSpPr>
          <p:cNvPr id="10" name="Straight Connector 9">
            <a:extLst>
              <a:ext uri="{FF2B5EF4-FFF2-40B4-BE49-F238E27FC236}">
                <a16:creationId xmlns:a16="http://schemas.microsoft.com/office/drawing/2014/main" id="{FEE33EE8-7730-D645-9C8E-8B92E06A1F17}"/>
              </a:ext>
            </a:extLst>
          </p:cNvPr>
          <p:cNvCxnSpPr/>
          <p:nvPr userDrawn="1"/>
        </p:nvCxnSpPr>
        <p:spPr>
          <a:xfrm>
            <a:off x="325712" y="177474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4AF7782A-C33E-C3B8-2E80-F442554FF702}"/>
              </a:ext>
            </a:extLst>
          </p:cNvPr>
          <p:cNvSpPr>
            <a:spLocks noGrp="1"/>
          </p:cNvSpPr>
          <p:nvPr>
            <p:ph type="body" sz="quarter" idx="50" hasCustomPrompt="1"/>
          </p:nvPr>
        </p:nvSpPr>
        <p:spPr>
          <a:xfrm>
            <a:off x="325710" y="224137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03</a:t>
            </a:r>
            <a:endParaRPr lang="en-GR" dirty="0"/>
          </a:p>
        </p:txBody>
      </p:sp>
      <p:cxnSp>
        <p:nvCxnSpPr>
          <p:cNvPr id="13" name="Straight Connector 12">
            <a:extLst>
              <a:ext uri="{FF2B5EF4-FFF2-40B4-BE49-F238E27FC236}">
                <a16:creationId xmlns:a16="http://schemas.microsoft.com/office/drawing/2014/main" id="{23D76454-C8C2-4B8D-93CD-226AF89EE8A2}"/>
              </a:ext>
            </a:extLst>
          </p:cNvPr>
          <p:cNvCxnSpPr/>
          <p:nvPr userDrawn="1"/>
        </p:nvCxnSpPr>
        <p:spPr>
          <a:xfrm>
            <a:off x="325711" y="2221992"/>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65E5001-C58A-D834-AF87-4523C4D7EA50}"/>
              </a:ext>
            </a:extLst>
          </p:cNvPr>
          <p:cNvSpPr>
            <a:spLocks noGrp="1"/>
          </p:cNvSpPr>
          <p:nvPr>
            <p:ph type="body" sz="quarter" idx="53"/>
          </p:nvPr>
        </p:nvSpPr>
        <p:spPr>
          <a:xfrm>
            <a:off x="943429" y="268862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cxnSp>
        <p:nvCxnSpPr>
          <p:cNvPr id="16" name="Straight Connector 15">
            <a:extLst>
              <a:ext uri="{FF2B5EF4-FFF2-40B4-BE49-F238E27FC236}">
                <a16:creationId xmlns:a16="http://schemas.microsoft.com/office/drawing/2014/main" id="{37CE726C-B94F-3E7D-35DC-5A1BB27B3413}"/>
              </a:ext>
            </a:extLst>
          </p:cNvPr>
          <p:cNvCxnSpPr/>
          <p:nvPr userDrawn="1"/>
        </p:nvCxnSpPr>
        <p:spPr>
          <a:xfrm>
            <a:off x="325712" y="266923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2FCD48E-4181-7963-FC9D-019E789222BE}"/>
              </a:ext>
            </a:extLst>
          </p:cNvPr>
          <p:cNvSpPr>
            <a:spLocks noGrp="1"/>
          </p:cNvSpPr>
          <p:nvPr>
            <p:ph type="body" sz="quarter" idx="31" hasCustomPrompt="1"/>
          </p:nvPr>
        </p:nvSpPr>
        <p:spPr>
          <a:xfrm>
            <a:off x="943430" y="1346886"/>
            <a:ext cx="9481872" cy="409573"/>
          </a:xfrm>
        </p:spPr>
        <p:txBody>
          <a:bodyPr anchor="ctr">
            <a:normAutofit/>
          </a:bodyPr>
          <a:lstStyle>
            <a:lvl1pPr marL="0" marR="0" indent="0" algn="l" defTabSz="914400" rtl="0" eaLnBrk="1" fontAlgn="auto" latinLnBrk="0" hangingPunct="1">
              <a:lnSpc>
                <a:spcPct val="90000"/>
              </a:lnSpc>
              <a:spcBef>
                <a:spcPts val="1000"/>
              </a:spcBef>
              <a:spcAft>
                <a:spcPts val="0"/>
              </a:spcAft>
              <a:buClr>
                <a:srgbClr val="FF3B6B"/>
              </a:buClr>
              <a:buSzTx/>
              <a:buFontTx/>
              <a:buNone/>
              <a:tabLst/>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marL="0" marR="0" lvl="0" indent="0" algn="l" defTabSz="914400" rtl="0" eaLnBrk="1" fontAlgn="auto" latinLnBrk="0" hangingPunct="1">
              <a:lnSpc>
                <a:spcPct val="90000"/>
              </a:lnSpc>
              <a:spcBef>
                <a:spcPts val="1000"/>
              </a:spcBef>
              <a:spcAft>
                <a:spcPts val="0"/>
              </a:spcAft>
              <a:buClr>
                <a:srgbClr val="FF3B6B"/>
              </a:buClr>
              <a:buSzTx/>
              <a:buFontTx/>
              <a:buNone/>
              <a:tabLst/>
              <a:defRPr/>
            </a:pPr>
            <a:r>
              <a:rPr lang="en-GB" dirty="0"/>
              <a:t>Click to edit Master text styles</a:t>
            </a:r>
          </a:p>
        </p:txBody>
      </p:sp>
      <p:sp>
        <p:nvSpPr>
          <p:cNvPr id="8" name="Text Placeholder 3">
            <a:extLst>
              <a:ext uri="{FF2B5EF4-FFF2-40B4-BE49-F238E27FC236}">
                <a16:creationId xmlns:a16="http://schemas.microsoft.com/office/drawing/2014/main" id="{7B7962E5-FDDA-9B5F-CCC5-2244B322DBF7}"/>
              </a:ext>
            </a:extLst>
          </p:cNvPr>
          <p:cNvSpPr>
            <a:spLocks noGrp="1"/>
          </p:cNvSpPr>
          <p:nvPr>
            <p:ph type="body" sz="quarter" idx="49"/>
          </p:nvPr>
        </p:nvSpPr>
        <p:spPr>
          <a:xfrm>
            <a:off x="943429" y="179413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2" name="Text Placeholder 3">
            <a:extLst>
              <a:ext uri="{FF2B5EF4-FFF2-40B4-BE49-F238E27FC236}">
                <a16:creationId xmlns:a16="http://schemas.microsoft.com/office/drawing/2014/main" id="{162F1155-4C0A-9D2F-AB15-13FF4234CBAA}"/>
              </a:ext>
            </a:extLst>
          </p:cNvPr>
          <p:cNvSpPr>
            <a:spLocks noGrp="1"/>
          </p:cNvSpPr>
          <p:nvPr>
            <p:ph type="body" sz="quarter" idx="51"/>
          </p:nvPr>
        </p:nvSpPr>
        <p:spPr>
          <a:xfrm>
            <a:off x="943428" y="2241376"/>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4" name="Text Placeholder 6">
            <a:extLst>
              <a:ext uri="{FF2B5EF4-FFF2-40B4-BE49-F238E27FC236}">
                <a16:creationId xmlns:a16="http://schemas.microsoft.com/office/drawing/2014/main" id="{B036352B-FF85-A2EB-98C0-DCA09E4B2D74}"/>
              </a:ext>
            </a:extLst>
          </p:cNvPr>
          <p:cNvSpPr>
            <a:spLocks noGrp="1"/>
          </p:cNvSpPr>
          <p:nvPr>
            <p:ph type="body" sz="quarter" idx="52" hasCustomPrompt="1"/>
          </p:nvPr>
        </p:nvSpPr>
        <p:spPr>
          <a:xfrm>
            <a:off x="325711" y="268862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04</a:t>
            </a:r>
            <a:endParaRPr lang="en-GR" dirty="0"/>
          </a:p>
        </p:txBody>
      </p:sp>
    </p:spTree>
    <p:extLst>
      <p:ext uri="{BB962C8B-B14F-4D97-AF65-F5344CB8AC3E}">
        <p14:creationId xmlns:p14="http://schemas.microsoft.com/office/powerpoint/2010/main" val="6384037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A9BCD0">
            <a:alpha val="2008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C31B-1DE2-EE5B-8072-DBD3A105EE99}"/>
              </a:ext>
            </a:extLst>
          </p:cNvPr>
          <p:cNvSpPr>
            <a:spLocks noGrp="1"/>
          </p:cNvSpPr>
          <p:nvPr>
            <p:ph type="title"/>
          </p:nvPr>
        </p:nvSpPr>
        <p:spPr>
          <a:xfrm>
            <a:off x="324001" y="4179949"/>
            <a:ext cx="5768824" cy="1068387"/>
          </a:xfrm>
        </p:spPr>
        <p:txBody>
          <a:bodyPr anchor="b">
            <a:normAutofit/>
          </a:bodyPr>
          <a:lstStyle>
            <a:lvl1pPr algn="r">
              <a:defRPr sz="2000"/>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5A4E95D-4AE5-1071-553B-C9CD9C98E2D3}"/>
              </a:ext>
            </a:extLst>
          </p:cNvPr>
          <p:cNvSpPr>
            <a:spLocks noGrp="1"/>
          </p:cNvSpPr>
          <p:nvPr>
            <p:ph idx="1"/>
          </p:nvPr>
        </p:nvSpPr>
        <p:spPr>
          <a:xfrm>
            <a:off x="6808637" y="465137"/>
            <a:ext cx="3314006" cy="5595798"/>
          </a:xfrm>
          <a:solidFill>
            <a:schemeClr val="bg1"/>
          </a:solidFill>
        </p:spPr>
        <p:txBody>
          <a:bodyPr lIns="288000" tIns="288000" rIns="288000" bIns="28800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Text Placeholder 3">
            <a:extLst>
              <a:ext uri="{FF2B5EF4-FFF2-40B4-BE49-F238E27FC236}">
                <a16:creationId xmlns:a16="http://schemas.microsoft.com/office/drawing/2014/main" id="{BE25016A-5B4D-3A94-59A7-9F876A962B77}"/>
              </a:ext>
            </a:extLst>
          </p:cNvPr>
          <p:cNvSpPr>
            <a:spLocks noGrp="1"/>
          </p:cNvSpPr>
          <p:nvPr>
            <p:ph type="body" sz="half" idx="2"/>
          </p:nvPr>
        </p:nvSpPr>
        <p:spPr>
          <a:xfrm>
            <a:off x="327177" y="5248336"/>
            <a:ext cx="5768824" cy="81259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BB386F82-9D51-71D9-1A9F-8A7F21B757D1}"/>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6" name="Footer Placeholder 5">
            <a:extLst>
              <a:ext uri="{FF2B5EF4-FFF2-40B4-BE49-F238E27FC236}">
                <a16:creationId xmlns:a16="http://schemas.microsoft.com/office/drawing/2014/main" id="{2D85D203-2A0E-2941-9838-6007E3DDF82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1E6D8342-5AE7-99AE-8AA6-7B74E563C4AA}"/>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A602D6B5-25DE-0C69-FA3B-AAA2BEB08A93}"/>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1042196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A9BCD0">
            <a:alpha val="20079"/>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0EEC-BC89-8E5D-7968-85FEC308AF1D}"/>
              </a:ext>
            </a:extLst>
          </p:cNvPr>
          <p:cNvSpPr>
            <a:spLocks noGrp="1"/>
          </p:cNvSpPr>
          <p:nvPr>
            <p:ph type="title"/>
          </p:nvPr>
        </p:nvSpPr>
        <p:spPr>
          <a:xfrm>
            <a:off x="324000" y="3988799"/>
            <a:ext cx="3932237" cy="1069200"/>
          </a:xfrm>
        </p:spPr>
        <p:txBody>
          <a:bodyPr anchor="b">
            <a:normAutofit/>
          </a:bodyPr>
          <a:lstStyle>
            <a:lvl1pPr>
              <a:defRPr sz="2000"/>
            </a:lvl1pPr>
          </a:lstStyle>
          <a:p>
            <a:r>
              <a:rPr lang="en-GB" dirty="0"/>
              <a:t>Click to edit Master title style</a:t>
            </a:r>
            <a:endParaRPr lang="en-GR" dirty="0"/>
          </a:p>
        </p:txBody>
      </p:sp>
      <p:sp>
        <p:nvSpPr>
          <p:cNvPr id="3" name="Picture Placeholder 2">
            <a:extLst>
              <a:ext uri="{FF2B5EF4-FFF2-40B4-BE49-F238E27FC236}">
                <a16:creationId xmlns:a16="http://schemas.microsoft.com/office/drawing/2014/main" id="{1BACC885-A7C5-B4F6-D427-8BAC79411185}"/>
              </a:ext>
            </a:extLst>
          </p:cNvPr>
          <p:cNvSpPr>
            <a:spLocks noGrp="1"/>
          </p:cNvSpPr>
          <p:nvPr>
            <p:ph type="pic" idx="1"/>
          </p:nvPr>
        </p:nvSpPr>
        <p:spPr>
          <a:xfrm>
            <a:off x="4610101" y="9953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6F1F867-B615-A5C6-DF9C-3B50360993B0}"/>
              </a:ext>
            </a:extLst>
          </p:cNvPr>
          <p:cNvSpPr>
            <a:spLocks noGrp="1"/>
          </p:cNvSpPr>
          <p:nvPr>
            <p:ph type="body" sz="half" idx="2"/>
          </p:nvPr>
        </p:nvSpPr>
        <p:spPr>
          <a:xfrm>
            <a:off x="328588" y="5057998"/>
            <a:ext cx="3932237" cy="8109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55DB2A27-42CA-6185-514F-FDB28BFF1767}"/>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6" name="Footer Placeholder 5">
            <a:extLst>
              <a:ext uri="{FF2B5EF4-FFF2-40B4-BE49-F238E27FC236}">
                <a16:creationId xmlns:a16="http://schemas.microsoft.com/office/drawing/2014/main" id="{79F5DC33-1B88-057F-1080-BD8AE90AA9D1}"/>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B6489E5E-3037-95A7-E824-06416ECA979C}"/>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07D2516-8A6C-9C40-53F8-D36D1148DE3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225949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D92A-DD04-8DA7-D116-9ADE185E35C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39C9C90-463D-43E7-842B-37FFD73734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121726FE-2B94-6F7F-7491-CB337D45C1FD}"/>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5" name="Footer Placeholder 4">
            <a:extLst>
              <a:ext uri="{FF2B5EF4-FFF2-40B4-BE49-F238E27FC236}">
                <a16:creationId xmlns:a16="http://schemas.microsoft.com/office/drawing/2014/main" id="{53709F94-35FF-6497-A2B5-A5F82DDA7D5D}"/>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FFF59D0-916B-D0C0-DFA8-1896DE32BF0A}"/>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755866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55A52-F404-5793-F0BD-0212DD95CE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3113962-C4F6-3310-1705-F7C837D9C8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78570AFE-34E5-BDC0-09FE-B865141E2349}"/>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5" name="Footer Placeholder 4">
            <a:extLst>
              <a:ext uri="{FF2B5EF4-FFF2-40B4-BE49-F238E27FC236}">
                <a16:creationId xmlns:a16="http://schemas.microsoft.com/office/drawing/2014/main" id="{4AF49B97-266C-0627-AA32-150591E48115}"/>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D050046-64F8-5600-5F63-8F6051DA4FA8}"/>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871585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REEN_EMPTY SLIDE TITLE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559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normAutofit/>
          </a:bodyPr>
          <a:lstStyle>
            <a:lvl1pPr>
              <a:defRPr sz="3200" b="0">
                <a:solidFill>
                  <a:srgbClr val="FF3B6B"/>
                </a:solidFill>
              </a:defRPr>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7" name="Picture 6">
            <a:extLst>
              <a:ext uri="{FF2B5EF4-FFF2-40B4-BE49-F238E27FC236}">
                <a16:creationId xmlns:a16="http://schemas.microsoft.com/office/drawing/2014/main" id="{012DD3DD-699D-3B0D-CB79-AF80DF643A1D}"/>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93663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12/16/2024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270853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13" name="Oval 112">
            <a:extLst>
              <a:ext uri="{FF2B5EF4-FFF2-40B4-BE49-F238E27FC236}">
                <a16:creationId xmlns:a16="http://schemas.microsoft.com/office/drawing/2014/main" id="{4C25ED5F-1D97-56C4-5935-A1DF38CB2DC3}"/>
              </a:ext>
            </a:extLst>
          </p:cNvPr>
          <p:cNvSpPr/>
          <p:nvPr userDrawn="1"/>
        </p:nvSpPr>
        <p:spPr>
          <a:xfrm>
            <a:off x="-1828801" y="2128765"/>
            <a:ext cx="15515771" cy="6126868"/>
          </a:xfrm>
          <a:prstGeom prst="ellipse">
            <a:avLst/>
          </a:prstGeom>
          <a:solidFill>
            <a:schemeClr val="bg1">
              <a:alpha val="54000"/>
            </a:schemeClr>
          </a:solidFill>
          <a:ln>
            <a:noFill/>
          </a:ln>
          <a:effectLst>
            <a:outerShdw blurRad="661126" dir="16200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12/16/2024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grpSp>
        <p:nvGrpSpPr>
          <p:cNvPr id="5" name="Google Shape;7967;p28">
            <a:extLst>
              <a:ext uri="{FF2B5EF4-FFF2-40B4-BE49-F238E27FC236}">
                <a16:creationId xmlns:a16="http://schemas.microsoft.com/office/drawing/2014/main" id="{B8D7B277-4250-0CE0-82A4-F8A2C6A5BBA7}"/>
              </a:ext>
            </a:extLst>
          </p:cNvPr>
          <p:cNvGrpSpPr/>
          <p:nvPr userDrawn="1"/>
        </p:nvGrpSpPr>
        <p:grpSpPr>
          <a:xfrm>
            <a:off x="324000" y="2364057"/>
            <a:ext cx="11235909" cy="3758544"/>
            <a:chOff x="1005824" y="2652508"/>
            <a:chExt cx="7132352" cy="2385856"/>
          </a:xfrm>
        </p:grpSpPr>
        <p:sp>
          <p:nvSpPr>
            <p:cNvPr id="7" name="Google Shape;7968;p28">
              <a:extLst>
                <a:ext uri="{FF2B5EF4-FFF2-40B4-BE49-F238E27FC236}">
                  <a16:creationId xmlns:a16="http://schemas.microsoft.com/office/drawing/2014/main" id="{6E9121A9-AFE4-B19A-39EC-C49515A64243}"/>
                </a:ext>
              </a:extLst>
            </p:cNvPr>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69;p28">
              <a:extLst>
                <a:ext uri="{FF2B5EF4-FFF2-40B4-BE49-F238E27FC236}">
                  <a16:creationId xmlns:a16="http://schemas.microsoft.com/office/drawing/2014/main" id="{3B9BE722-4DF0-C5C5-CACC-A2AD3B754329}"/>
                </a:ext>
              </a:extLst>
            </p:cNvPr>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70;p28">
              <a:extLst>
                <a:ext uri="{FF2B5EF4-FFF2-40B4-BE49-F238E27FC236}">
                  <a16:creationId xmlns:a16="http://schemas.microsoft.com/office/drawing/2014/main" id="{CD07D422-F676-D651-902E-DCD6AA241592}"/>
                </a:ext>
              </a:extLst>
            </p:cNvPr>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71;p28">
              <a:extLst>
                <a:ext uri="{FF2B5EF4-FFF2-40B4-BE49-F238E27FC236}">
                  <a16:creationId xmlns:a16="http://schemas.microsoft.com/office/drawing/2014/main" id="{AF68128E-65C3-72AB-AEED-5E979F4F5415}"/>
                </a:ext>
              </a:extLst>
            </p:cNvPr>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72;p28">
              <a:extLst>
                <a:ext uri="{FF2B5EF4-FFF2-40B4-BE49-F238E27FC236}">
                  <a16:creationId xmlns:a16="http://schemas.microsoft.com/office/drawing/2014/main" id="{6FB6D23B-B799-5C7E-F6F1-DD7D296491AD}"/>
                </a:ext>
              </a:extLst>
            </p:cNvPr>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73;p28">
              <a:extLst>
                <a:ext uri="{FF2B5EF4-FFF2-40B4-BE49-F238E27FC236}">
                  <a16:creationId xmlns:a16="http://schemas.microsoft.com/office/drawing/2014/main" id="{A0B91B7E-B9AC-0F16-2106-0005471D6DFD}"/>
                </a:ext>
              </a:extLst>
            </p:cNvPr>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74;p28">
              <a:extLst>
                <a:ext uri="{FF2B5EF4-FFF2-40B4-BE49-F238E27FC236}">
                  <a16:creationId xmlns:a16="http://schemas.microsoft.com/office/drawing/2014/main" id="{F92E1427-6BDE-B672-E200-3CDFF4ADA4B9}"/>
                </a:ext>
              </a:extLst>
            </p:cNvPr>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75;p28">
              <a:extLst>
                <a:ext uri="{FF2B5EF4-FFF2-40B4-BE49-F238E27FC236}">
                  <a16:creationId xmlns:a16="http://schemas.microsoft.com/office/drawing/2014/main" id="{37ED9535-B36C-D175-A39F-5829E3AD4D0B}"/>
                </a:ext>
              </a:extLst>
            </p:cNvPr>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76;p28">
              <a:extLst>
                <a:ext uri="{FF2B5EF4-FFF2-40B4-BE49-F238E27FC236}">
                  <a16:creationId xmlns:a16="http://schemas.microsoft.com/office/drawing/2014/main" id="{BCC34F26-3A68-7F63-470C-B55FFF4F29FA}"/>
                </a:ext>
              </a:extLst>
            </p:cNvPr>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77;p28">
              <a:extLst>
                <a:ext uri="{FF2B5EF4-FFF2-40B4-BE49-F238E27FC236}">
                  <a16:creationId xmlns:a16="http://schemas.microsoft.com/office/drawing/2014/main" id="{028FBC1A-73C6-465E-88E9-3B902C93BC77}"/>
                </a:ext>
              </a:extLst>
            </p:cNvPr>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78;p28">
              <a:extLst>
                <a:ext uri="{FF2B5EF4-FFF2-40B4-BE49-F238E27FC236}">
                  <a16:creationId xmlns:a16="http://schemas.microsoft.com/office/drawing/2014/main" id="{DEB9A2C1-65A4-D2FB-5F88-EA40F902E0B7}"/>
                </a:ext>
              </a:extLst>
            </p:cNvPr>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79;p28">
              <a:extLst>
                <a:ext uri="{FF2B5EF4-FFF2-40B4-BE49-F238E27FC236}">
                  <a16:creationId xmlns:a16="http://schemas.microsoft.com/office/drawing/2014/main" id="{BE4F2A7C-37F5-705E-3D3B-61E76EE802D8}"/>
                </a:ext>
              </a:extLst>
            </p:cNvPr>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80;p28">
              <a:extLst>
                <a:ext uri="{FF2B5EF4-FFF2-40B4-BE49-F238E27FC236}">
                  <a16:creationId xmlns:a16="http://schemas.microsoft.com/office/drawing/2014/main" id="{DC874072-8A73-E7CB-9B9E-22D09F6FE11F}"/>
                </a:ext>
              </a:extLst>
            </p:cNvPr>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81;p28">
              <a:extLst>
                <a:ext uri="{FF2B5EF4-FFF2-40B4-BE49-F238E27FC236}">
                  <a16:creationId xmlns:a16="http://schemas.microsoft.com/office/drawing/2014/main" id="{1E9BFE1D-F202-EDF0-9BCD-DC6F941C0A51}"/>
                </a:ext>
              </a:extLst>
            </p:cNvPr>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82;p28">
              <a:extLst>
                <a:ext uri="{FF2B5EF4-FFF2-40B4-BE49-F238E27FC236}">
                  <a16:creationId xmlns:a16="http://schemas.microsoft.com/office/drawing/2014/main" id="{AA4B3E42-E921-09C6-D09C-57B252389A01}"/>
                </a:ext>
              </a:extLst>
            </p:cNvPr>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83;p28">
              <a:extLst>
                <a:ext uri="{FF2B5EF4-FFF2-40B4-BE49-F238E27FC236}">
                  <a16:creationId xmlns:a16="http://schemas.microsoft.com/office/drawing/2014/main" id="{7B5FD903-4D02-5F34-1F38-1233FB6C4D4E}"/>
                </a:ext>
              </a:extLst>
            </p:cNvPr>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84;p28">
              <a:extLst>
                <a:ext uri="{FF2B5EF4-FFF2-40B4-BE49-F238E27FC236}">
                  <a16:creationId xmlns:a16="http://schemas.microsoft.com/office/drawing/2014/main" id="{24CB1627-9901-0120-CBB9-95EABD2C7726}"/>
                </a:ext>
              </a:extLst>
            </p:cNvPr>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85;p28">
              <a:extLst>
                <a:ext uri="{FF2B5EF4-FFF2-40B4-BE49-F238E27FC236}">
                  <a16:creationId xmlns:a16="http://schemas.microsoft.com/office/drawing/2014/main" id="{BF1FC91A-A4B3-D9C8-7706-39C5AFCA992C}"/>
                </a:ext>
              </a:extLst>
            </p:cNvPr>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86;p28">
              <a:extLst>
                <a:ext uri="{FF2B5EF4-FFF2-40B4-BE49-F238E27FC236}">
                  <a16:creationId xmlns:a16="http://schemas.microsoft.com/office/drawing/2014/main" id="{34005C67-EE41-AB53-F21C-34DBBB4ABD0D}"/>
                </a:ext>
              </a:extLst>
            </p:cNvPr>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87;p28">
              <a:extLst>
                <a:ext uri="{FF2B5EF4-FFF2-40B4-BE49-F238E27FC236}">
                  <a16:creationId xmlns:a16="http://schemas.microsoft.com/office/drawing/2014/main" id="{B390632A-4A9F-35DA-0DBC-D4A1FDFC0226}"/>
                </a:ext>
              </a:extLst>
            </p:cNvPr>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88;p28">
              <a:extLst>
                <a:ext uri="{FF2B5EF4-FFF2-40B4-BE49-F238E27FC236}">
                  <a16:creationId xmlns:a16="http://schemas.microsoft.com/office/drawing/2014/main" id="{16D159A9-CE4A-7E76-EE3D-957E392E272C}"/>
                </a:ext>
              </a:extLst>
            </p:cNvPr>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89;p28">
              <a:extLst>
                <a:ext uri="{FF2B5EF4-FFF2-40B4-BE49-F238E27FC236}">
                  <a16:creationId xmlns:a16="http://schemas.microsoft.com/office/drawing/2014/main" id="{7ADF9CA3-3930-AB8D-4F58-9C570AE2A3C1}"/>
                </a:ext>
              </a:extLst>
            </p:cNvPr>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90;p28">
              <a:extLst>
                <a:ext uri="{FF2B5EF4-FFF2-40B4-BE49-F238E27FC236}">
                  <a16:creationId xmlns:a16="http://schemas.microsoft.com/office/drawing/2014/main" id="{52182A8E-0B4E-2371-C464-F1FD39410E06}"/>
                </a:ext>
              </a:extLst>
            </p:cNvPr>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91;p28">
              <a:extLst>
                <a:ext uri="{FF2B5EF4-FFF2-40B4-BE49-F238E27FC236}">
                  <a16:creationId xmlns:a16="http://schemas.microsoft.com/office/drawing/2014/main" id="{C5CC05EA-A489-D8FB-6BBD-6D3BD2ABB06E}"/>
                </a:ext>
              </a:extLst>
            </p:cNvPr>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92;p28">
              <a:extLst>
                <a:ext uri="{FF2B5EF4-FFF2-40B4-BE49-F238E27FC236}">
                  <a16:creationId xmlns:a16="http://schemas.microsoft.com/office/drawing/2014/main" id="{4AA8A093-AD99-6D44-05B7-27E7A1F7D9E0}"/>
                </a:ext>
              </a:extLst>
            </p:cNvPr>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93;p28">
              <a:extLst>
                <a:ext uri="{FF2B5EF4-FFF2-40B4-BE49-F238E27FC236}">
                  <a16:creationId xmlns:a16="http://schemas.microsoft.com/office/drawing/2014/main" id="{0ABBA4FE-9D38-E3F2-2B3E-E13F3DD576C8}"/>
                </a:ext>
              </a:extLst>
            </p:cNvPr>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94;p28">
              <a:extLst>
                <a:ext uri="{FF2B5EF4-FFF2-40B4-BE49-F238E27FC236}">
                  <a16:creationId xmlns:a16="http://schemas.microsoft.com/office/drawing/2014/main" id="{4E4A7CBB-478B-8E75-B386-872CC4659CA1}"/>
                </a:ext>
              </a:extLst>
            </p:cNvPr>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95;p28">
              <a:extLst>
                <a:ext uri="{FF2B5EF4-FFF2-40B4-BE49-F238E27FC236}">
                  <a16:creationId xmlns:a16="http://schemas.microsoft.com/office/drawing/2014/main" id="{F2F9FB4D-5F40-9683-D685-E9CC9C4E3F39}"/>
                </a:ext>
              </a:extLst>
            </p:cNvPr>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96;p28">
              <a:extLst>
                <a:ext uri="{FF2B5EF4-FFF2-40B4-BE49-F238E27FC236}">
                  <a16:creationId xmlns:a16="http://schemas.microsoft.com/office/drawing/2014/main" id="{D1CCE266-ACBE-7CA8-7338-4E9CB61AA8F8}"/>
                </a:ext>
              </a:extLst>
            </p:cNvPr>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97;p28">
              <a:extLst>
                <a:ext uri="{FF2B5EF4-FFF2-40B4-BE49-F238E27FC236}">
                  <a16:creationId xmlns:a16="http://schemas.microsoft.com/office/drawing/2014/main" id="{67018570-11AF-6D88-F09C-0E2AD29EC911}"/>
                </a:ext>
              </a:extLst>
            </p:cNvPr>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98;p28">
              <a:extLst>
                <a:ext uri="{FF2B5EF4-FFF2-40B4-BE49-F238E27FC236}">
                  <a16:creationId xmlns:a16="http://schemas.microsoft.com/office/drawing/2014/main" id="{33446EEF-ED62-5FA4-6497-F541AF684386}"/>
                </a:ext>
              </a:extLst>
            </p:cNvPr>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7999;p28">
              <a:extLst>
                <a:ext uri="{FF2B5EF4-FFF2-40B4-BE49-F238E27FC236}">
                  <a16:creationId xmlns:a16="http://schemas.microsoft.com/office/drawing/2014/main" id="{8800FC88-02F3-AA91-FBAB-1EBD15366BBB}"/>
                </a:ext>
              </a:extLst>
            </p:cNvPr>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00;p28">
              <a:extLst>
                <a:ext uri="{FF2B5EF4-FFF2-40B4-BE49-F238E27FC236}">
                  <a16:creationId xmlns:a16="http://schemas.microsoft.com/office/drawing/2014/main" id="{245FF8DE-0207-D1FE-074C-21596964E33B}"/>
                </a:ext>
              </a:extLst>
            </p:cNvPr>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1;p28">
              <a:extLst>
                <a:ext uri="{FF2B5EF4-FFF2-40B4-BE49-F238E27FC236}">
                  <a16:creationId xmlns:a16="http://schemas.microsoft.com/office/drawing/2014/main" id="{4E455CD3-1089-CDF5-7988-F5BC40EF3131}"/>
                </a:ext>
              </a:extLst>
            </p:cNvPr>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02;p28">
              <a:extLst>
                <a:ext uri="{FF2B5EF4-FFF2-40B4-BE49-F238E27FC236}">
                  <a16:creationId xmlns:a16="http://schemas.microsoft.com/office/drawing/2014/main" id="{E5868EC4-2FF3-00AB-F975-8C867D99CAB6}"/>
                </a:ext>
              </a:extLst>
            </p:cNvPr>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03;p28">
              <a:extLst>
                <a:ext uri="{FF2B5EF4-FFF2-40B4-BE49-F238E27FC236}">
                  <a16:creationId xmlns:a16="http://schemas.microsoft.com/office/drawing/2014/main" id="{1B0005D6-7C2E-4EB1-C4EB-F92C2CEF764D}"/>
                </a:ext>
              </a:extLst>
            </p:cNvPr>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04;p28">
              <a:extLst>
                <a:ext uri="{FF2B5EF4-FFF2-40B4-BE49-F238E27FC236}">
                  <a16:creationId xmlns:a16="http://schemas.microsoft.com/office/drawing/2014/main" id="{0711DF3E-7379-1B6E-EC0B-0201D3498823}"/>
                </a:ext>
              </a:extLst>
            </p:cNvPr>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05;p28">
              <a:extLst>
                <a:ext uri="{FF2B5EF4-FFF2-40B4-BE49-F238E27FC236}">
                  <a16:creationId xmlns:a16="http://schemas.microsoft.com/office/drawing/2014/main" id="{A30DE601-9844-AE0E-0A6A-69792D30C0BA}"/>
                </a:ext>
              </a:extLst>
            </p:cNvPr>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6;p28">
              <a:extLst>
                <a:ext uri="{FF2B5EF4-FFF2-40B4-BE49-F238E27FC236}">
                  <a16:creationId xmlns:a16="http://schemas.microsoft.com/office/drawing/2014/main" id="{AA4C5903-CC6A-13E5-A183-D905841F07AA}"/>
                </a:ext>
              </a:extLst>
            </p:cNvPr>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07;p28">
              <a:extLst>
                <a:ext uri="{FF2B5EF4-FFF2-40B4-BE49-F238E27FC236}">
                  <a16:creationId xmlns:a16="http://schemas.microsoft.com/office/drawing/2014/main" id="{48F79AA8-E3EC-0129-068F-5BB92060DB24}"/>
                </a:ext>
              </a:extLst>
            </p:cNvPr>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08;p28">
              <a:extLst>
                <a:ext uri="{FF2B5EF4-FFF2-40B4-BE49-F238E27FC236}">
                  <a16:creationId xmlns:a16="http://schemas.microsoft.com/office/drawing/2014/main" id="{C99F63CF-03D5-A728-70A4-DF3FA9F2866C}"/>
                </a:ext>
              </a:extLst>
            </p:cNvPr>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09;p28">
              <a:extLst>
                <a:ext uri="{FF2B5EF4-FFF2-40B4-BE49-F238E27FC236}">
                  <a16:creationId xmlns:a16="http://schemas.microsoft.com/office/drawing/2014/main" id="{5A14EDDD-8C8D-6DF4-EA89-AEF70A09DAA1}"/>
                </a:ext>
              </a:extLst>
            </p:cNvPr>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10;p28">
              <a:extLst>
                <a:ext uri="{FF2B5EF4-FFF2-40B4-BE49-F238E27FC236}">
                  <a16:creationId xmlns:a16="http://schemas.microsoft.com/office/drawing/2014/main" id="{697AF947-0F8B-98D6-5BCC-06031B823600}"/>
                </a:ext>
              </a:extLst>
            </p:cNvPr>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1;p28">
              <a:extLst>
                <a:ext uri="{FF2B5EF4-FFF2-40B4-BE49-F238E27FC236}">
                  <a16:creationId xmlns:a16="http://schemas.microsoft.com/office/drawing/2014/main" id="{08D3D1FC-0FCC-9970-261D-721ADE01EB4D}"/>
                </a:ext>
              </a:extLst>
            </p:cNvPr>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12;p28">
              <a:extLst>
                <a:ext uri="{FF2B5EF4-FFF2-40B4-BE49-F238E27FC236}">
                  <a16:creationId xmlns:a16="http://schemas.microsoft.com/office/drawing/2014/main" id="{B7ADA63F-C080-75C3-7DAA-381C56470227}"/>
                </a:ext>
              </a:extLst>
            </p:cNvPr>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13;p28">
              <a:extLst>
                <a:ext uri="{FF2B5EF4-FFF2-40B4-BE49-F238E27FC236}">
                  <a16:creationId xmlns:a16="http://schemas.microsoft.com/office/drawing/2014/main" id="{33F2CF52-29D3-CFF8-5E96-424715BD1E89}"/>
                </a:ext>
              </a:extLst>
            </p:cNvPr>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14;p28">
              <a:extLst>
                <a:ext uri="{FF2B5EF4-FFF2-40B4-BE49-F238E27FC236}">
                  <a16:creationId xmlns:a16="http://schemas.microsoft.com/office/drawing/2014/main" id="{CC7F4371-A001-E188-5B82-BB375C974210}"/>
                </a:ext>
              </a:extLst>
            </p:cNvPr>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15;p28">
              <a:extLst>
                <a:ext uri="{FF2B5EF4-FFF2-40B4-BE49-F238E27FC236}">
                  <a16:creationId xmlns:a16="http://schemas.microsoft.com/office/drawing/2014/main" id="{AA3506F7-C9CD-CBF1-E93E-1764595AFB1B}"/>
                </a:ext>
              </a:extLst>
            </p:cNvPr>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16;p28">
              <a:extLst>
                <a:ext uri="{FF2B5EF4-FFF2-40B4-BE49-F238E27FC236}">
                  <a16:creationId xmlns:a16="http://schemas.microsoft.com/office/drawing/2014/main" id="{7DB73DBB-C382-4147-EA2E-B4F630D1FB06}"/>
                </a:ext>
              </a:extLst>
            </p:cNvPr>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17;p28">
              <a:extLst>
                <a:ext uri="{FF2B5EF4-FFF2-40B4-BE49-F238E27FC236}">
                  <a16:creationId xmlns:a16="http://schemas.microsoft.com/office/drawing/2014/main" id="{5BA88768-D326-2D10-C169-B1D72B620E92}"/>
                </a:ext>
              </a:extLst>
            </p:cNvPr>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18;p28">
              <a:extLst>
                <a:ext uri="{FF2B5EF4-FFF2-40B4-BE49-F238E27FC236}">
                  <a16:creationId xmlns:a16="http://schemas.microsoft.com/office/drawing/2014/main" id="{70F7FECA-2A5C-4A7B-C898-6D126F0E91C3}"/>
                </a:ext>
              </a:extLst>
            </p:cNvPr>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19;p28">
              <a:extLst>
                <a:ext uri="{FF2B5EF4-FFF2-40B4-BE49-F238E27FC236}">
                  <a16:creationId xmlns:a16="http://schemas.microsoft.com/office/drawing/2014/main" id="{CEE00ADC-7648-1D2A-B175-6B28EBD17528}"/>
                </a:ext>
              </a:extLst>
            </p:cNvPr>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020;p28">
              <a:extLst>
                <a:ext uri="{FF2B5EF4-FFF2-40B4-BE49-F238E27FC236}">
                  <a16:creationId xmlns:a16="http://schemas.microsoft.com/office/drawing/2014/main" id="{5F9B8BA8-B39A-9C30-014A-6C8D78A5B339}"/>
                </a:ext>
              </a:extLst>
            </p:cNvPr>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21;p28">
              <a:extLst>
                <a:ext uri="{FF2B5EF4-FFF2-40B4-BE49-F238E27FC236}">
                  <a16:creationId xmlns:a16="http://schemas.microsoft.com/office/drawing/2014/main" id="{F43F39E9-A761-6EAC-876B-F9452D6B3067}"/>
                </a:ext>
              </a:extLst>
            </p:cNvPr>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22;p28">
              <a:extLst>
                <a:ext uri="{FF2B5EF4-FFF2-40B4-BE49-F238E27FC236}">
                  <a16:creationId xmlns:a16="http://schemas.microsoft.com/office/drawing/2014/main" id="{6BA33586-365D-1738-800A-326CE55A7E23}"/>
                </a:ext>
              </a:extLst>
            </p:cNvPr>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23;p28">
              <a:extLst>
                <a:ext uri="{FF2B5EF4-FFF2-40B4-BE49-F238E27FC236}">
                  <a16:creationId xmlns:a16="http://schemas.microsoft.com/office/drawing/2014/main" id="{291F67A8-324A-B02C-0779-18B08555DD62}"/>
                </a:ext>
              </a:extLst>
            </p:cNvPr>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24;p28">
              <a:extLst>
                <a:ext uri="{FF2B5EF4-FFF2-40B4-BE49-F238E27FC236}">
                  <a16:creationId xmlns:a16="http://schemas.microsoft.com/office/drawing/2014/main" id="{82EFBE97-7F94-8348-997B-E9A249B85385}"/>
                </a:ext>
              </a:extLst>
            </p:cNvPr>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92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12/16/2024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BD90353-E4F9-4531-C94A-C65F1785C4EA}"/>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164794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685822" y="6356350"/>
            <a:ext cx="2743200" cy="365125"/>
          </a:xfrm>
        </p:spPr>
        <p:txBody>
          <a:bodyPr/>
          <a:lstStyle/>
          <a:p>
            <a:fld id="{B4274E06-C9BE-6D47-BF82-8D1C59B33DFA}" type="datetimeFigureOut">
              <a:rPr lang="en-GR" smtClean="0"/>
              <a:t>12/16/2024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5CF67EB8-57FE-806C-A1E0-C5AEFA87DB5A}"/>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82756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9F190-85EF-1ECD-1911-1BA8E17A0896}"/>
              </a:ext>
            </a:extLst>
          </p:cNvPr>
          <p:cNvSpPr>
            <a:spLocks noGrp="1"/>
          </p:cNvSpPr>
          <p:nvPr>
            <p:ph type="title"/>
          </p:nvPr>
        </p:nvSpPr>
        <p:spPr>
          <a:xfrm>
            <a:off x="324000" y="365125"/>
            <a:ext cx="10515600" cy="982800"/>
          </a:xfrm>
          <a:prstGeom prst="rect">
            <a:avLst/>
          </a:prstGeom>
        </p:spPr>
        <p:txBody>
          <a:bodyPr vert="horz" lIns="91440" tIns="45720" rIns="91440" bIns="45720" rtlCol="0" anchor="t">
            <a:normAutofit/>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F75DC7B8-FBE1-5D8E-AA4A-99DAC023EBFD}"/>
              </a:ext>
            </a:extLst>
          </p:cNvPr>
          <p:cNvSpPr>
            <a:spLocks noGrp="1"/>
          </p:cNvSpPr>
          <p:nvPr>
            <p:ph type="body" idx="1"/>
          </p:nvPr>
        </p:nvSpPr>
        <p:spPr>
          <a:xfrm>
            <a:off x="324000" y="1440000"/>
            <a:ext cx="10515600" cy="4664238"/>
          </a:xfrm>
          <a:prstGeom prst="rect">
            <a:avLst/>
          </a:prstGeom>
        </p:spPr>
        <p:txBody>
          <a:bodyPr vert="horz" lIns="91440" tIns="45720" rIns="91440" bIns="45720" rtlCol="0">
            <a:normAutofit/>
          </a:body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99D8B9AF-D3C8-0F77-EB05-06A73DBE4E7F}"/>
              </a:ext>
            </a:extLst>
          </p:cNvPr>
          <p:cNvSpPr>
            <a:spLocks noGrp="1"/>
          </p:cNvSpPr>
          <p:nvPr>
            <p:ph type="dt" sz="half" idx="2"/>
          </p:nvPr>
        </p:nvSpPr>
        <p:spPr>
          <a:xfrm>
            <a:off x="324000" y="6356350"/>
            <a:ext cx="2743200" cy="365125"/>
          </a:xfrm>
          <a:prstGeom prst="rect">
            <a:avLst/>
          </a:prstGeom>
        </p:spPr>
        <p:txBody>
          <a:bodyPr vert="horz" lIns="91440" tIns="45720" rIns="91440" bIns="45720" rtlCol="0" anchor="ctr"/>
          <a:lstStyle>
            <a:lvl1pPr algn="l">
              <a:defRPr sz="1200" b="0" i="0">
                <a:solidFill>
                  <a:srgbClr val="2E3B6B"/>
                </a:solidFill>
                <a:latin typeface="Century Gothic" panose="020B0502020202020204" pitchFamily="34" charset="0"/>
              </a:defRPr>
            </a:lvl1pPr>
          </a:lstStyle>
          <a:p>
            <a:fld id="{B4274E06-C9BE-6D47-BF82-8D1C59B33DFA}" type="datetimeFigureOut">
              <a:rPr lang="en-GR" smtClean="0"/>
              <a:pPr/>
              <a:t>12/16/2024</a:t>
            </a:fld>
            <a:endParaRPr lang="en-GR" dirty="0"/>
          </a:p>
        </p:txBody>
      </p:sp>
      <p:sp>
        <p:nvSpPr>
          <p:cNvPr id="5" name="Footer Placeholder 4">
            <a:extLst>
              <a:ext uri="{FF2B5EF4-FFF2-40B4-BE49-F238E27FC236}">
                <a16:creationId xmlns:a16="http://schemas.microsoft.com/office/drawing/2014/main" id="{7E637D68-641B-2DAB-B769-9E5523456D89}"/>
              </a:ext>
            </a:extLst>
          </p:cNvPr>
          <p:cNvSpPr>
            <a:spLocks noGrp="1"/>
          </p:cNvSpPr>
          <p:nvPr>
            <p:ph type="ftr" sz="quarter" idx="3"/>
          </p:nvPr>
        </p:nvSpPr>
        <p:spPr>
          <a:xfrm>
            <a:off x="3581401"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GR" dirty="0"/>
          </a:p>
        </p:txBody>
      </p:sp>
      <p:sp>
        <p:nvSpPr>
          <p:cNvPr id="6" name="Slide Number Placeholder 5">
            <a:extLst>
              <a:ext uri="{FF2B5EF4-FFF2-40B4-BE49-F238E27FC236}">
                <a16:creationId xmlns:a16="http://schemas.microsoft.com/office/drawing/2014/main" id="{5C96AEDF-B002-E779-EB5A-BB778884031A}"/>
              </a:ext>
            </a:extLst>
          </p:cNvPr>
          <p:cNvSpPr>
            <a:spLocks noGrp="1"/>
          </p:cNvSpPr>
          <p:nvPr>
            <p:ph type="sldNum" sz="quarter" idx="4"/>
          </p:nvPr>
        </p:nvSpPr>
        <p:spPr>
          <a:xfrm>
            <a:off x="8096400" y="6356350"/>
            <a:ext cx="2743200" cy="365125"/>
          </a:xfrm>
          <a:prstGeom prst="rect">
            <a:avLst/>
          </a:prstGeom>
        </p:spPr>
        <p:txBody>
          <a:bodyPr vert="horz" lIns="91440" tIns="45720" rIns="91440" bIns="45720" rtlCol="0" anchor="ctr"/>
          <a:lstStyle>
            <a:lvl1pPr algn="r">
              <a:defRPr sz="1400" b="1" i="0">
                <a:solidFill>
                  <a:srgbClr val="FF3B6B"/>
                </a:solidFill>
                <a:latin typeface="Century Gothic" panose="020B0502020202020204" pitchFamily="34" charset="0"/>
              </a:defRPr>
            </a:lvl1pPr>
          </a:lstStyle>
          <a:p>
            <a:fld id="{C4930D86-88E6-E54E-AD53-55CDCC303E6B}" type="slidenum">
              <a:rPr lang="en-GR" smtClean="0"/>
              <a:pPr/>
              <a:t>‹#›</a:t>
            </a:fld>
            <a:endParaRPr lang="en-GR" dirty="0"/>
          </a:p>
        </p:txBody>
      </p:sp>
    </p:spTree>
    <p:extLst>
      <p:ext uri="{BB962C8B-B14F-4D97-AF65-F5344CB8AC3E}">
        <p14:creationId xmlns:p14="http://schemas.microsoft.com/office/powerpoint/2010/main" val="375445413"/>
      </p:ext>
    </p:extLst>
  </p:cSld>
  <p:clrMap bg1="lt1" tx1="dk1" bg2="lt2" tx2="dk2" accent1="accent1" accent2="accent2" accent3="accent3" accent4="accent4" accent5="accent5" accent6="accent6" hlink="hlink" folHlink="folHlink"/>
  <p:sldLayoutIdLst>
    <p:sldLayoutId id="2147483662" r:id="rId1"/>
    <p:sldLayoutId id="2147483703" r:id="rId2"/>
    <p:sldLayoutId id="2147483698" r:id="rId3"/>
    <p:sldLayoutId id="2147483670" r:id="rId4"/>
    <p:sldLayoutId id="2147483650" r:id="rId5"/>
    <p:sldLayoutId id="2147483684" r:id="rId6"/>
    <p:sldLayoutId id="2147483692" r:id="rId7"/>
    <p:sldLayoutId id="2147483679" r:id="rId8"/>
    <p:sldLayoutId id="2147483685" r:id="rId9"/>
    <p:sldLayoutId id="2147483661" r:id="rId10"/>
    <p:sldLayoutId id="2147483651" r:id="rId11"/>
    <p:sldLayoutId id="2147483704" r:id="rId12"/>
    <p:sldLayoutId id="2147483652" r:id="rId13"/>
    <p:sldLayoutId id="2147483705" r:id="rId14"/>
    <p:sldLayoutId id="2147483678" r:id="rId15"/>
    <p:sldLayoutId id="2147483653" r:id="rId16"/>
    <p:sldLayoutId id="2147483676" r:id="rId17"/>
    <p:sldLayoutId id="2147483665" r:id="rId18"/>
    <p:sldLayoutId id="2147483686" r:id="rId19"/>
    <p:sldLayoutId id="2147483669" r:id="rId20"/>
    <p:sldLayoutId id="2147483668" r:id="rId21"/>
    <p:sldLayoutId id="2147483667" r:id="rId22"/>
    <p:sldLayoutId id="2147483666" r:id="rId23"/>
    <p:sldLayoutId id="2147483688" r:id="rId24"/>
    <p:sldLayoutId id="2147483691" r:id="rId25"/>
    <p:sldLayoutId id="2147483695" r:id="rId26"/>
    <p:sldLayoutId id="2147483664" r:id="rId27"/>
    <p:sldLayoutId id="2147483654" r:id="rId28"/>
    <p:sldLayoutId id="2147483663" r:id="rId29"/>
    <p:sldLayoutId id="2147483677" r:id="rId30"/>
    <p:sldLayoutId id="2147483689" r:id="rId31"/>
    <p:sldLayoutId id="2147483687" r:id="rId32"/>
    <p:sldLayoutId id="2147483655" r:id="rId33"/>
    <p:sldLayoutId id="2147483696" r:id="rId34"/>
    <p:sldLayoutId id="2147483699" r:id="rId35"/>
    <p:sldLayoutId id="2147483700" r:id="rId36"/>
    <p:sldLayoutId id="2147483697" r:id="rId37"/>
    <p:sldLayoutId id="2147483672" r:id="rId38"/>
    <p:sldLayoutId id="2147483674" r:id="rId39"/>
    <p:sldLayoutId id="2147483656" r:id="rId40"/>
    <p:sldLayoutId id="2147483657" r:id="rId41"/>
    <p:sldLayoutId id="2147483658" r:id="rId42"/>
    <p:sldLayoutId id="2147483659" r:id="rId43"/>
    <p:sldLayoutId id="2147483702" r:id="rId44"/>
  </p:sldLayoutIdLst>
  <p:txStyles>
    <p:titleStyle>
      <a:lvl1pPr algn="l" defTabSz="914400" rtl="0" eaLnBrk="1" latinLnBrk="0" hangingPunct="1">
        <a:lnSpc>
          <a:spcPct val="90000"/>
        </a:lnSpc>
        <a:spcBef>
          <a:spcPct val="0"/>
        </a:spcBef>
        <a:buNone/>
        <a:defRPr sz="3200" b="0" kern="1200">
          <a:solidFill>
            <a:srgbClr val="FF3B6B"/>
          </a:solidFill>
          <a:latin typeface="Century Gothic" panose="020B0502020202020204" pitchFamily="34" charset="0"/>
          <a:ea typeface="+mj-ea"/>
          <a:cs typeface="+mj-cs"/>
        </a:defRPr>
      </a:lvl1pPr>
    </p:titleStyle>
    <p:bodyStyle>
      <a:lvl1pPr marL="408600" indent="-408600" algn="l" defTabSz="914400" rtl="0" eaLnBrk="1" latinLnBrk="0" hangingPunct="1">
        <a:lnSpc>
          <a:spcPct val="90000"/>
        </a:lnSpc>
        <a:spcBef>
          <a:spcPts val="1000"/>
        </a:spcBef>
        <a:buClr>
          <a:srgbClr val="FF3B6B"/>
        </a:buClr>
        <a:buFont typeface="System Font Regular"/>
        <a:buChar char="→"/>
        <a:defRPr sz="2400" kern="1200">
          <a:solidFill>
            <a:srgbClr val="202949"/>
          </a:solidFill>
          <a:latin typeface="Minion Pro" panose="02040503050306020203" pitchFamily="18" charset="0"/>
          <a:ea typeface="+mn-ea"/>
          <a:cs typeface="+mn-cs"/>
        </a:defRPr>
      </a:lvl1pPr>
      <a:lvl2pPr marL="685800" indent="-408600" algn="l" defTabSz="914400" rtl="0" eaLnBrk="1" latinLnBrk="0" hangingPunct="1">
        <a:lnSpc>
          <a:spcPct val="90000"/>
        </a:lnSpc>
        <a:spcBef>
          <a:spcPts val="500"/>
        </a:spcBef>
        <a:buClr>
          <a:srgbClr val="FF3B6B"/>
        </a:buClr>
        <a:buFont typeface="System Font Regular"/>
        <a:buChar char="→"/>
        <a:defRPr sz="2000" kern="1200">
          <a:solidFill>
            <a:srgbClr val="2E3B6B"/>
          </a:solidFill>
          <a:latin typeface="Minion Pro" panose="02040503050306020203" pitchFamily="18" charset="0"/>
          <a:ea typeface="+mn-ea"/>
          <a:cs typeface="+mn-cs"/>
        </a:defRPr>
      </a:lvl2pPr>
      <a:lvl3pPr marL="1143000" indent="-408600" algn="l" defTabSz="914400" rtl="0" eaLnBrk="1" latinLnBrk="0" hangingPunct="1">
        <a:lnSpc>
          <a:spcPct val="90000"/>
        </a:lnSpc>
        <a:spcBef>
          <a:spcPts val="500"/>
        </a:spcBef>
        <a:buClr>
          <a:srgbClr val="FF3B6B"/>
        </a:buClr>
        <a:buFont typeface="System Font Regular"/>
        <a:buChar char="→"/>
        <a:defRPr sz="1800" kern="1200">
          <a:solidFill>
            <a:srgbClr val="4E5660"/>
          </a:solidFill>
          <a:latin typeface="Minion Pro" panose="02040503050306020203" pitchFamily="18" charset="0"/>
          <a:ea typeface="+mn-ea"/>
          <a:cs typeface="+mn-cs"/>
        </a:defRPr>
      </a:lvl3pPr>
      <a:lvl4pPr marL="1600200" indent="-408600" algn="l" defTabSz="914400" rtl="0" eaLnBrk="1" latinLnBrk="0" hangingPunct="1">
        <a:lnSpc>
          <a:spcPct val="90000"/>
        </a:lnSpc>
        <a:spcBef>
          <a:spcPts val="500"/>
        </a:spcBef>
        <a:buClr>
          <a:srgbClr val="FF3B6B"/>
        </a:buClr>
        <a:buFont typeface="System Font Regular"/>
        <a:buChar char="→"/>
        <a:defRPr sz="1600" kern="1200">
          <a:solidFill>
            <a:srgbClr val="5F6975"/>
          </a:solidFill>
          <a:latin typeface="Minion Pro" panose="02040503050306020203" pitchFamily="18" charset="0"/>
          <a:ea typeface="+mn-ea"/>
          <a:cs typeface="+mn-cs"/>
        </a:defRPr>
      </a:lvl4pPr>
      <a:lvl5pPr marL="2057400" indent="-408600" algn="l" defTabSz="914400" rtl="0" eaLnBrk="1" latinLnBrk="0" hangingPunct="1">
        <a:lnSpc>
          <a:spcPct val="90000"/>
        </a:lnSpc>
        <a:spcBef>
          <a:spcPts val="500"/>
        </a:spcBef>
        <a:buClr>
          <a:srgbClr val="FF3B6B"/>
        </a:buClr>
        <a:buFont typeface="System Font Regular"/>
        <a:buChar char="→"/>
        <a:defRPr sz="1600" kern="1200">
          <a:solidFill>
            <a:srgbClr val="8C9BAC"/>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8.xml"/><Relationship Id="rId5" Type="http://schemas.openxmlformats.org/officeDocument/2006/relationships/image" Target="../media/image47.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16BA8-240B-6ED4-E576-98635051D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EB5A4-4EB7-7B07-9422-1E6A4F96A64A}"/>
              </a:ext>
            </a:extLst>
          </p:cNvPr>
          <p:cNvSpPr>
            <a:spLocks noGrp="1"/>
          </p:cNvSpPr>
          <p:nvPr>
            <p:ph type="ctrTitle"/>
          </p:nvPr>
        </p:nvSpPr>
        <p:spPr>
          <a:xfrm>
            <a:off x="638628" y="1300282"/>
            <a:ext cx="9259974" cy="1890845"/>
          </a:xfrm>
        </p:spPr>
        <p:txBody>
          <a:bodyPr anchor="ctr">
            <a:normAutofit/>
          </a:bodyPr>
          <a:lstStyle/>
          <a:p>
            <a:r>
              <a:rPr lang="el-GR" sz="4000" dirty="0"/>
              <a:t>Διαμοριακές Δυνάμεις – </a:t>
            </a:r>
            <a:br>
              <a:rPr lang="el-GR" sz="4000" dirty="0"/>
            </a:br>
            <a:r>
              <a:rPr lang="el-GR" sz="4000" dirty="0"/>
              <a:t>Χημεία Υδατικών Διαλυμάτων Ι (Θεωρίες Οξέων – Βάσεων) </a:t>
            </a:r>
            <a:endParaRPr lang="en-US" sz="4000" dirty="0"/>
          </a:p>
        </p:txBody>
      </p:sp>
      <p:sp>
        <p:nvSpPr>
          <p:cNvPr id="3" name="Subtitle 2">
            <a:extLst>
              <a:ext uri="{FF2B5EF4-FFF2-40B4-BE49-F238E27FC236}">
                <a16:creationId xmlns:a16="http://schemas.microsoft.com/office/drawing/2014/main" id="{D3CCFE49-3E33-2E76-06E7-5EC5592CB0B7}"/>
              </a:ext>
            </a:extLst>
          </p:cNvPr>
          <p:cNvSpPr>
            <a:spLocks noGrp="1"/>
          </p:cNvSpPr>
          <p:nvPr>
            <p:ph type="subTitle" idx="1"/>
          </p:nvPr>
        </p:nvSpPr>
        <p:spPr/>
        <p:txBody>
          <a:bodyPr>
            <a:normAutofit/>
          </a:bodyPr>
          <a:lstStyle/>
          <a:p>
            <a:r>
              <a:rPr lang="el-GR" sz="2800" dirty="0"/>
              <a:t>Διαλέξεις </a:t>
            </a:r>
            <a:r>
              <a:rPr lang="en-US" sz="2800" dirty="0"/>
              <a:t>19</a:t>
            </a:r>
            <a:r>
              <a:rPr lang="el-GR" sz="2800" dirty="0"/>
              <a:t>-</a:t>
            </a:r>
            <a:r>
              <a:rPr lang="en-US" sz="2800" dirty="0"/>
              <a:t>20</a:t>
            </a:r>
            <a:r>
              <a:rPr lang="el-GR" sz="2800" dirty="0"/>
              <a:t> – </a:t>
            </a:r>
            <a:r>
              <a:rPr lang="en-US" sz="2800" dirty="0"/>
              <a:t>16</a:t>
            </a:r>
            <a:r>
              <a:rPr lang="el-GR" sz="2800" dirty="0"/>
              <a:t>/12/2024</a:t>
            </a:r>
            <a:endParaRPr lang="en-US" sz="2800" dirty="0"/>
          </a:p>
          <a:p>
            <a:endParaRPr lang="en-US" sz="2800" dirty="0"/>
          </a:p>
        </p:txBody>
      </p:sp>
      <p:sp>
        <p:nvSpPr>
          <p:cNvPr id="5" name="Text Placeholder 4">
            <a:extLst>
              <a:ext uri="{FF2B5EF4-FFF2-40B4-BE49-F238E27FC236}">
                <a16:creationId xmlns:a16="http://schemas.microsoft.com/office/drawing/2014/main" id="{D8B19712-1B53-956D-E35C-E5F0AEBC13B3}"/>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168529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9EA02-7B51-66A9-5DED-A62D471DC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7FC76-2915-F5C5-4932-7DA14437F92E}"/>
              </a:ext>
            </a:extLst>
          </p:cNvPr>
          <p:cNvSpPr>
            <a:spLocks noGrp="1"/>
          </p:cNvSpPr>
          <p:nvPr>
            <p:ph type="title"/>
          </p:nvPr>
        </p:nvSpPr>
        <p:spPr>
          <a:xfrm>
            <a:off x="300038" y="152400"/>
            <a:ext cx="11563200" cy="685800"/>
          </a:xfrm>
        </p:spPr>
        <p:txBody>
          <a:bodyPr anchor="ctr">
            <a:normAutofit/>
          </a:bodyPr>
          <a:lstStyle/>
          <a:p>
            <a:r>
              <a:rPr lang="el-GR" dirty="0"/>
              <a:t>Καταγωγή των Διαμοριακών Δυνάμεων</a:t>
            </a:r>
            <a:endParaRPr lang="en-US" dirty="0"/>
          </a:p>
        </p:txBody>
      </p:sp>
      <p:grpSp>
        <p:nvGrpSpPr>
          <p:cNvPr id="11" name="Group 10">
            <a:extLst>
              <a:ext uri="{FF2B5EF4-FFF2-40B4-BE49-F238E27FC236}">
                <a16:creationId xmlns:a16="http://schemas.microsoft.com/office/drawing/2014/main" id="{6BB29B90-03C2-CEAB-7B0D-5E2D55831C32}"/>
              </a:ext>
            </a:extLst>
          </p:cNvPr>
          <p:cNvGrpSpPr/>
          <p:nvPr/>
        </p:nvGrpSpPr>
        <p:grpSpPr>
          <a:xfrm>
            <a:off x="8374100" y="859354"/>
            <a:ext cx="3681246" cy="5766907"/>
            <a:chOff x="168378" y="838200"/>
            <a:chExt cx="3681246" cy="5766907"/>
          </a:xfrm>
        </p:grpSpPr>
        <p:pic>
          <p:nvPicPr>
            <p:cNvPr id="5" name="Picture 4">
              <a:extLst>
                <a:ext uri="{FF2B5EF4-FFF2-40B4-BE49-F238E27FC236}">
                  <a16:creationId xmlns:a16="http://schemas.microsoft.com/office/drawing/2014/main" id="{C7697CB6-2B2D-24F7-5507-2F1195C3E964}"/>
                </a:ext>
              </a:extLst>
            </p:cNvPr>
            <p:cNvPicPr>
              <a:picLocks noChangeAspect="1"/>
            </p:cNvPicPr>
            <p:nvPr/>
          </p:nvPicPr>
          <p:blipFill>
            <a:blip r:embed="rId3"/>
            <a:stretch>
              <a:fillRect/>
            </a:stretch>
          </p:blipFill>
          <p:spPr>
            <a:xfrm>
              <a:off x="168378" y="838200"/>
              <a:ext cx="3681246" cy="5766907"/>
            </a:xfrm>
            <a:prstGeom prst="rect">
              <a:avLst/>
            </a:prstGeom>
            <a:ln>
              <a:solidFill>
                <a:schemeClr val="accent1"/>
              </a:solidFill>
            </a:ln>
          </p:spPr>
        </p:pic>
        <p:sp>
          <p:nvSpPr>
            <p:cNvPr id="6" name="TextBox 5">
              <a:extLst>
                <a:ext uri="{FF2B5EF4-FFF2-40B4-BE49-F238E27FC236}">
                  <a16:creationId xmlns:a16="http://schemas.microsoft.com/office/drawing/2014/main" id="{F63C7322-6D55-9551-E9FB-7A75E41B359F}"/>
                </a:ext>
              </a:extLst>
            </p:cNvPr>
            <p:cNvSpPr txBox="1"/>
            <p:nvPr/>
          </p:nvSpPr>
          <p:spPr>
            <a:xfrm rot="16200000">
              <a:off x="-334491" y="3380607"/>
              <a:ext cx="2027735" cy="369332"/>
            </a:xfrm>
            <a:prstGeom prst="rect">
              <a:avLst/>
            </a:prstGeom>
            <a:solidFill>
              <a:schemeClr val="bg1"/>
            </a:solidFill>
            <a:ln>
              <a:noFill/>
            </a:ln>
          </p:spPr>
          <p:txBody>
            <a:bodyPr wrap="none" rtlCol="0">
              <a:spAutoFit/>
            </a:bodyPr>
            <a:lstStyle/>
            <a:p>
              <a:r>
                <a:rPr lang="el-GR" b="1" dirty="0">
                  <a:latin typeface="Minion Pro" panose="02040503050306020203"/>
                </a:rPr>
                <a:t>Δυναμική ενέργεια</a:t>
              </a:r>
              <a:endParaRPr lang="en-US" b="1" dirty="0">
                <a:latin typeface="Minion Pro" panose="02040503050306020203"/>
              </a:endParaRPr>
            </a:p>
          </p:txBody>
        </p:sp>
        <p:sp>
          <p:nvSpPr>
            <p:cNvPr id="7" name="TextBox 6">
              <a:extLst>
                <a:ext uri="{FF2B5EF4-FFF2-40B4-BE49-F238E27FC236}">
                  <a16:creationId xmlns:a16="http://schemas.microsoft.com/office/drawing/2014/main" id="{EFF92954-8089-79AD-4E7A-FB58F7A066ED}"/>
                </a:ext>
              </a:extLst>
            </p:cNvPr>
            <p:cNvSpPr txBox="1"/>
            <p:nvPr/>
          </p:nvSpPr>
          <p:spPr>
            <a:xfrm>
              <a:off x="1773216" y="1048471"/>
              <a:ext cx="1719702" cy="646331"/>
            </a:xfrm>
            <a:prstGeom prst="rect">
              <a:avLst/>
            </a:prstGeom>
            <a:solidFill>
              <a:schemeClr val="bg1"/>
            </a:solidFill>
            <a:ln>
              <a:noFill/>
            </a:ln>
          </p:spPr>
          <p:txBody>
            <a:bodyPr wrap="none" rtlCol="0">
              <a:spAutoFit/>
            </a:bodyPr>
            <a:lstStyle/>
            <a:p>
              <a:r>
                <a:rPr lang="el-GR" b="1" dirty="0">
                  <a:latin typeface="Minion Pro" panose="02040503050306020203"/>
                </a:rPr>
                <a:t>Διαμοριακή </a:t>
              </a:r>
              <a:br>
                <a:rPr lang="el-GR" b="1" dirty="0">
                  <a:latin typeface="Minion Pro" panose="02040503050306020203"/>
                </a:rPr>
              </a:br>
              <a:r>
                <a:rPr lang="el-GR" b="1" dirty="0">
                  <a:latin typeface="Minion Pro" panose="02040503050306020203"/>
                </a:rPr>
                <a:t>αλληλεπίδραση</a:t>
              </a:r>
              <a:endParaRPr lang="en-US" b="1" dirty="0">
                <a:latin typeface="Minion Pro" panose="02040503050306020203"/>
              </a:endParaRPr>
            </a:p>
          </p:txBody>
        </p:sp>
        <p:sp>
          <p:nvSpPr>
            <p:cNvPr id="8" name="TextBox 7">
              <a:extLst>
                <a:ext uri="{FF2B5EF4-FFF2-40B4-BE49-F238E27FC236}">
                  <a16:creationId xmlns:a16="http://schemas.microsoft.com/office/drawing/2014/main" id="{49BE3C32-4402-33EF-C21F-0991C1114C8C}"/>
                </a:ext>
              </a:extLst>
            </p:cNvPr>
            <p:cNvSpPr txBox="1"/>
            <p:nvPr/>
          </p:nvSpPr>
          <p:spPr>
            <a:xfrm>
              <a:off x="1422696" y="4579141"/>
              <a:ext cx="2253246" cy="646331"/>
            </a:xfrm>
            <a:prstGeom prst="rect">
              <a:avLst/>
            </a:prstGeom>
            <a:solidFill>
              <a:schemeClr val="bg1"/>
            </a:solidFill>
            <a:ln>
              <a:noFill/>
            </a:ln>
          </p:spPr>
          <p:txBody>
            <a:bodyPr wrap="none" rtlCol="0">
              <a:spAutoFit/>
            </a:bodyPr>
            <a:lstStyle/>
            <a:p>
              <a:r>
                <a:rPr lang="el-GR" b="1" dirty="0">
                  <a:latin typeface="Minion Pro" panose="02040503050306020203"/>
                </a:rPr>
                <a:t>Ιοντικός και </a:t>
              </a:r>
              <a:br>
                <a:rPr lang="el-GR" b="1" dirty="0">
                  <a:latin typeface="Minion Pro" panose="02040503050306020203"/>
                </a:rPr>
              </a:br>
              <a:r>
                <a:rPr lang="el-GR" b="1" dirty="0">
                  <a:latin typeface="Minion Pro" panose="02040503050306020203"/>
                </a:rPr>
                <a:t>ομοιοπολικός δεσμός</a:t>
              </a:r>
              <a:endParaRPr lang="en-US" b="1" dirty="0">
                <a:latin typeface="Minion Pro" panose="02040503050306020203"/>
              </a:endParaRPr>
            </a:p>
          </p:txBody>
        </p:sp>
        <p:sp>
          <p:nvSpPr>
            <p:cNvPr id="9" name="TextBox 8">
              <a:extLst>
                <a:ext uri="{FF2B5EF4-FFF2-40B4-BE49-F238E27FC236}">
                  <a16:creationId xmlns:a16="http://schemas.microsoft.com/office/drawing/2014/main" id="{202A0D5A-E265-045E-DD04-E6828BAB17A7}"/>
                </a:ext>
              </a:extLst>
            </p:cNvPr>
            <p:cNvSpPr txBox="1"/>
            <p:nvPr/>
          </p:nvSpPr>
          <p:spPr>
            <a:xfrm>
              <a:off x="1175174" y="6226540"/>
              <a:ext cx="2572371" cy="369332"/>
            </a:xfrm>
            <a:prstGeom prst="rect">
              <a:avLst/>
            </a:prstGeom>
            <a:solidFill>
              <a:schemeClr val="bg1"/>
            </a:solidFill>
            <a:ln>
              <a:noFill/>
            </a:ln>
          </p:spPr>
          <p:txBody>
            <a:bodyPr wrap="none" rtlCol="0">
              <a:spAutoFit/>
            </a:bodyPr>
            <a:lstStyle/>
            <a:p>
              <a:r>
                <a:rPr lang="el-GR" b="1" dirty="0">
                  <a:latin typeface="Minion Pro" panose="02040503050306020203"/>
                </a:rPr>
                <a:t>Διαμοριακή απόσταση, </a:t>
              </a:r>
              <a:r>
                <a:rPr lang="en-US" b="1" i="1" dirty="0">
                  <a:latin typeface="Minion Pro" panose="02040503050306020203"/>
                </a:rPr>
                <a:t>r</a:t>
              </a:r>
            </a:p>
          </p:txBody>
        </p:sp>
      </p:grpSp>
      <p:sp>
        <p:nvSpPr>
          <p:cNvPr id="12" name="TextBox 11">
            <a:extLst>
              <a:ext uri="{FF2B5EF4-FFF2-40B4-BE49-F238E27FC236}">
                <a16:creationId xmlns:a16="http://schemas.microsoft.com/office/drawing/2014/main" id="{FDEFDE7A-4FF0-ED73-D2CC-AC676A62B71C}"/>
              </a:ext>
            </a:extLst>
          </p:cNvPr>
          <p:cNvSpPr txBox="1"/>
          <p:nvPr/>
        </p:nvSpPr>
        <p:spPr>
          <a:xfrm>
            <a:off x="331017" y="1038847"/>
            <a:ext cx="8005762" cy="707886"/>
          </a:xfrm>
          <a:prstGeom prst="rect">
            <a:avLst/>
          </a:prstGeom>
          <a:solidFill>
            <a:schemeClr val="accent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Και στις δύο περιπτώσεις, όταν η </a:t>
            </a:r>
            <a:r>
              <a:rPr lang="el-GR" sz="2000" dirty="0" err="1">
                <a:latin typeface="Minion Pro" panose="02040503050306020203"/>
              </a:rPr>
              <a:t>διαμοριακή</a:t>
            </a:r>
            <a:r>
              <a:rPr lang="el-GR" sz="2000" dirty="0">
                <a:latin typeface="Minion Pro" panose="02040503050306020203"/>
              </a:rPr>
              <a:t> απόσταση είναι μεγάλη, η δυναμική ενέργεια του συστήματος είναι μηδενική (</a:t>
            </a:r>
            <a:r>
              <a:rPr lang="en-US" sz="2000" b="1" i="1" dirty="0">
                <a:latin typeface="Minion Pro" panose="02040503050306020203"/>
              </a:rPr>
              <a:t>r</a:t>
            </a:r>
            <a:r>
              <a:rPr lang="en-US" sz="2000" b="1" dirty="0">
                <a:latin typeface="Minion Pro" panose="02040503050306020203"/>
              </a:rPr>
              <a:t> &gt;&gt; 0, </a:t>
            </a:r>
            <a:r>
              <a:rPr lang="en-US" sz="2000" b="1" i="1" dirty="0">
                <a:latin typeface="Minion Pro" panose="02040503050306020203"/>
              </a:rPr>
              <a:t>E</a:t>
            </a:r>
            <a:r>
              <a:rPr lang="en-US" sz="2000" b="1" baseline="-25000" dirty="0">
                <a:latin typeface="Minion Pro" panose="02040503050306020203"/>
              </a:rPr>
              <a:t>p </a:t>
            </a:r>
            <a:r>
              <a:rPr lang="en-US" sz="2000" b="1" dirty="0">
                <a:latin typeface="Calibri" panose="020F0502020204030204" pitchFamily="34" charset="0"/>
                <a:ea typeface="Calibri" panose="020F0502020204030204" pitchFamily="34" charset="0"/>
                <a:cs typeface="Calibri" panose="020F0502020204030204" pitchFamily="34" charset="0"/>
              </a:rPr>
              <a:t>→ 0</a:t>
            </a:r>
            <a:r>
              <a:rPr lang="en-US" sz="2000" dirty="0">
                <a:latin typeface="Calibri" panose="020F0502020204030204" pitchFamily="34" charset="0"/>
                <a:ea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C4F16E93-80F6-83B1-696E-B444991D3EE6}"/>
              </a:ext>
            </a:extLst>
          </p:cNvPr>
          <p:cNvPicPr>
            <a:picLocks noChangeAspect="1"/>
          </p:cNvPicPr>
          <p:nvPr/>
        </p:nvPicPr>
        <p:blipFill>
          <a:blip r:embed="rId4"/>
          <a:stretch>
            <a:fillRect/>
          </a:stretch>
        </p:blipFill>
        <p:spPr>
          <a:xfrm>
            <a:off x="9938919" y="3231933"/>
            <a:ext cx="1924319" cy="981212"/>
          </a:xfrm>
          <a:prstGeom prst="rect">
            <a:avLst/>
          </a:prstGeom>
        </p:spPr>
      </p:pic>
      <p:sp>
        <p:nvSpPr>
          <p:cNvPr id="4" name="Rectangle: Rounded Corners 3">
            <a:extLst>
              <a:ext uri="{FF2B5EF4-FFF2-40B4-BE49-F238E27FC236}">
                <a16:creationId xmlns:a16="http://schemas.microsoft.com/office/drawing/2014/main" id="{32779007-BB99-8AB9-93FC-70921F0640B7}"/>
              </a:ext>
            </a:extLst>
          </p:cNvPr>
          <p:cNvSpPr/>
          <p:nvPr/>
        </p:nvSpPr>
        <p:spPr>
          <a:xfrm>
            <a:off x="11277600" y="2068945"/>
            <a:ext cx="508000" cy="360219"/>
          </a:xfrm>
          <a:prstGeom prst="roundRect">
            <a:avLst/>
          </a:prstGeom>
          <a:solidFill>
            <a:schemeClr val="accent1">
              <a:alpha val="1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20DA853-43EE-98F0-E10C-FB6CFC5F34AE}"/>
              </a:ext>
            </a:extLst>
          </p:cNvPr>
          <p:cNvSpPr txBox="1"/>
          <p:nvPr/>
        </p:nvSpPr>
        <p:spPr>
          <a:xfrm>
            <a:off x="332701" y="2080813"/>
            <a:ext cx="8005762" cy="3323987"/>
          </a:xfrm>
          <a:prstGeom prst="rect">
            <a:avLst/>
          </a:prstGeom>
          <a:solidFill>
            <a:srgbClr val="92D050">
              <a:alpha val="20000"/>
            </a:srgb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Καθώς τα μόρια πλησιάζουν μεταξύ τους η δυναμική ενέργεια του συστήματος ελαττώνεται (</a:t>
            </a:r>
            <a:r>
              <a:rPr lang="el-GR" sz="2000" b="1" i="1" dirty="0">
                <a:latin typeface="Minion Pro" panose="02040503050306020203"/>
              </a:rPr>
              <a:t>ενδιάμεσες τιμές </a:t>
            </a:r>
            <a:r>
              <a:rPr lang="en-US" sz="2000" b="1" i="1" dirty="0">
                <a:latin typeface="Minion Pro" panose="02040503050306020203"/>
              </a:rPr>
              <a:t>r</a:t>
            </a:r>
            <a:r>
              <a:rPr lang="el-GR" sz="2000" b="1" i="1" dirty="0">
                <a:latin typeface="Minion Pro" panose="02040503050306020203"/>
              </a:rPr>
              <a:t>&gt;0 </a:t>
            </a:r>
            <a:r>
              <a:rPr lang="en-US" sz="2000" b="1" dirty="0">
                <a:latin typeface="Minion Pro" panose="02040503050306020203"/>
              </a:rPr>
              <a:t>, </a:t>
            </a:r>
            <a:r>
              <a:rPr lang="en-US" sz="2000" b="1" i="1" dirty="0">
                <a:latin typeface="Minion Pro" panose="02040503050306020203"/>
              </a:rPr>
              <a:t>E</a:t>
            </a:r>
            <a:r>
              <a:rPr lang="en-US" sz="2000" b="1" baseline="-25000" dirty="0">
                <a:latin typeface="Minion Pro" panose="02040503050306020203"/>
              </a:rPr>
              <a:t>p </a:t>
            </a:r>
            <a:r>
              <a:rPr lang="el-GR" sz="2000" b="1" dirty="0">
                <a:latin typeface="Calibri" panose="020F0502020204030204" pitchFamily="34" charset="0"/>
                <a:ea typeface="Calibri" panose="020F0502020204030204" pitchFamily="34" charset="0"/>
                <a:cs typeface="Calibri" panose="020F0502020204030204" pitchFamily="34" charset="0"/>
              </a:rPr>
              <a:t>&lt;</a:t>
            </a:r>
            <a:r>
              <a:rPr lang="en-US" sz="2000" b="1" dirty="0">
                <a:latin typeface="Calibri" panose="020F0502020204030204" pitchFamily="34" charset="0"/>
                <a:ea typeface="Calibri" panose="020F0502020204030204" pitchFamily="34" charset="0"/>
                <a:cs typeface="Calibri" panose="020F0502020204030204" pitchFamily="34" charset="0"/>
              </a:rPr>
              <a:t> 0</a:t>
            </a:r>
            <a:r>
              <a:rPr lang="en-US" sz="2000" dirty="0">
                <a:latin typeface="Calibri" panose="020F0502020204030204" pitchFamily="34" charset="0"/>
                <a:ea typeface="Calibri" panose="020F0502020204030204" pitchFamily="34" charset="0"/>
                <a:cs typeface="Calibri" panose="020F0502020204030204" pitchFamily="34" charset="0"/>
              </a:rPr>
              <a:t>).</a:t>
            </a:r>
            <a:r>
              <a:rPr lang="el-GR" sz="2000" dirty="0">
                <a:latin typeface="Calibri" panose="020F0502020204030204" pitchFamily="34" charset="0"/>
                <a:ea typeface="Calibri" panose="020F0502020204030204" pitchFamily="34" charset="0"/>
                <a:cs typeface="Calibri" panose="020F0502020204030204" pitchFamily="34" charset="0"/>
              </a:rPr>
              <a:t> Η διαφορές μεταξύ δεσμού και μη δεσμού έγκεινται: </a:t>
            </a:r>
          </a:p>
          <a:p>
            <a:pPr marL="914400" lvl="1" indent="-457200" algn="just">
              <a:spcAft>
                <a:spcPts val="600"/>
              </a:spcAft>
              <a:buFont typeface="+mj-lt"/>
              <a:buAutoNum type="arabicPeriod"/>
            </a:pPr>
            <a:r>
              <a:rPr lang="el-GR" sz="2000" b="1" dirty="0">
                <a:latin typeface="Calibri" panose="020F0502020204030204" pitchFamily="34" charset="0"/>
                <a:ea typeface="Calibri" panose="020F0502020204030204" pitchFamily="34" charset="0"/>
                <a:cs typeface="Calibri" panose="020F0502020204030204" pitchFamily="34" charset="0"/>
              </a:rPr>
              <a:t>Στην έκταση της ελάττωσης της δυναμικής ενέργειας του συστήματος. </a:t>
            </a:r>
            <a:r>
              <a:rPr lang="el-GR" sz="2000" dirty="0">
                <a:latin typeface="Calibri" panose="020F0502020204030204" pitchFamily="34" charset="0"/>
                <a:ea typeface="Calibri" panose="020F0502020204030204" pitchFamily="34" charset="0"/>
                <a:cs typeface="Calibri" panose="020F0502020204030204" pitchFamily="34" charset="0"/>
              </a:rPr>
              <a:t>Για το δεσμό η ελάττωση της δυναμικής ενέργειας είναι πολλαπλάσια της διαμοριακής αλληλεπίδρασης.</a:t>
            </a:r>
          </a:p>
          <a:p>
            <a:pPr marL="914400" lvl="1" indent="-457200" algn="just">
              <a:spcAft>
                <a:spcPts val="600"/>
              </a:spcAft>
              <a:buFont typeface="+mj-lt"/>
              <a:buAutoNum type="arabicPeriod"/>
            </a:pPr>
            <a:r>
              <a:rPr lang="el-GR" sz="2000" b="1" dirty="0">
                <a:latin typeface="Calibri" panose="020F0502020204030204" pitchFamily="34" charset="0"/>
                <a:ea typeface="Calibri" panose="020F0502020204030204" pitchFamily="34" charset="0"/>
                <a:cs typeface="Calibri" panose="020F0502020204030204" pitchFamily="34" charset="0"/>
              </a:rPr>
              <a:t>Στη θέση του ελάχιστου της δυναμικής ενέργειας. </a:t>
            </a:r>
            <a:r>
              <a:rPr lang="el-GR" sz="2000" dirty="0">
                <a:latin typeface="Calibri" panose="020F0502020204030204" pitchFamily="34" charset="0"/>
                <a:ea typeface="Calibri" panose="020F0502020204030204" pitchFamily="34" charset="0"/>
                <a:cs typeface="Calibri" panose="020F0502020204030204" pitchFamily="34" charset="0"/>
              </a:rPr>
              <a:t>Το ελάχιστο της διαμοριακής αλληλεπίδρασης εμφανίζεται όταν η απόσταση των μορίων είναι μεγαλύτερη ενώ του δεσμού όταν είναι μικρότερη. </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F4E16559-51F3-D43E-1152-E0894C20C3C8}"/>
              </a:ext>
            </a:extLst>
          </p:cNvPr>
          <p:cNvSpPr/>
          <p:nvPr/>
        </p:nvSpPr>
        <p:spPr>
          <a:xfrm>
            <a:off x="10453275" y="2338615"/>
            <a:ext cx="508000" cy="360219"/>
          </a:xfrm>
          <a:prstGeom prst="roundRect">
            <a:avLst/>
          </a:prstGeom>
          <a:solidFill>
            <a:srgbClr val="92D050">
              <a:alpha val="15000"/>
            </a:srgb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F0CAD44-3492-03F4-3911-1CBB71DD5388}"/>
              </a:ext>
            </a:extLst>
          </p:cNvPr>
          <p:cNvSpPr/>
          <p:nvPr/>
        </p:nvSpPr>
        <p:spPr>
          <a:xfrm>
            <a:off x="9238991" y="5638427"/>
            <a:ext cx="508000" cy="360219"/>
          </a:xfrm>
          <a:prstGeom prst="roundRect">
            <a:avLst/>
          </a:prstGeom>
          <a:solidFill>
            <a:srgbClr val="92D050">
              <a:alpha val="15000"/>
            </a:srgb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874ED09-F5C4-1A43-E0BA-00A488DF1CDB}"/>
              </a:ext>
            </a:extLst>
          </p:cNvPr>
          <p:cNvSpPr txBox="1"/>
          <p:nvPr/>
        </p:nvSpPr>
        <p:spPr>
          <a:xfrm>
            <a:off x="332701" y="5724474"/>
            <a:ext cx="8005762" cy="707886"/>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Όταν η </a:t>
            </a:r>
            <a:r>
              <a:rPr lang="el-GR" sz="2000" dirty="0" err="1">
                <a:latin typeface="Minion Pro" panose="02040503050306020203"/>
              </a:rPr>
              <a:t>διαμοριακή</a:t>
            </a:r>
            <a:r>
              <a:rPr lang="el-GR" sz="2000" dirty="0">
                <a:latin typeface="Minion Pro" panose="02040503050306020203"/>
              </a:rPr>
              <a:t> απόσταση μικραίνει σημαντικά, η δυναμική ενέργεια του συστήματος είναι αυξάνεται δραματικά (</a:t>
            </a:r>
            <a:r>
              <a:rPr lang="en-US" sz="2000" b="1" i="1" dirty="0">
                <a:latin typeface="Minion Pro" panose="02040503050306020203"/>
              </a:rPr>
              <a:t>r</a:t>
            </a:r>
            <a:r>
              <a:rPr lang="en-US" sz="2000" b="1" dirty="0">
                <a:latin typeface="Minion Pro" panose="02040503050306020203"/>
              </a:rPr>
              <a:t> </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Minion Pro" panose="02040503050306020203"/>
              </a:rPr>
              <a:t>0, </a:t>
            </a:r>
            <a:r>
              <a:rPr lang="en-US" sz="2000" b="1" i="1" dirty="0">
                <a:latin typeface="Minion Pro" panose="02040503050306020203"/>
              </a:rPr>
              <a:t>E</a:t>
            </a:r>
            <a:r>
              <a:rPr lang="en-US" sz="2000" b="1" baseline="-25000" dirty="0">
                <a:latin typeface="Minion Pro" panose="02040503050306020203"/>
              </a:rPr>
              <a:t>p </a:t>
            </a:r>
            <a:r>
              <a:rPr lang="el-GR" sz="2000" b="1" dirty="0">
                <a:latin typeface="Calibri" panose="020F0502020204030204" pitchFamily="34" charset="0"/>
                <a:ea typeface="Calibri" panose="020F0502020204030204" pitchFamily="34" charset="0"/>
                <a:cs typeface="Calibri" panose="020F0502020204030204" pitchFamily="34" charset="0"/>
              </a:rPr>
              <a:t>&gt;&gt;</a:t>
            </a:r>
            <a:r>
              <a:rPr lang="en-US" sz="2000" b="1" dirty="0">
                <a:latin typeface="Calibri" panose="020F0502020204030204" pitchFamily="34" charset="0"/>
                <a:ea typeface="Calibri" panose="020F0502020204030204" pitchFamily="34" charset="0"/>
                <a:cs typeface="Calibri" panose="020F0502020204030204" pitchFamily="34" charset="0"/>
              </a:rPr>
              <a:t> 0</a:t>
            </a:r>
            <a:r>
              <a:rPr lang="en-US" sz="2000" dirty="0">
                <a:latin typeface="Calibri" panose="020F0502020204030204" pitchFamily="34" charset="0"/>
                <a:ea typeface="Calibri" panose="020F0502020204030204" pitchFamily="34" charset="0"/>
                <a:cs typeface="Calibri" panose="020F0502020204030204" pitchFamily="34" charset="0"/>
              </a:rPr>
              <a:t>).</a:t>
            </a:r>
          </a:p>
        </p:txBody>
      </p:sp>
      <p:sp>
        <p:nvSpPr>
          <p:cNvPr id="18" name="Rectangle: Rounded Corners 17">
            <a:extLst>
              <a:ext uri="{FF2B5EF4-FFF2-40B4-BE49-F238E27FC236}">
                <a16:creationId xmlns:a16="http://schemas.microsoft.com/office/drawing/2014/main" id="{E146818C-A222-49D2-6134-1C8A855BE681}"/>
              </a:ext>
            </a:extLst>
          </p:cNvPr>
          <p:cNvSpPr/>
          <p:nvPr/>
        </p:nvSpPr>
        <p:spPr>
          <a:xfrm>
            <a:off x="9181310" y="2077596"/>
            <a:ext cx="1103232" cy="276582"/>
          </a:xfrm>
          <a:prstGeom prst="roundRect">
            <a:avLst/>
          </a:prstGeom>
          <a:solidFill>
            <a:schemeClr val="tx1">
              <a:lumMod val="20000"/>
              <a:lumOff val="80000"/>
              <a:alpha val="7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66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10" grpId="0" animBg="1"/>
      <p:bldP spid="13"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86AFE-049C-3D74-38B5-4531DE3CE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C20A6-A7AA-3236-C74E-3A58D4542D94}"/>
              </a:ext>
            </a:extLst>
          </p:cNvPr>
          <p:cNvSpPr>
            <a:spLocks noGrp="1"/>
          </p:cNvSpPr>
          <p:nvPr>
            <p:ph type="title"/>
          </p:nvPr>
        </p:nvSpPr>
        <p:spPr>
          <a:xfrm>
            <a:off x="300038" y="152400"/>
            <a:ext cx="11563200" cy="685800"/>
          </a:xfrm>
        </p:spPr>
        <p:txBody>
          <a:bodyPr anchor="ctr">
            <a:normAutofit/>
          </a:bodyPr>
          <a:lstStyle/>
          <a:p>
            <a:r>
              <a:rPr lang="el-GR" dirty="0"/>
              <a:t>Τα είδη των διαμοριακών δυνάμεων</a:t>
            </a:r>
            <a:endParaRPr lang="en-US" dirty="0"/>
          </a:p>
        </p:txBody>
      </p:sp>
      <p:grpSp>
        <p:nvGrpSpPr>
          <p:cNvPr id="17" name="Group 16">
            <a:extLst>
              <a:ext uri="{FF2B5EF4-FFF2-40B4-BE49-F238E27FC236}">
                <a16:creationId xmlns:a16="http://schemas.microsoft.com/office/drawing/2014/main" id="{AF25A7D7-813D-B62D-5FA2-3EDAE2B0B317}"/>
              </a:ext>
            </a:extLst>
          </p:cNvPr>
          <p:cNvGrpSpPr/>
          <p:nvPr/>
        </p:nvGrpSpPr>
        <p:grpSpPr>
          <a:xfrm>
            <a:off x="2152026" y="886415"/>
            <a:ext cx="7859222" cy="3410426"/>
            <a:chOff x="2166389" y="1585242"/>
            <a:chExt cx="7859222" cy="3410426"/>
          </a:xfrm>
        </p:grpSpPr>
        <p:pic>
          <p:nvPicPr>
            <p:cNvPr id="5" name="Picture 4">
              <a:extLst>
                <a:ext uri="{FF2B5EF4-FFF2-40B4-BE49-F238E27FC236}">
                  <a16:creationId xmlns:a16="http://schemas.microsoft.com/office/drawing/2014/main" id="{F14FE7C8-3018-C854-F5ED-C4AB5DEC6A2C}"/>
                </a:ext>
              </a:extLst>
            </p:cNvPr>
            <p:cNvPicPr>
              <a:picLocks noChangeAspect="1"/>
            </p:cNvPicPr>
            <p:nvPr/>
          </p:nvPicPr>
          <p:blipFill>
            <a:blip r:embed="rId3"/>
            <a:stretch>
              <a:fillRect/>
            </a:stretch>
          </p:blipFill>
          <p:spPr>
            <a:xfrm>
              <a:off x="2166389" y="1585242"/>
              <a:ext cx="7859222" cy="3410426"/>
            </a:xfrm>
            <a:prstGeom prst="rect">
              <a:avLst/>
            </a:prstGeom>
          </p:spPr>
        </p:pic>
        <p:pic>
          <p:nvPicPr>
            <p:cNvPr id="8" name="Picture 7">
              <a:extLst>
                <a:ext uri="{FF2B5EF4-FFF2-40B4-BE49-F238E27FC236}">
                  <a16:creationId xmlns:a16="http://schemas.microsoft.com/office/drawing/2014/main" id="{5370CDB7-B445-99F5-D9E0-654DEBB52567}"/>
                </a:ext>
              </a:extLst>
            </p:cNvPr>
            <p:cNvPicPr>
              <a:picLocks noChangeAspect="1"/>
            </p:cNvPicPr>
            <p:nvPr/>
          </p:nvPicPr>
          <p:blipFill>
            <a:blip r:embed="rId4"/>
            <a:stretch>
              <a:fillRect/>
            </a:stretch>
          </p:blipFill>
          <p:spPr>
            <a:xfrm>
              <a:off x="2328225" y="1703374"/>
              <a:ext cx="5836720" cy="319391"/>
            </a:xfrm>
            <a:prstGeom prst="rect">
              <a:avLst/>
            </a:prstGeom>
          </p:spPr>
        </p:pic>
        <p:sp>
          <p:nvSpPr>
            <p:cNvPr id="6" name="TextBox 5">
              <a:extLst>
                <a:ext uri="{FF2B5EF4-FFF2-40B4-BE49-F238E27FC236}">
                  <a16:creationId xmlns:a16="http://schemas.microsoft.com/office/drawing/2014/main" id="{0F9C1D8D-4449-DCF3-585D-C76F1DBFAC3F}"/>
                </a:ext>
              </a:extLst>
            </p:cNvPr>
            <p:cNvSpPr txBox="1"/>
            <p:nvPr/>
          </p:nvSpPr>
          <p:spPr>
            <a:xfrm>
              <a:off x="2754990" y="1678403"/>
              <a:ext cx="6653296" cy="369332"/>
            </a:xfrm>
            <a:prstGeom prst="rect">
              <a:avLst/>
            </a:prstGeom>
            <a:noFill/>
          </p:spPr>
          <p:txBody>
            <a:bodyPr wrap="none" rtlCol="0">
              <a:spAutoFit/>
            </a:bodyPr>
            <a:lstStyle/>
            <a:p>
              <a:r>
                <a:rPr lang="el-GR" b="1" dirty="0">
                  <a:solidFill>
                    <a:srgbClr val="828DCA"/>
                  </a:solidFill>
                  <a:latin typeface="Minion Pro" panose="02040503050306020203"/>
                </a:rPr>
                <a:t>Αλληλεπιδράσεις μεταξύ ιόντων και διαμοριακές αλληλεπιδράσεις</a:t>
              </a:r>
              <a:endParaRPr lang="en-US" b="1" dirty="0">
                <a:solidFill>
                  <a:srgbClr val="828DCA"/>
                </a:solidFill>
                <a:latin typeface="Minion Pro" panose="02040503050306020203"/>
              </a:endParaRPr>
            </a:p>
          </p:txBody>
        </p:sp>
        <p:pic>
          <p:nvPicPr>
            <p:cNvPr id="11" name="Picture 10">
              <a:extLst>
                <a:ext uri="{FF2B5EF4-FFF2-40B4-BE49-F238E27FC236}">
                  <a16:creationId xmlns:a16="http://schemas.microsoft.com/office/drawing/2014/main" id="{54DE9DD0-D290-1ECD-BF9F-6A2F3194FA5A}"/>
                </a:ext>
              </a:extLst>
            </p:cNvPr>
            <p:cNvPicPr>
              <a:picLocks noChangeAspect="1"/>
            </p:cNvPicPr>
            <p:nvPr/>
          </p:nvPicPr>
          <p:blipFill>
            <a:blip r:embed="rId5"/>
            <a:stretch>
              <a:fillRect/>
            </a:stretch>
          </p:blipFill>
          <p:spPr>
            <a:xfrm>
              <a:off x="2328225" y="2121523"/>
              <a:ext cx="7388430" cy="319390"/>
            </a:xfrm>
            <a:prstGeom prst="rect">
              <a:avLst/>
            </a:prstGeom>
          </p:spPr>
        </p:pic>
        <p:sp>
          <p:nvSpPr>
            <p:cNvPr id="9" name="TextBox 8">
              <a:extLst>
                <a:ext uri="{FF2B5EF4-FFF2-40B4-BE49-F238E27FC236}">
                  <a16:creationId xmlns:a16="http://schemas.microsoft.com/office/drawing/2014/main" id="{DBAE6BB3-AAF9-AFF9-2FA9-CC7D30817480}"/>
                </a:ext>
              </a:extLst>
            </p:cNvPr>
            <p:cNvSpPr txBox="1"/>
            <p:nvPr/>
          </p:nvSpPr>
          <p:spPr>
            <a:xfrm>
              <a:off x="2211378" y="2150194"/>
              <a:ext cx="2145011" cy="338554"/>
            </a:xfrm>
            <a:prstGeom prst="rect">
              <a:avLst/>
            </a:prstGeom>
            <a:noFill/>
          </p:spPr>
          <p:txBody>
            <a:bodyPr wrap="none" rtlCol="0">
              <a:spAutoFit/>
            </a:bodyPr>
            <a:lstStyle/>
            <a:p>
              <a:r>
                <a:rPr lang="el-GR" sz="1600" b="1" dirty="0">
                  <a:solidFill>
                    <a:srgbClr val="000000"/>
                  </a:solidFill>
                  <a:latin typeface="Minion Pro" panose="02040503050306020203"/>
                </a:rPr>
                <a:t>Είδος αλληλεπίδρασης</a:t>
              </a:r>
              <a:endParaRPr lang="en-US" sz="1600" b="1" dirty="0">
                <a:solidFill>
                  <a:srgbClr val="000000"/>
                </a:solidFill>
                <a:latin typeface="Minion Pro" panose="02040503050306020203"/>
              </a:endParaRPr>
            </a:p>
          </p:txBody>
        </p:sp>
        <p:sp>
          <p:nvSpPr>
            <p:cNvPr id="12" name="TextBox 11">
              <a:extLst>
                <a:ext uri="{FF2B5EF4-FFF2-40B4-BE49-F238E27FC236}">
                  <a16:creationId xmlns:a16="http://schemas.microsoft.com/office/drawing/2014/main" id="{D3C1B94F-7328-A563-D995-17E706AB5132}"/>
                </a:ext>
              </a:extLst>
            </p:cNvPr>
            <p:cNvSpPr txBox="1"/>
            <p:nvPr/>
          </p:nvSpPr>
          <p:spPr>
            <a:xfrm>
              <a:off x="4528402" y="2150194"/>
              <a:ext cx="2350323" cy="338554"/>
            </a:xfrm>
            <a:prstGeom prst="rect">
              <a:avLst/>
            </a:prstGeom>
            <a:noFill/>
          </p:spPr>
          <p:txBody>
            <a:bodyPr wrap="none" rtlCol="0">
              <a:spAutoFit/>
            </a:bodyPr>
            <a:lstStyle/>
            <a:p>
              <a:r>
                <a:rPr lang="el-GR" sz="1600" b="1" dirty="0">
                  <a:solidFill>
                    <a:srgbClr val="000000"/>
                  </a:solidFill>
                  <a:latin typeface="Minion Pro" panose="02040503050306020203"/>
                </a:rPr>
                <a:t>Τυπική ενέργεια (</a:t>
              </a:r>
              <a:r>
                <a:rPr lang="en-US" sz="1600" b="1" dirty="0">
                  <a:solidFill>
                    <a:srgbClr val="000000"/>
                  </a:solidFill>
                  <a:latin typeface="Minion Pro" panose="02040503050306020203"/>
                </a:rPr>
                <a:t>kJ/mol)</a:t>
              </a:r>
            </a:p>
          </p:txBody>
        </p:sp>
        <p:sp>
          <p:nvSpPr>
            <p:cNvPr id="13" name="TextBox 12">
              <a:extLst>
                <a:ext uri="{FF2B5EF4-FFF2-40B4-BE49-F238E27FC236}">
                  <a16:creationId xmlns:a16="http://schemas.microsoft.com/office/drawing/2014/main" id="{FB1E1B27-C66C-5ABF-3B00-B4AC51C74B0A}"/>
                </a:ext>
              </a:extLst>
            </p:cNvPr>
            <p:cNvSpPr txBox="1"/>
            <p:nvPr/>
          </p:nvSpPr>
          <p:spPr>
            <a:xfrm>
              <a:off x="7222751" y="2142899"/>
              <a:ext cx="2185535" cy="338554"/>
            </a:xfrm>
            <a:prstGeom prst="rect">
              <a:avLst/>
            </a:prstGeom>
            <a:noFill/>
          </p:spPr>
          <p:txBody>
            <a:bodyPr wrap="none" rtlCol="0">
              <a:spAutoFit/>
            </a:bodyPr>
            <a:lstStyle/>
            <a:p>
              <a:r>
                <a:rPr lang="el-GR" sz="1600" b="1" dirty="0">
                  <a:solidFill>
                    <a:srgbClr val="000000"/>
                  </a:solidFill>
                  <a:latin typeface="Minion Pro" panose="02040503050306020203"/>
                </a:rPr>
                <a:t>Αλληλοεπιδρώντα είδη</a:t>
              </a:r>
              <a:endParaRPr lang="en-US" sz="1600" b="1" dirty="0">
                <a:solidFill>
                  <a:srgbClr val="000000"/>
                </a:solidFill>
                <a:latin typeface="Minion Pro" panose="02040503050306020203"/>
              </a:endParaRPr>
            </a:p>
          </p:txBody>
        </p:sp>
        <p:sp>
          <p:nvSpPr>
            <p:cNvPr id="14" name="TextBox 13">
              <a:extLst>
                <a:ext uri="{FF2B5EF4-FFF2-40B4-BE49-F238E27FC236}">
                  <a16:creationId xmlns:a16="http://schemas.microsoft.com/office/drawing/2014/main" id="{226E2518-2D16-F65A-AFF4-2DA2C75DDB4E}"/>
                </a:ext>
              </a:extLst>
            </p:cNvPr>
            <p:cNvSpPr txBox="1"/>
            <p:nvPr/>
          </p:nvSpPr>
          <p:spPr>
            <a:xfrm>
              <a:off x="2309753" y="2513661"/>
              <a:ext cx="2656625" cy="1815882"/>
            </a:xfrm>
            <a:prstGeom prst="rect">
              <a:avLst/>
            </a:prstGeom>
            <a:solidFill>
              <a:schemeClr val="bg1"/>
            </a:solidFill>
          </p:spPr>
          <p:txBody>
            <a:bodyPr wrap="none" rtlCol="0">
              <a:spAutoFit/>
            </a:bodyPr>
            <a:lstStyle/>
            <a:p>
              <a:r>
                <a:rPr lang="el-GR" sz="1600" dirty="0">
                  <a:solidFill>
                    <a:srgbClr val="000000"/>
                  </a:solidFill>
                  <a:latin typeface="Minion Pro" panose="02040503050306020203"/>
                </a:rPr>
                <a:t>ιόν – ιόν</a:t>
              </a:r>
            </a:p>
            <a:p>
              <a:r>
                <a:rPr lang="el-GR" sz="1600" dirty="0">
                  <a:solidFill>
                    <a:srgbClr val="000000"/>
                  </a:solidFill>
                  <a:latin typeface="Minion Pro" panose="02040503050306020203"/>
                </a:rPr>
                <a:t>ιόν – δίπολο</a:t>
              </a:r>
            </a:p>
            <a:p>
              <a:r>
                <a:rPr lang="el-GR" sz="1600" dirty="0">
                  <a:solidFill>
                    <a:srgbClr val="000000"/>
                  </a:solidFill>
                  <a:latin typeface="Minion Pro" panose="02040503050306020203"/>
                </a:rPr>
                <a:t>δίπολο – δίπολο</a:t>
              </a:r>
            </a:p>
            <a:p>
              <a:endParaRPr lang="el-GR" sz="1600" dirty="0">
                <a:solidFill>
                  <a:srgbClr val="000000"/>
                </a:solidFill>
                <a:latin typeface="Minion Pro" panose="02040503050306020203"/>
              </a:endParaRPr>
            </a:p>
            <a:p>
              <a:r>
                <a:rPr lang="el-GR" sz="1600" dirty="0">
                  <a:solidFill>
                    <a:srgbClr val="000000"/>
                  </a:solidFill>
                  <a:latin typeface="Minion Pro" panose="02040503050306020203"/>
                </a:rPr>
                <a:t>δίπολο </a:t>
              </a:r>
              <a:r>
                <a:rPr lang="en-US" sz="1600" dirty="0">
                  <a:solidFill>
                    <a:srgbClr val="000000"/>
                  </a:solidFill>
                  <a:latin typeface="Minion Pro" panose="02040503050306020203"/>
                </a:rPr>
                <a:t>– </a:t>
              </a:r>
              <a:r>
                <a:rPr lang="el-GR" sz="1600" dirty="0">
                  <a:solidFill>
                    <a:srgbClr val="000000"/>
                  </a:solidFill>
                  <a:latin typeface="Minion Pro" panose="02040503050306020203"/>
                </a:rPr>
                <a:t>δίπολο εξ επαγωγής</a:t>
              </a:r>
            </a:p>
            <a:p>
              <a:r>
                <a:rPr lang="en-US" sz="1600" dirty="0">
                  <a:solidFill>
                    <a:srgbClr val="000000"/>
                  </a:solidFill>
                  <a:latin typeface="Minion Pro" panose="02040503050306020203"/>
                </a:rPr>
                <a:t>London</a:t>
              </a:r>
            </a:p>
            <a:p>
              <a:r>
                <a:rPr lang="el-GR" sz="1600" dirty="0">
                  <a:solidFill>
                    <a:srgbClr val="000000"/>
                  </a:solidFill>
                  <a:latin typeface="Minion Pro" panose="02040503050306020203"/>
                </a:rPr>
                <a:t>Δεσμοί Υδρογόνου</a:t>
              </a:r>
            </a:p>
          </p:txBody>
        </p:sp>
        <p:sp>
          <p:nvSpPr>
            <p:cNvPr id="15" name="TextBox 14">
              <a:extLst>
                <a:ext uri="{FF2B5EF4-FFF2-40B4-BE49-F238E27FC236}">
                  <a16:creationId xmlns:a16="http://schemas.microsoft.com/office/drawing/2014/main" id="{CEA74BBB-9A5A-4E92-7FF4-E87047A5AEEF}"/>
                </a:ext>
              </a:extLst>
            </p:cNvPr>
            <p:cNvSpPr txBox="1"/>
            <p:nvPr/>
          </p:nvSpPr>
          <p:spPr>
            <a:xfrm>
              <a:off x="5206311" y="2513661"/>
              <a:ext cx="497252" cy="1815882"/>
            </a:xfrm>
            <a:prstGeom prst="rect">
              <a:avLst/>
            </a:prstGeom>
            <a:solidFill>
              <a:schemeClr val="bg1"/>
            </a:solidFill>
          </p:spPr>
          <p:txBody>
            <a:bodyPr wrap="none" rtlCol="0">
              <a:spAutoFit/>
            </a:bodyPr>
            <a:lstStyle/>
            <a:p>
              <a:pPr algn="r"/>
              <a:r>
                <a:rPr lang="el-GR" sz="1600" dirty="0">
                  <a:solidFill>
                    <a:srgbClr val="000000"/>
                  </a:solidFill>
                  <a:latin typeface="Minion Pro" panose="02040503050306020203"/>
                </a:rPr>
                <a:t>250</a:t>
              </a:r>
            </a:p>
            <a:p>
              <a:pPr algn="r"/>
              <a:r>
                <a:rPr lang="el-GR" sz="1600" dirty="0">
                  <a:solidFill>
                    <a:srgbClr val="000000"/>
                  </a:solidFill>
                  <a:latin typeface="Minion Pro" panose="02040503050306020203"/>
                </a:rPr>
                <a:t>15</a:t>
              </a:r>
            </a:p>
            <a:p>
              <a:pPr algn="r"/>
              <a:r>
                <a:rPr lang="el-GR" sz="1600" dirty="0">
                  <a:solidFill>
                    <a:srgbClr val="000000"/>
                  </a:solidFill>
                  <a:latin typeface="Minion Pro" panose="02040503050306020203"/>
                </a:rPr>
                <a:t>2</a:t>
              </a:r>
            </a:p>
            <a:p>
              <a:pPr algn="r"/>
              <a:r>
                <a:rPr lang="el-GR" sz="1600" dirty="0">
                  <a:solidFill>
                    <a:srgbClr val="000000"/>
                  </a:solidFill>
                  <a:latin typeface="Minion Pro" panose="02040503050306020203"/>
                </a:rPr>
                <a:t>0,3</a:t>
              </a:r>
            </a:p>
            <a:p>
              <a:pPr algn="r"/>
              <a:r>
                <a:rPr lang="el-GR" sz="1600" dirty="0">
                  <a:solidFill>
                    <a:srgbClr val="000000"/>
                  </a:solidFill>
                  <a:latin typeface="Minion Pro" panose="02040503050306020203"/>
                </a:rPr>
                <a:t>2</a:t>
              </a:r>
            </a:p>
            <a:p>
              <a:pPr algn="r"/>
              <a:r>
                <a:rPr lang="el-GR" sz="1600" dirty="0">
                  <a:solidFill>
                    <a:srgbClr val="000000"/>
                  </a:solidFill>
                  <a:latin typeface="Minion Pro" panose="02040503050306020203"/>
                </a:rPr>
                <a:t>2</a:t>
              </a:r>
            </a:p>
            <a:p>
              <a:pPr algn="r"/>
              <a:r>
                <a:rPr lang="el-GR" sz="1600" dirty="0">
                  <a:solidFill>
                    <a:srgbClr val="000000"/>
                  </a:solidFill>
                  <a:latin typeface="Minion Pro" panose="02040503050306020203"/>
                </a:rPr>
                <a:t>20</a:t>
              </a:r>
            </a:p>
          </p:txBody>
        </p:sp>
        <p:sp>
          <p:nvSpPr>
            <p:cNvPr id="16" name="TextBox 15">
              <a:extLst>
                <a:ext uri="{FF2B5EF4-FFF2-40B4-BE49-F238E27FC236}">
                  <a16:creationId xmlns:a16="http://schemas.microsoft.com/office/drawing/2014/main" id="{76B75945-638E-FD02-BBE0-0AF46A55AE9A}"/>
                </a:ext>
              </a:extLst>
            </p:cNvPr>
            <p:cNvSpPr txBox="1"/>
            <p:nvPr/>
          </p:nvSpPr>
          <p:spPr>
            <a:xfrm>
              <a:off x="6650541" y="2510124"/>
              <a:ext cx="3203998" cy="2308324"/>
            </a:xfrm>
            <a:prstGeom prst="rect">
              <a:avLst/>
            </a:prstGeom>
            <a:solidFill>
              <a:schemeClr val="bg1"/>
            </a:solidFill>
          </p:spPr>
          <p:txBody>
            <a:bodyPr wrap="square" rtlCol="0">
              <a:spAutoFit/>
            </a:bodyPr>
            <a:lstStyle/>
            <a:p>
              <a:r>
                <a:rPr lang="el-GR" sz="1600" dirty="0">
                  <a:solidFill>
                    <a:srgbClr val="000000"/>
                  </a:solidFill>
                  <a:latin typeface="Minion Pro" panose="02040503050306020203"/>
                </a:rPr>
                <a:t>ιόντα μόνο</a:t>
              </a:r>
            </a:p>
            <a:p>
              <a:r>
                <a:rPr lang="el-GR" sz="1600" dirty="0">
                  <a:solidFill>
                    <a:srgbClr val="000000"/>
                  </a:solidFill>
                  <a:latin typeface="Minion Pro" panose="02040503050306020203"/>
                </a:rPr>
                <a:t>ιόντα και πολικά μόρια</a:t>
              </a:r>
            </a:p>
            <a:p>
              <a:r>
                <a:rPr lang="el-GR" sz="1600" dirty="0">
                  <a:solidFill>
                    <a:srgbClr val="000000"/>
                  </a:solidFill>
                  <a:latin typeface="Minion Pro" panose="02040503050306020203"/>
                </a:rPr>
                <a:t>πολικά μόρια, στατικά</a:t>
              </a:r>
            </a:p>
            <a:p>
              <a:r>
                <a:rPr lang="el-GR" sz="1600" dirty="0">
                  <a:solidFill>
                    <a:srgbClr val="000000"/>
                  </a:solidFill>
                  <a:latin typeface="Minion Pro" panose="02040503050306020203"/>
                </a:rPr>
                <a:t>πολικά μόρια, περιστρεφόμενα</a:t>
              </a:r>
            </a:p>
            <a:p>
              <a:r>
                <a:rPr lang="el-GR" sz="1600" dirty="0">
                  <a:solidFill>
                    <a:srgbClr val="000000"/>
                  </a:solidFill>
                  <a:latin typeface="Minion Pro" panose="02040503050306020203"/>
                </a:rPr>
                <a:t>μόρια,  τουλάχιστον ένα πολικό</a:t>
              </a:r>
            </a:p>
            <a:p>
              <a:r>
                <a:rPr lang="el-GR" sz="1600" dirty="0">
                  <a:solidFill>
                    <a:srgbClr val="000000"/>
                  </a:solidFill>
                  <a:latin typeface="Minion Pro" panose="02040503050306020203"/>
                </a:rPr>
                <a:t>όλοι οι τύποι μορίων</a:t>
              </a:r>
              <a:endParaRPr lang="en-US" sz="1600" dirty="0">
                <a:solidFill>
                  <a:srgbClr val="000000"/>
                </a:solidFill>
                <a:latin typeface="Minion Pro" panose="02040503050306020203"/>
              </a:endParaRPr>
            </a:p>
            <a:p>
              <a:r>
                <a:rPr lang="el-GR" sz="1600" dirty="0">
                  <a:solidFill>
                    <a:srgbClr val="000000"/>
                  </a:solidFill>
                  <a:latin typeface="Minion Pro" panose="02040503050306020203"/>
                </a:rPr>
                <a:t>Μόρια που περιέχουν ένα δεσμό</a:t>
              </a:r>
              <a:r>
                <a:rPr lang="en-US" sz="1600" dirty="0">
                  <a:solidFill>
                    <a:srgbClr val="000000"/>
                  </a:solidFill>
                  <a:latin typeface="Minion Pro" panose="02040503050306020203"/>
                </a:rPr>
                <a:t> N-H, O-H </a:t>
              </a:r>
              <a:r>
                <a:rPr lang="el-GR" sz="1600" dirty="0">
                  <a:solidFill>
                    <a:srgbClr val="000000"/>
                  </a:solidFill>
                  <a:latin typeface="Minion Pro" panose="02040503050306020203"/>
                </a:rPr>
                <a:t>ή </a:t>
              </a:r>
              <a:r>
                <a:rPr lang="en-US" sz="1600" dirty="0">
                  <a:solidFill>
                    <a:srgbClr val="000000"/>
                  </a:solidFill>
                  <a:latin typeface="Minion Pro" panose="02040503050306020203"/>
                </a:rPr>
                <a:t>F-H</a:t>
              </a:r>
              <a:r>
                <a:rPr lang="el-GR" sz="1600" dirty="0">
                  <a:solidFill>
                    <a:srgbClr val="000000"/>
                  </a:solidFill>
                  <a:latin typeface="Minion Pro" panose="02040503050306020203"/>
                </a:rPr>
                <a:t>. Τα μόρια συνδέονται μέσω ενός κοινού ατόμου </a:t>
              </a:r>
              <a:r>
                <a:rPr lang="en-US" sz="1600" dirty="0">
                  <a:solidFill>
                    <a:srgbClr val="000000"/>
                  </a:solidFill>
                  <a:latin typeface="Minion Pro" panose="02040503050306020203"/>
                </a:rPr>
                <a:t>H.</a:t>
              </a:r>
              <a:r>
                <a:rPr lang="el-GR" sz="1600" dirty="0">
                  <a:solidFill>
                    <a:srgbClr val="000000"/>
                  </a:solidFill>
                  <a:latin typeface="Minion Pro" panose="02040503050306020203"/>
                </a:rPr>
                <a:t> </a:t>
              </a:r>
            </a:p>
          </p:txBody>
        </p:sp>
      </p:grpSp>
      <p:sp>
        <p:nvSpPr>
          <p:cNvPr id="18" name="TextBox 17">
            <a:extLst>
              <a:ext uri="{FF2B5EF4-FFF2-40B4-BE49-F238E27FC236}">
                <a16:creationId xmlns:a16="http://schemas.microsoft.com/office/drawing/2014/main" id="{206EC375-DF1F-2500-4A76-2572B69B0BD7}"/>
              </a:ext>
            </a:extLst>
          </p:cNvPr>
          <p:cNvSpPr txBox="1"/>
          <p:nvPr/>
        </p:nvSpPr>
        <p:spPr>
          <a:xfrm>
            <a:off x="300038" y="4345056"/>
            <a:ext cx="11563200" cy="1554272"/>
          </a:xfrm>
          <a:prstGeom prst="rect">
            <a:avLst/>
          </a:prstGeom>
          <a:solidFill>
            <a:schemeClr val="bg1">
              <a:lumMod val="95000"/>
            </a:schemeClr>
          </a:solidFill>
          <a:ln>
            <a:solidFill>
              <a:srgbClr val="168C75"/>
            </a:solidFill>
          </a:ln>
        </p:spPr>
        <p:txBody>
          <a:bodyPr wrap="square">
            <a:spAutoFit/>
          </a:bodyPr>
          <a:lstStyle/>
          <a:p>
            <a:pPr marL="342900" indent="-342900" algn="just">
              <a:spcBef>
                <a:spcPts val="600"/>
              </a:spcBef>
              <a:buFont typeface="Arial" panose="020B0604020202020204" pitchFamily="34" charset="0"/>
              <a:buChar char="•"/>
            </a:pPr>
            <a:r>
              <a:rPr lang="el-GR" b="1" dirty="0">
                <a:solidFill>
                  <a:srgbClr val="168C75"/>
                </a:solidFill>
              </a:rPr>
              <a:t>Παρατηρήστε πόσο ισχυρές είναι οι δυνάμεις μεταξύ ιόντων σε σχέση με όλες τις υπόλοιπες αλληλεπιδράσεις!</a:t>
            </a:r>
          </a:p>
          <a:p>
            <a:pPr marL="342900" indent="-342900" algn="just">
              <a:spcBef>
                <a:spcPts val="600"/>
              </a:spcBef>
              <a:buFont typeface="Arial" panose="020B0604020202020204" pitchFamily="34" charset="0"/>
              <a:buChar char="•"/>
            </a:pPr>
            <a:r>
              <a:rPr lang="el-GR" b="1" dirty="0">
                <a:solidFill>
                  <a:srgbClr val="168C75"/>
                </a:solidFill>
              </a:rPr>
              <a:t>Οι δυνάμεις ιόντος – ιόντος (όταν δεν οδηγούν σε σχηματισμό δεσμού) έχουν περισσότερη σημασία σε κρυσταλλικά στερεά (δεν τα μελετάμε σε αυτό το μάθημα) και τήγματα αλάτων (σημαντικά στην ηλεκτροχημεία). </a:t>
            </a:r>
          </a:p>
        </p:txBody>
      </p:sp>
    </p:spTree>
    <p:extLst>
      <p:ext uri="{BB962C8B-B14F-4D97-AF65-F5344CB8AC3E}">
        <p14:creationId xmlns:p14="http://schemas.microsoft.com/office/powerpoint/2010/main" val="15974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12210-D7D0-6799-CC7B-5DB209B2A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ADCDF-E21D-8BE8-62C8-2FA1CF00C9B4}"/>
              </a:ext>
            </a:extLst>
          </p:cNvPr>
          <p:cNvSpPr>
            <a:spLocks noGrp="1"/>
          </p:cNvSpPr>
          <p:nvPr>
            <p:ph type="title"/>
          </p:nvPr>
        </p:nvSpPr>
        <p:spPr>
          <a:xfrm>
            <a:off x="300038" y="152400"/>
            <a:ext cx="11563200" cy="685800"/>
          </a:xfrm>
        </p:spPr>
        <p:txBody>
          <a:bodyPr anchor="ctr">
            <a:normAutofit/>
          </a:bodyPr>
          <a:lstStyle/>
          <a:p>
            <a:r>
              <a:rPr lang="el-GR" dirty="0"/>
              <a:t>Δυνάμεις Ιόντος – Δίπολου / Ενυδάτωση</a:t>
            </a:r>
            <a:endParaRPr lang="en-US" dirty="0"/>
          </a:p>
        </p:txBody>
      </p:sp>
      <p:sp>
        <p:nvSpPr>
          <p:cNvPr id="24" name="TextBox 23">
            <a:extLst>
              <a:ext uri="{FF2B5EF4-FFF2-40B4-BE49-F238E27FC236}">
                <a16:creationId xmlns:a16="http://schemas.microsoft.com/office/drawing/2014/main" id="{B6007FF1-717B-5C11-A276-966F86394422}"/>
              </a:ext>
            </a:extLst>
          </p:cNvPr>
          <p:cNvSpPr txBox="1"/>
          <p:nvPr/>
        </p:nvSpPr>
        <p:spPr>
          <a:xfrm>
            <a:off x="4522799" y="959465"/>
            <a:ext cx="7364401" cy="4862870"/>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Ένα τυπικό παράδειγμα αλληλεπίδρασης μεταξύ ιόντων και </a:t>
            </a:r>
            <a:r>
              <a:rPr lang="el-GR" sz="2000" dirty="0" err="1">
                <a:latin typeface="Minion Pro" panose="02040503050306020203"/>
              </a:rPr>
              <a:t>διπόλων</a:t>
            </a:r>
            <a:r>
              <a:rPr lang="el-GR" sz="2000" dirty="0">
                <a:latin typeface="Minion Pro" panose="02040503050306020203"/>
              </a:rPr>
              <a:t> είναι η </a:t>
            </a:r>
            <a:r>
              <a:rPr lang="el-GR" sz="2000" b="1" dirty="0">
                <a:latin typeface="Minion Pro" panose="02040503050306020203"/>
              </a:rPr>
              <a:t>ενυδάτωση (</a:t>
            </a:r>
            <a:r>
              <a:rPr lang="en-US" sz="2000" b="1" dirty="0">
                <a:latin typeface="Minion Pro" panose="02040503050306020203"/>
              </a:rPr>
              <a:t>hydration)</a:t>
            </a:r>
            <a:r>
              <a:rPr lang="el-GR" sz="2000" dirty="0">
                <a:latin typeface="Minion Pro" panose="02040503050306020203"/>
              </a:rPr>
              <a:t> των ιόντων σε ένα υδατικό διάλυμα.</a:t>
            </a:r>
          </a:p>
          <a:p>
            <a:pPr marL="457200" indent="-457200" algn="just">
              <a:spcAft>
                <a:spcPts val="600"/>
              </a:spcAft>
              <a:buFont typeface="Wingdings" panose="05000000000000000000" pitchFamily="2" charset="2"/>
              <a:buChar char="§"/>
            </a:pPr>
            <a:r>
              <a:rPr lang="el-GR" sz="2000" dirty="0">
                <a:latin typeface="Minion Pro" panose="02040503050306020203"/>
              </a:rPr>
              <a:t>Τα ιοντικά στερεά συγκρατούνται μεταξύ τους με ισχυρές ηλεκτροστατικές έλξεις. Τα μόρια του νερού συγκρατούνται μαζί στην υγρή φάση με διαμοριακές αλληλεπιδράσεις. Ωστόσο, όταν ένα ιοντικό στερεό προστίθεται στο νερό, ένας αριθμός μορίων νερού μπορεί να περιβάλλει κάθε ιόν στην επιφάνεια του στερεού, να το διαχωρίσει από τα άλλα ιόντα και να το διαλύσει προοδευτικά. </a:t>
            </a:r>
            <a:r>
              <a:rPr lang="el-GR" sz="2000" b="1" dirty="0">
                <a:latin typeface="Minion Pro" panose="02040503050306020203"/>
              </a:rPr>
              <a:t>Τα επιμέρους φορτία των περιβαλλόντων μορίων του νερού αντικαθιστούν τα φορτία των ιοντικών γειτόνων στο στερεό, έτσι τα ιόντα γλιστρούν στο διάλυμα με μικρή αλλαγή ενέργειας. </a:t>
            </a:r>
            <a:endParaRPr lang="en-US" sz="2000" b="1" dirty="0">
              <a:latin typeface="Minion Pro" panose="02040503050306020203"/>
            </a:endParaRPr>
          </a:p>
          <a:p>
            <a:pPr marL="457200" indent="-457200" algn="just">
              <a:spcAft>
                <a:spcPts val="600"/>
              </a:spcAft>
              <a:buFont typeface="Wingdings" panose="05000000000000000000" pitchFamily="2" charset="2"/>
              <a:buChar char="§"/>
            </a:pPr>
            <a:r>
              <a:rPr lang="el-GR" sz="2000" dirty="0">
                <a:latin typeface="Minion Pro" panose="02040503050306020203"/>
              </a:rPr>
              <a:t>Αυτή η </a:t>
            </a:r>
            <a:r>
              <a:rPr lang="en-US" sz="2000" dirty="0">
                <a:latin typeface="Minion Pro" panose="02040503050306020203"/>
              </a:rPr>
              <a:t>“</a:t>
            </a:r>
            <a:r>
              <a:rPr lang="el-GR" sz="2000" dirty="0">
                <a:latin typeface="Minion Pro" panose="02040503050306020203"/>
              </a:rPr>
              <a:t>προσκόλληση</a:t>
            </a:r>
            <a:r>
              <a:rPr lang="en-US" sz="2000" dirty="0">
                <a:latin typeface="Minion Pro" panose="02040503050306020203"/>
              </a:rPr>
              <a:t>”</a:t>
            </a:r>
            <a:r>
              <a:rPr lang="el-GR" sz="2000" dirty="0">
                <a:latin typeface="Minion Pro" panose="02040503050306020203"/>
              </a:rPr>
              <a:t> μορίων νερού σε σωματίδια μιας διαλυμένης ουσίας ονομάζεται ενυδάτωση.</a:t>
            </a:r>
          </a:p>
        </p:txBody>
      </p:sp>
      <p:pic>
        <p:nvPicPr>
          <p:cNvPr id="4098" name="Picture 2">
            <a:extLst>
              <a:ext uri="{FF2B5EF4-FFF2-40B4-BE49-F238E27FC236}">
                <a16:creationId xmlns:a16="http://schemas.microsoft.com/office/drawing/2014/main" id="{E8E7BCAA-1616-1AFB-ACE2-0F2633064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9961"/>
            <a:ext cx="4498837" cy="391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00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BEE9C-1A2A-06AB-2626-045A8F418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A527C-3CA6-C6FB-7AA5-89DDDA30C6BB}"/>
              </a:ext>
            </a:extLst>
          </p:cNvPr>
          <p:cNvSpPr>
            <a:spLocks noGrp="1"/>
          </p:cNvSpPr>
          <p:nvPr>
            <p:ph type="title"/>
          </p:nvPr>
        </p:nvSpPr>
        <p:spPr>
          <a:xfrm>
            <a:off x="300038" y="152400"/>
            <a:ext cx="11563200" cy="685800"/>
          </a:xfrm>
        </p:spPr>
        <p:txBody>
          <a:bodyPr anchor="ctr">
            <a:normAutofit/>
          </a:bodyPr>
          <a:lstStyle/>
          <a:p>
            <a:r>
              <a:rPr lang="el-GR" dirty="0"/>
              <a:t>Δυνάμεις Ιόντος – Δίπολου / Υδρόλυση</a:t>
            </a:r>
            <a:endParaRPr lang="en-US" dirty="0"/>
          </a:p>
        </p:txBody>
      </p:sp>
      <p:grpSp>
        <p:nvGrpSpPr>
          <p:cNvPr id="23" name="Group 22">
            <a:extLst>
              <a:ext uri="{FF2B5EF4-FFF2-40B4-BE49-F238E27FC236}">
                <a16:creationId xmlns:a16="http://schemas.microsoft.com/office/drawing/2014/main" id="{2C151EBC-FB80-B9BE-160A-718CA1829E66}"/>
              </a:ext>
            </a:extLst>
          </p:cNvPr>
          <p:cNvGrpSpPr/>
          <p:nvPr/>
        </p:nvGrpSpPr>
        <p:grpSpPr>
          <a:xfrm>
            <a:off x="300038" y="838200"/>
            <a:ext cx="3238952" cy="5695265"/>
            <a:chOff x="300038" y="838200"/>
            <a:chExt cx="3238952" cy="5695265"/>
          </a:xfrm>
        </p:grpSpPr>
        <p:pic>
          <p:nvPicPr>
            <p:cNvPr id="4" name="Picture 3">
              <a:extLst>
                <a:ext uri="{FF2B5EF4-FFF2-40B4-BE49-F238E27FC236}">
                  <a16:creationId xmlns:a16="http://schemas.microsoft.com/office/drawing/2014/main" id="{F10B3C9E-C563-B1A3-26A8-37D9B4C5F7EB}"/>
                </a:ext>
              </a:extLst>
            </p:cNvPr>
            <p:cNvPicPr>
              <a:picLocks noChangeAspect="1"/>
            </p:cNvPicPr>
            <p:nvPr/>
          </p:nvPicPr>
          <p:blipFill>
            <a:blip r:embed="rId3"/>
            <a:stretch>
              <a:fillRect/>
            </a:stretch>
          </p:blipFill>
          <p:spPr>
            <a:xfrm>
              <a:off x="585828" y="838200"/>
              <a:ext cx="2667372" cy="1838582"/>
            </a:xfrm>
            <a:prstGeom prst="rect">
              <a:avLst/>
            </a:prstGeom>
          </p:spPr>
        </p:pic>
        <p:sp>
          <p:nvSpPr>
            <p:cNvPr id="7" name="TextBox 6">
              <a:extLst>
                <a:ext uri="{FF2B5EF4-FFF2-40B4-BE49-F238E27FC236}">
                  <a16:creationId xmlns:a16="http://schemas.microsoft.com/office/drawing/2014/main" id="{6014EEDE-1136-E931-3FF5-7744BCC6ECDF}"/>
                </a:ext>
              </a:extLst>
            </p:cNvPr>
            <p:cNvSpPr txBox="1"/>
            <p:nvPr/>
          </p:nvSpPr>
          <p:spPr>
            <a:xfrm>
              <a:off x="976907" y="2867788"/>
              <a:ext cx="1885214" cy="646331"/>
            </a:xfrm>
            <a:prstGeom prst="rect">
              <a:avLst/>
            </a:prstGeom>
            <a:solidFill>
              <a:schemeClr val="bg1">
                <a:lumMod val="95000"/>
              </a:schemeClr>
            </a:solidFill>
            <a:ln>
              <a:solidFill>
                <a:srgbClr val="168C75"/>
              </a:solidFill>
            </a:ln>
          </p:spPr>
          <p:txBody>
            <a:bodyPr wrap="square">
              <a:spAutoFit/>
            </a:bodyPr>
            <a:lstStyle/>
            <a:p>
              <a:pPr algn="ctr">
                <a:spcBef>
                  <a:spcPts val="600"/>
                </a:spcBef>
              </a:pPr>
              <a:r>
                <a:rPr lang="el-GR" b="1" dirty="0">
                  <a:solidFill>
                    <a:srgbClr val="168C75"/>
                  </a:solidFill>
                </a:rPr>
                <a:t>(1) Μόριο </a:t>
              </a:r>
              <a:r>
                <a:rPr lang="en-US" b="1" dirty="0">
                  <a:solidFill>
                    <a:srgbClr val="168C75"/>
                  </a:solidFill>
                </a:rPr>
                <a:t>H</a:t>
              </a:r>
              <a:r>
                <a:rPr lang="en-US" b="1" baseline="-25000" dirty="0">
                  <a:solidFill>
                    <a:srgbClr val="168C75"/>
                  </a:solidFill>
                </a:rPr>
                <a:t>2</a:t>
              </a:r>
              <a:r>
                <a:rPr lang="en-US" b="1" dirty="0">
                  <a:solidFill>
                    <a:srgbClr val="168C75"/>
                  </a:solidFill>
                </a:rPr>
                <a:t>O </a:t>
              </a:r>
              <a:br>
                <a:rPr lang="el-GR" b="1" dirty="0">
                  <a:solidFill>
                    <a:srgbClr val="168C75"/>
                  </a:solidFill>
                </a:rPr>
              </a:br>
              <a:r>
                <a:rPr lang="en-US" b="1" dirty="0">
                  <a:solidFill>
                    <a:srgbClr val="168C75"/>
                  </a:solidFill>
                </a:rPr>
                <a:t>(</a:t>
              </a:r>
              <a:r>
                <a:rPr lang="el-GR" b="1" dirty="0">
                  <a:solidFill>
                    <a:srgbClr val="168C75"/>
                  </a:solidFill>
                </a:rPr>
                <a:t>πολικό)</a:t>
              </a:r>
            </a:p>
          </p:txBody>
        </p:sp>
        <p:pic>
          <p:nvPicPr>
            <p:cNvPr id="19" name="Picture 18">
              <a:extLst>
                <a:ext uri="{FF2B5EF4-FFF2-40B4-BE49-F238E27FC236}">
                  <a16:creationId xmlns:a16="http://schemas.microsoft.com/office/drawing/2014/main" id="{057BDE82-65AA-4FF9-12B0-F09C74D28ACD}"/>
                </a:ext>
              </a:extLst>
            </p:cNvPr>
            <p:cNvPicPr>
              <a:picLocks noChangeAspect="1"/>
            </p:cNvPicPr>
            <p:nvPr/>
          </p:nvPicPr>
          <p:blipFill>
            <a:blip r:embed="rId4"/>
            <a:stretch>
              <a:fillRect/>
            </a:stretch>
          </p:blipFill>
          <p:spPr>
            <a:xfrm>
              <a:off x="300038" y="3705125"/>
              <a:ext cx="3238952" cy="1991003"/>
            </a:xfrm>
            <a:prstGeom prst="rect">
              <a:avLst/>
            </a:prstGeom>
          </p:spPr>
        </p:pic>
        <p:sp>
          <p:nvSpPr>
            <p:cNvPr id="20" name="TextBox 19">
              <a:extLst>
                <a:ext uri="{FF2B5EF4-FFF2-40B4-BE49-F238E27FC236}">
                  <a16:creationId xmlns:a16="http://schemas.microsoft.com/office/drawing/2014/main" id="{C2030444-35EA-5502-6C35-4E2A8F86955B}"/>
                </a:ext>
              </a:extLst>
            </p:cNvPr>
            <p:cNvSpPr txBox="1"/>
            <p:nvPr/>
          </p:nvSpPr>
          <p:spPr>
            <a:xfrm>
              <a:off x="883967" y="5887134"/>
              <a:ext cx="2071093" cy="646331"/>
            </a:xfrm>
            <a:prstGeom prst="rect">
              <a:avLst/>
            </a:prstGeom>
            <a:solidFill>
              <a:schemeClr val="bg1">
                <a:lumMod val="95000"/>
              </a:schemeClr>
            </a:solidFill>
            <a:ln>
              <a:solidFill>
                <a:srgbClr val="168C75"/>
              </a:solidFill>
            </a:ln>
          </p:spPr>
          <p:txBody>
            <a:bodyPr wrap="square">
              <a:spAutoFit/>
            </a:bodyPr>
            <a:lstStyle/>
            <a:p>
              <a:pPr algn="ctr">
                <a:spcBef>
                  <a:spcPts val="600"/>
                </a:spcBef>
              </a:pPr>
              <a:r>
                <a:rPr lang="el-GR" b="1" dirty="0">
                  <a:solidFill>
                    <a:srgbClr val="168C75"/>
                  </a:solidFill>
                </a:rPr>
                <a:t>(2) Ενυδατωμένα ιόντα</a:t>
              </a:r>
            </a:p>
          </p:txBody>
        </p:sp>
      </p:grpSp>
      <p:sp>
        <p:nvSpPr>
          <p:cNvPr id="24" name="TextBox 23">
            <a:extLst>
              <a:ext uri="{FF2B5EF4-FFF2-40B4-BE49-F238E27FC236}">
                <a16:creationId xmlns:a16="http://schemas.microsoft.com/office/drawing/2014/main" id="{FA8538B5-B12A-1885-5932-34F27C099D3B}"/>
              </a:ext>
            </a:extLst>
          </p:cNvPr>
          <p:cNvSpPr txBox="1"/>
          <p:nvPr/>
        </p:nvSpPr>
        <p:spPr>
          <a:xfrm>
            <a:off x="3543751" y="838200"/>
            <a:ext cx="8348211" cy="6017032"/>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b="1" dirty="0">
                <a:latin typeface="Minion Pro" panose="02040503050306020203"/>
              </a:rPr>
              <a:t>Η ενυδάτωση των ιόντων οφείλεται στον πολικό χαρακτήρα του μορίου H</a:t>
            </a:r>
            <a:r>
              <a:rPr lang="el-GR" sz="2000" b="1" baseline="-25000" dirty="0">
                <a:latin typeface="Minion Pro" panose="02040503050306020203"/>
              </a:rPr>
              <a:t>2</a:t>
            </a:r>
            <a:r>
              <a:rPr lang="el-GR" sz="2000" b="1" dirty="0">
                <a:latin typeface="Minion Pro" panose="02040503050306020203"/>
              </a:rPr>
              <a:t>O </a:t>
            </a:r>
            <a:r>
              <a:rPr lang="el-GR" sz="2000" dirty="0">
                <a:latin typeface="Minion Pro" panose="02040503050306020203"/>
              </a:rPr>
              <a:t>(</a:t>
            </a:r>
            <a:r>
              <a:rPr lang="el-GR" sz="2000" dirty="0" err="1">
                <a:latin typeface="Minion Pro" panose="02040503050306020203"/>
              </a:rPr>
              <a:t>Εικ</a:t>
            </a:r>
            <a:r>
              <a:rPr lang="el-GR" sz="2000" dirty="0">
                <a:latin typeface="Minion Pro" panose="02040503050306020203"/>
              </a:rPr>
              <a:t>. 1). Το μερικό αρνητικό φορτίο του ατόμου Ο (δ-) έλκεται από το κατιόν και τα μερικώς θετικά φορτία των ατόμων Η (δ+) απωθούνται από αυτό. </a:t>
            </a:r>
          </a:p>
          <a:p>
            <a:pPr marL="457200" indent="-457200" algn="just">
              <a:spcAft>
                <a:spcPts val="600"/>
              </a:spcAft>
              <a:buFont typeface="Wingdings" panose="05000000000000000000" pitchFamily="2" charset="2"/>
              <a:buChar char="§"/>
            </a:pPr>
            <a:r>
              <a:rPr lang="el-GR" sz="2000" dirty="0">
                <a:latin typeface="Minion Pro" panose="02040503050306020203"/>
              </a:rPr>
              <a:t>Επομένως, τα μόρια του νερού αναμένεται να συγκεντρωθούν γύρω από το κατιόν με ένα μόνο ζεύγος ηλεκτρονίων σε κάθε άτομο Ο να δείχνει προς τα μέσα και τα άτομα Η να δείχνουν προς τα έξω (Εικ.2, αριστερά). </a:t>
            </a:r>
          </a:p>
          <a:p>
            <a:pPr marL="457200" indent="-457200" algn="just">
              <a:spcAft>
                <a:spcPts val="600"/>
              </a:spcAft>
              <a:buFont typeface="Wingdings" panose="05000000000000000000" pitchFamily="2" charset="2"/>
              <a:buChar char="§"/>
            </a:pPr>
            <a:r>
              <a:rPr lang="el-GR" sz="2000" dirty="0">
                <a:latin typeface="Minion Pro" panose="02040503050306020203"/>
              </a:rPr>
              <a:t>Αναμένουμε την αντίστροφη διάταξη γύρω από ένα ανιόν: τα άτομα Η έχουν μερικά θετικά φορτία και έτσι έλκονται από το αρνητικό φορτίο του ανιόντος (Εικ.2, δεξιά).</a:t>
            </a:r>
          </a:p>
          <a:p>
            <a:pPr marL="457200" indent="-457200" algn="just">
              <a:spcAft>
                <a:spcPts val="600"/>
              </a:spcAft>
              <a:buFont typeface="Wingdings" panose="05000000000000000000" pitchFamily="2" charset="2"/>
              <a:buChar char="§"/>
            </a:pPr>
            <a:r>
              <a:rPr lang="el-GR" sz="2000" b="1" dirty="0">
                <a:latin typeface="Minion Pro" panose="02040503050306020203"/>
              </a:rPr>
              <a:t>Λόγω του μικρού εύρους της αλληλεπίδρασης, τα πολικά μόρια πρέπει να είναι πολύ κοντά σε ένα ιόν (σχεδόν σε επαφή) προτού η αλληλεπίδραση να γίνει σημαντική. </a:t>
            </a:r>
          </a:p>
          <a:p>
            <a:pPr marL="457200" indent="-457200" algn="just">
              <a:spcAft>
                <a:spcPts val="600"/>
              </a:spcAft>
              <a:buFont typeface="Wingdings" panose="05000000000000000000" pitchFamily="2" charset="2"/>
              <a:buChar char="§"/>
            </a:pPr>
            <a:r>
              <a:rPr lang="el-GR" sz="2000" dirty="0">
                <a:latin typeface="Minion Pro" panose="02040503050306020203"/>
              </a:rPr>
              <a:t>Ακόμη και όταν το μόριο και το ιόν είναι πολύ κοντά, οι δυνάμεις ιόντος-</a:t>
            </a:r>
            <a:r>
              <a:rPr lang="el-GR" sz="2000" dirty="0" err="1">
                <a:latin typeface="Minion Pro" panose="02040503050306020203"/>
              </a:rPr>
              <a:t>διπόλου</a:t>
            </a:r>
            <a:r>
              <a:rPr lang="el-GR" sz="2000" dirty="0">
                <a:latin typeface="Minion Pro" panose="02040503050306020203"/>
              </a:rPr>
              <a:t> εξακολουθούν να είναι μικρότερες από την έλξη μεταξύ δύο ιόντων.</a:t>
            </a:r>
          </a:p>
          <a:p>
            <a:pPr marL="457200" indent="-457200" algn="just">
              <a:spcAft>
                <a:spcPts val="600"/>
              </a:spcAft>
              <a:buFont typeface="Wingdings" panose="05000000000000000000" pitchFamily="2" charset="2"/>
              <a:buChar char="§"/>
            </a:pPr>
            <a:r>
              <a:rPr lang="el-GR" sz="2000" b="1" dirty="0">
                <a:latin typeface="Minion Pro" panose="02040503050306020203"/>
              </a:rPr>
              <a:t>Για ιόντα παρόμοιου μεγέθους περιμένουμε ότι η ενυδάτωση θα είναι πιο σημαντική όσο υψηλότερο είναι το φορτίο.</a:t>
            </a:r>
          </a:p>
        </p:txBody>
      </p:sp>
    </p:spTree>
    <p:extLst>
      <p:ext uri="{BB962C8B-B14F-4D97-AF65-F5344CB8AC3E}">
        <p14:creationId xmlns:p14="http://schemas.microsoft.com/office/powerpoint/2010/main" val="632397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DB072-B7E6-B76B-371C-28E1EFFCB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0C714-1C6D-F271-7C99-162F52D68617}"/>
              </a:ext>
            </a:extLst>
          </p:cNvPr>
          <p:cNvSpPr>
            <a:spLocks noGrp="1"/>
          </p:cNvSpPr>
          <p:nvPr>
            <p:ph type="title"/>
          </p:nvPr>
        </p:nvSpPr>
        <p:spPr>
          <a:xfrm>
            <a:off x="300038" y="152400"/>
            <a:ext cx="11563200" cy="685800"/>
          </a:xfrm>
        </p:spPr>
        <p:txBody>
          <a:bodyPr anchor="ctr">
            <a:normAutofit/>
          </a:bodyPr>
          <a:lstStyle/>
          <a:p>
            <a:r>
              <a:rPr lang="el-GR" dirty="0"/>
              <a:t>Δυνάμεις Διπόλου - Διπόλου</a:t>
            </a:r>
            <a:endParaRPr lang="en-US" dirty="0"/>
          </a:p>
        </p:txBody>
      </p:sp>
      <p:sp>
        <p:nvSpPr>
          <p:cNvPr id="24" name="TextBox 23">
            <a:extLst>
              <a:ext uri="{FF2B5EF4-FFF2-40B4-BE49-F238E27FC236}">
                <a16:creationId xmlns:a16="http://schemas.microsoft.com/office/drawing/2014/main" id="{4574DBD6-3C53-A229-9D47-A54E46C1DCD2}"/>
              </a:ext>
            </a:extLst>
          </p:cNvPr>
          <p:cNvSpPr txBox="1"/>
          <p:nvPr/>
        </p:nvSpPr>
        <p:spPr>
          <a:xfrm>
            <a:off x="302419" y="809374"/>
            <a:ext cx="11587162" cy="1015663"/>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Η αλληλεπίδραση μεταξύ δύο πολικών μορίων (</a:t>
            </a:r>
            <a:r>
              <a:rPr lang="el-GR" sz="2000" dirty="0" err="1">
                <a:latin typeface="Minion Pro" panose="02040503050306020203"/>
              </a:rPr>
              <a:t>διπόλων</a:t>
            </a:r>
            <a:r>
              <a:rPr lang="el-GR" sz="2000" dirty="0">
                <a:latin typeface="Minion Pro" panose="02040503050306020203"/>
              </a:rPr>
              <a:t>) ονομάζεται </a:t>
            </a:r>
            <a:r>
              <a:rPr lang="el-GR" sz="2000" b="1" dirty="0">
                <a:latin typeface="Minion Pro" panose="02040503050306020203"/>
              </a:rPr>
              <a:t>αλληλεπίδραση διπόλου – διπόλου </a:t>
            </a:r>
            <a:r>
              <a:rPr lang="en-US" sz="2000" b="1" dirty="0">
                <a:latin typeface="Minion Pro" panose="02040503050306020203"/>
              </a:rPr>
              <a:t>(dipole – dipole interaction</a:t>
            </a:r>
            <a:r>
              <a:rPr lang="en-US" sz="2000" dirty="0">
                <a:latin typeface="Minion Pro" panose="02040503050306020203"/>
              </a:rPr>
              <a:t>)</a:t>
            </a:r>
            <a:r>
              <a:rPr lang="el-GR" sz="2000" dirty="0">
                <a:latin typeface="Minion Pro" panose="02040503050306020203"/>
              </a:rPr>
              <a:t>. Το αποτέλεσμα αυτής της αλληλεπίδρασης είναι ανάπτυξη προσανατολισμού.</a:t>
            </a:r>
          </a:p>
        </p:txBody>
      </p:sp>
      <p:pic>
        <p:nvPicPr>
          <p:cNvPr id="4" name="Picture 3">
            <a:extLst>
              <a:ext uri="{FF2B5EF4-FFF2-40B4-BE49-F238E27FC236}">
                <a16:creationId xmlns:a16="http://schemas.microsoft.com/office/drawing/2014/main" id="{0E900262-8B40-AB7B-C963-D18ED636F82D}"/>
              </a:ext>
            </a:extLst>
          </p:cNvPr>
          <p:cNvPicPr>
            <a:picLocks noChangeAspect="1"/>
          </p:cNvPicPr>
          <p:nvPr/>
        </p:nvPicPr>
        <p:blipFill>
          <a:blip r:embed="rId3"/>
          <a:stretch>
            <a:fillRect/>
          </a:stretch>
        </p:blipFill>
        <p:spPr>
          <a:xfrm>
            <a:off x="443380" y="1976240"/>
            <a:ext cx="3639058" cy="2829320"/>
          </a:xfrm>
          <a:prstGeom prst="rect">
            <a:avLst/>
          </a:prstGeom>
          <a:ln>
            <a:solidFill>
              <a:schemeClr val="tx1"/>
            </a:solidFill>
          </a:ln>
        </p:spPr>
      </p:pic>
      <p:sp>
        <p:nvSpPr>
          <p:cNvPr id="7" name="TextBox 6">
            <a:extLst>
              <a:ext uri="{FF2B5EF4-FFF2-40B4-BE49-F238E27FC236}">
                <a16:creationId xmlns:a16="http://schemas.microsoft.com/office/drawing/2014/main" id="{EE7E7BA4-626D-8F01-8BF0-6760E7DD0AF2}"/>
              </a:ext>
            </a:extLst>
          </p:cNvPr>
          <p:cNvSpPr txBox="1"/>
          <p:nvPr/>
        </p:nvSpPr>
        <p:spPr>
          <a:xfrm>
            <a:off x="4186824" y="2652236"/>
            <a:ext cx="7676414" cy="1477328"/>
          </a:xfrm>
          <a:prstGeom prst="rect">
            <a:avLst/>
          </a:prstGeom>
          <a:solidFill>
            <a:schemeClr val="bg1">
              <a:lumMod val="95000"/>
            </a:schemeClr>
          </a:solidFill>
          <a:ln>
            <a:solidFill>
              <a:srgbClr val="168C75"/>
            </a:solidFill>
          </a:ln>
        </p:spPr>
        <p:txBody>
          <a:bodyPr wrap="square">
            <a:spAutoFit/>
          </a:bodyPr>
          <a:lstStyle/>
          <a:p>
            <a:pPr algn="just">
              <a:spcBef>
                <a:spcPts val="600"/>
              </a:spcBef>
            </a:pPr>
            <a:r>
              <a:rPr lang="el-GR" b="1" dirty="0">
                <a:solidFill>
                  <a:srgbClr val="168C75"/>
                </a:solidFill>
              </a:rPr>
              <a:t>Τα πολικά μόρια έλκονται μεταξύ τους από την αλληλεπίδραση μεταξύ των μερικών φορτίων των ηλεκτρικών τους </a:t>
            </a:r>
            <a:r>
              <a:rPr lang="el-GR" b="1" dirty="0" err="1">
                <a:solidFill>
                  <a:srgbClr val="168C75"/>
                </a:solidFill>
              </a:rPr>
              <a:t>διπόλων</a:t>
            </a:r>
            <a:r>
              <a:rPr lang="el-GR" b="1" dirty="0">
                <a:solidFill>
                  <a:srgbClr val="168C75"/>
                </a:solidFill>
              </a:rPr>
              <a:t>. Και οι δύο σχετικοί προσανατολισμοί που εμφανίζονται (από άκρο σε άκρο ή δίπλα-δίπλα) έχουν ως αποτέλεσμα χαμηλότερη ενέργεια από μια τυχαία κατανομή προσανατολισμών</a:t>
            </a:r>
            <a:r>
              <a:rPr lang="en-US" b="1" dirty="0">
                <a:solidFill>
                  <a:srgbClr val="168C75"/>
                </a:solidFill>
              </a:rPr>
              <a:t> </a:t>
            </a:r>
            <a:r>
              <a:rPr lang="el-GR" b="1" dirty="0">
                <a:solidFill>
                  <a:srgbClr val="168C75"/>
                </a:solidFill>
              </a:rPr>
              <a:t>των μορίων.</a:t>
            </a:r>
          </a:p>
        </p:txBody>
      </p:sp>
      <p:sp>
        <p:nvSpPr>
          <p:cNvPr id="9" name="TextBox 8">
            <a:extLst>
              <a:ext uri="{FF2B5EF4-FFF2-40B4-BE49-F238E27FC236}">
                <a16:creationId xmlns:a16="http://schemas.microsoft.com/office/drawing/2014/main" id="{8BDA86EB-2F2C-2907-3464-76CFC7C99D5A}"/>
              </a:ext>
            </a:extLst>
          </p:cNvPr>
          <p:cNvSpPr txBox="1"/>
          <p:nvPr/>
        </p:nvSpPr>
        <p:spPr>
          <a:xfrm>
            <a:off x="302419" y="4956763"/>
            <a:ext cx="11587162" cy="1015663"/>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Οι δυνάμεις διπόλου – διπόλου επηρεάζουν σημαντικά τα σημεία τήξης και βρασμού (και τα αντίστοιχα πόσα ενέργειας που απαιτούνται για την τήξη και την εξάτμιση μιας ουσίας). Είναι με άλλα λόγια δυνάμεις που πρέπει να υπερνικηθούν για να αλλάξει η φυσική κατάσταση μιας μοριακής ένωσης.</a:t>
            </a:r>
          </a:p>
        </p:txBody>
      </p:sp>
    </p:spTree>
    <p:extLst>
      <p:ext uri="{BB962C8B-B14F-4D97-AF65-F5344CB8AC3E}">
        <p14:creationId xmlns:p14="http://schemas.microsoft.com/office/powerpoint/2010/main" val="52037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FF432-FE48-2EF1-DEFD-BDEE8FAE7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63C1F-5F2B-F20E-DD2C-E3A3C3010CA9}"/>
              </a:ext>
            </a:extLst>
          </p:cNvPr>
          <p:cNvSpPr>
            <a:spLocks noGrp="1"/>
          </p:cNvSpPr>
          <p:nvPr>
            <p:ph type="title"/>
          </p:nvPr>
        </p:nvSpPr>
        <p:spPr>
          <a:xfrm>
            <a:off x="300038" y="152400"/>
            <a:ext cx="11563200" cy="685800"/>
          </a:xfrm>
        </p:spPr>
        <p:txBody>
          <a:bodyPr anchor="ctr">
            <a:normAutofit/>
          </a:bodyPr>
          <a:lstStyle/>
          <a:p>
            <a:r>
              <a:rPr lang="el-GR" dirty="0"/>
              <a:t>Δυνάμεις </a:t>
            </a:r>
            <a:r>
              <a:rPr lang="en-US" dirty="0"/>
              <a:t>London</a:t>
            </a:r>
          </a:p>
        </p:txBody>
      </p:sp>
      <p:sp>
        <p:nvSpPr>
          <p:cNvPr id="24" name="TextBox 23">
            <a:extLst>
              <a:ext uri="{FF2B5EF4-FFF2-40B4-BE49-F238E27FC236}">
                <a16:creationId xmlns:a16="http://schemas.microsoft.com/office/drawing/2014/main" id="{79F83FCF-2C78-8DF3-9EE1-83F1C4DA4FB1}"/>
              </a:ext>
            </a:extLst>
          </p:cNvPr>
          <p:cNvSpPr txBox="1"/>
          <p:nvPr/>
        </p:nvSpPr>
        <p:spPr>
          <a:xfrm>
            <a:off x="302419" y="845145"/>
            <a:ext cx="11587162" cy="1015663"/>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b="1" dirty="0">
                <a:latin typeface="Minion Pro" panose="02040503050306020203"/>
              </a:rPr>
              <a:t>Ελκτικές δυνάμεις αναπτύσσονται ακόμη και μεταξύ μη πολικών μορίων. </a:t>
            </a:r>
            <a:r>
              <a:rPr lang="el-GR" sz="2000" dirty="0">
                <a:latin typeface="Minion Pro" panose="02040503050306020203"/>
              </a:rPr>
              <a:t>Απόδειξη αυτής της συμπεριφοράς αποτελούν μεταξύ άλλων η δυνατότητα υγροποίησης των ευγενών αερίων (μη πολικά άτομα) και των υδρογονανθράκων που συνθέτουν τη βενζίνη (μη πολικά, κυκλικά μόρια).</a:t>
            </a:r>
          </a:p>
        </p:txBody>
      </p:sp>
      <p:sp>
        <p:nvSpPr>
          <p:cNvPr id="7" name="TextBox 6">
            <a:extLst>
              <a:ext uri="{FF2B5EF4-FFF2-40B4-BE49-F238E27FC236}">
                <a16:creationId xmlns:a16="http://schemas.microsoft.com/office/drawing/2014/main" id="{1E4B4BF2-D779-4D99-929B-231E2D5600C5}"/>
              </a:ext>
            </a:extLst>
          </p:cNvPr>
          <p:cNvSpPr txBox="1"/>
          <p:nvPr/>
        </p:nvSpPr>
        <p:spPr>
          <a:xfrm>
            <a:off x="302419" y="4282393"/>
            <a:ext cx="11560819" cy="2385268"/>
          </a:xfrm>
          <a:prstGeom prst="rect">
            <a:avLst/>
          </a:prstGeom>
          <a:solidFill>
            <a:schemeClr val="bg1">
              <a:lumMod val="95000"/>
            </a:schemeClr>
          </a:solidFill>
          <a:ln>
            <a:solidFill>
              <a:srgbClr val="168C75"/>
            </a:solidFill>
          </a:ln>
        </p:spPr>
        <p:txBody>
          <a:bodyPr wrap="square">
            <a:spAutoFit/>
          </a:bodyPr>
          <a:lstStyle/>
          <a:p>
            <a:pPr algn="just">
              <a:spcBef>
                <a:spcPts val="600"/>
              </a:spcBef>
            </a:pPr>
            <a:r>
              <a:rPr lang="el-GR" b="1" u="sng" dirty="0">
                <a:solidFill>
                  <a:srgbClr val="168C75"/>
                </a:solidFill>
              </a:rPr>
              <a:t>Καταγωγή Δυνάμεων </a:t>
            </a:r>
            <a:r>
              <a:rPr lang="en-US" b="1" u="sng" dirty="0">
                <a:solidFill>
                  <a:srgbClr val="168C75"/>
                </a:solidFill>
              </a:rPr>
              <a:t>London: </a:t>
            </a:r>
            <a:r>
              <a:rPr lang="el-GR" b="1" u="sng" dirty="0">
                <a:solidFill>
                  <a:srgbClr val="168C75"/>
                </a:solidFill>
              </a:rPr>
              <a:t>Ακόμη και ένα μη πολικό μόριο μπορεί να έχει μια στιγμιαία διπολική ροπή, έναν στιγμιαίο διαχωρισμό φορτίου.</a:t>
            </a:r>
            <a:r>
              <a:rPr lang="el-GR" b="1" dirty="0">
                <a:solidFill>
                  <a:srgbClr val="168C75"/>
                </a:solidFill>
              </a:rPr>
              <a:t> </a:t>
            </a:r>
          </a:p>
          <a:p>
            <a:pPr algn="just">
              <a:spcBef>
                <a:spcPts val="600"/>
              </a:spcBef>
            </a:pPr>
            <a:r>
              <a:rPr lang="el-GR" b="1" dirty="0">
                <a:solidFill>
                  <a:srgbClr val="168C75"/>
                </a:solidFill>
              </a:rPr>
              <a:t>Σε ένα μη πολικό μόριο, τα ηλεκτρόνια δεν συνεχώς συμμετρικά κατανεμημένα. Ανά πάσα στιγμή, τα νέφη ηλεκτρονίων των μορίων δεν είναι ομοιόμορφα. Η κατανομή τους μοιάζει με ένα μεταβλητό νέφος. Τα ηλεκτρόνια μπορεί να συσσωρεύονται σε ένα μέρος ενός μορίου, αφήνοντας έναν πυρήνα αλλού μερικώς εκτεθειμένο. Ως αποτέλεσμα, μια περιοχή του μορίου θα έχει ένα στιγμιαίο μερικό αρνητικό φορτίο και μια άλλη περιοχή θα έχει ένα στιγμιαίο μερικό θετικό φορτίο. Την επόμενη στιγμή τα φορτία ενδέχεται να αντιστραφούν ή να εμφανιστούν σε άλλες τοποθεσίες. </a:t>
            </a:r>
            <a:endParaRPr lang="el-GR" b="1" u="sng" dirty="0">
              <a:solidFill>
                <a:srgbClr val="168C75"/>
              </a:solidFill>
            </a:endParaRPr>
          </a:p>
        </p:txBody>
      </p:sp>
      <p:pic>
        <p:nvPicPr>
          <p:cNvPr id="5" name="Picture 4">
            <a:extLst>
              <a:ext uri="{FF2B5EF4-FFF2-40B4-BE49-F238E27FC236}">
                <a16:creationId xmlns:a16="http://schemas.microsoft.com/office/drawing/2014/main" id="{AEC9F88C-C4D9-448A-542D-91510CB1FE3F}"/>
              </a:ext>
            </a:extLst>
          </p:cNvPr>
          <p:cNvPicPr>
            <a:picLocks noChangeAspect="1"/>
          </p:cNvPicPr>
          <p:nvPr/>
        </p:nvPicPr>
        <p:blipFill>
          <a:blip r:embed="rId3"/>
          <a:stretch>
            <a:fillRect/>
          </a:stretch>
        </p:blipFill>
        <p:spPr>
          <a:xfrm>
            <a:off x="3787473" y="2046455"/>
            <a:ext cx="4617053" cy="2031984"/>
          </a:xfrm>
          <a:prstGeom prst="rect">
            <a:avLst/>
          </a:prstGeom>
          <a:ln>
            <a:solidFill>
              <a:schemeClr val="tx1"/>
            </a:solidFill>
          </a:ln>
        </p:spPr>
      </p:pic>
    </p:spTree>
    <p:extLst>
      <p:ext uri="{BB962C8B-B14F-4D97-AF65-F5344CB8AC3E}">
        <p14:creationId xmlns:p14="http://schemas.microsoft.com/office/powerpoint/2010/main" val="270856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74256-5048-020B-65E4-489F9D1A78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23967-295B-7F86-9D97-1904E3DFF1AF}"/>
              </a:ext>
            </a:extLst>
          </p:cNvPr>
          <p:cNvSpPr>
            <a:spLocks noGrp="1"/>
          </p:cNvSpPr>
          <p:nvPr>
            <p:ph type="title"/>
          </p:nvPr>
        </p:nvSpPr>
        <p:spPr>
          <a:xfrm>
            <a:off x="300038" y="152400"/>
            <a:ext cx="11563200" cy="685800"/>
          </a:xfrm>
        </p:spPr>
        <p:txBody>
          <a:bodyPr anchor="ctr">
            <a:normAutofit/>
          </a:bodyPr>
          <a:lstStyle/>
          <a:p>
            <a:r>
              <a:rPr lang="el-GR" dirty="0"/>
              <a:t>Δυνάμεις </a:t>
            </a:r>
            <a:r>
              <a:rPr lang="en-US" dirty="0"/>
              <a:t>London</a:t>
            </a:r>
          </a:p>
        </p:txBody>
      </p:sp>
      <p:sp>
        <p:nvSpPr>
          <p:cNvPr id="24" name="TextBox 23">
            <a:extLst>
              <a:ext uri="{FF2B5EF4-FFF2-40B4-BE49-F238E27FC236}">
                <a16:creationId xmlns:a16="http://schemas.microsoft.com/office/drawing/2014/main" id="{A5884850-07F8-82B1-BCEB-76391CBC01F0}"/>
              </a:ext>
            </a:extLst>
          </p:cNvPr>
          <p:cNvSpPr txBox="1"/>
          <p:nvPr/>
        </p:nvSpPr>
        <p:spPr>
          <a:xfrm>
            <a:off x="302419" y="845145"/>
            <a:ext cx="11587162" cy="1015663"/>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b="1" dirty="0">
                <a:latin typeface="Minion Pro" panose="02040503050306020203"/>
              </a:rPr>
              <a:t>Ελκτικές δυνάμεις αναπτύσσονται ακόμη και μεταξύ μη πολικών μορίων. </a:t>
            </a:r>
            <a:r>
              <a:rPr lang="el-GR" sz="2000" dirty="0">
                <a:latin typeface="Minion Pro" panose="02040503050306020203"/>
              </a:rPr>
              <a:t>Απόδειξη αυτής της συμπεριφοράς αποτελούν μεταξύ άλλων η δυνατότητα υγροποίησης των ευγενών αερίων (μη πολικά άτομα) και των υδρογονανθράκων που συνθέτουν τη βενζίνη (μη πολικά, κυκλικά μόρια).</a:t>
            </a:r>
          </a:p>
        </p:txBody>
      </p:sp>
      <p:sp>
        <p:nvSpPr>
          <p:cNvPr id="7" name="TextBox 6">
            <a:extLst>
              <a:ext uri="{FF2B5EF4-FFF2-40B4-BE49-F238E27FC236}">
                <a16:creationId xmlns:a16="http://schemas.microsoft.com/office/drawing/2014/main" id="{B22B4E1A-8BC1-6631-CBB7-E55552287C8A}"/>
              </a:ext>
            </a:extLst>
          </p:cNvPr>
          <p:cNvSpPr txBox="1"/>
          <p:nvPr/>
        </p:nvSpPr>
        <p:spPr>
          <a:xfrm>
            <a:off x="300038" y="4350765"/>
            <a:ext cx="11560819" cy="2385268"/>
          </a:xfrm>
          <a:prstGeom prst="rect">
            <a:avLst/>
          </a:prstGeom>
          <a:solidFill>
            <a:schemeClr val="bg1">
              <a:lumMod val="95000"/>
            </a:schemeClr>
          </a:solidFill>
          <a:ln>
            <a:solidFill>
              <a:srgbClr val="168C75"/>
            </a:solidFill>
          </a:ln>
        </p:spPr>
        <p:txBody>
          <a:bodyPr wrap="square">
            <a:spAutoFit/>
          </a:bodyPr>
          <a:lstStyle/>
          <a:p>
            <a:pPr algn="just">
              <a:spcBef>
                <a:spcPts val="600"/>
              </a:spcBef>
            </a:pPr>
            <a:r>
              <a:rPr lang="el-GR" b="1" dirty="0">
                <a:solidFill>
                  <a:srgbClr val="168C75"/>
                </a:solidFill>
              </a:rPr>
              <a:t>Μια στιγμιαία διπολική ροπή σε ένα μόριο παραμορφώνει το νέφος ηλεκτρονίων σε ένα γειτονικό μόριο και δημιουργεί μια διπολική ροπή σε αυτό το μόριο. </a:t>
            </a:r>
            <a:r>
              <a:rPr lang="en-US" b="1" dirty="0">
                <a:solidFill>
                  <a:srgbClr val="168C75"/>
                </a:solidFill>
              </a:rPr>
              <a:t>T</a:t>
            </a:r>
            <a:r>
              <a:rPr lang="el-GR" b="1" dirty="0">
                <a:solidFill>
                  <a:srgbClr val="168C75"/>
                </a:solidFill>
              </a:rPr>
              <a:t>α δύο στιγμιαία δίπολα ελκύουν το ένα το άλλο.</a:t>
            </a:r>
            <a:r>
              <a:rPr lang="en-US" b="1" dirty="0">
                <a:solidFill>
                  <a:srgbClr val="168C75"/>
                </a:solidFill>
              </a:rPr>
              <a:t> </a:t>
            </a:r>
            <a:r>
              <a:rPr lang="el-GR" b="1" dirty="0">
                <a:solidFill>
                  <a:srgbClr val="168C75"/>
                </a:solidFill>
              </a:rPr>
              <a:t>Μια στιγμή αργότερα, το </a:t>
            </a:r>
            <a:r>
              <a:rPr lang="el-GR" b="1" dirty="0" err="1">
                <a:solidFill>
                  <a:srgbClr val="168C75"/>
                </a:solidFill>
              </a:rPr>
              <a:t>ηλεκτρονιακό</a:t>
            </a:r>
            <a:r>
              <a:rPr lang="el-GR" b="1" dirty="0">
                <a:solidFill>
                  <a:srgbClr val="168C75"/>
                </a:solidFill>
              </a:rPr>
              <a:t> νέφος του πρώτου μορίου θα δημιουργήσει μια διπολική ροπή σε διαφορετική κατεύθυνση, αλλά αυτή η νέα διπολική ροπή προκαλεί μια νέα διπολική ροπή στο δεύτερο μόριο, και παρόλα αυτά τα δύο μόρια έλκονται μεταξύ τους. Αυτή η ελκτική αλληλεπίδραση ονομάζεται αλληλεπίδραση </a:t>
            </a:r>
            <a:r>
              <a:rPr lang="en-US" b="1" dirty="0">
                <a:solidFill>
                  <a:srgbClr val="168C75"/>
                </a:solidFill>
              </a:rPr>
              <a:t>London.</a:t>
            </a:r>
            <a:r>
              <a:rPr lang="el-GR" b="1" dirty="0">
                <a:solidFill>
                  <a:srgbClr val="168C75"/>
                </a:solidFill>
              </a:rPr>
              <a:t> </a:t>
            </a:r>
            <a:endParaRPr lang="en-US" b="1" dirty="0">
              <a:solidFill>
                <a:srgbClr val="168C75"/>
              </a:solidFill>
            </a:endParaRPr>
          </a:p>
          <a:p>
            <a:pPr algn="just">
              <a:spcBef>
                <a:spcPts val="600"/>
              </a:spcBef>
            </a:pPr>
            <a:r>
              <a:rPr lang="el-GR" b="1" u="sng" dirty="0">
                <a:solidFill>
                  <a:srgbClr val="168C75"/>
                </a:solidFill>
              </a:rPr>
              <a:t>Οι δυνάμεις </a:t>
            </a:r>
            <a:r>
              <a:rPr lang="en-US" b="1" u="sng" dirty="0">
                <a:solidFill>
                  <a:srgbClr val="168C75"/>
                </a:solidFill>
              </a:rPr>
              <a:t>London </a:t>
            </a:r>
            <a:r>
              <a:rPr lang="el-GR" b="1" u="sng" dirty="0">
                <a:solidFill>
                  <a:srgbClr val="168C75"/>
                </a:solidFill>
              </a:rPr>
              <a:t>δρουν μεταξύ όλων των μορίων και είναι η μόνη αλληλεπίδραση μεταξύ μη πολικών μορίων. </a:t>
            </a:r>
          </a:p>
        </p:txBody>
      </p:sp>
      <p:pic>
        <p:nvPicPr>
          <p:cNvPr id="5" name="Picture 4">
            <a:extLst>
              <a:ext uri="{FF2B5EF4-FFF2-40B4-BE49-F238E27FC236}">
                <a16:creationId xmlns:a16="http://schemas.microsoft.com/office/drawing/2014/main" id="{2B8A895B-CE6F-1E47-E0DA-E6BF5A9FA28B}"/>
              </a:ext>
            </a:extLst>
          </p:cNvPr>
          <p:cNvPicPr>
            <a:picLocks noChangeAspect="1"/>
          </p:cNvPicPr>
          <p:nvPr/>
        </p:nvPicPr>
        <p:blipFill>
          <a:blip r:embed="rId3"/>
          <a:stretch>
            <a:fillRect/>
          </a:stretch>
        </p:blipFill>
        <p:spPr>
          <a:xfrm>
            <a:off x="3787473" y="2089785"/>
            <a:ext cx="4617053" cy="2031984"/>
          </a:xfrm>
          <a:prstGeom prst="rect">
            <a:avLst/>
          </a:prstGeom>
          <a:ln>
            <a:solidFill>
              <a:schemeClr val="tx1"/>
            </a:solidFill>
          </a:ln>
        </p:spPr>
      </p:pic>
    </p:spTree>
    <p:extLst>
      <p:ext uri="{BB962C8B-B14F-4D97-AF65-F5344CB8AC3E}">
        <p14:creationId xmlns:p14="http://schemas.microsoft.com/office/powerpoint/2010/main" val="234314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D2031-AF2D-F82C-748D-E7D485548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6F40D-C311-4EF0-5F99-BD99CA7C826D}"/>
              </a:ext>
            </a:extLst>
          </p:cNvPr>
          <p:cNvSpPr>
            <a:spLocks noGrp="1"/>
          </p:cNvSpPr>
          <p:nvPr>
            <p:ph type="title"/>
          </p:nvPr>
        </p:nvSpPr>
        <p:spPr>
          <a:xfrm>
            <a:off x="300038" y="152400"/>
            <a:ext cx="11563200" cy="685800"/>
          </a:xfrm>
        </p:spPr>
        <p:txBody>
          <a:bodyPr anchor="ctr">
            <a:normAutofit/>
          </a:bodyPr>
          <a:lstStyle/>
          <a:p>
            <a:r>
              <a:rPr lang="el-GR" dirty="0"/>
              <a:t>Δεσμός Υδρογόνου</a:t>
            </a:r>
            <a:endParaRPr lang="en-US" dirty="0"/>
          </a:p>
        </p:txBody>
      </p:sp>
      <p:sp>
        <p:nvSpPr>
          <p:cNvPr id="24" name="TextBox 23">
            <a:extLst>
              <a:ext uri="{FF2B5EF4-FFF2-40B4-BE49-F238E27FC236}">
                <a16:creationId xmlns:a16="http://schemas.microsoft.com/office/drawing/2014/main" id="{B5411B29-4515-A650-D10D-50833D9645CE}"/>
              </a:ext>
            </a:extLst>
          </p:cNvPr>
          <p:cNvSpPr txBox="1"/>
          <p:nvPr/>
        </p:nvSpPr>
        <p:spPr>
          <a:xfrm>
            <a:off x="302419" y="851920"/>
            <a:ext cx="11587162" cy="1323439"/>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Οι </a:t>
            </a:r>
            <a:r>
              <a:rPr lang="el-GR" sz="2000" b="1" dirty="0">
                <a:latin typeface="Minion Pro" panose="02040503050306020203"/>
              </a:rPr>
              <a:t>δεσμοί υδρογόνου</a:t>
            </a:r>
            <a:r>
              <a:rPr lang="en-US" sz="2000" b="1" dirty="0">
                <a:latin typeface="Minion Pro" panose="02040503050306020203"/>
              </a:rPr>
              <a:t> (Hydrogen Bonds)</a:t>
            </a:r>
            <a:r>
              <a:rPr lang="el-GR" sz="2000" b="1" dirty="0">
                <a:latin typeface="Minion Pro" panose="02040503050306020203"/>
              </a:rPr>
              <a:t> </a:t>
            </a:r>
            <a:r>
              <a:rPr lang="el-GR" sz="2000" dirty="0">
                <a:latin typeface="Minion Pro" panose="02040503050306020203"/>
              </a:rPr>
              <a:t>είναι ένας τύπος </a:t>
            </a:r>
            <a:r>
              <a:rPr lang="el-GR" sz="2000" dirty="0" err="1">
                <a:latin typeface="Minion Pro" panose="02040503050306020203"/>
              </a:rPr>
              <a:t>διαμοριακής</a:t>
            </a:r>
            <a:r>
              <a:rPr lang="el-GR" sz="2000" dirty="0">
                <a:latin typeface="Minion Pro" panose="02040503050306020203"/>
              </a:rPr>
              <a:t> δύναμης που </a:t>
            </a:r>
            <a:r>
              <a:rPr lang="el-GR" sz="2000" b="1" dirty="0">
                <a:latin typeface="Minion Pro" panose="02040503050306020203"/>
              </a:rPr>
              <a:t>εμφανίζεται μεταξύ του υδρογόνου σε ένα μόριο και ενός </a:t>
            </a:r>
            <a:r>
              <a:rPr lang="el-GR" sz="2000" b="1" dirty="0" err="1">
                <a:latin typeface="Minion Pro" panose="02040503050306020203"/>
              </a:rPr>
              <a:t>ηλεκτραρνητικού</a:t>
            </a:r>
            <a:r>
              <a:rPr lang="el-GR" sz="2000" b="1" dirty="0">
                <a:latin typeface="Minion Pro" panose="02040503050306020203"/>
              </a:rPr>
              <a:t> ατόμου ενός άλλου μορίου.</a:t>
            </a:r>
            <a:r>
              <a:rPr lang="el-GR" sz="2000" dirty="0">
                <a:latin typeface="Minion Pro" panose="02040503050306020203"/>
              </a:rPr>
              <a:t> Συγκεκριμένα, εμφανίζονται μόνο μεταξύ ενώσεων που περιέχουν υδρογόνο και ένα ή περισσότερα από τα ακόλουθα άτομα: Ο, </a:t>
            </a:r>
            <a:r>
              <a:rPr lang="en-US" sz="2000" dirty="0">
                <a:latin typeface="Minion Pro" panose="02040503050306020203"/>
              </a:rPr>
              <a:t>F</a:t>
            </a:r>
            <a:r>
              <a:rPr lang="el-GR" sz="2000" dirty="0">
                <a:latin typeface="Minion Pro" panose="02040503050306020203"/>
              </a:rPr>
              <a:t> ή </a:t>
            </a:r>
            <a:r>
              <a:rPr lang="en-US" sz="2000" dirty="0">
                <a:latin typeface="Minion Pro" panose="02040503050306020203"/>
              </a:rPr>
              <a:t>N</a:t>
            </a:r>
            <a:r>
              <a:rPr lang="el-GR" sz="2000" dirty="0">
                <a:latin typeface="Minion Pro" panose="02040503050306020203"/>
              </a:rPr>
              <a:t>.</a:t>
            </a:r>
          </a:p>
        </p:txBody>
      </p:sp>
      <p:pic>
        <p:nvPicPr>
          <p:cNvPr id="3" name="Picture 2">
            <a:extLst>
              <a:ext uri="{FF2B5EF4-FFF2-40B4-BE49-F238E27FC236}">
                <a16:creationId xmlns:a16="http://schemas.microsoft.com/office/drawing/2014/main" id="{F420BCC3-33C0-9103-4BCB-1C9BCEFAA6F3}"/>
              </a:ext>
            </a:extLst>
          </p:cNvPr>
          <p:cNvPicPr>
            <a:picLocks noChangeAspect="1"/>
          </p:cNvPicPr>
          <p:nvPr/>
        </p:nvPicPr>
        <p:blipFill>
          <a:blip r:embed="rId3"/>
          <a:stretch>
            <a:fillRect/>
          </a:stretch>
        </p:blipFill>
        <p:spPr>
          <a:xfrm>
            <a:off x="302419" y="2936007"/>
            <a:ext cx="4485548" cy="2736184"/>
          </a:xfrm>
          <a:prstGeom prst="rect">
            <a:avLst/>
          </a:prstGeom>
          <a:ln>
            <a:solidFill>
              <a:schemeClr val="tx1"/>
            </a:solidFill>
          </a:ln>
        </p:spPr>
      </p:pic>
      <p:sp>
        <p:nvSpPr>
          <p:cNvPr id="4" name="TextBox 3">
            <a:extLst>
              <a:ext uri="{FF2B5EF4-FFF2-40B4-BE49-F238E27FC236}">
                <a16:creationId xmlns:a16="http://schemas.microsoft.com/office/drawing/2014/main" id="{1478CA40-C835-17D5-9D57-B466008E4C79}"/>
              </a:ext>
            </a:extLst>
          </p:cNvPr>
          <p:cNvSpPr txBox="1"/>
          <p:nvPr/>
        </p:nvSpPr>
        <p:spPr>
          <a:xfrm>
            <a:off x="4911418" y="2318940"/>
            <a:ext cx="6951820" cy="3970318"/>
          </a:xfrm>
          <a:prstGeom prst="rect">
            <a:avLst/>
          </a:prstGeom>
          <a:solidFill>
            <a:schemeClr val="bg1">
              <a:lumMod val="95000"/>
            </a:schemeClr>
          </a:solidFill>
          <a:ln>
            <a:solidFill>
              <a:srgbClr val="168C75"/>
            </a:solidFill>
          </a:ln>
        </p:spPr>
        <p:txBody>
          <a:bodyPr wrap="square">
            <a:spAutoFit/>
          </a:bodyPr>
          <a:lstStyle/>
          <a:p>
            <a:pPr algn="just">
              <a:spcBef>
                <a:spcPts val="600"/>
              </a:spcBef>
            </a:pPr>
            <a:r>
              <a:rPr lang="el-GR" b="1" dirty="0">
                <a:solidFill>
                  <a:srgbClr val="168C75"/>
                </a:solidFill>
              </a:rPr>
              <a:t>Για να καταλάβουμε πώς σχηματίζεται, ας φανταστούμε τι συμβαίνει όταν ένα μόριο Η</a:t>
            </a:r>
            <a:r>
              <a:rPr lang="el-GR" b="1" baseline="-25000" dirty="0">
                <a:solidFill>
                  <a:srgbClr val="168C75"/>
                </a:solidFill>
              </a:rPr>
              <a:t>2</a:t>
            </a:r>
            <a:r>
              <a:rPr lang="el-GR" b="1" dirty="0">
                <a:solidFill>
                  <a:srgbClr val="168C75"/>
                </a:solidFill>
              </a:rPr>
              <a:t>Ο πλησιάζει ένα άλλο. Κάθε δεσμός Ο-Η είναι πολικός. Το </a:t>
            </a:r>
            <a:r>
              <a:rPr lang="el-GR" b="1" dirty="0" err="1">
                <a:solidFill>
                  <a:srgbClr val="168C75"/>
                </a:solidFill>
              </a:rPr>
              <a:t>ηλεκτραρνητικό</a:t>
            </a:r>
            <a:r>
              <a:rPr lang="el-GR" b="1" dirty="0">
                <a:solidFill>
                  <a:srgbClr val="168C75"/>
                </a:solidFill>
              </a:rPr>
              <a:t> άτομο Ο ασκεί μια ισχυρή έλξη στα ηλεκτρόνια του δεσμού και το πρωτόνιο του ατόμου Η είναι σχεδόν εντελώς αθωράκιστο. Επειδή είναι τόσο μικρό, το άτομο του υδρογόνου, με το μερικό θετικό του φορτίο, μπορεί να πλησιάσει πολύ κοντά σε ένα από τα μόνα ζεύγη ηλεκτρονίων στο άτομο Ο ενός άλλου μορίου νερού. Το μοναχικό ζεύγος και το μερικό θετικό φορτίο ελκύουν το ένα το άλλο έντονα και σχηματίζουν δεσμό υδρογόνου. Όταν μπορεί να σχηματιστεί, ένας δεσμός υδρογόνου είναι τόσο ισχυρός (περίπου το 10% της ισχύος ενός τυπικού ομοιοπολικού δεσμού) που κυριαρχεί σε όλους τους άλλους τύπους διαμοριακών αλληλεπιδράσεων.</a:t>
            </a:r>
          </a:p>
        </p:txBody>
      </p:sp>
    </p:spTree>
    <p:extLst>
      <p:ext uri="{BB962C8B-B14F-4D97-AF65-F5344CB8AC3E}">
        <p14:creationId xmlns:p14="http://schemas.microsoft.com/office/powerpoint/2010/main" val="2957865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56622-4BF3-6A6C-E4C7-2EAAB7317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EBD592-0D77-169C-A12F-218F79F9DACB}"/>
              </a:ext>
            </a:extLst>
          </p:cNvPr>
          <p:cNvSpPr>
            <a:spLocks noGrp="1"/>
          </p:cNvSpPr>
          <p:nvPr>
            <p:ph type="ctrTitle"/>
          </p:nvPr>
        </p:nvSpPr>
        <p:spPr>
          <a:xfrm>
            <a:off x="638629" y="1035106"/>
            <a:ext cx="9259974" cy="1890845"/>
          </a:xfrm>
        </p:spPr>
        <p:txBody>
          <a:bodyPr anchor="ctr">
            <a:normAutofit/>
          </a:bodyPr>
          <a:lstStyle/>
          <a:p>
            <a:r>
              <a:rPr lang="el-GR" sz="4000" dirty="0"/>
              <a:t>Χημεία Υδατικών Διαλυμάτων Ι </a:t>
            </a:r>
            <a:br>
              <a:rPr lang="el-GR" sz="4000" dirty="0"/>
            </a:br>
            <a:r>
              <a:rPr lang="el-GR" sz="4000" dirty="0"/>
              <a:t>(Το Νερό ως Διαλύτης – </a:t>
            </a:r>
            <a:br>
              <a:rPr lang="en-US" sz="4000" dirty="0"/>
            </a:br>
            <a:r>
              <a:rPr lang="el-GR" sz="4000" dirty="0"/>
              <a:t>Θεωρίες Οξέων/Βάσεων)</a:t>
            </a:r>
            <a:endParaRPr lang="en-US" sz="4000" dirty="0"/>
          </a:p>
        </p:txBody>
      </p:sp>
      <p:sp>
        <p:nvSpPr>
          <p:cNvPr id="3" name="Subtitle 2">
            <a:extLst>
              <a:ext uri="{FF2B5EF4-FFF2-40B4-BE49-F238E27FC236}">
                <a16:creationId xmlns:a16="http://schemas.microsoft.com/office/drawing/2014/main" id="{F3D7E231-80B7-576C-D617-5E751DB203CD}"/>
              </a:ext>
            </a:extLst>
          </p:cNvPr>
          <p:cNvSpPr>
            <a:spLocks noGrp="1"/>
          </p:cNvSpPr>
          <p:nvPr>
            <p:ph type="subTitle" idx="1"/>
          </p:nvPr>
        </p:nvSpPr>
        <p:spPr>
          <a:xfrm>
            <a:off x="638629" y="2948517"/>
            <a:ext cx="7462955" cy="884766"/>
          </a:xfrm>
        </p:spPr>
        <p:txBody>
          <a:bodyPr>
            <a:normAutofit/>
          </a:bodyPr>
          <a:lstStyle/>
          <a:p>
            <a:endParaRPr lang="en-US" sz="2800" dirty="0"/>
          </a:p>
        </p:txBody>
      </p:sp>
      <p:sp>
        <p:nvSpPr>
          <p:cNvPr id="5" name="Text Placeholder 4">
            <a:extLst>
              <a:ext uri="{FF2B5EF4-FFF2-40B4-BE49-F238E27FC236}">
                <a16:creationId xmlns:a16="http://schemas.microsoft.com/office/drawing/2014/main" id="{E32DE101-717D-8458-7D1B-FEC91B8137F5}"/>
              </a:ext>
            </a:extLst>
          </p:cNvPr>
          <p:cNvSpPr>
            <a:spLocks noGrp="1"/>
          </p:cNvSpPr>
          <p:nvPr>
            <p:ph type="body" sz="quarter" idx="11"/>
          </p:nvPr>
        </p:nvSpPr>
        <p:spPr>
          <a:xfrm>
            <a:off x="638629" y="4097597"/>
            <a:ext cx="5495471" cy="523617"/>
          </a:xfrm>
        </p:spPr>
        <p:txBody>
          <a:bodyPr>
            <a:normAutofit/>
          </a:bodyPr>
          <a:lstStyle/>
          <a:p>
            <a:endParaRPr lang="en-US" sz="1600" dirty="0"/>
          </a:p>
        </p:txBody>
      </p:sp>
    </p:spTree>
    <p:extLst>
      <p:ext uri="{BB962C8B-B14F-4D97-AF65-F5344CB8AC3E}">
        <p14:creationId xmlns:p14="http://schemas.microsoft.com/office/powerpoint/2010/main" val="89848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CE23B-A4AF-FFE3-32CF-990F74226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0ACDD-C624-4CD2-F40E-F88EEF5327AB}"/>
              </a:ext>
            </a:extLst>
          </p:cNvPr>
          <p:cNvSpPr>
            <a:spLocks noGrp="1"/>
          </p:cNvSpPr>
          <p:nvPr>
            <p:ph type="title"/>
          </p:nvPr>
        </p:nvSpPr>
        <p:spPr>
          <a:xfrm>
            <a:off x="300038" y="152400"/>
            <a:ext cx="11563200" cy="685800"/>
          </a:xfrm>
        </p:spPr>
        <p:txBody>
          <a:bodyPr anchor="ctr">
            <a:normAutofit/>
          </a:bodyPr>
          <a:lstStyle/>
          <a:p>
            <a:r>
              <a:rPr lang="el-GR" dirty="0"/>
              <a:t>Θέματα που θεωρούνται γνωστά από το Λύκειο</a:t>
            </a:r>
            <a:endParaRPr lang="en-US" dirty="0"/>
          </a:p>
        </p:txBody>
      </p:sp>
      <p:sp>
        <p:nvSpPr>
          <p:cNvPr id="3" name="TextBox 2">
            <a:extLst>
              <a:ext uri="{FF2B5EF4-FFF2-40B4-BE49-F238E27FC236}">
                <a16:creationId xmlns:a16="http://schemas.microsoft.com/office/drawing/2014/main" id="{05CB650C-D7A5-FAFD-83A7-B36DF9116A75}"/>
              </a:ext>
            </a:extLst>
          </p:cNvPr>
          <p:cNvSpPr txBox="1"/>
          <p:nvPr/>
        </p:nvSpPr>
        <p:spPr>
          <a:xfrm>
            <a:off x="300038" y="856287"/>
            <a:ext cx="11591924" cy="3093154"/>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Η έννοια της </a:t>
            </a:r>
            <a:r>
              <a:rPr lang="el-GR" sz="2000" b="1" dirty="0">
                <a:latin typeface="Minion Pro" panose="02040503050306020203"/>
              </a:rPr>
              <a:t>Χημικής Ισορροπίας </a:t>
            </a:r>
            <a:r>
              <a:rPr lang="el-GR" sz="2000" dirty="0">
                <a:latin typeface="Minion Pro" panose="02040503050306020203"/>
              </a:rPr>
              <a:t>και οι παράγοντες που επιδρούν σε αυτή (Αρχή </a:t>
            </a:r>
            <a:r>
              <a:rPr lang="en-US" sz="2000" dirty="0">
                <a:latin typeface="Minion Pro" panose="02040503050306020203"/>
              </a:rPr>
              <a:t>Le </a:t>
            </a:r>
            <a:r>
              <a:rPr lang="en-US" sz="2000" dirty="0" err="1">
                <a:latin typeface="Minion Pro" panose="02040503050306020203"/>
              </a:rPr>
              <a:t>Chatelier</a:t>
            </a:r>
            <a:r>
              <a:rPr lang="en-US" sz="2000" dirty="0">
                <a:latin typeface="Minion Pro" panose="02040503050306020203"/>
              </a:rPr>
              <a:t>)</a:t>
            </a:r>
            <a:endParaRPr lang="el-GR" sz="2000" dirty="0">
              <a:latin typeface="Minion Pro" panose="02040503050306020203"/>
            </a:endParaRPr>
          </a:p>
          <a:p>
            <a:pPr marL="914400" lvl="1" indent="-457200" algn="just">
              <a:spcAft>
                <a:spcPts val="600"/>
              </a:spcAft>
              <a:buFont typeface="Wingdings" panose="05000000000000000000" pitchFamily="2" charset="2"/>
              <a:buChar char="§"/>
            </a:pPr>
            <a:r>
              <a:rPr lang="el-GR" sz="2000" b="1" dirty="0">
                <a:solidFill>
                  <a:srgbClr val="168C75"/>
                </a:solidFill>
                <a:latin typeface="Minion Pro" panose="02040503050306020203"/>
              </a:rPr>
              <a:t>Πριν πιάσετε αυτό το κομμάτι της ύλης, προτείνεται να διαβάσετε ξανά από τη Χημεία Προσανατολισμού Γ’ Λυκείου (Τεύχος Β) το Κεφάλαιο 4: Χημική Ισορροπία</a:t>
            </a:r>
          </a:p>
          <a:p>
            <a:pPr marL="457200" indent="-457200" algn="just">
              <a:spcAft>
                <a:spcPts val="600"/>
              </a:spcAft>
              <a:buFont typeface="Wingdings" panose="05000000000000000000" pitchFamily="2" charset="2"/>
              <a:buChar char="§"/>
            </a:pPr>
            <a:r>
              <a:rPr lang="el-GR" sz="2000" dirty="0">
                <a:latin typeface="Minion Pro" panose="02040503050306020203"/>
              </a:rPr>
              <a:t>Οι έννοιες </a:t>
            </a:r>
            <a:r>
              <a:rPr lang="el-GR" sz="2000" b="1" dirty="0">
                <a:latin typeface="Minion Pro" panose="02040503050306020203"/>
              </a:rPr>
              <a:t>Οξέος και Βάσης κατά </a:t>
            </a:r>
            <a:r>
              <a:rPr lang="en-US" sz="2000" b="1" dirty="0">
                <a:latin typeface="Minion Pro" panose="02040503050306020203"/>
              </a:rPr>
              <a:t>Arrhenius </a:t>
            </a:r>
            <a:r>
              <a:rPr lang="el-GR" sz="2000" b="1" dirty="0">
                <a:latin typeface="Minion Pro" panose="02040503050306020203"/>
              </a:rPr>
              <a:t>και κατά </a:t>
            </a:r>
            <a:r>
              <a:rPr lang="en-US" sz="2000" b="1" dirty="0" err="1">
                <a:latin typeface="Minion Pro" panose="02040503050306020203"/>
              </a:rPr>
              <a:t>Brönsted</a:t>
            </a:r>
            <a:r>
              <a:rPr lang="en-US" sz="2000" b="1" dirty="0">
                <a:latin typeface="Minion Pro" panose="02040503050306020203"/>
              </a:rPr>
              <a:t> – Lowry</a:t>
            </a:r>
            <a:r>
              <a:rPr lang="el-GR" sz="2000" b="1" dirty="0">
                <a:latin typeface="Minion Pro" panose="02040503050306020203"/>
              </a:rPr>
              <a:t> </a:t>
            </a:r>
            <a:r>
              <a:rPr lang="el-GR" sz="2000" dirty="0">
                <a:latin typeface="Minion Pro" panose="02040503050306020203"/>
              </a:rPr>
              <a:t>και οι </a:t>
            </a:r>
            <a:r>
              <a:rPr lang="el-GR" sz="2000" b="1" dirty="0">
                <a:latin typeface="Minion Pro" panose="02040503050306020203"/>
              </a:rPr>
              <a:t>χημικές ισορροπίες οξέων-βάσεων</a:t>
            </a:r>
            <a:r>
              <a:rPr lang="el-GR" sz="2000" dirty="0">
                <a:latin typeface="Minion Pro" panose="02040503050306020203"/>
              </a:rPr>
              <a:t> (ιοντισμός ισχυρών και ασθενών οξέων-βάσεων, ιοντισμός νερού και η κλίμακα </a:t>
            </a:r>
            <a:r>
              <a:rPr lang="en-US" sz="2000" dirty="0">
                <a:latin typeface="Minion Pro" panose="02040503050306020203"/>
              </a:rPr>
              <a:t>pH, </a:t>
            </a:r>
            <a:r>
              <a:rPr lang="el-GR" sz="2000" dirty="0">
                <a:latin typeface="Minion Pro" panose="02040503050306020203"/>
              </a:rPr>
              <a:t>επίδραση κοινού ιόντος, ρυθμιστικά διαλύματα, </a:t>
            </a:r>
            <a:r>
              <a:rPr lang="el-GR" sz="2000" dirty="0" err="1">
                <a:latin typeface="Minion Pro" panose="02040503050306020203"/>
              </a:rPr>
              <a:t>τιτλοδότηση</a:t>
            </a:r>
            <a:r>
              <a:rPr lang="el-GR" sz="2000" dirty="0">
                <a:latin typeface="Minion Pro" panose="02040503050306020203"/>
              </a:rPr>
              <a:t>/εξουδετέρωση οξέων – βάσεων και ισορροπίες διαλυτότητας)</a:t>
            </a:r>
          </a:p>
          <a:p>
            <a:pPr marL="914400" lvl="1" indent="-457200" algn="just">
              <a:spcAft>
                <a:spcPts val="600"/>
              </a:spcAft>
              <a:buFont typeface="Wingdings" panose="05000000000000000000" pitchFamily="2" charset="2"/>
              <a:buChar char="§"/>
            </a:pPr>
            <a:r>
              <a:rPr lang="el-GR" sz="2000" b="1" dirty="0">
                <a:solidFill>
                  <a:srgbClr val="168C75"/>
                </a:solidFill>
                <a:latin typeface="Minion Pro" panose="02040503050306020203"/>
              </a:rPr>
              <a:t>Πριν πιάσετε αυτό το κομμάτι της ύλης, προτείνεται να διαβάσετε ξανά από τη Χημεία Προσανατολισμού Γ’ Λυκείου (Τεύχος Β) το Κεφάλαιο 5: Οξέα, Βάσεις και Ιοντική ισορροπία</a:t>
            </a:r>
          </a:p>
        </p:txBody>
      </p:sp>
    </p:spTree>
    <p:extLst>
      <p:ext uri="{BB962C8B-B14F-4D97-AF65-F5344CB8AC3E}">
        <p14:creationId xmlns:p14="http://schemas.microsoft.com/office/powerpoint/2010/main" val="2141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778B-2504-D543-85E9-B3C50C051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2D671-336F-6632-2192-188516DF849D}"/>
              </a:ext>
            </a:extLst>
          </p:cNvPr>
          <p:cNvSpPr>
            <a:spLocks noGrp="1"/>
          </p:cNvSpPr>
          <p:nvPr>
            <p:ph type="ctrTitle"/>
          </p:nvPr>
        </p:nvSpPr>
        <p:spPr>
          <a:xfrm>
            <a:off x="638628" y="1300282"/>
            <a:ext cx="9259974" cy="1890845"/>
          </a:xfrm>
        </p:spPr>
        <p:txBody>
          <a:bodyPr anchor="ctr">
            <a:normAutofit/>
          </a:bodyPr>
          <a:lstStyle/>
          <a:p>
            <a:r>
              <a:rPr lang="el-GR" sz="4000" dirty="0"/>
              <a:t>Διαμοριακές Δυνάμεις</a:t>
            </a:r>
            <a:endParaRPr lang="en-US" sz="4000" dirty="0"/>
          </a:p>
        </p:txBody>
      </p:sp>
      <p:sp>
        <p:nvSpPr>
          <p:cNvPr id="3" name="Subtitle 2">
            <a:extLst>
              <a:ext uri="{FF2B5EF4-FFF2-40B4-BE49-F238E27FC236}">
                <a16:creationId xmlns:a16="http://schemas.microsoft.com/office/drawing/2014/main" id="{B0192F65-9303-6FAE-1630-F8D9FCCC04CA}"/>
              </a:ext>
            </a:extLst>
          </p:cNvPr>
          <p:cNvSpPr>
            <a:spLocks noGrp="1"/>
          </p:cNvSpPr>
          <p:nvPr>
            <p:ph type="subTitle" idx="1"/>
          </p:nvPr>
        </p:nvSpPr>
        <p:spPr/>
        <p:txBody>
          <a:bodyPr>
            <a:normAutofit/>
          </a:bodyPr>
          <a:lstStyle/>
          <a:p>
            <a:endParaRPr lang="en-US" sz="2800" dirty="0"/>
          </a:p>
        </p:txBody>
      </p:sp>
      <p:sp>
        <p:nvSpPr>
          <p:cNvPr id="5" name="Text Placeholder 4">
            <a:extLst>
              <a:ext uri="{FF2B5EF4-FFF2-40B4-BE49-F238E27FC236}">
                <a16:creationId xmlns:a16="http://schemas.microsoft.com/office/drawing/2014/main" id="{2738A19B-1BD8-94F5-70C5-88CCC281651A}"/>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1081969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84CF7-2152-3D24-FF26-B29A18D12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B509A-EC33-695F-A425-05A20FF79CF2}"/>
              </a:ext>
            </a:extLst>
          </p:cNvPr>
          <p:cNvSpPr>
            <a:spLocks noGrp="1"/>
          </p:cNvSpPr>
          <p:nvPr>
            <p:ph type="ctrTitle"/>
          </p:nvPr>
        </p:nvSpPr>
        <p:spPr>
          <a:xfrm>
            <a:off x="638628" y="1300282"/>
            <a:ext cx="9259974" cy="1890845"/>
          </a:xfrm>
        </p:spPr>
        <p:txBody>
          <a:bodyPr anchor="ctr">
            <a:normAutofit/>
          </a:bodyPr>
          <a:lstStyle/>
          <a:p>
            <a:r>
              <a:rPr lang="el-GR" sz="4000" dirty="0"/>
              <a:t>Το Νερό ως Διαλύτης</a:t>
            </a:r>
            <a:endParaRPr lang="en-US" sz="4000" dirty="0"/>
          </a:p>
        </p:txBody>
      </p:sp>
      <p:sp>
        <p:nvSpPr>
          <p:cNvPr id="3" name="Subtitle 2">
            <a:extLst>
              <a:ext uri="{FF2B5EF4-FFF2-40B4-BE49-F238E27FC236}">
                <a16:creationId xmlns:a16="http://schemas.microsoft.com/office/drawing/2014/main" id="{A31A83B5-369A-ADC5-EBC4-E579BB9B5933}"/>
              </a:ext>
            </a:extLst>
          </p:cNvPr>
          <p:cNvSpPr>
            <a:spLocks noGrp="1"/>
          </p:cNvSpPr>
          <p:nvPr>
            <p:ph type="subTitle" idx="1"/>
          </p:nvPr>
        </p:nvSpPr>
        <p:spPr/>
        <p:txBody>
          <a:bodyPr>
            <a:normAutofit/>
          </a:bodyPr>
          <a:lstStyle/>
          <a:p>
            <a:endParaRPr lang="en-US" sz="2800" dirty="0"/>
          </a:p>
        </p:txBody>
      </p:sp>
      <p:sp>
        <p:nvSpPr>
          <p:cNvPr id="5" name="Text Placeholder 4">
            <a:extLst>
              <a:ext uri="{FF2B5EF4-FFF2-40B4-BE49-F238E27FC236}">
                <a16:creationId xmlns:a16="http://schemas.microsoft.com/office/drawing/2014/main" id="{65E5274B-2E8C-A15A-89B0-22BBC4EB789E}"/>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2915598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72D1E-AAC5-0187-2614-6A0E0DD2E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CF9D8-6CCF-3219-0D76-8D7713C53389}"/>
              </a:ext>
            </a:extLst>
          </p:cNvPr>
          <p:cNvSpPr>
            <a:spLocks noGrp="1"/>
          </p:cNvSpPr>
          <p:nvPr>
            <p:ph type="title"/>
          </p:nvPr>
        </p:nvSpPr>
        <p:spPr>
          <a:xfrm>
            <a:off x="300038" y="152400"/>
            <a:ext cx="11563200" cy="685800"/>
          </a:xfrm>
        </p:spPr>
        <p:txBody>
          <a:bodyPr anchor="ctr">
            <a:normAutofit/>
          </a:bodyPr>
          <a:lstStyle/>
          <a:p>
            <a:r>
              <a:rPr lang="el-GR" dirty="0"/>
              <a:t>Ιδιότητες του Νερού – Μοριακή Γεωμετρία</a:t>
            </a:r>
            <a:endParaRPr lang="en-US" dirty="0"/>
          </a:p>
        </p:txBody>
      </p:sp>
      <p:pic>
        <p:nvPicPr>
          <p:cNvPr id="3" name="Picture 4">
            <a:extLst>
              <a:ext uri="{FF2B5EF4-FFF2-40B4-BE49-F238E27FC236}">
                <a16:creationId xmlns:a16="http://schemas.microsoft.com/office/drawing/2014/main" id="{E106A8C3-9DEC-FA31-9DF5-9EBBACFBE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3677973"/>
            <a:ext cx="4599313" cy="30486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7AF440-1C03-575A-16BF-5F1816BDC2C1}"/>
              </a:ext>
            </a:extLst>
          </p:cNvPr>
          <p:cNvSpPr txBox="1"/>
          <p:nvPr/>
        </p:nvSpPr>
        <p:spPr>
          <a:xfrm>
            <a:off x="300038" y="838200"/>
            <a:ext cx="11577563" cy="2708434"/>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mj-lt"/>
              <a:buAutoNum type="arabicPeriod"/>
            </a:pPr>
            <a:r>
              <a:rPr lang="el-GR" sz="2000" dirty="0">
                <a:latin typeface="Minion Pro" panose="02040503050306020203"/>
              </a:rPr>
              <a:t>Σύμφωνα με το μοντέλο </a:t>
            </a:r>
            <a:r>
              <a:rPr lang="en-US" sz="2000" dirty="0">
                <a:latin typeface="Minion Pro" panose="02040503050306020203"/>
              </a:rPr>
              <a:t>VSEPR </a:t>
            </a:r>
            <a:r>
              <a:rPr lang="el-GR" sz="2000" dirty="0">
                <a:latin typeface="Minion Pro" panose="02040503050306020203"/>
              </a:rPr>
              <a:t>η τάξη του μορίου του </a:t>
            </a:r>
            <a:r>
              <a:rPr lang="en-US" sz="2000" dirty="0">
                <a:latin typeface="Minion Pro" panose="02040503050306020203"/>
              </a:rPr>
              <a:t>H</a:t>
            </a:r>
            <a:r>
              <a:rPr lang="en-US" sz="2000" baseline="-25000" dirty="0">
                <a:latin typeface="Minion Pro" panose="02040503050306020203"/>
              </a:rPr>
              <a:t>2</a:t>
            </a:r>
            <a:r>
              <a:rPr lang="en-US" sz="2000" dirty="0">
                <a:latin typeface="Minion Pro" panose="02040503050306020203"/>
              </a:rPr>
              <a:t>O </a:t>
            </a:r>
            <a:r>
              <a:rPr lang="el-GR" sz="2000" dirty="0">
                <a:latin typeface="Minion Pro" panose="02040503050306020203"/>
              </a:rPr>
              <a:t>είναι </a:t>
            </a:r>
            <a:r>
              <a:rPr lang="el-GR" sz="2000" b="1" dirty="0">
                <a:latin typeface="Minion Pro" panose="02040503050306020203"/>
              </a:rPr>
              <a:t>ΑΒ</a:t>
            </a:r>
            <a:r>
              <a:rPr lang="el-GR" sz="2000" b="1" baseline="-25000" dirty="0">
                <a:latin typeface="Minion Pro" panose="02040503050306020203"/>
              </a:rPr>
              <a:t>2</a:t>
            </a:r>
            <a:r>
              <a:rPr lang="el-GR" sz="2000" b="1" dirty="0">
                <a:latin typeface="Minion Pro" panose="02040503050306020203"/>
              </a:rPr>
              <a:t>Ε</a:t>
            </a:r>
            <a:r>
              <a:rPr lang="el-GR" sz="2000" b="1" baseline="-25000" dirty="0">
                <a:latin typeface="Minion Pro" panose="02040503050306020203"/>
              </a:rPr>
              <a:t>2</a:t>
            </a:r>
            <a:r>
              <a:rPr lang="el-GR" sz="2000" dirty="0">
                <a:latin typeface="Minion Pro" panose="02040503050306020203"/>
              </a:rPr>
              <a:t>, δίνοντας μια </a:t>
            </a:r>
            <a:r>
              <a:rPr lang="el-GR" sz="2000" b="1" dirty="0">
                <a:latin typeface="Minion Pro" panose="02040503050306020203"/>
              </a:rPr>
              <a:t>μοριακή γεωμετρία λυγισμένη (</a:t>
            </a:r>
            <a:r>
              <a:rPr lang="en-US" sz="2000" b="1" dirty="0">
                <a:latin typeface="Minion Pro" panose="02040503050306020203"/>
              </a:rPr>
              <a:t>bend)</a:t>
            </a:r>
            <a:r>
              <a:rPr lang="en-US" sz="2000" dirty="0">
                <a:latin typeface="Minion Pro" panose="02040503050306020203"/>
              </a:rPr>
              <a:t> </a:t>
            </a:r>
            <a:r>
              <a:rPr lang="el-GR" sz="2000" dirty="0">
                <a:latin typeface="Minion Pro" panose="02040503050306020203"/>
              </a:rPr>
              <a:t>και γωνίες μεταξύ των δεσμών ίσες με 104.5</a:t>
            </a:r>
            <a:r>
              <a:rPr lang="el-GR" sz="2000" baseline="30000" dirty="0">
                <a:latin typeface="Minion Pro" panose="02040503050306020203"/>
              </a:rPr>
              <a:t>ο</a:t>
            </a:r>
            <a:r>
              <a:rPr lang="el-GR" sz="2000" dirty="0">
                <a:latin typeface="Minion Pro" panose="02040503050306020203"/>
              </a:rPr>
              <a:t>.</a:t>
            </a:r>
            <a:endParaRPr lang="en-US" sz="2000" dirty="0">
              <a:latin typeface="Minion Pro" panose="02040503050306020203"/>
            </a:endParaRPr>
          </a:p>
          <a:p>
            <a:pPr marL="457200" indent="-457200" algn="just">
              <a:spcAft>
                <a:spcPts val="600"/>
              </a:spcAft>
              <a:buFont typeface="+mj-lt"/>
              <a:buAutoNum type="arabicPeriod"/>
            </a:pPr>
            <a:r>
              <a:rPr lang="el-GR" sz="2000" dirty="0">
                <a:latin typeface="Minion Pro" panose="02040503050306020203"/>
              </a:rPr>
              <a:t>Η γεωμετρία αυτή ερμηνεύεται από την </a:t>
            </a:r>
            <a:r>
              <a:rPr lang="el-GR" sz="2000" b="1" dirty="0">
                <a:latin typeface="Minion Pro" panose="02040503050306020203"/>
              </a:rPr>
              <a:t>ανάπτυξη </a:t>
            </a:r>
            <a:r>
              <a:rPr lang="en-US" sz="2000" b="1" dirty="0">
                <a:latin typeface="Minion Pro" panose="02040503050306020203"/>
              </a:rPr>
              <a:t>sp</a:t>
            </a:r>
            <a:r>
              <a:rPr lang="en-US" sz="2000" b="1" baseline="30000" dirty="0">
                <a:latin typeface="Minion Pro" panose="02040503050306020203"/>
              </a:rPr>
              <a:t>3</a:t>
            </a:r>
            <a:r>
              <a:rPr lang="en-US" sz="2000" b="1" dirty="0">
                <a:latin typeface="Minion Pro" panose="02040503050306020203"/>
              </a:rPr>
              <a:t> </a:t>
            </a:r>
            <a:r>
              <a:rPr lang="el-GR" sz="2000" b="1" dirty="0" err="1">
                <a:latin typeface="Minion Pro" panose="02040503050306020203"/>
              </a:rPr>
              <a:t>υβριδισμένων</a:t>
            </a:r>
            <a:r>
              <a:rPr lang="el-GR" sz="2000" b="1" dirty="0">
                <a:latin typeface="Minion Pro" panose="02040503050306020203"/>
              </a:rPr>
              <a:t> τροχιακών στο κεντρικό άτομο του </a:t>
            </a:r>
            <a:r>
              <a:rPr lang="en-US" sz="2000" b="1" dirty="0">
                <a:latin typeface="Minion Pro" panose="02040503050306020203"/>
              </a:rPr>
              <a:t>O</a:t>
            </a:r>
            <a:r>
              <a:rPr lang="el-GR" sz="2000" dirty="0">
                <a:latin typeface="Minion Pro" panose="02040503050306020203"/>
              </a:rPr>
              <a:t>, δύο εκ των οποίων καλύπτονται από τα ασύζευκτα ζεύγη και δύο καταλαμβάνονται από μονήρη ηλεκτρόνια που συμμετέχουν στους δεσμούς με τα άτομα </a:t>
            </a:r>
            <a:r>
              <a:rPr lang="en-US" sz="2000" dirty="0">
                <a:latin typeface="Minion Pro" panose="02040503050306020203"/>
              </a:rPr>
              <a:t>H.</a:t>
            </a:r>
            <a:endParaRPr lang="el-GR" sz="2000" dirty="0">
              <a:latin typeface="Minion Pro" panose="02040503050306020203"/>
            </a:endParaRPr>
          </a:p>
          <a:p>
            <a:pPr marL="457200" indent="-457200" algn="just">
              <a:spcAft>
                <a:spcPts val="600"/>
              </a:spcAft>
              <a:buFont typeface="+mj-lt"/>
              <a:buAutoNum type="arabicPeriod"/>
            </a:pPr>
            <a:r>
              <a:rPr lang="el-GR" sz="2000" dirty="0">
                <a:latin typeface="Minion Pro" panose="02040503050306020203"/>
              </a:rPr>
              <a:t>Αυτή η παραμόρφωση του μορίου του </a:t>
            </a:r>
            <a:r>
              <a:rPr lang="en-US" sz="2000" dirty="0">
                <a:latin typeface="Minion Pro" panose="02040503050306020203"/>
              </a:rPr>
              <a:t>H</a:t>
            </a:r>
            <a:r>
              <a:rPr lang="en-US" sz="2000" baseline="-25000" dirty="0">
                <a:latin typeface="Minion Pro" panose="02040503050306020203"/>
              </a:rPr>
              <a:t>2</a:t>
            </a:r>
            <a:r>
              <a:rPr lang="en-US" sz="2000" dirty="0">
                <a:latin typeface="Minion Pro" panose="02040503050306020203"/>
              </a:rPr>
              <a:t>O </a:t>
            </a:r>
            <a:r>
              <a:rPr lang="el-GR" sz="2000" dirty="0">
                <a:latin typeface="Minion Pro" panose="02040503050306020203"/>
              </a:rPr>
              <a:t>το καθιστά ένα </a:t>
            </a:r>
            <a:r>
              <a:rPr lang="el-GR" sz="2000" b="1" dirty="0">
                <a:latin typeface="Minion Pro" panose="02040503050306020203"/>
              </a:rPr>
              <a:t>ισχυρά πολικό μόριο</a:t>
            </a:r>
            <a:r>
              <a:rPr lang="el-GR" sz="2000" dirty="0">
                <a:latin typeface="Minion Pro" panose="02040503050306020203"/>
              </a:rPr>
              <a:t>, με υψηλή διπολική ροπή (-δ</a:t>
            </a:r>
            <a:r>
              <a:rPr lang="en-US" sz="2000" dirty="0">
                <a:latin typeface="Minion Pro" panose="02040503050306020203"/>
              </a:rPr>
              <a:t> </a:t>
            </a:r>
            <a:r>
              <a:rPr lang="el-GR" sz="2000" dirty="0">
                <a:latin typeface="Minion Pro" panose="02040503050306020203"/>
              </a:rPr>
              <a:t>προς την πλευρά των </a:t>
            </a:r>
            <a:r>
              <a:rPr lang="el-GR" sz="2000" dirty="0" err="1">
                <a:latin typeface="Minion Pro" panose="02040503050306020203"/>
              </a:rPr>
              <a:t>ασύζευκτων</a:t>
            </a:r>
            <a:r>
              <a:rPr lang="el-GR" sz="2000" dirty="0">
                <a:latin typeface="Minion Pro" panose="02040503050306020203"/>
              </a:rPr>
              <a:t> ζευγών ηλεκτρονίων και </a:t>
            </a:r>
            <a:r>
              <a:rPr lang="en-US" sz="2000" dirty="0">
                <a:latin typeface="Minion Pro" panose="02040503050306020203"/>
              </a:rPr>
              <a:t>+</a:t>
            </a:r>
            <a:r>
              <a:rPr lang="el-GR" sz="2000" dirty="0">
                <a:latin typeface="Minion Pro" panose="02040503050306020203"/>
              </a:rPr>
              <a:t>δ προς την πλευρά των πολικών δεσμών Ο-Η). </a:t>
            </a:r>
          </a:p>
        </p:txBody>
      </p:sp>
      <p:pic>
        <p:nvPicPr>
          <p:cNvPr id="6" name="Picture 5">
            <a:extLst>
              <a:ext uri="{FF2B5EF4-FFF2-40B4-BE49-F238E27FC236}">
                <a16:creationId xmlns:a16="http://schemas.microsoft.com/office/drawing/2014/main" id="{631AE308-590B-BD28-2323-CEACA9133DB9}"/>
              </a:ext>
            </a:extLst>
          </p:cNvPr>
          <p:cNvPicPr>
            <a:picLocks noChangeAspect="1"/>
          </p:cNvPicPr>
          <p:nvPr/>
        </p:nvPicPr>
        <p:blipFill>
          <a:blip r:embed="rId4"/>
          <a:stretch>
            <a:fillRect/>
          </a:stretch>
        </p:blipFill>
        <p:spPr>
          <a:xfrm>
            <a:off x="9119579" y="4078306"/>
            <a:ext cx="2285735" cy="2122469"/>
          </a:xfrm>
          <a:prstGeom prst="rect">
            <a:avLst/>
          </a:prstGeom>
          <a:ln>
            <a:solidFill>
              <a:schemeClr val="tx1"/>
            </a:solidFill>
          </a:ln>
        </p:spPr>
      </p:pic>
      <p:pic>
        <p:nvPicPr>
          <p:cNvPr id="1026" name="Picture 2">
            <a:extLst>
              <a:ext uri="{FF2B5EF4-FFF2-40B4-BE49-F238E27FC236}">
                <a16:creationId xmlns:a16="http://schemas.microsoft.com/office/drawing/2014/main" id="{ACF1BFDF-F3C2-8430-80A7-48A1EF09A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986" y="3677973"/>
            <a:ext cx="4050958" cy="30413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EBDC405-24C5-82F3-FE2A-4ABF146836F4}"/>
              </a:ext>
            </a:extLst>
          </p:cNvPr>
          <p:cNvSpPr txBox="1"/>
          <p:nvPr/>
        </p:nvSpPr>
        <p:spPr>
          <a:xfrm>
            <a:off x="300038" y="6350035"/>
            <a:ext cx="442750" cy="369332"/>
          </a:xfrm>
          <a:prstGeom prst="rect">
            <a:avLst/>
          </a:prstGeom>
          <a:solidFill>
            <a:schemeClr val="accent2">
              <a:lumMod val="20000"/>
              <a:lumOff val="80000"/>
            </a:schemeClr>
          </a:solidFill>
        </p:spPr>
        <p:txBody>
          <a:bodyPr wrap="none" rtlCol="0">
            <a:spAutoFit/>
          </a:bodyPr>
          <a:lstStyle/>
          <a:p>
            <a:r>
              <a:rPr lang="en-US" b="1" dirty="0">
                <a:latin typeface="Minion Pro" panose="02040503050306020203"/>
              </a:rPr>
              <a:t>(1)</a:t>
            </a:r>
          </a:p>
        </p:txBody>
      </p:sp>
      <p:sp>
        <p:nvSpPr>
          <p:cNvPr id="8" name="TextBox 7">
            <a:extLst>
              <a:ext uri="{FF2B5EF4-FFF2-40B4-BE49-F238E27FC236}">
                <a16:creationId xmlns:a16="http://schemas.microsoft.com/office/drawing/2014/main" id="{4D537562-E3A8-2745-3154-F8F6A940C9CD}"/>
              </a:ext>
            </a:extLst>
          </p:cNvPr>
          <p:cNvSpPr txBox="1"/>
          <p:nvPr/>
        </p:nvSpPr>
        <p:spPr>
          <a:xfrm>
            <a:off x="4983986" y="6350035"/>
            <a:ext cx="442750" cy="369332"/>
          </a:xfrm>
          <a:prstGeom prst="rect">
            <a:avLst/>
          </a:prstGeom>
          <a:solidFill>
            <a:schemeClr val="accent2">
              <a:lumMod val="20000"/>
              <a:lumOff val="80000"/>
            </a:schemeClr>
          </a:solidFill>
        </p:spPr>
        <p:txBody>
          <a:bodyPr wrap="none" rtlCol="0">
            <a:spAutoFit/>
          </a:bodyPr>
          <a:lstStyle/>
          <a:p>
            <a:r>
              <a:rPr lang="en-US" b="1" dirty="0">
                <a:latin typeface="Minion Pro" panose="02040503050306020203"/>
              </a:rPr>
              <a:t>(2)</a:t>
            </a:r>
          </a:p>
        </p:txBody>
      </p:sp>
      <p:sp>
        <p:nvSpPr>
          <p:cNvPr id="9" name="TextBox 8">
            <a:extLst>
              <a:ext uri="{FF2B5EF4-FFF2-40B4-BE49-F238E27FC236}">
                <a16:creationId xmlns:a16="http://schemas.microsoft.com/office/drawing/2014/main" id="{C282B2B9-E05E-29BB-2B32-725CA72C8D0B}"/>
              </a:ext>
            </a:extLst>
          </p:cNvPr>
          <p:cNvSpPr txBox="1"/>
          <p:nvPr/>
        </p:nvSpPr>
        <p:spPr>
          <a:xfrm>
            <a:off x="9119579" y="5818356"/>
            <a:ext cx="442750" cy="369332"/>
          </a:xfrm>
          <a:prstGeom prst="rect">
            <a:avLst/>
          </a:prstGeom>
          <a:solidFill>
            <a:schemeClr val="accent2">
              <a:lumMod val="20000"/>
              <a:lumOff val="80000"/>
            </a:schemeClr>
          </a:solidFill>
        </p:spPr>
        <p:txBody>
          <a:bodyPr wrap="none" rtlCol="0">
            <a:spAutoFit/>
          </a:bodyPr>
          <a:lstStyle/>
          <a:p>
            <a:r>
              <a:rPr lang="en-US" b="1" dirty="0">
                <a:latin typeface="Minion Pro" panose="02040503050306020203"/>
              </a:rPr>
              <a:t>(3)</a:t>
            </a:r>
          </a:p>
        </p:txBody>
      </p:sp>
    </p:spTree>
    <p:extLst>
      <p:ext uri="{BB962C8B-B14F-4D97-AF65-F5344CB8AC3E}">
        <p14:creationId xmlns:p14="http://schemas.microsoft.com/office/powerpoint/2010/main" val="1793534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2D725-7A7C-E0C8-F2FC-4CF6CF743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98DC0B-30A1-6119-C4E3-7850948AA740}"/>
              </a:ext>
            </a:extLst>
          </p:cNvPr>
          <p:cNvSpPr>
            <a:spLocks noGrp="1"/>
          </p:cNvSpPr>
          <p:nvPr>
            <p:ph type="title"/>
          </p:nvPr>
        </p:nvSpPr>
        <p:spPr>
          <a:xfrm>
            <a:off x="300038" y="152400"/>
            <a:ext cx="11563200" cy="685800"/>
          </a:xfrm>
        </p:spPr>
        <p:txBody>
          <a:bodyPr anchor="ctr">
            <a:normAutofit/>
          </a:bodyPr>
          <a:lstStyle/>
          <a:p>
            <a:r>
              <a:rPr lang="el-GR" dirty="0"/>
              <a:t>Ιδιότητες του Νερού – Διαμοριακές Δυνάμεις</a:t>
            </a:r>
            <a:endParaRPr lang="en-US" dirty="0"/>
          </a:p>
        </p:txBody>
      </p:sp>
      <p:sp>
        <p:nvSpPr>
          <p:cNvPr id="4" name="TextBox 3">
            <a:extLst>
              <a:ext uri="{FF2B5EF4-FFF2-40B4-BE49-F238E27FC236}">
                <a16:creationId xmlns:a16="http://schemas.microsoft.com/office/drawing/2014/main" id="{009B787C-C014-3CC4-E6AD-3BC3BAEB3BFE}"/>
              </a:ext>
            </a:extLst>
          </p:cNvPr>
          <p:cNvSpPr txBox="1"/>
          <p:nvPr/>
        </p:nvSpPr>
        <p:spPr>
          <a:xfrm>
            <a:off x="300038" y="838200"/>
            <a:ext cx="11577563" cy="2015936"/>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mj-lt"/>
              <a:buAutoNum type="arabicPeriod"/>
            </a:pPr>
            <a:r>
              <a:rPr lang="el-GR" sz="2000" dirty="0">
                <a:latin typeface="Minion Pro" panose="02040503050306020203"/>
              </a:rPr>
              <a:t>Ανάμεσα στα πολικά μόρια του νερού αναπτύσσονται ισχυρές ηλεκτροστατικές αλληλεπιδράσεις και μεταξύ των γειτονικών μορίων αναπτύσσονται δεσμοί Η. </a:t>
            </a:r>
            <a:r>
              <a:rPr lang="el-GR" sz="2000" b="1" dirty="0">
                <a:latin typeface="Minion Pro" panose="02040503050306020203"/>
              </a:rPr>
              <a:t>Κάθε άτομο Ο μπορεί να αναπτύξει δύο δεσμού Η, έναν για κάθε </a:t>
            </a:r>
            <a:r>
              <a:rPr lang="el-GR" sz="2000" b="1" dirty="0" err="1">
                <a:latin typeface="Minion Pro" panose="02040503050306020203"/>
              </a:rPr>
              <a:t>ασύζευκτο</a:t>
            </a:r>
            <a:r>
              <a:rPr lang="el-GR" sz="2000" b="1" dirty="0">
                <a:latin typeface="Minion Pro" panose="02040503050306020203"/>
              </a:rPr>
              <a:t> ζεύγος ηλεκτρονίων που διαθέτει. </a:t>
            </a:r>
            <a:endParaRPr lang="en-US" sz="2000" b="1" dirty="0">
              <a:latin typeface="Minion Pro" panose="02040503050306020203"/>
            </a:endParaRPr>
          </a:p>
          <a:p>
            <a:pPr marL="457200" indent="-457200" algn="just">
              <a:spcAft>
                <a:spcPts val="600"/>
              </a:spcAft>
              <a:buFont typeface="+mj-lt"/>
              <a:buAutoNum type="arabicPeriod"/>
            </a:pPr>
            <a:r>
              <a:rPr lang="el-GR" sz="2000" dirty="0">
                <a:latin typeface="Minion Pro" panose="02040503050306020203"/>
              </a:rPr>
              <a:t>Οι δεσμοί Η παραμένουν ισχυροί τόσο στην υγρή, όσο και στην στερεή κατάσταση (πάγος). Μάλιστα τα μόρια </a:t>
            </a:r>
            <a:r>
              <a:rPr lang="en-US" sz="2000" dirty="0">
                <a:latin typeface="Minion Pro" panose="02040503050306020203"/>
              </a:rPr>
              <a:t>H</a:t>
            </a:r>
            <a:r>
              <a:rPr lang="en-US" sz="2000" baseline="-25000" dirty="0">
                <a:latin typeface="Minion Pro" panose="02040503050306020203"/>
              </a:rPr>
              <a:t>2</a:t>
            </a:r>
            <a:r>
              <a:rPr lang="en-US" sz="2000" dirty="0">
                <a:latin typeface="Minion Pro" panose="02040503050306020203"/>
              </a:rPr>
              <a:t>O </a:t>
            </a:r>
            <a:r>
              <a:rPr lang="el-GR" sz="2000" dirty="0">
                <a:latin typeface="Minion Pro" panose="02040503050306020203"/>
              </a:rPr>
              <a:t>συγκρατούνται σε συγκεκριμένες θέσεις στο πλέγμα εξαιτίας των δεσμών </a:t>
            </a:r>
            <a:r>
              <a:rPr lang="en-US" sz="2000" dirty="0">
                <a:latin typeface="Minion Pro" panose="02040503050306020203"/>
              </a:rPr>
              <a:t>H </a:t>
            </a:r>
            <a:r>
              <a:rPr lang="el-GR" sz="2000" dirty="0">
                <a:latin typeface="Minion Pro" panose="02040503050306020203"/>
              </a:rPr>
              <a:t>και για αυτό το λόγο ο πάγος καταλαμβάνει περισσότερο όγκο από αυτό που θα είχε η ίδια μάζα υγρού νερού. </a:t>
            </a:r>
          </a:p>
        </p:txBody>
      </p:sp>
      <p:pic>
        <p:nvPicPr>
          <p:cNvPr id="5" name="Picture 4">
            <a:extLst>
              <a:ext uri="{FF2B5EF4-FFF2-40B4-BE49-F238E27FC236}">
                <a16:creationId xmlns:a16="http://schemas.microsoft.com/office/drawing/2014/main" id="{CF256971-D52D-C62C-68A6-C387E79646AD}"/>
              </a:ext>
            </a:extLst>
          </p:cNvPr>
          <p:cNvPicPr>
            <a:picLocks noChangeAspect="1"/>
          </p:cNvPicPr>
          <p:nvPr/>
        </p:nvPicPr>
        <p:blipFill>
          <a:blip r:embed="rId3"/>
          <a:stretch>
            <a:fillRect/>
          </a:stretch>
        </p:blipFill>
        <p:spPr>
          <a:xfrm>
            <a:off x="300038" y="3525649"/>
            <a:ext cx="4485548" cy="2736184"/>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D934AB12-7DB5-4968-BE5B-4911065E2F4A}"/>
              </a:ext>
            </a:extLst>
          </p:cNvPr>
          <p:cNvSpPr txBox="1"/>
          <p:nvPr/>
        </p:nvSpPr>
        <p:spPr>
          <a:xfrm>
            <a:off x="4342836" y="5892501"/>
            <a:ext cx="442750" cy="369332"/>
          </a:xfrm>
          <a:prstGeom prst="rect">
            <a:avLst/>
          </a:prstGeom>
          <a:solidFill>
            <a:schemeClr val="accent2">
              <a:lumMod val="20000"/>
              <a:lumOff val="80000"/>
            </a:schemeClr>
          </a:solidFill>
        </p:spPr>
        <p:txBody>
          <a:bodyPr wrap="none" rtlCol="0">
            <a:spAutoFit/>
          </a:bodyPr>
          <a:lstStyle/>
          <a:p>
            <a:r>
              <a:rPr lang="en-US" b="1" dirty="0">
                <a:latin typeface="Minion Pro" panose="02040503050306020203"/>
              </a:rPr>
              <a:t>(1)</a:t>
            </a:r>
          </a:p>
        </p:txBody>
      </p:sp>
      <p:pic>
        <p:nvPicPr>
          <p:cNvPr id="12" name="Picture 11" descr="A diagram of a molecule&#10;&#10;Description automatically generated">
            <a:extLst>
              <a:ext uri="{FF2B5EF4-FFF2-40B4-BE49-F238E27FC236}">
                <a16:creationId xmlns:a16="http://schemas.microsoft.com/office/drawing/2014/main" id="{58D56D0E-17EC-49AB-958E-DBE0F9DC7D8A}"/>
              </a:ext>
            </a:extLst>
          </p:cNvPr>
          <p:cNvPicPr>
            <a:picLocks noChangeAspect="1"/>
          </p:cNvPicPr>
          <p:nvPr/>
        </p:nvPicPr>
        <p:blipFill>
          <a:blip r:embed="rId4"/>
          <a:stretch>
            <a:fillRect/>
          </a:stretch>
        </p:blipFill>
        <p:spPr>
          <a:xfrm>
            <a:off x="6639578" y="2929483"/>
            <a:ext cx="5238023" cy="3928517"/>
          </a:xfrm>
          <a:prstGeom prst="rect">
            <a:avLst/>
          </a:prstGeom>
        </p:spPr>
      </p:pic>
      <p:sp>
        <p:nvSpPr>
          <p:cNvPr id="8" name="TextBox 7">
            <a:extLst>
              <a:ext uri="{FF2B5EF4-FFF2-40B4-BE49-F238E27FC236}">
                <a16:creationId xmlns:a16="http://schemas.microsoft.com/office/drawing/2014/main" id="{DC9C2E4C-E2EF-1251-2EC8-C6D73CC75568}"/>
              </a:ext>
            </a:extLst>
          </p:cNvPr>
          <p:cNvSpPr txBox="1"/>
          <p:nvPr/>
        </p:nvSpPr>
        <p:spPr>
          <a:xfrm>
            <a:off x="6639578" y="6488668"/>
            <a:ext cx="442750" cy="369332"/>
          </a:xfrm>
          <a:prstGeom prst="rect">
            <a:avLst/>
          </a:prstGeom>
          <a:solidFill>
            <a:schemeClr val="accent2">
              <a:lumMod val="20000"/>
              <a:lumOff val="80000"/>
            </a:schemeClr>
          </a:solidFill>
        </p:spPr>
        <p:txBody>
          <a:bodyPr wrap="none" rtlCol="0">
            <a:spAutoFit/>
          </a:bodyPr>
          <a:lstStyle/>
          <a:p>
            <a:r>
              <a:rPr lang="en-US" b="1" dirty="0">
                <a:latin typeface="Minion Pro" panose="02040503050306020203"/>
              </a:rPr>
              <a:t>(2)</a:t>
            </a:r>
          </a:p>
        </p:txBody>
      </p:sp>
    </p:spTree>
    <p:extLst>
      <p:ext uri="{BB962C8B-B14F-4D97-AF65-F5344CB8AC3E}">
        <p14:creationId xmlns:p14="http://schemas.microsoft.com/office/powerpoint/2010/main" val="190888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DDA7A-6231-B16A-D7CE-0EFF0FAE6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67F65-5719-B09E-3776-5FAC0063CA2D}"/>
              </a:ext>
            </a:extLst>
          </p:cNvPr>
          <p:cNvSpPr>
            <a:spLocks noGrp="1"/>
          </p:cNvSpPr>
          <p:nvPr>
            <p:ph type="title"/>
          </p:nvPr>
        </p:nvSpPr>
        <p:spPr>
          <a:xfrm>
            <a:off x="300038" y="152400"/>
            <a:ext cx="11563200" cy="685800"/>
          </a:xfrm>
        </p:spPr>
        <p:txBody>
          <a:bodyPr anchor="ctr">
            <a:normAutofit/>
          </a:bodyPr>
          <a:lstStyle/>
          <a:p>
            <a:r>
              <a:rPr lang="el-GR" dirty="0"/>
              <a:t>Φυσικές ιδιότητες του Νερού</a:t>
            </a:r>
            <a:endParaRPr lang="en-US" dirty="0"/>
          </a:p>
        </p:txBody>
      </p:sp>
      <p:grpSp>
        <p:nvGrpSpPr>
          <p:cNvPr id="9" name="Group 8">
            <a:extLst>
              <a:ext uri="{FF2B5EF4-FFF2-40B4-BE49-F238E27FC236}">
                <a16:creationId xmlns:a16="http://schemas.microsoft.com/office/drawing/2014/main" id="{69A3A62A-41D4-CF09-B1C1-5E3F1EAC4EDE}"/>
              </a:ext>
            </a:extLst>
          </p:cNvPr>
          <p:cNvGrpSpPr/>
          <p:nvPr/>
        </p:nvGrpSpPr>
        <p:grpSpPr>
          <a:xfrm>
            <a:off x="83261" y="1538592"/>
            <a:ext cx="5879223" cy="3477875"/>
            <a:chOff x="216778" y="838200"/>
            <a:chExt cx="5879223" cy="3477875"/>
          </a:xfrm>
        </p:grpSpPr>
        <p:sp>
          <p:nvSpPr>
            <p:cNvPr id="4" name="TextBox 3">
              <a:extLst>
                <a:ext uri="{FF2B5EF4-FFF2-40B4-BE49-F238E27FC236}">
                  <a16:creationId xmlns:a16="http://schemas.microsoft.com/office/drawing/2014/main" id="{23E8F1A3-5E97-5549-458B-39B12EA5F7A8}"/>
                </a:ext>
              </a:extLst>
            </p:cNvPr>
            <p:cNvSpPr txBox="1"/>
            <p:nvPr/>
          </p:nvSpPr>
          <p:spPr>
            <a:xfrm>
              <a:off x="300039" y="838200"/>
              <a:ext cx="5795962" cy="3477875"/>
            </a:xfrm>
            <a:prstGeom prst="rect">
              <a:avLst/>
            </a:prstGeom>
            <a:solidFill>
              <a:schemeClr val="tx1">
                <a:lumMod val="75000"/>
              </a:schemeClr>
            </a:solidFill>
            <a:ln>
              <a:solidFill>
                <a:schemeClr val="tx1"/>
              </a:solidFill>
            </a:ln>
          </p:spPr>
          <p:txBody>
            <a:bodyPr wrap="square" rtlCol="0">
              <a:spAutoFit/>
            </a:bodyPr>
            <a:lstStyle/>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p:txBody>
        </p:sp>
        <p:pic>
          <p:nvPicPr>
            <p:cNvPr id="6" name="Picture 5">
              <a:extLst>
                <a:ext uri="{FF2B5EF4-FFF2-40B4-BE49-F238E27FC236}">
                  <a16:creationId xmlns:a16="http://schemas.microsoft.com/office/drawing/2014/main" id="{5C4A7F6A-0929-8480-9035-26C0CC5F14ED}"/>
                </a:ext>
              </a:extLst>
            </p:cNvPr>
            <p:cNvPicPr>
              <a:picLocks noChangeAspect="1"/>
            </p:cNvPicPr>
            <p:nvPr/>
          </p:nvPicPr>
          <p:blipFill>
            <a:blip r:embed="rId3"/>
            <a:stretch>
              <a:fillRect/>
            </a:stretch>
          </p:blipFill>
          <p:spPr>
            <a:xfrm>
              <a:off x="216778" y="962984"/>
              <a:ext cx="5864860" cy="3353091"/>
            </a:xfrm>
            <a:prstGeom prst="rect">
              <a:avLst/>
            </a:prstGeom>
          </p:spPr>
        </p:pic>
      </p:grpSp>
      <p:sp>
        <p:nvSpPr>
          <p:cNvPr id="10" name="TextBox 9">
            <a:extLst>
              <a:ext uri="{FF2B5EF4-FFF2-40B4-BE49-F238E27FC236}">
                <a16:creationId xmlns:a16="http://schemas.microsoft.com/office/drawing/2014/main" id="{97E9E64F-DE72-6D5F-338F-CD5D5C35C54E}"/>
              </a:ext>
            </a:extLst>
          </p:cNvPr>
          <p:cNvSpPr txBox="1"/>
          <p:nvPr/>
        </p:nvSpPr>
        <p:spPr>
          <a:xfrm>
            <a:off x="6096001" y="859276"/>
            <a:ext cx="5879222" cy="6017032"/>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Οι τιμές των </a:t>
            </a:r>
            <a:r>
              <a:rPr lang="el-GR" sz="2000" b="1" dirty="0">
                <a:latin typeface="Minion Pro" panose="02040503050306020203"/>
              </a:rPr>
              <a:t>θερμοτήτων τήξης και εξάτμισης</a:t>
            </a:r>
            <a:r>
              <a:rPr lang="el-GR" sz="2000" dirty="0">
                <a:latin typeface="Minion Pro" panose="02040503050306020203"/>
              </a:rPr>
              <a:t>, όπως επίσης και των </a:t>
            </a:r>
            <a:r>
              <a:rPr lang="el-GR" sz="2000" b="1" dirty="0">
                <a:latin typeface="Minion Pro" panose="02040503050306020203"/>
              </a:rPr>
              <a:t>σημείων τήξης και βρασμού</a:t>
            </a:r>
            <a:r>
              <a:rPr lang="el-GR" sz="2000" dirty="0">
                <a:latin typeface="Minion Pro" panose="02040503050306020203"/>
              </a:rPr>
              <a:t>, είναι σχετικά υψηλότερες των αντίστοιχων τιμών των άλλων απλών μοριακών ενώσεων που δεν έχουν δεσμούς υδρογόνου. Αυτό οφείλεται στο γεγονός ότι, για να σπάσουν τα συμπλέγματα και να ελευθερωθούν τα μόρια </a:t>
            </a:r>
            <a:r>
              <a:rPr lang="en-US" sz="2000" dirty="0">
                <a:latin typeface="Minion Pro" panose="02040503050306020203"/>
              </a:rPr>
              <a:t>H</a:t>
            </a:r>
            <a:r>
              <a:rPr lang="en-US" sz="2000" baseline="-25000" dirty="0">
                <a:latin typeface="Minion Pro" panose="02040503050306020203"/>
              </a:rPr>
              <a:t>2</a:t>
            </a:r>
            <a:r>
              <a:rPr lang="en-US" sz="2000" dirty="0">
                <a:latin typeface="Minion Pro" panose="02040503050306020203"/>
              </a:rPr>
              <a:t>O</a:t>
            </a:r>
            <a:r>
              <a:rPr lang="el-GR" sz="2000" dirty="0">
                <a:latin typeface="Minion Pro" panose="02040503050306020203"/>
              </a:rPr>
              <a:t> από τις ισχυρές δυνάμεις που τα συνδέουν, είναι αναγκαία η σημαντική αύξηση της κινητικής ενέργειας των μορίων. </a:t>
            </a:r>
          </a:p>
          <a:p>
            <a:pPr marL="457200" indent="-457200" algn="just">
              <a:spcAft>
                <a:spcPts val="600"/>
              </a:spcAft>
              <a:buFont typeface="Wingdings" panose="05000000000000000000" pitchFamily="2" charset="2"/>
              <a:buChar char="§"/>
            </a:pPr>
            <a:r>
              <a:rPr lang="el-GR" sz="2000" dirty="0">
                <a:latin typeface="Minion Pro" panose="02040503050306020203"/>
              </a:rPr>
              <a:t>Το </a:t>
            </a:r>
            <a:r>
              <a:rPr lang="en-US" sz="2000" dirty="0">
                <a:latin typeface="Minion Pro" panose="02040503050306020203"/>
              </a:rPr>
              <a:t>H</a:t>
            </a:r>
            <a:r>
              <a:rPr lang="en-US" sz="2000" baseline="-25000" dirty="0">
                <a:latin typeface="Minion Pro" panose="02040503050306020203"/>
              </a:rPr>
              <a:t>2</a:t>
            </a:r>
            <a:r>
              <a:rPr lang="en-US" sz="2000" dirty="0">
                <a:latin typeface="Minion Pro" panose="02040503050306020203"/>
              </a:rPr>
              <a:t>O </a:t>
            </a:r>
            <a:r>
              <a:rPr lang="el-GR" sz="2000" dirty="0">
                <a:latin typeface="Minion Pro" panose="02040503050306020203"/>
              </a:rPr>
              <a:t>έχει τη μεγαλύτερη </a:t>
            </a:r>
            <a:r>
              <a:rPr lang="el-GR" sz="2000" b="1" dirty="0">
                <a:latin typeface="Minion Pro" panose="02040503050306020203"/>
              </a:rPr>
              <a:t>θερμοχωρητικότητα</a:t>
            </a:r>
            <a:r>
              <a:rPr lang="el-GR" sz="2000" dirty="0">
                <a:latin typeface="Minion Pro" panose="02040503050306020203"/>
              </a:rPr>
              <a:t> από όλα σχεδόν τα άλλα υγρά αντίστοιχων απλών ενώσεων. Εξαιτίας αυτής της ιδιότητας το νερό των λιμνών και των θαλασσών μπορεί να απορροφήσει ή να απελευθερώσει μεγάλες ποσότητες θερμότητας με ταυτόχρονη μικρή μεταβολή στη θερμοκρασία του και επομένως, να ρυθμίσει τη θερμοκρασία της ατμόσφαιρας και να επηρεάσει το τοπικό κλίμα.</a:t>
            </a:r>
          </a:p>
        </p:txBody>
      </p:sp>
    </p:spTree>
    <p:extLst>
      <p:ext uri="{BB962C8B-B14F-4D97-AF65-F5344CB8AC3E}">
        <p14:creationId xmlns:p14="http://schemas.microsoft.com/office/powerpoint/2010/main" val="448224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D7FB5-9068-E2C8-A457-D858198EB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F0702-76D0-3B2F-143E-EC5E15F39A27}"/>
              </a:ext>
            </a:extLst>
          </p:cNvPr>
          <p:cNvSpPr>
            <a:spLocks noGrp="1"/>
          </p:cNvSpPr>
          <p:nvPr>
            <p:ph type="title"/>
          </p:nvPr>
        </p:nvSpPr>
        <p:spPr>
          <a:xfrm>
            <a:off x="300038" y="152400"/>
            <a:ext cx="11563200" cy="685800"/>
          </a:xfrm>
        </p:spPr>
        <p:txBody>
          <a:bodyPr anchor="ctr">
            <a:normAutofit/>
          </a:bodyPr>
          <a:lstStyle/>
          <a:p>
            <a:r>
              <a:rPr lang="el-GR" dirty="0"/>
              <a:t>Το νερό ως διαλύτης – Υδρόλυση και Ενυδάτωση Ιόντων</a:t>
            </a:r>
            <a:endParaRPr lang="en-US" dirty="0"/>
          </a:p>
        </p:txBody>
      </p:sp>
      <p:sp>
        <p:nvSpPr>
          <p:cNvPr id="24" name="TextBox 23">
            <a:extLst>
              <a:ext uri="{FF2B5EF4-FFF2-40B4-BE49-F238E27FC236}">
                <a16:creationId xmlns:a16="http://schemas.microsoft.com/office/drawing/2014/main" id="{834B3960-1968-C25C-0331-9BE8B104447D}"/>
              </a:ext>
            </a:extLst>
          </p:cNvPr>
          <p:cNvSpPr txBox="1"/>
          <p:nvPr/>
        </p:nvSpPr>
        <p:spPr>
          <a:xfrm>
            <a:off x="4522799" y="1337905"/>
            <a:ext cx="7364401" cy="4862870"/>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Στην προηγούμενη ενότητα εξηγήσαμε την ενυδάτωση των ιόντων ως μια τυπική αλληλεπίδραση ιόντος – διπόλου.  Υπονοήσαμε εκεί χωρίς να εξηγήσουμε περαιτέρω την διαλυτική ικανότητα του νερού. </a:t>
            </a:r>
            <a:r>
              <a:rPr lang="el-GR" sz="2000" b="1" dirty="0">
                <a:latin typeface="Minion Pro" panose="02040503050306020203"/>
              </a:rPr>
              <a:t>Το νερό είναι ένας εξαιρετικός διαλύτης ιοντικών και πολικών ενώσεων εξαιτίας της πολικότητας του.</a:t>
            </a:r>
          </a:p>
          <a:p>
            <a:pPr marL="457200" indent="-457200" algn="just">
              <a:spcAft>
                <a:spcPts val="600"/>
              </a:spcAft>
              <a:buFont typeface="Wingdings" panose="05000000000000000000" pitchFamily="2" charset="2"/>
              <a:buChar char="§"/>
            </a:pPr>
            <a:r>
              <a:rPr lang="el-GR" sz="2000" dirty="0">
                <a:latin typeface="Minion Pro" panose="02040503050306020203"/>
              </a:rPr>
              <a:t>Όταν ένα ιοντικό στερεό προστίθεται στο νερό, ένας αριθμός μορίων </a:t>
            </a:r>
            <a:r>
              <a:rPr lang="en-US" sz="2000" dirty="0">
                <a:latin typeface="Minion Pro" panose="02040503050306020203"/>
              </a:rPr>
              <a:t>H</a:t>
            </a:r>
            <a:r>
              <a:rPr lang="en-US" sz="2000" baseline="-25000" dirty="0">
                <a:latin typeface="Minion Pro" panose="02040503050306020203"/>
              </a:rPr>
              <a:t>2</a:t>
            </a:r>
            <a:r>
              <a:rPr lang="en-US" sz="2000" dirty="0">
                <a:latin typeface="Minion Pro" panose="02040503050306020203"/>
              </a:rPr>
              <a:t>O</a:t>
            </a:r>
            <a:r>
              <a:rPr lang="el-GR" sz="2000" dirty="0">
                <a:latin typeface="Minion Pro" panose="02040503050306020203"/>
              </a:rPr>
              <a:t> μπορεί να περιβάλλει κάθε ιόν στην επιφάνεια του στερεού, να το διαχωρίσει από τα άλλα ιόντα και να το διαλύσει προοδευτικά. </a:t>
            </a:r>
            <a:r>
              <a:rPr lang="el-GR" sz="2000" b="1" dirty="0">
                <a:latin typeface="Minion Pro" panose="02040503050306020203"/>
              </a:rPr>
              <a:t>Τα επιμέρους φορτία των περιβαλλόντων μορίων του </a:t>
            </a:r>
            <a:r>
              <a:rPr lang="en-US" sz="2000" b="1" dirty="0">
                <a:latin typeface="Minion Pro" panose="02040503050306020203"/>
              </a:rPr>
              <a:t>H</a:t>
            </a:r>
            <a:r>
              <a:rPr lang="en-US" sz="2000" b="1" baseline="-25000" dirty="0">
                <a:latin typeface="Minion Pro" panose="02040503050306020203"/>
              </a:rPr>
              <a:t>2</a:t>
            </a:r>
            <a:r>
              <a:rPr lang="en-US" sz="2000" b="1" dirty="0">
                <a:latin typeface="Minion Pro" panose="02040503050306020203"/>
              </a:rPr>
              <a:t>O</a:t>
            </a:r>
            <a:r>
              <a:rPr lang="el-GR" sz="2000" b="1" dirty="0">
                <a:latin typeface="Minion Pro" panose="02040503050306020203"/>
              </a:rPr>
              <a:t> αντικαθιστούν τα φορτία των ιοντικών γειτόνων στο στερεό, έτσι τα ιόντα γλιστρούν στο διάλυμα με μικρή αλλαγή ενέργειας. </a:t>
            </a:r>
            <a:endParaRPr lang="en-US" sz="2000" b="1" dirty="0">
              <a:latin typeface="Minion Pro" panose="02040503050306020203"/>
            </a:endParaRPr>
          </a:p>
          <a:p>
            <a:pPr marL="457200" indent="-457200" algn="just">
              <a:spcAft>
                <a:spcPts val="600"/>
              </a:spcAft>
              <a:buFont typeface="Wingdings" panose="05000000000000000000" pitchFamily="2" charset="2"/>
              <a:buChar char="§"/>
            </a:pPr>
            <a:r>
              <a:rPr lang="el-GR" sz="2000" dirty="0">
                <a:latin typeface="Minion Pro" panose="02040503050306020203"/>
              </a:rPr>
              <a:t>Η υδρόλυση είναι μια διαδικασία κατάλυσης/σπασίματος των ιοντικών δεσμών στο στερεό και συνεπώς είναι μια </a:t>
            </a:r>
            <a:r>
              <a:rPr lang="el-GR" sz="2000" b="1" dirty="0" err="1">
                <a:latin typeface="Minion Pro" panose="02040503050306020203"/>
              </a:rPr>
              <a:t>ενδόθερμη</a:t>
            </a:r>
            <a:r>
              <a:rPr lang="el-GR" sz="2000" dirty="0">
                <a:latin typeface="Minion Pro" panose="02040503050306020203"/>
              </a:rPr>
              <a:t> </a:t>
            </a:r>
            <a:r>
              <a:rPr lang="el-GR" sz="2000" b="1" dirty="0">
                <a:latin typeface="Minion Pro" panose="02040503050306020203"/>
              </a:rPr>
              <a:t>διαδικασία (απαιτεί ενέργεια)</a:t>
            </a:r>
          </a:p>
        </p:txBody>
      </p:sp>
      <p:pic>
        <p:nvPicPr>
          <p:cNvPr id="4098" name="Picture 2">
            <a:extLst>
              <a:ext uri="{FF2B5EF4-FFF2-40B4-BE49-F238E27FC236}">
                <a16:creationId xmlns:a16="http://schemas.microsoft.com/office/drawing/2014/main" id="{708D2726-35E8-984C-5F80-25764872B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9961"/>
            <a:ext cx="4498837" cy="391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21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63306-ED2E-9318-9B70-0C0AD83780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CA9AB-28B3-8D80-C45E-75B10E503BD7}"/>
              </a:ext>
            </a:extLst>
          </p:cNvPr>
          <p:cNvSpPr>
            <a:spLocks noGrp="1"/>
          </p:cNvSpPr>
          <p:nvPr>
            <p:ph type="title"/>
          </p:nvPr>
        </p:nvSpPr>
        <p:spPr>
          <a:xfrm>
            <a:off x="300038" y="152400"/>
            <a:ext cx="11563200" cy="685800"/>
          </a:xfrm>
        </p:spPr>
        <p:txBody>
          <a:bodyPr anchor="ctr">
            <a:normAutofit/>
          </a:bodyPr>
          <a:lstStyle/>
          <a:p>
            <a:r>
              <a:rPr lang="el-GR" dirty="0"/>
              <a:t>Το νερό ως διαλύτης – Υδρόλυση και Ενυδάτωση Ιόντων</a:t>
            </a:r>
            <a:endParaRPr lang="en-US" dirty="0"/>
          </a:p>
        </p:txBody>
      </p:sp>
      <p:pic>
        <p:nvPicPr>
          <p:cNvPr id="3" name="Picture 2">
            <a:extLst>
              <a:ext uri="{FF2B5EF4-FFF2-40B4-BE49-F238E27FC236}">
                <a16:creationId xmlns:a16="http://schemas.microsoft.com/office/drawing/2014/main" id="{90ECF925-AD16-5EEF-7658-3E5E745B63EC}"/>
              </a:ext>
            </a:extLst>
          </p:cNvPr>
          <p:cNvPicPr>
            <a:picLocks noChangeAspect="1"/>
          </p:cNvPicPr>
          <p:nvPr/>
        </p:nvPicPr>
        <p:blipFill>
          <a:blip r:embed="rId3"/>
          <a:stretch>
            <a:fillRect/>
          </a:stretch>
        </p:blipFill>
        <p:spPr>
          <a:xfrm>
            <a:off x="328763" y="2257444"/>
            <a:ext cx="3238952" cy="1991003"/>
          </a:xfrm>
          <a:prstGeom prst="rect">
            <a:avLst/>
          </a:prstGeom>
          <a:ln>
            <a:solidFill>
              <a:schemeClr val="tx1"/>
            </a:solidFill>
          </a:ln>
        </p:spPr>
      </p:pic>
      <p:sp>
        <p:nvSpPr>
          <p:cNvPr id="5" name="TextBox 4">
            <a:extLst>
              <a:ext uri="{FF2B5EF4-FFF2-40B4-BE49-F238E27FC236}">
                <a16:creationId xmlns:a16="http://schemas.microsoft.com/office/drawing/2014/main" id="{72877935-332E-19D0-65E1-AC4637540404}"/>
              </a:ext>
            </a:extLst>
          </p:cNvPr>
          <p:cNvSpPr txBox="1"/>
          <p:nvPr/>
        </p:nvSpPr>
        <p:spPr>
          <a:xfrm>
            <a:off x="3623197" y="1590953"/>
            <a:ext cx="8264003" cy="3323987"/>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Στο επόμενο στάδιο τα μόρια του </a:t>
            </a:r>
            <a:r>
              <a:rPr lang="en-US" sz="2000" dirty="0">
                <a:latin typeface="Minion Pro" panose="02040503050306020203"/>
              </a:rPr>
              <a:t>H</a:t>
            </a:r>
            <a:r>
              <a:rPr lang="en-US" sz="2000" baseline="-25000" dirty="0">
                <a:latin typeface="Minion Pro" panose="02040503050306020203"/>
              </a:rPr>
              <a:t>2</a:t>
            </a:r>
            <a:r>
              <a:rPr lang="en-US" sz="2000" dirty="0">
                <a:latin typeface="Minion Pro" panose="02040503050306020203"/>
              </a:rPr>
              <a:t>O</a:t>
            </a:r>
            <a:r>
              <a:rPr lang="el-GR" sz="2000" dirty="0">
                <a:latin typeface="Minion Pro" panose="02040503050306020203"/>
              </a:rPr>
              <a:t> αναμένεται να συγκεντρωθούν γύρω από το </a:t>
            </a:r>
            <a:r>
              <a:rPr lang="el-GR" sz="2000" b="1" dirty="0">
                <a:latin typeface="Minion Pro" panose="02040503050306020203"/>
              </a:rPr>
              <a:t>κατιόν</a:t>
            </a:r>
            <a:r>
              <a:rPr lang="el-GR" sz="2000" dirty="0">
                <a:latin typeface="Minion Pro" panose="02040503050306020203"/>
              </a:rPr>
              <a:t> με ένα μόνο ζεύγος ηλεκτρονίων σε κάθε άτομο Ο να δείχνει προς τα μέσα και τα άτομα Η να δείχνουν προς τα έξω (αριστερά). Αναμένουμε την αντίστροφη διάταξη γύρω από ένα </a:t>
            </a:r>
            <a:r>
              <a:rPr lang="el-GR" sz="2000" b="1" dirty="0">
                <a:latin typeface="Minion Pro" panose="02040503050306020203"/>
              </a:rPr>
              <a:t>ανιόν</a:t>
            </a:r>
            <a:r>
              <a:rPr lang="el-GR" sz="2000" dirty="0">
                <a:latin typeface="Minion Pro" panose="02040503050306020203"/>
              </a:rPr>
              <a:t>: τα άτομα Η έχουν μερικά θετικά φορτία και έτσι έλκονται από το αρνητικό φορτίο του ανιόντος (</a:t>
            </a:r>
            <a:r>
              <a:rPr lang="el-GR" sz="2000" dirty="0" err="1">
                <a:latin typeface="Minion Pro" panose="02040503050306020203"/>
              </a:rPr>
              <a:t>δεξία</a:t>
            </a:r>
            <a:r>
              <a:rPr lang="el-GR" sz="2000" dirty="0">
                <a:latin typeface="Minion Pro" panose="02040503050306020203"/>
              </a:rPr>
              <a:t>).</a:t>
            </a:r>
          </a:p>
          <a:p>
            <a:pPr marL="457200" indent="-457200" algn="just">
              <a:spcAft>
                <a:spcPts val="600"/>
              </a:spcAft>
              <a:buFont typeface="Wingdings" panose="05000000000000000000" pitchFamily="2" charset="2"/>
              <a:buChar char="§"/>
            </a:pPr>
            <a:r>
              <a:rPr lang="el-GR" sz="2000" dirty="0">
                <a:latin typeface="Minion Pro" panose="02040503050306020203"/>
              </a:rPr>
              <a:t>Η διεργασία της ενυδάτωσης είναι πάντα </a:t>
            </a:r>
            <a:r>
              <a:rPr lang="el-GR" sz="2000" b="1" dirty="0">
                <a:latin typeface="Minion Pro" panose="02040503050306020203"/>
              </a:rPr>
              <a:t>εξώθερμη</a:t>
            </a:r>
            <a:r>
              <a:rPr lang="el-GR" sz="2000" dirty="0">
                <a:latin typeface="Minion Pro" panose="02040503050306020203"/>
              </a:rPr>
              <a:t> αφού οδηγεί σε ελάττωση της ενέργειας του συστήματος ιόντος-μορίων νερού.</a:t>
            </a:r>
          </a:p>
          <a:p>
            <a:pPr marL="457200" indent="-457200" algn="just">
              <a:spcAft>
                <a:spcPts val="600"/>
              </a:spcAft>
              <a:buFont typeface="Wingdings" panose="05000000000000000000" pitchFamily="2" charset="2"/>
              <a:buChar char="§"/>
            </a:pPr>
            <a:r>
              <a:rPr lang="el-GR" sz="2000" dirty="0">
                <a:latin typeface="Minion Pro" panose="02040503050306020203"/>
              </a:rPr>
              <a:t>Το πλήθος των μορίων </a:t>
            </a:r>
            <a:r>
              <a:rPr lang="en-US" sz="2000" dirty="0">
                <a:latin typeface="Minion Pro" panose="02040503050306020203"/>
              </a:rPr>
              <a:t>H</a:t>
            </a:r>
            <a:r>
              <a:rPr lang="en-US" sz="2000" baseline="-25000" dirty="0">
                <a:latin typeface="Minion Pro" panose="02040503050306020203"/>
              </a:rPr>
              <a:t>2</a:t>
            </a:r>
            <a:r>
              <a:rPr lang="en-US" sz="2000" dirty="0">
                <a:latin typeface="Minion Pro" panose="02040503050306020203"/>
              </a:rPr>
              <a:t>O</a:t>
            </a:r>
            <a:r>
              <a:rPr lang="el-GR" sz="2000" dirty="0">
                <a:latin typeface="Minion Pro" panose="02040503050306020203"/>
              </a:rPr>
              <a:t> περιβάλλουν ένα ιόν θα εξηγηθεί από τη θεωρία </a:t>
            </a:r>
            <a:r>
              <a:rPr lang="el-GR" sz="2000" dirty="0" err="1">
                <a:latin typeface="Minion Pro" panose="02040503050306020203"/>
              </a:rPr>
              <a:t>συμπλόκων</a:t>
            </a:r>
            <a:r>
              <a:rPr lang="el-GR" sz="2000" dirty="0">
                <a:latin typeface="Minion Pro" panose="02040503050306020203"/>
              </a:rPr>
              <a:t> ενώσεων σε επόμενη ενότητα. </a:t>
            </a:r>
          </a:p>
        </p:txBody>
      </p:sp>
    </p:spTree>
    <p:extLst>
      <p:ext uri="{BB962C8B-B14F-4D97-AF65-F5344CB8AC3E}">
        <p14:creationId xmlns:p14="http://schemas.microsoft.com/office/powerpoint/2010/main" val="3888250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0BEF5-2561-E94D-BF4A-0BF12C203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2739E-7F4D-701D-1897-02A31A0D1DF1}"/>
              </a:ext>
            </a:extLst>
          </p:cNvPr>
          <p:cNvSpPr>
            <a:spLocks noGrp="1"/>
          </p:cNvSpPr>
          <p:nvPr>
            <p:ph type="title"/>
          </p:nvPr>
        </p:nvSpPr>
        <p:spPr>
          <a:xfrm>
            <a:off x="300038" y="152400"/>
            <a:ext cx="11563200" cy="685800"/>
          </a:xfrm>
        </p:spPr>
        <p:txBody>
          <a:bodyPr anchor="ctr">
            <a:normAutofit/>
          </a:bodyPr>
          <a:lstStyle/>
          <a:p>
            <a:r>
              <a:rPr lang="el-GR" dirty="0"/>
              <a:t>Το νερό ως διαλύτης – Υδρόλυση και Ενυδάτωση</a:t>
            </a:r>
            <a:endParaRPr lang="en-US" dirty="0"/>
          </a:p>
        </p:txBody>
      </p:sp>
      <p:sp>
        <p:nvSpPr>
          <p:cNvPr id="5" name="TextBox 4">
            <a:extLst>
              <a:ext uri="{FF2B5EF4-FFF2-40B4-BE49-F238E27FC236}">
                <a16:creationId xmlns:a16="http://schemas.microsoft.com/office/drawing/2014/main" id="{54EB38A2-2EF9-673C-3C2F-45ADCE2864E1}"/>
              </a:ext>
            </a:extLst>
          </p:cNvPr>
          <p:cNvSpPr txBox="1"/>
          <p:nvPr/>
        </p:nvSpPr>
        <p:spPr>
          <a:xfrm>
            <a:off x="352500" y="4450319"/>
            <a:ext cx="11563200" cy="2323713"/>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b="1" dirty="0">
                <a:latin typeface="Minion Pro" panose="02040503050306020203"/>
              </a:rPr>
              <a:t>Οι πολικές μοριακές ενώσεις</a:t>
            </a:r>
            <a:r>
              <a:rPr lang="el-GR" sz="2000" dirty="0">
                <a:latin typeface="Minion Pro" panose="02040503050306020203"/>
              </a:rPr>
              <a:t> (π.χ. αιθανόλη) διαλύονται στο νερό μόνο εάν η συνολική έλξη μεταξύ των δίπολων μορίων της ένωσης και των δίπολων μορίων </a:t>
            </a:r>
            <a:r>
              <a:rPr lang="en-US" sz="2000" dirty="0">
                <a:latin typeface="Minion Pro" panose="02040503050306020203"/>
              </a:rPr>
              <a:t>H</a:t>
            </a:r>
            <a:r>
              <a:rPr lang="en-US" sz="2000" baseline="-25000" dirty="0">
                <a:latin typeface="Minion Pro" panose="02040503050306020203"/>
              </a:rPr>
              <a:t>2</a:t>
            </a:r>
            <a:r>
              <a:rPr lang="en-US" sz="2000" dirty="0">
                <a:latin typeface="Minion Pro" panose="02040503050306020203"/>
              </a:rPr>
              <a:t>O</a:t>
            </a:r>
            <a:r>
              <a:rPr lang="el-GR" sz="2000" dirty="0">
                <a:latin typeface="Minion Pro" panose="02040503050306020203"/>
              </a:rPr>
              <a:t>, δηλαδή το άθροισμα των δυνάμεων διπόλου ένωσης - διπόλου νερού και δεσμών υδρογόνου, είναι ισχυρότερη από την έλξη μεταξύ των </a:t>
            </a:r>
            <a:r>
              <a:rPr lang="el-GR" sz="2000" dirty="0" err="1">
                <a:latin typeface="Minion Pro" panose="02040503050306020203"/>
              </a:rPr>
              <a:t>διπόλων</a:t>
            </a:r>
            <a:r>
              <a:rPr lang="el-GR" sz="2000" dirty="0">
                <a:latin typeface="Minion Pro" panose="02040503050306020203"/>
              </a:rPr>
              <a:t> μορίων της μοριακής ένωσης.</a:t>
            </a:r>
          </a:p>
          <a:p>
            <a:pPr marL="457200" indent="-457200" algn="just">
              <a:spcAft>
                <a:spcPts val="600"/>
              </a:spcAft>
              <a:buFont typeface="Wingdings" panose="05000000000000000000" pitchFamily="2" charset="2"/>
              <a:buChar char="§"/>
            </a:pPr>
            <a:r>
              <a:rPr lang="el-GR" sz="2000" b="1" dirty="0">
                <a:latin typeface="Minion Pro" panose="02040503050306020203"/>
              </a:rPr>
              <a:t>Οι μη πολικές ενώσεις κατά κανόνα δεν διαλύονται στο νερό </a:t>
            </a:r>
            <a:r>
              <a:rPr lang="el-GR" sz="2000" dirty="0">
                <a:latin typeface="Minion Pro" panose="02040503050306020203"/>
              </a:rPr>
              <a:t>επειδή, τα μόρια </a:t>
            </a:r>
            <a:r>
              <a:rPr lang="en-US" sz="2000" dirty="0">
                <a:latin typeface="Minion Pro" panose="02040503050306020203"/>
              </a:rPr>
              <a:t>H</a:t>
            </a:r>
            <a:r>
              <a:rPr lang="en-US" sz="2000" baseline="-25000" dirty="0">
                <a:latin typeface="Minion Pro" panose="02040503050306020203"/>
              </a:rPr>
              <a:t>2</a:t>
            </a:r>
            <a:r>
              <a:rPr lang="en-US" sz="2000" dirty="0">
                <a:latin typeface="Minion Pro" panose="02040503050306020203"/>
              </a:rPr>
              <a:t>O </a:t>
            </a:r>
            <a:r>
              <a:rPr lang="el-GR" sz="2000" dirty="0">
                <a:latin typeface="Minion Pro" panose="02040503050306020203"/>
              </a:rPr>
              <a:t>έλκονται πολύ ισχυρά μεταξύ τους και σχεδόν καθόλου από τα μη πολικά μόρια της ένωσης και επομένως, δεν είναι δυνατόν να δράσει ο ανωτέρω μηχανισμός ενυδάτωσης των μορίων.</a:t>
            </a:r>
          </a:p>
        </p:txBody>
      </p:sp>
      <p:grpSp>
        <p:nvGrpSpPr>
          <p:cNvPr id="6" name="Group 5">
            <a:extLst>
              <a:ext uri="{FF2B5EF4-FFF2-40B4-BE49-F238E27FC236}">
                <a16:creationId xmlns:a16="http://schemas.microsoft.com/office/drawing/2014/main" id="{7153681F-142F-1D99-FB59-5960ECB6E7EF}"/>
              </a:ext>
            </a:extLst>
          </p:cNvPr>
          <p:cNvGrpSpPr/>
          <p:nvPr/>
        </p:nvGrpSpPr>
        <p:grpSpPr>
          <a:xfrm>
            <a:off x="2649331" y="905322"/>
            <a:ext cx="6893337" cy="3477875"/>
            <a:chOff x="2649331" y="865394"/>
            <a:chExt cx="6893337" cy="3477875"/>
          </a:xfrm>
        </p:grpSpPr>
        <p:sp>
          <p:nvSpPr>
            <p:cNvPr id="8" name="TextBox 7">
              <a:extLst>
                <a:ext uri="{FF2B5EF4-FFF2-40B4-BE49-F238E27FC236}">
                  <a16:creationId xmlns:a16="http://schemas.microsoft.com/office/drawing/2014/main" id="{716C4017-2ED2-FE56-6DF0-97A254616C26}"/>
                </a:ext>
              </a:extLst>
            </p:cNvPr>
            <p:cNvSpPr txBox="1"/>
            <p:nvPr/>
          </p:nvSpPr>
          <p:spPr>
            <a:xfrm>
              <a:off x="2649331" y="865394"/>
              <a:ext cx="6893337" cy="3477875"/>
            </a:xfrm>
            <a:prstGeom prst="rect">
              <a:avLst/>
            </a:prstGeom>
            <a:solidFill>
              <a:schemeClr val="tx1">
                <a:lumMod val="75000"/>
              </a:schemeClr>
            </a:solidFill>
            <a:ln>
              <a:solidFill>
                <a:schemeClr val="tx1"/>
              </a:solidFill>
            </a:ln>
          </p:spPr>
          <p:txBody>
            <a:bodyPr wrap="square" rtlCol="0">
              <a:spAutoFit/>
            </a:bodyPr>
            <a:lstStyle/>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p:txBody>
        </p:sp>
        <p:pic>
          <p:nvPicPr>
            <p:cNvPr id="12" name="Picture 11">
              <a:extLst>
                <a:ext uri="{FF2B5EF4-FFF2-40B4-BE49-F238E27FC236}">
                  <a16:creationId xmlns:a16="http://schemas.microsoft.com/office/drawing/2014/main" id="{ED279C92-B3BD-FEF0-9593-2E433A4F46AF}"/>
                </a:ext>
              </a:extLst>
            </p:cNvPr>
            <p:cNvPicPr>
              <a:picLocks noChangeAspect="1"/>
            </p:cNvPicPr>
            <p:nvPr/>
          </p:nvPicPr>
          <p:blipFill>
            <a:blip r:embed="rId3"/>
            <a:stretch>
              <a:fillRect/>
            </a:stretch>
          </p:blipFill>
          <p:spPr>
            <a:xfrm>
              <a:off x="3001277" y="936023"/>
              <a:ext cx="6189444" cy="3380051"/>
            </a:xfrm>
            <a:prstGeom prst="rect">
              <a:avLst/>
            </a:prstGeom>
          </p:spPr>
        </p:pic>
      </p:grpSp>
    </p:spTree>
    <p:extLst>
      <p:ext uri="{BB962C8B-B14F-4D97-AF65-F5344CB8AC3E}">
        <p14:creationId xmlns:p14="http://schemas.microsoft.com/office/powerpoint/2010/main" val="1744360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60BBA-3A14-8181-9E45-0E806C4F6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61B2B-1DD8-5F25-7637-CFEE4395A06D}"/>
              </a:ext>
            </a:extLst>
          </p:cNvPr>
          <p:cNvSpPr>
            <a:spLocks noGrp="1"/>
          </p:cNvSpPr>
          <p:nvPr>
            <p:ph type="title"/>
          </p:nvPr>
        </p:nvSpPr>
        <p:spPr>
          <a:xfrm>
            <a:off x="300038" y="152400"/>
            <a:ext cx="11563200" cy="685800"/>
          </a:xfrm>
        </p:spPr>
        <p:txBody>
          <a:bodyPr anchor="ctr">
            <a:normAutofit/>
          </a:bodyPr>
          <a:lstStyle/>
          <a:p>
            <a:r>
              <a:rPr lang="el-GR" dirty="0"/>
              <a:t>Ιοντισμός του Νερού</a:t>
            </a:r>
            <a:endParaRPr lang="en-US"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E03A0FF-D664-7391-2C22-EF5F0E57B743}"/>
                  </a:ext>
                </a:extLst>
              </p:cNvPr>
              <p:cNvSpPr txBox="1"/>
              <p:nvPr/>
            </p:nvSpPr>
            <p:spPr>
              <a:xfrm>
                <a:off x="300038" y="838200"/>
                <a:ext cx="8114388" cy="5863144"/>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Πειράματα έχουν αποδείξει ότι ένας πολύ μικρός αριθμός ιόντων υδρογόνου (Η</a:t>
                </a:r>
                <a:r>
                  <a:rPr lang="el-GR" sz="2000" baseline="30000" dirty="0">
                    <a:latin typeface="Minion Pro" panose="02040503050306020203"/>
                  </a:rPr>
                  <a:t>+</a:t>
                </a:r>
                <a:r>
                  <a:rPr lang="el-GR" sz="2000" dirty="0">
                    <a:latin typeface="Minion Pro" panose="02040503050306020203"/>
                  </a:rPr>
                  <a:t>) και υδροξυλίου</a:t>
                </a:r>
                <a:r>
                  <a:rPr lang="en-US" sz="2000" dirty="0">
                    <a:latin typeface="Minion Pro" panose="02040503050306020203"/>
                  </a:rPr>
                  <a:t> </a:t>
                </a:r>
                <a:r>
                  <a:rPr lang="el-GR" sz="2000" dirty="0">
                    <a:latin typeface="Minion Pro" panose="02040503050306020203"/>
                  </a:rPr>
                  <a:t>(ΟΗ</a:t>
                </a:r>
                <a:r>
                  <a:rPr lang="el-GR" sz="2000" baseline="30000" dirty="0">
                    <a:latin typeface="Minion Pro" panose="02040503050306020203"/>
                  </a:rPr>
                  <a:t>-</a:t>
                </a:r>
                <a:r>
                  <a:rPr lang="el-GR" sz="2000" dirty="0">
                    <a:latin typeface="Minion Pro" panose="02040503050306020203"/>
                  </a:rPr>
                  <a:t>) υπάρχουν πάντα εντός του νερού σε υγρή κατάσταση. Τα ιόντα αυτά προέρχονται από το</a:t>
                </a:r>
                <a:r>
                  <a:rPr lang="en-US" sz="2000" dirty="0">
                    <a:latin typeface="Minion Pro" panose="02040503050306020203"/>
                  </a:rPr>
                  <a:t> </a:t>
                </a:r>
                <a:r>
                  <a:rPr lang="el-GR" sz="2000" dirty="0">
                    <a:latin typeface="Minion Pro" panose="02040503050306020203"/>
                  </a:rPr>
                  <a:t>μερικό ιονισμό (διάσταση) του νερού</a:t>
                </a:r>
                <a:endParaRPr lang="en-US" sz="2000" dirty="0">
                  <a:latin typeface="Minion Pro" panose="02040503050306020203"/>
                </a:endParaRPr>
              </a:p>
              <a:p>
                <a:pPr algn="just">
                  <a:spcAft>
                    <a:spcPts val="1200"/>
                  </a:spcAft>
                </a:pPr>
                <a14:m>
                  <m:oMathPara xmlns:m="http://schemas.openxmlformats.org/officeDocument/2006/math">
                    <m:oMathParaPr>
                      <m:jc m:val="centerGroup"/>
                    </m:oMathParaPr>
                    <m:oMath xmlns:m="http://schemas.openxmlformats.org/officeDocument/2006/math">
                      <m:sSub>
                        <m:sSubPr>
                          <m:ctrlPr>
                            <a:rPr lang="en-US" sz="2000" b="1" i="1">
                              <a:solidFill>
                                <a:srgbClr val="000000"/>
                              </a:solidFill>
                              <a:latin typeface="Cambria Math" panose="02040503050406030204" pitchFamily="18" charset="0"/>
                            </a:rPr>
                          </m:ctrlPr>
                        </m:sSubPr>
                        <m:e>
                          <m:r>
                            <a:rPr lang="en-US" sz="2000" b="1" i="0">
                              <a:solidFill>
                                <a:srgbClr val="000000"/>
                              </a:solidFill>
                              <a:latin typeface="Cambria Math" panose="02040503050406030204" pitchFamily="18" charset="0"/>
                            </a:rPr>
                            <m:t>𝐇</m:t>
                          </m:r>
                        </m:e>
                        <m:sub>
                          <m:r>
                            <a:rPr lang="en-US" sz="2000" b="1" i="0">
                              <a:solidFill>
                                <a:srgbClr val="000000"/>
                              </a:solidFill>
                              <a:latin typeface="Cambria Math" panose="02040503050406030204" pitchFamily="18" charset="0"/>
                            </a:rPr>
                            <m:t>𝟐</m:t>
                          </m:r>
                        </m:sub>
                      </m:sSub>
                      <m:r>
                        <a:rPr lang="en-US" sz="2000" b="1" i="0">
                          <a:solidFill>
                            <a:srgbClr val="000000"/>
                          </a:solidFill>
                          <a:latin typeface="Cambria Math" panose="02040503050406030204" pitchFamily="18" charset="0"/>
                        </a:rPr>
                        <m:t>𝐎</m:t>
                      </m:r>
                      <m:d>
                        <m:dPr>
                          <m:ctrlPr>
                            <a:rPr lang="en-US" sz="2000" b="1" i="1">
                              <a:solidFill>
                                <a:srgbClr val="000000"/>
                              </a:solidFill>
                              <a:latin typeface="Cambria Math" panose="02040503050406030204" pitchFamily="18" charset="0"/>
                            </a:rPr>
                          </m:ctrlPr>
                        </m:dPr>
                        <m:e>
                          <m:r>
                            <a:rPr lang="en-US" sz="2000" b="1" i="0">
                              <a:solidFill>
                                <a:srgbClr val="000000"/>
                              </a:solidFill>
                              <a:latin typeface="Cambria Math" panose="02040503050406030204" pitchFamily="18" charset="0"/>
                            </a:rPr>
                            <m:t>𝐥</m:t>
                          </m:r>
                        </m:e>
                      </m:d>
                      <m:r>
                        <a:rPr lang="en-US" sz="2000" b="1" i="0" smtClean="0">
                          <a:solidFill>
                            <a:srgbClr val="000000"/>
                          </a:solidFill>
                          <a:latin typeface="Cambria Math" panose="02040503050406030204" pitchFamily="18" charset="0"/>
                          <a:ea typeface="Cambria Math" panose="02040503050406030204" pitchFamily="18" charset="0"/>
                        </a:rPr>
                        <m:t>⇌</m:t>
                      </m:r>
                      <m:sSup>
                        <m:sSupPr>
                          <m:ctrlPr>
                            <a:rPr lang="en-US" sz="2000" b="1" i="1">
                              <a:solidFill>
                                <a:srgbClr val="000000"/>
                              </a:solidFill>
                              <a:latin typeface="Cambria Math" panose="02040503050406030204" pitchFamily="18" charset="0"/>
                            </a:rPr>
                          </m:ctrlPr>
                        </m:sSupPr>
                        <m:e>
                          <m:r>
                            <a:rPr lang="en-US" sz="2000" b="1" i="0">
                              <a:solidFill>
                                <a:srgbClr val="000000"/>
                              </a:solidFill>
                              <a:latin typeface="Cambria Math" panose="02040503050406030204" pitchFamily="18" charset="0"/>
                            </a:rPr>
                            <m:t>𝐇</m:t>
                          </m:r>
                        </m:e>
                        <m:sup>
                          <m:r>
                            <a:rPr lang="en-US" sz="2000" b="1" i="0">
                              <a:solidFill>
                                <a:srgbClr val="000000"/>
                              </a:solidFill>
                              <a:latin typeface="Cambria Math" panose="02040503050406030204" pitchFamily="18" charset="0"/>
                            </a:rPr>
                            <m:t>+</m:t>
                          </m:r>
                        </m:sup>
                      </m:sSup>
                      <m:d>
                        <m:dPr>
                          <m:ctrlPr>
                            <a:rPr lang="en-US" sz="2000" b="1" i="1">
                              <a:solidFill>
                                <a:srgbClr val="000000"/>
                              </a:solidFill>
                              <a:latin typeface="Cambria Math" panose="02040503050406030204" pitchFamily="18" charset="0"/>
                            </a:rPr>
                          </m:ctrlPr>
                        </m:dPr>
                        <m:e>
                          <m:r>
                            <a:rPr lang="en-US" sz="2000" b="1" i="0">
                              <a:solidFill>
                                <a:srgbClr val="000000"/>
                              </a:solidFill>
                              <a:latin typeface="Cambria Math" panose="02040503050406030204" pitchFamily="18" charset="0"/>
                            </a:rPr>
                            <m:t>𝐚𝐪</m:t>
                          </m:r>
                        </m:e>
                      </m:d>
                      <m:r>
                        <a:rPr lang="en-US" sz="2000" b="1" i="0">
                          <a:solidFill>
                            <a:srgbClr val="000000"/>
                          </a:solidFill>
                          <a:latin typeface="Cambria Math" panose="02040503050406030204" pitchFamily="18" charset="0"/>
                        </a:rPr>
                        <m:t>+</m:t>
                      </m:r>
                      <m:r>
                        <a:rPr lang="en-US" sz="2000" b="1" i="0">
                          <a:solidFill>
                            <a:srgbClr val="000000"/>
                          </a:solidFill>
                          <a:latin typeface="Cambria Math" panose="02040503050406030204" pitchFamily="18" charset="0"/>
                        </a:rPr>
                        <m:t>𝐎</m:t>
                      </m:r>
                      <m:sSup>
                        <m:sSupPr>
                          <m:ctrlPr>
                            <a:rPr lang="en-US" sz="2000" b="1" i="1">
                              <a:solidFill>
                                <a:srgbClr val="000000"/>
                              </a:solidFill>
                              <a:latin typeface="Cambria Math" panose="02040503050406030204" pitchFamily="18" charset="0"/>
                            </a:rPr>
                          </m:ctrlPr>
                        </m:sSupPr>
                        <m:e>
                          <m:r>
                            <a:rPr lang="en-US" sz="2000" b="1" i="0">
                              <a:solidFill>
                                <a:srgbClr val="000000"/>
                              </a:solidFill>
                              <a:latin typeface="Cambria Math" panose="02040503050406030204" pitchFamily="18" charset="0"/>
                            </a:rPr>
                            <m:t>𝐇</m:t>
                          </m:r>
                        </m:e>
                        <m:sup>
                          <m:r>
                            <a:rPr lang="en-US" sz="2000" b="1" i="0">
                              <a:solidFill>
                                <a:srgbClr val="000000"/>
                              </a:solidFill>
                              <a:latin typeface="Cambria Math" panose="02040503050406030204" pitchFamily="18" charset="0"/>
                            </a:rPr>
                            <m:t>−</m:t>
                          </m:r>
                        </m:sup>
                      </m:sSup>
                      <m:d>
                        <m:dPr>
                          <m:ctrlPr>
                            <a:rPr lang="en-US" sz="2000" b="1" i="1">
                              <a:solidFill>
                                <a:srgbClr val="000000"/>
                              </a:solidFill>
                              <a:latin typeface="Cambria Math" panose="02040503050406030204" pitchFamily="18" charset="0"/>
                            </a:rPr>
                          </m:ctrlPr>
                        </m:dPr>
                        <m:e>
                          <m:r>
                            <a:rPr lang="en-US" sz="2000" b="1" i="0">
                              <a:solidFill>
                                <a:srgbClr val="000000"/>
                              </a:solidFill>
                              <a:latin typeface="Cambria Math" panose="02040503050406030204" pitchFamily="18" charset="0"/>
                            </a:rPr>
                            <m:t>𝐚𝐪</m:t>
                          </m:r>
                        </m:e>
                      </m:d>
                    </m:oMath>
                  </m:oMathPara>
                </a14:m>
                <a:endParaRPr lang="en-US" sz="2000" b="1" dirty="0">
                  <a:latin typeface="Minion Pro" panose="02040503050306020203"/>
                </a:endParaRPr>
              </a:p>
              <a:p>
                <a:pPr marL="457200" indent="-457200" algn="just">
                  <a:spcAft>
                    <a:spcPts val="600"/>
                  </a:spcAft>
                  <a:buFont typeface="Wingdings" panose="05000000000000000000" pitchFamily="2" charset="2"/>
                  <a:buChar char="§"/>
                </a:pPr>
                <a:r>
                  <a:rPr lang="el-GR" sz="2000" dirty="0">
                    <a:latin typeface="Minion Pro" panose="02040503050306020203"/>
                  </a:rPr>
                  <a:t>Στο καθαρό χημικά νερό και στους 25</a:t>
                </a:r>
                <a:r>
                  <a:rPr lang="el-GR" sz="2000" baseline="30000" dirty="0">
                    <a:latin typeface="Minion Pro" panose="02040503050306020203"/>
                  </a:rPr>
                  <a:t>ο</a:t>
                </a:r>
                <a:r>
                  <a:rPr lang="el-GR" sz="2000" dirty="0">
                    <a:latin typeface="Minion Pro" panose="02040503050306020203"/>
                  </a:rPr>
                  <a:t>C, μόνο το 1.8x10</a:t>
                </a:r>
                <a:r>
                  <a:rPr lang="el-GR" sz="2000" baseline="30000" dirty="0">
                    <a:latin typeface="Minion Pro" panose="02040503050306020203"/>
                  </a:rPr>
                  <a:t>-7</a:t>
                </a:r>
                <a:r>
                  <a:rPr lang="el-GR" sz="2000" dirty="0">
                    <a:latin typeface="Minion Pro" panose="02040503050306020203"/>
                  </a:rPr>
                  <a:t>% των μορίων του νερού υφίσταται ιονισμό</a:t>
                </a:r>
                <a:r>
                  <a:rPr lang="en-US" sz="2000" dirty="0">
                    <a:latin typeface="Minion Pro" panose="02040503050306020203"/>
                  </a:rPr>
                  <a:t>.</a:t>
                </a:r>
              </a:p>
              <a:p>
                <a:pPr marL="457200" indent="-457200" algn="just">
                  <a:spcAft>
                    <a:spcPts val="600"/>
                  </a:spcAft>
                  <a:buFont typeface="Wingdings" panose="05000000000000000000" pitchFamily="2" charset="2"/>
                  <a:buChar char="§"/>
                </a:pPr>
                <a:r>
                  <a:rPr lang="el-GR" sz="2000" dirty="0">
                    <a:latin typeface="Minion Pro" panose="02040503050306020203"/>
                  </a:rPr>
                  <a:t>Τα </a:t>
                </a:r>
                <a:r>
                  <a:rPr lang="en-US" sz="2000" dirty="0">
                    <a:latin typeface="Minion Pro" panose="02040503050306020203"/>
                  </a:rPr>
                  <a:t>H</a:t>
                </a:r>
                <a:r>
                  <a:rPr lang="en-US" sz="2000" baseline="30000" dirty="0">
                    <a:latin typeface="Minion Pro" panose="02040503050306020203"/>
                  </a:rPr>
                  <a:t>+</a:t>
                </a:r>
                <a:r>
                  <a:rPr lang="en-US" sz="2000" dirty="0">
                    <a:latin typeface="Minion Pro" panose="02040503050306020203"/>
                  </a:rPr>
                  <a:t> </a:t>
                </a:r>
                <a:r>
                  <a:rPr lang="el-GR" sz="2000" dirty="0">
                    <a:latin typeface="Minion Pro" panose="02040503050306020203"/>
                  </a:rPr>
                  <a:t>είναι τα μικρότερα θετικά ιόντα σε μέγεθος. Έλκονται ισχυρά από το αρνητικό μέρος των </a:t>
                </a:r>
                <a:r>
                  <a:rPr lang="el-GR" sz="2000" dirty="0" err="1">
                    <a:latin typeface="Minion Pro" panose="02040503050306020203"/>
                  </a:rPr>
                  <a:t>διπόλων</a:t>
                </a:r>
                <a:r>
                  <a:rPr lang="el-GR" sz="2000" dirty="0">
                    <a:latin typeface="Minion Pro" panose="02040503050306020203"/>
                  </a:rPr>
                  <a:t> μορίων του νερού και γι’ αυτόν το λόγο είναι αδύνατον να υπάρχουν στο νερό σε ελεύθερη κατάσταση</a:t>
                </a:r>
                <a:r>
                  <a:rPr lang="en-US" sz="2000" dirty="0">
                    <a:latin typeface="Minion Pro" panose="02040503050306020203"/>
                  </a:rPr>
                  <a:t>. </a:t>
                </a:r>
                <a:r>
                  <a:rPr lang="el-GR" sz="2000" dirty="0">
                    <a:latin typeface="Minion Pro" panose="02040503050306020203"/>
                  </a:rPr>
                  <a:t>Για το λόγο αυτόν, έχει εισαχθεί η έννοια του </a:t>
                </a:r>
                <a:r>
                  <a:rPr lang="el-GR" sz="2000" dirty="0" err="1">
                    <a:latin typeface="Minion Pro" panose="02040503050306020203"/>
                  </a:rPr>
                  <a:t>υδροξωνίου</a:t>
                </a:r>
                <a:r>
                  <a:rPr lang="en-US" sz="2000" dirty="0">
                    <a:latin typeface="Minion Pro" panose="02040503050306020203"/>
                  </a:rPr>
                  <a:t> </a:t>
                </a:r>
                <a:r>
                  <a:rPr lang="el-GR" sz="2000" dirty="0">
                    <a:latin typeface="Minion Pro" panose="02040503050306020203"/>
                  </a:rPr>
                  <a:t>(</a:t>
                </a:r>
                <a:r>
                  <a:rPr lang="el-GR" sz="2000" dirty="0" err="1">
                    <a:latin typeface="Minion Pro" panose="02040503050306020203"/>
                  </a:rPr>
                  <a:t>hydronium</a:t>
                </a:r>
                <a:r>
                  <a:rPr lang="en-US" sz="2000" dirty="0">
                    <a:latin typeface="Minion Pro" panose="02040503050306020203"/>
                  </a:rPr>
                  <a:t> ion</a:t>
                </a:r>
                <a:r>
                  <a:rPr lang="el-GR" sz="2000" dirty="0">
                    <a:latin typeface="Minion Pro" panose="02040503050306020203"/>
                  </a:rPr>
                  <a:t>) Η</a:t>
                </a:r>
                <a:r>
                  <a:rPr lang="el-GR" sz="2000" baseline="-25000" dirty="0">
                    <a:latin typeface="Minion Pro" panose="02040503050306020203"/>
                  </a:rPr>
                  <a:t>3</a:t>
                </a:r>
                <a:r>
                  <a:rPr lang="el-GR" sz="2000" dirty="0">
                    <a:latin typeface="Minion Pro" panose="02040503050306020203"/>
                  </a:rPr>
                  <a:t>Ο</a:t>
                </a:r>
                <a:r>
                  <a:rPr lang="el-GR" sz="2000" baseline="30000" dirty="0">
                    <a:latin typeface="Minion Pro" panose="02040503050306020203"/>
                  </a:rPr>
                  <a:t>+</a:t>
                </a:r>
                <a:r>
                  <a:rPr lang="el-GR" sz="2000" dirty="0">
                    <a:latin typeface="Minion Pro" panose="02040503050306020203"/>
                  </a:rPr>
                  <a:t> , για να δώσει έμφαση στη συσχέτιση του ιόντος υδρογόνου με τα μόρια νερού</a:t>
                </a:r>
                <a:r>
                  <a:rPr lang="en-US" sz="2000" dirty="0">
                    <a:latin typeface="Minion Pro" panose="02040503050306020203"/>
                  </a:rPr>
                  <a:t> </a:t>
                </a:r>
                <a:r>
                  <a:rPr lang="el-GR" sz="2000" dirty="0">
                    <a:latin typeface="Minion Pro" panose="02040503050306020203"/>
                  </a:rPr>
                  <a:t>μέσα στα υδατικά διαλύματα.</a:t>
                </a:r>
                <a:r>
                  <a:rPr lang="en-US" sz="2000" dirty="0">
                    <a:latin typeface="Minion Pro" panose="02040503050306020203"/>
                  </a:rPr>
                  <a:t> </a:t>
                </a:r>
              </a:p>
              <a:p>
                <a:pPr marL="457200" indent="-457200" algn="just">
                  <a:spcAft>
                    <a:spcPts val="600"/>
                  </a:spcAft>
                  <a:buFont typeface="Wingdings" panose="05000000000000000000" pitchFamily="2" charset="2"/>
                  <a:buChar char="§"/>
                </a:pPr>
                <a:r>
                  <a:rPr lang="el-GR" sz="2000" dirty="0">
                    <a:latin typeface="Minion Pro" panose="02040503050306020203"/>
                  </a:rPr>
                  <a:t>Στη χημεία υδατικών διαλυμάτων ο μηχανισμός της υδρόλυσης περιγράφεται ως μια αντίδραση μεταφοράς ενός ιόντος </a:t>
                </a:r>
                <a:r>
                  <a:rPr lang="en-US" sz="2000" dirty="0">
                    <a:latin typeface="Minion Pro" panose="02040503050306020203"/>
                  </a:rPr>
                  <a:t>H+</a:t>
                </a:r>
                <a:r>
                  <a:rPr lang="el-GR" sz="2000" dirty="0">
                    <a:latin typeface="Minion Pro" panose="02040503050306020203"/>
                  </a:rPr>
                  <a:t> από ένα μόριο νερού σε ένα διπλανό του:</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sz="2000" b="1" i="1">
                              <a:solidFill>
                                <a:srgbClr val="000000"/>
                              </a:solidFill>
                              <a:latin typeface="Cambria Math" panose="02040503050406030204" pitchFamily="18" charset="0"/>
                            </a:rPr>
                          </m:ctrlPr>
                        </m:sSubPr>
                        <m:e>
                          <m:r>
                            <a:rPr lang="en-US" sz="2000" b="1" i="0">
                              <a:solidFill>
                                <a:srgbClr val="000000"/>
                              </a:solidFill>
                              <a:latin typeface="Cambria Math" panose="02040503050406030204" pitchFamily="18" charset="0"/>
                            </a:rPr>
                            <m:t>𝐇</m:t>
                          </m:r>
                        </m:e>
                        <m:sub>
                          <m:r>
                            <a:rPr lang="en-US" sz="2000" b="1" i="0">
                              <a:solidFill>
                                <a:srgbClr val="000000"/>
                              </a:solidFill>
                              <a:latin typeface="Cambria Math" panose="02040503050406030204" pitchFamily="18" charset="0"/>
                            </a:rPr>
                            <m:t>𝟐</m:t>
                          </m:r>
                        </m:sub>
                      </m:sSub>
                      <m:r>
                        <a:rPr lang="en-US" sz="2000" b="1" i="0">
                          <a:solidFill>
                            <a:srgbClr val="000000"/>
                          </a:solidFill>
                          <a:latin typeface="Cambria Math" panose="02040503050406030204" pitchFamily="18" charset="0"/>
                        </a:rPr>
                        <m:t>𝐎</m:t>
                      </m:r>
                      <m:d>
                        <m:dPr>
                          <m:ctrlPr>
                            <a:rPr lang="en-US" sz="2000" b="1" i="1">
                              <a:solidFill>
                                <a:srgbClr val="000000"/>
                              </a:solidFill>
                              <a:latin typeface="Cambria Math" panose="02040503050406030204" pitchFamily="18" charset="0"/>
                            </a:rPr>
                          </m:ctrlPr>
                        </m:dPr>
                        <m:e>
                          <m:r>
                            <a:rPr lang="en-US" sz="2000" b="1" i="0">
                              <a:solidFill>
                                <a:srgbClr val="000000"/>
                              </a:solidFill>
                              <a:latin typeface="Cambria Math" panose="02040503050406030204" pitchFamily="18" charset="0"/>
                            </a:rPr>
                            <m:t>𝐥</m:t>
                          </m:r>
                        </m:e>
                      </m:d>
                      <m:r>
                        <a:rPr lang="en-US" sz="2000" b="1" i="0">
                          <a:solidFill>
                            <a:srgbClr val="000000"/>
                          </a:solidFill>
                          <a:latin typeface="Cambria Math" panose="02040503050406030204" pitchFamily="18" charset="0"/>
                        </a:rPr>
                        <m:t>+</m:t>
                      </m:r>
                      <m:sSub>
                        <m:sSubPr>
                          <m:ctrlPr>
                            <a:rPr lang="en-US" sz="2000" b="1" i="1">
                              <a:solidFill>
                                <a:srgbClr val="000000"/>
                              </a:solidFill>
                              <a:latin typeface="Cambria Math" panose="02040503050406030204" pitchFamily="18" charset="0"/>
                            </a:rPr>
                          </m:ctrlPr>
                        </m:sSubPr>
                        <m:e>
                          <m:r>
                            <a:rPr lang="en-US" sz="2000" b="1" i="0">
                              <a:solidFill>
                                <a:srgbClr val="000000"/>
                              </a:solidFill>
                              <a:latin typeface="Cambria Math" panose="02040503050406030204" pitchFamily="18" charset="0"/>
                            </a:rPr>
                            <m:t>𝐇</m:t>
                          </m:r>
                        </m:e>
                        <m:sub>
                          <m:r>
                            <a:rPr lang="en-US" sz="2000" b="1" i="0">
                              <a:solidFill>
                                <a:srgbClr val="000000"/>
                              </a:solidFill>
                              <a:latin typeface="Cambria Math" panose="02040503050406030204" pitchFamily="18" charset="0"/>
                            </a:rPr>
                            <m:t>𝟐</m:t>
                          </m:r>
                        </m:sub>
                      </m:sSub>
                      <m:r>
                        <a:rPr lang="en-US" sz="2000" b="1" i="0">
                          <a:solidFill>
                            <a:srgbClr val="000000"/>
                          </a:solidFill>
                          <a:latin typeface="Cambria Math" panose="02040503050406030204" pitchFamily="18" charset="0"/>
                        </a:rPr>
                        <m:t>𝐎</m:t>
                      </m:r>
                      <m:d>
                        <m:dPr>
                          <m:ctrlPr>
                            <a:rPr lang="en-US" sz="2000" b="1" i="1">
                              <a:solidFill>
                                <a:srgbClr val="000000"/>
                              </a:solidFill>
                              <a:latin typeface="Cambria Math" panose="02040503050406030204" pitchFamily="18" charset="0"/>
                            </a:rPr>
                          </m:ctrlPr>
                        </m:dPr>
                        <m:e>
                          <m:r>
                            <a:rPr lang="en-US" sz="2000" b="1" i="0">
                              <a:solidFill>
                                <a:srgbClr val="000000"/>
                              </a:solidFill>
                              <a:latin typeface="Cambria Math" panose="02040503050406030204" pitchFamily="18" charset="0"/>
                            </a:rPr>
                            <m:t>𝐥</m:t>
                          </m:r>
                        </m:e>
                      </m:d>
                      <m:r>
                        <a:rPr lang="en-US" sz="2000" b="1" i="0">
                          <a:solidFill>
                            <a:srgbClr val="000000"/>
                          </a:solidFill>
                          <a:latin typeface="Cambria Math" panose="02040503050406030204" pitchFamily="18" charset="0"/>
                          <a:ea typeface="Cambria Math" panose="02040503050406030204" pitchFamily="18" charset="0"/>
                        </a:rPr>
                        <m:t>⇌</m:t>
                      </m:r>
                      <m:sSub>
                        <m:sSubPr>
                          <m:ctrlPr>
                            <a:rPr lang="en-US" sz="2000" b="1" i="1">
                              <a:solidFill>
                                <a:srgbClr val="000000"/>
                              </a:solidFill>
                              <a:latin typeface="Cambria Math" panose="02040503050406030204" pitchFamily="18" charset="0"/>
                            </a:rPr>
                          </m:ctrlPr>
                        </m:sSubPr>
                        <m:e>
                          <m:r>
                            <a:rPr lang="en-US" sz="2000" b="1" i="0">
                              <a:solidFill>
                                <a:srgbClr val="000000"/>
                              </a:solidFill>
                              <a:latin typeface="Cambria Math" panose="02040503050406030204" pitchFamily="18" charset="0"/>
                            </a:rPr>
                            <m:t>𝐇</m:t>
                          </m:r>
                        </m:e>
                        <m:sub>
                          <m:r>
                            <a:rPr lang="en-US" sz="2000" b="1" i="0">
                              <a:solidFill>
                                <a:srgbClr val="000000"/>
                              </a:solidFill>
                              <a:latin typeface="Cambria Math" panose="02040503050406030204" pitchFamily="18" charset="0"/>
                            </a:rPr>
                            <m:t>𝟑</m:t>
                          </m:r>
                        </m:sub>
                      </m:sSub>
                      <m:sSup>
                        <m:sSupPr>
                          <m:ctrlPr>
                            <a:rPr lang="en-US" sz="2000" b="1" i="1">
                              <a:solidFill>
                                <a:srgbClr val="000000"/>
                              </a:solidFill>
                              <a:latin typeface="Cambria Math" panose="02040503050406030204" pitchFamily="18" charset="0"/>
                            </a:rPr>
                          </m:ctrlPr>
                        </m:sSupPr>
                        <m:e>
                          <m:r>
                            <a:rPr lang="en-US" sz="2000" b="1" i="0">
                              <a:solidFill>
                                <a:srgbClr val="000000"/>
                              </a:solidFill>
                              <a:latin typeface="Cambria Math" panose="02040503050406030204" pitchFamily="18" charset="0"/>
                            </a:rPr>
                            <m:t>𝐎</m:t>
                          </m:r>
                        </m:e>
                        <m:sup>
                          <m:r>
                            <a:rPr lang="en-US" sz="2000" b="1" i="0">
                              <a:solidFill>
                                <a:srgbClr val="000000"/>
                              </a:solidFill>
                              <a:latin typeface="Cambria Math" panose="02040503050406030204" pitchFamily="18" charset="0"/>
                            </a:rPr>
                            <m:t>+</m:t>
                          </m:r>
                        </m:sup>
                      </m:sSup>
                      <m:d>
                        <m:dPr>
                          <m:ctrlPr>
                            <a:rPr lang="en-US" sz="2000" b="1" i="1">
                              <a:solidFill>
                                <a:srgbClr val="000000"/>
                              </a:solidFill>
                              <a:latin typeface="Cambria Math" panose="02040503050406030204" pitchFamily="18" charset="0"/>
                            </a:rPr>
                          </m:ctrlPr>
                        </m:dPr>
                        <m:e>
                          <m:r>
                            <a:rPr lang="en-US" sz="2000" b="1" i="0">
                              <a:solidFill>
                                <a:srgbClr val="000000"/>
                              </a:solidFill>
                              <a:latin typeface="Cambria Math" panose="02040503050406030204" pitchFamily="18" charset="0"/>
                            </a:rPr>
                            <m:t>𝐚𝐪</m:t>
                          </m:r>
                        </m:e>
                      </m:d>
                      <m:r>
                        <a:rPr lang="en-US" sz="2000" b="1" i="0">
                          <a:solidFill>
                            <a:srgbClr val="000000"/>
                          </a:solidFill>
                          <a:latin typeface="Cambria Math" panose="02040503050406030204" pitchFamily="18" charset="0"/>
                        </a:rPr>
                        <m:t>+</m:t>
                      </m:r>
                      <m:r>
                        <a:rPr lang="en-US" sz="2000" b="1" i="0">
                          <a:solidFill>
                            <a:srgbClr val="000000"/>
                          </a:solidFill>
                          <a:latin typeface="Cambria Math" panose="02040503050406030204" pitchFamily="18" charset="0"/>
                        </a:rPr>
                        <m:t>𝐎</m:t>
                      </m:r>
                      <m:sSup>
                        <m:sSupPr>
                          <m:ctrlPr>
                            <a:rPr lang="en-US" sz="2000" b="1" i="1">
                              <a:solidFill>
                                <a:srgbClr val="000000"/>
                              </a:solidFill>
                              <a:latin typeface="Cambria Math" panose="02040503050406030204" pitchFamily="18" charset="0"/>
                            </a:rPr>
                          </m:ctrlPr>
                        </m:sSupPr>
                        <m:e>
                          <m:r>
                            <a:rPr lang="en-US" sz="2000" b="1" i="0">
                              <a:solidFill>
                                <a:srgbClr val="000000"/>
                              </a:solidFill>
                              <a:latin typeface="Cambria Math" panose="02040503050406030204" pitchFamily="18" charset="0"/>
                            </a:rPr>
                            <m:t>𝐇</m:t>
                          </m:r>
                        </m:e>
                        <m:sup>
                          <m:r>
                            <a:rPr lang="en-US" sz="2000" b="1" i="0">
                              <a:solidFill>
                                <a:srgbClr val="000000"/>
                              </a:solidFill>
                              <a:latin typeface="Cambria Math" panose="02040503050406030204" pitchFamily="18" charset="0"/>
                            </a:rPr>
                            <m:t>−</m:t>
                          </m:r>
                        </m:sup>
                      </m:sSup>
                      <m:d>
                        <m:dPr>
                          <m:ctrlPr>
                            <a:rPr lang="en-US" sz="2000" b="1" i="1">
                              <a:solidFill>
                                <a:srgbClr val="000000"/>
                              </a:solidFill>
                              <a:latin typeface="Cambria Math" panose="02040503050406030204" pitchFamily="18" charset="0"/>
                            </a:rPr>
                          </m:ctrlPr>
                        </m:dPr>
                        <m:e>
                          <m:r>
                            <a:rPr lang="en-US" sz="2000" b="1" i="0">
                              <a:solidFill>
                                <a:srgbClr val="000000"/>
                              </a:solidFill>
                              <a:latin typeface="Cambria Math" panose="02040503050406030204" pitchFamily="18" charset="0"/>
                            </a:rPr>
                            <m:t>𝐚𝐪</m:t>
                          </m:r>
                        </m:e>
                      </m:d>
                    </m:oMath>
                  </m:oMathPara>
                </a14:m>
                <a:endParaRPr lang="el-GR" sz="2000" b="1" dirty="0">
                  <a:latin typeface="Minion Pro" panose="02040503050306020203"/>
                </a:endParaRPr>
              </a:p>
            </p:txBody>
          </p:sp>
        </mc:Choice>
        <mc:Fallback xmlns="">
          <p:sp>
            <p:nvSpPr>
              <p:cNvPr id="23" name="TextBox 22">
                <a:extLst>
                  <a:ext uri="{FF2B5EF4-FFF2-40B4-BE49-F238E27FC236}">
                    <a16:creationId xmlns:a16="http://schemas.microsoft.com/office/drawing/2014/main" id="{EE03A0FF-D664-7391-2C22-EF5F0E57B743}"/>
                  </a:ext>
                </a:extLst>
              </p:cNvPr>
              <p:cNvSpPr txBox="1">
                <a:spLocks noRot="1" noChangeAspect="1" noMove="1" noResize="1" noEditPoints="1" noAdjustHandles="1" noChangeArrowheads="1" noChangeShapeType="1" noTextEdit="1"/>
              </p:cNvSpPr>
              <p:nvPr/>
            </p:nvSpPr>
            <p:spPr>
              <a:xfrm>
                <a:off x="300038" y="838200"/>
                <a:ext cx="8114388" cy="5863144"/>
              </a:xfrm>
              <a:prstGeom prst="rect">
                <a:avLst/>
              </a:prstGeom>
              <a:blipFill>
                <a:blip r:embed="rId3"/>
                <a:stretch>
                  <a:fillRect l="-600" t="-519" r="-750"/>
                </a:stretch>
              </a:blipFill>
              <a:ln>
                <a:solidFill>
                  <a:schemeClr val="tx1"/>
                </a:solidFill>
              </a:ln>
            </p:spPr>
            <p:txBody>
              <a:bodyPr/>
              <a:lstStyle/>
              <a:p>
                <a:r>
                  <a:rPr lang="en-US">
                    <a:noFill/>
                  </a:rPr>
                  <a:t> </a:t>
                </a:r>
              </a:p>
            </p:txBody>
          </p:sp>
        </mc:Fallback>
      </mc:AlternateContent>
      <p:pic>
        <p:nvPicPr>
          <p:cNvPr id="25" name="Picture 24" descr="A black background with white dots&#10;&#10;Description automatically generated">
            <a:extLst>
              <a:ext uri="{FF2B5EF4-FFF2-40B4-BE49-F238E27FC236}">
                <a16:creationId xmlns:a16="http://schemas.microsoft.com/office/drawing/2014/main" id="{44959D21-FC9E-0D77-D443-3162D071C425}"/>
              </a:ext>
            </a:extLst>
          </p:cNvPr>
          <p:cNvPicPr>
            <a:picLocks noChangeAspect="1"/>
          </p:cNvPicPr>
          <p:nvPr/>
        </p:nvPicPr>
        <p:blipFill>
          <a:blip r:embed="rId4"/>
          <a:stretch>
            <a:fillRect/>
          </a:stretch>
        </p:blipFill>
        <p:spPr>
          <a:xfrm>
            <a:off x="8473703" y="1947154"/>
            <a:ext cx="3590925" cy="2695575"/>
          </a:xfrm>
          <a:prstGeom prst="rect">
            <a:avLst/>
          </a:prstGeom>
          <a:solidFill>
            <a:schemeClr val="bg1"/>
          </a:solidFill>
          <a:ln>
            <a:solidFill>
              <a:schemeClr val="tx1"/>
            </a:solidFill>
          </a:ln>
        </p:spPr>
      </p:pic>
      <p:sp>
        <p:nvSpPr>
          <p:cNvPr id="27" name="TextBox 26">
            <a:extLst>
              <a:ext uri="{FF2B5EF4-FFF2-40B4-BE49-F238E27FC236}">
                <a16:creationId xmlns:a16="http://schemas.microsoft.com/office/drawing/2014/main" id="{886BD843-2C74-1CA7-65BD-971533FF29A1}"/>
              </a:ext>
            </a:extLst>
          </p:cNvPr>
          <p:cNvSpPr txBox="1"/>
          <p:nvPr/>
        </p:nvSpPr>
        <p:spPr>
          <a:xfrm>
            <a:off x="8473703" y="4693436"/>
            <a:ext cx="3590924" cy="646331"/>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b="1" dirty="0"/>
              <a:t>Τάξη: </a:t>
            </a:r>
            <a:r>
              <a:rPr lang="el-GR" b="1" baseline="0" dirty="0"/>
              <a:t>ΑΒ</a:t>
            </a:r>
            <a:r>
              <a:rPr lang="en-US" b="1" baseline="-25000" dirty="0"/>
              <a:t>3</a:t>
            </a:r>
            <a:r>
              <a:rPr lang="el-GR" b="1" baseline="0" dirty="0"/>
              <a:t>Ε</a:t>
            </a:r>
          </a:p>
          <a:p>
            <a:pPr algn="ctr">
              <a:defRPr/>
            </a:pPr>
            <a:r>
              <a:rPr lang="el-GR" b="1" baseline="0" dirty="0"/>
              <a:t>Σχήμα: </a:t>
            </a:r>
            <a:r>
              <a:rPr lang="el-GR" b="1" dirty="0"/>
              <a:t>Τριγωνικό Πυραμιδικό</a:t>
            </a:r>
            <a:endParaRPr lang="en-US" b="1" dirty="0"/>
          </a:p>
        </p:txBody>
      </p:sp>
    </p:spTree>
    <p:extLst>
      <p:ext uri="{BB962C8B-B14F-4D97-AF65-F5344CB8AC3E}">
        <p14:creationId xmlns:p14="http://schemas.microsoft.com/office/powerpoint/2010/main" val="4002458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8D893-5208-9DA5-4D9F-CFBBD235C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45139-71CB-7559-C0D5-659B10D30235}"/>
              </a:ext>
            </a:extLst>
          </p:cNvPr>
          <p:cNvSpPr>
            <a:spLocks noGrp="1"/>
          </p:cNvSpPr>
          <p:nvPr>
            <p:ph type="ctrTitle"/>
          </p:nvPr>
        </p:nvSpPr>
        <p:spPr>
          <a:xfrm>
            <a:off x="638628" y="1300282"/>
            <a:ext cx="9259974" cy="1890845"/>
          </a:xfrm>
        </p:spPr>
        <p:txBody>
          <a:bodyPr anchor="ctr">
            <a:normAutofit/>
          </a:bodyPr>
          <a:lstStyle/>
          <a:p>
            <a:r>
              <a:rPr lang="el-GR" sz="4000" dirty="0"/>
              <a:t>Θεωρίες Οξέων - Βάσεων</a:t>
            </a:r>
            <a:endParaRPr lang="en-US" sz="4000" dirty="0"/>
          </a:p>
        </p:txBody>
      </p:sp>
      <p:sp>
        <p:nvSpPr>
          <p:cNvPr id="3" name="Subtitle 2">
            <a:extLst>
              <a:ext uri="{FF2B5EF4-FFF2-40B4-BE49-F238E27FC236}">
                <a16:creationId xmlns:a16="http://schemas.microsoft.com/office/drawing/2014/main" id="{E3B37FC8-6211-33C7-EF41-2F2387C99580}"/>
              </a:ext>
            </a:extLst>
          </p:cNvPr>
          <p:cNvSpPr>
            <a:spLocks noGrp="1"/>
          </p:cNvSpPr>
          <p:nvPr>
            <p:ph type="subTitle" idx="1"/>
          </p:nvPr>
        </p:nvSpPr>
        <p:spPr/>
        <p:txBody>
          <a:bodyPr>
            <a:normAutofit/>
          </a:bodyPr>
          <a:lstStyle/>
          <a:p>
            <a:endParaRPr lang="en-US" sz="2800" dirty="0"/>
          </a:p>
        </p:txBody>
      </p:sp>
      <p:sp>
        <p:nvSpPr>
          <p:cNvPr id="5" name="Text Placeholder 4">
            <a:extLst>
              <a:ext uri="{FF2B5EF4-FFF2-40B4-BE49-F238E27FC236}">
                <a16:creationId xmlns:a16="http://schemas.microsoft.com/office/drawing/2014/main" id="{DD2286E6-1926-2204-3527-FFD36EC1DBFF}"/>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437871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18A6D-9498-2856-44A4-302EBD2E1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24E55-3385-7C8E-6187-AE0E0E4233F1}"/>
              </a:ext>
            </a:extLst>
          </p:cNvPr>
          <p:cNvSpPr>
            <a:spLocks noGrp="1"/>
          </p:cNvSpPr>
          <p:nvPr>
            <p:ph type="title"/>
          </p:nvPr>
        </p:nvSpPr>
        <p:spPr>
          <a:xfrm>
            <a:off x="300038" y="152400"/>
            <a:ext cx="11563200" cy="685800"/>
          </a:xfrm>
        </p:spPr>
        <p:txBody>
          <a:bodyPr anchor="ctr">
            <a:normAutofit/>
          </a:bodyPr>
          <a:lstStyle/>
          <a:p>
            <a:r>
              <a:rPr lang="el-GR" dirty="0"/>
              <a:t>Θεωρίες Οξέων - Βάσεων</a:t>
            </a:r>
            <a:endParaRPr lang="en-US" dirty="0"/>
          </a:p>
        </p:txBody>
      </p:sp>
      <p:sp>
        <p:nvSpPr>
          <p:cNvPr id="4" name="TextBox 3">
            <a:extLst>
              <a:ext uri="{FF2B5EF4-FFF2-40B4-BE49-F238E27FC236}">
                <a16:creationId xmlns:a16="http://schemas.microsoft.com/office/drawing/2014/main" id="{F678DEEA-DCFB-CBBA-4A1E-8522417992B8}"/>
              </a:ext>
            </a:extLst>
          </p:cNvPr>
          <p:cNvSpPr txBox="1"/>
          <p:nvPr/>
        </p:nvSpPr>
        <p:spPr>
          <a:xfrm>
            <a:off x="300038" y="1459230"/>
            <a:ext cx="11577563" cy="3939540"/>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Όταν στη χημεία βλέπουμε ένα επαναλαμβανόμενο μοτίβο αντιδράσεων που αφορά ορισμένες ουσίες, συνήθως ορίζουμε κατηγορίες ουσιών που υπάγονται σε αυτό.  Στη συνέχεια, προσδιορίζοντας μια νέα ουσία ανήκει σε αυτές τις κατηγορίες, γνωρίζουμε αμέσως πολλά για τη συμπεριφορά της. Η ταξινόμηση αυτού του είδους ανοίγει την πόρτα στην κατανόηση και μειώνει την ανάγκη απομνημόνευσης των ιδιοτήτων μεμονωμένων ουσιών. Οι αντιδράσεις των ουσιών που ονομάζουμε «οξέα» και «βάσεις» είναι μια εξαιρετική απεικόνιση αυτής της προσέγγισης.</a:t>
            </a:r>
          </a:p>
          <a:p>
            <a:pPr marL="457200" indent="-457200" algn="just">
              <a:spcAft>
                <a:spcPts val="600"/>
              </a:spcAft>
              <a:buFont typeface="Wingdings" panose="05000000000000000000" pitchFamily="2" charset="2"/>
              <a:buChar char="§"/>
            </a:pPr>
            <a:r>
              <a:rPr lang="el-GR" sz="2000" dirty="0">
                <a:latin typeface="Minion Pro" panose="02040503050306020203"/>
              </a:rPr>
              <a:t>Οι θεωρίες οξέων – βάσεων ορίζουν ποιες ουσίες υπάγονται σε αυτές τις κατηγορίες και αποτιμούν την ισχύ τους (δραστικότητα τους).</a:t>
            </a:r>
          </a:p>
          <a:p>
            <a:pPr marL="457200" indent="-457200" algn="just">
              <a:spcAft>
                <a:spcPts val="600"/>
              </a:spcAft>
              <a:buFont typeface="Wingdings" panose="05000000000000000000" pitchFamily="2" charset="2"/>
              <a:buChar char="§"/>
            </a:pPr>
            <a:r>
              <a:rPr lang="el-GR" sz="2000" dirty="0">
                <a:latin typeface="Minion Pro" panose="02040503050306020203"/>
              </a:rPr>
              <a:t>Δεν είναι υπερβολή να πούμε ότι τα οξέα, οι βάσεις και οι χημικές τους ισορροπίες είναι από τα πιο σημαντικά κεφάλαια της χημείας καθώς εμπλέκονται σε τεράστιους αριθμούς αντιδράσεων, σε εργαστηριακές συνθετικές και αναλυτικές διαδικασίες, στη βιομηχανία και στη χημεία ζωντανούς οργανισμούς. </a:t>
            </a:r>
          </a:p>
        </p:txBody>
      </p:sp>
    </p:spTree>
    <p:extLst>
      <p:ext uri="{BB962C8B-B14F-4D97-AF65-F5344CB8AC3E}">
        <p14:creationId xmlns:p14="http://schemas.microsoft.com/office/powerpoint/2010/main" val="204468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2DC5-C15B-4D64-0207-74EA7C8FF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7705F-0602-0EC1-18BF-850022940EA4}"/>
              </a:ext>
            </a:extLst>
          </p:cNvPr>
          <p:cNvSpPr>
            <a:spLocks noGrp="1"/>
          </p:cNvSpPr>
          <p:nvPr>
            <p:ph type="title"/>
          </p:nvPr>
        </p:nvSpPr>
        <p:spPr>
          <a:xfrm>
            <a:off x="323999" y="152400"/>
            <a:ext cx="11567963" cy="685800"/>
          </a:xfrm>
        </p:spPr>
        <p:txBody>
          <a:bodyPr anchor="ctr">
            <a:normAutofit fontScale="90000"/>
          </a:bodyPr>
          <a:lstStyle/>
          <a:p>
            <a:r>
              <a:rPr lang="el-GR" dirty="0"/>
              <a:t>Μιχάλη, γιατί πρέπει να τα ξέρω αυτά; Πού θα μου χρειαστούν;</a:t>
            </a:r>
            <a:endParaRPr lang="en-US" dirty="0"/>
          </a:p>
        </p:txBody>
      </p:sp>
      <p:sp>
        <p:nvSpPr>
          <p:cNvPr id="3" name="TextBox 2">
            <a:extLst>
              <a:ext uri="{FF2B5EF4-FFF2-40B4-BE49-F238E27FC236}">
                <a16:creationId xmlns:a16="http://schemas.microsoft.com/office/drawing/2014/main" id="{0E823C91-084F-3984-495F-FD938C5EF866}"/>
              </a:ext>
            </a:extLst>
          </p:cNvPr>
          <p:cNvSpPr txBox="1"/>
          <p:nvPr/>
        </p:nvSpPr>
        <p:spPr>
          <a:xfrm>
            <a:off x="323999" y="1099658"/>
            <a:ext cx="11591925" cy="5584606"/>
          </a:xfrm>
          <a:prstGeom prst="rect">
            <a:avLst/>
          </a:prstGeom>
          <a:solidFill>
            <a:srgbClr val="92D050"/>
          </a:solidFill>
          <a:ln>
            <a:solidFill>
              <a:schemeClr val="accent1"/>
            </a:solidFill>
          </a:ln>
        </p:spPr>
        <p:txBody>
          <a:bodyPr wrap="square" rtlCol="0">
            <a:spAutoFit/>
          </a:bodyPr>
          <a:lstStyle/>
          <a:p>
            <a:pPr algn="just">
              <a:lnSpc>
                <a:spcPct val="150000"/>
              </a:lnSpc>
            </a:pPr>
            <a:r>
              <a:rPr lang="el-GR" sz="2000" b="1" dirty="0">
                <a:latin typeface="Minion Pro"/>
              </a:rPr>
              <a:t>Σε σχέση με την αέρια κατάσταση, τα στερεά και τα υγρά έχουν δομή και ιδιότητες. Η στερεή και η υγρή κατάσταση ονομάζονται συμπυκνωμένες φάσεις (</a:t>
            </a:r>
            <a:r>
              <a:rPr lang="en-US" sz="2000" b="1" dirty="0">
                <a:latin typeface="Minion Pro"/>
              </a:rPr>
              <a:t>condensed phases) </a:t>
            </a:r>
            <a:r>
              <a:rPr lang="el-GR" sz="2000" b="1" dirty="0">
                <a:latin typeface="Minion Pro"/>
              </a:rPr>
              <a:t>της ύλης. Οι συμπυκνωμένες φάσεις προκύπτουν από </a:t>
            </a:r>
            <a:r>
              <a:rPr lang="el-GR" sz="2000" b="1" u="sng" dirty="0">
                <a:latin typeface="Minion Pro"/>
              </a:rPr>
              <a:t>ελκτικές διαμοριακές δυνάμεις</a:t>
            </a:r>
            <a:r>
              <a:rPr lang="el-GR" sz="2000" b="1" dirty="0">
                <a:latin typeface="Minion Pro"/>
              </a:rPr>
              <a:t>.</a:t>
            </a:r>
          </a:p>
          <a:p>
            <a:pPr algn="just">
              <a:lnSpc>
                <a:spcPct val="150000"/>
              </a:lnSpc>
            </a:pPr>
            <a:r>
              <a:rPr lang="el-GR" sz="2000" b="1" u="sng" dirty="0">
                <a:latin typeface="Minion Pro"/>
              </a:rPr>
              <a:t>Στα πλαίσια του Μαθήματος της Χημείας θα μελετήσουμε την προέλευση των διαμοριακών δυνάμεων και το ρόλο τους στις ιδιότητες των υγρών.</a:t>
            </a:r>
            <a:r>
              <a:rPr lang="el-GR" sz="2000" b="1" dirty="0">
                <a:latin typeface="Minion Pro"/>
              </a:rPr>
              <a:t>  </a:t>
            </a:r>
          </a:p>
          <a:p>
            <a:pPr algn="just">
              <a:lnSpc>
                <a:spcPct val="150000"/>
              </a:lnSpc>
            </a:pPr>
            <a:endParaRPr lang="el-GR" sz="2000" b="1" dirty="0">
              <a:latin typeface="Minion Pro"/>
            </a:endParaRPr>
          </a:p>
          <a:p>
            <a:pPr algn="just">
              <a:lnSpc>
                <a:spcPct val="150000"/>
              </a:lnSpc>
            </a:pPr>
            <a:r>
              <a:rPr lang="el-GR" sz="2000" b="1" dirty="0">
                <a:latin typeface="Minion Pro"/>
              </a:rPr>
              <a:t>Οι διαμοριακές δυνάμεις μεταξύ στερεών οδηγούν στην ανάπτυξη κρυσταλλικών δομών (</a:t>
            </a:r>
            <a:r>
              <a:rPr lang="en-US" sz="2000" b="1" dirty="0">
                <a:latin typeface="Minion Pro"/>
              </a:rPr>
              <a:t>crystal structures) </a:t>
            </a:r>
            <a:r>
              <a:rPr lang="el-GR" sz="2000" b="1" dirty="0">
                <a:latin typeface="Minion Pro"/>
              </a:rPr>
              <a:t>που συγκρατούν τα άτομα σε κρυσταλλικό πλέγμα. </a:t>
            </a:r>
          </a:p>
          <a:p>
            <a:pPr marL="342900" indent="-342900" algn="just">
              <a:lnSpc>
                <a:spcPct val="150000"/>
              </a:lnSpc>
              <a:buFont typeface="Wingdings" panose="05000000000000000000" pitchFamily="2" charset="2"/>
              <a:buChar char="§"/>
            </a:pPr>
            <a:r>
              <a:rPr lang="el-GR" sz="2000" b="1" dirty="0">
                <a:latin typeface="Minion Pro"/>
              </a:rPr>
              <a:t>Η μελέτη των ιοντικών κρυσταλλικών δομών </a:t>
            </a:r>
            <a:r>
              <a:rPr lang="en-US" sz="2000" b="1" dirty="0">
                <a:latin typeface="Minion Pro"/>
              </a:rPr>
              <a:t>(</a:t>
            </a:r>
            <a:r>
              <a:rPr lang="el-GR" sz="2000" b="1" dirty="0">
                <a:latin typeface="Minion Pro"/>
              </a:rPr>
              <a:t>κρυσταλλογραφία – κρυσταλλοχημεία) καλύπτεται στο μάθημα «Ορυκτολογία-Πετρολογία» (1</a:t>
            </a:r>
            <a:r>
              <a:rPr lang="el-GR" sz="2000" b="1" baseline="30000" dirty="0">
                <a:latin typeface="Minion Pro"/>
              </a:rPr>
              <a:t>ο</a:t>
            </a:r>
            <a:r>
              <a:rPr lang="el-GR" sz="2000" b="1" dirty="0">
                <a:latin typeface="Minion Pro"/>
              </a:rPr>
              <a:t> Εξάμηνο - Υποχρεωτικό).</a:t>
            </a:r>
          </a:p>
          <a:p>
            <a:pPr marL="342900" indent="-342900" algn="just">
              <a:lnSpc>
                <a:spcPct val="150000"/>
              </a:lnSpc>
              <a:buFont typeface="Wingdings" panose="05000000000000000000" pitchFamily="2" charset="2"/>
              <a:buChar char="§"/>
            </a:pPr>
            <a:r>
              <a:rPr lang="el-GR" sz="2000" b="1" dirty="0">
                <a:latin typeface="Minion Pro"/>
              </a:rPr>
              <a:t>Η μελέτη των μεταλλικών κρυσταλλικών δομών καλύπτεται στο μάθημα «Εισαγωγή στη </a:t>
            </a:r>
            <a:r>
              <a:rPr lang="el-GR" sz="2000" b="1" dirty="0" err="1">
                <a:latin typeface="Minion Pro"/>
              </a:rPr>
              <a:t>Μεταλλογνωσία</a:t>
            </a:r>
            <a:r>
              <a:rPr lang="el-GR" sz="2000" b="1" dirty="0">
                <a:latin typeface="Minion Pro"/>
              </a:rPr>
              <a:t>» (5</a:t>
            </a:r>
            <a:r>
              <a:rPr lang="el-GR" sz="2000" b="1" baseline="30000" dirty="0">
                <a:latin typeface="Minion Pro"/>
              </a:rPr>
              <a:t>ο</a:t>
            </a:r>
            <a:r>
              <a:rPr lang="el-GR" sz="2000" b="1" dirty="0">
                <a:latin typeface="Minion Pro"/>
              </a:rPr>
              <a:t> Εξάμηνο – Υποχρεωτικό)</a:t>
            </a:r>
          </a:p>
        </p:txBody>
      </p:sp>
    </p:spTree>
    <p:extLst>
      <p:ext uri="{BB962C8B-B14F-4D97-AF65-F5344CB8AC3E}">
        <p14:creationId xmlns:p14="http://schemas.microsoft.com/office/powerpoint/2010/main" val="947032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7D868-05B4-7192-D617-D10D4C83E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62F89-FEAA-9AFD-F70A-1FB852015EEB}"/>
              </a:ext>
            </a:extLst>
          </p:cNvPr>
          <p:cNvSpPr>
            <a:spLocks noGrp="1"/>
          </p:cNvSpPr>
          <p:nvPr>
            <p:ph type="title"/>
          </p:nvPr>
        </p:nvSpPr>
        <p:spPr>
          <a:xfrm>
            <a:off x="300038" y="152400"/>
            <a:ext cx="11563200" cy="685800"/>
          </a:xfrm>
        </p:spPr>
        <p:txBody>
          <a:bodyPr anchor="ctr">
            <a:normAutofit/>
          </a:bodyPr>
          <a:lstStyle/>
          <a:p>
            <a:r>
              <a:rPr lang="el-GR" dirty="0"/>
              <a:t>Θεωρία</a:t>
            </a:r>
            <a:r>
              <a:rPr lang="en-US" dirty="0"/>
              <a:t> Arrhenius </a:t>
            </a:r>
            <a:r>
              <a:rPr lang="el-GR" dirty="0"/>
              <a:t>&amp; Θεωρία </a:t>
            </a:r>
            <a:r>
              <a:rPr lang="en-US" dirty="0"/>
              <a:t>Brønsted-Lowry</a:t>
            </a:r>
          </a:p>
        </p:txBody>
      </p:sp>
      <p:graphicFrame>
        <p:nvGraphicFramePr>
          <p:cNvPr id="11" name="Table 10">
            <a:extLst>
              <a:ext uri="{FF2B5EF4-FFF2-40B4-BE49-F238E27FC236}">
                <a16:creationId xmlns:a16="http://schemas.microsoft.com/office/drawing/2014/main" id="{DB4DD173-214C-4756-831B-FB77BE9C67A3}"/>
              </a:ext>
            </a:extLst>
          </p:cNvPr>
          <p:cNvGraphicFramePr>
            <a:graphicFrameLocks noGrp="1"/>
          </p:cNvGraphicFramePr>
          <p:nvPr>
            <p:extLst>
              <p:ext uri="{D42A27DB-BD31-4B8C-83A1-F6EECF244321}">
                <p14:modId xmlns:p14="http://schemas.microsoft.com/office/powerpoint/2010/main" val="543667126"/>
              </p:ext>
            </p:extLst>
          </p:nvPr>
        </p:nvGraphicFramePr>
        <p:xfrm>
          <a:off x="300036" y="954558"/>
          <a:ext cx="11563201" cy="5706228"/>
        </p:xfrm>
        <a:graphic>
          <a:graphicData uri="http://schemas.openxmlformats.org/drawingml/2006/table">
            <a:tbl>
              <a:tblPr firstRow="1" bandRow="1">
                <a:tableStyleId>{00A15C55-8517-42AA-B614-E9B94910E393}</a:tableStyleId>
              </a:tblPr>
              <a:tblGrid>
                <a:gridCol w="2434775">
                  <a:extLst>
                    <a:ext uri="{9D8B030D-6E8A-4147-A177-3AD203B41FA5}">
                      <a16:colId xmlns:a16="http://schemas.microsoft.com/office/drawing/2014/main" val="1677902173"/>
                    </a:ext>
                  </a:extLst>
                </a:gridCol>
                <a:gridCol w="4564213">
                  <a:extLst>
                    <a:ext uri="{9D8B030D-6E8A-4147-A177-3AD203B41FA5}">
                      <a16:colId xmlns:a16="http://schemas.microsoft.com/office/drawing/2014/main" val="1511954710"/>
                    </a:ext>
                  </a:extLst>
                </a:gridCol>
                <a:gridCol w="4564213">
                  <a:extLst>
                    <a:ext uri="{9D8B030D-6E8A-4147-A177-3AD203B41FA5}">
                      <a16:colId xmlns:a16="http://schemas.microsoft.com/office/drawing/2014/main" val="3546715107"/>
                    </a:ext>
                  </a:extLst>
                </a:gridCol>
              </a:tblGrid>
              <a:tr h="646548">
                <a:tc>
                  <a:txBody>
                    <a:bodyPr/>
                    <a:lstStyle/>
                    <a:p>
                      <a:pPr algn="ctr"/>
                      <a:r>
                        <a:rPr lang="el-GR" sz="2000" dirty="0">
                          <a:latin typeface="Minion Pro" panose="02040503050306020203"/>
                        </a:rPr>
                        <a:t>Θεωρία</a:t>
                      </a:r>
                      <a:endParaRPr lang="en-US" sz="2000" dirty="0">
                        <a:latin typeface="Minion Pro" panose="02040503050306020203"/>
                      </a:endParaRPr>
                    </a:p>
                  </a:txBody>
                  <a:tcPr anchor="ctr"/>
                </a:tc>
                <a:tc>
                  <a:txBody>
                    <a:bodyPr/>
                    <a:lstStyle/>
                    <a:p>
                      <a:pPr algn="ctr"/>
                      <a:r>
                        <a:rPr lang="el-GR" sz="2000" dirty="0">
                          <a:latin typeface="Minion Pro" panose="02040503050306020203"/>
                        </a:rPr>
                        <a:t>Ορισμός Οξέος </a:t>
                      </a:r>
                      <a:endParaRPr lang="en-US" sz="2000" dirty="0">
                        <a:latin typeface="Minion Pro" panose="02040503050306020203"/>
                      </a:endParaRPr>
                    </a:p>
                  </a:txBody>
                  <a:tcPr anchor="ctr"/>
                </a:tc>
                <a:tc>
                  <a:txBody>
                    <a:bodyPr/>
                    <a:lstStyle/>
                    <a:p>
                      <a:pPr algn="ctr"/>
                      <a:r>
                        <a:rPr lang="el-GR" sz="2000" dirty="0">
                          <a:latin typeface="Minion Pro" panose="02040503050306020203"/>
                        </a:rPr>
                        <a:t>Ορισμός Βάσης</a:t>
                      </a:r>
                      <a:endParaRPr lang="en-US" sz="2000" dirty="0">
                        <a:latin typeface="Minion Pro" panose="02040503050306020203"/>
                      </a:endParaRPr>
                    </a:p>
                  </a:txBody>
                  <a:tcPr anchor="ctr"/>
                </a:tc>
                <a:extLst>
                  <a:ext uri="{0D108BD9-81ED-4DB2-BD59-A6C34878D82A}">
                    <a16:rowId xmlns:a16="http://schemas.microsoft.com/office/drawing/2014/main" val="3687161040"/>
                  </a:ext>
                </a:extLst>
              </a:tr>
              <a:tr h="646548">
                <a:tc>
                  <a:txBody>
                    <a:bodyPr/>
                    <a:lstStyle/>
                    <a:p>
                      <a:pPr algn="ctr"/>
                      <a:r>
                        <a:rPr lang="en-US" sz="2000" b="1" dirty="0">
                          <a:latin typeface="Minion Pro" panose="02040503050306020203"/>
                        </a:rPr>
                        <a:t>Arrhenius</a:t>
                      </a:r>
                    </a:p>
                  </a:txBody>
                  <a:tcPr anchor="ctr"/>
                </a:tc>
                <a:tc>
                  <a:txBody>
                    <a:bodyPr/>
                    <a:lstStyle/>
                    <a:p>
                      <a:pPr algn="just"/>
                      <a:r>
                        <a:rPr lang="el-GR" sz="2000" dirty="0">
                          <a:latin typeface="Minion Pro" panose="02040503050306020203"/>
                        </a:rPr>
                        <a:t>Κάθε ουσία που περιέχει υδρογόνο και ελευθερώνει ιόντα υδρογόνου σε υδατικά διαλύματα. </a:t>
                      </a:r>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2000" dirty="0">
                          <a:latin typeface="Minion Pro" panose="02040503050306020203"/>
                        </a:rPr>
                        <a:t>Κάθε ουσία που περιέχει ιόντα υδροξυλίου και όταν διαλύεται στο νερό διίσταται πλήρως προς αυτά </a:t>
                      </a:r>
                      <a:r>
                        <a:rPr lang="en-US" sz="2000" dirty="0">
                          <a:latin typeface="Minion Pro" panose="02040503050306020203"/>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Minion Pro" panose="02040503050306020203"/>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Minion Pro" panose="02040503050306020203"/>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Minion Pro" panose="02040503050306020203"/>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Minion Pro" panose="02040503050306020203"/>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latin typeface="Minion Pro" panose="02040503050306020203"/>
                      </a:endParaRPr>
                    </a:p>
                  </a:txBody>
                  <a:tcPr anchor="ctr"/>
                </a:tc>
                <a:extLst>
                  <a:ext uri="{0D108BD9-81ED-4DB2-BD59-A6C34878D82A}">
                    <a16:rowId xmlns:a16="http://schemas.microsoft.com/office/drawing/2014/main" val="2038507972"/>
                  </a:ext>
                </a:extLst>
              </a:tr>
              <a:tr h="646548">
                <a:tc>
                  <a:txBody>
                    <a:bodyPr/>
                    <a:lstStyle/>
                    <a:p>
                      <a:pPr algn="ctr"/>
                      <a:r>
                        <a:rPr lang="en-US" sz="2000" b="1" dirty="0">
                          <a:latin typeface="Minion Pro" panose="02040503050306020203"/>
                        </a:rPr>
                        <a:t>Brønsted-Lowry</a:t>
                      </a:r>
                    </a:p>
                  </a:txBody>
                  <a:tcPr anchor="ctr"/>
                </a:tc>
                <a:tc>
                  <a:txBody>
                    <a:bodyPr/>
                    <a:lstStyle/>
                    <a:p>
                      <a:pPr algn="just"/>
                      <a:r>
                        <a:rPr lang="el-GR" sz="2000" dirty="0">
                          <a:latin typeface="Minion Pro" panose="02040503050306020203"/>
                        </a:rPr>
                        <a:t>Οξύ είναι κάθε ουσία που δρα σαν δότης πρωτονίων</a:t>
                      </a:r>
                      <a:r>
                        <a:rPr lang="en-US" sz="2000" dirty="0">
                          <a:latin typeface="Minion Pro" panose="02040503050306020203"/>
                        </a:rPr>
                        <a:t> (H</a:t>
                      </a:r>
                      <a:r>
                        <a:rPr lang="en-US" sz="2000" baseline="30000" dirty="0">
                          <a:latin typeface="Minion Pro" panose="02040503050306020203"/>
                        </a:rPr>
                        <a:t>+</a:t>
                      </a:r>
                      <a:r>
                        <a:rPr lang="en-US" sz="2000" dirty="0">
                          <a:latin typeface="Minion Pro" panose="02040503050306020203"/>
                        </a:rPr>
                        <a:t>)</a:t>
                      </a:r>
                      <a:r>
                        <a:rPr lang="el-GR" sz="2000" dirty="0">
                          <a:latin typeface="Minion Pro" panose="02040503050306020203"/>
                        </a:rPr>
                        <a:t> σε υδατικά διαλύματα</a:t>
                      </a:r>
                      <a:r>
                        <a:rPr lang="en-US" sz="2000" dirty="0">
                          <a:latin typeface="Minion Pro" panose="02040503050306020203"/>
                        </a:rPr>
                        <a:t>.</a:t>
                      </a:r>
                    </a:p>
                    <a:p>
                      <a:pPr algn="just"/>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txBody>
                  <a:tcPr anchor="ctr"/>
                </a:tc>
                <a:tc>
                  <a:txBody>
                    <a:bodyPr/>
                    <a:lstStyle/>
                    <a:p>
                      <a:pPr algn="just"/>
                      <a:r>
                        <a:rPr lang="en-US" sz="2000" dirty="0">
                          <a:latin typeface="Minion Pro" panose="02040503050306020203"/>
                        </a:rPr>
                        <a:t>K</a:t>
                      </a:r>
                      <a:r>
                        <a:rPr lang="el-GR" sz="2000" dirty="0" err="1">
                          <a:latin typeface="Minion Pro" panose="02040503050306020203"/>
                        </a:rPr>
                        <a:t>άθε</a:t>
                      </a:r>
                      <a:r>
                        <a:rPr lang="el-GR" sz="2000" dirty="0">
                          <a:latin typeface="Minion Pro" panose="02040503050306020203"/>
                        </a:rPr>
                        <a:t> ουσία που δρα σαν δέκτης πρωτονίων</a:t>
                      </a:r>
                      <a:r>
                        <a:rPr lang="en-US" sz="2000" dirty="0">
                          <a:latin typeface="Minion Pro" panose="02040503050306020203"/>
                        </a:rPr>
                        <a:t> (H</a:t>
                      </a:r>
                      <a:r>
                        <a:rPr lang="en-US" sz="2000" baseline="30000" dirty="0">
                          <a:latin typeface="Minion Pro" panose="02040503050306020203"/>
                        </a:rPr>
                        <a:t>+</a:t>
                      </a:r>
                      <a:r>
                        <a:rPr lang="en-US" sz="2000" dirty="0">
                          <a:latin typeface="Minion Pro" panose="02040503050306020203"/>
                        </a:rPr>
                        <a:t>)</a:t>
                      </a:r>
                      <a:r>
                        <a:rPr lang="el-GR" sz="2000" dirty="0">
                          <a:latin typeface="Minion Pro" panose="02040503050306020203"/>
                        </a:rPr>
                        <a:t> σε υδατικά διαλύματα</a:t>
                      </a:r>
                      <a:r>
                        <a:rPr lang="en-US" sz="2000" dirty="0">
                          <a:latin typeface="Minion Pro" panose="02040503050306020203"/>
                        </a:rPr>
                        <a:t>.</a:t>
                      </a:r>
                      <a:r>
                        <a:rPr lang="el-GR" sz="2000" dirty="0">
                          <a:latin typeface="Minion Pro" panose="02040503050306020203"/>
                        </a:rPr>
                        <a:t> </a:t>
                      </a:r>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p>
                      <a:pPr algn="just"/>
                      <a:endParaRPr lang="en-US" sz="2000" dirty="0">
                        <a:latin typeface="Minion Pro" panose="02040503050306020203"/>
                      </a:endParaRPr>
                    </a:p>
                    <a:p>
                      <a:pPr algn="just"/>
                      <a:endParaRPr lang="el-GR" sz="2000" dirty="0">
                        <a:latin typeface="Minion Pro" panose="02040503050306020203"/>
                      </a:endParaRPr>
                    </a:p>
                  </a:txBody>
                  <a:tcPr anchor="ctr"/>
                </a:tc>
                <a:extLst>
                  <a:ext uri="{0D108BD9-81ED-4DB2-BD59-A6C34878D82A}">
                    <a16:rowId xmlns:a16="http://schemas.microsoft.com/office/drawing/2014/main" val="3850310188"/>
                  </a:ext>
                </a:extLst>
              </a:tr>
            </a:tbl>
          </a:graphicData>
        </a:graphic>
      </p:graphicFrame>
      <p:pic>
        <p:nvPicPr>
          <p:cNvPr id="13" name="Picture 12">
            <a:extLst>
              <a:ext uri="{FF2B5EF4-FFF2-40B4-BE49-F238E27FC236}">
                <a16:creationId xmlns:a16="http://schemas.microsoft.com/office/drawing/2014/main" id="{D234370C-60CB-F508-BFD6-DF4A3F5C49D0}"/>
              </a:ext>
            </a:extLst>
          </p:cNvPr>
          <p:cNvPicPr>
            <a:picLocks noChangeAspect="1"/>
          </p:cNvPicPr>
          <p:nvPr/>
        </p:nvPicPr>
        <p:blipFill>
          <a:blip r:embed="rId3"/>
          <a:stretch>
            <a:fillRect/>
          </a:stretch>
        </p:blipFill>
        <p:spPr>
          <a:xfrm>
            <a:off x="2819926" y="2811577"/>
            <a:ext cx="4436552" cy="1143004"/>
          </a:xfrm>
          <a:prstGeom prst="rect">
            <a:avLst/>
          </a:prstGeom>
        </p:spPr>
      </p:pic>
      <p:pic>
        <p:nvPicPr>
          <p:cNvPr id="15" name="Picture 14">
            <a:extLst>
              <a:ext uri="{FF2B5EF4-FFF2-40B4-BE49-F238E27FC236}">
                <a16:creationId xmlns:a16="http://schemas.microsoft.com/office/drawing/2014/main" id="{077C5910-B04D-CB9E-B46E-7A128AF20488}"/>
              </a:ext>
            </a:extLst>
          </p:cNvPr>
          <p:cNvPicPr>
            <a:picLocks noChangeAspect="1"/>
          </p:cNvPicPr>
          <p:nvPr/>
        </p:nvPicPr>
        <p:blipFill>
          <a:blip r:embed="rId4"/>
          <a:stretch>
            <a:fillRect/>
          </a:stretch>
        </p:blipFill>
        <p:spPr>
          <a:xfrm>
            <a:off x="7750961" y="3082967"/>
            <a:ext cx="3617792" cy="600224"/>
          </a:xfrm>
          <a:prstGeom prst="rect">
            <a:avLst/>
          </a:prstGeom>
        </p:spPr>
      </p:pic>
      <p:pic>
        <p:nvPicPr>
          <p:cNvPr id="17" name="Picture 16">
            <a:extLst>
              <a:ext uri="{FF2B5EF4-FFF2-40B4-BE49-F238E27FC236}">
                <a16:creationId xmlns:a16="http://schemas.microsoft.com/office/drawing/2014/main" id="{1AFDE777-CD22-9BFE-61C3-DA193D512E62}"/>
              </a:ext>
            </a:extLst>
          </p:cNvPr>
          <p:cNvPicPr>
            <a:picLocks noChangeAspect="1"/>
          </p:cNvPicPr>
          <p:nvPr/>
        </p:nvPicPr>
        <p:blipFill>
          <a:blip r:embed="rId5"/>
          <a:stretch>
            <a:fillRect/>
          </a:stretch>
        </p:blipFill>
        <p:spPr>
          <a:xfrm>
            <a:off x="2819926" y="4834605"/>
            <a:ext cx="4409997" cy="1711604"/>
          </a:xfrm>
          <a:prstGeom prst="rect">
            <a:avLst/>
          </a:prstGeom>
        </p:spPr>
      </p:pic>
      <p:pic>
        <p:nvPicPr>
          <p:cNvPr id="19" name="Picture 18">
            <a:extLst>
              <a:ext uri="{FF2B5EF4-FFF2-40B4-BE49-F238E27FC236}">
                <a16:creationId xmlns:a16="http://schemas.microsoft.com/office/drawing/2014/main" id="{4244C4AF-AB0D-C884-9005-2B9B51D98A08}"/>
              </a:ext>
            </a:extLst>
          </p:cNvPr>
          <p:cNvPicPr>
            <a:picLocks noChangeAspect="1"/>
          </p:cNvPicPr>
          <p:nvPr/>
        </p:nvPicPr>
        <p:blipFill>
          <a:blip r:embed="rId6"/>
          <a:stretch>
            <a:fillRect/>
          </a:stretch>
        </p:blipFill>
        <p:spPr>
          <a:xfrm>
            <a:off x="7354858" y="4875771"/>
            <a:ext cx="4409997" cy="1629271"/>
          </a:xfrm>
          <a:prstGeom prst="rect">
            <a:avLst/>
          </a:prstGeom>
        </p:spPr>
      </p:pic>
    </p:spTree>
    <p:extLst>
      <p:ext uri="{BB962C8B-B14F-4D97-AF65-F5344CB8AC3E}">
        <p14:creationId xmlns:p14="http://schemas.microsoft.com/office/powerpoint/2010/main" val="2088087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49077-4A4C-7765-851A-375E9999D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146B1-9A69-0186-EB8B-B77FF907E469}"/>
              </a:ext>
            </a:extLst>
          </p:cNvPr>
          <p:cNvSpPr>
            <a:spLocks noGrp="1"/>
          </p:cNvSpPr>
          <p:nvPr>
            <p:ph type="title"/>
          </p:nvPr>
        </p:nvSpPr>
        <p:spPr>
          <a:xfrm>
            <a:off x="300038" y="152400"/>
            <a:ext cx="11563200" cy="685800"/>
          </a:xfrm>
        </p:spPr>
        <p:txBody>
          <a:bodyPr anchor="ctr">
            <a:normAutofit/>
          </a:bodyPr>
          <a:lstStyle/>
          <a:p>
            <a:r>
              <a:rPr lang="el-GR" dirty="0"/>
              <a:t>Θεωρία </a:t>
            </a:r>
            <a:r>
              <a:rPr lang="en-US" dirty="0"/>
              <a:t>Brønsted-Lowry – </a:t>
            </a:r>
            <a:r>
              <a:rPr lang="el-GR" dirty="0"/>
              <a:t>Η έννοια των συζυγών ζευγών </a:t>
            </a:r>
            <a:endParaRPr lang="en-US" dirty="0"/>
          </a:p>
        </p:txBody>
      </p:sp>
      <p:sp>
        <p:nvSpPr>
          <p:cNvPr id="3" name="TextBox 2">
            <a:extLst>
              <a:ext uri="{FF2B5EF4-FFF2-40B4-BE49-F238E27FC236}">
                <a16:creationId xmlns:a16="http://schemas.microsoft.com/office/drawing/2014/main" id="{F25AA794-FAD6-37EB-F36A-F3E3359E8FC7}"/>
              </a:ext>
            </a:extLst>
          </p:cNvPr>
          <p:cNvSpPr txBox="1"/>
          <p:nvPr/>
        </p:nvSpPr>
        <p:spPr>
          <a:xfrm>
            <a:off x="300038" y="838200"/>
            <a:ext cx="11577563" cy="2015936"/>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n-US" sz="2000" dirty="0">
                <a:latin typeface="Minion Pro" panose="02040503050306020203"/>
              </a:rPr>
              <a:t>H </a:t>
            </a:r>
            <a:r>
              <a:rPr lang="el-GR" sz="2000" dirty="0">
                <a:latin typeface="Minion Pro" panose="02040503050306020203"/>
              </a:rPr>
              <a:t>θεωρία </a:t>
            </a:r>
            <a:r>
              <a:rPr lang="el-GR" sz="2000" dirty="0" err="1">
                <a:latin typeface="Minion Pro" panose="02040503050306020203"/>
              </a:rPr>
              <a:t>Brønsted-Lowry</a:t>
            </a:r>
            <a:r>
              <a:rPr lang="el-GR" sz="2000" dirty="0">
                <a:latin typeface="Minion Pro" panose="02040503050306020203"/>
              </a:rPr>
              <a:t> αντιμετωπίζει κάθε αντίδραση οξέος-βάσης ως μεταφορά </a:t>
            </a:r>
            <a:r>
              <a:rPr lang="en-US" sz="2000" dirty="0">
                <a:latin typeface="Minion Pro" panose="02040503050306020203"/>
              </a:rPr>
              <a:t>H</a:t>
            </a:r>
            <a:r>
              <a:rPr lang="en-US" sz="2000" baseline="30000" dirty="0">
                <a:latin typeface="Minion Pro" panose="02040503050306020203"/>
              </a:rPr>
              <a:t>+</a:t>
            </a:r>
            <a:r>
              <a:rPr lang="el-GR" sz="2000" dirty="0">
                <a:latin typeface="Minion Pro" panose="02040503050306020203"/>
              </a:rPr>
              <a:t> από το δότη προς το δέκτη. Επομένως, για να συμπεριφερθεί μια ουσία σαν οξύ (δότης </a:t>
            </a:r>
            <a:r>
              <a:rPr lang="en-US" sz="2000" dirty="0">
                <a:latin typeface="Minion Pro" panose="02040503050306020203"/>
              </a:rPr>
              <a:t>H</a:t>
            </a:r>
            <a:r>
              <a:rPr lang="en-US" sz="2000" baseline="30000" dirty="0">
                <a:latin typeface="Minion Pro" panose="02040503050306020203"/>
              </a:rPr>
              <a:t>+</a:t>
            </a:r>
            <a:r>
              <a:rPr lang="el-GR" sz="2000" dirty="0">
                <a:latin typeface="Minion Pro" panose="02040503050306020203"/>
              </a:rPr>
              <a:t>), θα πρέπει να είναι παρούσα μια άλλη ουσία που θα γίνει δέκτης του πρωτονίου, δηλαδή μια βάση, και το αντίστροφο.</a:t>
            </a:r>
            <a:endParaRPr lang="en-US" sz="2000" dirty="0">
              <a:latin typeface="Minion Pro" panose="02040503050306020203"/>
            </a:endParaRPr>
          </a:p>
          <a:p>
            <a:pPr marL="457200" indent="-457200" algn="just">
              <a:spcAft>
                <a:spcPts val="600"/>
              </a:spcAft>
              <a:buFont typeface="Wingdings" panose="05000000000000000000" pitchFamily="2" charset="2"/>
              <a:buChar char="§"/>
            </a:pPr>
            <a:r>
              <a:rPr lang="el-GR" sz="2000" b="1" dirty="0">
                <a:latin typeface="Minion Pro" panose="02040503050306020203"/>
              </a:rPr>
              <a:t>Σε όλες, επομένως, τις αντιδράσεις οξέος-βάσης συμμετέχουν δύο ζευγάρια οξέος-βάσης</a:t>
            </a:r>
            <a:r>
              <a:rPr lang="el-GR" sz="2000" dirty="0">
                <a:latin typeface="Minion Pro" panose="02040503050306020203"/>
              </a:rPr>
              <a:t>. Γενικά, το </a:t>
            </a:r>
            <a:r>
              <a:rPr lang="en-US" sz="2000" dirty="0">
                <a:latin typeface="Minion Pro" panose="02040503050306020203"/>
              </a:rPr>
              <a:t>O</a:t>
            </a:r>
            <a:r>
              <a:rPr lang="el-GR" sz="2000" dirty="0">
                <a:latin typeface="Minion Pro" panose="02040503050306020203"/>
              </a:rPr>
              <a:t>ξύ</a:t>
            </a:r>
            <a:r>
              <a:rPr lang="el-GR" sz="2000" baseline="-25000" dirty="0">
                <a:latin typeface="Minion Pro" panose="02040503050306020203"/>
              </a:rPr>
              <a:t>1</a:t>
            </a:r>
            <a:r>
              <a:rPr lang="el-GR" sz="2000" dirty="0">
                <a:latin typeface="Minion Pro" panose="02040503050306020203"/>
              </a:rPr>
              <a:t> δίνει ένα πρωτόνιο παράγοντας τη συζυγή του </a:t>
            </a:r>
            <a:r>
              <a:rPr lang="en-US" sz="2000" dirty="0">
                <a:latin typeface="Minion Pro" panose="02040503050306020203"/>
              </a:rPr>
              <a:t>B</a:t>
            </a:r>
            <a:r>
              <a:rPr lang="el-GR" sz="2000" dirty="0">
                <a:latin typeface="Minion Pro" panose="02040503050306020203"/>
              </a:rPr>
              <a:t>άση</a:t>
            </a:r>
            <a:r>
              <a:rPr lang="el-GR" sz="2000" baseline="-25000" dirty="0">
                <a:latin typeface="Minion Pro" panose="02040503050306020203"/>
              </a:rPr>
              <a:t>1</a:t>
            </a:r>
            <a:r>
              <a:rPr lang="el-GR" sz="2000" dirty="0">
                <a:latin typeface="Minion Pro" panose="02040503050306020203"/>
              </a:rPr>
              <a:t>, και η </a:t>
            </a:r>
            <a:r>
              <a:rPr lang="en-US" sz="2000" dirty="0">
                <a:latin typeface="Minion Pro" panose="02040503050306020203"/>
              </a:rPr>
              <a:t>B</a:t>
            </a:r>
            <a:r>
              <a:rPr lang="el-GR" sz="2000" dirty="0">
                <a:latin typeface="Minion Pro" panose="02040503050306020203"/>
              </a:rPr>
              <a:t>άση</a:t>
            </a:r>
            <a:r>
              <a:rPr lang="el-GR" sz="2000" baseline="-25000" dirty="0">
                <a:latin typeface="Minion Pro" panose="02040503050306020203"/>
              </a:rPr>
              <a:t>2</a:t>
            </a:r>
            <a:r>
              <a:rPr lang="el-GR" sz="2000" dirty="0">
                <a:latin typeface="Minion Pro" panose="02040503050306020203"/>
              </a:rPr>
              <a:t> παίρνει το πρωτόνιο παράγοντας το συζυγές της </a:t>
            </a:r>
            <a:r>
              <a:rPr lang="en-US" sz="2000" dirty="0">
                <a:latin typeface="Minion Pro" panose="02040503050306020203"/>
              </a:rPr>
              <a:t>O</a:t>
            </a:r>
            <a:r>
              <a:rPr lang="el-GR" sz="2000" dirty="0">
                <a:latin typeface="Minion Pro" panose="02040503050306020203"/>
              </a:rPr>
              <a:t>ξύ</a:t>
            </a:r>
            <a:r>
              <a:rPr lang="el-GR" sz="2000" baseline="-25000" dirty="0">
                <a:latin typeface="Minion Pro" panose="02040503050306020203"/>
              </a:rPr>
              <a:t>2</a:t>
            </a:r>
            <a:r>
              <a:rPr lang="el-GR" sz="2000" dirty="0">
                <a:latin typeface="Minion Pro" panose="02040503050306020203"/>
              </a:rPr>
              <a:t>:</a:t>
            </a:r>
          </a:p>
        </p:txBody>
      </p:sp>
      <p:pic>
        <p:nvPicPr>
          <p:cNvPr id="5" name="Picture 4">
            <a:extLst>
              <a:ext uri="{FF2B5EF4-FFF2-40B4-BE49-F238E27FC236}">
                <a16:creationId xmlns:a16="http://schemas.microsoft.com/office/drawing/2014/main" id="{03C1017A-7100-427F-0D60-0BC3C4404C63}"/>
              </a:ext>
            </a:extLst>
          </p:cNvPr>
          <p:cNvPicPr>
            <a:picLocks noChangeAspect="1"/>
          </p:cNvPicPr>
          <p:nvPr/>
        </p:nvPicPr>
        <p:blipFill>
          <a:blip r:embed="rId3"/>
          <a:stretch>
            <a:fillRect/>
          </a:stretch>
        </p:blipFill>
        <p:spPr>
          <a:xfrm>
            <a:off x="2312510" y="3185719"/>
            <a:ext cx="7643180" cy="2424496"/>
          </a:xfrm>
          <a:prstGeom prst="rect">
            <a:avLst/>
          </a:prstGeom>
          <a:ln>
            <a:solidFill>
              <a:schemeClr val="tx1"/>
            </a:solidFill>
          </a:ln>
        </p:spPr>
      </p:pic>
    </p:spTree>
    <p:extLst>
      <p:ext uri="{BB962C8B-B14F-4D97-AF65-F5344CB8AC3E}">
        <p14:creationId xmlns:p14="http://schemas.microsoft.com/office/powerpoint/2010/main" val="2688342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4D1F8-8CDD-47EE-5005-CCDCB1548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96201-B2F5-D5D2-A950-43629325AE02}"/>
              </a:ext>
            </a:extLst>
          </p:cNvPr>
          <p:cNvSpPr>
            <a:spLocks noGrp="1"/>
          </p:cNvSpPr>
          <p:nvPr>
            <p:ph type="title"/>
          </p:nvPr>
        </p:nvSpPr>
        <p:spPr>
          <a:xfrm>
            <a:off x="300038" y="152400"/>
            <a:ext cx="11563200" cy="685800"/>
          </a:xfrm>
        </p:spPr>
        <p:txBody>
          <a:bodyPr anchor="ctr">
            <a:normAutofit/>
          </a:bodyPr>
          <a:lstStyle/>
          <a:p>
            <a:r>
              <a:rPr lang="el-GR" dirty="0"/>
              <a:t>Θεωρία </a:t>
            </a:r>
            <a:r>
              <a:rPr lang="en-US" dirty="0"/>
              <a:t>Brønsted-Lowry – </a:t>
            </a:r>
            <a:r>
              <a:rPr lang="el-GR" dirty="0"/>
              <a:t>Ισχύς Οξέων - Βάσεων</a:t>
            </a:r>
            <a:endParaRPr lang="en-US" dirty="0"/>
          </a:p>
        </p:txBody>
      </p:sp>
      <p:sp>
        <p:nvSpPr>
          <p:cNvPr id="3" name="TextBox 2">
            <a:extLst>
              <a:ext uri="{FF2B5EF4-FFF2-40B4-BE49-F238E27FC236}">
                <a16:creationId xmlns:a16="http://schemas.microsoft.com/office/drawing/2014/main" id="{42EA7F31-37BC-95E6-3C1A-456393AF66B2}"/>
              </a:ext>
            </a:extLst>
          </p:cNvPr>
          <p:cNvSpPr txBox="1"/>
          <p:nvPr/>
        </p:nvSpPr>
        <p:spPr>
          <a:xfrm>
            <a:off x="300038" y="838200"/>
            <a:ext cx="11577563" cy="4324261"/>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Στη θεωρία </a:t>
            </a:r>
            <a:r>
              <a:rPr lang="el-GR" sz="2000" dirty="0" err="1">
                <a:latin typeface="Minion Pro" panose="02040503050306020203"/>
              </a:rPr>
              <a:t>Brønsted</a:t>
            </a:r>
            <a:r>
              <a:rPr lang="el-GR" sz="2000" dirty="0">
                <a:latin typeface="Minion Pro" panose="02040503050306020203"/>
              </a:rPr>
              <a:t>–</a:t>
            </a:r>
            <a:r>
              <a:rPr lang="el-GR" sz="2000" dirty="0" err="1">
                <a:latin typeface="Minion Pro" panose="02040503050306020203"/>
              </a:rPr>
              <a:t>Lowry</a:t>
            </a:r>
            <a:r>
              <a:rPr lang="el-GR" sz="2000" dirty="0">
                <a:latin typeface="Minion Pro" panose="02040503050306020203"/>
              </a:rPr>
              <a:t>, η ισχύς ενός οξέος εξαρτάται από τον βαθμό στον οποίο παρέχει πρωτόνια στον διαλύτη. Μπορούμε επομένως να συνοψίσουμε τη διάκριση μεταξύ ισχυρών και ασθενών οξέων ως εξής:</a:t>
            </a:r>
          </a:p>
          <a:p>
            <a:pPr marL="914400" lvl="1" indent="-457200" algn="just">
              <a:spcAft>
                <a:spcPts val="600"/>
              </a:spcAft>
              <a:buFont typeface="Courier New" panose="02070309020205020404" pitchFamily="49" charset="0"/>
              <a:buChar char="o"/>
            </a:pPr>
            <a:r>
              <a:rPr lang="el-GR" sz="2000" dirty="0">
                <a:latin typeface="Minion Pro" panose="02040503050306020203"/>
              </a:rPr>
              <a:t>Σχεδόν όλα τα μόρια ενός ισχυρού οξέος διίστανται (αποπρωτονιόνονται) σε ένα διάλυμα.</a:t>
            </a:r>
          </a:p>
          <a:p>
            <a:pPr marL="914400" lvl="1" indent="-457200" algn="just">
              <a:spcAft>
                <a:spcPts val="600"/>
              </a:spcAft>
              <a:buFont typeface="Courier New" panose="02070309020205020404" pitchFamily="49" charset="0"/>
              <a:buChar char="o"/>
            </a:pPr>
            <a:r>
              <a:rPr lang="el-GR" sz="2000" dirty="0">
                <a:latin typeface="Minion Pro" panose="02040503050306020203"/>
              </a:rPr>
              <a:t>Μόνο ένα μικρό κλάσμα των μορίων ή των ιόντων ενός ασθενούς οξέος διίσταται σε ένα διάλυμα.</a:t>
            </a:r>
          </a:p>
          <a:p>
            <a:pPr marL="457200" indent="-457200" algn="just">
              <a:spcAft>
                <a:spcPts val="600"/>
              </a:spcAft>
              <a:buFont typeface="Wingdings" panose="05000000000000000000" pitchFamily="2" charset="2"/>
              <a:buChar char="§"/>
            </a:pPr>
            <a:r>
              <a:rPr lang="el-GR" sz="2000" dirty="0">
                <a:latin typeface="Minion Pro" panose="02040503050306020203"/>
              </a:rPr>
              <a:t>Σύμφωνα με τα παραπάνω όλα τα οξέα κατά </a:t>
            </a:r>
            <a:r>
              <a:rPr lang="en-US" sz="2000" dirty="0">
                <a:latin typeface="Minion Pro" panose="02040503050306020203"/>
              </a:rPr>
              <a:t>Arrhenius</a:t>
            </a:r>
            <a:r>
              <a:rPr lang="el-GR" sz="2000" dirty="0">
                <a:latin typeface="Minion Pro" panose="02040503050306020203"/>
              </a:rPr>
              <a:t> συμπεριλαμβάνονται στην θεωρία </a:t>
            </a:r>
            <a:r>
              <a:rPr lang="en-US" sz="2000" dirty="0">
                <a:latin typeface="Minion Pro" panose="02040503050306020203"/>
              </a:rPr>
              <a:t>Brønsted-Lowry.</a:t>
            </a:r>
          </a:p>
          <a:p>
            <a:pPr marL="457200" indent="-457200" algn="just">
              <a:spcAft>
                <a:spcPts val="600"/>
              </a:spcAft>
              <a:buFont typeface="Wingdings" panose="05000000000000000000" pitchFamily="2" charset="2"/>
              <a:buChar char="§"/>
            </a:pPr>
            <a:r>
              <a:rPr lang="el-GR" sz="2000" dirty="0">
                <a:latin typeface="Minion Pro" panose="02040503050306020203"/>
              </a:rPr>
              <a:t>Η ισχύς ενός οξέος και μιας βάσης εξαρτάται και από το είδος του διαλύτη. Εδώ μελετάμε το νερό αλλά η θεωρία </a:t>
            </a:r>
            <a:r>
              <a:rPr lang="en-US" sz="2000" dirty="0">
                <a:latin typeface="Minion Pro" panose="02040503050306020203"/>
              </a:rPr>
              <a:t>Brønsted-Lowry </a:t>
            </a:r>
            <a:r>
              <a:rPr lang="el-GR" sz="2000" dirty="0">
                <a:latin typeface="Minion Pro" panose="02040503050306020203"/>
              </a:rPr>
              <a:t>ισχύει και για άλλους διαλύτες και σε διαφορετικά μέσα. </a:t>
            </a:r>
          </a:p>
          <a:p>
            <a:pPr algn="just">
              <a:spcAft>
                <a:spcPts val="600"/>
              </a:spcAft>
            </a:pPr>
            <a:endParaRPr lang="el-GR" sz="2000" dirty="0">
              <a:latin typeface="Minion Pro" panose="02040503050306020203"/>
            </a:endParaRPr>
          </a:p>
          <a:p>
            <a:pPr algn="just">
              <a:spcAft>
                <a:spcPts val="600"/>
              </a:spcAft>
            </a:pPr>
            <a:endParaRPr lang="el-GR" sz="2000" dirty="0">
              <a:latin typeface="Minion Pro" panose="02040503050306020203"/>
            </a:endParaRPr>
          </a:p>
          <a:p>
            <a:pPr algn="just">
              <a:spcAft>
                <a:spcPts val="600"/>
              </a:spcAft>
            </a:pPr>
            <a:endParaRPr lang="en-US" sz="2000" dirty="0">
              <a:latin typeface="Minion Pro" panose="02040503050306020203"/>
            </a:endParaRPr>
          </a:p>
        </p:txBody>
      </p:sp>
      <p:pic>
        <p:nvPicPr>
          <p:cNvPr id="6" name="Picture 5">
            <a:extLst>
              <a:ext uri="{FF2B5EF4-FFF2-40B4-BE49-F238E27FC236}">
                <a16:creationId xmlns:a16="http://schemas.microsoft.com/office/drawing/2014/main" id="{AB7634A3-3192-0748-77C8-E5145362500F}"/>
              </a:ext>
            </a:extLst>
          </p:cNvPr>
          <p:cNvPicPr>
            <a:picLocks noChangeAspect="1"/>
          </p:cNvPicPr>
          <p:nvPr/>
        </p:nvPicPr>
        <p:blipFill>
          <a:blip r:embed="rId3"/>
          <a:stretch>
            <a:fillRect/>
          </a:stretch>
        </p:blipFill>
        <p:spPr>
          <a:xfrm>
            <a:off x="3437653" y="4076459"/>
            <a:ext cx="5392893" cy="896195"/>
          </a:xfrm>
          <a:prstGeom prst="rect">
            <a:avLst/>
          </a:prstGeom>
        </p:spPr>
      </p:pic>
    </p:spTree>
    <p:extLst>
      <p:ext uri="{BB962C8B-B14F-4D97-AF65-F5344CB8AC3E}">
        <p14:creationId xmlns:p14="http://schemas.microsoft.com/office/powerpoint/2010/main" val="2419718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8A02C-F35C-1510-8276-38DCD47CC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16432-DBE3-1F3A-151D-41300DA5D0A1}"/>
              </a:ext>
            </a:extLst>
          </p:cNvPr>
          <p:cNvSpPr>
            <a:spLocks noGrp="1"/>
          </p:cNvSpPr>
          <p:nvPr>
            <p:ph type="title"/>
          </p:nvPr>
        </p:nvSpPr>
        <p:spPr>
          <a:xfrm>
            <a:off x="300038" y="152400"/>
            <a:ext cx="11563200" cy="685800"/>
          </a:xfrm>
        </p:spPr>
        <p:txBody>
          <a:bodyPr anchor="ctr">
            <a:normAutofit/>
          </a:bodyPr>
          <a:lstStyle/>
          <a:p>
            <a:r>
              <a:rPr lang="el-GR" dirty="0"/>
              <a:t>Θεωρία </a:t>
            </a:r>
            <a:r>
              <a:rPr lang="en-US" dirty="0"/>
              <a:t>Brønsted-Lowry – </a:t>
            </a:r>
            <a:r>
              <a:rPr lang="el-GR" dirty="0"/>
              <a:t>Ισχύς Οξέων - Βάσεων</a:t>
            </a:r>
            <a:endParaRPr lang="en-US" dirty="0"/>
          </a:p>
        </p:txBody>
      </p:sp>
      <p:pic>
        <p:nvPicPr>
          <p:cNvPr id="5" name="Picture 4">
            <a:extLst>
              <a:ext uri="{FF2B5EF4-FFF2-40B4-BE49-F238E27FC236}">
                <a16:creationId xmlns:a16="http://schemas.microsoft.com/office/drawing/2014/main" id="{24A970E4-F8BF-79E5-FCB1-5D48DE75A4C2}"/>
              </a:ext>
            </a:extLst>
          </p:cNvPr>
          <p:cNvPicPr>
            <a:picLocks noChangeAspect="1"/>
          </p:cNvPicPr>
          <p:nvPr/>
        </p:nvPicPr>
        <p:blipFill>
          <a:blip r:embed="rId3"/>
          <a:stretch>
            <a:fillRect/>
          </a:stretch>
        </p:blipFill>
        <p:spPr>
          <a:xfrm>
            <a:off x="242005" y="838200"/>
            <a:ext cx="6962995" cy="6019800"/>
          </a:xfrm>
          <a:prstGeom prst="rect">
            <a:avLst/>
          </a:prstGeom>
        </p:spPr>
      </p:pic>
      <p:sp>
        <p:nvSpPr>
          <p:cNvPr id="7" name="TextBox 6">
            <a:extLst>
              <a:ext uri="{FF2B5EF4-FFF2-40B4-BE49-F238E27FC236}">
                <a16:creationId xmlns:a16="http://schemas.microsoft.com/office/drawing/2014/main" id="{2BA0E1B5-9EBA-4850-CA20-A6322ACA272A}"/>
              </a:ext>
            </a:extLst>
          </p:cNvPr>
          <p:cNvSpPr txBox="1"/>
          <p:nvPr/>
        </p:nvSpPr>
        <p:spPr>
          <a:xfrm>
            <a:off x="6924196" y="892976"/>
            <a:ext cx="5219847" cy="5786199"/>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Υπάρχουν ενώσεις με </a:t>
            </a:r>
            <a:r>
              <a:rPr lang="el-GR" sz="2000" b="1" dirty="0" err="1">
                <a:latin typeface="Minion Pro" panose="02040503050306020203"/>
              </a:rPr>
              <a:t>αμφιπρωτική</a:t>
            </a:r>
            <a:r>
              <a:rPr lang="el-GR" sz="2000" b="1" dirty="0">
                <a:latin typeface="Minion Pro" panose="02040503050306020203"/>
              </a:rPr>
              <a:t> συμπεριφορά.</a:t>
            </a:r>
            <a:r>
              <a:rPr lang="el-GR" sz="2000" dirty="0">
                <a:latin typeface="Minion Pro" panose="02040503050306020203"/>
              </a:rPr>
              <a:t> Έτσι, το Η</a:t>
            </a:r>
            <a:r>
              <a:rPr lang="el-GR" sz="2000" baseline="-25000" dirty="0">
                <a:latin typeface="Minion Pro" panose="02040503050306020203"/>
              </a:rPr>
              <a:t>2</a:t>
            </a:r>
            <a:r>
              <a:rPr lang="el-GR" sz="2000" dirty="0">
                <a:latin typeface="Minion Pro" panose="02040503050306020203"/>
              </a:rPr>
              <a:t>Ο και η ΝΗ</a:t>
            </a:r>
            <a:r>
              <a:rPr lang="el-GR" sz="2000" baseline="-25000" dirty="0">
                <a:latin typeface="Minion Pro" panose="02040503050306020203"/>
              </a:rPr>
              <a:t>3</a:t>
            </a:r>
            <a:r>
              <a:rPr lang="el-GR" sz="2000" dirty="0">
                <a:latin typeface="Minion Pro" panose="02040503050306020203"/>
              </a:rPr>
              <a:t> συμπεριφέρονται σαν οξέα, όταν βρίσκονται σε περιβάλλον με ισχυρότερες βάσεις ή σαν βάσεις, όταν βρίσκονται σε περιβάλλον με ισχυρότερα οξέα.</a:t>
            </a:r>
          </a:p>
          <a:p>
            <a:pPr marL="457200" indent="-457200" algn="just">
              <a:spcAft>
                <a:spcPts val="600"/>
              </a:spcAft>
              <a:buFont typeface="Wingdings" panose="05000000000000000000" pitchFamily="2" charset="2"/>
              <a:buChar char="§"/>
            </a:pPr>
            <a:r>
              <a:rPr lang="el-GR" sz="2000" b="1" dirty="0">
                <a:latin typeface="Minion Pro" panose="02040503050306020203"/>
              </a:rPr>
              <a:t>Τα ισχυρά οξέα έχουν πάντα πολύ ασθενείς συζυγείς βάσεις και το αντίστροφο</a:t>
            </a:r>
            <a:r>
              <a:rPr lang="el-GR" sz="2000" dirty="0">
                <a:latin typeface="Minion Pro" panose="02040503050306020203"/>
              </a:rPr>
              <a:t>. Τα ασθενή οξέα έχουν, επίσης, ασθενείς συζυγείς βάσεις.</a:t>
            </a:r>
          </a:p>
          <a:p>
            <a:pPr marL="457200" indent="-457200" algn="just">
              <a:spcAft>
                <a:spcPts val="600"/>
              </a:spcAft>
              <a:buFont typeface="Wingdings" panose="05000000000000000000" pitchFamily="2" charset="2"/>
              <a:buChar char="§"/>
            </a:pPr>
            <a:r>
              <a:rPr lang="el-GR" sz="2000" dirty="0">
                <a:latin typeface="Minion Pro" panose="02040503050306020203"/>
              </a:rPr>
              <a:t>Γενικά οι αντιδράσεις οξέος-βάσης κατά </a:t>
            </a:r>
            <a:r>
              <a:rPr lang="el-GR" sz="2000" dirty="0" err="1">
                <a:latin typeface="Minion Pro" panose="02040503050306020203"/>
              </a:rPr>
              <a:t>Brønsted-Lowry</a:t>
            </a:r>
            <a:r>
              <a:rPr lang="el-GR" sz="2000" dirty="0">
                <a:latin typeface="Minion Pro" panose="02040503050306020203"/>
              </a:rPr>
              <a:t>, είναι το αποτέλεσμα των ανταγωνιστικών δράσεων των δύο βάσεων (Βάση</a:t>
            </a:r>
            <a:r>
              <a:rPr lang="el-GR" sz="2000" baseline="-25000" dirty="0">
                <a:latin typeface="Minion Pro" panose="02040503050306020203"/>
              </a:rPr>
              <a:t>2</a:t>
            </a:r>
            <a:r>
              <a:rPr lang="el-GR" sz="2000" dirty="0">
                <a:latin typeface="Minion Pro" panose="02040503050306020203"/>
              </a:rPr>
              <a:t> και Βάση</a:t>
            </a:r>
            <a:r>
              <a:rPr lang="el-GR" sz="2000" baseline="-25000" dirty="0">
                <a:latin typeface="Minion Pro" panose="02040503050306020203"/>
              </a:rPr>
              <a:t>1</a:t>
            </a:r>
            <a:r>
              <a:rPr lang="el-GR" sz="2000" dirty="0">
                <a:latin typeface="Minion Pro" panose="02040503050306020203"/>
              </a:rPr>
              <a:t>) για ένα </a:t>
            </a:r>
            <a:r>
              <a:rPr lang="en-US" sz="2000" dirty="0">
                <a:latin typeface="Minion Pro" panose="02040503050306020203"/>
              </a:rPr>
              <a:t>H</a:t>
            </a:r>
            <a:r>
              <a:rPr lang="en-US" sz="2000" baseline="30000" dirty="0">
                <a:latin typeface="Minion Pro" panose="02040503050306020203"/>
              </a:rPr>
              <a:t>+</a:t>
            </a:r>
            <a:r>
              <a:rPr lang="el-GR" sz="2000" dirty="0">
                <a:latin typeface="Minion Pro" panose="02040503050306020203"/>
              </a:rPr>
              <a:t>. Εάν η αντίδραση θα οδηγηθεί σε πλήρη ολοκλήρωση ή θα φθάσει σε ισορροπία, εξαρτάται από τη σχετική ισχύ των δύο βάσεων.</a:t>
            </a:r>
          </a:p>
        </p:txBody>
      </p:sp>
      <p:sp>
        <p:nvSpPr>
          <p:cNvPr id="8" name="Rectangle: Rounded Corners 7">
            <a:extLst>
              <a:ext uri="{FF2B5EF4-FFF2-40B4-BE49-F238E27FC236}">
                <a16:creationId xmlns:a16="http://schemas.microsoft.com/office/drawing/2014/main" id="{7A0B4A74-C204-8BF0-2331-37F625F22DAA}"/>
              </a:ext>
            </a:extLst>
          </p:cNvPr>
          <p:cNvSpPr/>
          <p:nvPr/>
        </p:nvSpPr>
        <p:spPr>
          <a:xfrm>
            <a:off x="3896498" y="2759675"/>
            <a:ext cx="508000" cy="262613"/>
          </a:xfrm>
          <a:prstGeom prst="roundRect">
            <a:avLst/>
          </a:prstGeom>
          <a:solidFill>
            <a:schemeClr val="accent1">
              <a:alpha val="1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4D5821E-7493-23E2-0457-238DC64D3D37}"/>
              </a:ext>
            </a:extLst>
          </p:cNvPr>
          <p:cNvSpPr/>
          <p:nvPr/>
        </p:nvSpPr>
        <p:spPr>
          <a:xfrm>
            <a:off x="2487827" y="5799438"/>
            <a:ext cx="508000" cy="220362"/>
          </a:xfrm>
          <a:prstGeom prst="roundRect">
            <a:avLst/>
          </a:prstGeom>
          <a:solidFill>
            <a:schemeClr val="accent1">
              <a:alpha val="1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C457CB4-F9ED-BD11-1A49-7BC752C70821}"/>
              </a:ext>
            </a:extLst>
          </p:cNvPr>
          <p:cNvSpPr/>
          <p:nvPr/>
        </p:nvSpPr>
        <p:spPr>
          <a:xfrm>
            <a:off x="3896498" y="5078626"/>
            <a:ext cx="508000" cy="262613"/>
          </a:xfrm>
          <a:prstGeom prst="roundRect">
            <a:avLst/>
          </a:prstGeom>
          <a:solidFill>
            <a:schemeClr val="accent1">
              <a:alpha val="1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58F61CA-41D2-6778-19E2-C5AE1F1B416D}"/>
              </a:ext>
            </a:extLst>
          </p:cNvPr>
          <p:cNvSpPr/>
          <p:nvPr/>
        </p:nvSpPr>
        <p:spPr>
          <a:xfrm>
            <a:off x="2500181" y="6009504"/>
            <a:ext cx="508000" cy="220362"/>
          </a:xfrm>
          <a:prstGeom prst="roundRect">
            <a:avLst/>
          </a:prstGeom>
          <a:solidFill>
            <a:schemeClr val="accent1">
              <a:alpha val="1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45A8506-C4B9-6E02-DC3D-A9FCE73A374A}"/>
              </a:ext>
            </a:extLst>
          </p:cNvPr>
          <p:cNvSpPr/>
          <p:nvPr/>
        </p:nvSpPr>
        <p:spPr>
          <a:xfrm>
            <a:off x="1186249" y="1524000"/>
            <a:ext cx="889686" cy="1235675"/>
          </a:xfrm>
          <a:prstGeom prst="roundRect">
            <a:avLst/>
          </a:prstGeom>
          <a:solidFill>
            <a:srgbClr val="92D050">
              <a:alpha val="15000"/>
            </a:srgb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C4E58B6-CAA4-0D5C-2E47-CA6A99C58C01}"/>
              </a:ext>
            </a:extLst>
          </p:cNvPr>
          <p:cNvSpPr/>
          <p:nvPr/>
        </p:nvSpPr>
        <p:spPr>
          <a:xfrm>
            <a:off x="4988011" y="1524000"/>
            <a:ext cx="959708" cy="1235675"/>
          </a:xfrm>
          <a:prstGeom prst="roundRect">
            <a:avLst/>
          </a:prstGeom>
          <a:solidFill>
            <a:srgbClr val="92D050">
              <a:alpha val="15000"/>
            </a:srgb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2C3CFE5-11B2-B27A-5D27-33109AF13CA3}"/>
              </a:ext>
            </a:extLst>
          </p:cNvPr>
          <p:cNvSpPr/>
          <p:nvPr/>
        </p:nvSpPr>
        <p:spPr>
          <a:xfrm>
            <a:off x="1186249" y="5415727"/>
            <a:ext cx="889686" cy="767422"/>
          </a:xfrm>
          <a:prstGeom prst="roundRect">
            <a:avLst/>
          </a:prstGeom>
          <a:solidFill>
            <a:srgbClr val="92D050">
              <a:alpha val="15000"/>
            </a:srgb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AD9A75B2-0217-A449-06B6-A3B655DBB5CF}"/>
              </a:ext>
            </a:extLst>
          </p:cNvPr>
          <p:cNvSpPr/>
          <p:nvPr/>
        </p:nvSpPr>
        <p:spPr>
          <a:xfrm>
            <a:off x="4988011" y="6038334"/>
            <a:ext cx="959708" cy="637933"/>
          </a:xfrm>
          <a:prstGeom prst="roundRect">
            <a:avLst/>
          </a:prstGeom>
          <a:solidFill>
            <a:srgbClr val="92D050">
              <a:alpha val="15000"/>
            </a:srgb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65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D9D9F-0116-2D63-29ED-55CF3A00E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C32D3-9385-1C40-ECFF-987465F4C2B2}"/>
              </a:ext>
            </a:extLst>
          </p:cNvPr>
          <p:cNvSpPr>
            <a:spLocks noGrp="1"/>
          </p:cNvSpPr>
          <p:nvPr>
            <p:ph type="title"/>
          </p:nvPr>
        </p:nvSpPr>
        <p:spPr>
          <a:xfrm>
            <a:off x="300038" y="152400"/>
            <a:ext cx="11563200" cy="685800"/>
          </a:xfrm>
        </p:spPr>
        <p:txBody>
          <a:bodyPr anchor="ctr">
            <a:normAutofit/>
          </a:bodyPr>
          <a:lstStyle/>
          <a:p>
            <a:r>
              <a:rPr lang="el-GR" dirty="0"/>
              <a:t>Θεωρία </a:t>
            </a:r>
            <a:r>
              <a:rPr lang="en-US" dirty="0"/>
              <a:t>Brønsted-Lowry – </a:t>
            </a:r>
            <a:r>
              <a:rPr lang="el-GR" dirty="0"/>
              <a:t>Ισχύς Οξέων - Βάσεων</a:t>
            </a:r>
            <a:endParaRPr lang="en-US" dirty="0"/>
          </a:p>
        </p:txBody>
      </p:sp>
      <p:pic>
        <p:nvPicPr>
          <p:cNvPr id="4" name="Picture 3">
            <a:extLst>
              <a:ext uri="{FF2B5EF4-FFF2-40B4-BE49-F238E27FC236}">
                <a16:creationId xmlns:a16="http://schemas.microsoft.com/office/drawing/2014/main" id="{99FDD958-5E09-026C-5813-F2EE9418D542}"/>
              </a:ext>
            </a:extLst>
          </p:cNvPr>
          <p:cNvPicPr>
            <a:picLocks noChangeAspect="1"/>
          </p:cNvPicPr>
          <p:nvPr/>
        </p:nvPicPr>
        <p:blipFill>
          <a:blip r:embed="rId3"/>
          <a:stretch>
            <a:fillRect/>
          </a:stretch>
        </p:blipFill>
        <p:spPr>
          <a:xfrm>
            <a:off x="2414001" y="1791869"/>
            <a:ext cx="7278116" cy="400106"/>
          </a:xfrm>
          <a:prstGeom prst="rect">
            <a:avLst/>
          </a:prstGeom>
        </p:spPr>
      </p:pic>
      <p:sp>
        <p:nvSpPr>
          <p:cNvPr id="6" name="TextBox 5">
            <a:extLst>
              <a:ext uri="{FF2B5EF4-FFF2-40B4-BE49-F238E27FC236}">
                <a16:creationId xmlns:a16="http://schemas.microsoft.com/office/drawing/2014/main" id="{89D2C4E1-88C7-F311-B01D-191588C78B7E}"/>
              </a:ext>
            </a:extLst>
          </p:cNvPr>
          <p:cNvSpPr txBox="1"/>
          <p:nvPr/>
        </p:nvSpPr>
        <p:spPr>
          <a:xfrm>
            <a:off x="4641246" y="2260483"/>
            <a:ext cx="986176" cy="369332"/>
          </a:xfrm>
          <a:prstGeom prst="rect">
            <a:avLst/>
          </a:prstGeom>
          <a:solidFill>
            <a:schemeClr val="bg1">
              <a:lumMod val="95000"/>
            </a:schemeClr>
          </a:solidFill>
          <a:ln>
            <a:solidFill>
              <a:srgbClr val="168C75"/>
            </a:solidFill>
          </a:ln>
        </p:spPr>
        <p:txBody>
          <a:bodyPr wrap="square">
            <a:spAutoFit/>
          </a:bodyPr>
          <a:lstStyle/>
          <a:p>
            <a:pPr algn="ctr">
              <a:spcBef>
                <a:spcPts val="600"/>
              </a:spcBef>
            </a:pPr>
            <a:r>
              <a:rPr lang="el-GR" b="1" dirty="0">
                <a:solidFill>
                  <a:srgbClr val="168C75"/>
                </a:solidFill>
              </a:rPr>
              <a:t>Βάση 2</a:t>
            </a:r>
          </a:p>
        </p:txBody>
      </p:sp>
      <p:sp>
        <p:nvSpPr>
          <p:cNvPr id="16" name="TextBox 15">
            <a:extLst>
              <a:ext uri="{FF2B5EF4-FFF2-40B4-BE49-F238E27FC236}">
                <a16:creationId xmlns:a16="http://schemas.microsoft.com/office/drawing/2014/main" id="{5619955C-2BA4-7F4F-34BA-3E025BF6570E}"/>
              </a:ext>
            </a:extLst>
          </p:cNvPr>
          <p:cNvSpPr txBox="1"/>
          <p:nvPr/>
        </p:nvSpPr>
        <p:spPr>
          <a:xfrm>
            <a:off x="7018543" y="2260483"/>
            <a:ext cx="986176" cy="369332"/>
          </a:xfrm>
          <a:prstGeom prst="rect">
            <a:avLst/>
          </a:prstGeom>
          <a:solidFill>
            <a:schemeClr val="bg1">
              <a:lumMod val="95000"/>
            </a:schemeClr>
          </a:solidFill>
          <a:ln>
            <a:solidFill>
              <a:srgbClr val="168C75"/>
            </a:solidFill>
          </a:ln>
        </p:spPr>
        <p:txBody>
          <a:bodyPr wrap="square">
            <a:spAutoFit/>
          </a:bodyPr>
          <a:lstStyle/>
          <a:p>
            <a:pPr algn="ctr">
              <a:spcBef>
                <a:spcPts val="600"/>
              </a:spcBef>
            </a:pPr>
            <a:r>
              <a:rPr lang="el-GR" b="1" dirty="0">
                <a:solidFill>
                  <a:srgbClr val="168C75"/>
                </a:solidFill>
              </a:rPr>
              <a:t>Βάση 1</a:t>
            </a:r>
          </a:p>
        </p:txBody>
      </p:sp>
      <p:sp>
        <p:nvSpPr>
          <p:cNvPr id="19" name="TextBox 18">
            <a:extLst>
              <a:ext uri="{FF2B5EF4-FFF2-40B4-BE49-F238E27FC236}">
                <a16:creationId xmlns:a16="http://schemas.microsoft.com/office/drawing/2014/main" id="{7EE7E962-EC81-FCB7-ADE3-C517E7D69509}"/>
              </a:ext>
            </a:extLst>
          </p:cNvPr>
          <p:cNvSpPr txBox="1"/>
          <p:nvPr/>
        </p:nvSpPr>
        <p:spPr>
          <a:xfrm>
            <a:off x="4962991" y="4628398"/>
            <a:ext cx="986176" cy="369332"/>
          </a:xfrm>
          <a:prstGeom prst="rect">
            <a:avLst/>
          </a:prstGeom>
          <a:solidFill>
            <a:schemeClr val="bg1">
              <a:lumMod val="95000"/>
            </a:schemeClr>
          </a:solidFill>
          <a:ln>
            <a:solidFill>
              <a:srgbClr val="168C75"/>
            </a:solidFill>
          </a:ln>
        </p:spPr>
        <p:txBody>
          <a:bodyPr wrap="square">
            <a:spAutoFit/>
          </a:bodyPr>
          <a:lstStyle/>
          <a:p>
            <a:pPr algn="ctr">
              <a:spcBef>
                <a:spcPts val="600"/>
              </a:spcBef>
            </a:pPr>
            <a:r>
              <a:rPr lang="el-GR" b="1" dirty="0">
                <a:solidFill>
                  <a:srgbClr val="168C75"/>
                </a:solidFill>
              </a:rPr>
              <a:t>Βάση 2</a:t>
            </a:r>
          </a:p>
        </p:txBody>
      </p:sp>
      <p:sp>
        <p:nvSpPr>
          <p:cNvPr id="20" name="TextBox 19">
            <a:extLst>
              <a:ext uri="{FF2B5EF4-FFF2-40B4-BE49-F238E27FC236}">
                <a16:creationId xmlns:a16="http://schemas.microsoft.com/office/drawing/2014/main" id="{7E23A3DE-EEEF-29B5-6410-3952DC4C9943}"/>
              </a:ext>
            </a:extLst>
          </p:cNvPr>
          <p:cNvSpPr txBox="1"/>
          <p:nvPr/>
        </p:nvSpPr>
        <p:spPr>
          <a:xfrm>
            <a:off x="7281205" y="4660018"/>
            <a:ext cx="986176" cy="369332"/>
          </a:xfrm>
          <a:prstGeom prst="rect">
            <a:avLst/>
          </a:prstGeom>
          <a:solidFill>
            <a:schemeClr val="bg1">
              <a:lumMod val="95000"/>
            </a:schemeClr>
          </a:solidFill>
          <a:ln>
            <a:solidFill>
              <a:srgbClr val="168C75"/>
            </a:solidFill>
          </a:ln>
        </p:spPr>
        <p:txBody>
          <a:bodyPr wrap="square">
            <a:spAutoFit/>
          </a:bodyPr>
          <a:lstStyle/>
          <a:p>
            <a:pPr algn="ctr">
              <a:spcBef>
                <a:spcPts val="600"/>
              </a:spcBef>
            </a:pPr>
            <a:r>
              <a:rPr lang="el-GR" b="1" dirty="0">
                <a:solidFill>
                  <a:srgbClr val="168C75"/>
                </a:solidFill>
              </a:rPr>
              <a:t>Βάση 1</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79D8D06-F048-5768-1092-FFCD002DF542}"/>
                  </a:ext>
                </a:extLst>
              </p:cNvPr>
              <p:cNvSpPr txBox="1"/>
              <p:nvPr/>
            </p:nvSpPr>
            <p:spPr>
              <a:xfrm>
                <a:off x="300038" y="2884656"/>
                <a:ext cx="11577563" cy="707886"/>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Το νερό είναι πιο ισχυρή βάση από το </a:t>
                </a:r>
                <a14:m>
                  <m:oMath xmlns:m="http://schemas.openxmlformats.org/officeDocument/2006/math">
                    <m:sSubSup>
                      <m:sSubSupPr>
                        <m:ctrlPr>
                          <a:rPr lang="en-US" sz="2000" i="1" dirty="0" smtClean="0">
                            <a:latin typeface="Cambria Math" panose="02040503050406030204" pitchFamily="18" charset="0"/>
                          </a:rPr>
                        </m:ctrlPr>
                      </m:sSubSupPr>
                      <m:e>
                        <m:r>
                          <m:rPr>
                            <m:sty m:val="p"/>
                          </m:rPr>
                          <a:rPr lang="en-US" sz="2000" i="0" dirty="0">
                            <a:latin typeface="Cambria Math" panose="02040503050406030204" pitchFamily="18" charset="0"/>
                          </a:rPr>
                          <m:t>NO</m:t>
                        </m:r>
                      </m:e>
                      <m:sub>
                        <m:r>
                          <a:rPr lang="en-US" sz="2000" b="0" i="1" dirty="0" smtClean="0">
                            <a:latin typeface="Cambria Math" panose="02040503050406030204" pitchFamily="18" charset="0"/>
                          </a:rPr>
                          <m:t>3</m:t>
                        </m:r>
                      </m:sub>
                      <m:sup>
                        <m:r>
                          <a:rPr lang="en-US" sz="2000" b="0" i="1" dirty="0" smtClean="0">
                            <a:latin typeface="Cambria Math" panose="02040503050406030204" pitchFamily="18" charset="0"/>
                          </a:rPr>
                          <m:t>−</m:t>
                        </m:r>
                      </m:sup>
                    </m:sSubSup>
                  </m:oMath>
                </a14:m>
                <a:r>
                  <a:rPr lang="en-US" sz="2000" dirty="0">
                    <a:latin typeface="Minion Pro" panose="02040503050306020203"/>
                  </a:rPr>
                  <a:t>, </a:t>
                </a:r>
                <a:r>
                  <a:rPr lang="el-GR" sz="2000" dirty="0">
                    <a:latin typeface="Minion Pro" panose="02040503050306020203"/>
                  </a:rPr>
                  <a:t>συνεπώς κερδίζει στον ανταγωνισμό για το </a:t>
                </a:r>
                <a:r>
                  <a:rPr lang="en-US" sz="2000" dirty="0">
                    <a:latin typeface="Minion Pro" panose="02040503050306020203"/>
                  </a:rPr>
                  <a:t>H</a:t>
                </a:r>
                <a:r>
                  <a:rPr lang="en-US" sz="2000" baseline="30000" dirty="0">
                    <a:latin typeface="Minion Pro" panose="02040503050306020203"/>
                  </a:rPr>
                  <a:t>+</a:t>
                </a:r>
                <a:r>
                  <a:rPr lang="el-GR" sz="2000" dirty="0">
                    <a:latin typeface="Minion Pro" panose="02040503050306020203"/>
                  </a:rPr>
                  <a:t> και η διάσταση φτάνει σε ολοκλήρωση.</a:t>
                </a:r>
              </a:p>
            </p:txBody>
          </p:sp>
        </mc:Choice>
        <mc:Fallback xmlns="">
          <p:sp>
            <p:nvSpPr>
              <p:cNvPr id="21" name="TextBox 20">
                <a:extLst>
                  <a:ext uri="{FF2B5EF4-FFF2-40B4-BE49-F238E27FC236}">
                    <a16:creationId xmlns:a16="http://schemas.microsoft.com/office/drawing/2014/main" id="{179D8D06-F048-5768-1092-FFCD002DF542}"/>
                  </a:ext>
                </a:extLst>
              </p:cNvPr>
              <p:cNvSpPr txBox="1">
                <a:spLocks noRot="1" noChangeAspect="1" noMove="1" noResize="1" noEditPoints="1" noAdjustHandles="1" noChangeArrowheads="1" noChangeShapeType="1" noTextEdit="1"/>
              </p:cNvSpPr>
              <p:nvPr/>
            </p:nvSpPr>
            <p:spPr>
              <a:xfrm>
                <a:off x="300038" y="2884656"/>
                <a:ext cx="11577563" cy="707886"/>
              </a:xfrm>
              <a:prstGeom prst="rect">
                <a:avLst/>
              </a:prstGeom>
              <a:blipFill>
                <a:blip r:embed="rId4"/>
                <a:stretch>
                  <a:fillRect l="-421" t="-3390" r="-526" b="-13559"/>
                </a:stretch>
              </a:blipFill>
              <a:ln>
                <a:solidFill>
                  <a:schemeClr val="tx1"/>
                </a:solidFill>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D999C759-E63D-7CF8-F3F3-5712081B4DF2}"/>
              </a:ext>
            </a:extLst>
          </p:cNvPr>
          <p:cNvSpPr txBox="1"/>
          <p:nvPr/>
        </p:nvSpPr>
        <p:spPr>
          <a:xfrm>
            <a:off x="307218" y="5372201"/>
            <a:ext cx="11577563" cy="1323439"/>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Η σχετική ισχύς των δύο βάσεων (Βάση</a:t>
            </a:r>
            <a:r>
              <a:rPr lang="el-GR" sz="2000" baseline="-25000" dirty="0">
                <a:latin typeface="Minion Pro" panose="02040503050306020203"/>
              </a:rPr>
              <a:t>2</a:t>
            </a:r>
            <a:r>
              <a:rPr lang="el-GR" sz="2000" dirty="0">
                <a:latin typeface="Minion Pro" panose="02040503050306020203"/>
              </a:rPr>
              <a:t> και Βάση</a:t>
            </a:r>
            <a:r>
              <a:rPr lang="el-GR" sz="2000" baseline="-25000" dirty="0">
                <a:latin typeface="Minion Pro" panose="02040503050306020203"/>
              </a:rPr>
              <a:t>1</a:t>
            </a:r>
            <a:r>
              <a:rPr lang="el-GR" sz="2000" dirty="0">
                <a:latin typeface="Minion Pro" panose="02040503050306020203"/>
              </a:rPr>
              <a:t>) είναι παραπλήσια. Το ιόν CN</a:t>
            </a:r>
            <a:r>
              <a:rPr lang="el-GR" sz="2000" baseline="30000" dirty="0">
                <a:latin typeface="Minion Pro" panose="02040503050306020203"/>
              </a:rPr>
              <a:t>-</a:t>
            </a:r>
            <a:r>
              <a:rPr lang="el-GR" sz="2000" dirty="0">
                <a:latin typeface="Minion Pro" panose="02040503050306020203"/>
              </a:rPr>
              <a:t> ανήκει στην ομάδα των ισχυρότερων ασθενών βάσεων και άρα είναι ισχυρότερη βάση από το Η</a:t>
            </a:r>
            <a:r>
              <a:rPr lang="el-GR" sz="2000" baseline="-25000" dirty="0">
                <a:latin typeface="Minion Pro" panose="02040503050306020203"/>
              </a:rPr>
              <a:t>2</a:t>
            </a:r>
            <a:r>
              <a:rPr lang="el-GR" sz="2000" dirty="0">
                <a:latin typeface="Minion Pro" panose="02040503050306020203"/>
              </a:rPr>
              <a:t>Ο. Επομένως, η ανωτέρω ισορροπία θα είναι μετατοπισμένη προς τα αριστερά, δηλαδή η σταθερά διάστασης του HCN θα είναι πολύ μικρή</a:t>
            </a:r>
          </a:p>
        </p:txBody>
      </p:sp>
      <p:pic>
        <p:nvPicPr>
          <p:cNvPr id="24" name="Picture 23">
            <a:extLst>
              <a:ext uri="{FF2B5EF4-FFF2-40B4-BE49-F238E27FC236}">
                <a16:creationId xmlns:a16="http://schemas.microsoft.com/office/drawing/2014/main" id="{67BE3898-6856-1DAE-0E1D-30EF1C56478E}"/>
              </a:ext>
            </a:extLst>
          </p:cNvPr>
          <p:cNvPicPr>
            <a:picLocks noChangeAspect="1"/>
          </p:cNvPicPr>
          <p:nvPr/>
        </p:nvPicPr>
        <p:blipFill>
          <a:blip r:embed="rId5"/>
          <a:stretch>
            <a:fillRect/>
          </a:stretch>
        </p:blipFill>
        <p:spPr>
          <a:xfrm>
            <a:off x="3760941" y="3751912"/>
            <a:ext cx="5782482" cy="866896"/>
          </a:xfrm>
          <a:prstGeom prst="rect">
            <a:avLst/>
          </a:prstGeom>
        </p:spPr>
      </p:pic>
    </p:spTree>
    <p:extLst>
      <p:ext uri="{BB962C8B-B14F-4D97-AF65-F5344CB8AC3E}">
        <p14:creationId xmlns:p14="http://schemas.microsoft.com/office/powerpoint/2010/main" val="21177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BDB2B-6497-BF6A-3CBC-54790DB36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D4EFD-4877-8658-B421-9EB8F69412FD}"/>
              </a:ext>
            </a:extLst>
          </p:cNvPr>
          <p:cNvSpPr>
            <a:spLocks noGrp="1"/>
          </p:cNvSpPr>
          <p:nvPr>
            <p:ph type="title"/>
          </p:nvPr>
        </p:nvSpPr>
        <p:spPr>
          <a:xfrm>
            <a:off x="300038" y="152400"/>
            <a:ext cx="11563200" cy="685800"/>
          </a:xfrm>
        </p:spPr>
        <p:txBody>
          <a:bodyPr anchor="ctr">
            <a:normAutofit/>
          </a:bodyPr>
          <a:lstStyle/>
          <a:p>
            <a:r>
              <a:rPr lang="el-GR" dirty="0"/>
              <a:t>Θεωρία </a:t>
            </a:r>
            <a:r>
              <a:rPr lang="en-US" dirty="0"/>
              <a:t>Lewis</a:t>
            </a:r>
          </a:p>
        </p:txBody>
      </p:sp>
      <p:sp>
        <p:nvSpPr>
          <p:cNvPr id="3" name="TextBox 2">
            <a:extLst>
              <a:ext uri="{FF2B5EF4-FFF2-40B4-BE49-F238E27FC236}">
                <a16:creationId xmlns:a16="http://schemas.microsoft.com/office/drawing/2014/main" id="{B550BADB-7BFA-DF7B-7927-6815CF8AF695}"/>
              </a:ext>
            </a:extLst>
          </p:cNvPr>
          <p:cNvSpPr txBox="1"/>
          <p:nvPr/>
        </p:nvSpPr>
        <p:spPr>
          <a:xfrm>
            <a:off x="300038" y="838200"/>
            <a:ext cx="11577563" cy="3785652"/>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b="1" u="sng" dirty="0">
                <a:solidFill>
                  <a:srgbClr val="168C75"/>
                </a:solidFill>
                <a:latin typeface="Minion Pro" panose="02040503050306020203"/>
              </a:rPr>
              <a:t>Οξύ κατά </a:t>
            </a:r>
            <a:r>
              <a:rPr lang="el-GR" sz="2000" b="1" u="sng" dirty="0" err="1">
                <a:solidFill>
                  <a:srgbClr val="168C75"/>
                </a:solidFill>
                <a:latin typeface="Minion Pro" panose="02040503050306020203"/>
              </a:rPr>
              <a:t>Lewis</a:t>
            </a:r>
            <a:r>
              <a:rPr lang="el-GR" sz="2000" b="1" u="sng" dirty="0">
                <a:solidFill>
                  <a:srgbClr val="168C75"/>
                </a:solidFill>
                <a:latin typeface="Minion Pro" panose="02040503050306020203"/>
              </a:rPr>
              <a:t> </a:t>
            </a:r>
            <a:r>
              <a:rPr lang="el-GR" sz="2000" b="1" dirty="0">
                <a:solidFill>
                  <a:srgbClr val="168C75"/>
                </a:solidFill>
                <a:latin typeface="Minion Pro" panose="02040503050306020203"/>
              </a:rPr>
              <a:t>είναι κάθε μόριο ή ιόν που μπορεί να δεχθεί ένα ή και περισσότερα ζεύγη ηλεκτρονίων</a:t>
            </a:r>
            <a:r>
              <a:rPr lang="en-US" sz="2000" b="1" dirty="0">
                <a:solidFill>
                  <a:srgbClr val="168C75"/>
                </a:solidFill>
                <a:latin typeface="Minion Pro" panose="02040503050306020203"/>
              </a:rPr>
              <a:t>.</a:t>
            </a:r>
            <a:r>
              <a:rPr lang="el-GR" sz="2000" b="1" dirty="0">
                <a:solidFill>
                  <a:srgbClr val="168C75"/>
                </a:solidFill>
                <a:latin typeface="Minion Pro" panose="02040503050306020203"/>
              </a:rPr>
              <a:t> </a:t>
            </a:r>
            <a:r>
              <a:rPr lang="el-GR" sz="2000" b="1" u="sng" dirty="0">
                <a:solidFill>
                  <a:srgbClr val="168C75"/>
                </a:solidFill>
                <a:latin typeface="Minion Pro" panose="02040503050306020203"/>
              </a:rPr>
              <a:t>Βάση κατά </a:t>
            </a:r>
            <a:r>
              <a:rPr lang="el-GR" sz="2000" b="1" u="sng" dirty="0" err="1">
                <a:solidFill>
                  <a:srgbClr val="168C75"/>
                </a:solidFill>
                <a:latin typeface="Minion Pro" panose="02040503050306020203"/>
              </a:rPr>
              <a:t>Lewis</a:t>
            </a:r>
            <a:r>
              <a:rPr lang="el-GR" sz="2000" b="1" u="sng" dirty="0">
                <a:solidFill>
                  <a:srgbClr val="168C75"/>
                </a:solidFill>
                <a:latin typeface="Minion Pro" panose="02040503050306020203"/>
              </a:rPr>
              <a:t> </a:t>
            </a:r>
            <a:r>
              <a:rPr lang="el-GR" sz="2000" b="1" dirty="0">
                <a:solidFill>
                  <a:srgbClr val="168C75"/>
                </a:solidFill>
                <a:latin typeface="Minion Pro" panose="02040503050306020203"/>
              </a:rPr>
              <a:t>είναι κάθε μόριο ή ιόν που μπορεί να δώσει ένα ή και περισσότερα ζεύγη ηλεκτρονίων</a:t>
            </a:r>
            <a:r>
              <a:rPr lang="en-US" sz="2000" b="1" dirty="0">
                <a:solidFill>
                  <a:srgbClr val="168C75"/>
                </a:solidFill>
                <a:latin typeface="Minion Pro" panose="02040503050306020203"/>
              </a:rPr>
              <a:t>.</a:t>
            </a:r>
          </a:p>
          <a:p>
            <a:pPr marL="457200" indent="-457200" algn="just">
              <a:spcAft>
                <a:spcPts val="600"/>
              </a:spcAft>
              <a:buFont typeface="Wingdings" panose="05000000000000000000" pitchFamily="2" charset="2"/>
              <a:buChar char="§"/>
            </a:pPr>
            <a:r>
              <a:rPr lang="el-GR" sz="2000" dirty="0">
                <a:latin typeface="Minion Pro" panose="02040503050306020203"/>
              </a:rPr>
              <a:t> Το ζεύγος ηλεκτρονίων που</a:t>
            </a:r>
            <a:r>
              <a:rPr lang="en-US" sz="2000" dirty="0">
                <a:latin typeface="Minion Pro" panose="02040503050306020203"/>
              </a:rPr>
              <a:t> </a:t>
            </a:r>
            <a:r>
              <a:rPr lang="el-GR" sz="2000" dirty="0">
                <a:latin typeface="Minion Pro" panose="02040503050306020203"/>
              </a:rPr>
              <a:t>προσφέρει η βάση στο οξύ δεν μεταφέρεται από το ένα σώμα στο άλλο, αλλά μοιράζεται ως</a:t>
            </a:r>
            <a:r>
              <a:rPr lang="en-US" sz="2000" dirty="0">
                <a:latin typeface="Minion Pro" panose="02040503050306020203"/>
              </a:rPr>
              <a:t> </a:t>
            </a:r>
            <a:r>
              <a:rPr lang="el-GR" sz="2000" dirty="0">
                <a:latin typeface="Minion Pro" panose="02040503050306020203"/>
              </a:rPr>
              <a:t>κοινό ζεύγος ηλεκτρονίων μεταξύ οξέος και βάσης</a:t>
            </a:r>
            <a:r>
              <a:rPr lang="en-US" sz="2000" dirty="0">
                <a:latin typeface="Minion Pro" panose="02040503050306020203"/>
              </a:rPr>
              <a:t> (</a:t>
            </a:r>
            <a:r>
              <a:rPr lang="el-GR" sz="2000" dirty="0">
                <a:latin typeface="Minion Pro" panose="02040503050306020203"/>
              </a:rPr>
              <a:t>ημιπολικός δεσμός).</a:t>
            </a:r>
          </a:p>
          <a:p>
            <a:pPr marL="457200" indent="-457200" algn="just">
              <a:spcAft>
                <a:spcPts val="600"/>
              </a:spcAft>
              <a:buFont typeface="Wingdings" panose="05000000000000000000" pitchFamily="2" charset="2"/>
              <a:buChar char="§"/>
            </a:pPr>
            <a:r>
              <a:rPr lang="el-GR" sz="2000" dirty="0">
                <a:latin typeface="Minion Pro" panose="02040503050306020203"/>
              </a:rPr>
              <a:t>Η θεωρία </a:t>
            </a:r>
            <a:r>
              <a:rPr lang="el-GR" sz="2000" dirty="0" err="1">
                <a:latin typeface="Minion Pro" panose="02040503050306020203"/>
              </a:rPr>
              <a:t>Lewis</a:t>
            </a:r>
            <a:r>
              <a:rPr lang="el-GR" sz="2000" dirty="0">
                <a:latin typeface="Minion Pro" panose="02040503050306020203"/>
              </a:rPr>
              <a:t> είναι πιο γενική από τη θεωρία </a:t>
            </a:r>
            <a:r>
              <a:rPr lang="el-GR" sz="2000" dirty="0" err="1">
                <a:latin typeface="Minion Pro" panose="02040503050306020203"/>
              </a:rPr>
              <a:t>Brønsted-Lowry</a:t>
            </a:r>
            <a:r>
              <a:rPr lang="el-GR" sz="2000" dirty="0">
                <a:latin typeface="Minion Pro" panose="02040503050306020203"/>
              </a:rPr>
              <a:t>. Για παράδειγμα, </a:t>
            </a:r>
            <a:r>
              <a:rPr lang="el-GR" sz="2000" b="1" dirty="0">
                <a:latin typeface="Minion Pro" panose="02040503050306020203"/>
              </a:rPr>
              <a:t>τα άτομα και τα ιόντα μετάλλων μπορούν να δράσουν ως οξέα </a:t>
            </a:r>
            <a:r>
              <a:rPr lang="el-GR" sz="2000" b="1" dirty="0" err="1">
                <a:latin typeface="Minion Pro" panose="02040503050306020203"/>
              </a:rPr>
              <a:t>Lewis</a:t>
            </a:r>
            <a:r>
              <a:rPr lang="el-GR" sz="2000" b="1" dirty="0">
                <a:latin typeface="Minion Pro" panose="02040503050306020203"/>
              </a:rPr>
              <a:t> (λόγω κενών </a:t>
            </a:r>
            <a:r>
              <a:rPr lang="en-US" sz="2000" b="1" dirty="0">
                <a:latin typeface="Minion Pro" panose="02040503050306020203"/>
              </a:rPr>
              <a:t>d- </a:t>
            </a:r>
            <a:r>
              <a:rPr lang="el-GR" sz="2000" b="1" dirty="0">
                <a:latin typeface="Minion Pro" panose="02040503050306020203"/>
              </a:rPr>
              <a:t>και </a:t>
            </a:r>
            <a:r>
              <a:rPr lang="en-US" sz="2000" b="1" dirty="0">
                <a:latin typeface="Minion Pro" panose="02040503050306020203"/>
              </a:rPr>
              <a:t>f-</a:t>
            </a:r>
            <a:r>
              <a:rPr lang="el-GR" sz="2000" b="1" dirty="0">
                <a:latin typeface="Minion Pro" panose="02040503050306020203"/>
              </a:rPr>
              <a:t> τροχιακών που δέχονται ζεύγη ηλεκτρονίων)</a:t>
            </a:r>
            <a:r>
              <a:rPr lang="el-GR" sz="2000" dirty="0">
                <a:latin typeface="Minion Pro" panose="02040503050306020203"/>
              </a:rPr>
              <a:t>.</a:t>
            </a:r>
          </a:p>
          <a:p>
            <a:pPr marL="457200" indent="-457200" algn="just">
              <a:spcAft>
                <a:spcPts val="600"/>
              </a:spcAft>
              <a:buFont typeface="Wingdings" panose="05000000000000000000" pitchFamily="2" charset="2"/>
              <a:buChar char="§"/>
            </a:pPr>
            <a:r>
              <a:rPr lang="el-GR" sz="2000" dirty="0">
                <a:latin typeface="Minion Pro" panose="02040503050306020203"/>
              </a:rPr>
              <a:t>Ο ορισμός βάσης κατά </a:t>
            </a:r>
            <a:r>
              <a:rPr lang="el-GR" sz="2000" dirty="0" err="1">
                <a:latin typeface="Minion Pro" panose="02040503050306020203"/>
              </a:rPr>
              <a:t>Lewis</a:t>
            </a:r>
            <a:r>
              <a:rPr lang="el-GR" sz="2000" dirty="0">
                <a:latin typeface="Minion Pro" panose="02040503050306020203"/>
              </a:rPr>
              <a:t> είναι ευρύτερος από τον ορισμό κατά </a:t>
            </a:r>
            <a:r>
              <a:rPr lang="el-GR" sz="2000" dirty="0" err="1">
                <a:latin typeface="Minion Pro" panose="02040503050306020203"/>
              </a:rPr>
              <a:t>Brønsted-Lowry</a:t>
            </a:r>
            <a:r>
              <a:rPr lang="el-GR" sz="2000" dirty="0">
                <a:latin typeface="Minion Pro" panose="02040503050306020203"/>
              </a:rPr>
              <a:t>. Δηλαδή, αν και κάθε βάση κατά </a:t>
            </a:r>
            <a:r>
              <a:rPr lang="el-GR" sz="2000" dirty="0" err="1">
                <a:latin typeface="Minion Pro" panose="02040503050306020203"/>
              </a:rPr>
              <a:t>Brønsted-Lowry</a:t>
            </a:r>
            <a:r>
              <a:rPr lang="el-GR" sz="2000" dirty="0">
                <a:latin typeface="Minion Pro" panose="02040503050306020203"/>
              </a:rPr>
              <a:t> είναι μια βάση </a:t>
            </a:r>
            <a:r>
              <a:rPr lang="el-GR" sz="2000" dirty="0" err="1">
                <a:latin typeface="Minion Pro" panose="02040503050306020203"/>
              </a:rPr>
              <a:t>Lewis</a:t>
            </a:r>
            <a:r>
              <a:rPr lang="el-GR" sz="2000" dirty="0">
                <a:latin typeface="Minion Pro" panose="02040503050306020203"/>
              </a:rPr>
              <a:t>, δεν είναι κάθε βάση κατά </a:t>
            </a:r>
            <a:r>
              <a:rPr lang="el-GR" sz="2000" dirty="0" err="1">
                <a:latin typeface="Minion Pro" panose="02040503050306020203"/>
              </a:rPr>
              <a:t>Lewis</a:t>
            </a:r>
            <a:r>
              <a:rPr lang="el-GR" sz="2000" dirty="0">
                <a:latin typeface="Minion Pro" panose="02040503050306020203"/>
              </a:rPr>
              <a:t> και βάση κατά </a:t>
            </a:r>
            <a:r>
              <a:rPr lang="el-GR" sz="2000" dirty="0" err="1">
                <a:latin typeface="Minion Pro" panose="02040503050306020203"/>
              </a:rPr>
              <a:t>Brønsted-Lowry</a:t>
            </a:r>
            <a:r>
              <a:rPr lang="el-GR" sz="2000" dirty="0">
                <a:latin typeface="Minion Pro" panose="02040503050306020203"/>
              </a:rPr>
              <a:t>.</a:t>
            </a:r>
          </a:p>
        </p:txBody>
      </p:sp>
      <p:pic>
        <p:nvPicPr>
          <p:cNvPr id="8" name="Picture 7">
            <a:extLst>
              <a:ext uri="{FF2B5EF4-FFF2-40B4-BE49-F238E27FC236}">
                <a16:creationId xmlns:a16="http://schemas.microsoft.com/office/drawing/2014/main" id="{0F6B97B4-E65B-5308-628D-B34244B994CB}"/>
              </a:ext>
            </a:extLst>
          </p:cNvPr>
          <p:cNvPicPr>
            <a:picLocks noChangeAspect="1"/>
          </p:cNvPicPr>
          <p:nvPr/>
        </p:nvPicPr>
        <p:blipFill>
          <a:blip r:embed="rId3"/>
          <a:stretch>
            <a:fillRect/>
          </a:stretch>
        </p:blipFill>
        <p:spPr>
          <a:xfrm>
            <a:off x="2439016" y="4484336"/>
            <a:ext cx="7360660" cy="2317102"/>
          </a:xfrm>
          <a:prstGeom prst="rect">
            <a:avLst/>
          </a:prstGeom>
          <a:ln>
            <a:solidFill>
              <a:schemeClr val="tx1"/>
            </a:solidFill>
          </a:ln>
        </p:spPr>
      </p:pic>
    </p:spTree>
    <p:extLst>
      <p:ext uri="{BB962C8B-B14F-4D97-AF65-F5344CB8AC3E}">
        <p14:creationId xmlns:p14="http://schemas.microsoft.com/office/powerpoint/2010/main" val="232913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6A2A7-7251-3821-5B2C-5F07CC499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6A90F-D14A-FFEB-6055-630D6DD41BD0}"/>
              </a:ext>
            </a:extLst>
          </p:cNvPr>
          <p:cNvSpPr>
            <a:spLocks noGrp="1"/>
          </p:cNvSpPr>
          <p:nvPr>
            <p:ph type="title"/>
          </p:nvPr>
        </p:nvSpPr>
        <p:spPr>
          <a:xfrm>
            <a:off x="323999" y="152400"/>
            <a:ext cx="11567963" cy="685800"/>
          </a:xfrm>
        </p:spPr>
        <p:txBody>
          <a:bodyPr anchor="ctr">
            <a:normAutofit fontScale="90000"/>
          </a:bodyPr>
          <a:lstStyle/>
          <a:p>
            <a:r>
              <a:rPr lang="el-GR" dirty="0"/>
              <a:t>Μιχάλη, γιατί πρέπει να τα ξέρω αυτά; Πού θα μου χρειαστούν;</a:t>
            </a:r>
            <a:endParaRPr lang="en-US" dirty="0"/>
          </a:p>
        </p:txBody>
      </p:sp>
      <p:sp>
        <p:nvSpPr>
          <p:cNvPr id="5" name="TextBox 4">
            <a:extLst>
              <a:ext uri="{FF2B5EF4-FFF2-40B4-BE49-F238E27FC236}">
                <a16:creationId xmlns:a16="http://schemas.microsoft.com/office/drawing/2014/main" id="{3B9D1A29-A10D-9894-C9F2-548D8F1C239D}"/>
              </a:ext>
            </a:extLst>
          </p:cNvPr>
          <p:cNvSpPr txBox="1"/>
          <p:nvPr/>
        </p:nvSpPr>
        <p:spPr>
          <a:xfrm>
            <a:off x="295276" y="1598499"/>
            <a:ext cx="11591924" cy="3661002"/>
          </a:xfrm>
          <a:prstGeom prst="rect">
            <a:avLst/>
          </a:prstGeom>
          <a:solidFill>
            <a:schemeClr val="tx1">
              <a:lumMod val="20000"/>
              <a:lumOff val="80000"/>
            </a:schemeClr>
          </a:solidFill>
          <a:ln>
            <a:solidFill>
              <a:schemeClr val="tx1"/>
            </a:solidFill>
          </a:ln>
        </p:spPr>
        <p:txBody>
          <a:bodyPr wrap="square" rtlCol="0">
            <a:spAutoFit/>
          </a:bodyPr>
          <a:lstStyle/>
          <a:p>
            <a:pPr algn="just">
              <a:lnSpc>
                <a:spcPct val="130000"/>
              </a:lnSpc>
            </a:pPr>
            <a:r>
              <a:rPr lang="el-GR" sz="2000" b="1" u="sng" dirty="0">
                <a:latin typeface="Minion Pro" panose="02040503050306020203"/>
              </a:rPr>
              <a:t>Κεντρικές Ιδέες της διάλεξης</a:t>
            </a:r>
          </a:p>
          <a:p>
            <a:pPr marL="457200" indent="-457200" algn="just">
              <a:lnSpc>
                <a:spcPct val="130000"/>
              </a:lnSpc>
              <a:buFont typeface="+mj-lt"/>
              <a:buAutoNum type="arabicPeriod"/>
            </a:pPr>
            <a:r>
              <a:rPr lang="el-GR" sz="2000" b="1" dirty="0">
                <a:latin typeface="Minion Pro"/>
              </a:rPr>
              <a:t>Όταν τα άτομα, τα ιόντα και τα μόρια δεν έχουν αρκετή ενέργεια για να ξεφύγουν από τα αντίστοιχα γειτονικά τους, σχηματίζουν στερεά, με τα άτομά τους σε χαρακτηριστικές διατάξεις (στερεή δομή).</a:t>
            </a:r>
          </a:p>
          <a:p>
            <a:pPr marL="457200" indent="-457200" algn="just">
              <a:lnSpc>
                <a:spcPct val="130000"/>
              </a:lnSpc>
              <a:buFont typeface="+mj-lt"/>
              <a:buAutoNum type="arabicPeriod"/>
            </a:pPr>
            <a:r>
              <a:rPr lang="el-GR" sz="2000" b="1" dirty="0">
                <a:latin typeface="Minion Pro"/>
              </a:rPr>
              <a:t>Σχηματίζουν υγρά όταν έχουν αρκετή ενέργεια για να κινούνται γύρω από τα γειτονικά τους, αλλά όχι αρκετή για να ξεφύγουν εντελώς από αυτά.</a:t>
            </a:r>
            <a:endParaRPr lang="el-GR" sz="2000" dirty="0">
              <a:latin typeface="Minion Pro" panose="02040503050306020203"/>
            </a:endParaRPr>
          </a:p>
          <a:p>
            <a:pPr algn="just">
              <a:lnSpc>
                <a:spcPct val="130000"/>
              </a:lnSpc>
            </a:pPr>
            <a:r>
              <a:rPr lang="el-GR" sz="2000" b="1" u="sng" dirty="0">
                <a:latin typeface="Minion Pro" panose="02040503050306020203"/>
              </a:rPr>
              <a:t>Προαπαιτούμενες γνώσεις </a:t>
            </a:r>
          </a:p>
          <a:p>
            <a:pPr marL="457200" indent="-457200" algn="just">
              <a:lnSpc>
                <a:spcPct val="130000"/>
              </a:lnSpc>
              <a:buFont typeface="+mj-lt"/>
              <a:buAutoNum type="arabicPeriod"/>
            </a:pPr>
            <a:r>
              <a:rPr lang="el-GR" sz="2000" dirty="0">
                <a:latin typeface="Minion Pro" panose="02040503050306020203"/>
              </a:rPr>
              <a:t>Η ενεργειακή ερμηνεία του χημικού δεσμού ώστε να κατανοείτε τη διαφορά μεταξύ δεσμών και διαμοριακών δυνάμεων.</a:t>
            </a:r>
          </a:p>
          <a:p>
            <a:pPr marL="457200" indent="-457200" algn="just">
              <a:lnSpc>
                <a:spcPct val="130000"/>
              </a:lnSpc>
              <a:buFont typeface="+mj-lt"/>
              <a:buAutoNum type="arabicPeriod"/>
            </a:pPr>
            <a:r>
              <a:rPr lang="el-GR" sz="2000" dirty="0">
                <a:latin typeface="Minion Pro" panose="02040503050306020203"/>
              </a:rPr>
              <a:t>Ο ορισμός της ελκτικής/</a:t>
            </a:r>
            <a:r>
              <a:rPr lang="el-GR" sz="2000" dirty="0" err="1">
                <a:latin typeface="Minion Pro" panose="02040503050306020203"/>
              </a:rPr>
              <a:t>απωστικής</a:t>
            </a:r>
            <a:r>
              <a:rPr lang="el-GR" sz="2000" dirty="0">
                <a:latin typeface="Minion Pro" panose="02040503050306020203"/>
              </a:rPr>
              <a:t> δύναμης </a:t>
            </a:r>
            <a:r>
              <a:rPr lang="en-US" sz="2000" dirty="0" err="1">
                <a:latin typeface="Minion Pro" panose="02040503050306020203"/>
              </a:rPr>
              <a:t>Coloumb</a:t>
            </a:r>
            <a:endParaRPr lang="en-US" sz="2000" dirty="0">
              <a:latin typeface="Minion Pro" panose="02040503050306020203"/>
            </a:endParaRPr>
          </a:p>
        </p:txBody>
      </p:sp>
    </p:spTree>
    <p:extLst>
      <p:ext uri="{BB962C8B-B14F-4D97-AF65-F5344CB8AC3E}">
        <p14:creationId xmlns:p14="http://schemas.microsoft.com/office/powerpoint/2010/main" val="351329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4324-48CF-4851-EF90-FA8D9E6B7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B5630-2A26-0494-B33D-2268817F9E22}"/>
              </a:ext>
            </a:extLst>
          </p:cNvPr>
          <p:cNvSpPr>
            <a:spLocks noGrp="1"/>
          </p:cNvSpPr>
          <p:nvPr>
            <p:ph type="title"/>
          </p:nvPr>
        </p:nvSpPr>
        <p:spPr>
          <a:xfrm>
            <a:off x="300038" y="152400"/>
            <a:ext cx="11563200" cy="685800"/>
          </a:xfrm>
        </p:spPr>
        <p:txBody>
          <a:bodyPr anchor="ctr">
            <a:normAutofit/>
          </a:bodyPr>
          <a:lstStyle/>
          <a:p>
            <a:r>
              <a:rPr lang="el-GR" dirty="0"/>
              <a:t>Διαμοριακές Δυνάμεις</a:t>
            </a:r>
            <a:endParaRPr lang="en-US" dirty="0"/>
          </a:p>
        </p:txBody>
      </p:sp>
      <p:pic>
        <p:nvPicPr>
          <p:cNvPr id="1026" name="Picture 2" descr="everything beautiful is far away ocean GIF by The Orchard Films">
            <a:extLst>
              <a:ext uri="{FF2B5EF4-FFF2-40B4-BE49-F238E27FC236}">
                <a16:creationId xmlns:a16="http://schemas.microsoft.com/office/drawing/2014/main" id="{E8A3B816-5050-8684-B404-1874D3FB8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669" y="874776"/>
            <a:ext cx="6076950" cy="33959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2364CC-04C3-D64D-2E02-544B1F78A4C6}"/>
              </a:ext>
            </a:extLst>
          </p:cNvPr>
          <p:cNvSpPr txBox="1"/>
          <p:nvPr/>
        </p:nvSpPr>
        <p:spPr>
          <a:xfrm>
            <a:off x="300038" y="4431499"/>
            <a:ext cx="11587162" cy="1015663"/>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Γιατί να υπάρχει η θάλασσα; Γιατί τα μόρια του νερού δεν κάθονται ήσυχα στην θεμελιώδη τους κατάσταση αφού σχηματιστούν; Τι τα κάνει να θέλουν να συγκεντρώνονται μαζί και να φτιάχνουν ωκεανούς, λίμνες και ποτάμια; </a:t>
            </a:r>
          </a:p>
        </p:txBody>
      </p:sp>
      <p:sp>
        <p:nvSpPr>
          <p:cNvPr id="5" name="TextBox 4">
            <a:extLst>
              <a:ext uri="{FF2B5EF4-FFF2-40B4-BE49-F238E27FC236}">
                <a16:creationId xmlns:a16="http://schemas.microsoft.com/office/drawing/2014/main" id="{AAC7BFD8-6F89-0D68-95CC-F0C539068FD5}"/>
              </a:ext>
            </a:extLst>
          </p:cNvPr>
          <p:cNvSpPr txBox="1"/>
          <p:nvPr/>
        </p:nvSpPr>
        <p:spPr>
          <a:xfrm>
            <a:off x="2843804" y="5672009"/>
            <a:ext cx="6475667" cy="461665"/>
          </a:xfrm>
          <a:prstGeom prst="rect">
            <a:avLst/>
          </a:prstGeom>
          <a:solidFill>
            <a:schemeClr val="bg1">
              <a:lumMod val="95000"/>
            </a:schemeClr>
          </a:solidFill>
          <a:ln>
            <a:solidFill>
              <a:srgbClr val="168C75"/>
            </a:solidFill>
          </a:ln>
        </p:spPr>
        <p:txBody>
          <a:bodyPr wrap="square">
            <a:spAutoFit/>
          </a:bodyPr>
          <a:lstStyle/>
          <a:p>
            <a:pPr algn="ctr">
              <a:spcBef>
                <a:spcPts val="600"/>
              </a:spcBef>
            </a:pPr>
            <a:r>
              <a:rPr lang="el-GR" sz="2400" b="1" dirty="0">
                <a:solidFill>
                  <a:srgbClr val="168C75"/>
                </a:solidFill>
              </a:rPr>
              <a:t>Τα μόρια έλκονται μεταξύ τους!</a:t>
            </a:r>
          </a:p>
        </p:txBody>
      </p:sp>
    </p:spTree>
    <p:extLst>
      <p:ext uri="{BB962C8B-B14F-4D97-AF65-F5344CB8AC3E}">
        <p14:creationId xmlns:p14="http://schemas.microsoft.com/office/powerpoint/2010/main" val="40973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D4418-0A61-F5F5-B9D2-C94200C8C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14F05-47FE-8112-1B57-71610B3F76C9}"/>
              </a:ext>
            </a:extLst>
          </p:cNvPr>
          <p:cNvSpPr>
            <a:spLocks noGrp="1"/>
          </p:cNvSpPr>
          <p:nvPr>
            <p:ph type="title"/>
          </p:nvPr>
        </p:nvSpPr>
        <p:spPr>
          <a:xfrm>
            <a:off x="300038" y="152400"/>
            <a:ext cx="11563200" cy="685800"/>
          </a:xfrm>
        </p:spPr>
        <p:txBody>
          <a:bodyPr anchor="ctr">
            <a:normAutofit/>
          </a:bodyPr>
          <a:lstStyle/>
          <a:p>
            <a:r>
              <a:rPr lang="el-GR" dirty="0"/>
              <a:t>Διαμοριακές Δυνάμεις</a:t>
            </a:r>
            <a:endParaRPr lang="en-US" dirty="0"/>
          </a:p>
        </p:txBody>
      </p:sp>
      <p:sp>
        <p:nvSpPr>
          <p:cNvPr id="4" name="TextBox 3">
            <a:extLst>
              <a:ext uri="{FF2B5EF4-FFF2-40B4-BE49-F238E27FC236}">
                <a16:creationId xmlns:a16="http://schemas.microsoft.com/office/drawing/2014/main" id="{1E53A93A-1D4F-5EC5-CE98-0BA9B548FD28}"/>
              </a:ext>
            </a:extLst>
          </p:cNvPr>
          <p:cNvSpPr txBox="1"/>
          <p:nvPr/>
        </p:nvSpPr>
        <p:spPr>
          <a:xfrm>
            <a:off x="300038" y="4431499"/>
            <a:ext cx="11587162" cy="1015663"/>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Γιατί δεν περνάτε μέσα από το πάτωμα όταν περπατάτε; Γιατί δεν ενώνονται τα μόρια του σώματος σας με τα μόρια του εδάφους; Γιατί υπάρχουν τόσα διαφορετικά αντικείμενα με συγκεκριμένα σχήματα που δεν καταρρέουν το ένα μέσα στο άλλο; </a:t>
            </a:r>
          </a:p>
        </p:txBody>
      </p:sp>
      <p:sp>
        <p:nvSpPr>
          <p:cNvPr id="5" name="TextBox 4">
            <a:extLst>
              <a:ext uri="{FF2B5EF4-FFF2-40B4-BE49-F238E27FC236}">
                <a16:creationId xmlns:a16="http://schemas.microsoft.com/office/drawing/2014/main" id="{CB470606-FB49-AF90-90D8-F11EF7FBB5A1}"/>
              </a:ext>
            </a:extLst>
          </p:cNvPr>
          <p:cNvSpPr txBox="1"/>
          <p:nvPr/>
        </p:nvSpPr>
        <p:spPr>
          <a:xfrm>
            <a:off x="2843804" y="5672009"/>
            <a:ext cx="6475667" cy="461665"/>
          </a:xfrm>
          <a:prstGeom prst="rect">
            <a:avLst/>
          </a:prstGeom>
          <a:solidFill>
            <a:schemeClr val="bg1">
              <a:lumMod val="95000"/>
            </a:schemeClr>
          </a:solidFill>
          <a:ln>
            <a:solidFill>
              <a:srgbClr val="168C75"/>
            </a:solidFill>
          </a:ln>
        </p:spPr>
        <p:txBody>
          <a:bodyPr wrap="square">
            <a:spAutoFit/>
          </a:bodyPr>
          <a:lstStyle/>
          <a:p>
            <a:pPr algn="ctr">
              <a:spcBef>
                <a:spcPts val="600"/>
              </a:spcBef>
            </a:pPr>
            <a:r>
              <a:rPr lang="el-GR" sz="2400" b="1" dirty="0">
                <a:solidFill>
                  <a:srgbClr val="168C75"/>
                </a:solidFill>
              </a:rPr>
              <a:t>Τα μόρια απωθούνται μεταξύ τους!</a:t>
            </a:r>
          </a:p>
        </p:txBody>
      </p:sp>
      <p:pic>
        <p:nvPicPr>
          <p:cNvPr id="2050" name="Picture 2" descr="Jumping Major Lazer GIF by Coachella">
            <a:extLst>
              <a:ext uri="{FF2B5EF4-FFF2-40B4-BE49-F238E27FC236}">
                <a16:creationId xmlns:a16="http://schemas.microsoft.com/office/drawing/2014/main" id="{5BA2FEEA-89D7-0CCB-E868-20C60D9BC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605" y="882652"/>
            <a:ext cx="6154789" cy="343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0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C7E2F-EC00-84E2-7B73-81107D7FC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9FD9E-34CA-1D11-35DF-DD6E9E944BAF}"/>
              </a:ext>
            </a:extLst>
          </p:cNvPr>
          <p:cNvSpPr>
            <a:spLocks noGrp="1"/>
          </p:cNvSpPr>
          <p:nvPr>
            <p:ph type="title"/>
          </p:nvPr>
        </p:nvSpPr>
        <p:spPr>
          <a:xfrm>
            <a:off x="300038" y="152400"/>
            <a:ext cx="11563200" cy="685800"/>
          </a:xfrm>
        </p:spPr>
        <p:txBody>
          <a:bodyPr anchor="ctr">
            <a:normAutofit/>
          </a:bodyPr>
          <a:lstStyle/>
          <a:p>
            <a:r>
              <a:rPr lang="el-GR" dirty="0"/>
              <a:t>Διαμοριακές Δυνάμεις</a:t>
            </a:r>
            <a:endParaRPr lang="en-US" dirty="0"/>
          </a:p>
        </p:txBody>
      </p:sp>
      <p:sp>
        <p:nvSpPr>
          <p:cNvPr id="4" name="TextBox 3">
            <a:extLst>
              <a:ext uri="{FF2B5EF4-FFF2-40B4-BE49-F238E27FC236}">
                <a16:creationId xmlns:a16="http://schemas.microsoft.com/office/drawing/2014/main" id="{B5025053-8DA1-4FC1-6F83-3666E17F6B03}"/>
              </a:ext>
            </a:extLst>
          </p:cNvPr>
          <p:cNvSpPr txBox="1"/>
          <p:nvPr/>
        </p:nvSpPr>
        <p:spPr>
          <a:xfrm>
            <a:off x="300038" y="838200"/>
            <a:ext cx="11563200" cy="2400657"/>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Οι </a:t>
            </a:r>
            <a:r>
              <a:rPr lang="el-GR" sz="2000" b="1" dirty="0">
                <a:latin typeface="Minion Pro" panose="02040503050306020203"/>
              </a:rPr>
              <a:t>δυνάμεις μεταξύ μορίων </a:t>
            </a:r>
            <a:r>
              <a:rPr lang="el-GR" sz="2000" dirty="0">
                <a:latin typeface="Minion Pro" panose="02040503050306020203"/>
              </a:rPr>
              <a:t>κυβερνούν τις </a:t>
            </a:r>
            <a:r>
              <a:rPr lang="el-GR" sz="2000" b="1" dirty="0">
                <a:latin typeface="Minion Pro" panose="02040503050306020203"/>
              </a:rPr>
              <a:t>φυσικές ιδιότητες </a:t>
            </a:r>
            <a:r>
              <a:rPr lang="el-GR" sz="2000" dirty="0">
                <a:latin typeface="Minion Pro" panose="02040503050306020203"/>
              </a:rPr>
              <a:t>της </a:t>
            </a:r>
            <a:r>
              <a:rPr lang="el-GR" sz="2000" b="1" dirty="0">
                <a:latin typeface="Minion Pro" panose="02040503050306020203"/>
              </a:rPr>
              <a:t>μακροσκοπικής ύλης </a:t>
            </a:r>
            <a:r>
              <a:rPr lang="el-GR" sz="2000" dirty="0">
                <a:latin typeface="Minion Pro" panose="02040503050306020203"/>
              </a:rPr>
              <a:t>και συνεισφέρουν στις διαφορές των ιδιοτήτων των χημικών ουσιών που μας περιβάλλουν.</a:t>
            </a:r>
          </a:p>
          <a:p>
            <a:pPr marL="457200" indent="-457200" algn="just">
              <a:spcAft>
                <a:spcPts val="600"/>
              </a:spcAft>
              <a:buFont typeface="Wingdings" panose="05000000000000000000" pitchFamily="2" charset="2"/>
              <a:buChar char="§"/>
            </a:pPr>
            <a:r>
              <a:rPr lang="el-GR" sz="2000" dirty="0">
                <a:latin typeface="Minion Pro" panose="02040503050306020203"/>
              </a:rPr>
              <a:t>Οι ιδιότητες των αερίων εξαρτώνται σε πολύ μικρό βαθμό από τις διαμοριακές δυνάμεις. Όμως στην υγρή και τη στερεή κατάσταση οι δυνάμεις που συγκρατούν τα μόρια μαζί είναι κρίσιμης σημασίας για τις φυσικές τους ιδιότητες.</a:t>
            </a:r>
          </a:p>
          <a:p>
            <a:pPr marL="457200" indent="-457200" algn="just">
              <a:spcAft>
                <a:spcPts val="600"/>
              </a:spcAft>
              <a:buFont typeface="Wingdings" panose="05000000000000000000" pitchFamily="2" charset="2"/>
              <a:buChar char="§"/>
            </a:pPr>
            <a:r>
              <a:rPr lang="el-GR" sz="2000" dirty="0">
                <a:latin typeface="Minion Pro" panose="02040503050306020203"/>
              </a:rPr>
              <a:t>Τα ανεξάρτητα μόρια μιας χημικής ένωσης δεν έχουν τις ίδιες ιδιότητες σε σχέση με τις ιδιότητες μιας μεγάλης ποσότητας μορίων της ίδιας ένωσης.</a:t>
            </a:r>
          </a:p>
        </p:txBody>
      </p:sp>
      <p:graphicFrame>
        <p:nvGraphicFramePr>
          <p:cNvPr id="5" name="Table 4">
            <a:extLst>
              <a:ext uri="{FF2B5EF4-FFF2-40B4-BE49-F238E27FC236}">
                <a16:creationId xmlns:a16="http://schemas.microsoft.com/office/drawing/2014/main" id="{3635818C-D0F0-09F4-AFB4-4F23D481BB2F}"/>
              </a:ext>
            </a:extLst>
          </p:cNvPr>
          <p:cNvGraphicFramePr>
            <a:graphicFrameLocks noGrp="1"/>
          </p:cNvGraphicFramePr>
          <p:nvPr>
            <p:extLst>
              <p:ext uri="{D42A27DB-BD31-4B8C-83A1-F6EECF244321}">
                <p14:modId xmlns:p14="http://schemas.microsoft.com/office/powerpoint/2010/main" val="3158062823"/>
              </p:ext>
            </p:extLst>
          </p:nvPr>
        </p:nvGraphicFramePr>
        <p:xfrm>
          <a:off x="1421792" y="3429000"/>
          <a:ext cx="9348416" cy="2561273"/>
        </p:xfrm>
        <a:graphic>
          <a:graphicData uri="http://schemas.openxmlformats.org/drawingml/2006/table">
            <a:tbl>
              <a:tblPr firstRow="1" firstCol="1" bandRow="1">
                <a:tableStyleId>{17292A2E-F333-43FB-9621-5CBBE7FDCDCB}</a:tableStyleId>
              </a:tblPr>
              <a:tblGrid>
                <a:gridCol w="3634840">
                  <a:extLst>
                    <a:ext uri="{9D8B030D-6E8A-4147-A177-3AD203B41FA5}">
                      <a16:colId xmlns:a16="http://schemas.microsoft.com/office/drawing/2014/main" val="135087914"/>
                    </a:ext>
                  </a:extLst>
                </a:gridCol>
                <a:gridCol w="5713576">
                  <a:extLst>
                    <a:ext uri="{9D8B030D-6E8A-4147-A177-3AD203B41FA5}">
                      <a16:colId xmlns:a16="http://schemas.microsoft.com/office/drawing/2014/main" val="1913568665"/>
                    </a:ext>
                  </a:extLst>
                </a:gridCol>
              </a:tblGrid>
              <a:tr h="0">
                <a:tc>
                  <a:txBody>
                    <a:bodyPr/>
                    <a:lstStyle/>
                    <a:p>
                      <a:pPr marL="0" marR="0" algn="ctr">
                        <a:lnSpc>
                          <a:spcPct val="120000"/>
                        </a:lnSpc>
                        <a:spcAft>
                          <a:spcPts val="600"/>
                        </a:spcAft>
                      </a:pPr>
                      <a:r>
                        <a:rPr lang="el-GR" sz="1800" kern="100" dirty="0">
                          <a:effectLst/>
                        </a:rPr>
                        <a:t>Ανεξάρτητα μόρια </a:t>
                      </a:r>
                      <a:r>
                        <a:rPr lang="gn-PY" sz="1800" kern="100" dirty="0">
                          <a:effectLst/>
                        </a:rPr>
                        <a:t>H</a:t>
                      </a:r>
                      <a:r>
                        <a:rPr lang="gn-PY" sz="1800" kern="100" baseline="-25000" dirty="0">
                          <a:effectLst/>
                        </a:rPr>
                        <a:t>2</a:t>
                      </a:r>
                      <a:r>
                        <a:rPr lang="gn-PY" sz="1800" kern="100" dirty="0">
                          <a:effectLst/>
                        </a:rPr>
                        <a:t>O</a:t>
                      </a:r>
                      <a:endParaRPr lang="en-US" sz="1800" kern="100" dirty="0">
                        <a:effectLst/>
                        <a:latin typeface="Minion Pro" panose="02040503050306020203"/>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20000"/>
                        </a:lnSpc>
                        <a:spcAft>
                          <a:spcPts val="600"/>
                        </a:spcAft>
                      </a:pPr>
                      <a:r>
                        <a:rPr lang="el-GR" sz="1800" kern="100" dirty="0">
                          <a:effectLst/>
                        </a:rPr>
                        <a:t>Ποσότητα μορίων </a:t>
                      </a:r>
                      <a:r>
                        <a:rPr lang="gn-PY" sz="1800" kern="100" dirty="0">
                          <a:effectLst/>
                        </a:rPr>
                        <a:t>H</a:t>
                      </a:r>
                      <a:r>
                        <a:rPr lang="gn-PY" sz="1800" kern="100" baseline="-25000" dirty="0">
                          <a:effectLst/>
                        </a:rPr>
                        <a:t>2</a:t>
                      </a:r>
                      <a:r>
                        <a:rPr lang="gn-PY" sz="1800" kern="100" dirty="0">
                          <a:effectLst/>
                        </a:rPr>
                        <a:t>O</a:t>
                      </a:r>
                      <a:r>
                        <a:rPr lang="en-US" sz="1800" kern="100" dirty="0">
                          <a:effectLst/>
                        </a:rPr>
                        <a:t> </a:t>
                      </a:r>
                      <a:r>
                        <a:rPr lang="el-GR" sz="1800" kern="100" dirty="0">
                          <a:effectLst/>
                        </a:rPr>
                        <a:t>(Μάζα νερού)</a:t>
                      </a:r>
                      <a:endParaRPr lang="en-US" sz="1800" kern="100" dirty="0">
                        <a:effectLst/>
                        <a:latin typeface="Minion Pro" panose="02040503050306020203"/>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919846"/>
                  </a:ext>
                </a:extLst>
              </a:tr>
              <a:tr h="176212">
                <a:tc>
                  <a:txBody>
                    <a:bodyPr/>
                    <a:lstStyle/>
                    <a:p>
                      <a:pPr marL="0" marR="0" algn="ctr">
                        <a:lnSpc>
                          <a:spcPct val="120000"/>
                        </a:lnSpc>
                        <a:spcAft>
                          <a:spcPts val="600"/>
                        </a:spcAft>
                      </a:pPr>
                      <a:r>
                        <a:rPr lang="el-GR" sz="1800" kern="100" dirty="0">
                          <a:effectLst/>
                        </a:rPr>
                        <a:t>Δεν χαρακτηρίζονται υγρά σε κανονικές συνθήκες.</a:t>
                      </a:r>
                      <a:endParaRPr lang="en-US" sz="1800" kern="100" dirty="0">
                        <a:effectLst/>
                        <a:latin typeface="Minion Pro" panose="02040503050306020203"/>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just">
                        <a:lnSpc>
                          <a:spcPct val="120000"/>
                        </a:lnSpc>
                        <a:spcAft>
                          <a:spcPts val="600"/>
                        </a:spcAft>
                      </a:pPr>
                      <a:r>
                        <a:rPr lang="el-GR" sz="1800" kern="100" dirty="0">
                          <a:effectLst/>
                        </a:rPr>
                        <a:t>Είναι υγρό γιατί τα μόρια έλκονται μεταξύ τους και απλώνονται στις επιφάνειες άλλων ουσιών</a:t>
                      </a:r>
                      <a:endParaRPr lang="en-US" sz="1800" kern="100" dirty="0">
                        <a:effectLst/>
                        <a:latin typeface="Minion Pro" panose="02040503050306020203"/>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62766246"/>
                  </a:ext>
                </a:extLst>
              </a:tr>
              <a:tr h="191071">
                <a:tc>
                  <a:txBody>
                    <a:bodyPr/>
                    <a:lstStyle/>
                    <a:p>
                      <a:pPr marL="0" marR="0" algn="ctr">
                        <a:lnSpc>
                          <a:spcPct val="120000"/>
                        </a:lnSpc>
                        <a:spcAft>
                          <a:spcPts val="600"/>
                        </a:spcAft>
                      </a:pPr>
                      <a:r>
                        <a:rPr lang="el-GR" sz="1800" kern="100" dirty="0">
                          <a:effectLst/>
                        </a:rPr>
                        <a:t>Δεν παγώνουν και δεν βράζουν</a:t>
                      </a:r>
                      <a:endParaRPr lang="en-US" sz="1800" kern="100" dirty="0">
                        <a:effectLst/>
                        <a:latin typeface="Minion Pro" panose="02040503050306020203"/>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just">
                        <a:lnSpc>
                          <a:spcPct val="120000"/>
                        </a:lnSpc>
                        <a:spcAft>
                          <a:spcPts val="600"/>
                        </a:spcAft>
                      </a:pPr>
                      <a:r>
                        <a:rPr lang="el-GR" sz="1800" kern="100" dirty="0">
                          <a:effectLst/>
                        </a:rPr>
                        <a:t>Το νερό και παγώνει (0</a:t>
                      </a:r>
                      <a:r>
                        <a:rPr lang="en-US" sz="1800" kern="100" dirty="0">
                          <a:effectLst/>
                          <a:latin typeface="Century Gothic" panose="020B0502020202020204" pitchFamily="34" charset="0"/>
                        </a:rPr>
                        <a:t>ºC, 1 atm)</a:t>
                      </a:r>
                      <a:r>
                        <a:rPr lang="el-GR" sz="1800" kern="100" dirty="0">
                          <a:effectLst/>
                        </a:rPr>
                        <a:t> και βράζει</a:t>
                      </a:r>
                      <a:r>
                        <a:rPr lang="en-US" sz="1800" kern="100" dirty="0">
                          <a:effectLst/>
                        </a:rPr>
                        <a:t> </a:t>
                      </a:r>
                      <a:r>
                        <a:rPr lang="el-GR" sz="1800" kern="100" dirty="0">
                          <a:effectLst/>
                        </a:rPr>
                        <a:t>(</a:t>
                      </a:r>
                      <a:r>
                        <a:rPr lang="en-US" sz="1800" kern="100" dirty="0">
                          <a:effectLst/>
                        </a:rPr>
                        <a:t>10</a:t>
                      </a:r>
                      <a:r>
                        <a:rPr lang="el-GR" sz="1800" kern="100" dirty="0">
                          <a:effectLst/>
                        </a:rPr>
                        <a:t>0</a:t>
                      </a:r>
                      <a:r>
                        <a:rPr lang="en-US" sz="1800" kern="100" dirty="0">
                          <a:effectLst/>
                          <a:latin typeface="Century Gothic" panose="020B0502020202020204" pitchFamily="34" charset="0"/>
                        </a:rPr>
                        <a:t>ºC, 1 atm)</a:t>
                      </a:r>
                      <a:r>
                        <a:rPr lang="el-GR" sz="1800" kern="100" dirty="0">
                          <a:effectLst/>
                        </a:rPr>
                        <a:t> γιατί τα μόρια ενώνονται μεταξύ τους στην πρώτη περίπτωση για να φτιάξουν ένα πλέγμα και διαχωρίζονται το ένα από το άλλο για να φτιάξουν ένα αέριο.</a:t>
                      </a:r>
                      <a:endParaRPr lang="en-US" sz="1800" kern="100" dirty="0">
                        <a:effectLst/>
                        <a:latin typeface="Minion Pro" panose="02040503050306020203"/>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8612793"/>
                  </a:ext>
                </a:extLst>
              </a:tr>
            </a:tbl>
          </a:graphicData>
        </a:graphic>
      </p:graphicFrame>
    </p:spTree>
    <p:extLst>
      <p:ext uri="{BB962C8B-B14F-4D97-AF65-F5344CB8AC3E}">
        <p14:creationId xmlns:p14="http://schemas.microsoft.com/office/powerpoint/2010/main" val="339713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F3D32-230C-5095-08F4-B3D2DCA0C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DF535-49BA-AFB3-C715-A93266E87039}"/>
              </a:ext>
            </a:extLst>
          </p:cNvPr>
          <p:cNvSpPr>
            <a:spLocks noGrp="1"/>
          </p:cNvSpPr>
          <p:nvPr>
            <p:ph type="title"/>
          </p:nvPr>
        </p:nvSpPr>
        <p:spPr>
          <a:xfrm>
            <a:off x="300038" y="152400"/>
            <a:ext cx="11563200" cy="685800"/>
          </a:xfrm>
        </p:spPr>
        <p:txBody>
          <a:bodyPr anchor="ctr">
            <a:normAutofit/>
          </a:bodyPr>
          <a:lstStyle/>
          <a:p>
            <a:r>
              <a:rPr lang="el-GR" dirty="0"/>
              <a:t>Διαμοριακές Δυνάμεις</a:t>
            </a:r>
            <a:endParaRPr lang="en-US" dirty="0"/>
          </a:p>
        </p:txBody>
      </p:sp>
      <p:sp>
        <p:nvSpPr>
          <p:cNvPr id="4" name="TextBox 3">
            <a:extLst>
              <a:ext uri="{FF2B5EF4-FFF2-40B4-BE49-F238E27FC236}">
                <a16:creationId xmlns:a16="http://schemas.microsoft.com/office/drawing/2014/main" id="{B7BB843A-09E5-D973-E13D-81943A6BD05B}"/>
              </a:ext>
            </a:extLst>
          </p:cNvPr>
          <p:cNvSpPr txBox="1"/>
          <p:nvPr/>
        </p:nvSpPr>
        <p:spPr>
          <a:xfrm>
            <a:off x="302419" y="1882423"/>
            <a:ext cx="11587162" cy="3093154"/>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Ο βρασμός, η πήξη και η τήξη αποκαλούνται και φαινομενικές ή εγγενείς ιδιότητες ή ιδιότητες όγκου (</a:t>
            </a:r>
            <a:r>
              <a:rPr lang="en-US" sz="2000" b="1" dirty="0">
                <a:latin typeface="Minion Pro" panose="02040503050306020203"/>
              </a:rPr>
              <a:t>bulk properties</a:t>
            </a:r>
            <a:r>
              <a:rPr lang="el-GR" sz="2000" dirty="0">
                <a:latin typeface="Minion Pro" panose="02040503050306020203"/>
              </a:rPr>
              <a:t>). </a:t>
            </a:r>
          </a:p>
          <a:p>
            <a:pPr marL="457200" indent="-457200" algn="just">
              <a:spcAft>
                <a:spcPts val="600"/>
              </a:spcAft>
              <a:buFont typeface="Wingdings" panose="05000000000000000000" pitchFamily="2" charset="2"/>
              <a:buChar char="§"/>
            </a:pPr>
            <a:r>
              <a:rPr lang="el-GR" sz="2000" dirty="0">
                <a:latin typeface="Minion Pro" panose="02040503050306020203"/>
              </a:rPr>
              <a:t>Οι εγγενείς ιδιότητες προκύπτουν από μόρια που δρουν μαζί εξαιτίας της ύπαρξης δυνάμεων μεταξύ τους. Οι δυνάμεις αυτές ονομάζονται </a:t>
            </a:r>
            <a:r>
              <a:rPr lang="el-GR" sz="2000" b="1" dirty="0">
                <a:latin typeface="Minion Pro" panose="02040503050306020203"/>
              </a:rPr>
              <a:t>διαμοριακές δυνάμεις (</a:t>
            </a:r>
            <a:r>
              <a:rPr lang="en-US" sz="2000" b="1" dirty="0">
                <a:latin typeface="Minion Pro" panose="02040503050306020203"/>
              </a:rPr>
              <a:t>Intermolecular Forces</a:t>
            </a:r>
            <a:r>
              <a:rPr lang="el-GR" sz="2000" b="1" dirty="0">
                <a:latin typeface="Minion Pro" panose="02040503050306020203"/>
              </a:rPr>
              <a:t>, </a:t>
            </a:r>
            <a:r>
              <a:rPr lang="en-US" sz="2000" b="1" dirty="0">
                <a:latin typeface="Minion Pro" panose="02040503050306020203"/>
              </a:rPr>
              <a:t>IMF)</a:t>
            </a:r>
            <a:r>
              <a:rPr lang="el-GR" sz="2000" b="1" dirty="0">
                <a:latin typeface="Minion Pro" panose="02040503050306020203"/>
              </a:rPr>
              <a:t> </a:t>
            </a:r>
            <a:r>
              <a:rPr lang="el-GR" sz="2000" dirty="0">
                <a:latin typeface="Minion Pro" panose="02040503050306020203"/>
              </a:rPr>
              <a:t>και είναι διαφορετικές από τις δυνάμεις στις οποίες οφείλονται οι δεσμοί μεταξύ ατόμων.</a:t>
            </a:r>
            <a:endParaRPr lang="en-US" sz="2000" dirty="0">
              <a:latin typeface="Minion Pro" panose="02040503050306020203"/>
            </a:endParaRPr>
          </a:p>
          <a:p>
            <a:pPr marL="457200" indent="-457200" algn="just">
              <a:spcAft>
                <a:spcPts val="600"/>
              </a:spcAft>
              <a:buFont typeface="Wingdings" panose="05000000000000000000" pitchFamily="2" charset="2"/>
              <a:buChar char="§"/>
            </a:pPr>
            <a:r>
              <a:rPr lang="el-GR" sz="2000" dirty="0">
                <a:latin typeface="Minion Pro" panose="02040503050306020203"/>
              </a:rPr>
              <a:t>Οι διαμοριακές δυνάμεις διαχωρίζονται σαφώς από τις </a:t>
            </a:r>
            <a:r>
              <a:rPr lang="el-GR" sz="2000" b="1" dirty="0">
                <a:latin typeface="Minion Pro" panose="02040503050306020203"/>
              </a:rPr>
              <a:t>ενδομοριακές δυνάμεις (</a:t>
            </a:r>
            <a:r>
              <a:rPr lang="en-US" sz="2000" b="1" dirty="0">
                <a:latin typeface="Minion Pro" panose="02040503050306020203"/>
              </a:rPr>
              <a:t>Intramolecular Forces)</a:t>
            </a:r>
            <a:r>
              <a:rPr lang="el-GR" sz="2000" b="1" dirty="0">
                <a:latin typeface="Minion Pro" panose="02040503050306020203"/>
              </a:rPr>
              <a:t> </a:t>
            </a:r>
            <a:r>
              <a:rPr lang="el-GR" sz="2000" dirty="0">
                <a:latin typeface="Minion Pro" panose="02040503050306020203"/>
              </a:rPr>
              <a:t>που είναι οι δυνάμεις που συγκρατούν το κάθε μόριο (δυνάμεις δεσμών). Για αυτό το λόγο ονομάζονται και </a:t>
            </a:r>
            <a:r>
              <a:rPr lang="el-GR" sz="2000" b="1" dirty="0">
                <a:latin typeface="Minion Pro" panose="02040503050306020203"/>
              </a:rPr>
              <a:t>δευτερεύουσες δυνάμεις </a:t>
            </a:r>
            <a:r>
              <a:rPr lang="en-US" sz="2000" b="1" dirty="0">
                <a:latin typeface="Minion Pro" panose="02040503050306020203"/>
              </a:rPr>
              <a:t>(secondary forces)</a:t>
            </a:r>
            <a:r>
              <a:rPr lang="en-US" sz="2000" dirty="0">
                <a:latin typeface="Minion Pro" panose="02040503050306020203"/>
              </a:rPr>
              <a:t>. </a:t>
            </a:r>
            <a:endParaRPr lang="en-US" sz="2000" b="1" dirty="0">
              <a:latin typeface="Minion Pro" panose="02040503050306020203"/>
            </a:endParaRPr>
          </a:p>
          <a:p>
            <a:pPr marL="457200" indent="-457200" algn="just">
              <a:spcAft>
                <a:spcPts val="600"/>
              </a:spcAft>
              <a:buFont typeface="Wingdings" panose="05000000000000000000" pitchFamily="2" charset="2"/>
              <a:buChar char="§"/>
            </a:pPr>
            <a:r>
              <a:rPr lang="el-GR" sz="2000" b="1" dirty="0">
                <a:solidFill>
                  <a:srgbClr val="168C75"/>
                </a:solidFill>
                <a:latin typeface="Minion Pro" panose="02040503050306020203"/>
              </a:rPr>
              <a:t>Οι διαμοριακές δυνάμεις είναι πολύ μικρότερης έντασης σε σχέση με τις ενδομοριακές δυνάμεις.</a:t>
            </a:r>
          </a:p>
        </p:txBody>
      </p:sp>
    </p:spTree>
    <p:extLst>
      <p:ext uri="{BB962C8B-B14F-4D97-AF65-F5344CB8AC3E}">
        <p14:creationId xmlns:p14="http://schemas.microsoft.com/office/powerpoint/2010/main" val="371140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BEBEF-788D-BD17-44C9-1E3AAD788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F8F45-ABAB-AA5D-2C6A-67E3DA134488}"/>
              </a:ext>
            </a:extLst>
          </p:cNvPr>
          <p:cNvSpPr>
            <a:spLocks noGrp="1"/>
          </p:cNvSpPr>
          <p:nvPr>
            <p:ph type="title"/>
          </p:nvPr>
        </p:nvSpPr>
        <p:spPr>
          <a:xfrm>
            <a:off x="300038" y="152400"/>
            <a:ext cx="11563200" cy="685800"/>
          </a:xfrm>
        </p:spPr>
        <p:txBody>
          <a:bodyPr anchor="ctr">
            <a:normAutofit/>
          </a:bodyPr>
          <a:lstStyle/>
          <a:p>
            <a:r>
              <a:rPr lang="el-GR" dirty="0"/>
              <a:t>Καταγωγή των Διαμοριακών Δυνάμεων</a:t>
            </a:r>
            <a:endParaRPr lang="en-US" dirty="0"/>
          </a:p>
        </p:txBody>
      </p:sp>
      <p:grpSp>
        <p:nvGrpSpPr>
          <p:cNvPr id="11" name="Group 10">
            <a:extLst>
              <a:ext uri="{FF2B5EF4-FFF2-40B4-BE49-F238E27FC236}">
                <a16:creationId xmlns:a16="http://schemas.microsoft.com/office/drawing/2014/main" id="{F1C4A082-E209-267F-8F72-124BCE39AB0B}"/>
              </a:ext>
            </a:extLst>
          </p:cNvPr>
          <p:cNvGrpSpPr/>
          <p:nvPr/>
        </p:nvGrpSpPr>
        <p:grpSpPr>
          <a:xfrm>
            <a:off x="8374100" y="859354"/>
            <a:ext cx="3681246" cy="5766907"/>
            <a:chOff x="168378" y="838200"/>
            <a:chExt cx="3681246" cy="5766907"/>
          </a:xfrm>
        </p:grpSpPr>
        <p:pic>
          <p:nvPicPr>
            <p:cNvPr id="5" name="Picture 4">
              <a:extLst>
                <a:ext uri="{FF2B5EF4-FFF2-40B4-BE49-F238E27FC236}">
                  <a16:creationId xmlns:a16="http://schemas.microsoft.com/office/drawing/2014/main" id="{C9EF98D0-4AEE-A6D7-204B-C13E14151A01}"/>
                </a:ext>
              </a:extLst>
            </p:cNvPr>
            <p:cNvPicPr>
              <a:picLocks noChangeAspect="1"/>
            </p:cNvPicPr>
            <p:nvPr/>
          </p:nvPicPr>
          <p:blipFill>
            <a:blip r:embed="rId3"/>
            <a:stretch>
              <a:fillRect/>
            </a:stretch>
          </p:blipFill>
          <p:spPr>
            <a:xfrm>
              <a:off x="168378" y="838200"/>
              <a:ext cx="3681246" cy="5766907"/>
            </a:xfrm>
            <a:prstGeom prst="rect">
              <a:avLst/>
            </a:prstGeom>
            <a:ln>
              <a:solidFill>
                <a:schemeClr val="accent1"/>
              </a:solidFill>
            </a:ln>
          </p:spPr>
        </p:pic>
        <p:sp>
          <p:nvSpPr>
            <p:cNvPr id="6" name="TextBox 5">
              <a:extLst>
                <a:ext uri="{FF2B5EF4-FFF2-40B4-BE49-F238E27FC236}">
                  <a16:creationId xmlns:a16="http://schemas.microsoft.com/office/drawing/2014/main" id="{9F06A4A5-B6C0-276A-563D-B4B3F4236E94}"/>
                </a:ext>
              </a:extLst>
            </p:cNvPr>
            <p:cNvSpPr txBox="1"/>
            <p:nvPr/>
          </p:nvSpPr>
          <p:spPr>
            <a:xfrm rot="16200000">
              <a:off x="-334491" y="3380607"/>
              <a:ext cx="2027735" cy="369332"/>
            </a:xfrm>
            <a:prstGeom prst="rect">
              <a:avLst/>
            </a:prstGeom>
            <a:solidFill>
              <a:schemeClr val="bg1"/>
            </a:solidFill>
            <a:ln>
              <a:noFill/>
            </a:ln>
          </p:spPr>
          <p:txBody>
            <a:bodyPr wrap="none" rtlCol="0">
              <a:spAutoFit/>
            </a:bodyPr>
            <a:lstStyle/>
            <a:p>
              <a:r>
                <a:rPr lang="el-GR" b="1" dirty="0">
                  <a:latin typeface="Minion Pro" panose="02040503050306020203"/>
                </a:rPr>
                <a:t>Δυναμική ενέργεια</a:t>
              </a:r>
              <a:endParaRPr lang="en-US" b="1" dirty="0">
                <a:latin typeface="Minion Pro" panose="02040503050306020203"/>
              </a:endParaRPr>
            </a:p>
          </p:txBody>
        </p:sp>
        <p:sp>
          <p:nvSpPr>
            <p:cNvPr id="7" name="TextBox 6">
              <a:extLst>
                <a:ext uri="{FF2B5EF4-FFF2-40B4-BE49-F238E27FC236}">
                  <a16:creationId xmlns:a16="http://schemas.microsoft.com/office/drawing/2014/main" id="{A14AD8D1-341A-FCCC-69BC-26BEBE6F3CE2}"/>
                </a:ext>
              </a:extLst>
            </p:cNvPr>
            <p:cNvSpPr txBox="1"/>
            <p:nvPr/>
          </p:nvSpPr>
          <p:spPr>
            <a:xfrm>
              <a:off x="1773216" y="1048471"/>
              <a:ext cx="1719702" cy="646331"/>
            </a:xfrm>
            <a:prstGeom prst="rect">
              <a:avLst/>
            </a:prstGeom>
            <a:solidFill>
              <a:schemeClr val="bg1"/>
            </a:solidFill>
            <a:ln>
              <a:noFill/>
            </a:ln>
          </p:spPr>
          <p:txBody>
            <a:bodyPr wrap="none" rtlCol="0">
              <a:spAutoFit/>
            </a:bodyPr>
            <a:lstStyle/>
            <a:p>
              <a:r>
                <a:rPr lang="el-GR" b="1" dirty="0">
                  <a:latin typeface="Minion Pro" panose="02040503050306020203"/>
                </a:rPr>
                <a:t>Διαμοριακή </a:t>
              </a:r>
              <a:br>
                <a:rPr lang="el-GR" b="1" dirty="0">
                  <a:latin typeface="Minion Pro" panose="02040503050306020203"/>
                </a:rPr>
              </a:br>
              <a:r>
                <a:rPr lang="el-GR" b="1" dirty="0">
                  <a:latin typeface="Minion Pro" panose="02040503050306020203"/>
                </a:rPr>
                <a:t>αλληλεπίδραση</a:t>
              </a:r>
              <a:endParaRPr lang="en-US" b="1" dirty="0">
                <a:latin typeface="Minion Pro" panose="02040503050306020203"/>
              </a:endParaRPr>
            </a:p>
          </p:txBody>
        </p:sp>
        <p:sp>
          <p:nvSpPr>
            <p:cNvPr id="8" name="TextBox 7">
              <a:extLst>
                <a:ext uri="{FF2B5EF4-FFF2-40B4-BE49-F238E27FC236}">
                  <a16:creationId xmlns:a16="http://schemas.microsoft.com/office/drawing/2014/main" id="{9E247D24-5040-CC76-1F0E-53E40E13A55C}"/>
                </a:ext>
              </a:extLst>
            </p:cNvPr>
            <p:cNvSpPr txBox="1"/>
            <p:nvPr/>
          </p:nvSpPr>
          <p:spPr>
            <a:xfrm>
              <a:off x="1422696" y="4579141"/>
              <a:ext cx="2253246" cy="646331"/>
            </a:xfrm>
            <a:prstGeom prst="rect">
              <a:avLst/>
            </a:prstGeom>
            <a:solidFill>
              <a:schemeClr val="bg1"/>
            </a:solidFill>
            <a:ln>
              <a:noFill/>
            </a:ln>
          </p:spPr>
          <p:txBody>
            <a:bodyPr wrap="none" rtlCol="0">
              <a:spAutoFit/>
            </a:bodyPr>
            <a:lstStyle/>
            <a:p>
              <a:r>
                <a:rPr lang="el-GR" b="1" dirty="0">
                  <a:latin typeface="Minion Pro" panose="02040503050306020203"/>
                </a:rPr>
                <a:t>Ιοντικός και </a:t>
              </a:r>
              <a:br>
                <a:rPr lang="el-GR" b="1" dirty="0">
                  <a:latin typeface="Minion Pro" panose="02040503050306020203"/>
                </a:rPr>
              </a:br>
              <a:r>
                <a:rPr lang="el-GR" b="1" dirty="0">
                  <a:latin typeface="Minion Pro" panose="02040503050306020203"/>
                </a:rPr>
                <a:t>ομοιοπολικός δεσμός</a:t>
              </a:r>
              <a:endParaRPr lang="en-US" b="1" dirty="0">
                <a:latin typeface="Minion Pro" panose="02040503050306020203"/>
              </a:endParaRPr>
            </a:p>
          </p:txBody>
        </p:sp>
        <p:sp>
          <p:nvSpPr>
            <p:cNvPr id="9" name="TextBox 8">
              <a:extLst>
                <a:ext uri="{FF2B5EF4-FFF2-40B4-BE49-F238E27FC236}">
                  <a16:creationId xmlns:a16="http://schemas.microsoft.com/office/drawing/2014/main" id="{2A702101-58A4-87D4-A0F9-7B55FB15DDAD}"/>
                </a:ext>
              </a:extLst>
            </p:cNvPr>
            <p:cNvSpPr txBox="1"/>
            <p:nvPr/>
          </p:nvSpPr>
          <p:spPr>
            <a:xfrm>
              <a:off x="1175174" y="6226540"/>
              <a:ext cx="2572371" cy="369332"/>
            </a:xfrm>
            <a:prstGeom prst="rect">
              <a:avLst/>
            </a:prstGeom>
            <a:solidFill>
              <a:schemeClr val="bg1"/>
            </a:solidFill>
            <a:ln>
              <a:noFill/>
            </a:ln>
          </p:spPr>
          <p:txBody>
            <a:bodyPr wrap="none" rtlCol="0">
              <a:spAutoFit/>
            </a:bodyPr>
            <a:lstStyle/>
            <a:p>
              <a:r>
                <a:rPr lang="el-GR" b="1" dirty="0">
                  <a:latin typeface="Minion Pro" panose="02040503050306020203"/>
                </a:rPr>
                <a:t>Διαμοριακή απόσταση, </a:t>
              </a:r>
              <a:r>
                <a:rPr lang="en-US" b="1" i="1" dirty="0">
                  <a:latin typeface="Minion Pro" panose="02040503050306020203"/>
                </a:rPr>
                <a:t>r</a:t>
              </a:r>
            </a:p>
          </p:txBody>
        </p:sp>
      </p:grpSp>
      <p:sp>
        <p:nvSpPr>
          <p:cNvPr id="12" name="TextBox 11">
            <a:extLst>
              <a:ext uri="{FF2B5EF4-FFF2-40B4-BE49-F238E27FC236}">
                <a16:creationId xmlns:a16="http://schemas.microsoft.com/office/drawing/2014/main" id="{3D8FD3DE-9BC0-A582-5E91-9393D991E220}"/>
              </a:ext>
            </a:extLst>
          </p:cNvPr>
          <p:cNvSpPr txBox="1"/>
          <p:nvPr/>
        </p:nvSpPr>
        <p:spPr>
          <a:xfrm>
            <a:off x="328762" y="859354"/>
            <a:ext cx="7871656" cy="4170372"/>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Όλες οι αλληλεπιδράσεις μεταξύ ιόντων (που δεν οδηγούν σε δεσμό) και σχεδόν όλες οι διαμοριακές αλληλεπιδράσεις μπορούν να αποδοθούν στην </a:t>
            </a:r>
            <a:r>
              <a:rPr lang="el-GR" sz="2000" dirty="0" err="1">
                <a:latin typeface="Minion Pro" panose="02040503050306020203"/>
              </a:rPr>
              <a:t>κουλομβική</a:t>
            </a:r>
            <a:r>
              <a:rPr lang="el-GR" sz="2000" dirty="0">
                <a:latin typeface="Minion Pro" panose="02040503050306020203"/>
              </a:rPr>
              <a:t> αλληλεπίδραση μεταξύ φορτίων:</a:t>
            </a:r>
          </a:p>
          <a:p>
            <a:pPr marL="457200" indent="-457200" algn="just">
              <a:spcAft>
                <a:spcPts val="600"/>
              </a:spcAft>
              <a:buFont typeface="Wingdings" panose="05000000000000000000" pitchFamily="2" charset="2"/>
              <a:buChar char="§"/>
            </a:pPr>
            <a:r>
              <a:rPr lang="el-GR" sz="2000" dirty="0">
                <a:latin typeface="Minion Pro" panose="02040503050306020203"/>
              </a:rPr>
              <a:t>Όπως είναι γνωστό η δυναμική ενέργεια (</a:t>
            </a:r>
            <a:r>
              <a:rPr lang="en-US" sz="2000" dirty="0">
                <a:latin typeface="Minion Pro" panose="02040503050306020203"/>
              </a:rPr>
              <a:t>E</a:t>
            </a:r>
            <a:r>
              <a:rPr lang="en-US" sz="2000" baseline="-25000" dirty="0">
                <a:latin typeface="Minion Pro" panose="02040503050306020203"/>
              </a:rPr>
              <a:t>p</a:t>
            </a:r>
            <a:r>
              <a:rPr lang="en-US" sz="2000" dirty="0">
                <a:latin typeface="Minion Pro" panose="02040503050306020203"/>
              </a:rPr>
              <a:t>) </a:t>
            </a:r>
            <a:r>
              <a:rPr lang="el-GR" sz="2000" dirty="0">
                <a:latin typeface="Minion Pro" panose="02040503050306020203"/>
              </a:rPr>
              <a:t>μεταξύ δύο φορτίων </a:t>
            </a:r>
            <a:r>
              <a:rPr lang="en-US" sz="2000" dirty="0">
                <a:latin typeface="Minion Pro" panose="02040503050306020203"/>
              </a:rPr>
              <a:t>Q</a:t>
            </a:r>
            <a:r>
              <a:rPr lang="en-US" sz="2000" baseline="-25000" dirty="0">
                <a:latin typeface="Minion Pro" panose="02040503050306020203"/>
              </a:rPr>
              <a:t>1</a:t>
            </a:r>
            <a:r>
              <a:rPr lang="en-US" sz="2000" dirty="0">
                <a:latin typeface="Minion Pro" panose="02040503050306020203"/>
              </a:rPr>
              <a:t> </a:t>
            </a:r>
            <a:r>
              <a:rPr lang="el-GR" sz="2000" dirty="0">
                <a:latin typeface="Minion Pro" panose="02040503050306020203"/>
              </a:rPr>
              <a:t>και </a:t>
            </a:r>
            <a:r>
              <a:rPr lang="en-US" sz="2000" dirty="0">
                <a:latin typeface="Minion Pro" panose="02040503050306020203"/>
              </a:rPr>
              <a:t>Q</a:t>
            </a:r>
            <a:r>
              <a:rPr lang="en-US" sz="2000" baseline="-25000" dirty="0">
                <a:latin typeface="Minion Pro" panose="02040503050306020203"/>
              </a:rPr>
              <a:t>2</a:t>
            </a:r>
            <a:r>
              <a:rPr lang="el-GR" sz="2000" dirty="0">
                <a:latin typeface="Minion Pro" panose="02040503050306020203"/>
              </a:rPr>
              <a:t> δίνεται από τη σχέση:</a:t>
            </a:r>
          </a:p>
          <a:p>
            <a:pPr marL="457200" indent="-457200" algn="just">
              <a:spcAft>
                <a:spcPts val="600"/>
              </a:spcAft>
              <a:buFont typeface="Wingdings" panose="05000000000000000000" pitchFamily="2" charset="2"/>
              <a:buChar char="§"/>
            </a:pPr>
            <a:endParaRPr lang="el-GR" sz="2000" dirty="0">
              <a:latin typeface="Minion Pro" panose="02040503050306020203"/>
            </a:endParaRPr>
          </a:p>
          <a:p>
            <a:pPr marL="457200" indent="-457200" algn="just">
              <a:spcAft>
                <a:spcPts val="600"/>
              </a:spcAft>
              <a:buFont typeface="Wingdings" panose="05000000000000000000" pitchFamily="2" charset="2"/>
              <a:buChar char="§"/>
            </a:pPr>
            <a:endParaRPr lang="el-GR" sz="2000" dirty="0">
              <a:latin typeface="Minion Pro" panose="02040503050306020203"/>
            </a:endParaRPr>
          </a:p>
          <a:p>
            <a:pPr marL="457200" indent="-457200" algn="just">
              <a:spcAft>
                <a:spcPts val="600"/>
              </a:spcAft>
              <a:buFont typeface="Wingdings" panose="05000000000000000000" pitchFamily="2" charset="2"/>
              <a:buChar char="§"/>
            </a:pPr>
            <a:endParaRPr lang="el-GR" sz="2000" dirty="0">
              <a:latin typeface="Minion Pro" panose="02040503050306020203"/>
            </a:endParaRPr>
          </a:p>
          <a:p>
            <a:pPr marL="457200" indent="-457200" algn="just">
              <a:spcAft>
                <a:spcPts val="600"/>
              </a:spcAft>
              <a:buFont typeface="Wingdings" panose="05000000000000000000" pitchFamily="2" charset="2"/>
              <a:buChar char="§"/>
            </a:pPr>
            <a:r>
              <a:rPr lang="el-GR" sz="2000" dirty="0">
                <a:latin typeface="Minion Pro" panose="02040503050306020203"/>
              </a:rPr>
              <a:t>Αυτή η έκφραση ισχύει άμεσα για ιοντικές αλληλεπιδράσεις, αλλά αποτελεί τη βάση όλων των αλληλεπιδράσεων που θα συζητήσουμε, συμπεριλαμβανομένων των αλληλεπιδράσεων μεταξύ ουδέτερων μορίων.</a:t>
            </a:r>
          </a:p>
        </p:txBody>
      </p:sp>
      <p:pic>
        <p:nvPicPr>
          <p:cNvPr id="14" name="Picture 13">
            <a:extLst>
              <a:ext uri="{FF2B5EF4-FFF2-40B4-BE49-F238E27FC236}">
                <a16:creationId xmlns:a16="http://schemas.microsoft.com/office/drawing/2014/main" id="{81C20E8B-96AB-D1FA-7053-7F26E423A71C}"/>
              </a:ext>
            </a:extLst>
          </p:cNvPr>
          <p:cNvPicPr>
            <a:picLocks noChangeAspect="1"/>
          </p:cNvPicPr>
          <p:nvPr/>
        </p:nvPicPr>
        <p:blipFill>
          <a:blip r:embed="rId4"/>
          <a:stretch>
            <a:fillRect/>
          </a:stretch>
        </p:blipFill>
        <p:spPr>
          <a:xfrm>
            <a:off x="3302430" y="2636567"/>
            <a:ext cx="1924319" cy="981212"/>
          </a:xfrm>
          <a:prstGeom prst="rect">
            <a:avLst/>
          </a:prstGeom>
        </p:spPr>
      </p:pic>
      <p:sp>
        <p:nvSpPr>
          <p:cNvPr id="15" name="TextBox 14">
            <a:extLst>
              <a:ext uri="{FF2B5EF4-FFF2-40B4-BE49-F238E27FC236}">
                <a16:creationId xmlns:a16="http://schemas.microsoft.com/office/drawing/2014/main" id="{165B0598-F375-839F-CD87-87BB04AF8668}"/>
              </a:ext>
            </a:extLst>
          </p:cNvPr>
          <p:cNvSpPr txBox="1"/>
          <p:nvPr/>
        </p:nvSpPr>
        <p:spPr>
          <a:xfrm>
            <a:off x="328762" y="5098779"/>
            <a:ext cx="7871656" cy="1708160"/>
          </a:xfrm>
          <a:prstGeom prst="rect">
            <a:avLst/>
          </a:prstGeom>
          <a:solidFill>
            <a:schemeClr val="bg1">
              <a:lumMod val="95000"/>
            </a:schemeClr>
          </a:solidFill>
          <a:ln>
            <a:solidFill>
              <a:srgbClr val="168C75"/>
            </a:solidFill>
          </a:ln>
        </p:spPr>
        <p:txBody>
          <a:bodyPr wrap="square">
            <a:spAutoFit/>
          </a:bodyPr>
          <a:lstStyle/>
          <a:p>
            <a:pPr marL="342900" indent="-342900" algn="just">
              <a:spcBef>
                <a:spcPts val="600"/>
              </a:spcBef>
              <a:buFont typeface="Arial" panose="020B0604020202020204" pitchFamily="34" charset="0"/>
              <a:buChar char="•"/>
            </a:pPr>
            <a:r>
              <a:rPr lang="el-GR" sz="2000" b="1" dirty="0">
                <a:solidFill>
                  <a:srgbClr val="168C75"/>
                </a:solidFill>
              </a:rPr>
              <a:t>Η διπλανή εικόνα παρουσιάζει τι συμβαίνει στη δυναμική ενέργεια του συστήματος δύο μορίων όταν πλησιάζουν μεταξύ τους.</a:t>
            </a:r>
          </a:p>
          <a:p>
            <a:pPr marL="342900" indent="-342900" algn="just">
              <a:spcBef>
                <a:spcPts val="600"/>
              </a:spcBef>
              <a:buFont typeface="Arial" panose="020B0604020202020204" pitchFamily="34" charset="0"/>
              <a:buChar char="•"/>
            </a:pPr>
            <a:r>
              <a:rPr lang="el-GR" sz="2000" b="1" dirty="0">
                <a:solidFill>
                  <a:srgbClr val="168C75"/>
                </a:solidFill>
              </a:rPr>
              <a:t>Δύο πιθανότητες: (1) Δημιουργία Δεσμού (χημική αντίδραση), (2) Μη Δημιουργία Δεσμού </a:t>
            </a:r>
          </a:p>
        </p:txBody>
      </p:sp>
    </p:spTree>
    <p:extLst>
      <p:ext uri="{BB962C8B-B14F-4D97-AF65-F5344CB8AC3E}">
        <p14:creationId xmlns:p14="http://schemas.microsoft.com/office/powerpoint/2010/main" val="331301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Προσαρμοσμένα 1">
      <a:dk1>
        <a:srgbClr val="202849"/>
      </a:dk1>
      <a:lt1>
        <a:srgbClr val="FFFFFF"/>
      </a:lt1>
      <a:dk2>
        <a:srgbClr val="44546A"/>
      </a:dk2>
      <a:lt2>
        <a:srgbClr val="E7E6E6"/>
      </a:lt2>
      <a:accent1>
        <a:srgbClr val="FF3B6B"/>
      </a:accent1>
      <a:accent2>
        <a:srgbClr val="91223C"/>
      </a:accent2>
      <a:accent3>
        <a:srgbClr val="A9BCD0"/>
      </a:accent3>
      <a:accent4>
        <a:srgbClr val="2E3B6B"/>
      </a:accent4>
      <a:accent5>
        <a:srgbClr val="73808E"/>
      </a:accent5>
      <a:accent6>
        <a:srgbClr val="AF2849"/>
      </a:accent6>
      <a:hlink>
        <a:srgbClr val="2E3B6B"/>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met" id="{7D718E16-50C4-584A-B675-C976906DF308}" vid="{3717A682-C7ED-D54A-A5A0-A86D6618E14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42AE366FC81E479AE73539D6F5D62A" ma:contentTypeVersion="18" ma:contentTypeDescription="Create a new document." ma:contentTypeScope="" ma:versionID="722f78fbfb360c1c70a646b3e2ee347e">
  <xsd:schema xmlns:xsd="http://www.w3.org/2001/XMLSchema" xmlns:xs="http://www.w3.org/2001/XMLSchema" xmlns:p="http://schemas.microsoft.com/office/2006/metadata/properties" xmlns:ns2="fc89fd3c-e94f-4ee3-b6f4-cb7ef2e099a9" xmlns:ns3="d9b3ca6a-e93d-4eb6-97d0-e7e5b4aa38e2" targetNamespace="http://schemas.microsoft.com/office/2006/metadata/properties" ma:root="true" ma:fieldsID="e95b1f617caa347dbf9507e7ceac680a" ns2:_="" ns3:_="">
    <xsd:import namespace="fc89fd3c-e94f-4ee3-b6f4-cb7ef2e099a9"/>
    <xsd:import namespace="d9b3ca6a-e93d-4eb6-97d0-e7e5b4aa38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9fd3c-e94f-4ee3-b6f4-cb7ef2e099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71de052-67f1-4f69-ad40-3213ad0d6267}" ma:internalName="TaxCatchAll" ma:showField="CatchAllData" ma:web="fc89fd3c-e94f-4ee3-b6f4-cb7ef2e099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b3ca6a-e93d-4eb6-97d0-e7e5b4aa38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5dc2aca-ae64-40b9-83a9-70642402b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fc89fd3c-e94f-4ee3-b6f4-cb7ef2e099a9">TKSM55F4HA6K-443205460-34654</_dlc_DocId>
    <_dlc_DocIdUrl xmlns="fc89fd3c-e94f-4ee3-b6f4-cb7ef2e099a9">
      <Url>https://paniasgrouplabmet.sharepoint.com/sites/PaniasGroupMain/_layouts/15/DocIdRedir.aspx?ID=TKSM55F4HA6K-443205460-34654</Url>
      <Description>TKSM55F4HA6K-443205460-34654</Description>
    </_dlc_DocIdUrl>
    <TaxCatchAll xmlns="fc89fd3c-e94f-4ee3-b6f4-cb7ef2e099a9" xsi:nil="true"/>
    <lcf76f155ced4ddcb4097134ff3c332f xmlns="d9b3ca6a-e93d-4eb6-97d0-e7e5b4aa38e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5E7679-21A9-4F83-92B7-AD920833E1DB}">
  <ds:schemaRefs>
    <ds:schemaRef ds:uri="http://schemas.microsoft.com/sharepoint/v3/contenttype/forms"/>
  </ds:schemaRefs>
</ds:datastoreItem>
</file>

<file path=customXml/itemProps2.xml><?xml version="1.0" encoding="utf-8"?>
<ds:datastoreItem xmlns:ds="http://schemas.openxmlformats.org/officeDocument/2006/customXml" ds:itemID="{B735CB8C-4230-4464-B5BB-A8F51703C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9fd3c-e94f-4ee3-b6f4-cb7ef2e099a9"/>
    <ds:schemaRef ds:uri="d9b3ca6a-e93d-4eb6-97d0-e7e5b4aa3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9CDA05-27B0-42C0-A7C2-C54EC2C7C9FB}">
  <ds:schemaRefs>
    <ds:schemaRef ds:uri="http://schemas.microsoft.com/sharepoint/events"/>
  </ds:schemaRefs>
</ds:datastoreItem>
</file>

<file path=customXml/itemProps4.xml><?xml version="1.0" encoding="utf-8"?>
<ds:datastoreItem xmlns:ds="http://schemas.openxmlformats.org/officeDocument/2006/customXml" ds:itemID="{331370D3-8B9C-42B4-AE30-E5FA04BF4FE7}">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d9b3ca6a-e93d-4eb6-97d0-e7e5b4aa38e2"/>
    <ds:schemaRef ds:uri="http://www.w3.org/XML/1998/namespace"/>
    <ds:schemaRef ds:uri="http://schemas.openxmlformats.org/package/2006/metadata/core-properties"/>
    <ds:schemaRef ds:uri="fc89fd3c-e94f-4ee3-b6f4-cb7ef2e099a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42217</TotalTime>
  <Words>3976</Words>
  <Application>Microsoft Office PowerPoint</Application>
  <PresentationFormat>Widescreen</PresentationFormat>
  <Paragraphs>262</Paragraphs>
  <Slides>35</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Cambria Math</vt:lpstr>
      <vt:lpstr>Century Gothic</vt:lpstr>
      <vt:lpstr>Courier New</vt:lpstr>
      <vt:lpstr>Minion Pro</vt:lpstr>
      <vt:lpstr>System Font Regular</vt:lpstr>
      <vt:lpstr>Wingdings</vt:lpstr>
      <vt:lpstr>Office Theme</vt:lpstr>
      <vt:lpstr>Διαμοριακές Δυνάμεις –  Χημεία Υδατικών Διαλυμάτων Ι (Θεωρίες Οξέων – Βάσεων) </vt:lpstr>
      <vt:lpstr>Διαμοριακές Δυνάμεις</vt:lpstr>
      <vt:lpstr>Μιχάλη, γιατί πρέπει να τα ξέρω αυτά; Πού θα μου χρειαστούν;</vt:lpstr>
      <vt:lpstr>Μιχάλη, γιατί πρέπει να τα ξέρω αυτά; Πού θα μου χρειαστούν;</vt:lpstr>
      <vt:lpstr>Διαμοριακές Δυνάμεις</vt:lpstr>
      <vt:lpstr>Διαμοριακές Δυνάμεις</vt:lpstr>
      <vt:lpstr>Διαμοριακές Δυνάμεις</vt:lpstr>
      <vt:lpstr>Διαμοριακές Δυνάμεις</vt:lpstr>
      <vt:lpstr>Καταγωγή των Διαμοριακών Δυνάμεων</vt:lpstr>
      <vt:lpstr>Καταγωγή των Διαμοριακών Δυνάμεων</vt:lpstr>
      <vt:lpstr>Τα είδη των διαμοριακών δυνάμεων</vt:lpstr>
      <vt:lpstr>Δυνάμεις Ιόντος – Δίπολου / Ενυδάτωση</vt:lpstr>
      <vt:lpstr>Δυνάμεις Ιόντος – Δίπολου / Υδρόλυση</vt:lpstr>
      <vt:lpstr>Δυνάμεις Διπόλου - Διπόλου</vt:lpstr>
      <vt:lpstr>Δυνάμεις London</vt:lpstr>
      <vt:lpstr>Δυνάμεις London</vt:lpstr>
      <vt:lpstr>Δεσμός Υδρογόνου</vt:lpstr>
      <vt:lpstr>Χημεία Υδατικών Διαλυμάτων Ι  (Το Νερό ως Διαλύτης –  Θεωρίες Οξέων/Βάσεων)</vt:lpstr>
      <vt:lpstr>Θέματα που θεωρούνται γνωστά από το Λύκειο</vt:lpstr>
      <vt:lpstr>Το Νερό ως Διαλύτης</vt:lpstr>
      <vt:lpstr>Ιδιότητες του Νερού – Μοριακή Γεωμετρία</vt:lpstr>
      <vt:lpstr>Ιδιότητες του Νερού – Διαμοριακές Δυνάμεις</vt:lpstr>
      <vt:lpstr>Φυσικές ιδιότητες του Νερού</vt:lpstr>
      <vt:lpstr>Το νερό ως διαλύτης – Υδρόλυση και Ενυδάτωση Ιόντων</vt:lpstr>
      <vt:lpstr>Το νερό ως διαλύτης – Υδρόλυση και Ενυδάτωση Ιόντων</vt:lpstr>
      <vt:lpstr>Το νερό ως διαλύτης – Υδρόλυση και Ενυδάτωση</vt:lpstr>
      <vt:lpstr>Ιοντισμός του Νερού</vt:lpstr>
      <vt:lpstr>Θεωρίες Οξέων - Βάσεων</vt:lpstr>
      <vt:lpstr>Θεωρίες Οξέων - Βάσεων</vt:lpstr>
      <vt:lpstr>Θεωρία Arrhenius &amp; Θεωρία Brønsted-Lowry</vt:lpstr>
      <vt:lpstr>Θεωρία Brønsted-Lowry – Η έννοια των συζυγών ζευγών </vt:lpstr>
      <vt:lpstr>Θεωρία Brønsted-Lowry – Ισχύς Οξέων - Βάσεων</vt:lpstr>
      <vt:lpstr>Θεωρία Brønsted-Lowry – Ισχύς Οξέων - Βάσεων</vt:lpstr>
      <vt:lpstr>Θεωρία Brønsted-Lowry – Ισχύς Οξέων - Βάσεων</vt:lpstr>
      <vt:lpstr>Θεωρία Lewis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for sustainable metallurgy</dc:title>
  <dc:creator>Christina Dalla</dc:creator>
  <cp:lastModifiedBy>Michail Vafeias</cp:lastModifiedBy>
  <cp:revision>177</cp:revision>
  <cp:lastPrinted>2024-11-04T10:28:08Z</cp:lastPrinted>
  <dcterms:created xsi:type="dcterms:W3CDTF">2022-06-20T07:30:21Z</dcterms:created>
  <dcterms:modified xsi:type="dcterms:W3CDTF">2024-12-16T11:46:44Z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0x010100A142AE366FC81E479AE73539D6F5D62A</vt:lpwstr>
  </property>
  <property fmtid="{D5CDD505-2E9C-101B-9397-08002B2CF9AE}" pid="3" name="_dlc_DocIdItemGuid">
    <vt:lpwstr>60c2e527-40af-4ca3-9f3e-a53029a1abd2</vt:lpwstr>
  </property>
  <property fmtid="{D5CDD505-2E9C-101B-9397-08002B2CF9AE}" pid="4" name="MediaServiceImageTags">
    <vt:lpwstr/>
  </property>
</Properties>
</file>