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sldIdLst>
    <p:sldId id="256" r:id="rId6"/>
    <p:sldId id="274" r:id="rId7"/>
    <p:sldId id="276" r:id="rId8"/>
    <p:sldId id="312" r:id="rId9"/>
    <p:sldId id="313" r:id="rId10"/>
    <p:sldId id="314" r:id="rId11"/>
    <p:sldId id="315" r:id="rId12"/>
    <p:sldId id="316" r:id="rId13"/>
    <p:sldId id="317" r:id="rId14"/>
    <p:sldId id="318" r:id="rId15"/>
    <p:sldId id="319" r:id="rId16"/>
    <p:sldId id="320" r:id="rId17"/>
    <p:sldId id="322" r:id="rId18"/>
    <p:sldId id="323" r:id="rId19"/>
    <p:sldId id="325" r:id="rId20"/>
    <p:sldId id="324" r:id="rId21"/>
    <p:sldId id="326" r:id="rId22"/>
    <p:sldId id="327" r:id="rId23"/>
    <p:sldId id="328" r:id="rId24"/>
    <p:sldId id="330" r:id="rId25"/>
    <p:sldId id="331" r:id="rId26"/>
    <p:sldId id="332" r:id="rId27"/>
    <p:sldId id="333" r:id="rId28"/>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7" userDrawn="1">
          <p15:clr>
            <a:srgbClr val="A4A3A4"/>
          </p15:clr>
        </p15:guide>
        <p15:guide id="2" orient="horz" pos="2183"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88" userDrawn="1">
          <p15:clr>
            <a:srgbClr val="A4A3A4"/>
          </p15:clr>
        </p15:guide>
        <p15:guide id="7"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59A1A"/>
    <a:srgbClr val="D1F5CB"/>
    <a:srgbClr val="DCBA7F"/>
    <a:srgbClr val="168C75"/>
    <a:srgbClr val="090D11"/>
    <a:srgbClr val="FFFFF3"/>
    <a:srgbClr val="DAE3F2"/>
    <a:srgbClr val="FFFFEE"/>
    <a:srgbClr val="FAC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5D070-A0B8-4C0E-BF8F-C059E28BA3FA}" v="6" dt="2024-11-11T07:40:09.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88136" autoAdjust="0"/>
  </p:normalViewPr>
  <p:slideViewPr>
    <p:cSldViewPr snapToGrid="0" snapToObjects="1">
      <p:cViewPr varScale="1">
        <p:scale>
          <a:sx n="94" d="100"/>
          <a:sy n="94" d="100"/>
        </p:scale>
        <p:origin x="844" y="60"/>
      </p:cViewPr>
      <p:guideLst>
        <p:guide pos="3817"/>
        <p:guide orient="horz" pos="2183"/>
        <p:guide orient="horz" pos="528"/>
        <p:guide orient="horz" pos="96"/>
        <p:guide pos="189"/>
        <p:guide pos="7488"/>
        <p:guide orient="horz" pos="3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21/11/2024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BD196BA-9909-4F09-80C5-5204F115B9EF}" type="slidenum">
              <a:rPr lang="el-GR" smtClean="0"/>
              <a:t>1</a:t>
            </a:fld>
            <a:endParaRPr lang="el-GR"/>
          </a:p>
        </p:txBody>
      </p:sp>
    </p:spTree>
    <p:extLst>
      <p:ext uri="{BB962C8B-B14F-4D97-AF65-F5344CB8AC3E}">
        <p14:creationId xmlns:p14="http://schemas.microsoft.com/office/powerpoint/2010/main" val="229563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F7C01-E7C7-B5E7-B799-08FD2211A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D239C-ECC2-F777-3A28-3FA4AF6D0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35F5C-76F1-7D43-0DA4-6A9966B8A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0564D-EC1D-985A-8F75-D04E9A38B8C6}"/>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373496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1453-ABD9-42AE-97EF-D712F86CA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758BA-B55D-41FB-3E01-FAC15B1A9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98831-8D71-28B4-3A84-77DD9626C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40CD4-8203-D4A5-922D-FEA6CF885DFE}"/>
              </a:ext>
            </a:extLst>
          </p:cNvPr>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391996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801CC-8E77-831E-4F82-DF08279BC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C9EBA-AE28-17B3-8683-CC6C5861C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48774-86E7-ABA1-3003-D07C9984C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8D37B6-1CA7-2818-7418-2F01D098DC8F}"/>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258747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86FF8-9A7F-72FD-408E-37296998E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08111-D03E-1F5D-A16B-937A9036E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C505F-EF17-439E-C7B3-C2E5C9C5E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5D5D98-98FF-6D8A-E6B2-01F48FBCF165}"/>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91978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6AFF-938E-A00E-072D-9E01494C6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D6444-6B76-21BC-8928-433A1647F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1A204-CFC7-73F8-C08F-6AD93CC9A6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75EF31-B27E-72B2-9D0C-C122B3705E39}"/>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63727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8D09-281D-FA82-3CC3-005692E83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92FD2-50C1-D120-D5E7-3D49950E4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CBBEF-8440-8DDE-3FD9-DE5AF4EE3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94EBC-0FBF-6C95-7C08-56C59D8C6B4C}"/>
              </a:ext>
            </a:extLst>
          </p:cNvPr>
          <p:cNvSpPr>
            <a:spLocks noGrp="1"/>
          </p:cNvSpPr>
          <p:nvPr>
            <p:ph type="sldNum" sz="quarter" idx="5"/>
          </p:nvPr>
        </p:nvSpPr>
        <p:spPr/>
        <p:txBody>
          <a:bodyPr/>
          <a:lstStyle/>
          <a:p>
            <a:fld id="{1BD196BA-9909-4F09-80C5-5204F115B9EF}" type="slidenum">
              <a:rPr lang="el-GR" smtClean="0"/>
              <a:t>17</a:t>
            </a:fld>
            <a:endParaRPr lang="el-GR"/>
          </a:p>
        </p:txBody>
      </p:sp>
    </p:spTree>
    <p:extLst>
      <p:ext uri="{BB962C8B-B14F-4D97-AF65-F5344CB8AC3E}">
        <p14:creationId xmlns:p14="http://schemas.microsoft.com/office/powerpoint/2010/main" val="361602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50C1-B2F3-63A8-0304-AB782B225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02276-1B4B-16D3-C58B-3F286E82B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524FB-9572-A731-34BF-8A6220DA3C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160611-04CB-B05D-7F24-73F4FAB5C34C}"/>
              </a:ext>
            </a:extLst>
          </p:cNvPr>
          <p:cNvSpPr>
            <a:spLocks noGrp="1"/>
          </p:cNvSpPr>
          <p:nvPr>
            <p:ph type="sldNum" sz="quarter" idx="5"/>
          </p:nvPr>
        </p:nvSpPr>
        <p:spPr/>
        <p:txBody>
          <a:bodyPr/>
          <a:lstStyle/>
          <a:p>
            <a:fld id="{1BD196BA-9909-4F09-80C5-5204F115B9EF}" type="slidenum">
              <a:rPr lang="el-GR" smtClean="0"/>
              <a:t>18</a:t>
            </a:fld>
            <a:endParaRPr lang="el-GR"/>
          </a:p>
        </p:txBody>
      </p:sp>
    </p:spTree>
    <p:extLst>
      <p:ext uri="{BB962C8B-B14F-4D97-AF65-F5344CB8AC3E}">
        <p14:creationId xmlns:p14="http://schemas.microsoft.com/office/powerpoint/2010/main" val="327893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0743F-2A3E-9CD4-A5AE-F3F7A63D2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C184D-45DB-4763-47D4-3F956B7B1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B433A-E36E-A53C-E022-D15F1568CA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E0674-F926-0BCB-B17A-391F0A797451}"/>
              </a:ext>
            </a:extLst>
          </p:cNvPr>
          <p:cNvSpPr>
            <a:spLocks noGrp="1"/>
          </p:cNvSpPr>
          <p:nvPr>
            <p:ph type="sldNum" sz="quarter" idx="5"/>
          </p:nvPr>
        </p:nvSpPr>
        <p:spPr/>
        <p:txBody>
          <a:bodyPr/>
          <a:lstStyle/>
          <a:p>
            <a:fld id="{1BD196BA-9909-4F09-80C5-5204F115B9EF}" type="slidenum">
              <a:rPr lang="el-GR" smtClean="0"/>
              <a:t>19</a:t>
            </a:fld>
            <a:endParaRPr lang="el-GR"/>
          </a:p>
        </p:txBody>
      </p:sp>
    </p:spTree>
    <p:extLst>
      <p:ext uri="{BB962C8B-B14F-4D97-AF65-F5344CB8AC3E}">
        <p14:creationId xmlns:p14="http://schemas.microsoft.com/office/powerpoint/2010/main" val="113964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5A1E9-62C6-80ED-8C51-9E196227D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8610A-C190-8C39-250B-7560F0B0D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1305B-13A9-F79C-8911-D19DDB71D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82522-D558-F706-BAFB-39B830943ADC}"/>
              </a:ext>
            </a:extLst>
          </p:cNvPr>
          <p:cNvSpPr>
            <a:spLocks noGrp="1"/>
          </p:cNvSpPr>
          <p:nvPr>
            <p:ph type="sldNum" sz="quarter" idx="5"/>
          </p:nvPr>
        </p:nvSpPr>
        <p:spPr/>
        <p:txBody>
          <a:bodyPr/>
          <a:lstStyle/>
          <a:p>
            <a:fld id="{1BD196BA-9909-4F09-80C5-5204F115B9EF}" type="slidenum">
              <a:rPr lang="el-GR" smtClean="0"/>
              <a:t>20</a:t>
            </a:fld>
            <a:endParaRPr lang="el-GR"/>
          </a:p>
        </p:txBody>
      </p:sp>
    </p:spTree>
    <p:extLst>
      <p:ext uri="{BB962C8B-B14F-4D97-AF65-F5344CB8AC3E}">
        <p14:creationId xmlns:p14="http://schemas.microsoft.com/office/powerpoint/2010/main" val="1659661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630DE-CCBC-C87A-785E-FEE980590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0AFD5-0005-88CD-ABFE-95D0D4389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7E031-2CCE-DA0B-F408-C3E0AB778E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7249DD-7796-5FCB-2511-E45AC180B472}"/>
              </a:ext>
            </a:extLst>
          </p:cNvPr>
          <p:cNvSpPr>
            <a:spLocks noGrp="1"/>
          </p:cNvSpPr>
          <p:nvPr>
            <p:ph type="sldNum" sz="quarter" idx="5"/>
          </p:nvPr>
        </p:nvSpPr>
        <p:spPr/>
        <p:txBody>
          <a:bodyPr/>
          <a:lstStyle/>
          <a:p>
            <a:fld id="{1BD196BA-9909-4F09-80C5-5204F115B9EF}" type="slidenum">
              <a:rPr lang="el-GR" smtClean="0"/>
              <a:t>21</a:t>
            </a:fld>
            <a:endParaRPr lang="el-GR"/>
          </a:p>
        </p:txBody>
      </p:sp>
    </p:spTree>
    <p:extLst>
      <p:ext uri="{BB962C8B-B14F-4D97-AF65-F5344CB8AC3E}">
        <p14:creationId xmlns:p14="http://schemas.microsoft.com/office/powerpoint/2010/main" val="186365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6F48-92DE-5D51-A8A2-F96DDB509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59072-0213-B7C9-6331-2870E8E53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AD37D-9BEE-69F3-2D06-D30866AF7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ADF5F1-550F-3458-60FC-3ADD41EE6053}"/>
              </a:ext>
            </a:extLst>
          </p:cNvPr>
          <p:cNvSpPr>
            <a:spLocks noGrp="1"/>
          </p:cNvSpPr>
          <p:nvPr>
            <p:ph type="sldNum" sz="quarter" idx="5"/>
          </p:nvPr>
        </p:nvSpPr>
        <p:spPr/>
        <p:txBody>
          <a:bodyPr/>
          <a:lstStyle/>
          <a:p>
            <a:fld id="{1BD196BA-9909-4F09-80C5-5204F115B9EF}" type="slidenum">
              <a:rPr lang="el-GR" smtClean="0"/>
              <a:t>4</a:t>
            </a:fld>
            <a:endParaRPr lang="el-GR"/>
          </a:p>
        </p:txBody>
      </p:sp>
    </p:spTree>
    <p:extLst>
      <p:ext uri="{BB962C8B-B14F-4D97-AF65-F5344CB8AC3E}">
        <p14:creationId xmlns:p14="http://schemas.microsoft.com/office/powerpoint/2010/main" val="417891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5C0D-21A0-8EC9-1A2E-54EC0C403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FE78F-CABA-1FC3-3BED-4558965DE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BEC31-5180-D66D-3BEC-ABB14D2A8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F884C-FD0C-A6CA-96A8-8689981DBF33}"/>
              </a:ext>
            </a:extLst>
          </p:cNvPr>
          <p:cNvSpPr>
            <a:spLocks noGrp="1"/>
          </p:cNvSpPr>
          <p:nvPr>
            <p:ph type="sldNum" sz="quarter" idx="5"/>
          </p:nvPr>
        </p:nvSpPr>
        <p:spPr/>
        <p:txBody>
          <a:bodyPr/>
          <a:lstStyle/>
          <a:p>
            <a:fld id="{1BD196BA-9909-4F09-80C5-5204F115B9EF}" type="slidenum">
              <a:rPr lang="el-GR" smtClean="0"/>
              <a:t>22</a:t>
            </a:fld>
            <a:endParaRPr lang="el-GR"/>
          </a:p>
        </p:txBody>
      </p:sp>
    </p:spTree>
    <p:extLst>
      <p:ext uri="{BB962C8B-B14F-4D97-AF65-F5344CB8AC3E}">
        <p14:creationId xmlns:p14="http://schemas.microsoft.com/office/powerpoint/2010/main" val="16488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638F-09C7-DDEA-7A3B-429B51F5C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BF996-B160-A14C-CE97-3D0CF6B0F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B8D0D-5B69-FE03-4B28-0F4BF9DD38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592B86-C81E-F354-4F48-57C814934874}"/>
              </a:ext>
            </a:extLst>
          </p:cNvPr>
          <p:cNvSpPr>
            <a:spLocks noGrp="1"/>
          </p:cNvSpPr>
          <p:nvPr>
            <p:ph type="sldNum" sz="quarter" idx="5"/>
          </p:nvPr>
        </p:nvSpPr>
        <p:spPr/>
        <p:txBody>
          <a:bodyPr/>
          <a:lstStyle/>
          <a:p>
            <a:fld id="{1BD196BA-9909-4F09-80C5-5204F115B9EF}" type="slidenum">
              <a:rPr lang="el-GR" smtClean="0"/>
              <a:t>23</a:t>
            </a:fld>
            <a:endParaRPr lang="el-GR"/>
          </a:p>
        </p:txBody>
      </p:sp>
    </p:spTree>
    <p:extLst>
      <p:ext uri="{BB962C8B-B14F-4D97-AF65-F5344CB8AC3E}">
        <p14:creationId xmlns:p14="http://schemas.microsoft.com/office/powerpoint/2010/main" val="348908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80E5-36E6-29CB-F883-0C91DEB94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EEC4F-AF8C-2053-F30E-50C588649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A624D-E96B-02DB-4B57-F28450F70B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44825-9206-44BD-10A7-BA57A52B9172}"/>
              </a:ext>
            </a:extLst>
          </p:cNvPr>
          <p:cNvSpPr>
            <a:spLocks noGrp="1"/>
          </p:cNvSpPr>
          <p:nvPr>
            <p:ph type="sldNum" sz="quarter" idx="5"/>
          </p:nvPr>
        </p:nvSpPr>
        <p:spPr/>
        <p:txBody>
          <a:bodyPr/>
          <a:lstStyle/>
          <a:p>
            <a:fld id="{1BD196BA-9909-4F09-80C5-5204F115B9EF}" type="slidenum">
              <a:rPr lang="el-GR" smtClean="0"/>
              <a:t>5</a:t>
            </a:fld>
            <a:endParaRPr lang="el-GR"/>
          </a:p>
        </p:txBody>
      </p:sp>
    </p:spTree>
    <p:extLst>
      <p:ext uri="{BB962C8B-B14F-4D97-AF65-F5344CB8AC3E}">
        <p14:creationId xmlns:p14="http://schemas.microsoft.com/office/powerpoint/2010/main" val="37586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569A-22F5-2A25-5D4A-FA17EE8A7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A4425-C30C-471D-3DBB-01172822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49D12-9634-BB79-7B70-82DF37078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F30D7-08E4-9EAE-E1A7-79FBF33B7D2E}"/>
              </a:ext>
            </a:extLst>
          </p:cNvPr>
          <p:cNvSpPr>
            <a:spLocks noGrp="1"/>
          </p:cNvSpPr>
          <p:nvPr>
            <p:ph type="sldNum" sz="quarter" idx="5"/>
          </p:nvPr>
        </p:nvSpPr>
        <p:spPr/>
        <p:txBody>
          <a:bodyPr/>
          <a:lstStyle/>
          <a:p>
            <a:fld id="{1BD196BA-9909-4F09-80C5-5204F115B9EF}" type="slidenum">
              <a:rPr lang="el-GR" smtClean="0"/>
              <a:t>6</a:t>
            </a:fld>
            <a:endParaRPr lang="el-GR"/>
          </a:p>
        </p:txBody>
      </p:sp>
    </p:spTree>
    <p:extLst>
      <p:ext uri="{BB962C8B-B14F-4D97-AF65-F5344CB8AC3E}">
        <p14:creationId xmlns:p14="http://schemas.microsoft.com/office/powerpoint/2010/main" val="10894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AC8C-E75F-A1C0-FE63-AB601E952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AEBD1-0B8D-3098-067E-1E0F1E41B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350CE-D670-720C-28F4-E5FFB341E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07D3E5-E599-0BFE-7B17-326B232D127A}"/>
              </a:ext>
            </a:extLst>
          </p:cNvPr>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25078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6334-516B-42C5-0FC3-0C1186E54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0E43B-5504-BAEF-4DEE-870176C87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2D9AC-E8EB-56B4-222F-6B750DEF3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8E64D-A141-06CB-5C04-D872A102AA63}"/>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193051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7DD2F-4DE5-A8AA-1F8E-D794D3F7B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EC704-1DE0-53EF-1AEA-6B460BB8A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694CD-B74C-723C-1B5B-5DB593B51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A75C1D-32CF-B01A-1586-F7A5F7E7E0C1}"/>
              </a:ext>
            </a:extLst>
          </p:cNvPr>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383912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4EF6-1B73-63DB-E358-7AA297081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294D7-D460-E7BE-B1B4-81CD4C93B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C1597-C4FC-D5EB-2B3D-832F1EF6AA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337A3-0A8F-9C9A-738F-6DCDDAE78C22}"/>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60897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DAA0-AA65-74FC-2DF3-6CF54151F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7284B-1062-4CF0-3356-089EEA770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12EC7-4B3C-D164-577A-98B75E5A3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B571E-2B90-4FD8-F88E-194D71EA9A3F}"/>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3422061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11/21/2024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11/21/2024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11/21/2024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11/21/2024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11/21/2024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11/21/2024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11/21/2024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C12-9651-BBE6-8C75-181635131D73}"/>
              </a:ext>
            </a:extLst>
          </p:cNvPr>
          <p:cNvSpPr>
            <a:spLocks noGrp="1"/>
          </p:cNvSpPr>
          <p:nvPr>
            <p:ph type="ctrTitle"/>
          </p:nvPr>
        </p:nvSpPr>
        <p:spPr>
          <a:xfrm>
            <a:off x="638628" y="1300282"/>
            <a:ext cx="9259974" cy="1890845"/>
          </a:xfrm>
        </p:spPr>
        <p:txBody>
          <a:bodyPr anchor="ctr">
            <a:normAutofit/>
          </a:bodyPr>
          <a:lstStyle/>
          <a:p>
            <a:r>
              <a:rPr lang="el-GR" sz="4000" dirty="0"/>
              <a:t>Κβαντομηχανική περιγραφή των ατόμων</a:t>
            </a:r>
            <a:r>
              <a:rPr lang="en-US" sz="4000" dirty="0"/>
              <a:t> – </a:t>
            </a:r>
            <a:r>
              <a:rPr lang="el-GR" sz="4000" dirty="0"/>
              <a:t>Δόμηση Περιοδικού Πίνακα</a:t>
            </a:r>
            <a:endParaRPr lang="en-US" sz="4000" dirty="0"/>
          </a:p>
        </p:txBody>
      </p:sp>
      <p:sp>
        <p:nvSpPr>
          <p:cNvPr id="3" name="Subtitle 2">
            <a:extLst>
              <a:ext uri="{FF2B5EF4-FFF2-40B4-BE49-F238E27FC236}">
                <a16:creationId xmlns:a16="http://schemas.microsoft.com/office/drawing/2014/main" id="{CFD939A8-2491-09AD-3701-2551B04CD51F}"/>
              </a:ext>
            </a:extLst>
          </p:cNvPr>
          <p:cNvSpPr>
            <a:spLocks noGrp="1"/>
          </p:cNvSpPr>
          <p:nvPr>
            <p:ph type="subTitle" idx="1"/>
          </p:nvPr>
        </p:nvSpPr>
        <p:spPr/>
        <p:txBody>
          <a:bodyPr>
            <a:normAutofit/>
          </a:bodyPr>
          <a:lstStyle/>
          <a:p>
            <a:r>
              <a:rPr lang="el-GR" sz="2800" dirty="0"/>
              <a:t>Διαλέξεις </a:t>
            </a:r>
            <a:r>
              <a:rPr lang="en-US" sz="2800" dirty="0"/>
              <a:t>11</a:t>
            </a:r>
            <a:r>
              <a:rPr lang="el-GR" sz="2800" dirty="0"/>
              <a:t> &amp; </a:t>
            </a:r>
            <a:r>
              <a:rPr lang="en-US" sz="2800" dirty="0"/>
              <a:t>12</a:t>
            </a:r>
            <a:r>
              <a:rPr lang="el-GR" sz="2800" dirty="0"/>
              <a:t> – </a:t>
            </a:r>
            <a:r>
              <a:rPr lang="en-US" sz="2800" dirty="0"/>
              <a:t>21</a:t>
            </a:r>
            <a:r>
              <a:rPr lang="el-GR" sz="2800" dirty="0"/>
              <a:t>/1</a:t>
            </a:r>
            <a:r>
              <a:rPr lang="en-US" sz="2800" dirty="0"/>
              <a:t>1</a:t>
            </a:r>
            <a:r>
              <a:rPr lang="el-GR" sz="2800" dirty="0"/>
              <a:t>/2024</a:t>
            </a:r>
            <a:endParaRPr lang="en-US" sz="2800" dirty="0"/>
          </a:p>
          <a:p>
            <a:endParaRPr lang="en-US" sz="2800" dirty="0"/>
          </a:p>
        </p:txBody>
      </p:sp>
      <p:sp>
        <p:nvSpPr>
          <p:cNvPr id="5" name="Text Placeholder 4">
            <a:extLst>
              <a:ext uri="{FF2B5EF4-FFF2-40B4-BE49-F238E27FC236}">
                <a16:creationId xmlns:a16="http://schemas.microsoft.com/office/drawing/2014/main" id="{13BAC137-8FB1-4933-5723-AB93406C1479}"/>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408969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6CA2C-833E-0EDA-81DC-1B3EB232A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74F58-ECE5-2C18-F91F-CDB2EDA5BE58}"/>
              </a:ext>
            </a:extLst>
          </p:cNvPr>
          <p:cNvSpPr>
            <a:spLocks noGrp="1"/>
          </p:cNvSpPr>
          <p:nvPr>
            <p:ph type="title"/>
          </p:nvPr>
        </p:nvSpPr>
        <p:spPr>
          <a:xfrm>
            <a:off x="324000" y="174625"/>
            <a:ext cx="11563200" cy="663575"/>
          </a:xfrm>
        </p:spPr>
        <p:txBody>
          <a:bodyPr anchor="ctr">
            <a:normAutofit fontScale="90000"/>
          </a:bodyPr>
          <a:lstStyle/>
          <a:p>
            <a:r>
              <a:rPr lang="el-GR" dirty="0"/>
              <a:t>Συμπλήρωση ατομικών τροχιακών – Διαγραμματική απεικόνιση</a:t>
            </a:r>
            <a:endParaRPr lang="en-US" dirty="0"/>
          </a:p>
        </p:txBody>
      </p:sp>
      <p:pic>
        <p:nvPicPr>
          <p:cNvPr id="9" name="Picture 8">
            <a:extLst>
              <a:ext uri="{FF2B5EF4-FFF2-40B4-BE49-F238E27FC236}">
                <a16:creationId xmlns:a16="http://schemas.microsoft.com/office/drawing/2014/main" id="{6248633E-BCC4-706E-8F6C-F6E4DFAAEEFD}"/>
              </a:ext>
            </a:extLst>
          </p:cNvPr>
          <p:cNvPicPr>
            <a:picLocks noChangeAspect="1"/>
          </p:cNvPicPr>
          <p:nvPr/>
        </p:nvPicPr>
        <p:blipFill>
          <a:blip r:embed="rId3"/>
          <a:stretch>
            <a:fillRect/>
          </a:stretch>
        </p:blipFill>
        <p:spPr>
          <a:xfrm>
            <a:off x="4964516" y="2440127"/>
            <a:ext cx="1943371" cy="962159"/>
          </a:xfrm>
          <a:prstGeom prst="rect">
            <a:avLst/>
          </a:prstGeom>
        </p:spPr>
      </p:pic>
      <p:sp>
        <p:nvSpPr>
          <p:cNvPr id="12" name="TextBox 11">
            <a:extLst>
              <a:ext uri="{FF2B5EF4-FFF2-40B4-BE49-F238E27FC236}">
                <a16:creationId xmlns:a16="http://schemas.microsoft.com/office/drawing/2014/main" id="{C7F0C1A9-6CE3-818E-CBE9-3B4F826BBA27}"/>
              </a:ext>
            </a:extLst>
          </p:cNvPr>
          <p:cNvSpPr txBox="1"/>
          <p:nvPr/>
        </p:nvSpPr>
        <p:spPr>
          <a:xfrm>
            <a:off x="6057901" y="1321984"/>
            <a:ext cx="3902846" cy="40011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Το κουτί αναπαριστά ένα τροχιακό</a:t>
            </a:r>
          </a:p>
        </p:txBody>
      </p:sp>
      <p:cxnSp>
        <p:nvCxnSpPr>
          <p:cNvPr id="15" name="Straight Arrow Connector 14">
            <a:extLst>
              <a:ext uri="{FF2B5EF4-FFF2-40B4-BE49-F238E27FC236}">
                <a16:creationId xmlns:a16="http://schemas.microsoft.com/office/drawing/2014/main" id="{86DA8516-E64D-C641-A5B2-F5B1AD14358F}"/>
              </a:ext>
            </a:extLst>
          </p:cNvPr>
          <p:cNvCxnSpPr>
            <a:stCxn id="12" idx="2"/>
          </p:cNvCxnSpPr>
          <p:nvPr/>
        </p:nvCxnSpPr>
        <p:spPr>
          <a:xfrm flipH="1">
            <a:off x="6249880" y="1722094"/>
            <a:ext cx="1759444" cy="941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5DCFA6A-3781-D4D3-8C5A-8258C29E6749}"/>
              </a:ext>
            </a:extLst>
          </p:cNvPr>
          <p:cNvSpPr txBox="1"/>
          <p:nvPr/>
        </p:nvSpPr>
        <p:spPr>
          <a:xfrm>
            <a:off x="4106477" y="4261227"/>
            <a:ext cx="3902846" cy="70788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Το τροχιακό με τα ηλεκτρόνια του τοποθετούνται κάτω από το κουτί.</a:t>
            </a:r>
          </a:p>
        </p:txBody>
      </p:sp>
      <p:cxnSp>
        <p:nvCxnSpPr>
          <p:cNvPr id="17" name="Straight Arrow Connector 16">
            <a:extLst>
              <a:ext uri="{FF2B5EF4-FFF2-40B4-BE49-F238E27FC236}">
                <a16:creationId xmlns:a16="http://schemas.microsoft.com/office/drawing/2014/main" id="{8F65FD55-B993-E88F-864B-CEA994D9CAB9}"/>
              </a:ext>
            </a:extLst>
          </p:cNvPr>
          <p:cNvCxnSpPr>
            <a:cxnSpLocks/>
            <a:stCxn id="16" idx="0"/>
          </p:cNvCxnSpPr>
          <p:nvPr/>
        </p:nvCxnSpPr>
        <p:spPr>
          <a:xfrm flipH="1" flipV="1">
            <a:off x="6048300" y="3319555"/>
            <a:ext cx="9600" cy="941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580247-9AE6-11DE-BE54-C56DB0F05EEB}"/>
              </a:ext>
            </a:extLst>
          </p:cNvPr>
          <p:cNvSpPr txBox="1"/>
          <p:nvPr/>
        </p:nvSpPr>
        <p:spPr>
          <a:xfrm>
            <a:off x="324000" y="2290630"/>
            <a:ext cx="4258359" cy="101566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Το στοιχείο του οποίου την </a:t>
            </a:r>
            <a:r>
              <a:rPr lang="el-GR" sz="2000" b="1" dirty="0" err="1">
                <a:latin typeface="Minion Pro" panose="02040503050306020203"/>
              </a:rPr>
              <a:t>ηλεκτρονιακή</a:t>
            </a:r>
            <a:r>
              <a:rPr lang="el-GR" sz="2000" b="1" dirty="0">
                <a:latin typeface="Minion Pro" panose="02040503050306020203"/>
              </a:rPr>
              <a:t> κατανομή σχεδιάζουμε βρίσκεται στα </a:t>
            </a:r>
            <a:r>
              <a:rPr lang="el-GR" sz="2000" b="1" dirty="0" err="1">
                <a:latin typeface="Minion Pro" panose="02040503050306020203"/>
              </a:rPr>
              <a:t>αριστερα</a:t>
            </a:r>
            <a:endParaRPr lang="el-GR" sz="2000" b="1" dirty="0">
              <a:latin typeface="Minion Pro" panose="02040503050306020203"/>
            </a:endParaRPr>
          </a:p>
        </p:txBody>
      </p:sp>
      <p:cxnSp>
        <p:nvCxnSpPr>
          <p:cNvPr id="23" name="Straight Arrow Connector 22">
            <a:extLst>
              <a:ext uri="{FF2B5EF4-FFF2-40B4-BE49-F238E27FC236}">
                <a16:creationId xmlns:a16="http://schemas.microsoft.com/office/drawing/2014/main" id="{12AC4DB0-6576-98C6-C0A3-226B18ADC3A7}"/>
              </a:ext>
            </a:extLst>
          </p:cNvPr>
          <p:cNvCxnSpPr>
            <a:cxnSpLocks/>
            <a:stCxn id="22" idx="3"/>
          </p:cNvCxnSpPr>
          <p:nvPr/>
        </p:nvCxnSpPr>
        <p:spPr>
          <a:xfrm flipV="1">
            <a:off x="4582359" y="2798461"/>
            <a:ext cx="74983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D8D2E10-2F1F-12A4-A502-458ADAF39AE7}"/>
              </a:ext>
            </a:extLst>
          </p:cNvPr>
          <p:cNvSpPr txBox="1"/>
          <p:nvPr/>
        </p:nvSpPr>
        <p:spPr>
          <a:xfrm>
            <a:off x="7472594" y="2653482"/>
            <a:ext cx="3902846" cy="400110"/>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Το βέλος δείχνει τη φορά του </a:t>
            </a:r>
            <a:r>
              <a:rPr lang="en-US" sz="2000" b="1" dirty="0">
                <a:latin typeface="Minion Pro" panose="02040503050306020203"/>
              </a:rPr>
              <a:t>spin</a:t>
            </a:r>
            <a:r>
              <a:rPr lang="el-GR" sz="2000" b="1" dirty="0">
                <a:latin typeface="Minion Pro" panose="02040503050306020203"/>
              </a:rPr>
              <a:t>. </a:t>
            </a:r>
          </a:p>
        </p:txBody>
      </p:sp>
      <p:cxnSp>
        <p:nvCxnSpPr>
          <p:cNvPr id="29" name="Straight Arrow Connector 28">
            <a:extLst>
              <a:ext uri="{FF2B5EF4-FFF2-40B4-BE49-F238E27FC236}">
                <a16:creationId xmlns:a16="http://schemas.microsoft.com/office/drawing/2014/main" id="{DF59B18E-F934-5EB9-F3C5-1C540D2F0374}"/>
              </a:ext>
            </a:extLst>
          </p:cNvPr>
          <p:cNvCxnSpPr>
            <a:cxnSpLocks/>
            <a:stCxn id="28" idx="1"/>
          </p:cNvCxnSpPr>
          <p:nvPr/>
        </p:nvCxnSpPr>
        <p:spPr>
          <a:xfrm flipH="1">
            <a:off x="6105600" y="2853537"/>
            <a:ext cx="136699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5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9804-BD4F-AFA3-5F0A-0BBDF46D7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283ED-29EE-E739-A28A-9CD5BB2FFBF8}"/>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Απαγορευτική Αρχή</a:t>
            </a:r>
            <a:endParaRPr lang="en-US" dirty="0"/>
          </a:p>
        </p:txBody>
      </p:sp>
      <p:sp>
        <p:nvSpPr>
          <p:cNvPr id="28" name="TextBox 27">
            <a:extLst>
              <a:ext uri="{FF2B5EF4-FFF2-40B4-BE49-F238E27FC236}">
                <a16:creationId xmlns:a16="http://schemas.microsoft.com/office/drawing/2014/main" id="{65F31250-AC74-8422-EB45-9E79518F0C78}"/>
              </a:ext>
            </a:extLst>
          </p:cNvPr>
          <p:cNvSpPr txBox="1"/>
          <p:nvPr/>
        </p:nvSpPr>
        <p:spPr>
          <a:xfrm>
            <a:off x="323999" y="1170911"/>
            <a:ext cx="11563199" cy="707886"/>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Γενική Διατύπωση: </a:t>
            </a:r>
            <a:r>
              <a:rPr lang="el-GR" sz="2000" dirty="0">
                <a:latin typeface="Minion Pro" panose="02040503050306020203"/>
              </a:rPr>
              <a:t>Δύο ή περισσότερα σωματίδια με </a:t>
            </a:r>
            <a:r>
              <a:rPr lang="en-US" sz="2000" dirty="0">
                <a:latin typeface="Minion Pro" panose="02040503050306020203"/>
              </a:rPr>
              <a:t>spin</a:t>
            </a:r>
            <a:r>
              <a:rPr lang="el-GR" sz="2000" dirty="0">
                <a:latin typeface="Minion Pro" panose="02040503050306020203"/>
              </a:rPr>
              <a:t> μισού ακεραίου δεν μπορούν να καταλαμβάνουν την ίδια κβαντική κατάσταση, σε ένα σύστημα που υπακούει στους νόμους της κβαντομηχανικής.</a:t>
            </a:r>
          </a:p>
        </p:txBody>
      </p:sp>
      <p:sp>
        <p:nvSpPr>
          <p:cNvPr id="5" name="Arrow: Down 4">
            <a:extLst>
              <a:ext uri="{FF2B5EF4-FFF2-40B4-BE49-F238E27FC236}">
                <a16:creationId xmlns:a16="http://schemas.microsoft.com/office/drawing/2014/main" id="{9C685B8F-1B98-0DAA-3ECA-CE1ED33E2C3E}"/>
              </a:ext>
            </a:extLst>
          </p:cNvPr>
          <p:cNvSpPr/>
          <p:nvPr/>
        </p:nvSpPr>
        <p:spPr>
          <a:xfrm>
            <a:off x="5754209" y="2050742"/>
            <a:ext cx="683581" cy="1414771"/>
          </a:xfrm>
          <a:prstGeom prst="downArrow">
            <a:avLst/>
          </a:prstGeom>
          <a:solidFill>
            <a:srgbClr val="F59A1A"/>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78A739-C539-4159-C4A9-735572AD877F}"/>
              </a:ext>
            </a:extLst>
          </p:cNvPr>
          <p:cNvSpPr txBox="1"/>
          <p:nvPr/>
        </p:nvSpPr>
        <p:spPr>
          <a:xfrm>
            <a:off x="300038" y="3637458"/>
            <a:ext cx="11563199" cy="707886"/>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Διατύπωση για τα άτομα: </a:t>
            </a:r>
            <a:r>
              <a:rPr lang="el-GR" sz="2000" dirty="0">
                <a:latin typeface="Minion Pro" panose="02040503050306020203"/>
              </a:rPr>
              <a:t>Δύο ή περισσότερα ηλεκτρόνια που βρίσκονται δεσμευμένα σε ένα άτομο δεν μπορούν να χαρακτηρίζονται από τους ίδιους 4 κβαντικούς αριθμούς. </a:t>
            </a:r>
          </a:p>
        </p:txBody>
      </p:sp>
    </p:spTree>
    <p:extLst>
      <p:ext uri="{BB962C8B-B14F-4D97-AF65-F5344CB8AC3E}">
        <p14:creationId xmlns:p14="http://schemas.microsoft.com/office/powerpoint/2010/main" val="238123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B0834-3C23-F6FD-38E3-71AEE6B33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CB195-1936-2DC2-6278-AC6F09487058}"/>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Απαγορευτική Αρχή</a:t>
            </a:r>
            <a:endParaRPr lang="en-US" dirty="0"/>
          </a:p>
        </p:txBody>
      </p:sp>
      <p:sp>
        <p:nvSpPr>
          <p:cNvPr id="28" name="TextBox 27">
            <a:extLst>
              <a:ext uri="{FF2B5EF4-FFF2-40B4-BE49-F238E27FC236}">
                <a16:creationId xmlns:a16="http://schemas.microsoft.com/office/drawing/2014/main" id="{DE9ABB4D-1D0C-5DA8-B1F1-7B42065EEE25}"/>
              </a:ext>
            </a:extLst>
          </p:cNvPr>
          <p:cNvSpPr txBox="1"/>
          <p:nvPr/>
        </p:nvSpPr>
        <p:spPr>
          <a:xfrm>
            <a:off x="324001" y="970856"/>
            <a:ext cx="11563199" cy="400110"/>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Ποια από τις παρακάτω τρεις εναλλακτικές επιλογές για το </a:t>
            </a:r>
            <a:r>
              <a:rPr lang="en-US" sz="2000" b="1" dirty="0">
                <a:latin typeface="Minion Pro" panose="02040503050306020203"/>
              </a:rPr>
              <a:t>1s</a:t>
            </a:r>
            <a:r>
              <a:rPr lang="en-US" sz="2000" b="1" baseline="30000" dirty="0">
                <a:latin typeface="Minion Pro" panose="02040503050306020203"/>
              </a:rPr>
              <a:t>2</a:t>
            </a:r>
            <a:r>
              <a:rPr lang="en-US" sz="2000" b="1" dirty="0">
                <a:latin typeface="Minion Pro" panose="02040503050306020203"/>
              </a:rPr>
              <a:t> </a:t>
            </a:r>
            <a:r>
              <a:rPr lang="el-GR" sz="2000" b="1" dirty="0">
                <a:latin typeface="Minion Pro" panose="02040503050306020203"/>
              </a:rPr>
              <a:t>υπακούει στην απαγορευτική αρχή;</a:t>
            </a:r>
            <a:endParaRPr lang="el-GR" sz="2000" dirty="0">
              <a:latin typeface="Minion Pro" panose="02040503050306020203"/>
            </a:endParaRPr>
          </a:p>
        </p:txBody>
      </p:sp>
      <p:pic>
        <p:nvPicPr>
          <p:cNvPr id="4" name="Picture 3">
            <a:extLst>
              <a:ext uri="{FF2B5EF4-FFF2-40B4-BE49-F238E27FC236}">
                <a16:creationId xmlns:a16="http://schemas.microsoft.com/office/drawing/2014/main" id="{954DC049-7081-364C-1424-12053C837B8A}"/>
              </a:ext>
            </a:extLst>
          </p:cNvPr>
          <p:cNvPicPr>
            <a:picLocks noChangeAspect="1"/>
          </p:cNvPicPr>
          <p:nvPr/>
        </p:nvPicPr>
        <p:blipFill>
          <a:blip r:embed="rId3"/>
          <a:stretch>
            <a:fillRect/>
          </a:stretch>
        </p:blipFill>
        <p:spPr>
          <a:xfrm>
            <a:off x="4190808" y="1998458"/>
            <a:ext cx="3829584" cy="1467055"/>
          </a:xfrm>
          <a:prstGeom prst="rect">
            <a:avLst/>
          </a:prstGeom>
          <a:ln>
            <a:solidFill>
              <a:srgbClr val="000000"/>
            </a:solidFill>
          </a:ln>
        </p:spPr>
      </p:pic>
      <p:pic>
        <p:nvPicPr>
          <p:cNvPr id="5" name="Picture 4">
            <a:extLst>
              <a:ext uri="{FF2B5EF4-FFF2-40B4-BE49-F238E27FC236}">
                <a16:creationId xmlns:a16="http://schemas.microsoft.com/office/drawing/2014/main" id="{7A539DC2-4FCF-B503-8386-9F55AEB070C2}"/>
              </a:ext>
            </a:extLst>
          </p:cNvPr>
          <p:cNvPicPr>
            <a:picLocks noChangeAspect="1"/>
          </p:cNvPicPr>
          <p:nvPr/>
        </p:nvPicPr>
        <p:blipFill>
          <a:blip r:embed="rId4"/>
          <a:stretch>
            <a:fillRect/>
          </a:stretch>
        </p:blipFill>
        <p:spPr>
          <a:xfrm>
            <a:off x="5311671" y="4924985"/>
            <a:ext cx="1495634" cy="962159"/>
          </a:xfrm>
          <a:prstGeom prst="rect">
            <a:avLst/>
          </a:prstGeom>
        </p:spPr>
      </p:pic>
      <p:sp>
        <p:nvSpPr>
          <p:cNvPr id="6" name="Arrow: Down 5">
            <a:extLst>
              <a:ext uri="{FF2B5EF4-FFF2-40B4-BE49-F238E27FC236}">
                <a16:creationId xmlns:a16="http://schemas.microsoft.com/office/drawing/2014/main" id="{6F3EF1EA-B333-8E71-4412-72471CBA1739}"/>
              </a:ext>
            </a:extLst>
          </p:cNvPr>
          <p:cNvSpPr/>
          <p:nvPr/>
        </p:nvSpPr>
        <p:spPr>
          <a:xfrm>
            <a:off x="5763809" y="3528421"/>
            <a:ext cx="683581" cy="1414771"/>
          </a:xfrm>
          <a:prstGeom prst="downArrow">
            <a:avLst/>
          </a:prstGeom>
          <a:solidFill>
            <a:srgbClr val="F59A1A"/>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5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2169B-7DE1-84E5-B4AD-5C6CA150B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966A9-D8DC-E50F-4A34-22BED938F776}"/>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Μαγνητισμός</a:t>
            </a:r>
            <a:endParaRPr lang="en-US" dirty="0"/>
          </a:p>
        </p:txBody>
      </p:sp>
      <p:sp>
        <p:nvSpPr>
          <p:cNvPr id="3" name="TextBox 2">
            <a:extLst>
              <a:ext uri="{FF2B5EF4-FFF2-40B4-BE49-F238E27FC236}">
                <a16:creationId xmlns:a16="http://schemas.microsoft.com/office/drawing/2014/main" id="{B9AD08CC-8EB7-23ED-84FE-244C2922A44D}"/>
              </a:ext>
            </a:extLst>
          </p:cNvPr>
          <p:cNvSpPr txBox="1"/>
          <p:nvPr/>
        </p:nvSpPr>
        <p:spPr>
          <a:xfrm>
            <a:off x="324001" y="970856"/>
            <a:ext cx="11563199" cy="1015663"/>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Εφόσον τα ηλεκτρόνια, εξαιτίας του </a:t>
            </a:r>
            <a:r>
              <a:rPr lang="en-US" sz="2000" b="1" dirty="0">
                <a:latin typeface="Minion Pro" panose="02040503050306020203"/>
              </a:rPr>
              <a:t>spin</a:t>
            </a:r>
            <a:r>
              <a:rPr lang="el-GR" sz="2000" b="1" dirty="0">
                <a:latin typeface="Minion Pro" panose="02040503050306020203"/>
              </a:rPr>
              <a:t>, συμπεριφέρονται ως μικροσκοπικοί μαγνήτες, οι μαγνητικές ιδιότητες των στοιχείων εξαρτώνται από το </a:t>
            </a:r>
            <a:r>
              <a:rPr lang="en-US" sz="2000" b="1" dirty="0">
                <a:latin typeface="Minion Pro" panose="02040503050306020203"/>
              </a:rPr>
              <a:t>spin</a:t>
            </a:r>
            <a:r>
              <a:rPr lang="el-GR" sz="2000" b="1" dirty="0">
                <a:latin typeface="Minion Pro" panose="02040503050306020203"/>
              </a:rPr>
              <a:t> των εξώτερων ηλεκτρονίων τους και ιδιαίτερα από το αν διαθέτουν μη συζευγμένα ηλεκτρόνια.</a:t>
            </a:r>
            <a:endParaRPr lang="el-GR" sz="2000" dirty="0">
              <a:latin typeface="Minion Pro" panose="02040503050306020203"/>
            </a:endParaRPr>
          </a:p>
        </p:txBody>
      </p:sp>
      <p:pic>
        <p:nvPicPr>
          <p:cNvPr id="1026" name="Picture 2" descr="CDN media">
            <a:extLst>
              <a:ext uri="{FF2B5EF4-FFF2-40B4-BE49-F238E27FC236}">
                <a16:creationId xmlns:a16="http://schemas.microsoft.com/office/drawing/2014/main" id="{C29B5E6A-23CB-2DE2-59A1-867C72826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1" y="2065907"/>
            <a:ext cx="5169510" cy="434561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42288F-5D7E-1A68-7697-2C9055622BFE}"/>
              </a:ext>
            </a:extLst>
          </p:cNvPr>
          <p:cNvSpPr txBox="1"/>
          <p:nvPr/>
        </p:nvSpPr>
        <p:spPr>
          <a:xfrm>
            <a:off x="5794882" y="2653666"/>
            <a:ext cx="5733901" cy="3170099"/>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dirty="0">
                <a:latin typeface="Minion Pro" panose="02040503050306020203"/>
              </a:rPr>
              <a:t>Υπάρχουν δύο είδη μαγνητικών υλικών, τα </a:t>
            </a:r>
            <a:r>
              <a:rPr lang="el-GR" sz="2000" b="1" dirty="0">
                <a:latin typeface="Minion Pro" panose="02040503050306020203"/>
              </a:rPr>
              <a:t>παραμαγνητικά</a:t>
            </a:r>
            <a:r>
              <a:rPr lang="el-GR" sz="2000" dirty="0">
                <a:latin typeface="Minion Pro" panose="02040503050306020203"/>
              </a:rPr>
              <a:t> και τα </a:t>
            </a:r>
            <a:r>
              <a:rPr lang="el-GR" sz="2000" b="1" dirty="0">
                <a:latin typeface="Minion Pro" panose="02040503050306020203"/>
              </a:rPr>
              <a:t>διαμαγνητικά</a:t>
            </a:r>
            <a:r>
              <a:rPr lang="el-GR" sz="2000" dirty="0">
                <a:latin typeface="Minion Pro" panose="02040503050306020203"/>
              </a:rPr>
              <a:t>.</a:t>
            </a:r>
          </a:p>
          <a:p>
            <a:pPr algn="just"/>
            <a:endParaRPr lang="el-GR" sz="2000" dirty="0">
              <a:latin typeface="Minion Pro" panose="02040503050306020203"/>
            </a:endParaRPr>
          </a:p>
          <a:p>
            <a:pPr algn="just"/>
            <a:r>
              <a:rPr lang="el-GR" sz="2000" b="1" dirty="0">
                <a:latin typeface="Minion Pro" panose="02040503050306020203"/>
              </a:rPr>
              <a:t>Παραμαγνητικά</a:t>
            </a:r>
            <a:r>
              <a:rPr lang="el-GR" sz="2000" dirty="0">
                <a:latin typeface="Minion Pro" panose="02040503050306020203"/>
              </a:rPr>
              <a:t> είναι τα υλικά (στοιχεία, ενώσεις ή μέταλλα) που διαθέτουν ασύζευκτα ηλεκτρόνια και έλκονται από έναν μαγνήτη.</a:t>
            </a:r>
          </a:p>
          <a:p>
            <a:pPr algn="just"/>
            <a:endParaRPr lang="el-GR" sz="2000" dirty="0">
              <a:latin typeface="Minion Pro" panose="02040503050306020203"/>
            </a:endParaRPr>
          </a:p>
          <a:p>
            <a:pPr algn="just"/>
            <a:r>
              <a:rPr lang="el-GR" sz="2000" b="1" dirty="0">
                <a:latin typeface="Minion Pro" panose="02040503050306020203"/>
              </a:rPr>
              <a:t>Διαμαγνητικά</a:t>
            </a:r>
            <a:r>
              <a:rPr lang="el-GR" sz="2000" dirty="0">
                <a:latin typeface="Minion Pro" panose="02040503050306020203"/>
              </a:rPr>
              <a:t> είναι τα υλικά που δεν διαθέτουν ασύζευκτα ηλεκτρόνια και απωθούνται από έναν μαγνήτη.</a:t>
            </a:r>
          </a:p>
        </p:txBody>
      </p:sp>
    </p:spTree>
    <p:extLst>
      <p:ext uri="{BB962C8B-B14F-4D97-AF65-F5344CB8AC3E}">
        <p14:creationId xmlns:p14="http://schemas.microsoft.com/office/powerpoint/2010/main" val="54966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8AAE5-689E-F5C0-6796-636FECCFC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4CA4E-19CB-14D7-69ED-9A74C0620571}"/>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Μαγνητισμός</a:t>
            </a:r>
            <a:endParaRPr lang="en-US" dirty="0"/>
          </a:p>
        </p:txBody>
      </p:sp>
      <p:pic>
        <p:nvPicPr>
          <p:cNvPr id="5" name="Picture 4">
            <a:extLst>
              <a:ext uri="{FF2B5EF4-FFF2-40B4-BE49-F238E27FC236}">
                <a16:creationId xmlns:a16="http://schemas.microsoft.com/office/drawing/2014/main" id="{45270D3C-47BA-62A1-24F7-32CB64ABA4F2}"/>
              </a:ext>
            </a:extLst>
          </p:cNvPr>
          <p:cNvPicPr>
            <a:picLocks noChangeAspect="1"/>
          </p:cNvPicPr>
          <p:nvPr/>
        </p:nvPicPr>
        <p:blipFill>
          <a:blip r:embed="rId3"/>
          <a:stretch>
            <a:fillRect/>
          </a:stretch>
        </p:blipFill>
        <p:spPr>
          <a:xfrm>
            <a:off x="4822344" y="3428999"/>
            <a:ext cx="2353003" cy="905001"/>
          </a:xfrm>
          <a:prstGeom prst="rect">
            <a:avLst/>
          </a:prstGeom>
        </p:spPr>
      </p:pic>
      <p:pic>
        <p:nvPicPr>
          <p:cNvPr id="8" name="Picture 7">
            <a:extLst>
              <a:ext uri="{FF2B5EF4-FFF2-40B4-BE49-F238E27FC236}">
                <a16:creationId xmlns:a16="http://schemas.microsoft.com/office/drawing/2014/main" id="{FFD8D6FD-68DC-4D69-CB71-0D91EBCA07D7}"/>
              </a:ext>
            </a:extLst>
          </p:cNvPr>
          <p:cNvPicPr>
            <a:picLocks noChangeAspect="1"/>
          </p:cNvPicPr>
          <p:nvPr/>
        </p:nvPicPr>
        <p:blipFill>
          <a:blip r:embed="rId4"/>
          <a:stretch>
            <a:fillRect/>
          </a:stretch>
        </p:blipFill>
        <p:spPr>
          <a:xfrm>
            <a:off x="4760422" y="2124167"/>
            <a:ext cx="2476846" cy="1152686"/>
          </a:xfrm>
          <a:prstGeom prst="rect">
            <a:avLst/>
          </a:prstGeom>
        </p:spPr>
      </p:pic>
      <p:sp>
        <p:nvSpPr>
          <p:cNvPr id="9" name="TextBox 8">
            <a:extLst>
              <a:ext uri="{FF2B5EF4-FFF2-40B4-BE49-F238E27FC236}">
                <a16:creationId xmlns:a16="http://schemas.microsoft.com/office/drawing/2014/main" id="{39CC827C-0AF0-ADA3-6F76-566444D36423}"/>
              </a:ext>
            </a:extLst>
          </p:cNvPr>
          <p:cNvSpPr txBox="1"/>
          <p:nvPr/>
        </p:nvSpPr>
        <p:spPr>
          <a:xfrm>
            <a:off x="324001" y="970856"/>
            <a:ext cx="11563199" cy="707886"/>
          </a:xfrm>
          <a:prstGeom prst="rect">
            <a:avLst/>
          </a:prstGeom>
          <a:solidFill>
            <a:srgbClr val="D1F5CB"/>
          </a:solidFill>
          <a:ln>
            <a:solidFill>
              <a:schemeClr val="tx1"/>
            </a:solidFill>
          </a:ln>
        </p:spPr>
        <p:txBody>
          <a:bodyPr wrap="square" rtlCol="0">
            <a:spAutoFit/>
          </a:bodyPr>
          <a:lstStyle/>
          <a:p>
            <a:pPr marL="457200" indent="-457200" algn="just">
              <a:buAutoNum type="arabicPeriod"/>
            </a:pPr>
            <a:r>
              <a:rPr lang="el-GR" sz="2000" b="1" dirty="0">
                <a:latin typeface="Minion Pro" panose="02040503050306020203"/>
              </a:rPr>
              <a:t>Ποιο από τα παρακάτω στοιχεία είναι παραμαγνητικό και γιατί; Εξηγήστε.</a:t>
            </a:r>
          </a:p>
          <a:p>
            <a:pPr marL="457200" indent="-457200" algn="just">
              <a:buAutoNum type="arabicPeriod"/>
            </a:pPr>
            <a:r>
              <a:rPr lang="el-GR" sz="2000" b="1" dirty="0">
                <a:latin typeface="Minion Pro" panose="02040503050306020203"/>
              </a:rPr>
              <a:t>Ποιο είναι διαμαγνητικό; Εξηγήστε.</a:t>
            </a:r>
            <a:endParaRPr lang="el-GR" sz="2000" dirty="0">
              <a:latin typeface="Minion Pro" panose="02040503050306020203"/>
            </a:endParaRPr>
          </a:p>
        </p:txBody>
      </p:sp>
    </p:spTree>
    <p:extLst>
      <p:ext uri="{BB962C8B-B14F-4D97-AF65-F5344CB8AC3E}">
        <p14:creationId xmlns:p14="http://schemas.microsoft.com/office/powerpoint/2010/main" val="268674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CDF0-5B13-CCED-895E-08467A32F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22848-4B36-2F00-DD10-59F5E29B59B5}"/>
              </a:ext>
            </a:extLst>
          </p:cNvPr>
          <p:cNvSpPr>
            <a:spLocks noGrp="1"/>
          </p:cNvSpPr>
          <p:nvPr>
            <p:ph type="title"/>
          </p:nvPr>
        </p:nvSpPr>
        <p:spPr>
          <a:xfrm>
            <a:off x="324000" y="174625"/>
            <a:ext cx="11563200" cy="663575"/>
          </a:xfrm>
        </p:spPr>
        <p:txBody>
          <a:bodyPr anchor="ctr">
            <a:normAutofit fontScale="90000"/>
          </a:bodyPr>
          <a:lstStyle/>
          <a:p>
            <a:r>
              <a:rPr lang="el-GR" dirty="0"/>
              <a:t>Συμπλήρωση ατομικών τροχιακών – Προάσπιση (</a:t>
            </a:r>
            <a:r>
              <a:rPr lang="en-US" dirty="0"/>
              <a:t>Shielding)</a:t>
            </a:r>
          </a:p>
        </p:txBody>
      </p:sp>
      <p:sp>
        <p:nvSpPr>
          <p:cNvPr id="9" name="TextBox 8">
            <a:extLst>
              <a:ext uri="{FF2B5EF4-FFF2-40B4-BE49-F238E27FC236}">
                <a16:creationId xmlns:a16="http://schemas.microsoft.com/office/drawing/2014/main" id="{FE73D954-BF00-8D82-7FB4-1A88AC4EBD64}"/>
              </a:ext>
            </a:extLst>
          </p:cNvPr>
          <p:cNvSpPr txBox="1"/>
          <p:nvPr/>
        </p:nvSpPr>
        <p:spPr>
          <a:xfrm>
            <a:off x="324001" y="838200"/>
            <a:ext cx="11563199" cy="707886"/>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Γιατί στα </a:t>
            </a:r>
            <a:r>
              <a:rPr lang="el-GR" sz="2000" b="1" dirty="0" err="1">
                <a:latin typeface="Minion Pro" panose="02040503050306020203"/>
              </a:rPr>
              <a:t>πολυηλεκτρονιακά</a:t>
            </a:r>
            <a:r>
              <a:rPr lang="el-GR" sz="2000" b="1" dirty="0">
                <a:latin typeface="Minion Pro" panose="02040503050306020203"/>
              </a:rPr>
              <a:t> άτομα δεν βρίσκονται οι ενέργειες των 2</a:t>
            </a:r>
            <a:r>
              <a:rPr lang="en-US" sz="2000" b="1" dirty="0">
                <a:latin typeface="Minion Pro" panose="02040503050306020203"/>
              </a:rPr>
              <a:t>s-2p (3s-3p-3d </a:t>
            </a:r>
            <a:r>
              <a:rPr lang="el-GR" sz="2000" b="1" dirty="0">
                <a:latin typeface="Minion Pro" panose="02040503050306020203"/>
              </a:rPr>
              <a:t>κλπ.) τροχιακών στην ίδια στάθμη όπως στο άτομο του Υδρογόνου;</a:t>
            </a:r>
          </a:p>
        </p:txBody>
      </p:sp>
      <p:pic>
        <p:nvPicPr>
          <p:cNvPr id="6" name="Picture 5" descr="A diagram of a connection between two lines&#10;&#10;Description automatically generated with medium confidence">
            <a:extLst>
              <a:ext uri="{FF2B5EF4-FFF2-40B4-BE49-F238E27FC236}">
                <a16:creationId xmlns:a16="http://schemas.microsoft.com/office/drawing/2014/main" id="{65E5E1C9-848F-4502-D95E-D127A1E08010}"/>
              </a:ext>
            </a:extLst>
          </p:cNvPr>
          <p:cNvPicPr>
            <a:picLocks noChangeAspect="1"/>
          </p:cNvPicPr>
          <p:nvPr/>
        </p:nvPicPr>
        <p:blipFill>
          <a:blip r:embed="rId3"/>
          <a:stretch>
            <a:fillRect/>
          </a:stretch>
        </p:blipFill>
        <p:spPr>
          <a:xfrm>
            <a:off x="300038" y="2755657"/>
            <a:ext cx="4946582" cy="2473291"/>
          </a:xfrm>
          <a:prstGeom prst="rect">
            <a:avLst/>
          </a:prstGeom>
        </p:spPr>
      </p:pic>
      <p:sp>
        <p:nvSpPr>
          <p:cNvPr id="7" name="TextBox 6">
            <a:extLst>
              <a:ext uri="{FF2B5EF4-FFF2-40B4-BE49-F238E27FC236}">
                <a16:creationId xmlns:a16="http://schemas.microsoft.com/office/drawing/2014/main" id="{F8B0FCC4-196E-FAAE-6F21-383AB8E6F14A}"/>
              </a:ext>
            </a:extLst>
          </p:cNvPr>
          <p:cNvSpPr txBox="1"/>
          <p:nvPr/>
        </p:nvSpPr>
        <p:spPr>
          <a:xfrm>
            <a:off x="5335480" y="1747414"/>
            <a:ext cx="6551720" cy="507831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dirty="0">
                <a:latin typeface="Minion Pro" panose="02040503050306020203"/>
              </a:rPr>
              <a:t>Αρχικά, αν συγκρίνουμε τις </a:t>
            </a:r>
            <a:r>
              <a:rPr lang="el-GR" dirty="0" err="1">
                <a:latin typeface="Minion Pro" panose="02040503050306020203"/>
              </a:rPr>
              <a:t>ηλεκτρονιακές</a:t>
            </a:r>
            <a:r>
              <a:rPr lang="el-GR" dirty="0">
                <a:latin typeface="Minion Pro" panose="02040503050306020203"/>
              </a:rPr>
              <a:t> δομές 1</a:t>
            </a:r>
            <a:r>
              <a:rPr lang="en-US" dirty="0">
                <a:latin typeface="Minion Pro" panose="02040503050306020203"/>
              </a:rPr>
              <a:t>s</a:t>
            </a:r>
            <a:r>
              <a:rPr lang="en-US" baseline="30000" dirty="0">
                <a:latin typeface="Minion Pro" panose="02040503050306020203"/>
              </a:rPr>
              <a:t>2</a:t>
            </a:r>
            <a:r>
              <a:rPr lang="en-US" dirty="0">
                <a:latin typeface="Minion Pro" panose="02040503050306020203"/>
              </a:rPr>
              <a:t>2s</a:t>
            </a:r>
            <a:r>
              <a:rPr lang="en-US" baseline="30000" dirty="0">
                <a:latin typeface="Minion Pro" panose="02040503050306020203"/>
              </a:rPr>
              <a:t>1</a:t>
            </a:r>
            <a:r>
              <a:rPr lang="en-US" dirty="0">
                <a:latin typeface="Minion Pro" panose="02040503050306020203"/>
              </a:rPr>
              <a:t> </a:t>
            </a:r>
            <a:r>
              <a:rPr lang="el-GR" dirty="0">
                <a:latin typeface="Minion Pro" panose="02040503050306020203"/>
              </a:rPr>
              <a:t>και 1</a:t>
            </a:r>
            <a:r>
              <a:rPr lang="en-US" dirty="0">
                <a:latin typeface="Minion Pro" panose="02040503050306020203"/>
              </a:rPr>
              <a:t>s</a:t>
            </a:r>
            <a:r>
              <a:rPr lang="en-US" baseline="30000" dirty="0">
                <a:latin typeface="Minion Pro" panose="02040503050306020203"/>
              </a:rPr>
              <a:t>2</a:t>
            </a:r>
            <a:r>
              <a:rPr lang="en-US" dirty="0">
                <a:latin typeface="Minion Pro" panose="02040503050306020203"/>
              </a:rPr>
              <a:t>2p</a:t>
            </a:r>
            <a:r>
              <a:rPr lang="en-US" baseline="30000" dirty="0">
                <a:latin typeface="Minion Pro" panose="02040503050306020203"/>
              </a:rPr>
              <a:t>1</a:t>
            </a:r>
            <a:r>
              <a:rPr lang="en-US" dirty="0">
                <a:latin typeface="Minion Pro" panose="02040503050306020203"/>
              </a:rPr>
              <a:t> </a:t>
            </a:r>
            <a:r>
              <a:rPr lang="el-GR" dirty="0">
                <a:latin typeface="Minion Pro" panose="02040503050306020203"/>
              </a:rPr>
              <a:t>θα παρατηρήσουμε ότι και στις δύο περιπτώσεις το τροχιακό 1</a:t>
            </a:r>
            <a:r>
              <a:rPr lang="en-US" dirty="0">
                <a:latin typeface="Minion Pro" panose="02040503050306020203"/>
              </a:rPr>
              <a:t>s</a:t>
            </a:r>
            <a:r>
              <a:rPr lang="el-GR" dirty="0">
                <a:latin typeface="Minion Pro" panose="02040503050306020203"/>
              </a:rPr>
              <a:t> είναι συμπληρωμένο με δύο ηλεκτρόνια. Επειδή τα 2</a:t>
            </a:r>
            <a:r>
              <a:rPr lang="en-US" dirty="0">
                <a:latin typeface="Minion Pro" panose="02040503050306020203"/>
              </a:rPr>
              <a:t>s</a:t>
            </a:r>
            <a:r>
              <a:rPr lang="el-GR" dirty="0">
                <a:latin typeface="Minion Pro" panose="02040503050306020203"/>
              </a:rPr>
              <a:t> και </a:t>
            </a:r>
            <a:r>
              <a:rPr lang="en-US" dirty="0">
                <a:latin typeface="Minion Pro" panose="02040503050306020203"/>
              </a:rPr>
              <a:t>2p</a:t>
            </a:r>
            <a:r>
              <a:rPr lang="el-GR" dirty="0">
                <a:latin typeface="Minion Pro" panose="02040503050306020203"/>
              </a:rPr>
              <a:t> τροχιακά είναι μεγαλύτερα σε μέγεθος από το 1</a:t>
            </a:r>
            <a:r>
              <a:rPr lang="en-US" dirty="0">
                <a:latin typeface="Minion Pro" panose="02040503050306020203"/>
              </a:rPr>
              <a:t>s</a:t>
            </a:r>
            <a:r>
              <a:rPr lang="el-GR" dirty="0">
                <a:latin typeface="Minion Pro" panose="02040503050306020203"/>
              </a:rPr>
              <a:t>, ένα ηλεκτρόνιο θα περνά περισσότερο χρόνο σε αυτά σε σχέση με το χρόνο που περνά από στο </a:t>
            </a:r>
            <a:r>
              <a:rPr lang="en-US" dirty="0">
                <a:latin typeface="Minion Pro" panose="02040503050306020203"/>
              </a:rPr>
              <a:t>1s</a:t>
            </a:r>
            <a:r>
              <a:rPr lang="el-GR" dirty="0">
                <a:latin typeface="Minion Pro" panose="02040503050306020203"/>
              </a:rPr>
              <a:t> (έχει να καλύψει μεγαλύτερη απόσταση κατά την περιφορά του). Παράλληλα, επειδή τα 1</a:t>
            </a:r>
            <a:r>
              <a:rPr lang="en-US" dirty="0">
                <a:latin typeface="Minion Pro" panose="02040503050306020203"/>
              </a:rPr>
              <a:t>s </a:t>
            </a:r>
            <a:r>
              <a:rPr lang="el-GR" dirty="0">
                <a:latin typeface="Minion Pro" panose="02040503050306020203"/>
              </a:rPr>
              <a:t>ηλεκτρόνια βρίσκονται σε κοντινότερη απόσταση από τον πυρήνα, η απωστική δύναμη που του ασκούν είναι μεγαλύτερη από την ελκτική δύναμη που ασκεί ο πυρήνας. Δηλαδή, τα εσωτερικά ηλεκτρόνια, </a:t>
            </a:r>
            <a:r>
              <a:rPr lang="el-GR" b="1" dirty="0">
                <a:latin typeface="Minion Pro" panose="02040503050306020203"/>
              </a:rPr>
              <a:t>θωρακίζουν</a:t>
            </a:r>
            <a:r>
              <a:rPr lang="el-GR" dirty="0">
                <a:latin typeface="Minion Pro" panose="02040503050306020203"/>
              </a:rPr>
              <a:t> τον πυρήνα από την ηλεκτροστατική έλξη των εξώτερων ηλεκτρονίων και μεγαλώνουν την απόσταση τους από αυτόν. Παράλληλα, έχουμε δει από το σχήμα των τροχιακών, ότι τα </a:t>
            </a:r>
            <a:r>
              <a:rPr lang="en-US" dirty="0">
                <a:latin typeface="Minion Pro" panose="02040503050306020203"/>
              </a:rPr>
              <a:t>s </a:t>
            </a:r>
            <a:r>
              <a:rPr lang="el-GR" dirty="0">
                <a:latin typeface="Minion Pro" panose="02040503050306020203"/>
              </a:rPr>
              <a:t>τροχιακά έχουν μεγαλύτερη </a:t>
            </a:r>
            <a:r>
              <a:rPr lang="el-GR" dirty="0" err="1">
                <a:latin typeface="Minion Pro" panose="02040503050306020203"/>
              </a:rPr>
              <a:t>ηλεκτρονιακή</a:t>
            </a:r>
            <a:r>
              <a:rPr lang="el-GR" dirty="0">
                <a:latin typeface="Minion Pro" panose="02040503050306020203"/>
              </a:rPr>
              <a:t> πυκνότητα από τα </a:t>
            </a:r>
            <a:r>
              <a:rPr lang="en-US" dirty="0">
                <a:latin typeface="Minion Pro" panose="02040503050306020203"/>
              </a:rPr>
              <a:t>p.</a:t>
            </a:r>
            <a:r>
              <a:rPr lang="el-GR" dirty="0">
                <a:latin typeface="Minion Pro" panose="02040503050306020203"/>
              </a:rPr>
              <a:t> Άρα, παρότι μπορεί να βρίσκονται στον ίδιο φλοιό, τα </a:t>
            </a:r>
            <a:r>
              <a:rPr lang="en-US" dirty="0">
                <a:latin typeface="Minion Pro" panose="02040503050306020203"/>
              </a:rPr>
              <a:t>s</a:t>
            </a:r>
            <a:r>
              <a:rPr lang="el-GR" dirty="0">
                <a:latin typeface="Minion Pro" panose="02040503050306020203"/>
              </a:rPr>
              <a:t> ηλεκτρόνια είναι πάντα πιο «διεισδυτικά» από τα </a:t>
            </a:r>
            <a:r>
              <a:rPr lang="en-US" dirty="0">
                <a:latin typeface="Minion Pro" panose="02040503050306020203"/>
              </a:rPr>
              <a:t>p, </a:t>
            </a:r>
            <a:r>
              <a:rPr lang="el-GR" dirty="0">
                <a:latin typeface="Minion Pro" panose="02040503050306020203"/>
              </a:rPr>
              <a:t>δηλαδή τα </a:t>
            </a:r>
            <a:r>
              <a:rPr lang="en-US" dirty="0">
                <a:latin typeface="Minion Pro" panose="02040503050306020203"/>
              </a:rPr>
              <a:t>s</a:t>
            </a:r>
            <a:r>
              <a:rPr lang="el-GR" dirty="0">
                <a:latin typeface="Minion Pro" panose="02040503050306020203"/>
              </a:rPr>
              <a:t> είναι λιγότερο θωρακισμένα από την επίδραση του πυρήνα σε σχέση με τα </a:t>
            </a:r>
            <a:r>
              <a:rPr lang="en-US" dirty="0">
                <a:latin typeface="Minion Pro" panose="02040503050306020203"/>
              </a:rPr>
              <a:t>p </a:t>
            </a:r>
            <a:r>
              <a:rPr lang="el-GR" dirty="0">
                <a:latin typeface="Minion Pro" panose="02040503050306020203"/>
              </a:rPr>
              <a:t>και έλκονται περισσότερο από αυτόν</a:t>
            </a:r>
            <a:r>
              <a:rPr lang="en-US" dirty="0">
                <a:latin typeface="Minion Pro" panose="02040503050306020203"/>
              </a:rPr>
              <a:t>.</a:t>
            </a:r>
            <a:endParaRPr lang="el-GR" dirty="0">
              <a:latin typeface="Minion Pro" panose="02040503050306020203"/>
            </a:endParaRPr>
          </a:p>
        </p:txBody>
      </p:sp>
    </p:spTree>
    <p:extLst>
      <p:ext uri="{BB962C8B-B14F-4D97-AF65-F5344CB8AC3E}">
        <p14:creationId xmlns:p14="http://schemas.microsoft.com/office/powerpoint/2010/main" val="6208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1F2E4-2B41-8DA4-017D-440DC0899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83D64-D33D-7045-6B89-0B00190A07E9}"/>
              </a:ext>
            </a:extLst>
          </p:cNvPr>
          <p:cNvSpPr>
            <a:spLocks noGrp="1"/>
          </p:cNvSpPr>
          <p:nvPr>
            <p:ph type="title"/>
          </p:nvPr>
        </p:nvSpPr>
        <p:spPr>
          <a:xfrm>
            <a:off x="324000" y="174625"/>
            <a:ext cx="11563200" cy="663575"/>
          </a:xfrm>
        </p:spPr>
        <p:txBody>
          <a:bodyPr anchor="ctr">
            <a:normAutofit fontScale="90000"/>
          </a:bodyPr>
          <a:lstStyle/>
          <a:p>
            <a:r>
              <a:rPr lang="el-GR" dirty="0"/>
              <a:t>Συμπλήρωση ατομικών τροχιακών – Προάσπιση (</a:t>
            </a:r>
            <a:r>
              <a:rPr lang="en-US" dirty="0"/>
              <a:t>Shielding)</a:t>
            </a:r>
          </a:p>
        </p:txBody>
      </p:sp>
      <p:sp>
        <p:nvSpPr>
          <p:cNvPr id="9" name="TextBox 8">
            <a:extLst>
              <a:ext uri="{FF2B5EF4-FFF2-40B4-BE49-F238E27FC236}">
                <a16:creationId xmlns:a16="http://schemas.microsoft.com/office/drawing/2014/main" id="{D5F7488C-042E-F7E0-DE7C-EEBB9514466B}"/>
              </a:ext>
            </a:extLst>
          </p:cNvPr>
          <p:cNvSpPr txBox="1"/>
          <p:nvPr/>
        </p:nvSpPr>
        <p:spPr>
          <a:xfrm>
            <a:off x="324001" y="838200"/>
            <a:ext cx="11563199" cy="707886"/>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Γιατί στα </a:t>
            </a:r>
            <a:r>
              <a:rPr lang="el-GR" sz="2000" b="1" dirty="0" err="1">
                <a:latin typeface="Minion Pro" panose="02040503050306020203"/>
              </a:rPr>
              <a:t>πολυηλεκτρονιακά</a:t>
            </a:r>
            <a:r>
              <a:rPr lang="el-GR" sz="2000" b="1" dirty="0">
                <a:latin typeface="Minion Pro" panose="02040503050306020203"/>
              </a:rPr>
              <a:t> άτομα δεν βρίσκονται οι ενέργειες των 2</a:t>
            </a:r>
            <a:r>
              <a:rPr lang="en-US" sz="2000" b="1" dirty="0">
                <a:latin typeface="Minion Pro" panose="02040503050306020203"/>
              </a:rPr>
              <a:t>s-2p (3s-3p-3d </a:t>
            </a:r>
            <a:r>
              <a:rPr lang="el-GR" sz="2000" b="1" dirty="0">
                <a:latin typeface="Minion Pro" panose="02040503050306020203"/>
              </a:rPr>
              <a:t>κλπ.) τροχιακών στην ίδια στάθμη όπως στο άτομο του Υδρογόνου;</a:t>
            </a:r>
          </a:p>
        </p:txBody>
      </p:sp>
      <p:pic>
        <p:nvPicPr>
          <p:cNvPr id="6" name="Picture 5" descr="A diagram of a connection between two lines&#10;&#10;Description automatically generated with medium confidence">
            <a:extLst>
              <a:ext uri="{FF2B5EF4-FFF2-40B4-BE49-F238E27FC236}">
                <a16:creationId xmlns:a16="http://schemas.microsoft.com/office/drawing/2014/main" id="{F08400A7-1BCB-2E06-B60B-934EC132A84E}"/>
              </a:ext>
            </a:extLst>
          </p:cNvPr>
          <p:cNvPicPr>
            <a:picLocks noChangeAspect="1"/>
          </p:cNvPicPr>
          <p:nvPr/>
        </p:nvPicPr>
        <p:blipFill>
          <a:blip r:embed="rId3"/>
          <a:stretch>
            <a:fillRect/>
          </a:stretch>
        </p:blipFill>
        <p:spPr>
          <a:xfrm>
            <a:off x="300038" y="2755657"/>
            <a:ext cx="4946582" cy="2473291"/>
          </a:xfrm>
          <a:prstGeom prst="rect">
            <a:avLst/>
          </a:prstGeom>
        </p:spPr>
      </p:pic>
      <p:sp>
        <p:nvSpPr>
          <p:cNvPr id="7" name="TextBox 6">
            <a:extLst>
              <a:ext uri="{FF2B5EF4-FFF2-40B4-BE49-F238E27FC236}">
                <a16:creationId xmlns:a16="http://schemas.microsoft.com/office/drawing/2014/main" id="{5FBC8AD6-1D39-E18D-C812-664C3B95BF8F}"/>
              </a:ext>
            </a:extLst>
          </p:cNvPr>
          <p:cNvSpPr txBox="1"/>
          <p:nvPr/>
        </p:nvSpPr>
        <p:spPr>
          <a:xfrm>
            <a:off x="5335481" y="1853946"/>
            <a:ext cx="6551720" cy="341632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dirty="0">
                <a:latin typeface="Minion Pro" panose="02040503050306020203"/>
              </a:rPr>
              <a:t>Πρακτικά, για τον ίδιο κύριο κβαντικό αριθμό, η διεισδυτική δύναμη ελαττώνεται με αύξηση του κβαντικού αριθμού της στροφορμής, όποτε</a:t>
            </a:r>
          </a:p>
          <a:p>
            <a:pPr algn="just"/>
            <a:endParaRPr lang="el-GR" dirty="0">
              <a:latin typeface="Minion Pro" panose="02040503050306020203"/>
            </a:endParaRPr>
          </a:p>
          <a:p>
            <a:pPr algn="just"/>
            <a:endParaRPr lang="el-GR" dirty="0">
              <a:latin typeface="Minion Pro" panose="02040503050306020203"/>
            </a:endParaRPr>
          </a:p>
          <a:p>
            <a:pPr algn="just"/>
            <a:r>
              <a:rPr lang="el-GR" dirty="0">
                <a:latin typeface="Minion Pro" panose="02040503050306020203"/>
              </a:rPr>
              <a:t> Και επειδή η σταθερότητα ενός ηλεκτρονίου εξαρτάται από τη δύναμη της έλξης που το ασκεί ο πυρήνας, είναι λογικό τα </a:t>
            </a:r>
            <a:r>
              <a:rPr lang="en-US" dirty="0">
                <a:latin typeface="Minion Pro" panose="02040503050306020203"/>
              </a:rPr>
              <a:t>s </a:t>
            </a:r>
            <a:r>
              <a:rPr lang="el-GR" dirty="0">
                <a:latin typeface="Minion Pro" panose="02040503050306020203"/>
              </a:rPr>
              <a:t>ηλεκτρόνια να είναι σε χαμηλότερη στάθμη ενέργειας από τα </a:t>
            </a:r>
            <a:r>
              <a:rPr lang="en-US" dirty="0">
                <a:latin typeface="Minion Pro" panose="02040503050306020203"/>
              </a:rPr>
              <a:t>p</a:t>
            </a:r>
            <a:r>
              <a:rPr lang="el-GR" dirty="0">
                <a:latin typeface="Minion Pro" panose="02040503050306020203"/>
              </a:rPr>
              <a:t> ηλεκτρόνια ή, πιο απλά, περισσότερη ενέργεια απαιτείται για την απομάκρυνση ενός ηλεκτρονίου από ένα </a:t>
            </a:r>
            <a:r>
              <a:rPr lang="en-US" dirty="0">
                <a:latin typeface="Minion Pro" panose="02040503050306020203"/>
              </a:rPr>
              <a:t>s</a:t>
            </a:r>
            <a:r>
              <a:rPr lang="el-GR" dirty="0">
                <a:latin typeface="Minion Pro" panose="02040503050306020203"/>
              </a:rPr>
              <a:t> τροχιακό σε σχέση με την ενέργεια που απαιτείται για την απομάκρυνση του από ένα </a:t>
            </a:r>
            <a:r>
              <a:rPr lang="en-US" dirty="0">
                <a:latin typeface="Minion Pro" panose="02040503050306020203"/>
              </a:rPr>
              <a:t>p </a:t>
            </a:r>
            <a:r>
              <a:rPr lang="el-GR" dirty="0">
                <a:latin typeface="Minion Pro" panose="02040503050306020203"/>
              </a:rPr>
              <a:t>τροχιακό.</a:t>
            </a:r>
          </a:p>
        </p:txBody>
      </p:sp>
      <p:pic>
        <p:nvPicPr>
          <p:cNvPr id="11" name="Picture 10">
            <a:extLst>
              <a:ext uri="{FF2B5EF4-FFF2-40B4-BE49-F238E27FC236}">
                <a16:creationId xmlns:a16="http://schemas.microsoft.com/office/drawing/2014/main" id="{FF33C01D-3EEA-09EE-A4E3-E04267F84AE7}"/>
              </a:ext>
            </a:extLst>
          </p:cNvPr>
          <p:cNvPicPr>
            <a:picLocks noChangeAspect="1"/>
          </p:cNvPicPr>
          <p:nvPr/>
        </p:nvPicPr>
        <p:blipFill>
          <a:blip r:embed="rId4"/>
          <a:stretch>
            <a:fillRect/>
          </a:stretch>
        </p:blipFill>
        <p:spPr>
          <a:xfrm>
            <a:off x="7615839" y="2845261"/>
            <a:ext cx="1991003" cy="457264"/>
          </a:xfrm>
          <a:prstGeom prst="rect">
            <a:avLst/>
          </a:prstGeom>
        </p:spPr>
      </p:pic>
    </p:spTree>
    <p:extLst>
      <p:ext uri="{BB962C8B-B14F-4D97-AF65-F5344CB8AC3E}">
        <p14:creationId xmlns:p14="http://schemas.microsoft.com/office/powerpoint/2010/main" val="88460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D0F1-B0F0-35BB-42A4-22FB323D5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1249-CA2E-C513-4E36-99CBB9714208}"/>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Κανόνας του </a:t>
            </a:r>
            <a:r>
              <a:rPr lang="en-US" dirty="0"/>
              <a:t>Hund</a:t>
            </a:r>
          </a:p>
        </p:txBody>
      </p:sp>
      <p:pic>
        <p:nvPicPr>
          <p:cNvPr id="4" name="Picture 3">
            <a:extLst>
              <a:ext uri="{FF2B5EF4-FFF2-40B4-BE49-F238E27FC236}">
                <a16:creationId xmlns:a16="http://schemas.microsoft.com/office/drawing/2014/main" id="{DF9A4583-9BB6-DCFF-9B5A-587095E7BF0F}"/>
              </a:ext>
            </a:extLst>
          </p:cNvPr>
          <p:cNvPicPr>
            <a:picLocks noChangeAspect="1"/>
          </p:cNvPicPr>
          <p:nvPr/>
        </p:nvPicPr>
        <p:blipFill>
          <a:blip r:embed="rId3"/>
          <a:stretch>
            <a:fillRect/>
          </a:stretch>
        </p:blipFill>
        <p:spPr>
          <a:xfrm>
            <a:off x="479849" y="1890829"/>
            <a:ext cx="3419952" cy="981212"/>
          </a:xfrm>
          <a:prstGeom prst="rect">
            <a:avLst/>
          </a:prstGeom>
        </p:spPr>
      </p:pic>
      <p:sp>
        <p:nvSpPr>
          <p:cNvPr id="5" name="TextBox 4">
            <a:extLst>
              <a:ext uri="{FF2B5EF4-FFF2-40B4-BE49-F238E27FC236}">
                <a16:creationId xmlns:a16="http://schemas.microsoft.com/office/drawing/2014/main" id="{CC7E47A0-2C62-81AA-4106-98E0456EE052}"/>
              </a:ext>
            </a:extLst>
          </p:cNvPr>
          <p:cNvSpPr txBox="1"/>
          <p:nvPr/>
        </p:nvSpPr>
        <p:spPr>
          <a:xfrm>
            <a:off x="324001" y="838200"/>
            <a:ext cx="11563199" cy="707886"/>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Καθώς συμπληρώνουμε τα τροχιακά των πρώτων στοιχείων, φτάνοντας στο Β</a:t>
            </a:r>
            <a:r>
              <a:rPr lang="en-US" sz="2000" b="1" dirty="0">
                <a:latin typeface="Minion Pro" panose="02040503050306020203"/>
              </a:rPr>
              <a:t> </a:t>
            </a:r>
            <a:r>
              <a:rPr lang="el-GR" sz="2000" b="1" dirty="0">
                <a:latin typeface="Minion Pro" panose="02040503050306020203"/>
              </a:rPr>
              <a:t>έχουμε να τοποθετήσουμε ένα ηλεκτρόνιο σε ένα </a:t>
            </a:r>
            <a:r>
              <a:rPr lang="en-US" sz="2000" b="1" dirty="0">
                <a:latin typeface="Minion Pro" panose="02040503050306020203"/>
              </a:rPr>
              <a:t>p </a:t>
            </a:r>
            <a:r>
              <a:rPr lang="el-GR" sz="2000" b="1" dirty="0">
                <a:latin typeface="Minion Pro" panose="02040503050306020203"/>
              </a:rPr>
              <a:t>τροχιακό. Επειδή είναι ισοδύναμα, δεν παίζει ρόλο σε ποιο θα το βάλουμε.</a:t>
            </a:r>
          </a:p>
        </p:txBody>
      </p:sp>
      <p:pic>
        <p:nvPicPr>
          <p:cNvPr id="8" name="Picture 7">
            <a:extLst>
              <a:ext uri="{FF2B5EF4-FFF2-40B4-BE49-F238E27FC236}">
                <a16:creationId xmlns:a16="http://schemas.microsoft.com/office/drawing/2014/main" id="{CF76E6F6-EFB1-60B3-03A2-52AFE57F0483}"/>
              </a:ext>
            </a:extLst>
          </p:cNvPr>
          <p:cNvPicPr>
            <a:picLocks noChangeAspect="1"/>
          </p:cNvPicPr>
          <p:nvPr/>
        </p:nvPicPr>
        <p:blipFill>
          <a:blip r:embed="rId4"/>
          <a:stretch>
            <a:fillRect/>
          </a:stretch>
        </p:blipFill>
        <p:spPr>
          <a:xfrm>
            <a:off x="6990667" y="1776944"/>
            <a:ext cx="4896533" cy="3677163"/>
          </a:xfrm>
          <a:prstGeom prst="rect">
            <a:avLst/>
          </a:prstGeom>
        </p:spPr>
      </p:pic>
      <p:sp>
        <p:nvSpPr>
          <p:cNvPr id="10" name="TextBox 9">
            <a:extLst>
              <a:ext uri="{FF2B5EF4-FFF2-40B4-BE49-F238E27FC236}">
                <a16:creationId xmlns:a16="http://schemas.microsoft.com/office/drawing/2014/main" id="{DF2E3633-E5EA-0615-F597-6D4B5774FDD8}"/>
              </a:ext>
            </a:extLst>
          </p:cNvPr>
          <p:cNvSpPr txBox="1"/>
          <p:nvPr/>
        </p:nvSpPr>
        <p:spPr>
          <a:xfrm>
            <a:off x="314401" y="3512752"/>
            <a:ext cx="6903146" cy="1631216"/>
          </a:xfrm>
          <a:prstGeom prst="rect">
            <a:avLst/>
          </a:prstGeom>
          <a:solidFill>
            <a:srgbClr val="D1F5CB"/>
          </a:solidFill>
          <a:ln>
            <a:solidFill>
              <a:schemeClr val="tx1"/>
            </a:solidFill>
          </a:ln>
        </p:spPr>
        <p:txBody>
          <a:bodyPr wrap="square" rtlCol="0">
            <a:spAutoFit/>
          </a:bodyPr>
          <a:lstStyle/>
          <a:p>
            <a:pPr algn="just"/>
            <a:r>
              <a:rPr lang="el-GR" sz="2000" b="1" dirty="0">
                <a:latin typeface="Minion Pro" panose="02040503050306020203"/>
              </a:rPr>
              <a:t>Τι κάνουμε όμως για το</a:t>
            </a:r>
            <a:r>
              <a:rPr lang="en-US" sz="2000" b="1" dirty="0">
                <a:latin typeface="Minion Pro" panose="02040503050306020203"/>
              </a:rPr>
              <a:t> </a:t>
            </a:r>
            <a:r>
              <a:rPr lang="el-GR" sz="2000" b="1" dirty="0">
                <a:latin typeface="Minion Pro" panose="02040503050306020203"/>
              </a:rPr>
              <a:t>αμέσως επόμενο, για τον </a:t>
            </a:r>
            <a:r>
              <a:rPr lang="en-US" sz="2000" b="1" dirty="0">
                <a:latin typeface="Minion Pro" panose="02040503050306020203"/>
              </a:rPr>
              <a:t>C?</a:t>
            </a:r>
          </a:p>
          <a:p>
            <a:pPr algn="just"/>
            <a:endParaRPr lang="en-US" sz="2000" b="1" dirty="0">
              <a:latin typeface="Minion Pro" panose="02040503050306020203"/>
            </a:endParaRPr>
          </a:p>
          <a:p>
            <a:pPr marL="457200" indent="-457200" algn="just">
              <a:buFont typeface="+mj-lt"/>
              <a:buAutoNum type="arabicPeriod"/>
            </a:pPr>
            <a:r>
              <a:rPr lang="el-GR" sz="2000" b="1" dirty="0">
                <a:latin typeface="Minion Pro" panose="02040503050306020203"/>
              </a:rPr>
              <a:t>Πρέπει να βάλουμε το δεύτερο ηλεκτρόνιο συζευγμένο ή </a:t>
            </a:r>
            <a:r>
              <a:rPr lang="el-GR" sz="2000" b="1" dirty="0" err="1">
                <a:latin typeface="Minion Pro" panose="02040503050306020203"/>
              </a:rPr>
              <a:t>ασύζευκτο</a:t>
            </a:r>
            <a:r>
              <a:rPr lang="el-GR" sz="2000" b="1" dirty="0">
                <a:latin typeface="Minion Pro" panose="02040503050306020203"/>
              </a:rPr>
              <a:t>; </a:t>
            </a:r>
          </a:p>
          <a:p>
            <a:pPr marL="457200" indent="-457200" algn="just">
              <a:buFont typeface="+mj-lt"/>
              <a:buAutoNum type="arabicPeriod"/>
            </a:pPr>
            <a:r>
              <a:rPr lang="el-GR" sz="2000" b="1" dirty="0">
                <a:latin typeface="Minion Pro" panose="02040503050306020203"/>
              </a:rPr>
              <a:t>Αν είναι </a:t>
            </a:r>
            <a:r>
              <a:rPr lang="el-GR" sz="2000" b="1" dirty="0" err="1">
                <a:latin typeface="Minion Pro" panose="02040503050306020203"/>
              </a:rPr>
              <a:t>ασύζευκτο</a:t>
            </a:r>
            <a:r>
              <a:rPr lang="el-GR" sz="2000" b="1" dirty="0">
                <a:latin typeface="Minion Pro" panose="02040503050306020203"/>
              </a:rPr>
              <a:t> με παράλληλο ή </a:t>
            </a:r>
            <a:r>
              <a:rPr lang="el-GR" sz="2000" b="1" dirty="0" err="1">
                <a:latin typeface="Minion Pro" panose="02040503050306020203"/>
              </a:rPr>
              <a:t>αντιπαράλληλο</a:t>
            </a:r>
            <a:r>
              <a:rPr lang="el-GR" sz="2000" b="1" dirty="0">
                <a:latin typeface="Minion Pro" panose="02040503050306020203"/>
              </a:rPr>
              <a:t> </a:t>
            </a:r>
            <a:r>
              <a:rPr lang="en-US" sz="2000" b="1" dirty="0">
                <a:latin typeface="Minion Pro" panose="02040503050306020203"/>
              </a:rPr>
              <a:t>spin</a:t>
            </a:r>
            <a:r>
              <a:rPr lang="el-GR" sz="2000" b="1" dirty="0">
                <a:latin typeface="Minion Pro" panose="02040503050306020203"/>
              </a:rPr>
              <a:t>;</a:t>
            </a:r>
          </a:p>
        </p:txBody>
      </p:sp>
      <p:pic>
        <p:nvPicPr>
          <p:cNvPr id="14" name="Picture 13">
            <a:extLst>
              <a:ext uri="{FF2B5EF4-FFF2-40B4-BE49-F238E27FC236}">
                <a16:creationId xmlns:a16="http://schemas.microsoft.com/office/drawing/2014/main" id="{1C9306FA-81D6-ED49-3E19-9FA765C2DC9F}"/>
              </a:ext>
            </a:extLst>
          </p:cNvPr>
          <p:cNvPicPr>
            <a:picLocks noChangeAspect="1"/>
          </p:cNvPicPr>
          <p:nvPr/>
        </p:nvPicPr>
        <p:blipFill>
          <a:blip r:embed="rId5"/>
          <a:stretch>
            <a:fillRect/>
          </a:stretch>
        </p:blipFill>
        <p:spPr>
          <a:xfrm>
            <a:off x="914486" y="5501664"/>
            <a:ext cx="4286848" cy="1124107"/>
          </a:xfrm>
          <a:prstGeom prst="rect">
            <a:avLst/>
          </a:prstGeom>
        </p:spPr>
      </p:pic>
    </p:spTree>
    <p:extLst>
      <p:ext uri="{BB962C8B-B14F-4D97-AF65-F5344CB8AC3E}">
        <p14:creationId xmlns:p14="http://schemas.microsoft.com/office/powerpoint/2010/main" val="26297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6178D-DD12-17A2-5657-7AFB9EB79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35D1F-708C-526C-C2C5-EFCA85991154}"/>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Κανόνας του </a:t>
            </a:r>
            <a:r>
              <a:rPr lang="en-US" dirty="0"/>
              <a:t>Hund</a:t>
            </a:r>
          </a:p>
        </p:txBody>
      </p:sp>
      <p:pic>
        <p:nvPicPr>
          <p:cNvPr id="8" name="Picture 7">
            <a:extLst>
              <a:ext uri="{FF2B5EF4-FFF2-40B4-BE49-F238E27FC236}">
                <a16:creationId xmlns:a16="http://schemas.microsoft.com/office/drawing/2014/main" id="{B09DF9D8-67DE-4506-DDCC-E14EB254E348}"/>
              </a:ext>
            </a:extLst>
          </p:cNvPr>
          <p:cNvPicPr>
            <a:picLocks noChangeAspect="1"/>
          </p:cNvPicPr>
          <p:nvPr/>
        </p:nvPicPr>
        <p:blipFill>
          <a:blip r:embed="rId3"/>
          <a:stretch>
            <a:fillRect/>
          </a:stretch>
        </p:blipFill>
        <p:spPr>
          <a:xfrm>
            <a:off x="6990667" y="1776944"/>
            <a:ext cx="4896533" cy="3677163"/>
          </a:xfrm>
          <a:prstGeom prst="rect">
            <a:avLst/>
          </a:prstGeom>
        </p:spPr>
      </p:pic>
      <p:pic>
        <p:nvPicPr>
          <p:cNvPr id="14" name="Picture 13">
            <a:extLst>
              <a:ext uri="{FF2B5EF4-FFF2-40B4-BE49-F238E27FC236}">
                <a16:creationId xmlns:a16="http://schemas.microsoft.com/office/drawing/2014/main" id="{7E2CE563-7315-2109-88D5-947EE15D6F95}"/>
              </a:ext>
            </a:extLst>
          </p:cNvPr>
          <p:cNvPicPr>
            <a:picLocks noChangeAspect="1"/>
          </p:cNvPicPr>
          <p:nvPr/>
        </p:nvPicPr>
        <p:blipFill>
          <a:blip r:embed="rId4"/>
          <a:stretch>
            <a:fillRect/>
          </a:stretch>
        </p:blipFill>
        <p:spPr>
          <a:xfrm>
            <a:off x="1305104" y="2004054"/>
            <a:ext cx="4286848" cy="1124107"/>
          </a:xfrm>
          <a:prstGeom prst="rect">
            <a:avLst/>
          </a:prstGeom>
        </p:spPr>
      </p:pic>
      <p:sp>
        <p:nvSpPr>
          <p:cNvPr id="3" name="TextBox 2">
            <a:extLst>
              <a:ext uri="{FF2B5EF4-FFF2-40B4-BE49-F238E27FC236}">
                <a16:creationId xmlns:a16="http://schemas.microsoft.com/office/drawing/2014/main" id="{F9DCBEDB-7592-C2E7-9F2B-CD18C430A2C8}"/>
              </a:ext>
            </a:extLst>
          </p:cNvPr>
          <p:cNvSpPr txBox="1"/>
          <p:nvPr/>
        </p:nvSpPr>
        <p:spPr>
          <a:xfrm>
            <a:off x="324000" y="846320"/>
            <a:ext cx="11563200" cy="70788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Κανόνας του </a:t>
            </a:r>
            <a:r>
              <a:rPr lang="en-US" sz="2000" b="1" dirty="0">
                <a:latin typeface="Minion Pro" panose="02040503050306020203"/>
              </a:rPr>
              <a:t>Hund: </a:t>
            </a:r>
            <a:r>
              <a:rPr lang="el-GR" sz="2000" dirty="0">
                <a:latin typeface="Minion Pro" panose="02040503050306020203"/>
              </a:rPr>
              <a:t>Η πιο σταθερή διάταξη των ηλεκτρονίων στους υποφλοιούς είναι αυτή με τα μέγιστο αριθμό παράλληλων </a:t>
            </a:r>
            <a:r>
              <a:rPr lang="en-US" sz="2000" dirty="0">
                <a:latin typeface="Minion Pro" panose="02040503050306020203"/>
              </a:rPr>
              <a:t>spin.</a:t>
            </a:r>
            <a:endParaRPr lang="el-GR" sz="2000" dirty="0">
              <a:latin typeface="Minion Pro" panose="02040503050306020203"/>
            </a:endParaRPr>
          </a:p>
        </p:txBody>
      </p:sp>
      <p:pic>
        <p:nvPicPr>
          <p:cNvPr id="7" name="Picture 6">
            <a:extLst>
              <a:ext uri="{FF2B5EF4-FFF2-40B4-BE49-F238E27FC236}">
                <a16:creationId xmlns:a16="http://schemas.microsoft.com/office/drawing/2014/main" id="{C4E3FC4F-8713-27CB-2BC2-C6EDAED546A5}"/>
              </a:ext>
            </a:extLst>
          </p:cNvPr>
          <p:cNvPicPr>
            <a:picLocks noChangeAspect="1"/>
          </p:cNvPicPr>
          <p:nvPr/>
        </p:nvPicPr>
        <p:blipFill>
          <a:blip r:embed="rId5"/>
          <a:stretch>
            <a:fillRect/>
          </a:stretch>
        </p:blipFill>
        <p:spPr>
          <a:xfrm>
            <a:off x="1589778" y="4641018"/>
            <a:ext cx="3543795" cy="924054"/>
          </a:xfrm>
          <a:prstGeom prst="rect">
            <a:avLst/>
          </a:prstGeom>
        </p:spPr>
      </p:pic>
      <p:sp>
        <p:nvSpPr>
          <p:cNvPr id="9" name="Arrow: Down 8">
            <a:extLst>
              <a:ext uri="{FF2B5EF4-FFF2-40B4-BE49-F238E27FC236}">
                <a16:creationId xmlns:a16="http://schemas.microsoft.com/office/drawing/2014/main" id="{22FE9F63-0FF1-4BD8-2FC6-00486B87790E}"/>
              </a:ext>
            </a:extLst>
          </p:cNvPr>
          <p:cNvSpPr/>
          <p:nvPr/>
        </p:nvSpPr>
        <p:spPr>
          <a:xfrm>
            <a:off x="3019886" y="3177204"/>
            <a:ext cx="683581" cy="1414771"/>
          </a:xfrm>
          <a:prstGeom prst="downArrow">
            <a:avLst/>
          </a:prstGeom>
          <a:solidFill>
            <a:srgbClr val="F59A1A"/>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3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2AA29-7883-CFAC-C39B-83F9FA357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11A5C-FC47-FA9A-39BB-441B0FCCB5AF}"/>
              </a:ext>
            </a:extLst>
          </p:cNvPr>
          <p:cNvSpPr>
            <a:spLocks noGrp="1"/>
          </p:cNvSpPr>
          <p:nvPr>
            <p:ph type="title"/>
          </p:nvPr>
        </p:nvSpPr>
        <p:spPr>
          <a:xfrm>
            <a:off x="324000" y="174625"/>
            <a:ext cx="11563200" cy="663575"/>
          </a:xfrm>
        </p:spPr>
        <p:txBody>
          <a:bodyPr anchor="ctr">
            <a:normAutofit fontScale="90000"/>
          </a:bodyPr>
          <a:lstStyle/>
          <a:p>
            <a:r>
              <a:rPr lang="el-GR" dirty="0"/>
              <a:t>Συμπλήρωση ατομικών τροχιακών – Αρχή της Ανοικοδόμησης</a:t>
            </a:r>
            <a:endParaRPr lang="en-US" dirty="0"/>
          </a:p>
        </p:txBody>
      </p:sp>
      <p:pic>
        <p:nvPicPr>
          <p:cNvPr id="5" name="Picture 4">
            <a:extLst>
              <a:ext uri="{FF2B5EF4-FFF2-40B4-BE49-F238E27FC236}">
                <a16:creationId xmlns:a16="http://schemas.microsoft.com/office/drawing/2014/main" id="{6BE3E61F-B413-726D-622F-5920839BCEF2}"/>
              </a:ext>
            </a:extLst>
          </p:cNvPr>
          <p:cNvPicPr>
            <a:picLocks noChangeAspect="1"/>
          </p:cNvPicPr>
          <p:nvPr/>
        </p:nvPicPr>
        <p:blipFill>
          <a:blip r:embed="rId3"/>
          <a:stretch>
            <a:fillRect/>
          </a:stretch>
        </p:blipFill>
        <p:spPr>
          <a:xfrm>
            <a:off x="4321720" y="2034069"/>
            <a:ext cx="3524742" cy="895475"/>
          </a:xfrm>
          <a:prstGeom prst="rect">
            <a:avLst/>
          </a:prstGeom>
        </p:spPr>
      </p:pic>
      <p:pic>
        <p:nvPicPr>
          <p:cNvPr id="10" name="Picture 9">
            <a:extLst>
              <a:ext uri="{FF2B5EF4-FFF2-40B4-BE49-F238E27FC236}">
                <a16:creationId xmlns:a16="http://schemas.microsoft.com/office/drawing/2014/main" id="{786E1D26-D770-037E-52D3-5ED9CB61CE13}"/>
              </a:ext>
            </a:extLst>
          </p:cNvPr>
          <p:cNvPicPr>
            <a:picLocks noChangeAspect="1"/>
          </p:cNvPicPr>
          <p:nvPr/>
        </p:nvPicPr>
        <p:blipFill>
          <a:blip r:embed="rId4"/>
          <a:stretch>
            <a:fillRect/>
          </a:stretch>
        </p:blipFill>
        <p:spPr>
          <a:xfrm>
            <a:off x="4226457" y="3163093"/>
            <a:ext cx="3715268" cy="1066949"/>
          </a:xfrm>
          <a:prstGeom prst="rect">
            <a:avLst/>
          </a:prstGeom>
        </p:spPr>
      </p:pic>
      <p:pic>
        <p:nvPicPr>
          <p:cNvPr id="12" name="Picture 11">
            <a:extLst>
              <a:ext uri="{FF2B5EF4-FFF2-40B4-BE49-F238E27FC236}">
                <a16:creationId xmlns:a16="http://schemas.microsoft.com/office/drawing/2014/main" id="{F9435343-5D4F-8825-A0FF-11F062986852}"/>
              </a:ext>
            </a:extLst>
          </p:cNvPr>
          <p:cNvPicPr>
            <a:picLocks noChangeAspect="1"/>
          </p:cNvPicPr>
          <p:nvPr/>
        </p:nvPicPr>
        <p:blipFill>
          <a:blip r:embed="rId5"/>
          <a:stretch>
            <a:fillRect/>
          </a:stretch>
        </p:blipFill>
        <p:spPr>
          <a:xfrm>
            <a:off x="4312194" y="4463591"/>
            <a:ext cx="3543795" cy="990738"/>
          </a:xfrm>
          <a:prstGeom prst="rect">
            <a:avLst/>
          </a:prstGeom>
        </p:spPr>
      </p:pic>
      <p:pic>
        <p:nvPicPr>
          <p:cNvPr id="15" name="Picture 14">
            <a:extLst>
              <a:ext uri="{FF2B5EF4-FFF2-40B4-BE49-F238E27FC236}">
                <a16:creationId xmlns:a16="http://schemas.microsoft.com/office/drawing/2014/main" id="{41A9E344-3E2D-83E1-E17D-C794C54EFB41}"/>
              </a:ext>
            </a:extLst>
          </p:cNvPr>
          <p:cNvPicPr>
            <a:picLocks noChangeAspect="1"/>
          </p:cNvPicPr>
          <p:nvPr/>
        </p:nvPicPr>
        <p:blipFill>
          <a:blip r:embed="rId6"/>
          <a:stretch>
            <a:fillRect/>
          </a:stretch>
        </p:blipFill>
        <p:spPr>
          <a:xfrm>
            <a:off x="4164536" y="5787599"/>
            <a:ext cx="3839111" cy="1076475"/>
          </a:xfrm>
          <a:prstGeom prst="rect">
            <a:avLst/>
          </a:prstGeom>
        </p:spPr>
      </p:pic>
      <p:sp>
        <p:nvSpPr>
          <p:cNvPr id="17" name="TextBox 16">
            <a:extLst>
              <a:ext uri="{FF2B5EF4-FFF2-40B4-BE49-F238E27FC236}">
                <a16:creationId xmlns:a16="http://schemas.microsoft.com/office/drawing/2014/main" id="{5AD3444C-1CC1-65BB-0432-0BEFEF652E9B}"/>
              </a:ext>
            </a:extLst>
          </p:cNvPr>
          <p:cNvSpPr txBox="1"/>
          <p:nvPr/>
        </p:nvSpPr>
        <p:spPr>
          <a:xfrm>
            <a:off x="324000" y="822135"/>
            <a:ext cx="11563200" cy="70788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Όπως τα πρωτόνια προστίθενται ένα προς ένα για το σχηματισμό των στοιχείων, έτσι και τα ηλεκτρόνια προστίθενται ένα προς ένα στα ατομικά τροχιακά</a:t>
            </a:r>
            <a:r>
              <a:rPr lang="en-US" sz="2000" b="1" dirty="0">
                <a:latin typeface="Minion Pro" panose="02040503050306020203"/>
              </a:rPr>
              <a:t>.</a:t>
            </a:r>
            <a:endParaRPr lang="el-GR" sz="2000" b="1" dirty="0">
              <a:latin typeface="Minion Pro" panose="02040503050306020203"/>
            </a:endParaRPr>
          </a:p>
        </p:txBody>
      </p:sp>
    </p:spTree>
    <p:extLst>
      <p:ext uri="{BB962C8B-B14F-4D97-AF65-F5344CB8AC3E}">
        <p14:creationId xmlns:p14="http://schemas.microsoft.com/office/powerpoint/2010/main" val="424510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4000" y="152400"/>
            <a:ext cx="11563200" cy="685800"/>
          </a:xfrm>
        </p:spPr>
        <p:txBody>
          <a:bodyPr anchor="ctr">
            <a:normAutofit/>
          </a:bodyPr>
          <a:lstStyle/>
          <a:p>
            <a:r>
              <a:rPr lang="el-GR" dirty="0"/>
              <a:t>Μια διαδρομή με 7 στάσεις (που πήρε λίγο παραπάνω)</a:t>
            </a:r>
            <a:endParaRPr lang="en-US" dirty="0"/>
          </a:p>
        </p:txBody>
      </p:sp>
      <p:grpSp>
        <p:nvGrpSpPr>
          <p:cNvPr id="4" name="Group 3">
            <a:extLst>
              <a:ext uri="{FF2B5EF4-FFF2-40B4-BE49-F238E27FC236}">
                <a16:creationId xmlns:a16="http://schemas.microsoft.com/office/drawing/2014/main" id="{104DAF21-77E8-19BE-FF0A-E53ABE2C7C73}"/>
              </a:ext>
            </a:extLst>
          </p:cNvPr>
          <p:cNvGrpSpPr/>
          <p:nvPr/>
        </p:nvGrpSpPr>
        <p:grpSpPr>
          <a:xfrm>
            <a:off x="330424" y="1826168"/>
            <a:ext cx="11162487" cy="3616233"/>
            <a:chOff x="330424" y="1826168"/>
            <a:chExt cx="11162487" cy="3616233"/>
          </a:xfrm>
        </p:grpSpPr>
        <p:sp>
          <p:nvSpPr>
            <p:cNvPr id="3" name="Rectangle 2">
              <a:extLst>
                <a:ext uri="{FF2B5EF4-FFF2-40B4-BE49-F238E27FC236}">
                  <a16:creationId xmlns:a16="http://schemas.microsoft.com/office/drawing/2014/main" id="{C949430F-E5A3-B79B-D369-F3775FA381AB}"/>
                </a:ext>
              </a:extLst>
            </p:cNvPr>
            <p:cNvSpPr/>
            <p:nvPr/>
          </p:nvSpPr>
          <p:spPr>
            <a:xfrm rot="1750439">
              <a:off x="2320475" y="3331774"/>
              <a:ext cx="696727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7C78622-DF68-63B7-66D7-7FE19D6A4AC0}"/>
                </a:ext>
              </a:extLst>
            </p:cNvPr>
            <p:cNvSpPr>
              <a:spLocks noChangeAspect="1"/>
            </p:cNvSpPr>
            <p:nvPr/>
          </p:nvSpPr>
          <p:spPr>
            <a:xfrm rot="1750439">
              <a:off x="2863291" y="182616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54D1AD3-5B2A-7083-85DC-47CF37A466B3}"/>
                </a:ext>
              </a:extLst>
            </p:cNvPr>
            <p:cNvSpPr>
              <a:spLocks noChangeAspect="1"/>
            </p:cNvSpPr>
            <p:nvPr/>
          </p:nvSpPr>
          <p:spPr>
            <a:xfrm rot="1750439">
              <a:off x="4282811" y="261866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3D93E2-A357-7909-EB55-9C23A5100C38}"/>
                </a:ext>
              </a:extLst>
            </p:cNvPr>
            <p:cNvSpPr>
              <a:spLocks noChangeAspect="1"/>
            </p:cNvSpPr>
            <p:nvPr/>
          </p:nvSpPr>
          <p:spPr>
            <a:xfrm rot="1750439">
              <a:off x="5496385" y="329618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6DBBA4D-F6ED-3704-1EA9-E310DF5FC285}"/>
                </a:ext>
              </a:extLst>
            </p:cNvPr>
            <p:cNvSpPr>
              <a:spLocks noChangeAspect="1"/>
            </p:cNvSpPr>
            <p:nvPr/>
          </p:nvSpPr>
          <p:spPr>
            <a:xfrm rot="1750439">
              <a:off x="6753561" y="3998049"/>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351EC3-25FB-891A-CCA5-46A9E4D18164}"/>
                </a:ext>
              </a:extLst>
            </p:cNvPr>
            <p:cNvSpPr>
              <a:spLocks noChangeAspect="1"/>
            </p:cNvSpPr>
            <p:nvPr/>
          </p:nvSpPr>
          <p:spPr>
            <a:xfrm rot="1750439">
              <a:off x="8010738" y="4699912"/>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DDE2E1-CE58-1C7A-D224-2613BA5F4A90}"/>
                </a:ext>
              </a:extLst>
            </p:cNvPr>
            <p:cNvSpPr txBox="1"/>
            <p:nvPr/>
          </p:nvSpPr>
          <p:spPr>
            <a:xfrm>
              <a:off x="330424" y="2199872"/>
              <a:ext cx="2670026"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Πυρηνικό μοντέλο ατόμου</a:t>
              </a:r>
              <a:endParaRPr lang="en-US" dirty="0">
                <a:latin typeface="Minion Pro"/>
              </a:endParaRPr>
            </a:p>
          </p:txBody>
        </p:sp>
        <p:sp>
          <p:nvSpPr>
            <p:cNvPr id="13" name="TextBox 12">
              <a:extLst>
                <a:ext uri="{FF2B5EF4-FFF2-40B4-BE49-F238E27FC236}">
                  <a16:creationId xmlns:a16="http://schemas.microsoft.com/office/drawing/2014/main" id="{9607EE7E-1EC9-4028-90DC-0B7CEDBCD6A0}"/>
                </a:ext>
              </a:extLst>
            </p:cNvPr>
            <p:cNvSpPr txBox="1"/>
            <p:nvPr/>
          </p:nvSpPr>
          <p:spPr>
            <a:xfrm>
              <a:off x="346218" y="2951972"/>
              <a:ext cx="3807581"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Η/Μ ακτινοβολία &amp; Ατομικά Φάσματα</a:t>
              </a:r>
              <a:endParaRPr lang="en-US" dirty="0">
                <a:latin typeface="Minion Pro"/>
              </a:endParaRPr>
            </a:p>
          </p:txBody>
        </p:sp>
        <p:sp>
          <p:nvSpPr>
            <p:cNvPr id="15" name="TextBox 14">
              <a:extLst>
                <a:ext uri="{FF2B5EF4-FFF2-40B4-BE49-F238E27FC236}">
                  <a16:creationId xmlns:a16="http://schemas.microsoft.com/office/drawing/2014/main" id="{B5DB83C1-84B6-A9BC-A205-97C01F25721D}"/>
                </a:ext>
              </a:extLst>
            </p:cNvPr>
            <p:cNvSpPr txBox="1"/>
            <p:nvPr/>
          </p:nvSpPr>
          <p:spPr>
            <a:xfrm>
              <a:off x="2757260" y="4378641"/>
              <a:ext cx="4059958"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Εξίσωση </a:t>
              </a:r>
              <a:r>
                <a:rPr lang="en-US" dirty="0">
                  <a:latin typeface="Minion Pro"/>
                </a:rPr>
                <a:t>Schrodinger – </a:t>
              </a:r>
              <a:r>
                <a:rPr lang="el-GR" dirty="0">
                  <a:latin typeface="Minion Pro"/>
                </a:rPr>
                <a:t>Ατομικά Τροχιακά</a:t>
              </a:r>
              <a:endParaRPr lang="en-US" dirty="0">
                <a:latin typeface="Minion Pro"/>
              </a:endParaRPr>
            </a:p>
          </p:txBody>
        </p:sp>
        <p:sp>
          <p:nvSpPr>
            <p:cNvPr id="16" name="TextBox 15">
              <a:extLst>
                <a:ext uri="{FF2B5EF4-FFF2-40B4-BE49-F238E27FC236}">
                  <a16:creationId xmlns:a16="http://schemas.microsoft.com/office/drawing/2014/main" id="{6A831CBC-1FB0-BB68-3707-CE434B370945}"/>
                </a:ext>
              </a:extLst>
            </p:cNvPr>
            <p:cNvSpPr txBox="1"/>
            <p:nvPr/>
          </p:nvSpPr>
          <p:spPr>
            <a:xfrm>
              <a:off x="2570602" y="5071820"/>
              <a:ext cx="5537029"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Αρχή της Δόμησης των ατόμων </a:t>
              </a:r>
              <a:r>
                <a:rPr lang="en-US" dirty="0">
                  <a:latin typeface="Minion Pro"/>
                </a:rPr>
                <a:t>(Aufbau) </a:t>
              </a:r>
              <a:r>
                <a:rPr lang="el-GR" dirty="0">
                  <a:latin typeface="Minion Pro"/>
                </a:rPr>
                <a:t>- Περιοδικότητα</a:t>
              </a:r>
              <a:endParaRPr lang="en-US" dirty="0">
                <a:latin typeface="Minion Pro"/>
              </a:endParaRPr>
            </a:p>
          </p:txBody>
        </p:sp>
        <p:sp>
          <p:nvSpPr>
            <p:cNvPr id="17" name="Block Arc 16">
              <a:extLst>
                <a:ext uri="{FF2B5EF4-FFF2-40B4-BE49-F238E27FC236}">
                  <a16:creationId xmlns:a16="http://schemas.microsoft.com/office/drawing/2014/main" id="{E5993E25-50E9-BCD0-5A78-A2DC95D36D03}"/>
                </a:ext>
              </a:extLst>
            </p:cNvPr>
            <p:cNvSpPr/>
            <p:nvPr/>
          </p:nvSpPr>
          <p:spPr>
            <a:xfrm rot="7498906">
              <a:off x="8415547" y="4202623"/>
              <a:ext cx="1136222" cy="1343333"/>
            </a:xfrm>
            <a:prstGeom prst="blockArc">
              <a:avLst>
                <a:gd name="adj1" fmla="val 14021203"/>
                <a:gd name="adj2" fmla="val 42461"/>
                <a:gd name="adj3" fmla="val 34011"/>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93D8F260-81C1-CB65-7CB0-99BFA26E0E1A}"/>
                </a:ext>
              </a:extLst>
            </p:cNvPr>
            <p:cNvSpPr/>
            <p:nvPr/>
          </p:nvSpPr>
          <p:spPr>
            <a:xfrm rot="15871439">
              <a:off x="7915980" y="3375078"/>
              <a:ext cx="276566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DE3411-6E56-2096-6926-D33342A9367D}"/>
                </a:ext>
              </a:extLst>
            </p:cNvPr>
            <p:cNvSpPr>
              <a:spLocks noChangeAspect="1"/>
            </p:cNvSpPr>
            <p:nvPr/>
          </p:nvSpPr>
          <p:spPr>
            <a:xfrm rot="1750439">
              <a:off x="9267915" y="456285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4EB2CDA-9D6A-41BF-124B-BE7D1639D9CD}"/>
                </a:ext>
              </a:extLst>
            </p:cNvPr>
            <p:cNvSpPr txBox="1"/>
            <p:nvPr/>
          </p:nvSpPr>
          <p:spPr>
            <a:xfrm>
              <a:off x="9701459" y="4514527"/>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1</a:t>
              </a:r>
              <a:endParaRPr lang="en-US" dirty="0">
                <a:latin typeface="Minion Pro"/>
              </a:endParaRPr>
            </a:p>
          </p:txBody>
        </p:sp>
        <p:sp>
          <p:nvSpPr>
            <p:cNvPr id="22" name="Oval 21">
              <a:extLst>
                <a:ext uri="{FF2B5EF4-FFF2-40B4-BE49-F238E27FC236}">
                  <a16:creationId xmlns:a16="http://schemas.microsoft.com/office/drawing/2014/main" id="{D6019732-D966-B5C4-CD03-6497EAF3E2F7}"/>
                </a:ext>
              </a:extLst>
            </p:cNvPr>
            <p:cNvSpPr>
              <a:spLocks noChangeAspect="1"/>
            </p:cNvSpPr>
            <p:nvPr/>
          </p:nvSpPr>
          <p:spPr>
            <a:xfrm rot="1750439">
              <a:off x="9047074" y="2267763"/>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8D23AB4-514B-0C9B-4466-9DA093B697BD}"/>
                </a:ext>
              </a:extLst>
            </p:cNvPr>
            <p:cNvSpPr txBox="1"/>
            <p:nvPr/>
          </p:nvSpPr>
          <p:spPr>
            <a:xfrm>
              <a:off x="9464127" y="2163440"/>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2</a:t>
              </a:r>
              <a:endParaRPr lang="en-US" dirty="0">
                <a:latin typeface="Minion Pro"/>
              </a:endParaRPr>
            </a:p>
          </p:txBody>
        </p:sp>
        <p:sp>
          <p:nvSpPr>
            <p:cNvPr id="25" name="Rectangle: Rounded Corners 24">
              <a:extLst>
                <a:ext uri="{FF2B5EF4-FFF2-40B4-BE49-F238E27FC236}">
                  <a16:creationId xmlns:a16="http://schemas.microsoft.com/office/drawing/2014/main" id="{4546E059-CED5-E769-38D5-F378B4E996D6}"/>
                </a:ext>
              </a:extLst>
            </p:cNvPr>
            <p:cNvSpPr/>
            <p:nvPr/>
          </p:nvSpPr>
          <p:spPr>
            <a:xfrm rot="1746052">
              <a:off x="2646879" y="2513558"/>
              <a:ext cx="4659329" cy="300866"/>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a:t>
              </a:r>
              <a:r>
                <a:rPr lang="en-US" dirty="0"/>
                <a:t>3-8</a:t>
              </a:r>
            </a:p>
          </p:txBody>
        </p:sp>
        <p:sp>
          <p:nvSpPr>
            <p:cNvPr id="14" name="TextBox 13">
              <a:extLst>
                <a:ext uri="{FF2B5EF4-FFF2-40B4-BE49-F238E27FC236}">
                  <a16:creationId xmlns:a16="http://schemas.microsoft.com/office/drawing/2014/main" id="{790691C6-C583-2086-32DF-EC3BDCDA6F60}"/>
                </a:ext>
              </a:extLst>
            </p:cNvPr>
            <p:cNvSpPr txBox="1"/>
            <p:nvPr/>
          </p:nvSpPr>
          <p:spPr>
            <a:xfrm>
              <a:off x="352642" y="3675762"/>
              <a:ext cx="5295617"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Κβαντική Θεωρία – Κυματικός/Σωματιδιακός δυισμός </a:t>
              </a:r>
              <a:endParaRPr lang="en-US" dirty="0">
                <a:latin typeface="Minion Pro"/>
              </a:endParaRPr>
            </a:p>
          </p:txBody>
        </p:sp>
      </p:grpSp>
      <p:sp>
        <p:nvSpPr>
          <p:cNvPr id="5" name="Rectangle: Rounded Corners 4">
            <a:extLst>
              <a:ext uri="{FF2B5EF4-FFF2-40B4-BE49-F238E27FC236}">
                <a16:creationId xmlns:a16="http://schemas.microsoft.com/office/drawing/2014/main" id="{F9BA21EF-5CA4-E853-1D59-6D66012278E4}"/>
              </a:ext>
            </a:extLst>
          </p:cNvPr>
          <p:cNvSpPr/>
          <p:nvPr/>
        </p:nvSpPr>
        <p:spPr>
          <a:xfrm rot="1746052">
            <a:off x="6863648" y="4232955"/>
            <a:ext cx="2377653" cy="300866"/>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a:t>
            </a:r>
            <a:r>
              <a:rPr lang="en-US" dirty="0"/>
              <a:t>9-12</a:t>
            </a:r>
          </a:p>
        </p:txBody>
      </p:sp>
    </p:spTree>
    <p:extLst>
      <p:ext uri="{BB962C8B-B14F-4D97-AF65-F5344CB8AC3E}">
        <p14:creationId xmlns:p14="http://schemas.microsoft.com/office/powerpoint/2010/main" val="184875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797FF-0129-1757-F7FD-B76B594FD679}"/>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F72812EE-3D68-9CB0-6189-70BBBF3E3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0"/>
            <a:ext cx="10358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2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85E9C-3485-8F4C-A3D3-6F32661B0AEA}"/>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24124913-0924-8746-235E-096E6BE26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0"/>
            <a:ext cx="11541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1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2065-FB87-AD8B-D1B7-33C7F4746C8C}"/>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E69076E0-4088-15F7-5702-CBDFDEC86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p:spPr>
      </p:pic>
    </p:spTree>
    <p:extLst>
      <p:ext uri="{BB962C8B-B14F-4D97-AF65-F5344CB8AC3E}">
        <p14:creationId xmlns:p14="http://schemas.microsoft.com/office/powerpoint/2010/main" val="3329174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F61F4-934D-9E50-7754-4534FBF28375}"/>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BD4DCABA-89A1-8428-9AAE-CCEF2FCC8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762"/>
            <a:ext cx="12192000" cy="6594475"/>
          </a:xfrm>
          <a:prstGeom prst="rect">
            <a:avLst/>
          </a:prstGeom>
          <a:solidFill>
            <a:schemeClr val="bg1"/>
          </a:solidFill>
        </p:spPr>
      </p:pic>
    </p:spTree>
    <p:extLst>
      <p:ext uri="{BB962C8B-B14F-4D97-AF65-F5344CB8AC3E}">
        <p14:creationId xmlns:p14="http://schemas.microsoft.com/office/powerpoint/2010/main" val="272793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3" name="TextBox 2">
            <a:extLst>
              <a:ext uri="{FF2B5EF4-FFF2-40B4-BE49-F238E27FC236}">
                <a16:creationId xmlns:a16="http://schemas.microsoft.com/office/drawing/2014/main" id="{AACD1FA6-B0FC-F63B-C15D-72C7B91700C1}"/>
              </a:ext>
            </a:extLst>
          </p:cNvPr>
          <p:cNvSpPr txBox="1"/>
          <p:nvPr/>
        </p:nvSpPr>
        <p:spPr>
          <a:xfrm>
            <a:off x="300038" y="869963"/>
            <a:ext cx="11591925" cy="1429622"/>
          </a:xfrm>
          <a:prstGeom prst="rect">
            <a:avLst/>
          </a:prstGeom>
          <a:solidFill>
            <a:srgbClr val="92D050"/>
          </a:solidFill>
          <a:ln>
            <a:solidFill>
              <a:schemeClr val="accent1"/>
            </a:solidFill>
          </a:ln>
        </p:spPr>
        <p:txBody>
          <a:bodyPr wrap="square" rtlCol="0">
            <a:spAutoFit/>
          </a:bodyPr>
          <a:lstStyle/>
          <a:p>
            <a:pPr>
              <a:lnSpc>
                <a:spcPct val="150000"/>
              </a:lnSpc>
            </a:pPr>
            <a:r>
              <a:rPr lang="el-GR" sz="2000" b="1" dirty="0">
                <a:latin typeface="Minion Pro"/>
              </a:rPr>
              <a:t>Με τη βοήθεια των κβαντικών αριθμών και των κανόνων που σχετίζονται με τη χρήση τους μπορούμε να προβλέψουμε την κατανομή των ηλεκτρονίων σε τροχιακά για κάθε άτομο, μια γνώση που αποτελεί τη βάση για τη πρόβλεψη των χημικών ιδιοτήτων των ατόμων.</a:t>
            </a:r>
            <a:endParaRPr lang="en-US" sz="2000" b="1" dirty="0">
              <a:latin typeface="Minion Pro"/>
            </a:endParaRPr>
          </a:p>
        </p:txBody>
      </p:sp>
      <p:sp>
        <p:nvSpPr>
          <p:cNvPr id="5" name="TextBox 4">
            <a:extLst>
              <a:ext uri="{FF2B5EF4-FFF2-40B4-BE49-F238E27FC236}">
                <a16:creationId xmlns:a16="http://schemas.microsoft.com/office/drawing/2014/main" id="{9174EBD8-E44A-60B6-66DC-EB9D51B1760D}"/>
              </a:ext>
            </a:extLst>
          </p:cNvPr>
          <p:cNvSpPr txBox="1"/>
          <p:nvPr/>
        </p:nvSpPr>
        <p:spPr>
          <a:xfrm>
            <a:off x="323999" y="2334880"/>
            <a:ext cx="10171318" cy="3785652"/>
          </a:xfrm>
          <a:prstGeom prst="rect">
            <a:avLst/>
          </a:prstGeom>
          <a:solidFill>
            <a:schemeClr val="tx1">
              <a:lumMod val="20000"/>
              <a:lumOff val="80000"/>
            </a:schemeClr>
          </a:solidFill>
          <a:ln>
            <a:solidFill>
              <a:schemeClr val="tx1"/>
            </a:solidFill>
          </a:ln>
        </p:spPr>
        <p:txBody>
          <a:bodyPr wrap="square" rtlCol="0">
            <a:spAutoFit/>
          </a:bodyPr>
          <a:lstStyle/>
          <a:p>
            <a:pPr algn="just"/>
            <a:r>
              <a:rPr lang="el-GR" sz="2000" b="1" u="sng" dirty="0">
                <a:latin typeface="Minion Pro" panose="02040503050306020203"/>
              </a:rPr>
              <a:t>Κεντρικές Ιδέες της διάλεξης</a:t>
            </a:r>
          </a:p>
          <a:p>
            <a:pPr marL="457200" indent="-457200" algn="just">
              <a:buFont typeface="+mj-lt"/>
              <a:buAutoNum type="arabicPeriod"/>
            </a:pPr>
            <a:r>
              <a:rPr lang="el-GR" sz="2000" dirty="0">
                <a:latin typeface="Minion Pro" panose="02040503050306020203"/>
              </a:rPr>
              <a:t>Τα ατομικά τροχιακά και οι κβαντικοί αριθμοί συσχετίζονται μεταξύ τους. Με χρήση των κβαντικών αριθμών μπορούμε να κατανέμουμε τα ηλεκτρόνια ενός ατόμου σε τροχιακά.</a:t>
            </a:r>
          </a:p>
          <a:p>
            <a:pPr marL="457200" indent="-457200" algn="just">
              <a:buFont typeface="+mj-lt"/>
              <a:buAutoNum type="arabicPeriod"/>
            </a:pPr>
            <a:r>
              <a:rPr lang="el-GR" sz="2000" dirty="0">
                <a:latin typeface="Minion Pro" panose="02040503050306020203"/>
              </a:rPr>
              <a:t>Τα ηλεκτρόνια καλύπτουν θέσεις σε τροχιακά σύμφωνα με την αρχή της ελάχιστης δυναμικής ενέργειας – πρώτα καλύπτονται τα τροχιακά χαμηλότερης ενέργειας και στη συνέχεια εκείνα υψηλότερης ενέργειας.</a:t>
            </a:r>
          </a:p>
          <a:p>
            <a:pPr marL="457200" indent="-457200" algn="just">
              <a:buFont typeface="+mj-lt"/>
              <a:buAutoNum type="arabicPeriod"/>
            </a:pPr>
            <a:r>
              <a:rPr lang="el-GR" sz="2000" dirty="0">
                <a:latin typeface="Minion Pro" panose="02040503050306020203"/>
              </a:rPr>
              <a:t>Το </a:t>
            </a:r>
            <a:r>
              <a:rPr lang="en-US" sz="2000" dirty="0">
                <a:latin typeface="Minion Pro" panose="02040503050306020203"/>
              </a:rPr>
              <a:t>spin</a:t>
            </a:r>
            <a:r>
              <a:rPr lang="el-GR" sz="2000" dirty="0">
                <a:latin typeface="Minion Pro" panose="02040503050306020203"/>
              </a:rPr>
              <a:t> των </a:t>
            </a:r>
            <a:r>
              <a:rPr lang="en-US" sz="2000" dirty="0">
                <a:latin typeface="Minion Pro" panose="02040503050306020203"/>
              </a:rPr>
              <a:t>e</a:t>
            </a:r>
            <a:r>
              <a:rPr lang="en-US" sz="2000" baseline="30000" dirty="0">
                <a:latin typeface="Minion Pro" panose="02040503050306020203"/>
              </a:rPr>
              <a:t>-</a:t>
            </a:r>
            <a:r>
              <a:rPr lang="el-GR" sz="2000" dirty="0">
                <a:latin typeface="Minion Pro" panose="02040503050306020203"/>
              </a:rPr>
              <a:t> καθορίζει τις μαγνητικές ιδιότητες των στοιχείων. Επειδή μπορεί να λάβει μόνο δύο τιμές, καθορίζει σε μεγάλο βαθμό και τη κατανομή των </a:t>
            </a:r>
            <a:r>
              <a:rPr lang="en-US" sz="2000" dirty="0">
                <a:latin typeface="Minion Pro" panose="02040503050306020203"/>
              </a:rPr>
              <a:t>e</a:t>
            </a:r>
            <a:r>
              <a:rPr lang="en-US" sz="2000" baseline="30000" dirty="0">
                <a:latin typeface="Minion Pro" panose="02040503050306020203"/>
              </a:rPr>
              <a:t>-</a:t>
            </a:r>
            <a:r>
              <a:rPr lang="el-GR" sz="2000" dirty="0">
                <a:latin typeface="Minion Pro" panose="02040503050306020203"/>
              </a:rPr>
              <a:t> στις στοιβάδες σθένους των στοιχείων.</a:t>
            </a:r>
          </a:p>
          <a:p>
            <a:pPr marL="457200" indent="-457200" algn="just">
              <a:buFont typeface="+mj-lt"/>
              <a:buAutoNum type="arabicPeriod"/>
            </a:pPr>
            <a:r>
              <a:rPr lang="el-GR" sz="2000" dirty="0">
                <a:latin typeface="Minion Pro" panose="02040503050306020203"/>
              </a:rPr>
              <a:t>Σύμφωνα με την αρχή της ανοικοδόμησης (</a:t>
            </a:r>
            <a:r>
              <a:rPr lang="en-US" sz="2000" dirty="0">
                <a:latin typeface="Minion Pro" panose="02040503050306020203"/>
              </a:rPr>
              <a:t>Aufbau)</a:t>
            </a:r>
            <a:r>
              <a:rPr lang="el-GR" sz="2000" dirty="0">
                <a:latin typeface="Minion Pro" panose="02040503050306020203"/>
              </a:rPr>
              <a:t> μπορούμε να προσδιορίσουμε την κατανομή των </a:t>
            </a:r>
            <a:r>
              <a:rPr lang="en-US" sz="2000" dirty="0">
                <a:latin typeface="Minion Pro" panose="02040503050306020203"/>
              </a:rPr>
              <a:t>e</a:t>
            </a:r>
            <a:r>
              <a:rPr lang="en-US" sz="2000" baseline="30000" dirty="0">
                <a:latin typeface="Minion Pro" panose="02040503050306020203"/>
              </a:rPr>
              <a:t>-</a:t>
            </a:r>
            <a:r>
              <a:rPr lang="el-GR" sz="2000" dirty="0">
                <a:latin typeface="Minion Pro" panose="02040503050306020203"/>
              </a:rPr>
              <a:t> για όλα τα στοιχεία του περιοδικού πίνακα και να ομαδοποιήσουμε χημικές συμπεριφορές σύμφωνα με την κατανομή αυτή.</a:t>
            </a:r>
          </a:p>
        </p:txBody>
      </p:sp>
    </p:spTree>
    <p:extLst>
      <p:ext uri="{BB962C8B-B14F-4D97-AF65-F5344CB8AC3E}">
        <p14:creationId xmlns:p14="http://schemas.microsoft.com/office/powerpoint/2010/main" val="56657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1C0A-3AEC-926F-782D-2BC4B7103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993DC-6476-8D97-7095-881F61EF70EF}"/>
              </a:ext>
            </a:extLst>
          </p:cNvPr>
          <p:cNvSpPr>
            <a:spLocks noGrp="1"/>
          </p:cNvSpPr>
          <p:nvPr>
            <p:ph type="title"/>
          </p:nvPr>
        </p:nvSpPr>
        <p:spPr>
          <a:xfrm>
            <a:off x="324000" y="174625"/>
            <a:ext cx="11563200" cy="1113401"/>
          </a:xfrm>
        </p:spPr>
        <p:txBody>
          <a:bodyPr anchor="ctr">
            <a:normAutofit/>
          </a:bodyPr>
          <a:lstStyle/>
          <a:p>
            <a:r>
              <a:rPr lang="el-GR" dirty="0"/>
              <a:t>Κβαντικοί Αριθμοί – </a:t>
            </a:r>
            <a:br>
              <a:rPr lang="el-GR" dirty="0"/>
            </a:br>
            <a:r>
              <a:rPr lang="el-GR" dirty="0"/>
              <a:t>Κανόνες για την ανάπτυξη των τροχιακών</a:t>
            </a:r>
            <a:endParaRPr lang="en-US" dirty="0"/>
          </a:p>
        </p:txBody>
      </p:sp>
      <p:graphicFrame>
        <p:nvGraphicFramePr>
          <p:cNvPr id="3" name="Table 2">
            <a:extLst>
              <a:ext uri="{FF2B5EF4-FFF2-40B4-BE49-F238E27FC236}">
                <a16:creationId xmlns:a16="http://schemas.microsoft.com/office/drawing/2014/main" id="{03434D29-A9D2-87C1-4F2B-9931153C05E9}"/>
              </a:ext>
            </a:extLst>
          </p:cNvPr>
          <p:cNvGraphicFramePr>
            <a:graphicFrameLocks noGrp="1"/>
          </p:cNvGraphicFramePr>
          <p:nvPr>
            <p:extLst>
              <p:ext uri="{D42A27DB-BD31-4B8C-83A1-F6EECF244321}">
                <p14:modId xmlns:p14="http://schemas.microsoft.com/office/powerpoint/2010/main" val="635691398"/>
              </p:ext>
            </p:extLst>
          </p:nvPr>
        </p:nvGraphicFramePr>
        <p:xfrm>
          <a:off x="324000" y="1288025"/>
          <a:ext cx="11544000" cy="5229779"/>
        </p:xfrm>
        <a:graphic>
          <a:graphicData uri="http://schemas.openxmlformats.org/drawingml/2006/table">
            <a:tbl>
              <a:tblPr firstRow="1" bandRow="1">
                <a:tableStyleId>{00A15C55-8517-42AA-B614-E9B94910E393}</a:tableStyleId>
              </a:tblPr>
              <a:tblGrid>
                <a:gridCol w="2320877">
                  <a:extLst>
                    <a:ext uri="{9D8B030D-6E8A-4147-A177-3AD203B41FA5}">
                      <a16:colId xmlns:a16="http://schemas.microsoft.com/office/drawing/2014/main" val="3158262080"/>
                    </a:ext>
                  </a:extLst>
                </a:gridCol>
                <a:gridCol w="6223820">
                  <a:extLst>
                    <a:ext uri="{9D8B030D-6E8A-4147-A177-3AD203B41FA5}">
                      <a16:colId xmlns:a16="http://schemas.microsoft.com/office/drawing/2014/main" val="3590838626"/>
                    </a:ext>
                  </a:extLst>
                </a:gridCol>
                <a:gridCol w="2999303">
                  <a:extLst>
                    <a:ext uri="{9D8B030D-6E8A-4147-A177-3AD203B41FA5}">
                      <a16:colId xmlns:a16="http://schemas.microsoft.com/office/drawing/2014/main" val="1226017777"/>
                    </a:ext>
                  </a:extLst>
                </a:gridCol>
              </a:tblGrid>
              <a:tr h="383459">
                <a:tc>
                  <a:txBody>
                    <a:bodyPr/>
                    <a:lstStyle/>
                    <a:p>
                      <a:pPr algn="ctr"/>
                      <a:r>
                        <a:rPr lang="el-GR" dirty="0">
                          <a:latin typeface="Minion Pro"/>
                        </a:rPr>
                        <a:t>Κβαντικός Αριθμός</a:t>
                      </a:r>
                      <a:endParaRPr lang="en-US" dirty="0">
                        <a:latin typeface="Minion Pro"/>
                      </a:endParaRPr>
                    </a:p>
                  </a:txBody>
                  <a:tcPr anchor="ctr"/>
                </a:tc>
                <a:tc>
                  <a:txBody>
                    <a:bodyPr/>
                    <a:lstStyle/>
                    <a:p>
                      <a:pPr algn="ctr"/>
                      <a:r>
                        <a:rPr lang="el-GR" dirty="0">
                          <a:latin typeface="Minion Pro"/>
                        </a:rPr>
                        <a:t>Τι ορίζει;</a:t>
                      </a:r>
                      <a:endParaRPr lang="en-US" dirty="0">
                        <a:latin typeface="Minion Pro"/>
                      </a:endParaRPr>
                    </a:p>
                  </a:txBody>
                  <a:tcPr anchor="ctr"/>
                </a:tc>
                <a:tc>
                  <a:txBody>
                    <a:bodyPr/>
                    <a:lstStyle/>
                    <a:p>
                      <a:pPr algn="ctr"/>
                      <a:r>
                        <a:rPr lang="el-GR" dirty="0">
                          <a:latin typeface="Minion Pro"/>
                        </a:rPr>
                        <a:t>Τι τιμές παίρνει;</a:t>
                      </a:r>
                      <a:endParaRPr lang="en-US" dirty="0">
                        <a:latin typeface="Minion Pro"/>
                      </a:endParaRPr>
                    </a:p>
                  </a:txBody>
                  <a:tcPr anchor="ctr"/>
                </a:tc>
                <a:extLst>
                  <a:ext uri="{0D108BD9-81ED-4DB2-BD59-A6C34878D82A}">
                    <a16:rowId xmlns:a16="http://schemas.microsoft.com/office/drawing/2014/main" val="1437574261"/>
                  </a:ext>
                </a:extLst>
              </a:tr>
              <a:tr h="831809">
                <a:tc>
                  <a:txBody>
                    <a:bodyPr/>
                    <a:lstStyle/>
                    <a:p>
                      <a:r>
                        <a:rPr lang="el-GR" dirty="0">
                          <a:latin typeface="Minion Pro"/>
                        </a:rPr>
                        <a:t>Κύριος</a:t>
                      </a:r>
                      <a:r>
                        <a:rPr lang="en-US" dirty="0">
                          <a:latin typeface="Minion Pro"/>
                        </a:rPr>
                        <a:t> (n)</a:t>
                      </a:r>
                    </a:p>
                  </a:txBody>
                  <a:tcPr anchor="ctr"/>
                </a:tc>
                <a:tc>
                  <a:txBody>
                    <a:bodyPr/>
                    <a:lstStyle/>
                    <a:p>
                      <a:pPr marL="285750" indent="-285750" algn="just">
                        <a:buFont typeface="Arial" panose="020B0604020202020204" pitchFamily="34" charset="0"/>
                        <a:buChar char="•"/>
                      </a:pPr>
                      <a:r>
                        <a:rPr lang="el-GR" dirty="0">
                          <a:latin typeface="Minion Pro"/>
                        </a:rPr>
                        <a:t>Για το άτομο του υδρογόνου (μοντέλο </a:t>
                      </a:r>
                      <a:r>
                        <a:rPr lang="en-US" dirty="0">
                          <a:latin typeface="Minion Pro"/>
                        </a:rPr>
                        <a:t>Bohr), </a:t>
                      </a:r>
                      <a:r>
                        <a:rPr lang="el-GR" dirty="0">
                          <a:latin typeface="Minion Pro"/>
                        </a:rPr>
                        <a:t>καθορίζει πλήρως την ενέργεια ενός τροχιακού. Για άτομα πολλών ηλεκτρονίων υπάρχει μια διαφοροποίηση. </a:t>
                      </a:r>
                    </a:p>
                    <a:p>
                      <a:pPr marL="285750" indent="-285750" algn="just">
                        <a:buFont typeface="Arial" panose="020B0604020202020204" pitchFamily="34" charset="0"/>
                        <a:buChar char="•"/>
                      </a:pPr>
                      <a:r>
                        <a:rPr lang="el-GR" dirty="0">
                          <a:latin typeface="Minion Pro"/>
                        </a:rPr>
                        <a:t>Σχετίζεται και με τη μέση απόσταση ενός ηλεκτρονίου από τον πυρήνα. Όσο μεγαλύτερη η τιμή, τόσο μεγαλύτερη η απόσταση από τον πυρήνα. </a:t>
                      </a:r>
                      <a:endParaRPr lang="en-US" dirty="0">
                        <a:latin typeface="Minion Pro"/>
                      </a:endParaRPr>
                    </a:p>
                  </a:txBody>
                  <a:tcPr anchor="ctr"/>
                </a:tc>
                <a:tc>
                  <a:txBody>
                    <a:bodyPr/>
                    <a:lstStyle/>
                    <a:p>
                      <a:r>
                        <a:rPr lang="en-US" dirty="0">
                          <a:latin typeface="Minion Pro"/>
                        </a:rPr>
                        <a:t>n=1, 2, 3, 4,…</a:t>
                      </a:r>
                    </a:p>
                  </a:txBody>
                  <a:tcPr anchor="ctr"/>
                </a:tc>
                <a:extLst>
                  <a:ext uri="{0D108BD9-81ED-4DB2-BD59-A6C34878D82A}">
                    <a16:rowId xmlns:a16="http://schemas.microsoft.com/office/drawing/2014/main" val="2702666442"/>
                  </a:ext>
                </a:extLst>
              </a:tr>
              <a:tr h="831809">
                <a:tc>
                  <a:txBody>
                    <a:bodyPr/>
                    <a:lstStyle/>
                    <a:p>
                      <a:r>
                        <a:rPr lang="el-GR" dirty="0">
                          <a:latin typeface="Minion Pro"/>
                        </a:rPr>
                        <a:t>Κβαντικός αριθμός της στροφορμής</a:t>
                      </a:r>
                      <a:r>
                        <a:rPr lang="en-US" dirty="0">
                          <a:latin typeface="Minion Pro"/>
                        </a:rPr>
                        <a:t> (ℓ)</a:t>
                      </a:r>
                    </a:p>
                  </a:txBody>
                  <a:tcPr anchor="ctr"/>
                </a:tc>
                <a:tc>
                  <a:txBody>
                    <a:bodyPr/>
                    <a:lstStyle/>
                    <a:p>
                      <a:pPr marL="285750" indent="-285750">
                        <a:buFont typeface="Arial" panose="020B0604020202020204" pitchFamily="34" charset="0"/>
                        <a:buChar char="•"/>
                      </a:pPr>
                      <a:r>
                        <a:rPr lang="el-GR" dirty="0">
                          <a:latin typeface="Minion Pro"/>
                        </a:rPr>
                        <a:t>Σχετίζεται με το «σχήμα» του τροχιακού.</a:t>
                      </a:r>
                    </a:p>
                    <a:p>
                      <a:pPr marL="285750" indent="-285750">
                        <a:buFont typeface="Arial" panose="020B0604020202020204" pitchFamily="34" charset="0"/>
                        <a:buChar char="•"/>
                      </a:pPr>
                      <a:r>
                        <a:rPr lang="el-GR" dirty="0">
                          <a:latin typeface="Minion Pro"/>
                        </a:rPr>
                        <a:t>Οι τιμές του εξαρτώνται από τις τιμές του κύριου κβαντικού αριθμού </a:t>
                      </a:r>
                      <a:r>
                        <a:rPr lang="en-US" dirty="0">
                          <a:latin typeface="Minion Pro"/>
                        </a:rPr>
                        <a:t>n.</a:t>
                      </a:r>
                    </a:p>
                    <a:p>
                      <a:pPr marL="285750" indent="-285750">
                        <a:buFont typeface="Arial" panose="020B0604020202020204" pitchFamily="34" charset="0"/>
                        <a:buChar char="•"/>
                      </a:pPr>
                      <a:r>
                        <a:rPr lang="el-GR" dirty="0">
                          <a:latin typeface="Minion Pro"/>
                        </a:rPr>
                        <a:t>Η τιμή του </a:t>
                      </a:r>
                      <a:r>
                        <a:rPr lang="en-US" dirty="0">
                          <a:latin typeface="Minion Pro"/>
                        </a:rPr>
                        <a:t>ℓ</a:t>
                      </a:r>
                      <a:r>
                        <a:rPr lang="el-GR" dirty="0">
                          <a:latin typeface="Minion Pro"/>
                        </a:rPr>
                        <a:t> σχετίζεται με γράμματα ως ακολούθως</a:t>
                      </a:r>
                      <a:endParaRPr lang="en-US" dirty="0">
                        <a:latin typeface="Minion Pro"/>
                      </a:endParaRPr>
                    </a:p>
                    <a:p>
                      <a:pPr marL="0" indent="0">
                        <a:buFont typeface="Arial" panose="020B0604020202020204" pitchFamily="34" charset="0"/>
                        <a:buNone/>
                      </a:pPr>
                      <a:endParaRPr lang="en-US" dirty="0">
                        <a:latin typeface="Minion Pro"/>
                      </a:endParaRPr>
                    </a:p>
                    <a:p>
                      <a:pPr marL="0" indent="0">
                        <a:buFont typeface="Arial" panose="020B0604020202020204" pitchFamily="34" charset="0"/>
                        <a:buNone/>
                      </a:pPr>
                      <a:endParaRPr lang="en-US" dirty="0">
                        <a:latin typeface="Minion Pro"/>
                      </a:endParaRPr>
                    </a:p>
                    <a:p>
                      <a:pPr marL="0" indent="0">
                        <a:buFont typeface="Arial" panose="020B0604020202020204" pitchFamily="34" charset="0"/>
                        <a:buNone/>
                      </a:pPr>
                      <a:endParaRPr lang="en-US" dirty="0">
                        <a:latin typeface="Minion Pro"/>
                      </a:endParaRPr>
                    </a:p>
                    <a:p>
                      <a:pPr marL="0" indent="0">
                        <a:buFont typeface="Arial" panose="020B0604020202020204" pitchFamily="34" charset="0"/>
                        <a:buNone/>
                      </a:pPr>
                      <a:endParaRPr lang="en-US" dirty="0">
                        <a:latin typeface="Minion Pro"/>
                      </a:endParaRPr>
                    </a:p>
                    <a:p>
                      <a:pPr marL="285750" indent="-285750">
                        <a:buFont typeface="Arial" panose="020B0604020202020204" pitchFamily="34" charset="0"/>
                        <a:buChar char="•"/>
                      </a:pPr>
                      <a:r>
                        <a:rPr lang="el-GR" dirty="0">
                          <a:latin typeface="Minion Pro"/>
                        </a:rPr>
                        <a:t>Τροχιακά με την ίδια τιμή </a:t>
                      </a:r>
                      <a:r>
                        <a:rPr lang="en-US" dirty="0">
                          <a:latin typeface="Minion Pro"/>
                        </a:rPr>
                        <a:t>n </a:t>
                      </a:r>
                      <a:r>
                        <a:rPr lang="el-GR" dirty="0">
                          <a:latin typeface="Minion Pro"/>
                        </a:rPr>
                        <a:t>καλούνται φλοιοί (</a:t>
                      </a:r>
                      <a:r>
                        <a:rPr lang="en-US" dirty="0">
                          <a:latin typeface="Minion Pro"/>
                        </a:rPr>
                        <a:t>shells) </a:t>
                      </a:r>
                      <a:r>
                        <a:rPr lang="el-GR" dirty="0">
                          <a:latin typeface="Minion Pro"/>
                        </a:rPr>
                        <a:t>και τροχιακά με την ίδια τιμή </a:t>
                      </a:r>
                      <a:r>
                        <a:rPr lang="en-US" dirty="0">
                          <a:latin typeface="Minion Pro"/>
                        </a:rPr>
                        <a:t>n </a:t>
                      </a:r>
                      <a:r>
                        <a:rPr lang="el-GR" dirty="0">
                          <a:latin typeface="Minion Pro"/>
                        </a:rPr>
                        <a:t>και </a:t>
                      </a:r>
                      <a:r>
                        <a:rPr lang="en-US" dirty="0">
                          <a:latin typeface="Minion Pro"/>
                        </a:rPr>
                        <a:t>ℓ</a:t>
                      </a:r>
                      <a:r>
                        <a:rPr lang="el-GR" dirty="0">
                          <a:latin typeface="Minion Pro"/>
                        </a:rPr>
                        <a:t> υποφλοιοί (</a:t>
                      </a:r>
                      <a:r>
                        <a:rPr lang="en-US" dirty="0">
                          <a:latin typeface="Minion Pro"/>
                        </a:rPr>
                        <a:t>subshells). </a:t>
                      </a:r>
                      <a:r>
                        <a:rPr lang="el-GR" dirty="0">
                          <a:latin typeface="Minion Pro"/>
                        </a:rPr>
                        <a:t>Πχ. ο φλοιός με </a:t>
                      </a:r>
                      <a:r>
                        <a:rPr lang="en-US" dirty="0">
                          <a:latin typeface="Minion Pro"/>
                        </a:rPr>
                        <a:t>n=2 </a:t>
                      </a:r>
                      <a:r>
                        <a:rPr lang="el-GR" dirty="0">
                          <a:latin typeface="Minion Pro"/>
                        </a:rPr>
                        <a:t>έχει δύο υποφλοιούς με </a:t>
                      </a:r>
                      <a:r>
                        <a:rPr lang="en-US" dirty="0">
                          <a:latin typeface="Minion Pro"/>
                        </a:rPr>
                        <a:t>ℓ</a:t>
                      </a:r>
                      <a:r>
                        <a:rPr lang="el-GR" dirty="0">
                          <a:latin typeface="Minion Pro"/>
                        </a:rPr>
                        <a:t>=0 και </a:t>
                      </a:r>
                      <a:r>
                        <a:rPr lang="en-US" dirty="0">
                          <a:latin typeface="Minion Pro"/>
                        </a:rPr>
                        <a:t>ℓ</a:t>
                      </a:r>
                      <a:r>
                        <a:rPr lang="el-GR" dirty="0">
                          <a:latin typeface="Minion Pro"/>
                        </a:rPr>
                        <a:t>=1.</a:t>
                      </a:r>
                      <a:endParaRPr lang="en-US" dirty="0">
                        <a:latin typeface="Minion Pro"/>
                      </a:endParaRPr>
                    </a:p>
                  </a:txBody>
                  <a:tcPr anchor="ctr"/>
                </a:tc>
                <a:tc>
                  <a:txBody>
                    <a:bodyPr/>
                    <a:lstStyle/>
                    <a:p>
                      <a:r>
                        <a:rPr lang="en-US" dirty="0">
                          <a:latin typeface="Minion Pro"/>
                        </a:rPr>
                        <a:t>ℓ=0…(n-1)</a:t>
                      </a:r>
                    </a:p>
                    <a:p>
                      <a:r>
                        <a:rPr lang="el-GR" dirty="0">
                          <a:latin typeface="Minion Pro"/>
                        </a:rPr>
                        <a:t>πχ. Για </a:t>
                      </a:r>
                      <a:r>
                        <a:rPr lang="en-US" dirty="0">
                          <a:latin typeface="Minion Pro"/>
                        </a:rPr>
                        <a:t>n=1, ℓ=0 </a:t>
                      </a:r>
                      <a:endParaRPr lang="el-GR" dirty="0">
                        <a:latin typeface="Minion Pro"/>
                      </a:endParaRPr>
                    </a:p>
                    <a:p>
                      <a:r>
                        <a:rPr lang="el-GR" dirty="0">
                          <a:latin typeface="Minion Pro"/>
                        </a:rPr>
                        <a:t>ενώ για </a:t>
                      </a:r>
                      <a:r>
                        <a:rPr lang="en-US" dirty="0">
                          <a:latin typeface="Minion Pro"/>
                        </a:rPr>
                        <a:t>n=3, ℓ=0, 1, 2</a:t>
                      </a:r>
                    </a:p>
                  </a:txBody>
                  <a:tcPr anchor="ctr"/>
                </a:tc>
                <a:extLst>
                  <a:ext uri="{0D108BD9-81ED-4DB2-BD59-A6C34878D82A}">
                    <a16:rowId xmlns:a16="http://schemas.microsoft.com/office/drawing/2014/main" val="738040492"/>
                  </a:ext>
                </a:extLst>
              </a:tr>
            </a:tbl>
          </a:graphicData>
        </a:graphic>
      </p:graphicFrame>
      <p:pic>
        <p:nvPicPr>
          <p:cNvPr id="5" name="Picture 4">
            <a:extLst>
              <a:ext uri="{FF2B5EF4-FFF2-40B4-BE49-F238E27FC236}">
                <a16:creationId xmlns:a16="http://schemas.microsoft.com/office/drawing/2014/main" id="{AAB4E0D0-9EF7-BD5E-3C6D-7C1B1FB2DE50}"/>
              </a:ext>
            </a:extLst>
          </p:cNvPr>
          <p:cNvPicPr>
            <a:picLocks noChangeAspect="1"/>
          </p:cNvPicPr>
          <p:nvPr/>
        </p:nvPicPr>
        <p:blipFill>
          <a:blip r:embed="rId3"/>
          <a:stretch>
            <a:fillRect/>
          </a:stretch>
        </p:blipFill>
        <p:spPr>
          <a:xfrm>
            <a:off x="3056879" y="4684026"/>
            <a:ext cx="4839375" cy="885949"/>
          </a:xfrm>
          <a:prstGeom prst="rect">
            <a:avLst/>
          </a:prstGeom>
        </p:spPr>
      </p:pic>
    </p:spTree>
    <p:extLst>
      <p:ext uri="{BB962C8B-B14F-4D97-AF65-F5344CB8AC3E}">
        <p14:creationId xmlns:p14="http://schemas.microsoft.com/office/powerpoint/2010/main" val="288235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5BAC-DE24-C927-197C-9B872D06F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7C878-1F9D-DF28-331F-A7436A9A0F47}"/>
              </a:ext>
            </a:extLst>
          </p:cNvPr>
          <p:cNvSpPr>
            <a:spLocks noGrp="1"/>
          </p:cNvSpPr>
          <p:nvPr>
            <p:ph type="title"/>
          </p:nvPr>
        </p:nvSpPr>
        <p:spPr>
          <a:xfrm>
            <a:off x="324000" y="174625"/>
            <a:ext cx="11563200" cy="1113401"/>
          </a:xfrm>
        </p:spPr>
        <p:txBody>
          <a:bodyPr anchor="ctr">
            <a:normAutofit/>
          </a:bodyPr>
          <a:lstStyle/>
          <a:p>
            <a:r>
              <a:rPr lang="el-GR" dirty="0"/>
              <a:t>Κβαντικοί Αριθμοί – </a:t>
            </a:r>
            <a:br>
              <a:rPr lang="el-GR" dirty="0"/>
            </a:br>
            <a:r>
              <a:rPr lang="el-GR" dirty="0"/>
              <a:t>Κανόνες για την ανάπτυξη των τροχιακών</a:t>
            </a:r>
            <a:endParaRPr lang="en-US"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B5D8A03-DD88-025E-2D15-80BD0A8E4985}"/>
                  </a:ext>
                </a:extLst>
              </p:cNvPr>
              <p:cNvGraphicFramePr>
                <a:graphicFrameLocks noGrp="1"/>
              </p:cNvGraphicFramePr>
              <p:nvPr>
                <p:extLst>
                  <p:ext uri="{D42A27DB-BD31-4B8C-83A1-F6EECF244321}">
                    <p14:modId xmlns:p14="http://schemas.microsoft.com/office/powerpoint/2010/main" val="2573973033"/>
                  </p:ext>
                </p:extLst>
              </p:nvPr>
            </p:nvGraphicFramePr>
            <p:xfrm>
              <a:off x="324000" y="1288025"/>
              <a:ext cx="11544000" cy="5229779"/>
            </p:xfrm>
            <a:graphic>
              <a:graphicData uri="http://schemas.openxmlformats.org/drawingml/2006/table">
                <a:tbl>
                  <a:tblPr firstRow="1" bandRow="1">
                    <a:tableStyleId>{00A15C55-8517-42AA-B614-E9B94910E393}</a:tableStyleId>
                  </a:tblPr>
                  <a:tblGrid>
                    <a:gridCol w="2320877">
                      <a:extLst>
                        <a:ext uri="{9D8B030D-6E8A-4147-A177-3AD203B41FA5}">
                          <a16:colId xmlns:a16="http://schemas.microsoft.com/office/drawing/2014/main" val="3158262080"/>
                        </a:ext>
                      </a:extLst>
                    </a:gridCol>
                    <a:gridCol w="6223820">
                      <a:extLst>
                        <a:ext uri="{9D8B030D-6E8A-4147-A177-3AD203B41FA5}">
                          <a16:colId xmlns:a16="http://schemas.microsoft.com/office/drawing/2014/main" val="3590838626"/>
                        </a:ext>
                      </a:extLst>
                    </a:gridCol>
                    <a:gridCol w="2999303">
                      <a:extLst>
                        <a:ext uri="{9D8B030D-6E8A-4147-A177-3AD203B41FA5}">
                          <a16:colId xmlns:a16="http://schemas.microsoft.com/office/drawing/2014/main" val="1226017777"/>
                        </a:ext>
                      </a:extLst>
                    </a:gridCol>
                  </a:tblGrid>
                  <a:tr h="383459">
                    <a:tc>
                      <a:txBody>
                        <a:bodyPr/>
                        <a:lstStyle/>
                        <a:p>
                          <a:pPr algn="ctr"/>
                          <a:r>
                            <a:rPr lang="el-GR" dirty="0">
                              <a:latin typeface="Minion Pro"/>
                            </a:rPr>
                            <a:t>Κβαντικός Αριθμός</a:t>
                          </a:r>
                          <a:endParaRPr lang="en-US" dirty="0">
                            <a:latin typeface="Minion Pro"/>
                          </a:endParaRPr>
                        </a:p>
                      </a:txBody>
                      <a:tcPr anchor="ctr"/>
                    </a:tc>
                    <a:tc>
                      <a:txBody>
                        <a:bodyPr/>
                        <a:lstStyle/>
                        <a:p>
                          <a:pPr algn="ctr"/>
                          <a:r>
                            <a:rPr lang="el-GR" dirty="0">
                              <a:latin typeface="Minion Pro"/>
                            </a:rPr>
                            <a:t>Τι ορίζει;</a:t>
                          </a:r>
                          <a:endParaRPr lang="en-US" dirty="0">
                            <a:latin typeface="Minion Pro"/>
                          </a:endParaRPr>
                        </a:p>
                      </a:txBody>
                      <a:tcPr anchor="ctr"/>
                    </a:tc>
                    <a:tc>
                      <a:txBody>
                        <a:bodyPr/>
                        <a:lstStyle/>
                        <a:p>
                          <a:pPr algn="ctr"/>
                          <a:r>
                            <a:rPr lang="el-GR" dirty="0">
                              <a:latin typeface="Minion Pro"/>
                            </a:rPr>
                            <a:t>Τι τιμές παίρνει;</a:t>
                          </a:r>
                          <a:endParaRPr lang="en-US" dirty="0">
                            <a:latin typeface="Minion Pro"/>
                          </a:endParaRPr>
                        </a:p>
                      </a:txBody>
                      <a:tcPr anchor="ctr"/>
                    </a:tc>
                    <a:extLst>
                      <a:ext uri="{0D108BD9-81ED-4DB2-BD59-A6C34878D82A}">
                        <a16:rowId xmlns:a16="http://schemas.microsoft.com/office/drawing/2014/main" val="1437574261"/>
                      </a:ext>
                    </a:extLst>
                  </a:tr>
                  <a:tr h="831809">
                    <a:tc>
                      <a:txBody>
                        <a:bodyPr/>
                        <a:lstStyle/>
                        <a:p>
                          <a:r>
                            <a:rPr lang="el-GR" dirty="0">
                              <a:latin typeface="Minion Pro"/>
                            </a:rPr>
                            <a:t>Μαγνητικός κβαντικός αριθμός</a:t>
                          </a:r>
                          <a:r>
                            <a:rPr lang="en-US" dirty="0">
                              <a:latin typeface="Minion Pro"/>
                            </a:rPr>
                            <a:t> (m</a:t>
                          </a:r>
                          <a:r>
                            <a:rPr lang="en-US" baseline="-25000" dirty="0">
                              <a:latin typeface="Minion Pro"/>
                            </a:rPr>
                            <a:t>ℓ</a:t>
                          </a:r>
                          <a:r>
                            <a:rPr lang="en-US" dirty="0">
                              <a:latin typeface="Minion Pro"/>
                            </a:rPr>
                            <a:t>)</a:t>
                          </a:r>
                        </a:p>
                      </a:txBody>
                      <a:tcPr anchor="ctr"/>
                    </a:tc>
                    <a:tc>
                      <a:txBody>
                        <a:bodyPr/>
                        <a:lstStyle/>
                        <a:p>
                          <a:pPr marL="285750" indent="-285750" algn="just">
                            <a:buFont typeface="Arial" panose="020B0604020202020204" pitchFamily="34" charset="0"/>
                            <a:buChar char="•"/>
                          </a:pPr>
                          <a:r>
                            <a:rPr lang="el-GR" dirty="0">
                              <a:latin typeface="Minion Pro"/>
                            </a:rPr>
                            <a:t>Περιγράφει τον προσανατολισμό του τροχιακού στο χώρο. </a:t>
                          </a:r>
                        </a:p>
                        <a:p>
                          <a:pPr marL="285750" indent="-285750" algn="just">
                            <a:buFont typeface="Arial" panose="020B0604020202020204" pitchFamily="34" charset="0"/>
                            <a:buChar char="•"/>
                          </a:pPr>
                          <a:r>
                            <a:rPr lang="el-GR" dirty="0">
                              <a:latin typeface="Minion Pro"/>
                            </a:rPr>
                            <a:t>Εντός του ίδιου </a:t>
                          </a:r>
                          <a:r>
                            <a:rPr lang="el-GR" dirty="0" err="1">
                              <a:latin typeface="Minion Pro"/>
                            </a:rPr>
                            <a:t>υποφλοιού</a:t>
                          </a:r>
                          <a:r>
                            <a:rPr lang="el-GR" dirty="0">
                              <a:latin typeface="Minion Pro"/>
                            </a:rPr>
                            <a:t>, η τιμή του </a:t>
                          </a:r>
                          <a:r>
                            <a:rPr lang="en-US" dirty="0">
                              <a:latin typeface="Minion Pro"/>
                            </a:rPr>
                            <a:t>m</a:t>
                          </a:r>
                          <a:r>
                            <a:rPr lang="en-US" baseline="-25000" dirty="0">
                              <a:latin typeface="Minion Pro"/>
                            </a:rPr>
                            <a:t>ℓ</a:t>
                          </a:r>
                          <a:r>
                            <a:rPr lang="el-GR" dirty="0">
                              <a:latin typeface="Minion Pro"/>
                            </a:rPr>
                            <a:t> εξαρτάται από την τιμή του </a:t>
                          </a:r>
                          <a:r>
                            <a:rPr lang="en-US" dirty="0">
                              <a:latin typeface="Minion Pro"/>
                            </a:rPr>
                            <a:t>ℓ</a:t>
                          </a:r>
                          <a:r>
                            <a:rPr lang="el-GR" dirty="0">
                              <a:latin typeface="Minion Pro"/>
                            </a:rPr>
                            <a:t>. Για κάθε </a:t>
                          </a:r>
                          <a:r>
                            <a:rPr lang="en-US" dirty="0">
                              <a:latin typeface="Minion Pro"/>
                            </a:rPr>
                            <a:t>ℓ</a:t>
                          </a:r>
                          <a:r>
                            <a:rPr lang="el-GR" dirty="0">
                              <a:latin typeface="Minion Pro"/>
                            </a:rPr>
                            <a:t> υπάρχουν 2</a:t>
                          </a:r>
                          <a:r>
                            <a:rPr lang="en-US" dirty="0">
                              <a:latin typeface="Minion Pro"/>
                            </a:rPr>
                            <a:t>ℓ</a:t>
                          </a:r>
                          <a:r>
                            <a:rPr lang="el-GR" dirty="0">
                              <a:latin typeface="Minion Pro"/>
                            </a:rPr>
                            <a:t>+1 ακέραιες τιμές του </a:t>
                          </a:r>
                          <a:r>
                            <a:rPr lang="en-US" dirty="0">
                              <a:latin typeface="Minion Pro"/>
                            </a:rPr>
                            <a:t>m</a:t>
                          </a:r>
                          <a:r>
                            <a:rPr lang="en-US" baseline="-25000" dirty="0">
                              <a:latin typeface="Minion Pro"/>
                            </a:rPr>
                            <a:t>ℓ</a:t>
                          </a:r>
                          <a:r>
                            <a:rPr lang="el-GR" dirty="0">
                              <a:latin typeface="Minion Pro"/>
                            </a:rPr>
                            <a:t>, ως ακολούθως:</a:t>
                          </a:r>
                        </a:p>
                        <a:p>
                          <a:pPr marL="0" indent="0" algn="just">
                            <a:buFont typeface="Arial" panose="020B0604020202020204" pitchFamily="34" charset="0"/>
                            <a:buNone/>
                          </a:pPr>
                          <a:endParaRPr lang="el-GR" dirty="0">
                            <a:latin typeface="Minion Pro"/>
                          </a:endParaRPr>
                        </a:p>
                        <a:p>
                          <a:pPr marL="0" indent="0" algn="just">
                            <a:buFont typeface="Arial" panose="020B0604020202020204" pitchFamily="34" charset="0"/>
                            <a:buNone/>
                          </a:pPr>
                          <a:endParaRPr lang="el-GR" dirty="0">
                            <a:latin typeface="Minion Pro"/>
                          </a:endParaRPr>
                        </a:p>
                        <a:p>
                          <a:pPr marL="0" indent="0" algn="just">
                            <a:buFont typeface="Arial" panose="020B0604020202020204" pitchFamily="34" charset="0"/>
                            <a:buNone/>
                          </a:pPr>
                          <a:endParaRPr lang="el-GR" dirty="0">
                            <a:latin typeface="Minion Pro"/>
                          </a:endParaRPr>
                        </a:p>
                        <a:p>
                          <a:pPr marL="0" indent="0" algn="just">
                            <a:buFont typeface="Arial" panose="020B0604020202020204" pitchFamily="34" charset="0"/>
                            <a:buNone/>
                          </a:pPr>
                          <a:r>
                            <a:rPr lang="el-GR" dirty="0">
                              <a:latin typeface="Minion Pro"/>
                            </a:rPr>
                            <a:t>Πχ. </a:t>
                          </a:r>
                          <a:r>
                            <a:rPr lang="el-GR" dirty="0">
                              <a:latin typeface="Minion Pro"/>
                              <a:ea typeface="MingLiU-ExtB" panose="02020500000000000000" pitchFamily="18" charset="-120"/>
                            </a:rPr>
                            <a:t>Αν </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=0, τότε υπάρχει 2</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+1</a:t>
                          </a:r>
                          <a:r>
                            <a:rPr lang="en-US" dirty="0">
                              <a:latin typeface="Minion Pro"/>
                              <a:ea typeface="MingLiU-ExtB" panose="02020500000000000000" pitchFamily="18" charset="-120"/>
                            </a:rPr>
                            <a:t> </a:t>
                          </a:r>
                          <a:r>
                            <a:rPr lang="el-GR" dirty="0">
                              <a:latin typeface="Minion Pro"/>
                              <a:ea typeface="MingLiU-ExtB" panose="02020500000000000000" pitchFamily="18" charset="-120"/>
                            </a:rPr>
                            <a:t>=</a:t>
                          </a:r>
                          <a:r>
                            <a:rPr lang="en-US" dirty="0">
                              <a:latin typeface="Minion Pro"/>
                              <a:ea typeface="MingLiU-ExtB" panose="02020500000000000000" pitchFamily="18" charset="-120"/>
                            </a:rPr>
                            <a:t> </a:t>
                          </a:r>
                          <a:r>
                            <a:rPr lang="el-GR" dirty="0">
                              <a:latin typeface="Minion Pro"/>
                              <a:ea typeface="MingLiU-ExtB" panose="02020500000000000000" pitchFamily="18" charset="-120"/>
                            </a:rPr>
                            <a:t>2</a:t>
                          </a:r>
                          <a:r>
                            <a:rPr lang="el-GR" dirty="0">
                              <a:latin typeface="Minion Pro"/>
                              <a:ea typeface="MingLiU-ExtB" panose="02020500000000000000" pitchFamily="18" charset="-120"/>
                              <a:cs typeface="Miriam" panose="020B0502050101010101" pitchFamily="34" charset="-79"/>
                            </a:rPr>
                            <a:t>×</a:t>
                          </a:r>
                          <a:r>
                            <a:rPr lang="en-US" dirty="0">
                              <a:latin typeface="Minion Pro"/>
                              <a:ea typeface="MingLiU-ExtB" panose="02020500000000000000" pitchFamily="18" charset="-120"/>
                              <a:cs typeface="Miriam" panose="020B0502050101010101" pitchFamily="34" charset="-79"/>
                            </a:rPr>
                            <a:t>0+1 = 1 </a:t>
                          </a:r>
                          <a:r>
                            <a:rPr lang="el-GR" dirty="0">
                              <a:latin typeface="Minion Pro"/>
                              <a:ea typeface="MingLiU-ExtB" panose="02020500000000000000" pitchFamily="18" charset="-120"/>
                              <a:cs typeface="Miriam" panose="020B0502050101010101" pitchFamily="34" charset="-79"/>
                            </a:rPr>
                            <a:t>τιμή του </a:t>
                          </a:r>
                          <a:r>
                            <a:rPr lang="en-US" dirty="0">
                              <a:latin typeface="Minion Pro"/>
                            </a:rPr>
                            <a:t>m</a:t>
                          </a:r>
                          <a:r>
                            <a:rPr lang="en-US" baseline="-25000" dirty="0">
                              <a:latin typeface="Minion Pro"/>
                            </a:rPr>
                            <a:t>ℓ</a:t>
                          </a:r>
                          <a:r>
                            <a:rPr lang="el-GR" dirty="0">
                              <a:latin typeface="Minion Pro"/>
                            </a:rPr>
                            <a:t>, η </a:t>
                          </a:r>
                          <a:r>
                            <a:rPr lang="en-US" dirty="0">
                              <a:latin typeface="Minion Pro"/>
                            </a:rPr>
                            <a:t>m</a:t>
                          </a:r>
                          <a:r>
                            <a:rPr lang="en-US" baseline="-25000" dirty="0">
                              <a:latin typeface="Minion Pro"/>
                            </a:rPr>
                            <a:t>ℓ</a:t>
                          </a:r>
                          <a:r>
                            <a:rPr lang="el-GR" dirty="0">
                              <a:latin typeface="Minion Pro"/>
                            </a:rPr>
                            <a:t>=0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dirty="0">
                              <a:latin typeface="Minion Pro"/>
                              <a:ea typeface="MingLiU-ExtB" panose="02020500000000000000" pitchFamily="18" charset="-120"/>
                            </a:rPr>
                            <a:t>Αν </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=1, τότε υπάρχουν 2</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+1</a:t>
                          </a:r>
                          <a:r>
                            <a:rPr lang="en-US" dirty="0">
                              <a:latin typeface="Minion Pro"/>
                              <a:ea typeface="MingLiU-ExtB" panose="02020500000000000000" pitchFamily="18" charset="-120"/>
                            </a:rPr>
                            <a:t> </a:t>
                          </a:r>
                          <a:r>
                            <a:rPr lang="el-GR" dirty="0">
                              <a:latin typeface="Minion Pro"/>
                              <a:ea typeface="MingLiU-ExtB" panose="02020500000000000000" pitchFamily="18" charset="-120"/>
                            </a:rPr>
                            <a:t>=</a:t>
                          </a:r>
                          <a:r>
                            <a:rPr lang="en-US" dirty="0">
                              <a:latin typeface="Minion Pro"/>
                              <a:ea typeface="MingLiU-ExtB" panose="02020500000000000000" pitchFamily="18" charset="-120"/>
                            </a:rPr>
                            <a:t> </a:t>
                          </a:r>
                          <a:r>
                            <a:rPr lang="el-GR" dirty="0">
                              <a:latin typeface="Minion Pro"/>
                              <a:ea typeface="MingLiU-ExtB" panose="02020500000000000000" pitchFamily="18" charset="-120"/>
                            </a:rPr>
                            <a:t>2</a:t>
                          </a:r>
                          <a:r>
                            <a:rPr lang="el-GR" dirty="0">
                              <a:latin typeface="Minion Pro"/>
                              <a:ea typeface="MingLiU-ExtB" panose="02020500000000000000" pitchFamily="18" charset="-120"/>
                              <a:cs typeface="Miriam" panose="020B0502050101010101" pitchFamily="34" charset="-79"/>
                            </a:rPr>
                            <a:t>×1</a:t>
                          </a:r>
                          <a:r>
                            <a:rPr lang="en-US" dirty="0">
                              <a:latin typeface="Minion Pro"/>
                              <a:ea typeface="MingLiU-ExtB" panose="02020500000000000000" pitchFamily="18" charset="-120"/>
                              <a:cs typeface="Miriam" panose="020B0502050101010101" pitchFamily="34" charset="-79"/>
                            </a:rPr>
                            <a:t>+1 = </a:t>
                          </a:r>
                          <a:r>
                            <a:rPr lang="el-GR" dirty="0">
                              <a:latin typeface="Minion Pro"/>
                              <a:ea typeface="MingLiU-ExtB" panose="02020500000000000000" pitchFamily="18" charset="-120"/>
                              <a:cs typeface="Miriam" panose="020B0502050101010101" pitchFamily="34" charset="-79"/>
                            </a:rPr>
                            <a:t>3</a:t>
                          </a:r>
                          <a:r>
                            <a:rPr lang="en-US" dirty="0">
                              <a:latin typeface="Minion Pro"/>
                              <a:ea typeface="MingLiU-ExtB" panose="02020500000000000000" pitchFamily="18" charset="-120"/>
                              <a:cs typeface="Miriam" panose="020B0502050101010101" pitchFamily="34" charset="-79"/>
                            </a:rPr>
                            <a:t> </a:t>
                          </a:r>
                          <a:r>
                            <a:rPr lang="el-GR" dirty="0">
                              <a:latin typeface="Minion Pro"/>
                              <a:ea typeface="MingLiU-ExtB" panose="02020500000000000000" pitchFamily="18" charset="-120"/>
                              <a:cs typeface="Miriam" panose="020B0502050101010101" pitchFamily="34" charset="-79"/>
                            </a:rPr>
                            <a:t>τιμές του </a:t>
                          </a:r>
                          <a:r>
                            <a:rPr lang="en-US" dirty="0">
                              <a:latin typeface="Minion Pro"/>
                            </a:rPr>
                            <a:t>m</a:t>
                          </a:r>
                          <a:r>
                            <a:rPr lang="en-US" baseline="-25000" dirty="0">
                              <a:latin typeface="Minion Pro"/>
                            </a:rPr>
                            <a:t>ℓ</a:t>
                          </a:r>
                          <a:r>
                            <a:rPr lang="el-GR" dirty="0">
                              <a:latin typeface="Minion Pro"/>
                            </a:rPr>
                            <a:t>, </a:t>
                          </a:r>
                          <a:br>
                            <a:rPr lang="el-GR" dirty="0">
                              <a:latin typeface="Minion Pro"/>
                            </a:rPr>
                          </a:br>
                          <a:r>
                            <a:rPr lang="el-GR" dirty="0">
                              <a:latin typeface="Minion Pro"/>
                            </a:rPr>
                            <a:t>οι </a:t>
                          </a:r>
                          <a:r>
                            <a:rPr lang="en-US" dirty="0">
                              <a:latin typeface="Minion Pro"/>
                            </a:rPr>
                            <a:t>m</a:t>
                          </a:r>
                          <a:r>
                            <a:rPr lang="en-US" baseline="-25000" dirty="0">
                              <a:latin typeface="Minion Pro"/>
                            </a:rPr>
                            <a:t>ℓ</a:t>
                          </a:r>
                          <a:r>
                            <a:rPr lang="el-GR" dirty="0">
                              <a:latin typeface="Minion Pro"/>
                            </a:rPr>
                            <a:t>=-1, 0, +1</a:t>
                          </a:r>
                        </a:p>
                      </a:txBody>
                      <a:tcPr anchor="ctr"/>
                    </a:tc>
                    <a:tc>
                      <a:txBody>
                        <a:bodyPr/>
                        <a:lstStyle/>
                        <a:p>
                          <a:r>
                            <a:rPr lang="en-US" dirty="0">
                              <a:latin typeface="Minion Pro"/>
                            </a:rPr>
                            <a:t>m</a:t>
                          </a:r>
                          <a:r>
                            <a:rPr lang="en-US" baseline="-25000" dirty="0">
                              <a:latin typeface="Minion Pro"/>
                            </a:rPr>
                            <a:t>ℓ</a:t>
                          </a:r>
                          <a:r>
                            <a:rPr lang="en-US" dirty="0">
                              <a:latin typeface="Minion Pro"/>
                            </a:rPr>
                            <a:t>=-ℓ, (-ℓ+1)…0…(ℓ+1), ℓ</a:t>
                          </a:r>
                        </a:p>
                        <a:p>
                          <a:r>
                            <a:rPr lang="el-GR" dirty="0">
                              <a:latin typeface="Minion Pro"/>
                            </a:rPr>
                            <a:t>πχ. Για </a:t>
                          </a:r>
                          <a:r>
                            <a:rPr lang="en-US" dirty="0">
                              <a:latin typeface="Minion Pro"/>
                            </a:rPr>
                            <a:t>ℓ</a:t>
                          </a:r>
                          <a:r>
                            <a:rPr lang="el-GR" dirty="0">
                              <a:latin typeface="Minion Pro"/>
                            </a:rPr>
                            <a:t>=0, </a:t>
                          </a:r>
                          <a:r>
                            <a:rPr lang="en-US" dirty="0">
                              <a:latin typeface="Minion Pro"/>
                            </a:rPr>
                            <a:t>m</a:t>
                          </a:r>
                          <a:r>
                            <a:rPr lang="en-US" baseline="-25000" dirty="0">
                              <a:latin typeface="Minion Pro"/>
                            </a:rPr>
                            <a:t>ℓ</a:t>
                          </a:r>
                          <a:r>
                            <a:rPr lang="en-US" dirty="0">
                              <a:latin typeface="Minion Pro"/>
                            </a:rPr>
                            <a:t>=</a:t>
                          </a:r>
                          <a:r>
                            <a:rPr lang="el-GR" dirty="0">
                              <a:latin typeface="Minion Pro"/>
                            </a:rPr>
                            <a:t>0 </a:t>
                          </a:r>
                        </a:p>
                        <a:p>
                          <a:r>
                            <a:rPr lang="el-GR" dirty="0">
                              <a:latin typeface="Minion Pro"/>
                            </a:rPr>
                            <a:t>ενώ για </a:t>
                          </a:r>
                          <a:r>
                            <a:rPr lang="en-US" dirty="0">
                              <a:latin typeface="Minion Pro"/>
                            </a:rPr>
                            <a:t>ℓ</a:t>
                          </a:r>
                          <a:r>
                            <a:rPr lang="el-GR" dirty="0">
                              <a:latin typeface="Minion Pro"/>
                            </a:rPr>
                            <a:t>=2, </a:t>
                          </a:r>
                          <a:r>
                            <a:rPr lang="en-US" dirty="0">
                              <a:latin typeface="Minion Pro"/>
                            </a:rPr>
                            <a:t>m</a:t>
                          </a:r>
                          <a:r>
                            <a:rPr lang="en-US" baseline="-25000" dirty="0">
                              <a:latin typeface="Minion Pro"/>
                            </a:rPr>
                            <a:t>ℓ</a:t>
                          </a:r>
                          <a:r>
                            <a:rPr lang="en-US" dirty="0">
                              <a:latin typeface="Minion Pro"/>
                            </a:rPr>
                            <a:t>=</a:t>
                          </a:r>
                          <a:r>
                            <a:rPr lang="el-GR" dirty="0">
                              <a:latin typeface="Minion Pro"/>
                            </a:rPr>
                            <a:t>-2, -1, 0, 1, 2</a:t>
                          </a:r>
                          <a:endParaRPr lang="en-US" dirty="0">
                            <a:latin typeface="Minion Pro"/>
                          </a:endParaRPr>
                        </a:p>
                      </a:txBody>
                      <a:tcPr anchor="ctr"/>
                    </a:tc>
                    <a:extLst>
                      <a:ext uri="{0D108BD9-81ED-4DB2-BD59-A6C34878D82A}">
                        <a16:rowId xmlns:a16="http://schemas.microsoft.com/office/drawing/2014/main" val="2790420875"/>
                      </a:ext>
                    </a:extLst>
                  </a:tr>
                  <a:tr h="831809">
                    <a:tc>
                      <a:txBody>
                        <a:bodyPr/>
                        <a:lstStyle/>
                        <a:p>
                          <a:r>
                            <a:rPr lang="el-GR" dirty="0">
                              <a:latin typeface="Minion Pro"/>
                            </a:rPr>
                            <a:t>Κβαντικός αριθμός του </a:t>
                          </a:r>
                          <a:r>
                            <a:rPr lang="en-US" dirty="0">
                              <a:latin typeface="Minion Pro"/>
                            </a:rPr>
                            <a:t>spin (</a:t>
                          </a:r>
                          <a:r>
                            <a:rPr lang="en-US" dirty="0" err="1">
                              <a:latin typeface="Minion Pro"/>
                            </a:rPr>
                            <a:t>m</a:t>
                          </a:r>
                          <a:r>
                            <a:rPr lang="en-US" baseline="-25000" dirty="0" err="1">
                              <a:latin typeface="Minion Pro"/>
                            </a:rPr>
                            <a:t>s</a:t>
                          </a:r>
                          <a:r>
                            <a:rPr lang="en-US" dirty="0">
                              <a:latin typeface="Minion Pro"/>
                            </a:rPr>
                            <a:t>)</a:t>
                          </a:r>
                        </a:p>
                      </a:txBody>
                      <a:tcPr anchor="ctr"/>
                    </a:tc>
                    <a:tc>
                      <a:txBody>
                        <a:bodyPr/>
                        <a:lstStyle/>
                        <a:p>
                          <a:pPr marL="285750" indent="-285750" algn="just">
                            <a:buFont typeface="Arial" panose="020B0604020202020204" pitchFamily="34" charset="0"/>
                            <a:buChar char="•"/>
                          </a:pPr>
                          <a:r>
                            <a:rPr lang="el-GR" dirty="0">
                              <a:latin typeface="Minion Pro"/>
                            </a:rPr>
                            <a:t>Τα ηλεκτρόνια γύρω από το άτομο συμπεριφέρονται σαν μικροσκοπικοί μαγνήτες. Αυτό συμβαίνει γιατί έχουν μια ιδιοπεριστροφή και σύμφωνα με την κλασική Η/Μ θεωρία κάθε περιστρεφόμενο φορτίο παράγει ένα μαγνητικό πεδίο.</a:t>
                          </a:r>
                        </a:p>
                        <a:p>
                          <a:pPr marL="285750" indent="-285750" algn="just">
                            <a:buFont typeface="Arial" panose="020B0604020202020204" pitchFamily="34" charset="0"/>
                            <a:buChar char="•"/>
                          </a:pPr>
                          <a:r>
                            <a:rPr lang="el-GR" dirty="0">
                              <a:latin typeface="Minion Pro"/>
                            </a:rPr>
                            <a:t>Για αυτό το λόγο είναι υποχρεωτική η εισαγωγή ενός τέταρτου κβαντικού αριθμού για την πλήρη περιγραφή της κβαντικής κατάστασης ενός ηλεκτρονίου.</a:t>
                          </a:r>
                          <a:endParaRPr lang="en-US" dirty="0">
                            <a:latin typeface="Minion Pro"/>
                          </a:endParaRPr>
                        </a:p>
                      </a:txBody>
                      <a:tcPr anchor="ctr"/>
                    </a:tc>
                    <a:tc>
                      <a:txBody>
                        <a:bodyPr/>
                        <a:lstStyle/>
                        <a:p>
                          <a14:m>
                            <m:oMath xmlns:m="http://schemas.openxmlformats.org/officeDocument/2006/math">
                              <m:r>
                                <a:rPr lang="el-GR" sz="2000" b="0" i="1" smtClean="0">
                                  <a:latin typeface="Cambria Math" panose="02040503050406030204" pitchFamily="18" charset="0"/>
                                </a:rPr>
                                <m:t>+</m:t>
                              </m:r>
                              <m:f>
                                <m:fPr>
                                  <m:ctrlPr>
                                    <a:rPr lang="el-GR" sz="2000" i="1" smtClean="0">
                                      <a:latin typeface="Cambria Math" panose="02040503050406030204" pitchFamily="18" charset="0"/>
                                    </a:rPr>
                                  </m:ctrlPr>
                                </m:fPr>
                                <m:num>
                                  <m:r>
                                    <a:rPr lang="el-GR" sz="2000" b="0" i="1" smtClean="0">
                                      <a:latin typeface="Cambria Math" panose="02040503050406030204" pitchFamily="18" charset="0"/>
                                    </a:rPr>
                                    <m:t>1</m:t>
                                  </m:r>
                                </m:num>
                                <m:den>
                                  <m:r>
                                    <a:rPr lang="el-GR" sz="2000" b="0" i="1" smtClean="0">
                                      <a:latin typeface="Cambria Math" panose="02040503050406030204" pitchFamily="18" charset="0"/>
                                    </a:rPr>
                                    <m:t>2</m:t>
                                  </m:r>
                                </m:den>
                              </m:f>
                            </m:oMath>
                          </a14:m>
                          <a:r>
                            <a:rPr lang="el-GR" sz="2000" dirty="0">
                              <a:latin typeface="Minion Pro"/>
                            </a:rPr>
                            <a:t>, </a:t>
                          </a:r>
                          <a14:m>
                            <m:oMath xmlns:m="http://schemas.openxmlformats.org/officeDocument/2006/math">
                              <m:r>
                                <a:rPr lang="el-GR" sz="2000" b="0" i="0" smtClean="0">
                                  <a:latin typeface="Cambria Math" panose="02040503050406030204" pitchFamily="18" charset="0"/>
                                </a:rPr>
                                <m:t>−</m:t>
                              </m:r>
                              <m:f>
                                <m:fPr>
                                  <m:ctrlPr>
                                    <a:rPr lang="el-GR" sz="2000" i="1" smtClean="0">
                                      <a:latin typeface="Cambria Math" panose="02040503050406030204" pitchFamily="18" charset="0"/>
                                    </a:rPr>
                                  </m:ctrlPr>
                                </m:fPr>
                                <m:num>
                                  <m:r>
                                    <a:rPr lang="el-GR" sz="2000" b="0" i="1" smtClean="0">
                                      <a:latin typeface="Cambria Math" panose="02040503050406030204" pitchFamily="18" charset="0"/>
                                    </a:rPr>
                                    <m:t>1</m:t>
                                  </m:r>
                                </m:num>
                                <m:den>
                                  <m:r>
                                    <a:rPr lang="el-GR" sz="2000" b="0" i="1" smtClean="0">
                                      <a:latin typeface="Cambria Math" panose="02040503050406030204" pitchFamily="18" charset="0"/>
                                    </a:rPr>
                                    <m:t>2</m:t>
                                  </m:r>
                                </m:den>
                              </m:f>
                            </m:oMath>
                          </a14:m>
                          <a:endParaRPr lang="en-US" sz="2000" dirty="0">
                            <a:latin typeface="Minion Pro"/>
                          </a:endParaRPr>
                        </a:p>
                      </a:txBody>
                      <a:tcPr anchor="ctr"/>
                    </a:tc>
                    <a:extLst>
                      <a:ext uri="{0D108BD9-81ED-4DB2-BD59-A6C34878D82A}">
                        <a16:rowId xmlns:a16="http://schemas.microsoft.com/office/drawing/2014/main" val="2379411898"/>
                      </a:ext>
                    </a:extLst>
                  </a:tr>
                </a:tbl>
              </a:graphicData>
            </a:graphic>
          </p:graphicFrame>
        </mc:Choice>
        <mc:Fallback xmlns="">
          <p:graphicFrame>
            <p:nvGraphicFramePr>
              <p:cNvPr id="3" name="Table 2">
                <a:extLst>
                  <a:ext uri="{FF2B5EF4-FFF2-40B4-BE49-F238E27FC236}">
                    <a16:creationId xmlns:a16="http://schemas.microsoft.com/office/drawing/2014/main" id="{4B5D8A03-DD88-025E-2D15-80BD0A8E4985}"/>
                  </a:ext>
                </a:extLst>
              </p:cNvPr>
              <p:cNvGraphicFramePr>
                <a:graphicFrameLocks noGrp="1"/>
              </p:cNvGraphicFramePr>
              <p:nvPr>
                <p:extLst>
                  <p:ext uri="{D42A27DB-BD31-4B8C-83A1-F6EECF244321}">
                    <p14:modId xmlns:p14="http://schemas.microsoft.com/office/powerpoint/2010/main" val="2573973033"/>
                  </p:ext>
                </p:extLst>
              </p:nvPr>
            </p:nvGraphicFramePr>
            <p:xfrm>
              <a:off x="324000" y="1288025"/>
              <a:ext cx="11544000" cy="5229779"/>
            </p:xfrm>
            <a:graphic>
              <a:graphicData uri="http://schemas.openxmlformats.org/drawingml/2006/table">
                <a:tbl>
                  <a:tblPr firstRow="1" bandRow="1">
                    <a:tableStyleId>{00A15C55-8517-42AA-B614-E9B94910E393}</a:tableStyleId>
                  </a:tblPr>
                  <a:tblGrid>
                    <a:gridCol w="2320877">
                      <a:extLst>
                        <a:ext uri="{9D8B030D-6E8A-4147-A177-3AD203B41FA5}">
                          <a16:colId xmlns:a16="http://schemas.microsoft.com/office/drawing/2014/main" val="3158262080"/>
                        </a:ext>
                      </a:extLst>
                    </a:gridCol>
                    <a:gridCol w="6223820">
                      <a:extLst>
                        <a:ext uri="{9D8B030D-6E8A-4147-A177-3AD203B41FA5}">
                          <a16:colId xmlns:a16="http://schemas.microsoft.com/office/drawing/2014/main" val="3590838626"/>
                        </a:ext>
                      </a:extLst>
                    </a:gridCol>
                    <a:gridCol w="2999303">
                      <a:extLst>
                        <a:ext uri="{9D8B030D-6E8A-4147-A177-3AD203B41FA5}">
                          <a16:colId xmlns:a16="http://schemas.microsoft.com/office/drawing/2014/main" val="1226017777"/>
                        </a:ext>
                      </a:extLst>
                    </a:gridCol>
                  </a:tblGrid>
                  <a:tr h="383459">
                    <a:tc>
                      <a:txBody>
                        <a:bodyPr/>
                        <a:lstStyle/>
                        <a:p>
                          <a:pPr algn="ctr"/>
                          <a:r>
                            <a:rPr lang="el-GR" dirty="0">
                              <a:latin typeface="Minion Pro"/>
                            </a:rPr>
                            <a:t>Κβαντικός Αριθμός</a:t>
                          </a:r>
                          <a:endParaRPr lang="en-US" dirty="0">
                            <a:latin typeface="Minion Pro"/>
                          </a:endParaRPr>
                        </a:p>
                      </a:txBody>
                      <a:tcPr anchor="ctr"/>
                    </a:tc>
                    <a:tc>
                      <a:txBody>
                        <a:bodyPr/>
                        <a:lstStyle/>
                        <a:p>
                          <a:pPr algn="ctr"/>
                          <a:r>
                            <a:rPr lang="el-GR" dirty="0">
                              <a:latin typeface="Minion Pro"/>
                            </a:rPr>
                            <a:t>Τι ορίζει;</a:t>
                          </a:r>
                          <a:endParaRPr lang="en-US" dirty="0">
                            <a:latin typeface="Minion Pro"/>
                          </a:endParaRPr>
                        </a:p>
                      </a:txBody>
                      <a:tcPr anchor="ctr"/>
                    </a:tc>
                    <a:tc>
                      <a:txBody>
                        <a:bodyPr/>
                        <a:lstStyle/>
                        <a:p>
                          <a:pPr algn="ctr"/>
                          <a:r>
                            <a:rPr lang="el-GR" dirty="0">
                              <a:latin typeface="Minion Pro"/>
                            </a:rPr>
                            <a:t>Τι τιμές παίρνει;</a:t>
                          </a:r>
                          <a:endParaRPr lang="en-US" dirty="0">
                            <a:latin typeface="Minion Pro"/>
                          </a:endParaRPr>
                        </a:p>
                      </a:txBody>
                      <a:tcPr anchor="ctr"/>
                    </a:tc>
                    <a:extLst>
                      <a:ext uri="{0D108BD9-81ED-4DB2-BD59-A6C34878D82A}">
                        <a16:rowId xmlns:a16="http://schemas.microsoft.com/office/drawing/2014/main" val="1437574261"/>
                      </a:ext>
                    </a:extLst>
                  </a:tr>
                  <a:tr h="2834640">
                    <a:tc>
                      <a:txBody>
                        <a:bodyPr/>
                        <a:lstStyle/>
                        <a:p>
                          <a:r>
                            <a:rPr lang="el-GR" dirty="0">
                              <a:latin typeface="Minion Pro"/>
                            </a:rPr>
                            <a:t>Μαγνητικός κβαντικός αριθμός</a:t>
                          </a:r>
                          <a:r>
                            <a:rPr lang="en-US" dirty="0">
                              <a:latin typeface="Minion Pro"/>
                            </a:rPr>
                            <a:t> (m</a:t>
                          </a:r>
                          <a:r>
                            <a:rPr lang="en-US" baseline="-25000" dirty="0">
                              <a:latin typeface="Minion Pro"/>
                            </a:rPr>
                            <a:t>ℓ</a:t>
                          </a:r>
                          <a:r>
                            <a:rPr lang="en-US" dirty="0">
                              <a:latin typeface="Minion Pro"/>
                            </a:rPr>
                            <a:t>)</a:t>
                          </a:r>
                        </a:p>
                      </a:txBody>
                      <a:tcPr anchor="ctr"/>
                    </a:tc>
                    <a:tc>
                      <a:txBody>
                        <a:bodyPr/>
                        <a:lstStyle/>
                        <a:p>
                          <a:pPr marL="285750" indent="-285750" algn="just">
                            <a:buFont typeface="Arial" panose="020B0604020202020204" pitchFamily="34" charset="0"/>
                            <a:buChar char="•"/>
                          </a:pPr>
                          <a:r>
                            <a:rPr lang="el-GR" dirty="0">
                              <a:latin typeface="Minion Pro"/>
                            </a:rPr>
                            <a:t>Περιγράφει τον προσανατολισμό του τροχιακού στο χώρο. </a:t>
                          </a:r>
                        </a:p>
                        <a:p>
                          <a:pPr marL="285750" indent="-285750" algn="just">
                            <a:buFont typeface="Arial" panose="020B0604020202020204" pitchFamily="34" charset="0"/>
                            <a:buChar char="•"/>
                          </a:pPr>
                          <a:r>
                            <a:rPr lang="el-GR" dirty="0">
                              <a:latin typeface="Minion Pro"/>
                            </a:rPr>
                            <a:t>Εντός του ίδιου </a:t>
                          </a:r>
                          <a:r>
                            <a:rPr lang="el-GR" dirty="0" err="1">
                              <a:latin typeface="Minion Pro"/>
                            </a:rPr>
                            <a:t>υποφλοιού</a:t>
                          </a:r>
                          <a:r>
                            <a:rPr lang="el-GR" dirty="0">
                              <a:latin typeface="Minion Pro"/>
                            </a:rPr>
                            <a:t>, η τιμή του </a:t>
                          </a:r>
                          <a:r>
                            <a:rPr lang="en-US" dirty="0">
                              <a:latin typeface="Minion Pro"/>
                            </a:rPr>
                            <a:t>m</a:t>
                          </a:r>
                          <a:r>
                            <a:rPr lang="en-US" baseline="-25000" dirty="0">
                              <a:latin typeface="Minion Pro"/>
                            </a:rPr>
                            <a:t>ℓ</a:t>
                          </a:r>
                          <a:r>
                            <a:rPr lang="el-GR" dirty="0">
                              <a:latin typeface="Minion Pro"/>
                            </a:rPr>
                            <a:t> εξαρτάται από την τιμή του </a:t>
                          </a:r>
                          <a:r>
                            <a:rPr lang="en-US" dirty="0">
                              <a:latin typeface="Minion Pro"/>
                            </a:rPr>
                            <a:t>ℓ</a:t>
                          </a:r>
                          <a:r>
                            <a:rPr lang="el-GR" dirty="0">
                              <a:latin typeface="Minion Pro"/>
                            </a:rPr>
                            <a:t>. Για κάθε </a:t>
                          </a:r>
                          <a:r>
                            <a:rPr lang="en-US" dirty="0">
                              <a:latin typeface="Minion Pro"/>
                            </a:rPr>
                            <a:t>ℓ</a:t>
                          </a:r>
                          <a:r>
                            <a:rPr lang="el-GR" dirty="0">
                              <a:latin typeface="Minion Pro"/>
                            </a:rPr>
                            <a:t> υπάρχουν 2</a:t>
                          </a:r>
                          <a:r>
                            <a:rPr lang="en-US" dirty="0">
                              <a:latin typeface="Minion Pro"/>
                            </a:rPr>
                            <a:t>ℓ</a:t>
                          </a:r>
                          <a:r>
                            <a:rPr lang="el-GR" dirty="0">
                              <a:latin typeface="Minion Pro"/>
                            </a:rPr>
                            <a:t>+1 ακέραιες τιμές του </a:t>
                          </a:r>
                          <a:r>
                            <a:rPr lang="en-US" dirty="0">
                              <a:latin typeface="Minion Pro"/>
                            </a:rPr>
                            <a:t>m</a:t>
                          </a:r>
                          <a:r>
                            <a:rPr lang="en-US" baseline="-25000" dirty="0">
                              <a:latin typeface="Minion Pro"/>
                            </a:rPr>
                            <a:t>ℓ</a:t>
                          </a:r>
                          <a:r>
                            <a:rPr lang="el-GR" dirty="0">
                              <a:latin typeface="Minion Pro"/>
                            </a:rPr>
                            <a:t>, ως ακολούθως:</a:t>
                          </a:r>
                        </a:p>
                        <a:p>
                          <a:pPr marL="0" indent="0" algn="just">
                            <a:buFont typeface="Arial" panose="020B0604020202020204" pitchFamily="34" charset="0"/>
                            <a:buNone/>
                          </a:pPr>
                          <a:endParaRPr lang="el-GR" dirty="0">
                            <a:latin typeface="Minion Pro"/>
                          </a:endParaRPr>
                        </a:p>
                        <a:p>
                          <a:pPr marL="0" indent="0" algn="just">
                            <a:buFont typeface="Arial" panose="020B0604020202020204" pitchFamily="34" charset="0"/>
                            <a:buNone/>
                          </a:pPr>
                          <a:endParaRPr lang="el-GR" dirty="0">
                            <a:latin typeface="Minion Pro"/>
                          </a:endParaRPr>
                        </a:p>
                        <a:p>
                          <a:pPr marL="0" indent="0" algn="just">
                            <a:buFont typeface="Arial" panose="020B0604020202020204" pitchFamily="34" charset="0"/>
                            <a:buNone/>
                          </a:pPr>
                          <a:endParaRPr lang="el-GR" dirty="0">
                            <a:latin typeface="Minion Pro"/>
                          </a:endParaRPr>
                        </a:p>
                        <a:p>
                          <a:pPr marL="0" indent="0" algn="just">
                            <a:buFont typeface="Arial" panose="020B0604020202020204" pitchFamily="34" charset="0"/>
                            <a:buNone/>
                          </a:pPr>
                          <a:r>
                            <a:rPr lang="el-GR" dirty="0">
                              <a:latin typeface="Minion Pro"/>
                            </a:rPr>
                            <a:t>Πχ. </a:t>
                          </a:r>
                          <a:r>
                            <a:rPr lang="el-GR" dirty="0">
                              <a:latin typeface="Minion Pro"/>
                              <a:ea typeface="MingLiU-ExtB" panose="02020500000000000000" pitchFamily="18" charset="-120"/>
                            </a:rPr>
                            <a:t>Αν </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=0, τότε υπάρχει 2</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+1</a:t>
                          </a:r>
                          <a:r>
                            <a:rPr lang="en-US" dirty="0">
                              <a:latin typeface="Minion Pro"/>
                              <a:ea typeface="MingLiU-ExtB" panose="02020500000000000000" pitchFamily="18" charset="-120"/>
                            </a:rPr>
                            <a:t> </a:t>
                          </a:r>
                          <a:r>
                            <a:rPr lang="el-GR" dirty="0">
                              <a:latin typeface="Minion Pro"/>
                              <a:ea typeface="MingLiU-ExtB" panose="02020500000000000000" pitchFamily="18" charset="-120"/>
                            </a:rPr>
                            <a:t>=</a:t>
                          </a:r>
                          <a:r>
                            <a:rPr lang="en-US" dirty="0">
                              <a:latin typeface="Minion Pro"/>
                              <a:ea typeface="MingLiU-ExtB" panose="02020500000000000000" pitchFamily="18" charset="-120"/>
                            </a:rPr>
                            <a:t> </a:t>
                          </a:r>
                          <a:r>
                            <a:rPr lang="el-GR" dirty="0">
                              <a:latin typeface="Minion Pro"/>
                              <a:ea typeface="MingLiU-ExtB" panose="02020500000000000000" pitchFamily="18" charset="-120"/>
                            </a:rPr>
                            <a:t>2</a:t>
                          </a:r>
                          <a:r>
                            <a:rPr lang="el-GR" dirty="0">
                              <a:latin typeface="Minion Pro"/>
                              <a:ea typeface="MingLiU-ExtB" panose="02020500000000000000" pitchFamily="18" charset="-120"/>
                              <a:cs typeface="Miriam" panose="020B0502050101010101" pitchFamily="34" charset="-79"/>
                            </a:rPr>
                            <a:t>×</a:t>
                          </a:r>
                          <a:r>
                            <a:rPr lang="en-US" dirty="0">
                              <a:latin typeface="Minion Pro"/>
                              <a:ea typeface="MingLiU-ExtB" panose="02020500000000000000" pitchFamily="18" charset="-120"/>
                              <a:cs typeface="Miriam" panose="020B0502050101010101" pitchFamily="34" charset="-79"/>
                            </a:rPr>
                            <a:t>0+1 = 1 </a:t>
                          </a:r>
                          <a:r>
                            <a:rPr lang="el-GR" dirty="0">
                              <a:latin typeface="Minion Pro"/>
                              <a:ea typeface="MingLiU-ExtB" panose="02020500000000000000" pitchFamily="18" charset="-120"/>
                              <a:cs typeface="Miriam" panose="020B0502050101010101" pitchFamily="34" charset="-79"/>
                            </a:rPr>
                            <a:t>τιμή του </a:t>
                          </a:r>
                          <a:r>
                            <a:rPr lang="en-US" dirty="0">
                              <a:latin typeface="Minion Pro"/>
                            </a:rPr>
                            <a:t>m</a:t>
                          </a:r>
                          <a:r>
                            <a:rPr lang="en-US" baseline="-25000" dirty="0">
                              <a:latin typeface="Minion Pro"/>
                            </a:rPr>
                            <a:t>ℓ</a:t>
                          </a:r>
                          <a:r>
                            <a:rPr lang="el-GR" dirty="0">
                              <a:latin typeface="Minion Pro"/>
                            </a:rPr>
                            <a:t>, η </a:t>
                          </a:r>
                          <a:r>
                            <a:rPr lang="en-US" dirty="0">
                              <a:latin typeface="Minion Pro"/>
                            </a:rPr>
                            <a:t>m</a:t>
                          </a:r>
                          <a:r>
                            <a:rPr lang="en-US" baseline="-25000" dirty="0">
                              <a:latin typeface="Minion Pro"/>
                            </a:rPr>
                            <a:t>ℓ</a:t>
                          </a:r>
                          <a:r>
                            <a:rPr lang="el-GR" dirty="0">
                              <a:latin typeface="Minion Pro"/>
                            </a:rPr>
                            <a:t>=0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dirty="0">
                              <a:latin typeface="Minion Pro"/>
                              <a:ea typeface="MingLiU-ExtB" panose="02020500000000000000" pitchFamily="18" charset="-120"/>
                            </a:rPr>
                            <a:t>Αν </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=1, τότε υπάρχουν 2</a:t>
                          </a:r>
                          <a:r>
                            <a:rPr lang="en-US" dirty="0">
                              <a:latin typeface="MingLiU-ExtB" panose="02020500000000000000" pitchFamily="18" charset="-120"/>
                              <a:ea typeface="MingLiU-ExtB" panose="02020500000000000000" pitchFamily="18" charset="-120"/>
                            </a:rPr>
                            <a:t>ℓ</a:t>
                          </a:r>
                          <a:r>
                            <a:rPr lang="el-GR" dirty="0">
                              <a:latin typeface="Minion Pro"/>
                              <a:ea typeface="MingLiU-ExtB" panose="02020500000000000000" pitchFamily="18" charset="-120"/>
                            </a:rPr>
                            <a:t>+1</a:t>
                          </a:r>
                          <a:r>
                            <a:rPr lang="en-US" dirty="0">
                              <a:latin typeface="Minion Pro"/>
                              <a:ea typeface="MingLiU-ExtB" panose="02020500000000000000" pitchFamily="18" charset="-120"/>
                            </a:rPr>
                            <a:t> </a:t>
                          </a:r>
                          <a:r>
                            <a:rPr lang="el-GR" dirty="0">
                              <a:latin typeface="Minion Pro"/>
                              <a:ea typeface="MingLiU-ExtB" panose="02020500000000000000" pitchFamily="18" charset="-120"/>
                            </a:rPr>
                            <a:t>=</a:t>
                          </a:r>
                          <a:r>
                            <a:rPr lang="en-US" dirty="0">
                              <a:latin typeface="Minion Pro"/>
                              <a:ea typeface="MingLiU-ExtB" panose="02020500000000000000" pitchFamily="18" charset="-120"/>
                            </a:rPr>
                            <a:t> </a:t>
                          </a:r>
                          <a:r>
                            <a:rPr lang="el-GR" dirty="0">
                              <a:latin typeface="Minion Pro"/>
                              <a:ea typeface="MingLiU-ExtB" panose="02020500000000000000" pitchFamily="18" charset="-120"/>
                            </a:rPr>
                            <a:t>2</a:t>
                          </a:r>
                          <a:r>
                            <a:rPr lang="el-GR" dirty="0">
                              <a:latin typeface="Minion Pro"/>
                              <a:ea typeface="MingLiU-ExtB" panose="02020500000000000000" pitchFamily="18" charset="-120"/>
                              <a:cs typeface="Miriam" panose="020B0502050101010101" pitchFamily="34" charset="-79"/>
                            </a:rPr>
                            <a:t>×1</a:t>
                          </a:r>
                          <a:r>
                            <a:rPr lang="en-US" dirty="0">
                              <a:latin typeface="Minion Pro"/>
                              <a:ea typeface="MingLiU-ExtB" panose="02020500000000000000" pitchFamily="18" charset="-120"/>
                              <a:cs typeface="Miriam" panose="020B0502050101010101" pitchFamily="34" charset="-79"/>
                            </a:rPr>
                            <a:t>+1 = </a:t>
                          </a:r>
                          <a:r>
                            <a:rPr lang="el-GR" dirty="0">
                              <a:latin typeface="Minion Pro"/>
                              <a:ea typeface="MingLiU-ExtB" panose="02020500000000000000" pitchFamily="18" charset="-120"/>
                              <a:cs typeface="Miriam" panose="020B0502050101010101" pitchFamily="34" charset="-79"/>
                            </a:rPr>
                            <a:t>3</a:t>
                          </a:r>
                          <a:r>
                            <a:rPr lang="en-US" dirty="0">
                              <a:latin typeface="Minion Pro"/>
                              <a:ea typeface="MingLiU-ExtB" panose="02020500000000000000" pitchFamily="18" charset="-120"/>
                              <a:cs typeface="Miriam" panose="020B0502050101010101" pitchFamily="34" charset="-79"/>
                            </a:rPr>
                            <a:t> </a:t>
                          </a:r>
                          <a:r>
                            <a:rPr lang="el-GR" dirty="0">
                              <a:latin typeface="Minion Pro"/>
                              <a:ea typeface="MingLiU-ExtB" panose="02020500000000000000" pitchFamily="18" charset="-120"/>
                              <a:cs typeface="Miriam" panose="020B0502050101010101" pitchFamily="34" charset="-79"/>
                            </a:rPr>
                            <a:t>τιμές του </a:t>
                          </a:r>
                          <a:r>
                            <a:rPr lang="en-US" dirty="0">
                              <a:latin typeface="Minion Pro"/>
                            </a:rPr>
                            <a:t>m</a:t>
                          </a:r>
                          <a:r>
                            <a:rPr lang="en-US" baseline="-25000" dirty="0">
                              <a:latin typeface="Minion Pro"/>
                            </a:rPr>
                            <a:t>ℓ</a:t>
                          </a:r>
                          <a:r>
                            <a:rPr lang="el-GR" dirty="0">
                              <a:latin typeface="Minion Pro"/>
                            </a:rPr>
                            <a:t>, </a:t>
                          </a:r>
                          <a:br>
                            <a:rPr lang="el-GR" dirty="0">
                              <a:latin typeface="Minion Pro"/>
                            </a:rPr>
                          </a:br>
                          <a:r>
                            <a:rPr lang="el-GR" dirty="0">
                              <a:latin typeface="Minion Pro"/>
                            </a:rPr>
                            <a:t>οι </a:t>
                          </a:r>
                          <a:r>
                            <a:rPr lang="en-US" dirty="0">
                              <a:latin typeface="Minion Pro"/>
                            </a:rPr>
                            <a:t>m</a:t>
                          </a:r>
                          <a:r>
                            <a:rPr lang="en-US" baseline="-25000" dirty="0">
                              <a:latin typeface="Minion Pro"/>
                            </a:rPr>
                            <a:t>ℓ</a:t>
                          </a:r>
                          <a:r>
                            <a:rPr lang="el-GR" dirty="0">
                              <a:latin typeface="Minion Pro"/>
                            </a:rPr>
                            <a:t>=-1, 0, +1</a:t>
                          </a:r>
                        </a:p>
                      </a:txBody>
                      <a:tcPr anchor="ctr"/>
                    </a:tc>
                    <a:tc>
                      <a:txBody>
                        <a:bodyPr/>
                        <a:lstStyle/>
                        <a:p>
                          <a:r>
                            <a:rPr lang="en-US" dirty="0">
                              <a:latin typeface="Minion Pro"/>
                            </a:rPr>
                            <a:t>m</a:t>
                          </a:r>
                          <a:r>
                            <a:rPr lang="en-US" baseline="-25000" dirty="0">
                              <a:latin typeface="Minion Pro"/>
                            </a:rPr>
                            <a:t>ℓ</a:t>
                          </a:r>
                          <a:r>
                            <a:rPr lang="en-US" dirty="0">
                              <a:latin typeface="Minion Pro"/>
                            </a:rPr>
                            <a:t>=-ℓ, (-ℓ+1)…0…(ℓ+1), ℓ</a:t>
                          </a:r>
                        </a:p>
                        <a:p>
                          <a:r>
                            <a:rPr lang="el-GR" dirty="0">
                              <a:latin typeface="Minion Pro"/>
                            </a:rPr>
                            <a:t>πχ. Για </a:t>
                          </a:r>
                          <a:r>
                            <a:rPr lang="en-US" dirty="0">
                              <a:latin typeface="Minion Pro"/>
                            </a:rPr>
                            <a:t>ℓ</a:t>
                          </a:r>
                          <a:r>
                            <a:rPr lang="el-GR" dirty="0">
                              <a:latin typeface="Minion Pro"/>
                            </a:rPr>
                            <a:t>=0, </a:t>
                          </a:r>
                          <a:r>
                            <a:rPr lang="en-US" dirty="0">
                              <a:latin typeface="Minion Pro"/>
                            </a:rPr>
                            <a:t>m</a:t>
                          </a:r>
                          <a:r>
                            <a:rPr lang="en-US" baseline="-25000" dirty="0">
                              <a:latin typeface="Minion Pro"/>
                            </a:rPr>
                            <a:t>ℓ</a:t>
                          </a:r>
                          <a:r>
                            <a:rPr lang="en-US" dirty="0">
                              <a:latin typeface="Minion Pro"/>
                            </a:rPr>
                            <a:t>=</a:t>
                          </a:r>
                          <a:r>
                            <a:rPr lang="el-GR" dirty="0">
                              <a:latin typeface="Minion Pro"/>
                            </a:rPr>
                            <a:t>0 </a:t>
                          </a:r>
                        </a:p>
                        <a:p>
                          <a:r>
                            <a:rPr lang="el-GR" dirty="0">
                              <a:latin typeface="Minion Pro"/>
                            </a:rPr>
                            <a:t>ενώ για </a:t>
                          </a:r>
                          <a:r>
                            <a:rPr lang="en-US" dirty="0">
                              <a:latin typeface="Minion Pro"/>
                            </a:rPr>
                            <a:t>ℓ</a:t>
                          </a:r>
                          <a:r>
                            <a:rPr lang="el-GR" dirty="0">
                              <a:latin typeface="Minion Pro"/>
                            </a:rPr>
                            <a:t>=2, </a:t>
                          </a:r>
                          <a:r>
                            <a:rPr lang="en-US" dirty="0">
                              <a:latin typeface="Minion Pro"/>
                            </a:rPr>
                            <a:t>m</a:t>
                          </a:r>
                          <a:r>
                            <a:rPr lang="en-US" baseline="-25000" dirty="0">
                              <a:latin typeface="Minion Pro"/>
                            </a:rPr>
                            <a:t>ℓ</a:t>
                          </a:r>
                          <a:r>
                            <a:rPr lang="en-US" dirty="0">
                              <a:latin typeface="Minion Pro"/>
                            </a:rPr>
                            <a:t>=</a:t>
                          </a:r>
                          <a:r>
                            <a:rPr lang="el-GR" dirty="0">
                              <a:latin typeface="Minion Pro"/>
                            </a:rPr>
                            <a:t>-2, -1, 0, 1, 2</a:t>
                          </a:r>
                          <a:endParaRPr lang="en-US" dirty="0">
                            <a:latin typeface="Minion Pro"/>
                          </a:endParaRPr>
                        </a:p>
                      </a:txBody>
                      <a:tcPr anchor="ctr"/>
                    </a:tc>
                    <a:extLst>
                      <a:ext uri="{0D108BD9-81ED-4DB2-BD59-A6C34878D82A}">
                        <a16:rowId xmlns:a16="http://schemas.microsoft.com/office/drawing/2014/main" val="2790420875"/>
                      </a:ext>
                    </a:extLst>
                  </a:tr>
                  <a:tr h="2011680">
                    <a:tc>
                      <a:txBody>
                        <a:bodyPr/>
                        <a:lstStyle/>
                        <a:p>
                          <a:r>
                            <a:rPr lang="el-GR" dirty="0">
                              <a:latin typeface="Minion Pro"/>
                            </a:rPr>
                            <a:t>Κβαντικός αριθμός του </a:t>
                          </a:r>
                          <a:r>
                            <a:rPr lang="en-US" dirty="0">
                              <a:latin typeface="Minion Pro"/>
                            </a:rPr>
                            <a:t>spin (</a:t>
                          </a:r>
                          <a:r>
                            <a:rPr lang="en-US" dirty="0" err="1">
                              <a:latin typeface="Minion Pro"/>
                            </a:rPr>
                            <a:t>m</a:t>
                          </a:r>
                          <a:r>
                            <a:rPr lang="en-US" baseline="-25000" dirty="0" err="1">
                              <a:latin typeface="Minion Pro"/>
                            </a:rPr>
                            <a:t>s</a:t>
                          </a:r>
                          <a:r>
                            <a:rPr lang="en-US" dirty="0">
                              <a:latin typeface="Minion Pro"/>
                            </a:rPr>
                            <a:t>)</a:t>
                          </a:r>
                        </a:p>
                      </a:txBody>
                      <a:tcPr anchor="ctr"/>
                    </a:tc>
                    <a:tc>
                      <a:txBody>
                        <a:bodyPr/>
                        <a:lstStyle/>
                        <a:p>
                          <a:pPr marL="285750" indent="-285750" algn="just">
                            <a:buFont typeface="Arial" panose="020B0604020202020204" pitchFamily="34" charset="0"/>
                            <a:buChar char="•"/>
                          </a:pPr>
                          <a:r>
                            <a:rPr lang="el-GR" dirty="0">
                              <a:latin typeface="Minion Pro"/>
                            </a:rPr>
                            <a:t>Τα ηλεκτρόνια γύρω από το άτομο συμπεριφέρονται σαν μικροσκοπικοί μαγνήτες. Αυτό συμβαίνει γιατί έχουν μια ιδιοπεριστροφή και σύμφωνα με την κλασική Η/Μ θεωρία κάθε περιστρεφόμενο φορτίο παράγει ένα μαγνητικό πεδίο.</a:t>
                          </a:r>
                        </a:p>
                        <a:p>
                          <a:pPr marL="285750" indent="-285750" algn="just">
                            <a:buFont typeface="Arial" panose="020B0604020202020204" pitchFamily="34" charset="0"/>
                            <a:buChar char="•"/>
                          </a:pPr>
                          <a:r>
                            <a:rPr lang="el-GR" dirty="0">
                              <a:latin typeface="Minion Pro"/>
                            </a:rPr>
                            <a:t>Για αυτό το λόγο είναι υποχρεωτική η εισαγωγή ενός τέταρτου κβαντικού αριθμού για την πλήρη περιγραφή της κβαντικής κατάστασης ενός ηλεκτρονίου.</a:t>
                          </a:r>
                          <a:endParaRPr lang="en-US" dirty="0">
                            <a:latin typeface="Minion Pro"/>
                          </a:endParaRPr>
                        </a:p>
                      </a:txBody>
                      <a:tcPr anchor="ctr"/>
                    </a:tc>
                    <a:tc>
                      <a:txBody>
                        <a:bodyPr/>
                        <a:lstStyle/>
                        <a:p>
                          <a:endParaRPr lang="en-US"/>
                        </a:p>
                      </a:txBody>
                      <a:tcPr anchor="ctr">
                        <a:blipFill>
                          <a:blip r:embed="rId3"/>
                          <a:stretch>
                            <a:fillRect l="-285163" t="-161515" r="-1016" b="-4545"/>
                          </a:stretch>
                        </a:blipFill>
                      </a:tcPr>
                    </a:tc>
                    <a:extLst>
                      <a:ext uri="{0D108BD9-81ED-4DB2-BD59-A6C34878D82A}">
                        <a16:rowId xmlns:a16="http://schemas.microsoft.com/office/drawing/2014/main" val="2379411898"/>
                      </a:ext>
                    </a:extLst>
                  </a:tr>
                </a:tbl>
              </a:graphicData>
            </a:graphic>
          </p:graphicFrame>
        </mc:Fallback>
      </mc:AlternateContent>
      <p:pic>
        <p:nvPicPr>
          <p:cNvPr id="6" name="Picture 5">
            <a:extLst>
              <a:ext uri="{FF2B5EF4-FFF2-40B4-BE49-F238E27FC236}">
                <a16:creationId xmlns:a16="http://schemas.microsoft.com/office/drawing/2014/main" id="{393165AF-9647-E647-139D-234A0E15DD7B}"/>
              </a:ext>
            </a:extLst>
          </p:cNvPr>
          <p:cNvPicPr>
            <a:picLocks noChangeAspect="1"/>
          </p:cNvPicPr>
          <p:nvPr/>
        </p:nvPicPr>
        <p:blipFill>
          <a:blip r:embed="rId4"/>
          <a:stretch>
            <a:fillRect/>
          </a:stretch>
        </p:blipFill>
        <p:spPr>
          <a:xfrm>
            <a:off x="4093198" y="2967867"/>
            <a:ext cx="3553321" cy="466790"/>
          </a:xfrm>
          <a:prstGeom prst="rect">
            <a:avLst/>
          </a:prstGeom>
        </p:spPr>
      </p:pic>
    </p:spTree>
    <p:extLst>
      <p:ext uri="{BB962C8B-B14F-4D97-AF65-F5344CB8AC3E}">
        <p14:creationId xmlns:p14="http://schemas.microsoft.com/office/powerpoint/2010/main" val="228971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9635-23E5-AABB-0AD5-923F4C96F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724FE-22BF-1648-3FAA-8DDB5AE31E80}"/>
              </a:ext>
            </a:extLst>
          </p:cNvPr>
          <p:cNvSpPr>
            <a:spLocks noGrp="1"/>
          </p:cNvSpPr>
          <p:nvPr>
            <p:ph type="title"/>
          </p:nvPr>
        </p:nvSpPr>
        <p:spPr>
          <a:xfrm>
            <a:off x="324000" y="174625"/>
            <a:ext cx="11563200" cy="1113401"/>
          </a:xfrm>
        </p:spPr>
        <p:txBody>
          <a:bodyPr anchor="ctr">
            <a:normAutofit/>
          </a:bodyPr>
          <a:lstStyle/>
          <a:p>
            <a:r>
              <a:rPr lang="el-GR" dirty="0"/>
              <a:t>Κβαντικοί Αριθμοί – </a:t>
            </a:r>
            <a:br>
              <a:rPr lang="el-GR" dirty="0"/>
            </a:br>
            <a:r>
              <a:rPr lang="el-GR" dirty="0"/>
              <a:t>Κανόνες για την ανάπτυξη των τροχιακών</a:t>
            </a:r>
            <a:endParaRPr lang="en-US" dirty="0"/>
          </a:p>
        </p:txBody>
      </p:sp>
      <p:grpSp>
        <p:nvGrpSpPr>
          <p:cNvPr id="16" name="Group 15">
            <a:extLst>
              <a:ext uri="{FF2B5EF4-FFF2-40B4-BE49-F238E27FC236}">
                <a16:creationId xmlns:a16="http://schemas.microsoft.com/office/drawing/2014/main" id="{28572AEA-E0AA-F709-B9E3-CF0D3F010DA4}"/>
              </a:ext>
            </a:extLst>
          </p:cNvPr>
          <p:cNvGrpSpPr/>
          <p:nvPr/>
        </p:nvGrpSpPr>
        <p:grpSpPr>
          <a:xfrm>
            <a:off x="2228310" y="1642813"/>
            <a:ext cx="7735380" cy="3572374"/>
            <a:chOff x="2228310" y="1642813"/>
            <a:chExt cx="7735380" cy="3572374"/>
          </a:xfrm>
        </p:grpSpPr>
        <p:pic>
          <p:nvPicPr>
            <p:cNvPr id="5" name="Picture 4">
              <a:extLst>
                <a:ext uri="{FF2B5EF4-FFF2-40B4-BE49-F238E27FC236}">
                  <a16:creationId xmlns:a16="http://schemas.microsoft.com/office/drawing/2014/main" id="{7760644F-D2F7-6E4C-7AFE-44BB3AB623B1}"/>
                </a:ext>
              </a:extLst>
            </p:cNvPr>
            <p:cNvPicPr>
              <a:picLocks noChangeAspect="1"/>
            </p:cNvPicPr>
            <p:nvPr/>
          </p:nvPicPr>
          <p:blipFill>
            <a:blip r:embed="rId3"/>
            <a:stretch>
              <a:fillRect/>
            </a:stretch>
          </p:blipFill>
          <p:spPr>
            <a:xfrm>
              <a:off x="2228310" y="1642813"/>
              <a:ext cx="7735380" cy="3572374"/>
            </a:xfrm>
            <a:prstGeom prst="rect">
              <a:avLst/>
            </a:prstGeom>
          </p:spPr>
        </p:pic>
        <p:pic>
          <p:nvPicPr>
            <p:cNvPr id="12" name="Picture 11">
              <a:extLst>
                <a:ext uri="{FF2B5EF4-FFF2-40B4-BE49-F238E27FC236}">
                  <a16:creationId xmlns:a16="http://schemas.microsoft.com/office/drawing/2014/main" id="{B1A2A1BC-D532-AC8B-CEAA-1D4483B5A60D}"/>
                </a:ext>
              </a:extLst>
            </p:cNvPr>
            <p:cNvPicPr>
              <a:picLocks noChangeAspect="1"/>
            </p:cNvPicPr>
            <p:nvPr/>
          </p:nvPicPr>
          <p:blipFill>
            <a:blip r:embed="rId4"/>
            <a:stretch>
              <a:fillRect/>
            </a:stretch>
          </p:blipFill>
          <p:spPr>
            <a:xfrm>
              <a:off x="6057900" y="1689516"/>
              <a:ext cx="3745828" cy="571904"/>
            </a:xfrm>
            <a:prstGeom prst="rect">
              <a:avLst/>
            </a:prstGeom>
          </p:spPr>
        </p:pic>
        <p:sp>
          <p:nvSpPr>
            <p:cNvPr id="14" name="TextBox 13">
              <a:extLst>
                <a:ext uri="{FF2B5EF4-FFF2-40B4-BE49-F238E27FC236}">
                  <a16:creationId xmlns:a16="http://schemas.microsoft.com/office/drawing/2014/main" id="{03C05FB3-9B81-787C-CF72-7D823534CFC1}"/>
                </a:ext>
              </a:extLst>
            </p:cNvPr>
            <p:cNvSpPr txBox="1"/>
            <p:nvPr/>
          </p:nvSpPr>
          <p:spPr>
            <a:xfrm>
              <a:off x="6057900" y="1738200"/>
              <a:ext cx="977447" cy="523220"/>
            </a:xfrm>
            <a:prstGeom prst="rect">
              <a:avLst/>
            </a:prstGeom>
            <a:noFill/>
          </p:spPr>
          <p:txBody>
            <a:bodyPr wrap="none" rtlCol="0">
              <a:spAutoFit/>
            </a:bodyPr>
            <a:lstStyle/>
            <a:p>
              <a:pPr algn="ctr"/>
              <a:r>
                <a:rPr lang="el-GR" sz="1400" b="1" dirty="0">
                  <a:solidFill>
                    <a:srgbClr val="000000"/>
                  </a:solidFill>
                  <a:latin typeface="Minion Pro" panose="02040503050306020203"/>
                </a:rPr>
                <a:t>Αριθμός </a:t>
              </a:r>
              <a:br>
                <a:rPr lang="el-GR" sz="1400" b="1" dirty="0">
                  <a:solidFill>
                    <a:srgbClr val="000000"/>
                  </a:solidFill>
                  <a:latin typeface="Minion Pro" panose="02040503050306020203"/>
                </a:rPr>
              </a:br>
              <a:r>
                <a:rPr lang="el-GR" sz="1400" b="1" dirty="0">
                  <a:solidFill>
                    <a:srgbClr val="000000"/>
                  </a:solidFill>
                  <a:latin typeface="Minion Pro" panose="02040503050306020203"/>
                </a:rPr>
                <a:t>τροχιακών</a:t>
              </a:r>
              <a:endParaRPr lang="en-US" sz="1400" b="1" dirty="0">
                <a:solidFill>
                  <a:srgbClr val="000000"/>
                </a:solidFill>
                <a:latin typeface="Minion Pro" panose="02040503050306020203"/>
              </a:endParaRPr>
            </a:p>
          </p:txBody>
        </p:sp>
        <p:sp>
          <p:nvSpPr>
            <p:cNvPr id="15" name="TextBox 14">
              <a:extLst>
                <a:ext uri="{FF2B5EF4-FFF2-40B4-BE49-F238E27FC236}">
                  <a16:creationId xmlns:a16="http://schemas.microsoft.com/office/drawing/2014/main" id="{5333DC49-3ED9-29D4-EBA1-2352CE7D906C}"/>
                </a:ext>
              </a:extLst>
            </p:cNvPr>
            <p:cNvSpPr txBox="1"/>
            <p:nvPr/>
          </p:nvSpPr>
          <p:spPr>
            <a:xfrm>
              <a:off x="8112132" y="1738200"/>
              <a:ext cx="1205010" cy="523220"/>
            </a:xfrm>
            <a:prstGeom prst="rect">
              <a:avLst/>
            </a:prstGeom>
            <a:noFill/>
          </p:spPr>
          <p:txBody>
            <a:bodyPr wrap="none" rtlCol="0">
              <a:spAutoFit/>
            </a:bodyPr>
            <a:lstStyle/>
            <a:p>
              <a:pPr algn="ctr"/>
              <a:r>
                <a:rPr lang="el-GR" sz="1400" b="1" dirty="0">
                  <a:solidFill>
                    <a:srgbClr val="000000"/>
                  </a:solidFill>
                  <a:latin typeface="Minion Pro" panose="02040503050306020203"/>
                </a:rPr>
                <a:t>Συμβολισμός </a:t>
              </a:r>
              <a:br>
                <a:rPr lang="el-GR" sz="1400" b="1" dirty="0">
                  <a:solidFill>
                    <a:srgbClr val="000000"/>
                  </a:solidFill>
                  <a:latin typeface="Minion Pro" panose="02040503050306020203"/>
                </a:rPr>
              </a:br>
              <a:r>
                <a:rPr lang="el-GR" sz="1400" b="1" dirty="0">
                  <a:solidFill>
                    <a:srgbClr val="000000"/>
                  </a:solidFill>
                  <a:latin typeface="Minion Pro" panose="02040503050306020203"/>
                </a:rPr>
                <a:t>τροχιακών</a:t>
              </a:r>
              <a:endParaRPr lang="en-US" sz="1400" b="1" dirty="0">
                <a:solidFill>
                  <a:srgbClr val="000000"/>
                </a:solidFill>
                <a:latin typeface="Minion Pro" panose="02040503050306020203"/>
              </a:endParaRPr>
            </a:p>
          </p:txBody>
        </p:sp>
      </p:grpSp>
    </p:spTree>
    <p:extLst>
      <p:ext uri="{BB962C8B-B14F-4D97-AF65-F5344CB8AC3E}">
        <p14:creationId xmlns:p14="http://schemas.microsoft.com/office/powerpoint/2010/main" val="125040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79FE-EDCF-179A-1C6C-854ECE456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57733-759F-89A8-1038-14173C6F582C}"/>
              </a:ext>
            </a:extLst>
          </p:cNvPr>
          <p:cNvSpPr>
            <a:spLocks noGrp="1"/>
          </p:cNvSpPr>
          <p:nvPr>
            <p:ph type="title"/>
          </p:nvPr>
        </p:nvSpPr>
        <p:spPr>
          <a:xfrm>
            <a:off x="324000" y="174625"/>
            <a:ext cx="11563200" cy="663575"/>
          </a:xfrm>
        </p:spPr>
        <p:txBody>
          <a:bodyPr anchor="ctr">
            <a:normAutofit/>
          </a:bodyPr>
          <a:lstStyle/>
          <a:p>
            <a:r>
              <a:rPr lang="el-GR" dirty="0"/>
              <a:t>Ενέργειες ατομικών τροχιακών</a:t>
            </a:r>
            <a:endParaRPr lang="en-US" dirty="0"/>
          </a:p>
        </p:txBody>
      </p:sp>
      <p:pic>
        <p:nvPicPr>
          <p:cNvPr id="4" name="Picture 3">
            <a:extLst>
              <a:ext uri="{FF2B5EF4-FFF2-40B4-BE49-F238E27FC236}">
                <a16:creationId xmlns:a16="http://schemas.microsoft.com/office/drawing/2014/main" id="{5CEE4C6A-EFB6-CBB5-89AB-D39FF1B39560}"/>
              </a:ext>
            </a:extLst>
          </p:cNvPr>
          <p:cNvPicPr>
            <a:picLocks noChangeAspect="1"/>
          </p:cNvPicPr>
          <p:nvPr/>
        </p:nvPicPr>
        <p:blipFill>
          <a:blip r:embed="rId3"/>
          <a:stretch>
            <a:fillRect/>
          </a:stretch>
        </p:blipFill>
        <p:spPr>
          <a:xfrm>
            <a:off x="41893" y="1149802"/>
            <a:ext cx="6054107" cy="3569681"/>
          </a:xfrm>
          <a:prstGeom prst="rect">
            <a:avLst/>
          </a:prstGeom>
        </p:spPr>
      </p:pic>
      <p:sp>
        <p:nvSpPr>
          <p:cNvPr id="6" name="TextBox 5">
            <a:extLst>
              <a:ext uri="{FF2B5EF4-FFF2-40B4-BE49-F238E27FC236}">
                <a16:creationId xmlns:a16="http://schemas.microsoft.com/office/drawing/2014/main" id="{6C291306-A9F5-EC12-4683-32F7FE999E11}"/>
              </a:ext>
            </a:extLst>
          </p:cNvPr>
          <p:cNvSpPr txBox="1"/>
          <p:nvPr/>
        </p:nvSpPr>
        <p:spPr>
          <a:xfrm>
            <a:off x="300038" y="4831030"/>
            <a:ext cx="5733901" cy="101566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i="1" dirty="0">
                <a:latin typeface="Minion Pro" panose="02040503050306020203"/>
              </a:rPr>
              <a:t>Διάγραμμα ενεργειακών επιπέδων για το Υδρογόνο – Ενεργειακά επίπεδα εξαρτώνται μόνο από την τιμή του </a:t>
            </a:r>
            <a:r>
              <a:rPr lang="en-US" sz="2000" i="1" dirty="0">
                <a:latin typeface="Minion Pro" panose="02040503050306020203"/>
              </a:rPr>
              <a:t>n.</a:t>
            </a:r>
            <a:endParaRPr lang="el-GR" sz="2000" i="1" dirty="0">
              <a:latin typeface="Minion Pro" panose="02040503050306020203"/>
            </a:endParaRPr>
          </a:p>
        </p:txBody>
      </p:sp>
      <p:pic>
        <p:nvPicPr>
          <p:cNvPr id="8" name="Picture 7">
            <a:extLst>
              <a:ext uri="{FF2B5EF4-FFF2-40B4-BE49-F238E27FC236}">
                <a16:creationId xmlns:a16="http://schemas.microsoft.com/office/drawing/2014/main" id="{5BDB8D9E-8314-BE27-B068-37FC27A35AD1}"/>
              </a:ext>
            </a:extLst>
          </p:cNvPr>
          <p:cNvPicPr>
            <a:picLocks noChangeAspect="1"/>
          </p:cNvPicPr>
          <p:nvPr/>
        </p:nvPicPr>
        <p:blipFill>
          <a:blip r:embed="rId4"/>
          <a:stretch>
            <a:fillRect/>
          </a:stretch>
        </p:blipFill>
        <p:spPr>
          <a:xfrm>
            <a:off x="6400765" y="951321"/>
            <a:ext cx="4896533" cy="3677163"/>
          </a:xfrm>
          <a:prstGeom prst="rect">
            <a:avLst/>
          </a:prstGeom>
        </p:spPr>
      </p:pic>
      <p:sp>
        <p:nvSpPr>
          <p:cNvPr id="9" name="TextBox 8">
            <a:extLst>
              <a:ext uri="{FF2B5EF4-FFF2-40B4-BE49-F238E27FC236}">
                <a16:creationId xmlns:a16="http://schemas.microsoft.com/office/drawing/2014/main" id="{CB423E45-6415-5247-6A4C-493B4A618276}"/>
              </a:ext>
            </a:extLst>
          </p:cNvPr>
          <p:cNvSpPr txBox="1"/>
          <p:nvPr/>
        </p:nvSpPr>
        <p:spPr>
          <a:xfrm>
            <a:off x="6153299" y="4831030"/>
            <a:ext cx="5733901" cy="101566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i="1" dirty="0">
                <a:latin typeface="Minion Pro" panose="02040503050306020203"/>
              </a:rPr>
              <a:t>Διάγραμμα ενεργειακών επιπέδων για </a:t>
            </a:r>
            <a:r>
              <a:rPr lang="el-GR" sz="2000" i="1" dirty="0" err="1">
                <a:latin typeface="Minion Pro" panose="02040503050306020203"/>
              </a:rPr>
              <a:t>πολυηλεκτρονιακά</a:t>
            </a:r>
            <a:r>
              <a:rPr lang="el-GR" sz="2000" i="1" dirty="0">
                <a:latin typeface="Minion Pro" panose="02040503050306020203"/>
              </a:rPr>
              <a:t> άτομα – Ενεργειακά επίπεδα εξαρτώνται μόνο από την τιμή του </a:t>
            </a:r>
            <a:r>
              <a:rPr lang="en-US" sz="2000" i="1" dirty="0">
                <a:latin typeface="Minion Pro" panose="02040503050306020203"/>
              </a:rPr>
              <a:t>n</a:t>
            </a:r>
            <a:r>
              <a:rPr lang="el-GR" sz="2000" i="1" dirty="0">
                <a:latin typeface="Minion Pro" panose="02040503050306020203"/>
              </a:rPr>
              <a:t> και του </a:t>
            </a:r>
            <a:r>
              <a:rPr lang="en-US" sz="2000" dirty="0">
                <a:latin typeface="MingLiU-ExtB" panose="02020500000000000000" pitchFamily="18" charset="-120"/>
                <a:ea typeface="MingLiU-ExtB" panose="02020500000000000000" pitchFamily="18" charset="-120"/>
              </a:rPr>
              <a:t>ℓ</a:t>
            </a:r>
            <a:r>
              <a:rPr lang="en-US" sz="2000" i="1" dirty="0">
                <a:latin typeface="Minion Pro" panose="02040503050306020203"/>
              </a:rPr>
              <a:t>.</a:t>
            </a:r>
            <a:endParaRPr lang="el-GR" sz="2000" i="1" dirty="0">
              <a:latin typeface="Minion Pro" panose="02040503050306020203"/>
            </a:endParaRPr>
          </a:p>
        </p:txBody>
      </p:sp>
    </p:spTree>
    <p:extLst>
      <p:ext uri="{BB962C8B-B14F-4D97-AF65-F5344CB8AC3E}">
        <p14:creationId xmlns:p14="http://schemas.microsoft.com/office/powerpoint/2010/main" val="27251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39D0-4A44-5409-F0C3-FD91F7C90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8D39D-9BEE-E058-7295-F7BE001CD5AD}"/>
              </a:ext>
            </a:extLst>
          </p:cNvPr>
          <p:cNvSpPr>
            <a:spLocks noGrp="1"/>
          </p:cNvSpPr>
          <p:nvPr>
            <p:ph type="title"/>
          </p:nvPr>
        </p:nvSpPr>
        <p:spPr>
          <a:xfrm>
            <a:off x="324000" y="174625"/>
            <a:ext cx="11563200" cy="663575"/>
          </a:xfrm>
        </p:spPr>
        <p:txBody>
          <a:bodyPr anchor="ctr">
            <a:normAutofit/>
          </a:bodyPr>
          <a:lstStyle/>
          <a:p>
            <a:r>
              <a:rPr lang="el-GR" dirty="0"/>
              <a:t>Ενέργειες ατομικών τροχιακών – Μνημονικός κανόνας</a:t>
            </a:r>
            <a:endParaRPr lang="en-US" dirty="0"/>
          </a:p>
        </p:txBody>
      </p:sp>
      <p:pic>
        <p:nvPicPr>
          <p:cNvPr id="5" name="Picture 4">
            <a:extLst>
              <a:ext uri="{FF2B5EF4-FFF2-40B4-BE49-F238E27FC236}">
                <a16:creationId xmlns:a16="http://schemas.microsoft.com/office/drawing/2014/main" id="{E0E84FF1-A64C-0DAE-B934-658940B9EF9F}"/>
              </a:ext>
            </a:extLst>
          </p:cNvPr>
          <p:cNvPicPr>
            <a:picLocks noChangeAspect="1"/>
          </p:cNvPicPr>
          <p:nvPr/>
        </p:nvPicPr>
        <p:blipFill>
          <a:blip r:embed="rId3"/>
          <a:stretch>
            <a:fillRect/>
          </a:stretch>
        </p:blipFill>
        <p:spPr>
          <a:xfrm>
            <a:off x="4214026" y="1662045"/>
            <a:ext cx="3687747" cy="3610110"/>
          </a:xfrm>
          <a:prstGeom prst="rect">
            <a:avLst/>
          </a:prstGeom>
        </p:spPr>
      </p:pic>
    </p:spTree>
    <p:extLst>
      <p:ext uri="{BB962C8B-B14F-4D97-AF65-F5344CB8AC3E}">
        <p14:creationId xmlns:p14="http://schemas.microsoft.com/office/powerpoint/2010/main" val="194293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24FF-4BF0-C474-4E27-6166570FB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97782-C7A8-7B93-219C-05E17FCD8D9F}"/>
              </a:ext>
            </a:extLst>
          </p:cNvPr>
          <p:cNvSpPr>
            <a:spLocks noGrp="1"/>
          </p:cNvSpPr>
          <p:nvPr>
            <p:ph type="title"/>
          </p:nvPr>
        </p:nvSpPr>
        <p:spPr>
          <a:xfrm>
            <a:off x="324000" y="174625"/>
            <a:ext cx="11563200" cy="663575"/>
          </a:xfrm>
        </p:spPr>
        <p:txBody>
          <a:bodyPr anchor="ctr">
            <a:normAutofit/>
          </a:bodyPr>
          <a:lstStyle/>
          <a:p>
            <a:r>
              <a:rPr lang="el-GR" dirty="0"/>
              <a:t>Συμπλήρωση ατομικών τροχιακών – Σημειολογία</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5CEBCB-143F-C32A-4A80-214E6D3D949C}"/>
                  </a:ext>
                </a:extLst>
              </p:cNvPr>
              <p:cNvSpPr txBox="1"/>
              <p:nvPr/>
            </p:nvSpPr>
            <p:spPr>
              <a:xfrm>
                <a:off x="5479531" y="3051601"/>
                <a:ext cx="1252138" cy="830997"/>
              </a:xfrm>
              <a:prstGeom prst="rect">
                <a:avLst/>
              </a:prstGeom>
              <a:solidFill>
                <a:srgbClr val="D1F5C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l-GR" sz="4800" b="0" i="0" smtClean="0">
                              <a:latin typeface="Cambria Math" panose="02040503050406030204" pitchFamily="18" charset="0"/>
                            </a:rPr>
                            <m:t>1</m:t>
                          </m:r>
                          <m:r>
                            <m:rPr>
                              <m:sty m:val="p"/>
                            </m:rPr>
                            <a:rPr lang="en-US" sz="4800" b="0" i="0" smtClean="0">
                              <a:latin typeface="Cambria Math" panose="02040503050406030204" pitchFamily="18" charset="0"/>
                            </a:rPr>
                            <m:t>s</m:t>
                          </m:r>
                        </m:e>
                        <m:sup>
                          <m:r>
                            <a:rPr lang="en-US" sz="4800" b="0" i="0" smtClean="0">
                              <a:latin typeface="Cambria Math" panose="02040503050406030204" pitchFamily="18" charset="0"/>
                            </a:rPr>
                            <m:t>1</m:t>
                          </m:r>
                        </m:sup>
                      </m:sSup>
                    </m:oMath>
                  </m:oMathPara>
                </a14:m>
                <a:endParaRPr lang="en-US" sz="3200" dirty="0"/>
              </a:p>
            </p:txBody>
          </p:sp>
        </mc:Choice>
        <mc:Fallback xmlns="">
          <p:sp>
            <p:nvSpPr>
              <p:cNvPr id="3" name="TextBox 2">
                <a:extLst>
                  <a:ext uri="{FF2B5EF4-FFF2-40B4-BE49-F238E27FC236}">
                    <a16:creationId xmlns:a16="http://schemas.microsoft.com/office/drawing/2014/main" id="{0B5CEBCB-143F-C32A-4A80-214E6D3D949C}"/>
                  </a:ext>
                </a:extLst>
              </p:cNvPr>
              <p:cNvSpPr txBox="1">
                <a:spLocks noRot="1" noChangeAspect="1" noMove="1" noResize="1" noEditPoints="1" noAdjustHandles="1" noChangeArrowheads="1" noChangeShapeType="1" noTextEdit="1"/>
              </p:cNvSpPr>
              <p:nvPr/>
            </p:nvSpPr>
            <p:spPr>
              <a:xfrm>
                <a:off x="5479531" y="3051601"/>
                <a:ext cx="1252138" cy="830997"/>
              </a:xfrm>
              <a:prstGeom prst="rect">
                <a:avLst/>
              </a:prstGeom>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D0FB1FE-41F7-66C9-6145-E42DD54CD979}"/>
              </a:ext>
            </a:extLst>
          </p:cNvPr>
          <p:cNvSpPr/>
          <p:nvPr/>
        </p:nvSpPr>
        <p:spPr>
          <a:xfrm>
            <a:off x="5663953" y="3135312"/>
            <a:ext cx="292963" cy="663575"/>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E328A9-CBC7-D70D-27BD-CA13E55C2240}"/>
              </a:ext>
            </a:extLst>
          </p:cNvPr>
          <p:cNvSpPr/>
          <p:nvPr/>
        </p:nvSpPr>
        <p:spPr>
          <a:xfrm>
            <a:off x="5994856" y="3135312"/>
            <a:ext cx="292963" cy="663575"/>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114CD3-DB96-F590-4F49-B540AC2648A5}"/>
              </a:ext>
            </a:extLst>
          </p:cNvPr>
          <p:cNvSpPr/>
          <p:nvPr/>
        </p:nvSpPr>
        <p:spPr>
          <a:xfrm>
            <a:off x="6312674" y="3135312"/>
            <a:ext cx="292963" cy="42463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A1FB8F-90AE-62D1-B98C-B96046419074}"/>
              </a:ext>
            </a:extLst>
          </p:cNvPr>
          <p:cNvSpPr txBox="1"/>
          <p:nvPr/>
        </p:nvSpPr>
        <p:spPr>
          <a:xfrm>
            <a:off x="300039" y="4831030"/>
            <a:ext cx="4422881" cy="40011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Σημειώνει τον κύριο κβαντικό αριθμό </a:t>
            </a:r>
            <a:r>
              <a:rPr lang="en-US" sz="2000" b="1" dirty="0">
                <a:latin typeface="Minion Pro" panose="02040503050306020203"/>
              </a:rPr>
              <a:t>n</a:t>
            </a:r>
            <a:endParaRPr lang="el-GR" sz="2000" b="1" dirty="0">
              <a:latin typeface="Minion Pro" panose="02040503050306020203"/>
            </a:endParaRPr>
          </a:p>
        </p:txBody>
      </p:sp>
      <p:cxnSp>
        <p:nvCxnSpPr>
          <p:cNvPr id="10" name="Straight Arrow Connector 9">
            <a:extLst>
              <a:ext uri="{FF2B5EF4-FFF2-40B4-BE49-F238E27FC236}">
                <a16:creationId xmlns:a16="http://schemas.microsoft.com/office/drawing/2014/main" id="{AD09E7D0-5ABF-6361-50D3-6372D40E3523}"/>
              </a:ext>
            </a:extLst>
          </p:cNvPr>
          <p:cNvCxnSpPr>
            <a:cxnSpLocks/>
            <a:stCxn id="8" idx="0"/>
            <a:endCxn id="4" idx="1"/>
          </p:cNvCxnSpPr>
          <p:nvPr/>
        </p:nvCxnSpPr>
        <p:spPr>
          <a:xfrm flipV="1">
            <a:off x="2511480" y="3467100"/>
            <a:ext cx="3152473" cy="1363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DFA1EB-E5F0-7136-ABCA-D3C5759E1F72}"/>
              </a:ext>
            </a:extLst>
          </p:cNvPr>
          <p:cNvSpPr txBox="1"/>
          <p:nvPr/>
        </p:nvSpPr>
        <p:spPr>
          <a:xfrm>
            <a:off x="5663952" y="4846419"/>
            <a:ext cx="5548545" cy="40011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Σημειώνει τον κβαντικό αριθμό της στροφορμής</a:t>
            </a:r>
            <a:r>
              <a:rPr lang="en-US" sz="2000" b="1" dirty="0">
                <a:latin typeface="Minion Pro" panose="02040503050306020203"/>
              </a:rPr>
              <a:t> </a:t>
            </a:r>
            <a:r>
              <a:rPr lang="en-US" sz="2000" b="1" dirty="0">
                <a:latin typeface="MingLiU-ExtB" panose="02020500000000000000" pitchFamily="18" charset="-120"/>
                <a:ea typeface="MingLiU-ExtB" panose="02020500000000000000" pitchFamily="18" charset="-120"/>
              </a:rPr>
              <a:t>ℓ</a:t>
            </a:r>
            <a:r>
              <a:rPr lang="el-GR" sz="2000" b="1" dirty="0">
                <a:latin typeface="Minion Pro" panose="02040503050306020203"/>
              </a:rPr>
              <a:t> </a:t>
            </a:r>
          </a:p>
        </p:txBody>
      </p:sp>
      <p:cxnSp>
        <p:nvCxnSpPr>
          <p:cNvPr id="14" name="Straight Arrow Connector 13">
            <a:extLst>
              <a:ext uri="{FF2B5EF4-FFF2-40B4-BE49-F238E27FC236}">
                <a16:creationId xmlns:a16="http://schemas.microsoft.com/office/drawing/2014/main" id="{88B0FC8D-A64B-6C25-F6B5-EA2008375BB3}"/>
              </a:ext>
            </a:extLst>
          </p:cNvPr>
          <p:cNvCxnSpPr>
            <a:cxnSpLocks/>
            <a:stCxn id="11" idx="0"/>
            <a:endCxn id="6" idx="2"/>
          </p:cNvCxnSpPr>
          <p:nvPr/>
        </p:nvCxnSpPr>
        <p:spPr>
          <a:xfrm flipH="1" flipV="1">
            <a:off x="6141338" y="3798887"/>
            <a:ext cx="2296887" cy="1047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2DD0F2B-38FF-0D1B-7A0E-269D46BE58DC}"/>
              </a:ext>
            </a:extLst>
          </p:cNvPr>
          <p:cNvSpPr txBox="1"/>
          <p:nvPr/>
        </p:nvSpPr>
        <p:spPr>
          <a:xfrm>
            <a:off x="6312674" y="1428739"/>
            <a:ext cx="5548545" cy="70788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l-GR" sz="2000" b="1" dirty="0">
                <a:latin typeface="Minion Pro" panose="02040503050306020203"/>
              </a:rPr>
              <a:t>Σημειώνει τον αριθμό των ηλεκτρονίων στο τροχιακό (ή υποφλοιό)</a:t>
            </a:r>
          </a:p>
        </p:txBody>
      </p:sp>
      <p:cxnSp>
        <p:nvCxnSpPr>
          <p:cNvPr id="20" name="Straight Arrow Connector 19">
            <a:extLst>
              <a:ext uri="{FF2B5EF4-FFF2-40B4-BE49-F238E27FC236}">
                <a16:creationId xmlns:a16="http://schemas.microsoft.com/office/drawing/2014/main" id="{6CAA902D-4F66-1C32-953B-94FAE8BC3527}"/>
              </a:ext>
            </a:extLst>
          </p:cNvPr>
          <p:cNvCxnSpPr>
            <a:cxnSpLocks/>
            <a:stCxn id="19" idx="2"/>
            <a:endCxn id="7" idx="0"/>
          </p:cNvCxnSpPr>
          <p:nvPr/>
        </p:nvCxnSpPr>
        <p:spPr>
          <a:xfrm flipH="1">
            <a:off x="6459156" y="2136625"/>
            <a:ext cx="2627791" cy="998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932219"/>
      </p:ext>
    </p:extLst>
  </p:cSld>
  <p:clrMapOvr>
    <a:masterClrMapping/>
  </p:clrMapOvr>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2.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customXml/itemProps3.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F5E7679-21A9-4F83-92B7-AD920833E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38473</TotalTime>
  <Words>1514</Words>
  <Application>Microsoft Office PowerPoint</Application>
  <PresentationFormat>Widescreen</PresentationFormat>
  <Paragraphs>130</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MingLiU-ExtB</vt:lpstr>
      <vt:lpstr>Arial</vt:lpstr>
      <vt:lpstr>Calibri</vt:lpstr>
      <vt:lpstr>Cambria Math</vt:lpstr>
      <vt:lpstr>Century Gothic</vt:lpstr>
      <vt:lpstr>Minion Pro</vt:lpstr>
      <vt:lpstr>System Font Regular</vt:lpstr>
      <vt:lpstr>Office Theme</vt:lpstr>
      <vt:lpstr>Κβαντομηχανική περιγραφή των ατόμων – Δόμηση Περιοδικού Πίνακα</vt:lpstr>
      <vt:lpstr>Μια διαδρομή με 7 στάσεις (που πήρε λίγο παραπάνω)</vt:lpstr>
      <vt:lpstr>Μιχάλη, γιατί πρέπει να τα ξέρω αυτά; Πού θα μου χρειαστούν;</vt:lpstr>
      <vt:lpstr>Κβαντικοί Αριθμοί –  Κανόνες για την ανάπτυξη των τροχιακών</vt:lpstr>
      <vt:lpstr>Κβαντικοί Αριθμοί –  Κανόνες για την ανάπτυξη των τροχιακών</vt:lpstr>
      <vt:lpstr>Κβαντικοί Αριθμοί –  Κανόνες για την ανάπτυξη των τροχιακών</vt:lpstr>
      <vt:lpstr>Ενέργειες ατομικών τροχιακών</vt:lpstr>
      <vt:lpstr>Ενέργειες ατομικών τροχιακών – Μνημονικός κανόνας</vt:lpstr>
      <vt:lpstr>Συμπλήρωση ατομικών τροχιακών – Σημειολογία</vt:lpstr>
      <vt:lpstr>Συμπλήρωση ατομικών τροχιακών – Διαγραμματική απεικόνιση</vt:lpstr>
      <vt:lpstr>Συμπλήρωση ατομικών τροχιακών – Απαγορευτική Αρχή</vt:lpstr>
      <vt:lpstr>Συμπλήρωση ατομικών τροχιακών – Απαγορευτική Αρχή</vt:lpstr>
      <vt:lpstr>Συμπλήρωση ατομικών τροχιακών – Μαγνητισμός</vt:lpstr>
      <vt:lpstr>Συμπλήρωση ατομικών τροχιακών – Μαγνητισμός</vt:lpstr>
      <vt:lpstr>Συμπλήρωση ατομικών τροχιακών – Προάσπιση (Shielding)</vt:lpstr>
      <vt:lpstr>Συμπλήρωση ατομικών τροχιακών – Προάσπιση (Shielding)</vt:lpstr>
      <vt:lpstr>Συμπλήρωση ατομικών τροχιακών – Κανόνας του Hund</vt:lpstr>
      <vt:lpstr>Συμπλήρωση ατομικών τροχιακών – Κανόνας του Hund</vt:lpstr>
      <vt:lpstr>Συμπλήρωση ατομικών τροχιακών – Αρχή της Ανοικοδόμησης</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122</cp:revision>
  <cp:lastPrinted>2024-11-04T10:28:08Z</cp:lastPrinted>
  <dcterms:created xsi:type="dcterms:W3CDTF">2022-06-20T07:30:21Z</dcterms:created>
  <dcterms:modified xsi:type="dcterms:W3CDTF">2024-11-21T10:33:52Z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