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56" r:id="rId6"/>
    <p:sldId id="274" r:id="rId7"/>
    <p:sldId id="276" r:id="rId8"/>
    <p:sldId id="273" r:id="rId9"/>
    <p:sldId id="312" r:id="rId10"/>
    <p:sldId id="313" r:id="rId11"/>
    <p:sldId id="314" r:id="rId12"/>
    <p:sldId id="315" r:id="rId13"/>
    <p:sldId id="311" r:id="rId14"/>
    <p:sldId id="316" r:id="rId15"/>
    <p:sldId id="317" r:id="rId16"/>
    <p:sldId id="318" r:id="rId17"/>
    <p:sldId id="319" r:id="rId18"/>
    <p:sldId id="320" r:id="rId19"/>
    <p:sldId id="321" r:id="rId20"/>
    <p:sldId id="323" r:id="rId21"/>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183"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69" userDrawn="1">
          <p15:clr>
            <a:srgbClr val="A4A3A4"/>
          </p15:clr>
        </p15:guide>
        <p15:guide id="7"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F5CB"/>
    <a:srgbClr val="168C75"/>
    <a:srgbClr val="DCBA7F"/>
    <a:srgbClr val="F59A1A"/>
    <a:srgbClr val="090D11"/>
    <a:srgbClr val="FFFFF3"/>
    <a:srgbClr val="DAE3F2"/>
    <a:srgbClr val="FFFFEE"/>
    <a:srgbClr val="FAC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88136" autoAdjust="0"/>
  </p:normalViewPr>
  <p:slideViewPr>
    <p:cSldViewPr snapToGrid="0" snapToObjects="1">
      <p:cViewPr varScale="1">
        <p:scale>
          <a:sx n="108" d="100"/>
          <a:sy n="108" d="100"/>
        </p:scale>
        <p:origin x="882" y="102"/>
      </p:cViewPr>
      <p:guideLst>
        <p:guide pos="3817"/>
        <p:guide orient="horz" pos="2183"/>
        <p:guide orient="horz" pos="528"/>
        <p:guide orient="horz" pos="96"/>
        <p:guide pos="189"/>
        <p:guide pos="7469"/>
        <p:guide orient="horz" pos="3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19/11/2024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229563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4650-9657-6BC9-0D60-E80E49700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7C6BB-9371-FAAA-01B5-8BADE88DF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A8F27-1D3C-A124-1B88-A6404D11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F8F73-8D18-60A3-3E1A-C83AF3AD9EFA}"/>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261660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99FA5-4198-0FAE-971A-103D3A724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35410-01CC-5240-DBE0-080EF3C3D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9A1D3-C093-58A1-639A-F4D29F7B2E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7252D9-F77C-9725-51DE-35C80A497D44}"/>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55192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58DA-C99A-378A-5A9D-9DAC792B2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C091-378D-F1DF-7DDF-DC65AB216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9A17A-CCE5-DA1D-0DD2-2E71130EA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41F177-452F-1AAA-6997-7803A2502CB4}"/>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228677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1A7DC-05F2-E761-A3E4-E8405AF89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07446-C41E-435D-1AEF-937F5C0A1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69FF3-BEFA-2AA3-75F9-91CAE85D2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37BBA-F69A-8C2B-4C24-8D0DC3ED77C1}"/>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307355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6F48-92DE-5D51-A8A2-F96DDB509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59072-0213-B7C9-6331-2870E8E53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AD37D-9BEE-69F3-2D06-D30866AF7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ADF5F1-550F-3458-60FC-3ADD41EE6053}"/>
              </a:ext>
            </a:extLst>
          </p:cNvPr>
          <p:cNvSpPr>
            <a:spLocks noGrp="1"/>
          </p:cNvSpPr>
          <p:nvPr>
            <p:ph type="sldNum" sz="quarter" idx="5"/>
          </p:nvPr>
        </p:nvSpPr>
        <p:spPr/>
        <p:txBody>
          <a:bodyPr/>
          <a:lstStyle/>
          <a:p>
            <a:fld id="{1BD196BA-9909-4F09-80C5-5204F115B9EF}" type="slidenum">
              <a:rPr lang="el-GR" smtClean="0"/>
              <a:t>5</a:t>
            </a:fld>
            <a:endParaRPr lang="el-GR"/>
          </a:p>
        </p:txBody>
      </p:sp>
    </p:spTree>
    <p:extLst>
      <p:ext uri="{BB962C8B-B14F-4D97-AF65-F5344CB8AC3E}">
        <p14:creationId xmlns:p14="http://schemas.microsoft.com/office/powerpoint/2010/main" val="41789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C6DC-AE05-CB0B-9A10-59E90D061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66707-D618-3278-DD3C-C35D875E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BFB4F-77BF-2050-6F37-AB0479EFE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D1CBA-E8DF-386C-10FF-EA4C9A001D0D}"/>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277399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C6DC-AE05-CB0B-9A10-59E90D061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66707-D618-3278-DD3C-C35D875E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BFB4F-77BF-2050-6F37-AB0479EFE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D1CBA-E8DF-386C-10FF-EA4C9A001D0D}"/>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25065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C6DC-AE05-CB0B-9A10-59E90D061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66707-D618-3278-DD3C-C35D875E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BFB4F-77BF-2050-6F37-AB0479EFE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D1CBA-E8DF-386C-10FF-EA4C9A001D0D}"/>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57694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428687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B54D6-65FE-5ACC-DBD4-CD58A59E3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00DA2-0AEF-1926-F386-F4A746275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7A316-F3F8-80D2-2844-3F13830A9C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CB00A-1EFE-8706-0CBA-E2B6C914CCE3}"/>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163201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21AA-25EC-5B1D-DB57-1E80834F6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C1668-D0EA-3D4E-6EFE-5127CE26A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0B3B0-8BEB-959E-FCC8-69206F2F7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07C9A4-DC28-B0A7-5438-5A576D76BF64}"/>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76409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7FE6-04B8-6D25-C5F8-AB96F0B77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06235-B2B7-2929-F0AE-5A8B4702A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B1C46-B1F0-E30B-081E-F5C955EF8C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C12955-C90E-D4EE-F55F-D27672307C58}"/>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6502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11/19/2024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11/19/2024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11/19/2024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11/19/2024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11/19/2024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11/19/2024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11/19/2024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hyperlink" Target="https://en.wikipedia.org/wiki/Richard_Feynma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C12-9651-BBE6-8C75-181635131D73}"/>
              </a:ext>
            </a:extLst>
          </p:cNvPr>
          <p:cNvSpPr>
            <a:spLocks noGrp="1"/>
          </p:cNvSpPr>
          <p:nvPr>
            <p:ph type="ctrTitle"/>
          </p:nvPr>
        </p:nvSpPr>
        <p:spPr/>
        <p:txBody>
          <a:bodyPr>
            <a:normAutofit/>
          </a:bodyPr>
          <a:lstStyle/>
          <a:p>
            <a:r>
              <a:rPr lang="el-GR" sz="4000" dirty="0"/>
              <a:t>Κβαντομηχανική περιγραφή των ατόμων</a:t>
            </a:r>
            <a:endParaRPr lang="en-US" sz="4000" dirty="0"/>
          </a:p>
        </p:txBody>
      </p:sp>
      <p:sp>
        <p:nvSpPr>
          <p:cNvPr id="3" name="Subtitle 2">
            <a:extLst>
              <a:ext uri="{FF2B5EF4-FFF2-40B4-BE49-F238E27FC236}">
                <a16:creationId xmlns:a16="http://schemas.microsoft.com/office/drawing/2014/main" id="{CFD939A8-2491-09AD-3701-2551B04CD51F}"/>
              </a:ext>
            </a:extLst>
          </p:cNvPr>
          <p:cNvSpPr>
            <a:spLocks noGrp="1"/>
          </p:cNvSpPr>
          <p:nvPr>
            <p:ph type="subTitle" idx="1"/>
          </p:nvPr>
        </p:nvSpPr>
        <p:spPr/>
        <p:txBody>
          <a:bodyPr>
            <a:normAutofit/>
          </a:bodyPr>
          <a:lstStyle/>
          <a:p>
            <a:r>
              <a:rPr lang="el-GR" sz="2800" dirty="0"/>
              <a:t>Διαλέξεις </a:t>
            </a:r>
            <a:r>
              <a:rPr lang="en-US" sz="2800" dirty="0"/>
              <a:t>9</a:t>
            </a:r>
            <a:r>
              <a:rPr lang="el-GR" sz="2800" dirty="0"/>
              <a:t> &amp; </a:t>
            </a:r>
            <a:r>
              <a:rPr lang="en-US" sz="2800" dirty="0"/>
              <a:t>10</a:t>
            </a:r>
            <a:r>
              <a:rPr lang="el-GR" sz="2800" dirty="0"/>
              <a:t> – </a:t>
            </a:r>
            <a:r>
              <a:rPr lang="en-US" sz="2800" dirty="0"/>
              <a:t>18</a:t>
            </a:r>
            <a:r>
              <a:rPr lang="el-GR" sz="2800" dirty="0"/>
              <a:t>/1</a:t>
            </a:r>
            <a:r>
              <a:rPr lang="en-US" sz="2800" dirty="0"/>
              <a:t>1</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13BAC137-8FB1-4933-5723-AB93406C1479}"/>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08969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EF69-940D-CE9B-6211-0E8263C6C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EEDE2-88B7-5265-D06D-CCFCFC96CF89}"/>
              </a:ext>
            </a:extLst>
          </p:cNvPr>
          <p:cNvSpPr>
            <a:spLocks noGrp="1"/>
          </p:cNvSpPr>
          <p:nvPr>
            <p:ph type="title"/>
          </p:nvPr>
        </p:nvSpPr>
        <p:spPr>
          <a:xfrm>
            <a:off x="324000" y="174625"/>
            <a:ext cx="11563200" cy="663575"/>
          </a:xfrm>
        </p:spPr>
        <p:txBody>
          <a:bodyPr anchor="ctr">
            <a:normAutofit/>
          </a:bodyPr>
          <a:lstStyle/>
          <a:p>
            <a:r>
              <a:rPr lang="el-GR" dirty="0"/>
              <a:t>Κβαντική Μηχανική </a:t>
            </a:r>
            <a:endParaRPr lang="en-US" dirty="0"/>
          </a:p>
        </p:txBody>
      </p:sp>
      <p:pic>
        <p:nvPicPr>
          <p:cNvPr id="1026" name="Picture 2" descr="Episode #228: Memorable Mentors - Richard P. Feynman — The Soul of  Enterprise">
            <a:extLst>
              <a:ext uri="{FF2B5EF4-FFF2-40B4-BE49-F238E27FC236}">
                <a16:creationId xmlns:a16="http://schemas.microsoft.com/office/drawing/2014/main" id="{95A239A1-518F-3344-AA65-34BA08FD1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1363559"/>
            <a:ext cx="8681900" cy="4884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009757-909D-2176-9D10-909B8F356ED2}"/>
              </a:ext>
            </a:extLst>
          </p:cNvPr>
          <p:cNvSpPr txBox="1"/>
          <p:nvPr/>
        </p:nvSpPr>
        <p:spPr>
          <a:xfrm>
            <a:off x="5643989" y="5879068"/>
            <a:ext cx="3361911" cy="369332"/>
          </a:xfrm>
          <a:prstGeom prst="rect">
            <a:avLst/>
          </a:prstGeom>
          <a:solidFill>
            <a:schemeClr val="bg1">
              <a:lumMod val="85000"/>
            </a:schemeClr>
          </a:solidFill>
        </p:spPr>
        <p:txBody>
          <a:bodyPr wrap="square">
            <a:spAutoFit/>
          </a:bodyPr>
          <a:lstStyle/>
          <a:p>
            <a:pPr algn="ctr">
              <a:spcBef>
                <a:spcPts val="1350"/>
              </a:spcBef>
              <a:spcAft>
                <a:spcPts val="225"/>
              </a:spcAft>
            </a:pPr>
            <a:r>
              <a:rPr lang="en-US" b="0" i="0" u="none" strike="noStrike" dirty="0">
                <a:effectLst/>
                <a:latin typeface="Times New Roman" panose="02020603050405020304" pitchFamily="18" charset="0"/>
                <a:cs typeface="Times New Roman" panose="02020603050405020304" pitchFamily="18" charset="0"/>
                <a:hlinkClick r:id="rId4"/>
              </a:rPr>
              <a:t>Richard Feynman (1918-1988)</a:t>
            </a:r>
          </a:p>
        </p:txBody>
      </p:sp>
      <p:sp>
        <p:nvSpPr>
          <p:cNvPr id="7" name="TextBox 6">
            <a:extLst>
              <a:ext uri="{FF2B5EF4-FFF2-40B4-BE49-F238E27FC236}">
                <a16:creationId xmlns:a16="http://schemas.microsoft.com/office/drawing/2014/main" id="{885CAEB6-7B86-D93A-6602-85D452C8E810}"/>
              </a:ext>
            </a:extLst>
          </p:cNvPr>
          <p:cNvSpPr txBox="1"/>
          <p:nvPr/>
        </p:nvSpPr>
        <p:spPr>
          <a:xfrm>
            <a:off x="454715" y="2704452"/>
            <a:ext cx="3590511" cy="923330"/>
          </a:xfrm>
          <a:prstGeom prst="rect">
            <a:avLst/>
          </a:prstGeom>
          <a:solidFill>
            <a:schemeClr val="bg1">
              <a:lumMod val="85000"/>
            </a:schemeClr>
          </a:solidFill>
        </p:spPr>
        <p:txBody>
          <a:bodyPr wrap="square">
            <a:spAutoFit/>
          </a:bodyPr>
          <a:lstStyle/>
          <a:p>
            <a:r>
              <a:rPr lang="el-GR" b="0" i="1" dirty="0">
                <a:solidFill>
                  <a:srgbClr val="000000"/>
                </a:solidFill>
                <a:effectLst/>
                <a:latin typeface="Times New Roman" panose="02020603050405020304" pitchFamily="18" charset="0"/>
              </a:rPr>
              <a:t>Νομίζω μπορώ να πω με ασφάλεια ότι κανείς δεν καταλαβαίνει τη κβαντική μηχανική.</a:t>
            </a:r>
            <a:endParaRPr lang="en-US" dirty="0"/>
          </a:p>
        </p:txBody>
      </p:sp>
      <p:sp>
        <p:nvSpPr>
          <p:cNvPr id="10" name="TextBox 9">
            <a:extLst>
              <a:ext uri="{FF2B5EF4-FFF2-40B4-BE49-F238E27FC236}">
                <a16:creationId xmlns:a16="http://schemas.microsoft.com/office/drawing/2014/main" id="{51F97DD5-6447-2600-1AC5-9D29BF8BEB7D}"/>
              </a:ext>
            </a:extLst>
          </p:cNvPr>
          <p:cNvSpPr txBox="1"/>
          <p:nvPr/>
        </p:nvSpPr>
        <p:spPr>
          <a:xfrm>
            <a:off x="3259840" y="6375598"/>
            <a:ext cx="5746060" cy="307777"/>
          </a:xfrm>
          <a:prstGeom prst="rect">
            <a:avLst/>
          </a:prstGeom>
          <a:solidFill>
            <a:schemeClr val="bg1">
              <a:lumMod val="95000"/>
            </a:schemeClr>
          </a:solidFill>
        </p:spPr>
        <p:txBody>
          <a:bodyPr wrap="square">
            <a:spAutoFit/>
          </a:bodyPr>
          <a:lstStyle/>
          <a:p>
            <a:r>
              <a:rPr lang="en-US" sz="1400" dirty="0"/>
              <a:t>https://bouman.chem.georgetown.edu/general/feynman.html</a:t>
            </a:r>
          </a:p>
        </p:txBody>
      </p:sp>
    </p:spTree>
    <p:extLst>
      <p:ext uri="{BB962C8B-B14F-4D97-AF65-F5344CB8AC3E}">
        <p14:creationId xmlns:p14="http://schemas.microsoft.com/office/powerpoint/2010/main" val="17524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A218-2319-0D1A-270D-B45C2A2BB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E7534-CEF6-2A47-8101-CB6A411CF1A7}"/>
              </a:ext>
            </a:extLst>
          </p:cNvPr>
          <p:cNvSpPr>
            <a:spLocks noGrp="1"/>
          </p:cNvSpPr>
          <p:nvPr>
            <p:ph type="title"/>
          </p:nvPr>
        </p:nvSpPr>
        <p:spPr>
          <a:xfrm>
            <a:off x="324000" y="174625"/>
            <a:ext cx="11563200" cy="663575"/>
          </a:xfrm>
        </p:spPr>
        <p:txBody>
          <a:bodyPr anchor="ctr">
            <a:normAutofit/>
          </a:bodyPr>
          <a:lstStyle/>
          <a:p>
            <a:r>
              <a:rPr lang="el-GR" dirty="0"/>
              <a:t>Κβαντική Μηχανική – Πειραματικές αποδείξεις</a:t>
            </a:r>
            <a:endParaRPr lang="en-US" dirty="0"/>
          </a:p>
        </p:txBody>
      </p:sp>
      <p:sp>
        <p:nvSpPr>
          <p:cNvPr id="3" name="TextBox 2">
            <a:extLst>
              <a:ext uri="{FF2B5EF4-FFF2-40B4-BE49-F238E27FC236}">
                <a16:creationId xmlns:a16="http://schemas.microsoft.com/office/drawing/2014/main" id="{AB11BEAF-5229-DA97-EB77-FB8DA515F599}"/>
              </a:ext>
            </a:extLst>
          </p:cNvPr>
          <p:cNvSpPr txBox="1"/>
          <p:nvPr/>
        </p:nvSpPr>
        <p:spPr>
          <a:xfrm>
            <a:off x="314014" y="927650"/>
            <a:ext cx="11573186" cy="1938992"/>
          </a:xfrm>
          <a:prstGeom prst="rect">
            <a:avLst/>
          </a:prstGeom>
          <a:noFill/>
        </p:spPr>
        <p:txBody>
          <a:bodyPr wrap="square" rtlCol="0">
            <a:spAutoFit/>
          </a:bodyPr>
          <a:lstStyle/>
          <a:p>
            <a:pPr marL="342900" indent="-342900">
              <a:buFont typeface="+mj-lt"/>
              <a:buAutoNum type="arabicPeriod"/>
            </a:pPr>
            <a:r>
              <a:rPr lang="el-GR" sz="2000" b="1" dirty="0">
                <a:latin typeface="Minion Pro" panose="02040503050306020203"/>
              </a:rPr>
              <a:t>Η κβαντική μηχανική είναι μια μαθηματική γλώσσα – δεν σχετίζεται με την αισθητηριακή αντίληψη που έχουμε για τον κόσμο</a:t>
            </a:r>
            <a:r>
              <a:rPr lang="en-US" sz="2000" b="1" dirty="0">
                <a:latin typeface="Minion Pro" panose="02040503050306020203"/>
              </a:rPr>
              <a:t>.</a:t>
            </a:r>
            <a:r>
              <a:rPr lang="el-GR" sz="2000" b="1" dirty="0">
                <a:latin typeface="Minion Pro" panose="02040503050306020203"/>
              </a:rPr>
              <a:t> </a:t>
            </a:r>
          </a:p>
          <a:p>
            <a:pPr marL="800100" lvl="1" indent="-342900">
              <a:buFont typeface="Arial" panose="020B0604020202020204" pitchFamily="34" charset="0"/>
              <a:buChar char="•"/>
            </a:pPr>
            <a:r>
              <a:rPr lang="el-GR" sz="2000" dirty="0">
                <a:latin typeface="Minion Pro" panose="02040503050306020203"/>
              </a:rPr>
              <a:t>Χρησιμοποιούμε μαθηματικά που περιγράφουν τη φυσική συμπεριφορά των σωματιδίων για να εξηγήσουμε τη συμπεριφορά του φωτός.</a:t>
            </a:r>
          </a:p>
          <a:p>
            <a:pPr marL="800100" lvl="1" indent="-342900">
              <a:buFont typeface="Arial" panose="020B0604020202020204" pitchFamily="34" charset="0"/>
              <a:buChar char="•"/>
            </a:pPr>
            <a:r>
              <a:rPr lang="el-GR" sz="2000" dirty="0">
                <a:latin typeface="Minion Pro" panose="02040503050306020203"/>
              </a:rPr>
              <a:t>Χρησιμοποιούμε μαθηματικά που περιγράφουν τη φυσική συμπεριφορά κυμάτων και ταλαντώσεων για να ερμηνεύσουμε τη συμπεριφορά της ύλης σε μικροσκοπικό επίπεδο.</a:t>
            </a:r>
            <a:r>
              <a:rPr lang="en-US" sz="2000" dirty="0">
                <a:latin typeface="Minion Pro" panose="02040503050306020203"/>
              </a:rPr>
              <a:t> </a:t>
            </a:r>
          </a:p>
        </p:txBody>
      </p:sp>
      <p:sp>
        <p:nvSpPr>
          <p:cNvPr id="4" name="TextBox 3">
            <a:extLst>
              <a:ext uri="{FF2B5EF4-FFF2-40B4-BE49-F238E27FC236}">
                <a16:creationId xmlns:a16="http://schemas.microsoft.com/office/drawing/2014/main" id="{0F70F224-FCDB-0614-C28B-D7F832669385}"/>
              </a:ext>
            </a:extLst>
          </p:cNvPr>
          <p:cNvSpPr txBox="1"/>
          <p:nvPr/>
        </p:nvSpPr>
        <p:spPr>
          <a:xfrm>
            <a:off x="324000" y="3065403"/>
            <a:ext cx="11563200" cy="1015663"/>
          </a:xfrm>
          <a:prstGeom prst="rect">
            <a:avLst/>
          </a:prstGeom>
          <a:noFill/>
        </p:spPr>
        <p:txBody>
          <a:bodyPr wrap="square" rtlCol="0">
            <a:spAutoFit/>
          </a:bodyPr>
          <a:lstStyle/>
          <a:p>
            <a:pPr marL="457200" indent="-457200" algn="just">
              <a:buFont typeface="+mj-lt"/>
              <a:buAutoNum type="arabicPeriod" startAt="2"/>
            </a:pPr>
            <a:r>
              <a:rPr lang="el-GR" sz="2000" b="1" dirty="0">
                <a:latin typeface="Minion Pro" panose="02040503050306020203"/>
              </a:rPr>
              <a:t>Το κυρίαρχο φαινόμενο είναι κυματικός/σωματιδιακός δυϊσμός – το φως και τα σωματίδια παρουσιάζουν κυματικές ή σωματιδιακές ιδιότητες ανάλογα με το φυσικό μέγεθος που θέλουμε να μετρήσουμε. </a:t>
            </a:r>
            <a:endParaRPr lang="en-US" sz="2000" b="1" dirty="0">
              <a:latin typeface="Minion Pro" panose="02040503050306020203"/>
            </a:endParaRPr>
          </a:p>
        </p:txBody>
      </p:sp>
      <p:sp>
        <p:nvSpPr>
          <p:cNvPr id="6" name="TextBox 5">
            <a:extLst>
              <a:ext uri="{FF2B5EF4-FFF2-40B4-BE49-F238E27FC236}">
                <a16:creationId xmlns:a16="http://schemas.microsoft.com/office/drawing/2014/main" id="{5F6AF2F3-84B7-1DBC-5F61-0BB8D262F195}"/>
              </a:ext>
            </a:extLst>
          </p:cNvPr>
          <p:cNvSpPr txBox="1"/>
          <p:nvPr/>
        </p:nvSpPr>
        <p:spPr>
          <a:xfrm>
            <a:off x="324000" y="4279827"/>
            <a:ext cx="11587161" cy="1323439"/>
          </a:xfrm>
          <a:prstGeom prst="rect">
            <a:avLst/>
          </a:prstGeom>
          <a:noFill/>
        </p:spPr>
        <p:txBody>
          <a:bodyPr wrap="square" rtlCol="0">
            <a:spAutoFit/>
          </a:bodyPr>
          <a:lstStyle/>
          <a:p>
            <a:pPr marL="457200" indent="-457200" algn="just">
              <a:buFont typeface="+mj-lt"/>
              <a:buAutoNum type="arabicPeriod" startAt="3"/>
            </a:pPr>
            <a:r>
              <a:rPr lang="el-GR" sz="2000" b="1" dirty="0">
                <a:latin typeface="Minion Pro" panose="02040503050306020203"/>
              </a:rPr>
              <a:t>Η αρχή της απροσδιοριστίας έρχεται να μας αποδείξει ότι είναι αδύνατο να γνωρίζουμε με βεβαιότητα τη θέση και την ορμή ενός σωματιδίου. Μάλιστα οι δύο αβεβαιότητες συνδέονται μεταξύ τους και όσο μεγαλύτερη ακρίβεια θέλουμε στη μια μέτρηση, με τόσο μεγαλύτερη ανακρίβεια θα πρέπει να συμβιβαστούμε για την άλλη. </a:t>
            </a:r>
            <a:endParaRPr lang="en-US" sz="2000" b="1" dirty="0">
              <a:latin typeface="Minion Pro" panose="02040503050306020203"/>
            </a:endParaRPr>
          </a:p>
        </p:txBody>
      </p:sp>
    </p:spTree>
    <p:extLst>
      <p:ext uri="{BB962C8B-B14F-4D97-AF65-F5344CB8AC3E}">
        <p14:creationId xmlns:p14="http://schemas.microsoft.com/office/powerpoint/2010/main" val="127980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629D-B7EF-7D16-A21F-AA2CF8773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8ADB3-BF77-3AA5-751F-D2B166340AC8}"/>
              </a:ext>
            </a:extLst>
          </p:cNvPr>
          <p:cNvSpPr>
            <a:spLocks noGrp="1"/>
          </p:cNvSpPr>
          <p:nvPr>
            <p:ph type="title"/>
          </p:nvPr>
        </p:nvSpPr>
        <p:spPr>
          <a:xfrm>
            <a:off x="324000" y="174625"/>
            <a:ext cx="11563200" cy="663575"/>
          </a:xfrm>
        </p:spPr>
        <p:txBody>
          <a:bodyPr anchor="ctr">
            <a:normAutofit/>
          </a:bodyPr>
          <a:lstStyle/>
          <a:p>
            <a:r>
              <a:rPr lang="el-GR" dirty="0"/>
              <a:t>Κβαντική Μηχανική προσέγγιση του ατόμου</a:t>
            </a:r>
            <a:endParaRPr lang="en-US" dirty="0"/>
          </a:p>
        </p:txBody>
      </p:sp>
      <p:sp>
        <p:nvSpPr>
          <p:cNvPr id="4" name="TextBox 3">
            <a:extLst>
              <a:ext uri="{FF2B5EF4-FFF2-40B4-BE49-F238E27FC236}">
                <a16:creationId xmlns:a16="http://schemas.microsoft.com/office/drawing/2014/main" id="{2B72D5A2-67A3-5728-BB5A-7317BEA1EE87}"/>
              </a:ext>
            </a:extLst>
          </p:cNvPr>
          <p:cNvSpPr txBox="1"/>
          <p:nvPr/>
        </p:nvSpPr>
        <p:spPr>
          <a:xfrm>
            <a:off x="276300" y="1141078"/>
            <a:ext cx="11563200" cy="830997"/>
          </a:xfrm>
          <a:prstGeom prst="rect">
            <a:avLst/>
          </a:prstGeom>
          <a:solidFill>
            <a:srgbClr val="FFC000"/>
          </a:solidFill>
        </p:spPr>
        <p:txBody>
          <a:bodyPr wrap="square" rtlCol="0">
            <a:spAutoFit/>
          </a:bodyPr>
          <a:lstStyle/>
          <a:p>
            <a:pPr algn="ctr"/>
            <a:r>
              <a:rPr lang="el-GR" sz="2400" b="1" dirty="0">
                <a:latin typeface="Minion Pro" panose="02040503050306020203"/>
              </a:rPr>
              <a:t>Η μόνη προσέγγιση για την κατανόηση των ατόμων που δεν έχουμε δοκιμάσει είναι μια 100% κβαντομηχανική προσέγγιση.</a:t>
            </a:r>
            <a:endParaRPr lang="en-US" sz="2400" b="1" dirty="0">
              <a:latin typeface="Minion Pro" panose="02040503050306020203"/>
            </a:endParaRPr>
          </a:p>
        </p:txBody>
      </p:sp>
      <p:grpSp>
        <p:nvGrpSpPr>
          <p:cNvPr id="27" name="Group 26">
            <a:extLst>
              <a:ext uri="{FF2B5EF4-FFF2-40B4-BE49-F238E27FC236}">
                <a16:creationId xmlns:a16="http://schemas.microsoft.com/office/drawing/2014/main" id="{C942A755-B76E-6C51-4428-2304D81BF42B}"/>
              </a:ext>
            </a:extLst>
          </p:cNvPr>
          <p:cNvGrpSpPr/>
          <p:nvPr/>
        </p:nvGrpSpPr>
        <p:grpSpPr>
          <a:xfrm>
            <a:off x="1331015" y="2274953"/>
            <a:ext cx="9453770" cy="4408422"/>
            <a:chOff x="1331015" y="2274953"/>
            <a:chExt cx="9453770" cy="4408422"/>
          </a:xfrm>
        </p:grpSpPr>
        <p:sp>
          <p:nvSpPr>
            <p:cNvPr id="5" name="Oval 4">
              <a:extLst>
                <a:ext uri="{FF2B5EF4-FFF2-40B4-BE49-F238E27FC236}">
                  <a16:creationId xmlns:a16="http://schemas.microsoft.com/office/drawing/2014/main" id="{3964CB14-CB60-E8C9-76EF-1C7572341A11}"/>
                </a:ext>
              </a:extLst>
            </p:cNvPr>
            <p:cNvSpPr/>
            <p:nvPr/>
          </p:nvSpPr>
          <p:spPr>
            <a:xfrm>
              <a:off x="4070902" y="4678017"/>
              <a:ext cx="1585291" cy="1570383"/>
            </a:xfrm>
            <a:prstGeom prst="ellipse">
              <a:avLst/>
            </a:prstGeom>
            <a:solidFill>
              <a:srgbClr val="FFC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0000"/>
                  </a:solidFill>
                  <a:latin typeface="Minion Pro" panose="02040503050306020203"/>
                </a:rPr>
                <a:t>Κβαντική Ερμηνεία Ατόμων</a:t>
              </a:r>
              <a:endParaRPr lang="en-US" b="1" dirty="0">
                <a:solidFill>
                  <a:srgbClr val="000000"/>
                </a:solidFill>
                <a:latin typeface="Minion Pro" panose="02040503050306020203"/>
              </a:endParaRPr>
            </a:p>
          </p:txBody>
        </p:sp>
        <p:sp>
          <p:nvSpPr>
            <p:cNvPr id="7" name="Oval 6">
              <a:extLst>
                <a:ext uri="{FF2B5EF4-FFF2-40B4-BE49-F238E27FC236}">
                  <a16:creationId xmlns:a16="http://schemas.microsoft.com/office/drawing/2014/main" id="{902C0E71-EBB5-5FF5-7EFA-4E6644E8DBB2}"/>
                </a:ext>
              </a:extLst>
            </p:cNvPr>
            <p:cNvSpPr/>
            <p:nvPr/>
          </p:nvSpPr>
          <p:spPr>
            <a:xfrm>
              <a:off x="1331015" y="2428456"/>
              <a:ext cx="2376281" cy="2332384"/>
            </a:xfrm>
            <a:prstGeom prst="ellipse">
              <a:avLst/>
            </a:prstGeom>
            <a:solidFill>
              <a:srgbClr val="D1F5CB"/>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000000"/>
                  </a:solidFill>
                  <a:latin typeface="Minion Pro" panose="02040503050306020203"/>
                </a:rPr>
                <a:t>Κυματική</a:t>
              </a:r>
              <a:r>
                <a:rPr lang="en-US" dirty="0">
                  <a:solidFill>
                    <a:srgbClr val="000000"/>
                  </a:solidFill>
                  <a:latin typeface="Minion Pro" panose="02040503050306020203"/>
                </a:rPr>
                <a:t> </a:t>
              </a:r>
              <a:r>
                <a:rPr lang="el-GR" dirty="0">
                  <a:solidFill>
                    <a:srgbClr val="000000"/>
                  </a:solidFill>
                  <a:latin typeface="Minion Pro" panose="02040503050306020203"/>
                </a:rPr>
                <a:t>/Σωματιδιακή συμπεριφορά </a:t>
              </a:r>
              <a:r>
                <a:rPr lang="en-US" dirty="0">
                  <a:solidFill>
                    <a:srgbClr val="000000"/>
                  </a:solidFill>
                  <a:latin typeface="Minion Pro" panose="02040503050306020203"/>
                </a:rPr>
                <a:t>e</a:t>
              </a:r>
              <a:r>
                <a:rPr lang="en-US" baseline="30000" dirty="0">
                  <a:solidFill>
                    <a:srgbClr val="000000"/>
                  </a:solidFill>
                  <a:latin typeface="Minion Pro" panose="02040503050306020203"/>
                </a:rPr>
                <a:t>-</a:t>
              </a:r>
              <a:r>
                <a:rPr lang="el-GR" dirty="0">
                  <a:solidFill>
                    <a:srgbClr val="000000"/>
                  </a:solidFill>
                  <a:latin typeface="Minion Pro" panose="02040503050306020203"/>
                </a:rPr>
                <a:t> </a:t>
              </a:r>
              <a:br>
                <a:rPr lang="el-GR" dirty="0">
                  <a:solidFill>
                    <a:srgbClr val="000000"/>
                  </a:solidFill>
                  <a:latin typeface="Minion Pro" panose="02040503050306020203"/>
                </a:rPr>
              </a:br>
              <a:r>
                <a:rPr lang="el-GR" dirty="0">
                  <a:solidFill>
                    <a:srgbClr val="000000"/>
                  </a:solidFill>
                  <a:latin typeface="Minion Pro" panose="02040503050306020203"/>
                </a:rPr>
                <a:t>(υλικά κύματα </a:t>
              </a:r>
              <a:r>
                <a:rPr lang="en-US" dirty="0">
                  <a:solidFill>
                    <a:srgbClr val="000000"/>
                  </a:solidFill>
                  <a:latin typeface="Minion Pro" panose="02040503050306020203"/>
                </a:rPr>
                <a:t>de Broglie)</a:t>
              </a:r>
            </a:p>
          </p:txBody>
        </p:sp>
        <p:sp>
          <p:nvSpPr>
            <p:cNvPr id="8" name="Oval 7">
              <a:extLst>
                <a:ext uri="{FF2B5EF4-FFF2-40B4-BE49-F238E27FC236}">
                  <a16:creationId xmlns:a16="http://schemas.microsoft.com/office/drawing/2014/main" id="{075662B8-B126-84EA-8616-DE0B52B0BBE8}"/>
                </a:ext>
              </a:extLst>
            </p:cNvPr>
            <p:cNvSpPr/>
            <p:nvPr/>
          </p:nvSpPr>
          <p:spPr>
            <a:xfrm>
              <a:off x="8250307" y="4089262"/>
              <a:ext cx="2534478" cy="2594113"/>
            </a:xfrm>
            <a:prstGeom prst="ellipse">
              <a:avLst/>
            </a:prstGeom>
            <a:solidFill>
              <a:schemeClr val="accent4">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000000"/>
                  </a:solidFill>
                  <a:latin typeface="Minion Pro" panose="02040503050306020203"/>
                </a:rPr>
                <a:t>Αρχή της Απροσδιοριστίας – Πιθανή θέση και ορμή των </a:t>
              </a:r>
              <a:r>
                <a:rPr lang="en-US" dirty="0">
                  <a:solidFill>
                    <a:srgbClr val="000000"/>
                  </a:solidFill>
                  <a:latin typeface="Minion Pro" panose="02040503050306020203"/>
                </a:rPr>
                <a:t>e</a:t>
              </a:r>
              <a:r>
                <a:rPr lang="en-US" baseline="30000" dirty="0">
                  <a:solidFill>
                    <a:srgbClr val="000000"/>
                  </a:solidFill>
                  <a:latin typeface="Minion Pro" panose="02040503050306020203"/>
                </a:rPr>
                <a:t>-</a:t>
              </a:r>
            </a:p>
          </p:txBody>
        </p:sp>
        <p:sp>
          <p:nvSpPr>
            <p:cNvPr id="9" name="Oval 8">
              <a:extLst>
                <a:ext uri="{FF2B5EF4-FFF2-40B4-BE49-F238E27FC236}">
                  <a16:creationId xmlns:a16="http://schemas.microsoft.com/office/drawing/2014/main" id="{33951200-17AD-A7D8-04EF-67C809E6BE56}"/>
                </a:ext>
              </a:extLst>
            </p:cNvPr>
            <p:cNvSpPr/>
            <p:nvPr/>
          </p:nvSpPr>
          <p:spPr>
            <a:xfrm>
              <a:off x="5874026" y="2274953"/>
              <a:ext cx="2376281" cy="2217534"/>
            </a:xfrm>
            <a:prstGeom prst="ellipse">
              <a:avLst/>
            </a:prstGeom>
            <a:solidFill>
              <a:srgbClr val="DCBA7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000000"/>
                  </a:solidFill>
                  <a:latin typeface="Minion Pro" panose="02040503050306020203"/>
                </a:rPr>
                <a:t>Η κβαντισμένη ενεργειακή κατάσταση του ατόμου είναι σημαντική, όχι οι θέσεις του</a:t>
              </a:r>
              <a:r>
                <a:rPr lang="en-US" dirty="0">
                  <a:solidFill>
                    <a:srgbClr val="000000"/>
                  </a:solidFill>
                  <a:latin typeface="Minion Pro" panose="02040503050306020203"/>
                </a:rPr>
                <a:t> e</a:t>
              </a:r>
              <a:r>
                <a:rPr lang="en-US" baseline="30000" dirty="0">
                  <a:solidFill>
                    <a:srgbClr val="000000"/>
                  </a:solidFill>
                  <a:latin typeface="Minion Pro" panose="02040503050306020203"/>
                </a:rPr>
                <a:t>-</a:t>
              </a:r>
            </a:p>
          </p:txBody>
        </p:sp>
        <p:cxnSp>
          <p:nvCxnSpPr>
            <p:cNvPr id="13" name="Straight Connector 12">
              <a:extLst>
                <a:ext uri="{FF2B5EF4-FFF2-40B4-BE49-F238E27FC236}">
                  <a16:creationId xmlns:a16="http://schemas.microsoft.com/office/drawing/2014/main" id="{C0351F3E-0F13-22AA-33E9-84B2BD4B7B27}"/>
                </a:ext>
              </a:extLst>
            </p:cNvPr>
            <p:cNvCxnSpPr>
              <a:cxnSpLocks/>
              <a:stCxn id="7" idx="6"/>
              <a:endCxn id="5" idx="1"/>
            </p:cNvCxnSpPr>
            <p:nvPr/>
          </p:nvCxnSpPr>
          <p:spPr>
            <a:xfrm>
              <a:off x="3707296" y="3594648"/>
              <a:ext cx="595766" cy="131334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538992E-CB6D-C996-F5E5-FFEFD23EBDC9}"/>
                </a:ext>
              </a:extLst>
            </p:cNvPr>
            <p:cNvCxnSpPr>
              <a:cxnSpLocks/>
              <a:stCxn id="5" idx="6"/>
              <a:endCxn id="8" idx="3"/>
            </p:cNvCxnSpPr>
            <p:nvPr/>
          </p:nvCxnSpPr>
          <p:spPr>
            <a:xfrm>
              <a:off x="5656193" y="5463209"/>
              <a:ext cx="2965280" cy="84026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4E3E877-0F00-0392-7257-0BF4EE696805}"/>
                </a:ext>
              </a:extLst>
            </p:cNvPr>
            <p:cNvCxnSpPr>
              <a:cxnSpLocks/>
              <a:stCxn id="9" idx="3"/>
              <a:endCxn id="5" idx="7"/>
            </p:cNvCxnSpPr>
            <p:nvPr/>
          </p:nvCxnSpPr>
          <p:spPr>
            <a:xfrm flipH="1">
              <a:off x="5424033" y="4167737"/>
              <a:ext cx="797991" cy="74025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085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C259B-524B-7720-B9F4-D9B527378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8910A-6C81-93A7-8FF9-07D335EFF5CA}"/>
              </a:ext>
            </a:extLst>
          </p:cNvPr>
          <p:cNvSpPr>
            <a:spLocks noGrp="1"/>
          </p:cNvSpPr>
          <p:nvPr>
            <p:ph type="title"/>
          </p:nvPr>
        </p:nvSpPr>
        <p:spPr>
          <a:xfrm>
            <a:off x="362100" y="174625"/>
            <a:ext cx="11563200" cy="663575"/>
          </a:xfrm>
        </p:spPr>
        <p:txBody>
          <a:bodyPr anchor="ctr">
            <a:normAutofit/>
          </a:bodyPr>
          <a:lstStyle/>
          <a:p>
            <a:r>
              <a:rPr lang="el-GR" dirty="0"/>
              <a:t>Κβαντική Μηχανική προσέγγιση του ατόμου</a:t>
            </a:r>
            <a:endParaRPr lang="en-US" dirty="0"/>
          </a:p>
        </p:txBody>
      </p:sp>
      <p:graphicFrame>
        <p:nvGraphicFramePr>
          <p:cNvPr id="5" name="Table 4">
            <a:extLst>
              <a:ext uri="{FF2B5EF4-FFF2-40B4-BE49-F238E27FC236}">
                <a16:creationId xmlns:a16="http://schemas.microsoft.com/office/drawing/2014/main" id="{14E5DF74-6C7B-FC7C-3EF9-36AD64CC54A2}"/>
              </a:ext>
            </a:extLst>
          </p:cNvPr>
          <p:cNvGraphicFramePr>
            <a:graphicFrameLocks noGrp="1"/>
          </p:cNvGraphicFramePr>
          <p:nvPr>
            <p:extLst>
              <p:ext uri="{D42A27DB-BD31-4B8C-83A1-F6EECF244321}">
                <p14:modId xmlns:p14="http://schemas.microsoft.com/office/powerpoint/2010/main" val="1694675117"/>
              </p:ext>
            </p:extLst>
          </p:nvPr>
        </p:nvGraphicFramePr>
        <p:xfrm>
          <a:off x="333450" y="974328"/>
          <a:ext cx="11525100" cy="5686030"/>
        </p:xfrm>
        <a:graphic>
          <a:graphicData uri="http://schemas.openxmlformats.org/drawingml/2006/table">
            <a:tbl>
              <a:tblPr firstRow="1" bandRow="1">
                <a:tableStyleId>{00A15C55-8517-42AA-B614-E9B94910E393}</a:tableStyleId>
              </a:tblPr>
              <a:tblGrid>
                <a:gridCol w="5762550">
                  <a:extLst>
                    <a:ext uri="{9D8B030D-6E8A-4147-A177-3AD203B41FA5}">
                      <a16:colId xmlns:a16="http://schemas.microsoft.com/office/drawing/2014/main" val="2219878014"/>
                    </a:ext>
                  </a:extLst>
                </a:gridCol>
                <a:gridCol w="5762550">
                  <a:extLst>
                    <a:ext uri="{9D8B030D-6E8A-4147-A177-3AD203B41FA5}">
                      <a16:colId xmlns:a16="http://schemas.microsoft.com/office/drawing/2014/main" val="883392376"/>
                    </a:ext>
                  </a:extLst>
                </a:gridCol>
              </a:tblGrid>
              <a:tr h="648455">
                <a:tc gridSpan="2">
                  <a:txBody>
                    <a:bodyPr/>
                    <a:lstStyle/>
                    <a:p>
                      <a:pPr algn="ctr"/>
                      <a:r>
                        <a:rPr lang="el-GR" sz="2800" dirty="0">
                          <a:latin typeface="Minion Pro"/>
                        </a:rPr>
                        <a:t>Κβαντική Ερμηνεία του Ατόμου</a:t>
                      </a:r>
                      <a:endParaRPr lang="en-US" sz="2800" dirty="0">
                        <a:latin typeface="Minion Pro"/>
                      </a:endParaRPr>
                    </a:p>
                  </a:txBody>
                  <a:tcPr/>
                </a:tc>
                <a:tc hMerge="1">
                  <a:txBody>
                    <a:bodyPr/>
                    <a:lstStyle/>
                    <a:p>
                      <a:endParaRPr lang="en-US" dirty="0"/>
                    </a:p>
                  </a:txBody>
                  <a:tcPr/>
                </a:tc>
                <a:extLst>
                  <a:ext uri="{0D108BD9-81ED-4DB2-BD59-A6C34878D82A}">
                    <a16:rowId xmlns:a16="http://schemas.microsoft.com/office/drawing/2014/main" val="2316321360"/>
                  </a:ext>
                </a:extLst>
              </a:tr>
              <a:tr h="648455">
                <a:tc>
                  <a:txBody>
                    <a:bodyPr/>
                    <a:lstStyle/>
                    <a:p>
                      <a:pPr algn="ctr"/>
                      <a:r>
                        <a:rPr lang="el-GR" sz="2400" b="1" dirty="0">
                          <a:latin typeface="Minion Pro"/>
                        </a:rPr>
                        <a:t>Αίτημα</a:t>
                      </a:r>
                      <a:endParaRPr lang="en-US" sz="2400" b="1" dirty="0">
                        <a:latin typeface="Minion Pro"/>
                      </a:endParaRPr>
                    </a:p>
                  </a:txBody>
                  <a:tcPr anchor="ctr"/>
                </a:tc>
                <a:tc>
                  <a:txBody>
                    <a:bodyPr/>
                    <a:lstStyle/>
                    <a:p>
                      <a:pPr algn="ctr"/>
                      <a:r>
                        <a:rPr lang="el-GR" sz="2400" b="1" dirty="0">
                          <a:latin typeface="Minion Pro"/>
                        </a:rPr>
                        <a:t>Αποτέλεσμα</a:t>
                      </a:r>
                      <a:endParaRPr lang="en-US" sz="2400" b="1" dirty="0">
                        <a:latin typeface="Minion Pro"/>
                      </a:endParaRPr>
                    </a:p>
                  </a:txBody>
                  <a:tcPr anchor="ctr"/>
                </a:tc>
                <a:extLst>
                  <a:ext uri="{0D108BD9-81ED-4DB2-BD59-A6C34878D82A}">
                    <a16:rowId xmlns:a16="http://schemas.microsoft.com/office/drawing/2014/main" val="2576710356"/>
                  </a:ext>
                </a:extLst>
              </a:tr>
              <a:tr h="648455">
                <a:tc>
                  <a:txBody>
                    <a:bodyPr/>
                    <a:lstStyle/>
                    <a:p>
                      <a:r>
                        <a:rPr lang="el-GR" b="1" dirty="0">
                          <a:latin typeface="Minion Pro"/>
                        </a:rPr>
                        <a:t>Τα </a:t>
                      </a:r>
                      <a:r>
                        <a:rPr lang="en-US" b="1" dirty="0">
                          <a:latin typeface="Minion Pro"/>
                        </a:rPr>
                        <a:t>e</a:t>
                      </a:r>
                      <a:r>
                        <a:rPr lang="en-US" b="1" baseline="30000" dirty="0">
                          <a:latin typeface="Minion Pro"/>
                        </a:rPr>
                        <a:t>-</a:t>
                      </a:r>
                      <a:r>
                        <a:rPr lang="en-US" b="1" dirty="0">
                          <a:latin typeface="Minion Pro"/>
                        </a:rPr>
                        <a:t> </a:t>
                      </a:r>
                      <a:r>
                        <a:rPr lang="el-GR" b="1" dirty="0">
                          <a:latin typeface="Minion Pro"/>
                        </a:rPr>
                        <a:t>σαν υλικά κύματα </a:t>
                      </a:r>
                      <a:r>
                        <a:rPr lang="en-US" b="1" dirty="0">
                          <a:latin typeface="Minion Pro"/>
                        </a:rPr>
                        <a:t>de Broglie</a:t>
                      </a:r>
                    </a:p>
                  </a:txBody>
                  <a:tcPr anchor="ctr"/>
                </a:tc>
                <a:tc>
                  <a:txBody>
                    <a:bodyPr/>
                    <a:lstStyle/>
                    <a:p>
                      <a:r>
                        <a:rPr lang="el-GR" dirty="0">
                          <a:latin typeface="Minion Pro"/>
                        </a:rPr>
                        <a:t>Εγκαταλείπουμε οριστικά την έννοια/προσέγγιση των σταθερών τροχιών. Η μαθηματική περιγραφή θα είναι κυματική.</a:t>
                      </a:r>
                      <a:endParaRPr lang="en-US" dirty="0">
                        <a:latin typeface="Minion Pro"/>
                      </a:endParaRPr>
                    </a:p>
                  </a:txBody>
                  <a:tcPr anchor="ctr"/>
                </a:tc>
                <a:extLst>
                  <a:ext uri="{0D108BD9-81ED-4DB2-BD59-A6C34878D82A}">
                    <a16:rowId xmlns:a16="http://schemas.microsoft.com/office/drawing/2014/main" val="1405689329"/>
                  </a:ext>
                </a:extLst>
              </a:tr>
              <a:tr h="648455">
                <a:tc>
                  <a:txBody>
                    <a:bodyPr/>
                    <a:lstStyle/>
                    <a:p>
                      <a:r>
                        <a:rPr lang="el-GR" b="1" dirty="0">
                          <a:latin typeface="Minion Pro"/>
                        </a:rPr>
                        <a:t>Αρχή της Απροσδιοριστίας</a:t>
                      </a:r>
                      <a:endParaRPr lang="en-US" b="1" dirty="0">
                        <a:latin typeface="Minion Pro"/>
                      </a:endParaRPr>
                    </a:p>
                  </a:txBody>
                  <a:tcPr anchor="ctr"/>
                </a:tc>
                <a:tc>
                  <a:txBody>
                    <a:bodyPr/>
                    <a:lstStyle/>
                    <a:p>
                      <a:r>
                        <a:rPr lang="el-GR" dirty="0">
                          <a:latin typeface="Minion Pro"/>
                        </a:rPr>
                        <a:t>Η θέση των ηλεκτρονίων δεν μπορεί να προσδιοριστεί. Από τη σκοπιά της κβαντικής μηχανικής τα </a:t>
                      </a:r>
                      <a:r>
                        <a:rPr lang="en-US" dirty="0">
                          <a:latin typeface="Minion Pro"/>
                        </a:rPr>
                        <a:t>e</a:t>
                      </a:r>
                      <a:r>
                        <a:rPr lang="en-US" baseline="30000" dirty="0">
                          <a:latin typeface="Minion Pro"/>
                        </a:rPr>
                        <a:t>-</a:t>
                      </a:r>
                      <a:r>
                        <a:rPr lang="en-US" dirty="0">
                          <a:latin typeface="Minion Pro"/>
                        </a:rPr>
                        <a:t> </a:t>
                      </a:r>
                      <a:r>
                        <a:rPr lang="el-GR" dirty="0">
                          <a:latin typeface="Minion Pro"/>
                        </a:rPr>
                        <a:t>κινούνται ελεύθερα στο χώρο που περιβάλλει τον πυρήνα, αρκεί να ικανοποιούνται συγκεκριμένες συνθήκες/κανόνες πιθανοτήτων. Το καλύτερο που μπορούμε να κάνουμε είναι περιγράψουμε μαθηματικά αυτούς τους χώρους και τα χαρακτηριστικά που κάποιο </a:t>
                      </a:r>
                      <a:r>
                        <a:rPr lang="en-US" dirty="0">
                          <a:latin typeface="Minion Pro"/>
                        </a:rPr>
                        <a:t>e</a:t>
                      </a:r>
                      <a:r>
                        <a:rPr lang="en-US" baseline="30000" dirty="0">
                          <a:latin typeface="Minion Pro"/>
                        </a:rPr>
                        <a:t>-</a:t>
                      </a:r>
                      <a:r>
                        <a:rPr lang="en-US" dirty="0">
                          <a:latin typeface="Minion Pro"/>
                        </a:rPr>
                        <a:t> </a:t>
                      </a:r>
                      <a:r>
                        <a:rPr lang="el-GR" dirty="0">
                          <a:latin typeface="Minion Pro"/>
                        </a:rPr>
                        <a:t>θα έχει σε αυτούς. </a:t>
                      </a:r>
                      <a:endParaRPr lang="en-US" dirty="0">
                        <a:latin typeface="Minion Pro"/>
                      </a:endParaRPr>
                    </a:p>
                  </a:txBody>
                  <a:tcPr anchor="ctr"/>
                </a:tc>
                <a:extLst>
                  <a:ext uri="{0D108BD9-81ED-4DB2-BD59-A6C34878D82A}">
                    <a16:rowId xmlns:a16="http://schemas.microsoft.com/office/drawing/2014/main" val="2147286159"/>
                  </a:ext>
                </a:extLst>
              </a:tr>
              <a:tr h="648455">
                <a:tc>
                  <a:txBody>
                    <a:bodyPr/>
                    <a:lstStyle/>
                    <a:p>
                      <a:r>
                        <a:rPr lang="el-GR" b="1" dirty="0">
                          <a:latin typeface="Minion Pro"/>
                        </a:rPr>
                        <a:t>Η ενεργειακή κατάσταση του ατόμου καθορίζει τη χημική του συμπεριφορά και είναι κβαντισμένη.</a:t>
                      </a:r>
                      <a:endParaRPr lang="en-US" b="1" dirty="0">
                        <a:latin typeface="Minion Pro"/>
                      </a:endParaRPr>
                    </a:p>
                  </a:txBody>
                  <a:tcPr anchor="ctr"/>
                </a:tc>
                <a:tc>
                  <a:txBody>
                    <a:bodyPr/>
                    <a:lstStyle/>
                    <a:p>
                      <a:r>
                        <a:rPr lang="el-GR" dirty="0">
                          <a:latin typeface="Minion Pro"/>
                        </a:rPr>
                        <a:t>Οι χώροι που βρίσκονται τα </a:t>
                      </a:r>
                      <a:r>
                        <a:rPr lang="en-US" dirty="0">
                          <a:latin typeface="Minion Pro"/>
                        </a:rPr>
                        <a:t>e</a:t>
                      </a:r>
                      <a:r>
                        <a:rPr lang="en-US" baseline="30000" dirty="0">
                          <a:latin typeface="Minion Pro"/>
                        </a:rPr>
                        <a:t>-</a:t>
                      </a:r>
                      <a:r>
                        <a:rPr lang="en-US" dirty="0">
                          <a:latin typeface="Minion Pro"/>
                        </a:rPr>
                        <a:t> </a:t>
                      </a:r>
                      <a:r>
                        <a:rPr lang="el-GR" dirty="0">
                          <a:latin typeface="Minion Pro"/>
                        </a:rPr>
                        <a:t>είναι κβαντισμένοι, δηλαδή τα </a:t>
                      </a:r>
                      <a:r>
                        <a:rPr lang="en-US" dirty="0">
                          <a:latin typeface="Minion Pro"/>
                        </a:rPr>
                        <a:t>e</a:t>
                      </a:r>
                      <a:r>
                        <a:rPr lang="en-US" baseline="30000" dirty="0">
                          <a:latin typeface="Minion Pro"/>
                        </a:rPr>
                        <a:t>-</a:t>
                      </a:r>
                      <a:r>
                        <a:rPr lang="en-US" dirty="0">
                          <a:latin typeface="Minion Pro"/>
                        </a:rPr>
                        <a:t> </a:t>
                      </a:r>
                      <a:r>
                        <a:rPr lang="el-GR" dirty="0">
                          <a:latin typeface="Minion Pro"/>
                        </a:rPr>
                        <a:t>μεταπηδούν από τον έναν στον άλλο. Αυτοί οι χώροι, ιδωμένοι μαθηματικά, συμβολίζουν τις </a:t>
                      </a:r>
                      <a:r>
                        <a:rPr lang="el-GR" b="1" dirty="0">
                          <a:latin typeface="Minion Pro"/>
                        </a:rPr>
                        <a:t>κβαντισμένες καταστάσεις του ατόμου </a:t>
                      </a:r>
                      <a:r>
                        <a:rPr lang="en-US" b="1" dirty="0">
                          <a:latin typeface="Minion Pro"/>
                        </a:rPr>
                        <a:t>(Quantum States)</a:t>
                      </a:r>
                      <a:r>
                        <a:rPr lang="el-GR" dirty="0">
                          <a:latin typeface="Minion Pro"/>
                        </a:rPr>
                        <a:t> ή αλλιώς, </a:t>
                      </a:r>
                      <a:r>
                        <a:rPr lang="el-GR" b="1" dirty="0">
                          <a:latin typeface="Minion Pro"/>
                        </a:rPr>
                        <a:t>καταστάσεις πιθανότητας (</a:t>
                      </a:r>
                      <a:r>
                        <a:rPr lang="en-US" b="1" dirty="0">
                          <a:latin typeface="Minion Pro"/>
                        </a:rPr>
                        <a:t>Probability States)</a:t>
                      </a:r>
                      <a:r>
                        <a:rPr lang="en-US" dirty="0">
                          <a:latin typeface="Minion Pro"/>
                        </a:rPr>
                        <a:t>.</a:t>
                      </a:r>
                    </a:p>
                  </a:txBody>
                  <a:tcPr anchor="ctr"/>
                </a:tc>
                <a:extLst>
                  <a:ext uri="{0D108BD9-81ED-4DB2-BD59-A6C34878D82A}">
                    <a16:rowId xmlns:a16="http://schemas.microsoft.com/office/drawing/2014/main" val="1989540672"/>
                  </a:ext>
                </a:extLst>
              </a:tr>
            </a:tbl>
          </a:graphicData>
        </a:graphic>
      </p:graphicFrame>
    </p:spTree>
    <p:extLst>
      <p:ext uri="{BB962C8B-B14F-4D97-AF65-F5344CB8AC3E}">
        <p14:creationId xmlns:p14="http://schemas.microsoft.com/office/powerpoint/2010/main" val="220063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106B-D1B5-8E13-33A9-13F8882CA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F879B-809D-3B37-88EE-B8B5BCBE99FD}"/>
              </a:ext>
            </a:extLst>
          </p:cNvPr>
          <p:cNvSpPr>
            <a:spLocks noGrp="1"/>
          </p:cNvSpPr>
          <p:nvPr>
            <p:ph type="title"/>
          </p:nvPr>
        </p:nvSpPr>
        <p:spPr>
          <a:xfrm>
            <a:off x="362100" y="174625"/>
            <a:ext cx="11563200" cy="663575"/>
          </a:xfrm>
        </p:spPr>
        <p:txBody>
          <a:bodyPr anchor="ctr">
            <a:normAutofit/>
          </a:bodyPr>
          <a:lstStyle/>
          <a:p>
            <a:r>
              <a:rPr lang="el-GR" dirty="0"/>
              <a:t>Κβαντική Μηχανική προσέγγιση του ατόμου</a:t>
            </a:r>
            <a:endParaRPr lang="en-US" dirty="0"/>
          </a:p>
        </p:txBody>
      </p:sp>
      <p:sp>
        <p:nvSpPr>
          <p:cNvPr id="3" name="TextBox 2">
            <a:extLst>
              <a:ext uri="{FF2B5EF4-FFF2-40B4-BE49-F238E27FC236}">
                <a16:creationId xmlns:a16="http://schemas.microsoft.com/office/drawing/2014/main" id="{B263B793-905F-2329-9349-130D96CE3C65}"/>
              </a:ext>
            </a:extLst>
          </p:cNvPr>
          <p:cNvSpPr txBox="1"/>
          <p:nvPr/>
        </p:nvSpPr>
        <p:spPr>
          <a:xfrm>
            <a:off x="276300" y="1141078"/>
            <a:ext cx="11563200" cy="830997"/>
          </a:xfrm>
          <a:prstGeom prst="rect">
            <a:avLst/>
          </a:prstGeom>
          <a:solidFill>
            <a:srgbClr val="FFC000"/>
          </a:solidFill>
        </p:spPr>
        <p:txBody>
          <a:bodyPr wrap="square" rtlCol="0">
            <a:spAutoFit/>
          </a:bodyPr>
          <a:lstStyle/>
          <a:p>
            <a:pPr algn="ctr"/>
            <a:r>
              <a:rPr lang="el-GR" sz="2400" b="1" dirty="0">
                <a:latin typeface="Minion Pro" panose="02040503050306020203"/>
              </a:rPr>
              <a:t>Όλες οι παραπάνω συνθήκες ικανοποιούνται από την έννοια του Ατομικού Τροχιακού (</a:t>
            </a:r>
            <a:r>
              <a:rPr lang="en-US" sz="2400" b="1" dirty="0">
                <a:latin typeface="Minion Pro" panose="02040503050306020203"/>
              </a:rPr>
              <a:t>Atomic Orbital)</a:t>
            </a:r>
            <a:r>
              <a:rPr lang="el-GR" sz="2400" b="1" dirty="0">
                <a:latin typeface="Minion Pro" panose="02040503050306020203"/>
              </a:rPr>
              <a:t>.</a:t>
            </a:r>
            <a:endParaRPr lang="en-US" sz="2400" b="1" dirty="0">
              <a:latin typeface="Minion Pro" panose="02040503050306020203"/>
            </a:endParaRPr>
          </a:p>
        </p:txBody>
      </p:sp>
      <p:sp>
        <p:nvSpPr>
          <p:cNvPr id="4" name="TextBox 3">
            <a:extLst>
              <a:ext uri="{FF2B5EF4-FFF2-40B4-BE49-F238E27FC236}">
                <a16:creationId xmlns:a16="http://schemas.microsoft.com/office/drawing/2014/main" id="{B113E3F3-421F-F6FB-F79D-ACE920806404}"/>
              </a:ext>
            </a:extLst>
          </p:cNvPr>
          <p:cNvSpPr txBox="1"/>
          <p:nvPr/>
        </p:nvSpPr>
        <p:spPr>
          <a:xfrm>
            <a:off x="276300" y="3198167"/>
            <a:ext cx="11563200" cy="830997"/>
          </a:xfrm>
          <a:prstGeom prst="rect">
            <a:avLst/>
          </a:prstGeom>
          <a:solidFill>
            <a:srgbClr val="168C75"/>
          </a:solidFill>
        </p:spPr>
        <p:txBody>
          <a:bodyPr wrap="square" rtlCol="0">
            <a:spAutoFit/>
          </a:bodyPr>
          <a:lstStyle/>
          <a:p>
            <a:pPr algn="ctr"/>
            <a:r>
              <a:rPr lang="el-GR" sz="2400" b="1" dirty="0">
                <a:solidFill>
                  <a:schemeClr val="bg1"/>
                </a:solidFill>
                <a:latin typeface="Minion Pro" panose="02040503050306020203"/>
              </a:rPr>
              <a:t>Τα Ατομικά Τροχιακά ΔΕΝ είναι τροχιές.</a:t>
            </a:r>
          </a:p>
          <a:p>
            <a:pPr algn="ctr"/>
            <a:r>
              <a:rPr lang="el-GR" sz="2400" b="1" dirty="0">
                <a:solidFill>
                  <a:schemeClr val="bg1"/>
                </a:solidFill>
                <a:latin typeface="Minion Pro" panose="02040503050306020203"/>
              </a:rPr>
              <a:t>Επειδή πρόκειται για κβαντικές καταστάσεις είναι καταστάσεις πιθανότητας.</a:t>
            </a:r>
            <a:endParaRPr lang="en-US" sz="2400" b="1" dirty="0">
              <a:solidFill>
                <a:schemeClr val="bg1"/>
              </a:solidFill>
              <a:latin typeface="Minion Pro" panose="02040503050306020203"/>
            </a:endParaRPr>
          </a:p>
        </p:txBody>
      </p:sp>
    </p:spTree>
    <p:extLst>
      <p:ext uri="{BB962C8B-B14F-4D97-AF65-F5344CB8AC3E}">
        <p14:creationId xmlns:p14="http://schemas.microsoft.com/office/powerpoint/2010/main" val="308637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65E20-EC97-66C6-E1A4-D86C9D6A3CED}"/>
            </a:ext>
          </a:extLst>
        </p:cNvPr>
        <p:cNvGrpSpPr/>
        <p:nvPr/>
      </p:nvGrpSpPr>
      <p:grpSpPr>
        <a:xfrm>
          <a:off x="0" y="0"/>
          <a:ext cx="0" cy="0"/>
          <a:chOff x="0" y="0"/>
          <a:chExt cx="0" cy="0"/>
        </a:xfrm>
      </p:grpSpPr>
      <p:pic>
        <p:nvPicPr>
          <p:cNvPr id="5" name="orbital 1_cropped">
            <a:hlinkClick r:id="" action="ppaction://media"/>
            <a:extLst>
              <a:ext uri="{FF2B5EF4-FFF2-40B4-BE49-F238E27FC236}">
                <a16:creationId xmlns:a16="http://schemas.microsoft.com/office/drawing/2014/main" id="{890B8714-A386-DCC8-A1F9-74EA03FA73A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82757" y="1560443"/>
            <a:ext cx="9417879" cy="5297557"/>
          </a:xfrm>
          <a:prstGeom prst="rect">
            <a:avLst/>
          </a:prstGeom>
        </p:spPr>
      </p:pic>
      <p:sp>
        <p:nvSpPr>
          <p:cNvPr id="2" name="Title 1">
            <a:extLst>
              <a:ext uri="{FF2B5EF4-FFF2-40B4-BE49-F238E27FC236}">
                <a16:creationId xmlns:a16="http://schemas.microsoft.com/office/drawing/2014/main" id="{2684CF0B-A480-96EA-C0A0-D70348153D35}"/>
              </a:ext>
            </a:extLst>
          </p:cNvPr>
          <p:cNvSpPr>
            <a:spLocks noGrp="1"/>
          </p:cNvSpPr>
          <p:nvPr>
            <p:ph type="title"/>
          </p:nvPr>
        </p:nvSpPr>
        <p:spPr>
          <a:xfrm>
            <a:off x="362100" y="174625"/>
            <a:ext cx="11563200" cy="663575"/>
          </a:xfrm>
        </p:spPr>
        <p:txBody>
          <a:bodyPr anchor="ctr">
            <a:normAutofit/>
          </a:bodyPr>
          <a:lstStyle/>
          <a:p>
            <a:r>
              <a:rPr lang="el-GR" dirty="0"/>
              <a:t>Κβαντική Μηχανική προσέγγιση του ατόμου</a:t>
            </a:r>
            <a:endParaRPr lang="en-US" dirty="0"/>
          </a:p>
        </p:txBody>
      </p:sp>
      <p:sp>
        <p:nvSpPr>
          <p:cNvPr id="4" name="TextBox 3">
            <a:extLst>
              <a:ext uri="{FF2B5EF4-FFF2-40B4-BE49-F238E27FC236}">
                <a16:creationId xmlns:a16="http://schemas.microsoft.com/office/drawing/2014/main" id="{1B2F408C-F5B9-1725-0922-8DA5E130720C}"/>
              </a:ext>
            </a:extLst>
          </p:cNvPr>
          <p:cNvSpPr txBox="1"/>
          <p:nvPr/>
        </p:nvSpPr>
        <p:spPr>
          <a:xfrm>
            <a:off x="324000" y="932045"/>
            <a:ext cx="11563200" cy="830997"/>
          </a:xfrm>
          <a:prstGeom prst="rect">
            <a:avLst/>
          </a:prstGeom>
          <a:solidFill>
            <a:srgbClr val="168C75"/>
          </a:solidFill>
        </p:spPr>
        <p:txBody>
          <a:bodyPr wrap="square" rtlCol="0">
            <a:spAutoFit/>
          </a:bodyPr>
          <a:lstStyle/>
          <a:p>
            <a:pPr algn="ctr"/>
            <a:r>
              <a:rPr lang="el-GR" sz="2400" b="1" dirty="0">
                <a:solidFill>
                  <a:schemeClr val="bg1"/>
                </a:solidFill>
                <a:latin typeface="Minion Pro" panose="02040503050306020203"/>
              </a:rPr>
              <a:t>Τα Ατομικά Τροχιακά ΔΕΝ είναι τροχιές.</a:t>
            </a:r>
          </a:p>
          <a:p>
            <a:pPr algn="ctr"/>
            <a:r>
              <a:rPr lang="el-GR" sz="2400" b="1" dirty="0">
                <a:solidFill>
                  <a:schemeClr val="bg1"/>
                </a:solidFill>
                <a:latin typeface="Minion Pro" panose="02040503050306020203"/>
              </a:rPr>
              <a:t>Επειδή πρόκειται για κβαντικές καταστάσεις είναι καταστάσεις πιθανότητας.</a:t>
            </a:r>
            <a:endParaRPr lang="en-US" sz="2400" b="1" dirty="0">
              <a:solidFill>
                <a:schemeClr val="bg1"/>
              </a:solidFill>
              <a:latin typeface="Minion Pro" panose="02040503050306020203"/>
            </a:endParaRPr>
          </a:p>
        </p:txBody>
      </p:sp>
    </p:spTree>
    <p:extLst>
      <p:ext uri="{BB962C8B-B14F-4D97-AF65-F5344CB8AC3E}">
        <p14:creationId xmlns:p14="http://schemas.microsoft.com/office/powerpoint/2010/main" val="16483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09A99-58C5-101E-BCCF-FC89A6DA5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802F0-66E4-042D-65D8-89F2F1D37BDD}"/>
              </a:ext>
            </a:extLst>
          </p:cNvPr>
          <p:cNvSpPr>
            <a:spLocks noGrp="1"/>
          </p:cNvSpPr>
          <p:nvPr>
            <p:ph type="title"/>
          </p:nvPr>
        </p:nvSpPr>
        <p:spPr>
          <a:xfrm>
            <a:off x="362100" y="174625"/>
            <a:ext cx="11563200" cy="663575"/>
          </a:xfrm>
        </p:spPr>
        <p:txBody>
          <a:bodyPr anchor="ctr">
            <a:normAutofit/>
          </a:bodyPr>
          <a:lstStyle/>
          <a:p>
            <a:r>
              <a:rPr lang="el-GR" dirty="0"/>
              <a:t>Η εξίσωση </a:t>
            </a:r>
            <a:r>
              <a:rPr lang="en-US" dirty="0"/>
              <a:t>Schrödinger</a:t>
            </a:r>
          </a:p>
        </p:txBody>
      </p:sp>
      <p:sp>
        <p:nvSpPr>
          <p:cNvPr id="3" name="TextBox 2">
            <a:extLst>
              <a:ext uri="{FF2B5EF4-FFF2-40B4-BE49-F238E27FC236}">
                <a16:creationId xmlns:a16="http://schemas.microsoft.com/office/drawing/2014/main" id="{CD36CB69-B6C0-C738-92D0-8909B731C150}"/>
              </a:ext>
            </a:extLst>
          </p:cNvPr>
          <p:cNvSpPr txBox="1"/>
          <p:nvPr/>
        </p:nvSpPr>
        <p:spPr>
          <a:xfrm>
            <a:off x="324000" y="1021808"/>
            <a:ext cx="11563200" cy="1200329"/>
          </a:xfrm>
          <a:prstGeom prst="rect">
            <a:avLst/>
          </a:prstGeom>
          <a:solidFill>
            <a:srgbClr val="FFC000"/>
          </a:solidFill>
        </p:spPr>
        <p:txBody>
          <a:bodyPr wrap="square" rtlCol="0">
            <a:spAutoFit/>
          </a:bodyPr>
          <a:lstStyle/>
          <a:p>
            <a:pPr algn="ctr"/>
            <a:r>
              <a:rPr lang="el-GR" sz="2400" b="1" dirty="0">
                <a:latin typeface="Minion Pro" panose="02040503050306020203"/>
              </a:rPr>
              <a:t>Τα τροχιακά, ως κβαντικές καταστάσεις ή χώροι πιθανότητας, έχουν παρόμοια σημασία με τις ενεργειακές στάθμες του ατόμου </a:t>
            </a:r>
            <a:r>
              <a:rPr lang="en-US" sz="2400" b="1" dirty="0">
                <a:latin typeface="Minion Pro" panose="02040503050306020203"/>
              </a:rPr>
              <a:t>Bohr</a:t>
            </a:r>
            <a:r>
              <a:rPr lang="el-GR" sz="2400" b="1" dirty="0">
                <a:latin typeface="Minion Pro" panose="02040503050306020203"/>
              </a:rPr>
              <a:t>, δηλαδή είναι χώροι που επιτρέπεται να καταλαμβάνουν τα </a:t>
            </a:r>
            <a:r>
              <a:rPr lang="en-US" sz="2400" b="1" dirty="0">
                <a:latin typeface="Minion Pro" panose="02040503050306020203"/>
              </a:rPr>
              <a:t>e</a:t>
            </a:r>
            <a:r>
              <a:rPr lang="en-US" sz="2400" b="1" baseline="30000" dirty="0">
                <a:latin typeface="Minion Pro" panose="02040503050306020203"/>
              </a:rPr>
              <a:t>-</a:t>
            </a:r>
            <a:r>
              <a:rPr lang="el-GR" sz="2400" b="1" dirty="0">
                <a:latin typeface="Minion Pro" panose="02040503050306020203"/>
              </a:rPr>
              <a:t> και αντιστοιχούν σε συγκεκριμένες ενέργειες. </a:t>
            </a:r>
            <a:endParaRPr lang="en-US" sz="2400" b="1" dirty="0">
              <a:latin typeface="Minion Pro" panose="02040503050306020203"/>
            </a:endParaRPr>
          </a:p>
        </p:txBody>
      </p:sp>
      <p:sp>
        <p:nvSpPr>
          <p:cNvPr id="7" name="TextBox 6">
            <a:extLst>
              <a:ext uri="{FF2B5EF4-FFF2-40B4-BE49-F238E27FC236}">
                <a16:creationId xmlns:a16="http://schemas.microsoft.com/office/drawing/2014/main" id="{9BDBADB8-CD3A-0135-4CFC-4651EA993B12}"/>
              </a:ext>
            </a:extLst>
          </p:cNvPr>
          <p:cNvSpPr txBox="1"/>
          <p:nvPr/>
        </p:nvSpPr>
        <p:spPr>
          <a:xfrm>
            <a:off x="276300" y="3013501"/>
            <a:ext cx="11563200" cy="830997"/>
          </a:xfrm>
          <a:prstGeom prst="rect">
            <a:avLst/>
          </a:prstGeom>
          <a:solidFill>
            <a:srgbClr val="168C75"/>
          </a:solidFill>
        </p:spPr>
        <p:txBody>
          <a:bodyPr wrap="square" rtlCol="0">
            <a:spAutoFit/>
          </a:bodyPr>
          <a:lstStyle/>
          <a:p>
            <a:pPr algn="ctr"/>
            <a:r>
              <a:rPr lang="el-GR" sz="2400" b="1" dirty="0">
                <a:solidFill>
                  <a:schemeClr val="bg1"/>
                </a:solidFill>
                <a:latin typeface="Minion Pro" panose="02040503050306020203"/>
              </a:rPr>
              <a:t>Η εξίσωση</a:t>
            </a:r>
            <a:r>
              <a:rPr lang="en-US" sz="2400" b="1" dirty="0">
                <a:solidFill>
                  <a:schemeClr val="bg1"/>
                </a:solidFill>
                <a:latin typeface="Minion Pro" panose="02040503050306020203"/>
              </a:rPr>
              <a:t> Schrödinger </a:t>
            </a:r>
            <a:r>
              <a:rPr lang="el-GR" sz="2400" b="1" dirty="0">
                <a:solidFill>
                  <a:schemeClr val="bg1"/>
                </a:solidFill>
                <a:latin typeface="Minion Pro" panose="02040503050306020203"/>
              </a:rPr>
              <a:t>είναι μια εξίσωση ενέργειας που υπολογίζει το σχήμα και τον προσανατολισμό των κβαντικών καταστάσεων του ατόμου που ονομάζονται τροχιακά. </a:t>
            </a:r>
            <a:endParaRPr lang="en-US" sz="2400" b="1" dirty="0">
              <a:solidFill>
                <a:schemeClr val="bg1"/>
              </a:solidFill>
              <a:latin typeface="Minion Pro" panose="02040503050306020203"/>
            </a:endParaRPr>
          </a:p>
        </p:txBody>
      </p:sp>
      <p:pic>
        <p:nvPicPr>
          <p:cNvPr id="9" name="Picture 8">
            <a:extLst>
              <a:ext uri="{FF2B5EF4-FFF2-40B4-BE49-F238E27FC236}">
                <a16:creationId xmlns:a16="http://schemas.microsoft.com/office/drawing/2014/main" id="{C516F1F9-1A75-7A58-60AD-FA1FE4F67343}"/>
              </a:ext>
            </a:extLst>
          </p:cNvPr>
          <p:cNvPicPr>
            <a:picLocks noChangeAspect="1"/>
          </p:cNvPicPr>
          <p:nvPr/>
        </p:nvPicPr>
        <p:blipFill>
          <a:blip r:embed="rId3"/>
          <a:stretch>
            <a:fillRect/>
          </a:stretch>
        </p:blipFill>
        <p:spPr>
          <a:xfrm>
            <a:off x="3785870" y="4248236"/>
            <a:ext cx="4544059" cy="1219370"/>
          </a:xfrm>
          <a:prstGeom prst="rect">
            <a:avLst/>
          </a:prstGeom>
        </p:spPr>
      </p:pic>
    </p:spTree>
    <p:extLst>
      <p:ext uri="{BB962C8B-B14F-4D97-AF65-F5344CB8AC3E}">
        <p14:creationId xmlns:p14="http://schemas.microsoft.com/office/powerpoint/2010/main" val="305252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4000" y="152400"/>
            <a:ext cx="11563200" cy="685800"/>
          </a:xfrm>
        </p:spPr>
        <p:txBody>
          <a:bodyPr anchor="ctr">
            <a:normAutofit/>
          </a:bodyPr>
          <a:lstStyle/>
          <a:p>
            <a:r>
              <a:rPr lang="el-GR" dirty="0"/>
              <a:t>Μια διαδρομή με 7 στάσεις (που πήρε λίγο παραπάνω)</a:t>
            </a:r>
            <a:endParaRPr lang="en-US" dirty="0"/>
          </a:p>
        </p:txBody>
      </p:sp>
      <p:grpSp>
        <p:nvGrpSpPr>
          <p:cNvPr id="4" name="Group 3">
            <a:extLst>
              <a:ext uri="{FF2B5EF4-FFF2-40B4-BE49-F238E27FC236}">
                <a16:creationId xmlns:a16="http://schemas.microsoft.com/office/drawing/2014/main" id="{104DAF21-77E8-19BE-FF0A-E53ABE2C7C73}"/>
              </a:ext>
            </a:extLst>
          </p:cNvPr>
          <p:cNvGrpSpPr/>
          <p:nvPr/>
        </p:nvGrpSpPr>
        <p:grpSpPr>
          <a:xfrm>
            <a:off x="330424" y="1826168"/>
            <a:ext cx="11162487" cy="3616233"/>
            <a:chOff x="330424" y="1826168"/>
            <a:chExt cx="11162487" cy="3616233"/>
          </a:xfrm>
        </p:grpSpPr>
        <p:sp>
          <p:nvSpPr>
            <p:cNvPr id="3" name="Rectangle 2">
              <a:extLst>
                <a:ext uri="{FF2B5EF4-FFF2-40B4-BE49-F238E27FC236}">
                  <a16:creationId xmlns:a16="http://schemas.microsoft.com/office/drawing/2014/main" id="{C949430F-E5A3-B79B-D369-F3775FA381AB}"/>
                </a:ext>
              </a:extLst>
            </p:cNvPr>
            <p:cNvSpPr/>
            <p:nvPr/>
          </p:nvSpPr>
          <p:spPr>
            <a:xfrm rot="1750439">
              <a:off x="2320475" y="3331774"/>
              <a:ext cx="696727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7C78622-DF68-63B7-66D7-7FE19D6A4AC0}"/>
                </a:ext>
              </a:extLst>
            </p:cNvPr>
            <p:cNvSpPr>
              <a:spLocks noChangeAspect="1"/>
            </p:cNvSpPr>
            <p:nvPr/>
          </p:nvSpPr>
          <p:spPr>
            <a:xfrm rot="1750439">
              <a:off x="2863291" y="182616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4D1AD3-5B2A-7083-85DC-47CF37A466B3}"/>
                </a:ext>
              </a:extLst>
            </p:cNvPr>
            <p:cNvSpPr>
              <a:spLocks noChangeAspect="1"/>
            </p:cNvSpPr>
            <p:nvPr/>
          </p:nvSpPr>
          <p:spPr>
            <a:xfrm rot="1750439">
              <a:off x="4282811" y="261866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3D93E2-A357-7909-EB55-9C23A5100C38}"/>
                </a:ext>
              </a:extLst>
            </p:cNvPr>
            <p:cNvSpPr>
              <a:spLocks noChangeAspect="1"/>
            </p:cNvSpPr>
            <p:nvPr/>
          </p:nvSpPr>
          <p:spPr>
            <a:xfrm rot="1750439">
              <a:off x="5496385" y="329618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6DBBA4D-F6ED-3704-1EA9-E310DF5FC285}"/>
                </a:ext>
              </a:extLst>
            </p:cNvPr>
            <p:cNvSpPr>
              <a:spLocks noChangeAspect="1"/>
            </p:cNvSpPr>
            <p:nvPr/>
          </p:nvSpPr>
          <p:spPr>
            <a:xfrm rot="1750439">
              <a:off x="6753561" y="3998049"/>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351EC3-25FB-891A-CCA5-46A9E4D18164}"/>
                </a:ext>
              </a:extLst>
            </p:cNvPr>
            <p:cNvSpPr>
              <a:spLocks noChangeAspect="1"/>
            </p:cNvSpPr>
            <p:nvPr/>
          </p:nvSpPr>
          <p:spPr>
            <a:xfrm rot="1750439">
              <a:off x="8010738" y="4699912"/>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DDE2E1-CE58-1C7A-D224-2613BA5F4A90}"/>
                </a:ext>
              </a:extLst>
            </p:cNvPr>
            <p:cNvSpPr txBox="1"/>
            <p:nvPr/>
          </p:nvSpPr>
          <p:spPr>
            <a:xfrm>
              <a:off x="330424" y="2199872"/>
              <a:ext cx="2670026"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Πυρηνικό μοντέλο ατόμου</a:t>
              </a:r>
              <a:endParaRPr lang="en-US" dirty="0">
                <a:latin typeface="Minion Pro"/>
              </a:endParaRPr>
            </a:p>
          </p:txBody>
        </p:sp>
        <p:sp>
          <p:nvSpPr>
            <p:cNvPr id="13" name="TextBox 12">
              <a:extLst>
                <a:ext uri="{FF2B5EF4-FFF2-40B4-BE49-F238E27FC236}">
                  <a16:creationId xmlns:a16="http://schemas.microsoft.com/office/drawing/2014/main" id="{9607EE7E-1EC9-4028-90DC-0B7CEDBCD6A0}"/>
                </a:ext>
              </a:extLst>
            </p:cNvPr>
            <p:cNvSpPr txBox="1"/>
            <p:nvPr/>
          </p:nvSpPr>
          <p:spPr>
            <a:xfrm>
              <a:off x="346218" y="2951972"/>
              <a:ext cx="3807581"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Η/Μ ακτινοβολία &amp; Ατομικά Φάσματα</a:t>
              </a:r>
              <a:endParaRPr lang="en-US" dirty="0">
                <a:latin typeface="Minion Pro"/>
              </a:endParaRPr>
            </a:p>
          </p:txBody>
        </p:sp>
        <p:sp>
          <p:nvSpPr>
            <p:cNvPr id="15" name="TextBox 14">
              <a:extLst>
                <a:ext uri="{FF2B5EF4-FFF2-40B4-BE49-F238E27FC236}">
                  <a16:creationId xmlns:a16="http://schemas.microsoft.com/office/drawing/2014/main" id="{B5DB83C1-84B6-A9BC-A205-97C01F25721D}"/>
                </a:ext>
              </a:extLst>
            </p:cNvPr>
            <p:cNvSpPr txBox="1"/>
            <p:nvPr/>
          </p:nvSpPr>
          <p:spPr>
            <a:xfrm>
              <a:off x="2757260" y="4378641"/>
              <a:ext cx="405995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Εξίσωση </a:t>
              </a:r>
              <a:r>
                <a:rPr lang="en-US" dirty="0">
                  <a:latin typeface="Minion Pro"/>
                </a:rPr>
                <a:t>Schrodinger – </a:t>
              </a:r>
              <a:r>
                <a:rPr lang="el-GR" dirty="0">
                  <a:latin typeface="Minion Pro"/>
                </a:rPr>
                <a:t>Ατομικά Τροχιακά</a:t>
              </a:r>
              <a:endParaRPr lang="en-US" dirty="0">
                <a:latin typeface="Minion Pro"/>
              </a:endParaRPr>
            </a:p>
          </p:txBody>
        </p:sp>
        <p:sp>
          <p:nvSpPr>
            <p:cNvPr id="16" name="TextBox 15">
              <a:extLst>
                <a:ext uri="{FF2B5EF4-FFF2-40B4-BE49-F238E27FC236}">
                  <a16:creationId xmlns:a16="http://schemas.microsoft.com/office/drawing/2014/main" id="{6A831CBC-1FB0-BB68-3707-CE434B370945}"/>
                </a:ext>
              </a:extLst>
            </p:cNvPr>
            <p:cNvSpPr txBox="1"/>
            <p:nvPr/>
          </p:nvSpPr>
          <p:spPr>
            <a:xfrm>
              <a:off x="2570602" y="5071820"/>
              <a:ext cx="553702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Αρχή της Δόμησης των ατόμων </a:t>
              </a:r>
              <a:r>
                <a:rPr lang="en-US" dirty="0">
                  <a:latin typeface="Minion Pro"/>
                </a:rPr>
                <a:t>(Aufbau) </a:t>
              </a:r>
              <a:r>
                <a:rPr lang="el-GR" dirty="0">
                  <a:latin typeface="Minion Pro"/>
                </a:rPr>
                <a:t>- Περιοδικότητα</a:t>
              </a:r>
              <a:endParaRPr lang="en-US" dirty="0">
                <a:latin typeface="Minion Pro"/>
              </a:endParaRPr>
            </a:p>
          </p:txBody>
        </p:sp>
        <p:sp>
          <p:nvSpPr>
            <p:cNvPr id="17" name="Block Arc 16">
              <a:extLst>
                <a:ext uri="{FF2B5EF4-FFF2-40B4-BE49-F238E27FC236}">
                  <a16:creationId xmlns:a16="http://schemas.microsoft.com/office/drawing/2014/main" id="{E5993E25-50E9-BCD0-5A78-A2DC95D36D03}"/>
                </a:ext>
              </a:extLst>
            </p:cNvPr>
            <p:cNvSpPr/>
            <p:nvPr/>
          </p:nvSpPr>
          <p:spPr>
            <a:xfrm rot="7498906">
              <a:off x="8415547" y="4202623"/>
              <a:ext cx="1136222" cy="1343333"/>
            </a:xfrm>
            <a:prstGeom prst="blockArc">
              <a:avLst>
                <a:gd name="adj1" fmla="val 14021203"/>
                <a:gd name="adj2" fmla="val 42461"/>
                <a:gd name="adj3" fmla="val 34011"/>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93D8F260-81C1-CB65-7CB0-99BFA26E0E1A}"/>
                </a:ext>
              </a:extLst>
            </p:cNvPr>
            <p:cNvSpPr/>
            <p:nvPr/>
          </p:nvSpPr>
          <p:spPr>
            <a:xfrm rot="15871439">
              <a:off x="7915980" y="3375078"/>
              <a:ext cx="276566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DE3411-6E56-2096-6926-D33342A9367D}"/>
                </a:ext>
              </a:extLst>
            </p:cNvPr>
            <p:cNvSpPr>
              <a:spLocks noChangeAspect="1"/>
            </p:cNvSpPr>
            <p:nvPr/>
          </p:nvSpPr>
          <p:spPr>
            <a:xfrm rot="1750439">
              <a:off x="9267915" y="456285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4EB2CDA-9D6A-41BF-124B-BE7D1639D9CD}"/>
                </a:ext>
              </a:extLst>
            </p:cNvPr>
            <p:cNvSpPr txBox="1"/>
            <p:nvPr/>
          </p:nvSpPr>
          <p:spPr>
            <a:xfrm>
              <a:off x="9701459" y="4514527"/>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1</a:t>
              </a:r>
              <a:endParaRPr lang="en-US" dirty="0">
                <a:latin typeface="Minion Pro"/>
              </a:endParaRPr>
            </a:p>
          </p:txBody>
        </p:sp>
        <p:sp>
          <p:nvSpPr>
            <p:cNvPr id="22" name="Oval 21">
              <a:extLst>
                <a:ext uri="{FF2B5EF4-FFF2-40B4-BE49-F238E27FC236}">
                  <a16:creationId xmlns:a16="http://schemas.microsoft.com/office/drawing/2014/main" id="{D6019732-D966-B5C4-CD03-6497EAF3E2F7}"/>
                </a:ext>
              </a:extLst>
            </p:cNvPr>
            <p:cNvSpPr>
              <a:spLocks noChangeAspect="1"/>
            </p:cNvSpPr>
            <p:nvPr/>
          </p:nvSpPr>
          <p:spPr>
            <a:xfrm rot="1750439">
              <a:off x="9047074" y="2267763"/>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8D23AB4-514B-0C9B-4466-9DA093B697BD}"/>
                </a:ext>
              </a:extLst>
            </p:cNvPr>
            <p:cNvSpPr txBox="1"/>
            <p:nvPr/>
          </p:nvSpPr>
          <p:spPr>
            <a:xfrm>
              <a:off x="9464127" y="2163440"/>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2</a:t>
              </a:r>
              <a:endParaRPr lang="en-US" dirty="0">
                <a:latin typeface="Minion Pro"/>
              </a:endParaRPr>
            </a:p>
          </p:txBody>
        </p:sp>
        <p:sp>
          <p:nvSpPr>
            <p:cNvPr id="25" name="Rectangle: Rounded Corners 24">
              <a:extLst>
                <a:ext uri="{FF2B5EF4-FFF2-40B4-BE49-F238E27FC236}">
                  <a16:creationId xmlns:a16="http://schemas.microsoft.com/office/drawing/2014/main" id="{4546E059-CED5-E769-38D5-F378B4E996D6}"/>
                </a:ext>
              </a:extLst>
            </p:cNvPr>
            <p:cNvSpPr/>
            <p:nvPr/>
          </p:nvSpPr>
          <p:spPr>
            <a:xfrm rot="1746052">
              <a:off x="2646879" y="2513558"/>
              <a:ext cx="4659329" cy="300866"/>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a:t>
              </a:r>
              <a:r>
                <a:rPr lang="en-US" dirty="0"/>
                <a:t>3-8</a:t>
              </a:r>
            </a:p>
          </p:txBody>
        </p:sp>
        <p:sp>
          <p:nvSpPr>
            <p:cNvPr id="14" name="TextBox 13">
              <a:extLst>
                <a:ext uri="{FF2B5EF4-FFF2-40B4-BE49-F238E27FC236}">
                  <a16:creationId xmlns:a16="http://schemas.microsoft.com/office/drawing/2014/main" id="{790691C6-C583-2086-32DF-EC3BDCDA6F60}"/>
                </a:ext>
              </a:extLst>
            </p:cNvPr>
            <p:cNvSpPr txBox="1"/>
            <p:nvPr/>
          </p:nvSpPr>
          <p:spPr>
            <a:xfrm>
              <a:off x="352642" y="3675762"/>
              <a:ext cx="5295617"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Κβαντική Θεωρία – Κυματικός/Σωματιδιακός δυισμός </a:t>
              </a:r>
              <a:endParaRPr lang="en-US" dirty="0">
                <a:latin typeface="Minion Pro"/>
              </a:endParaRPr>
            </a:p>
          </p:txBody>
        </p:sp>
      </p:grpSp>
      <p:sp>
        <p:nvSpPr>
          <p:cNvPr id="5" name="Rectangle: Rounded Corners 4">
            <a:extLst>
              <a:ext uri="{FF2B5EF4-FFF2-40B4-BE49-F238E27FC236}">
                <a16:creationId xmlns:a16="http://schemas.microsoft.com/office/drawing/2014/main" id="{F9BA21EF-5CA4-E853-1D59-6D66012278E4}"/>
              </a:ext>
            </a:extLst>
          </p:cNvPr>
          <p:cNvSpPr/>
          <p:nvPr/>
        </p:nvSpPr>
        <p:spPr>
          <a:xfrm rot="1746052">
            <a:off x="6863648" y="4232955"/>
            <a:ext cx="2377653" cy="300866"/>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a:t>
            </a:r>
            <a:r>
              <a:rPr lang="en-US" dirty="0"/>
              <a:t>9-12</a:t>
            </a:r>
          </a:p>
        </p:txBody>
      </p:sp>
    </p:spTree>
    <p:extLst>
      <p:ext uri="{BB962C8B-B14F-4D97-AF65-F5344CB8AC3E}">
        <p14:creationId xmlns:p14="http://schemas.microsoft.com/office/powerpoint/2010/main" val="18487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AACD1FA6-B0FC-F63B-C15D-72C7B91700C1}"/>
              </a:ext>
            </a:extLst>
          </p:cNvPr>
          <p:cNvSpPr txBox="1"/>
          <p:nvPr/>
        </p:nvSpPr>
        <p:spPr>
          <a:xfrm>
            <a:off x="300038" y="869963"/>
            <a:ext cx="11591925" cy="967957"/>
          </a:xfrm>
          <a:prstGeom prst="rect">
            <a:avLst/>
          </a:prstGeom>
          <a:solidFill>
            <a:srgbClr val="92D050"/>
          </a:solidFill>
          <a:ln>
            <a:solidFill>
              <a:schemeClr val="accent1"/>
            </a:solidFill>
          </a:ln>
        </p:spPr>
        <p:txBody>
          <a:bodyPr wrap="square" rtlCol="0">
            <a:spAutoFit/>
          </a:bodyPr>
          <a:lstStyle/>
          <a:p>
            <a:pPr>
              <a:lnSpc>
                <a:spcPct val="150000"/>
              </a:lnSpc>
            </a:pPr>
            <a:r>
              <a:rPr lang="el-GR" sz="2000" b="1" u="sng" dirty="0">
                <a:latin typeface="Minion Pro"/>
              </a:rPr>
              <a:t>Οι ιδιότητες των ηλεκτρονίων </a:t>
            </a:r>
            <a:r>
              <a:rPr lang="el-GR" sz="2000" b="1" dirty="0">
                <a:latin typeface="Minion Pro"/>
              </a:rPr>
              <a:t>που δεσμεύονται </a:t>
            </a:r>
            <a:r>
              <a:rPr lang="el-GR" sz="2000" b="1" u="sng" dirty="0">
                <a:latin typeface="Minion Pro"/>
              </a:rPr>
              <a:t>στα άτομα και τα μόρια</a:t>
            </a:r>
            <a:r>
              <a:rPr lang="el-GR" sz="2000" b="1" dirty="0">
                <a:latin typeface="Minion Pro"/>
              </a:rPr>
              <a:t>, η συμπεριφορά των οποίων είναι το αντικείμενο της Χημείας, </a:t>
            </a:r>
            <a:r>
              <a:rPr lang="el-GR" sz="2000" b="1" u="sng" dirty="0">
                <a:latin typeface="Minion Pro"/>
              </a:rPr>
              <a:t>κατανοούνται</a:t>
            </a:r>
            <a:r>
              <a:rPr lang="el-GR" sz="2000" b="1" dirty="0">
                <a:latin typeface="Minion Pro"/>
              </a:rPr>
              <a:t> σύμφωνα </a:t>
            </a:r>
            <a:r>
              <a:rPr lang="el-GR" sz="2000" b="1" u="sng" dirty="0">
                <a:latin typeface="Minion Pro"/>
              </a:rPr>
              <a:t>με τις Αρχές της Κβαντικής Μηχανικής</a:t>
            </a:r>
            <a:r>
              <a:rPr lang="el-GR" sz="2000" b="1" dirty="0">
                <a:latin typeface="Minion Pro"/>
              </a:rPr>
              <a:t>.</a:t>
            </a:r>
            <a:endParaRPr lang="en-US" sz="2000" b="1" dirty="0">
              <a:latin typeface="Minion Pro"/>
            </a:endParaRPr>
          </a:p>
        </p:txBody>
      </p:sp>
      <p:sp>
        <p:nvSpPr>
          <p:cNvPr id="5" name="TextBox 4">
            <a:extLst>
              <a:ext uri="{FF2B5EF4-FFF2-40B4-BE49-F238E27FC236}">
                <a16:creationId xmlns:a16="http://schemas.microsoft.com/office/drawing/2014/main" id="{9174EBD8-E44A-60B6-66DC-EB9D51B1760D}"/>
              </a:ext>
            </a:extLst>
          </p:cNvPr>
          <p:cNvSpPr txBox="1"/>
          <p:nvPr/>
        </p:nvSpPr>
        <p:spPr>
          <a:xfrm>
            <a:off x="300038" y="1976875"/>
            <a:ext cx="10171318" cy="4708981"/>
          </a:xfrm>
          <a:prstGeom prst="rect">
            <a:avLst/>
          </a:prstGeom>
          <a:solidFill>
            <a:schemeClr val="tx1">
              <a:lumMod val="20000"/>
              <a:lumOff val="80000"/>
            </a:schemeClr>
          </a:solidFill>
          <a:ln>
            <a:solidFill>
              <a:schemeClr val="tx1"/>
            </a:solidFill>
          </a:ln>
        </p:spPr>
        <p:txBody>
          <a:bodyPr wrap="square" rtlCol="0">
            <a:spAutoFit/>
          </a:bodyPr>
          <a:lstStyle/>
          <a:p>
            <a:pPr algn="just"/>
            <a:r>
              <a:rPr lang="el-GR" sz="2000" b="1" u="sng" dirty="0">
                <a:latin typeface="Minion Pro" panose="02040503050306020203"/>
              </a:rPr>
              <a:t>Κεντρικές Ιδέες της διάλεξης</a:t>
            </a:r>
          </a:p>
          <a:p>
            <a:pPr marL="457200" indent="-457200" algn="just">
              <a:buFont typeface="+mj-lt"/>
              <a:buAutoNum type="arabicPeriod"/>
            </a:pPr>
            <a:r>
              <a:rPr lang="el-GR" sz="2000" dirty="0">
                <a:latin typeface="Minion Pro" panose="02040503050306020203"/>
              </a:rPr>
              <a:t>Η εξίσωση </a:t>
            </a:r>
            <a:r>
              <a:rPr lang="en-US" sz="2000" dirty="0">
                <a:latin typeface="Minion Pro" panose="02040503050306020203"/>
              </a:rPr>
              <a:t>Schrödinger </a:t>
            </a:r>
            <a:r>
              <a:rPr lang="el-GR" sz="2000" dirty="0">
                <a:latin typeface="Minion Pro" panose="02040503050306020203"/>
              </a:rPr>
              <a:t>είναι η πρώτη επιτυχημένη θεωρία που ερμηνεύει την ύλη, λαμβάνοντας υπόψη το σωματιδιακό-κυματικό δυϊσμό.</a:t>
            </a:r>
          </a:p>
          <a:p>
            <a:pPr marL="457200" indent="-457200" algn="just">
              <a:buFont typeface="+mj-lt"/>
              <a:buAutoNum type="arabicPeriod"/>
            </a:pPr>
            <a:r>
              <a:rPr lang="el-GR" sz="2000" dirty="0">
                <a:latin typeface="Minion Pro" panose="02040503050306020203"/>
              </a:rPr>
              <a:t>Στην καρδιά της εξίσωσης </a:t>
            </a:r>
            <a:r>
              <a:rPr lang="en-US" sz="2000" dirty="0">
                <a:latin typeface="Minion Pro" panose="02040503050306020203"/>
              </a:rPr>
              <a:t>Schrödinger </a:t>
            </a:r>
            <a:r>
              <a:rPr lang="el-GR" sz="2000" dirty="0">
                <a:latin typeface="Minion Pro" panose="02040503050306020203"/>
              </a:rPr>
              <a:t>βρίσκεται η παραδοχή ότι </a:t>
            </a:r>
            <a:r>
              <a:rPr lang="el-GR" sz="2000" u="sng" dirty="0">
                <a:latin typeface="Minion Pro" panose="02040503050306020203"/>
              </a:rPr>
              <a:t>τα υποατομικά σωματίδια έχουν κυματικές ιδιότητες και επομένως δεν μπορούμε να περιμένουμε ότι θα συμπεριφέρονται σαν σημειακά αντικείμενα που κινούνται σε καθορισμένες τροχιές</a:t>
            </a:r>
            <a:r>
              <a:rPr lang="el-GR" sz="2000" dirty="0">
                <a:latin typeface="Minion Pro" panose="02040503050306020203"/>
              </a:rPr>
              <a:t>.</a:t>
            </a:r>
          </a:p>
          <a:p>
            <a:pPr marL="457200" indent="-457200" algn="just">
              <a:buFont typeface="+mj-lt"/>
              <a:buAutoNum type="arabicPeriod"/>
            </a:pPr>
            <a:r>
              <a:rPr lang="el-GR" sz="2000" dirty="0">
                <a:latin typeface="Minion Pro" panose="02040503050306020203"/>
              </a:rPr>
              <a:t>Η προσέγγιση του </a:t>
            </a:r>
            <a:r>
              <a:rPr lang="en-US" sz="2000" dirty="0">
                <a:latin typeface="Minion Pro" panose="02040503050306020203"/>
              </a:rPr>
              <a:t>Schrödinger </a:t>
            </a:r>
            <a:r>
              <a:rPr lang="el-GR" sz="2000" dirty="0">
                <a:latin typeface="Minion Pro" panose="02040503050306020203"/>
              </a:rPr>
              <a:t>στηρίζεται στην αντικατάσταση της συγκεκριμένης τροχιάς ενός σωματιδίου από μια εξίσωση κύματος, που ονομάζεται </a:t>
            </a:r>
            <a:r>
              <a:rPr lang="el-GR" sz="2000" dirty="0" err="1">
                <a:latin typeface="Minion Pro" panose="02040503050306020203"/>
              </a:rPr>
              <a:t>κυματοσυνάρτηση</a:t>
            </a:r>
            <a:r>
              <a:rPr lang="el-GR" sz="2000" dirty="0">
                <a:latin typeface="Minion Pro" panose="02040503050306020203"/>
              </a:rPr>
              <a:t> και συμβολίζεται με </a:t>
            </a:r>
            <a:r>
              <a:rPr lang="el-GR" sz="2000" i="1" dirty="0">
                <a:latin typeface="Minion Pro" panose="02040503050306020203"/>
              </a:rPr>
              <a:t>Ψ</a:t>
            </a:r>
            <a:r>
              <a:rPr lang="el-GR" sz="2000" dirty="0">
                <a:latin typeface="Minion Pro" panose="02040503050306020203"/>
              </a:rPr>
              <a:t>. </a:t>
            </a:r>
          </a:p>
          <a:p>
            <a:pPr marL="457200" indent="-457200" algn="just">
              <a:buFont typeface="+mj-lt"/>
              <a:buAutoNum type="arabicPeriod"/>
            </a:pPr>
            <a:r>
              <a:rPr lang="el-GR" sz="2000" dirty="0">
                <a:latin typeface="Minion Pro" panose="02040503050306020203"/>
              </a:rPr>
              <a:t>Η εφαρμογή της εξίσωσης </a:t>
            </a:r>
            <a:r>
              <a:rPr lang="en-US" sz="2000" dirty="0">
                <a:latin typeface="Minion Pro" panose="02040503050306020203"/>
              </a:rPr>
              <a:t>Schrödinger </a:t>
            </a:r>
            <a:r>
              <a:rPr lang="el-GR" sz="2000" dirty="0">
                <a:latin typeface="Minion Pro" panose="02040503050306020203"/>
              </a:rPr>
              <a:t>στη περίπτωση του ατόμου του Υδρογόνου οδηγεί στην εισαγωγή τεσσάρων κβαντικών αριθμών για την πλήρη περιγραφή της κβαντικής κατάσταση του ηλεκτρονίου.</a:t>
            </a:r>
          </a:p>
          <a:p>
            <a:pPr marL="457200" indent="-457200" algn="just">
              <a:buFont typeface="+mj-lt"/>
              <a:buAutoNum type="arabicPeriod"/>
            </a:pPr>
            <a:r>
              <a:rPr lang="el-GR" sz="2000" dirty="0">
                <a:latin typeface="Minion Pro" panose="02040503050306020203"/>
              </a:rPr>
              <a:t>Σύμφωνα με την αρχή της Αβεβαιότητας, δεν υπολογίζουμε πια τροχιές ηλεκτρονίων, αλλά </a:t>
            </a:r>
            <a:r>
              <a:rPr lang="el-GR" sz="2000" b="1" dirty="0">
                <a:latin typeface="Minion Pro" panose="02040503050306020203"/>
              </a:rPr>
              <a:t>τροχιακά</a:t>
            </a:r>
            <a:r>
              <a:rPr lang="el-GR" sz="2000" dirty="0">
                <a:latin typeface="Minion Pro" panose="02040503050306020203"/>
              </a:rPr>
              <a:t>, δηλαδή περιοχές στο χώρο που υπάρχει υψηλή πιθανότητα να καταλαμβάνονται από το ηλεκτρόνιο. Η πιθανότητα υπολογίζεται από την τιμή </a:t>
            </a:r>
            <a:r>
              <a:rPr lang="el-GR" sz="2000" i="1" dirty="0">
                <a:latin typeface="Minion Pro" panose="02040503050306020203"/>
              </a:rPr>
              <a:t>Ψ</a:t>
            </a:r>
            <a:r>
              <a:rPr lang="el-GR" sz="2000" baseline="30000" dirty="0">
                <a:latin typeface="Minion Pro" panose="02040503050306020203"/>
              </a:rPr>
              <a:t>2</a:t>
            </a:r>
            <a:r>
              <a:rPr lang="el-GR" sz="2000" dirty="0">
                <a:latin typeface="Minion Pro" panose="02040503050306020203"/>
              </a:rPr>
              <a:t>. </a:t>
            </a:r>
          </a:p>
        </p:txBody>
      </p:sp>
    </p:spTree>
    <p:extLst>
      <p:ext uri="{BB962C8B-B14F-4D97-AF65-F5344CB8AC3E}">
        <p14:creationId xmlns:p14="http://schemas.microsoft.com/office/powerpoint/2010/main" val="56657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116-9CCE-BFE0-931B-B483231592BB}"/>
              </a:ext>
            </a:extLst>
          </p:cNvPr>
          <p:cNvSpPr>
            <a:spLocks noGrp="1"/>
          </p:cNvSpPr>
          <p:nvPr>
            <p:ph type="title"/>
          </p:nvPr>
        </p:nvSpPr>
        <p:spPr/>
        <p:txBody>
          <a:bodyPr anchor="ctr">
            <a:normAutofit/>
          </a:bodyPr>
          <a:lstStyle/>
          <a:p>
            <a:r>
              <a:rPr lang="el-GR" sz="2400" dirty="0"/>
              <a:t>Η εξίσωση </a:t>
            </a:r>
            <a:r>
              <a:rPr lang="en-US" sz="2400" dirty="0"/>
              <a:t>Schrödinger</a:t>
            </a:r>
          </a:p>
        </p:txBody>
      </p:sp>
      <p:sp>
        <p:nvSpPr>
          <p:cNvPr id="4" name="Text Placeholder 3">
            <a:extLst>
              <a:ext uri="{FF2B5EF4-FFF2-40B4-BE49-F238E27FC236}">
                <a16:creationId xmlns:a16="http://schemas.microsoft.com/office/drawing/2014/main" id="{2F7DF8A5-7B6F-A76C-E2EE-C86288A74128}"/>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990C229-BC50-A633-FC69-31CECC992471}"/>
              </a:ext>
            </a:extLst>
          </p:cNvPr>
          <p:cNvSpPr>
            <a:spLocks noGrp="1"/>
          </p:cNvSpPr>
          <p:nvPr>
            <p:ph type="body" sz="quarter" idx="13"/>
          </p:nvPr>
        </p:nvSpPr>
        <p:spPr>
          <a:xfrm>
            <a:off x="323851" y="3429001"/>
            <a:ext cx="1654420" cy="1477537"/>
          </a:xfrm>
        </p:spPr>
        <p:txBody>
          <a:bodyPr/>
          <a:lstStyle/>
          <a:p>
            <a:r>
              <a:rPr lang="en-US" dirty="0"/>
              <a:t>01</a:t>
            </a:r>
          </a:p>
        </p:txBody>
      </p:sp>
    </p:spTree>
    <p:extLst>
      <p:ext uri="{BB962C8B-B14F-4D97-AF65-F5344CB8AC3E}">
        <p14:creationId xmlns:p14="http://schemas.microsoft.com/office/powerpoint/2010/main" val="175331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1C0A-3AEC-926F-782D-2BC4B710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993DC-6476-8D97-7095-881F61EF70EF}"/>
              </a:ext>
            </a:extLst>
          </p:cNvPr>
          <p:cNvSpPr>
            <a:spLocks noGrp="1"/>
          </p:cNvSpPr>
          <p:nvPr>
            <p:ph type="title"/>
          </p:nvPr>
        </p:nvSpPr>
        <p:spPr>
          <a:xfrm>
            <a:off x="324000" y="174625"/>
            <a:ext cx="11563200" cy="663575"/>
          </a:xfrm>
        </p:spPr>
        <p:txBody>
          <a:bodyPr anchor="ctr">
            <a:normAutofit/>
          </a:bodyPr>
          <a:lstStyle/>
          <a:p>
            <a:r>
              <a:rPr lang="el-GR" dirty="0"/>
              <a:t>Δύο παράλληλες διαδρομές</a:t>
            </a:r>
            <a:endParaRPr lang="en-US" dirty="0"/>
          </a:p>
        </p:txBody>
      </p:sp>
      <p:sp>
        <p:nvSpPr>
          <p:cNvPr id="3" name="Arrow: Right 2">
            <a:extLst>
              <a:ext uri="{FF2B5EF4-FFF2-40B4-BE49-F238E27FC236}">
                <a16:creationId xmlns:a16="http://schemas.microsoft.com/office/drawing/2014/main" id="{F7A7D7F4-49DA-6DCE-69CD-0837508D4DF7}"/>
              </a:ext>
            </a:extLst>
          </p:cNvPr>
          <p:cNvSpPr/>
          <p:nvPr/>
        </p:nvSpPr>
        <p:spPr>
          <a:xfrm>
            <a:off x="1216240" y="1686757"/>
            <a:ext cx="9357064" cy="825624"/>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dirty="0"/>
              <a:t>ΑΤΟΜΙΚΕΣ ΘΕΩΡΙΕΣ</a:t>
            </a:r>
            <a:endParaRPr lang="en-US" dirty="0"/>
          </a:p>
        </p:txBody>
      </p:sp>
      <p:sp>
        <p:nvSpPr>
          <p:cNvPr id="9" name="Arrow: Right 8">
            <a:extLst>
              <a:ext uri="{FF2B5EF4-FFF2-40B4-BE49-F238E27FC236}">
                <a16:creationId xmlns:a16="http://schemas.microsoft.com/office/drawing/2014/main" id="{22322006-8765-702E-D48D-44BDBB64D8F1}"/>
              </a:ext>
            </a:extLst>
          </p:cNvPr>
          <p:cNvSpPr/>
          <p:nvPr/>
        </p:nvSpPr>
        <p:spPr>
          <a:xfrm>
            <a:off x="1216240" y="4281667"/>
            <a:ext cx="9357064" cy="825624"/>
          </a:xfrm>
          <a:prstGeom prst="rightArrow">
            <a:avLst/>
          </a:prstGeom>
          <a:ln>
            <a:solidFill>
              <a:srgbClr val="0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l-GR" dirty="0"/>
              <a:t>ΚΒΑΝΤΙΚΗ ΜΗΧΑΝΙΚΗ</a:t>
            </a:r>
            <a:endParaRPr lang="en-US" dirty="0"/>
          </a:p>
        </p:txBody>
      </p:sp>
      <p:sp>
        <p:nvSpPr>
          <p:cNvPr id="11" name="TextBox 10">
            <a:extLst>
              <a:ext uri="{FF2B5EF4-FFF2-40B4-BE49-F238E27FC236}">
                <a16:creationId xmlns:a16="http://schemas.microsoft.com/office/drawing/2014/main" id="{C0BE6D08-1CF4-C324-51DC-ACFADEE328D2}"/>
              </a:ext>
            </a:extLst>
          </p:cNvPr>
          <p:cNvSpPr txBox="1"/>
          <p:nvPr/>
        </p:nvSpPr>
        <p:spPr>
          <a:xfrm>
            <a:off x="1216240" y="1128490"/>
            <a:ext cx="3398494" cy="369332"/>
          </a:xfrm>
          <a:prstGeom prst="rect">
            <a:avLst/>
          </a:prstGeom>
          <a:solidFill>
            <a:schemeClr val="accent3">
              <a:lumMod val="20000"/>
              <a:lumOff val="80000"/>
            </a:schemeClr>
          </a:solidFill>
        </p:spPr>
        <p:txBody>
          <a:bodyPr wrap="none" rtlCol="0">
            <a:spAutoFit/>
          </a:bodyPr>
          <a:lstStyle/>
          <a:p>
            <a:r>
              <a:rPr lang="el-GR" dirty="0">
                <a:latin typeface="Minion Pro"/>
              </a:rPr>
              <a:t>Ύπαρξη υποατομικών σωματιδίων</a:t>
            </a:r>
            <a:endParaRPr lang="en-US" dirty="0">
              <a:latin typeface="Minion Pro"/>
            </a:endParaRPr>
          </a:p>
        </p:txBody>
      </p:sp>
      <p:sp>
        <p:nvSpPr>
          <p:cNvPr id="12" name="TextBox 11">
            <a:extLst>
              <a:ext uri="{FF2B5EF4-FFF2-40B4-BE49-F238E27FC236}">
                <a16:creationId xmlns:a16="http://schemas.microsoft.com/office/drawing/2014/main" id="{88619F86-0867-3C77-F76C-6565CDD45BAE}"/>
              </a:ext>
            </a:extLst>
          </p:cNvPr>
          <p:cNvSpPr txBox="1"/>
          <p:nvPr/>
        </p:nvSpPr>
        <p:spPr>
          <a:xfrm>
            <a:off x="4733277" y="2782953"/>
            <a:ext cx="1904047" cy="369332"/>
          </a:xfrm>
          <a:prstGeom prst="rect">
            <a:avLst/>
          </a:prstGeom>
          <a:solidFill>
            <a:schemeClr val="accent3">
              <a:lumMod val="20000"/>
              <a:lumOff val="80000"/>
            </a:schemeClr>
          </a:solidFill>
        </p:spPr>
        <p:txBody>
          <a:bodyPr wrap="none" rtlCol="0">
            <a:spAutoFit/>
          </a:bodyPr>
          <a:lstStyle/>
          <a:p>
            <a:r>
              <a:rPr lang="el-GR" dirty="0">
                <a:latin typeface="Minion Pro"/>
              </a:rPr>
              <a:t>Πυρηνικό μοντέλο</a:t>
            </a:r>
            <a:endParaRPr lang="en-US" dirty="0">
              <a:latin typeface="Minion Pro"/>
            </a:endParaRPr>
          </a:p>
        </p:txBody>
      </p:sp>
      <p:sp>
        <p:nvSpPr>
          <p:cNvPr id="13" name="TextBox 12">
            <a:extLst>
              <a:ext uri="{FF2B5EF4-FFF2-40B4-BE49-F238E27FC236}">
                <a16:creationId xmlns:a16="http://schemas.microsoft.com/office/drawing/2014/main" id="{346046B2-B6E6-245F-831A-209162CADB3B}"/>
              </a:ext>
            </a:extLst>
          </p:cNvPr>
          <p:cNvSpPr txBox="1"/>
          <p:nvPr/>
        </p:nvSpPr>
        <p:spPr>
          <a:xfrm>
            <a:off x="7946753" y="1163895"/>
            <a:ext cx="2008307" cy="369332"/>
          </a:xfrm>
          <a:prstGeom prst="rect">
            <a:avLst/>
          </a:prstGeom>
          <a:solidFill>
            <a:schemeClr val="accent3">
              <a:lumMod val="20000"/>
              <a:lumOff val="80000"/>
            </a:schemeClr>
          </a:solidFill>
        </p:spPr>
        <p:txBody>
          <a:bodyPr wrap="none" rtlCol="0">
            <a:spAutoFit/>
          </a:bodyPr>
          <a:lstStyle/>
          <a:p>
            <a:r>
              <a:rPr lang="el-GR" dirty="0">
                <a:latin typeface="Minion Pro"/>
              </a:rPr>
              <a:t>Γραμμικά φάσματα</a:t>
            </a:r>
            <a:endParaRPr lang="en-US" dirty="0">
              <a:latin typeface="Minion Pro"/>
            </a:endParaRPr>
          </a:p>
        </p:txBody>
      </p:sp>
      <p:cxnSp>
        <p:nvCxnSpPr>
          <p:cNvPr id="15" name="Connector: Elbow 14">
            <a:extLst>
              <a:ext uri="{FF2B5EF4-FFF2-40B4-BE49-F238E27FC236}">
                <a16:creationId xmlns:a16="http://schemas.microsoft.com/office/drawing/2014/main" id="{8ABC33F5-0ED3-EFC2-5389-F6EA0582ACC1}"/>
              </a:ext>
            </a:extLst>
          </p:cNvPr>
          <p:cNvCxnSpPr>
            <a:cxnSpLocks/>
            <a:stCxn id="11" idx="2"/>
            <a:endCxn id="18" idx="0"/>
          </p:cNvCxnSpPr>
          <p:nvPr/>
        </p:nvCxnSpPr>
        <p:spPr>
          <a:xfrm rot="16200000" flipH="1">
            <a:off x="3175721" y="1237588"/>
            <a:ext cx="399198" cy="91966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BB6F2B4-1E42-A8BE-36DF-67E336B3B082}"/>
              </a:ext>
            </a:extLst>
          </p:cNvPr>
          <p:cNvSpPr/>
          <p:nvPr/>
        </p:nvSpPr>
        <p:spPr>
          <a:xfrm>
            <a:off x="3728620" y="1897020"/>
            <a:ext cx="213065" cy="18039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6462-3173-EA99-5E9E-DDBA5CB0B30D}"/>
              </a:ext>
            </a:extLst>
          </p:cNvPr>
          <p:cNvSpPr/>
          <p:nvPr/>
        </p:nvSpPr>
        <p:spPr>
          <a:xfrm>
            <a:off x="4367213" y="2117409"/>
            <a:ext cx="213065" cy="18039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57EB8167-A670-3E93-24E6-D40E29D2D43F}"/>
              </a:ext>
            </a:extLst>
          </p:cNvPr>
          <p:cNvCxnSpPr>
            <a:cxnSpLocks/>
            <a:stCxn id="20" idx="2"/>
            <a:endCxn id="12" idx="0"/>
          </p:cNvCxnSpPr>
          <p:nvPr/>
        </p:nvCxnSpPr>
        <p:spPr>
          <a:xfrm rot="16200000" flipH="1">
            <a:off x="4836950" y="1934602"/>
            <a:ext cx="485146" cy="121155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D66CB598-DE25-2951-8FFA-F28A89CDE96C}"/>
              </a:ext>
            </a:extLst>
          </p:cNvPr>
          <p:cNvSpPr/>
          <p:nvPr/>
        </p:nvSpPr>
        <p:spPr>
          <a:xfrm>
            <a:off x="8427000" y="1906828"/>
            <a:ext cx="213065" cy="18039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25" name="Connector: Elbow 24">
            <a:extLst>
              <a:ext uri="{FF2B5EF4-FFF2-40B4-BE49-F238E27FC236}">
                <a16:creationId xmlns:a16="http://schemas.microsoft.com/office/drawing/2014/main" id="{96A463E5-14F5-FD70-1E79-A6CD8F1B9B1D}"/>
              </a:ext>
            </a:extLst>
          </p:cNvPr>
          <p:cNvCxnSpPr>
            <a:cxnSpLocks/>
            <a:stCxn id="24" idx="0"/>
            <a:endCxn id="13" idx="2"/>
          </p:cNvCxnSpPr>
          <p:nvPr/>
        </p:nvCxnSpPr>
        <p:spPr>
          <a:xfrm rot="5400000" flipH="1" flipV="1">
            <a:off x="8555420" y="1511341"/>
            <a:ext cx="373601" cy="41737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740477B-C932-176C-C668-6E0BE1CA507B}"/>
              </a:ext>
            </a:extLst>
          </p:cNvPr>
          <p:cNvSpPr txBox="1"/>
          <p:nvPr/>
        </p:nvSpPr>
        <p:spPr>
          <a:xfrm>
            <a:off x="1618696" y="5379681"/>
            <a:ext cx="3662093" cy="369332"/>
          </a:xfrm>
          <a:prstGeom prst="rect">
            <a:avLst/>
          </a:prstGeom>
          <a:solidFill>
            <a:schemeClr val="accent2">
              <a:lumMod val="20000"/>
              <a:lumOff val="80000"/>
            </a:schemeClr>
          </a:solidFill>
        </p:spPr>
        <p:txBody>
          <a:bodyPr wrap="none" rtlCol="0">
            <a:spAutoFit/>
          </a:bodyPr>
          <a:lstStyle/>
          <a:p>
            <a:r>
              <a:rPr lang="el-GR" dirty="0">
                <a:latin typeface="Minion Pro"/>
              </a:rPr>
              <a:t>Σωματιδιακή φύση φωτός (φωτόνια)</a:t>
            </a:r>
            <a:endParaRPr lang="en-US" dirty="0">
              <a:latin typeface="Minion Pro"/>
            </a:endParaRPr>
          </a:p>
        </p:txBody>
      </p:sp>
      <p:sp>
        <p:nvSpPr>
          <p:cNvPr id="31" name="Rectangle 30">
            <a:extLst>
              <a:ext uri="{FF2B5EF4-FFF2-40B4-BE49-F238E27FC236}">
                <a16:creationId xmlns:a16="http://schemas.microsoft.com/office/drawing/2014/main" id="{5AAA23C4-5533-A750-A917-89114A0D8A6D}"/>
              </a:ext>
            </a:extLst>
          </p:cNvPr>
          <p:cNvSpPr/>
          <p:nvPr/>
        </p:nvSpPr>
        <p:spPr>
          <a:xfrm>
            <a:off x="1618696" y="4718148"/>
            <a:ext cx="213065" cy="180398"/>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2" name="Connector: Elbow 31">
            <a:extLst>
              <a:ext uri="{FF2B5EF4-FFF2-40B4-BE49-F238E27FC236}">
                <a16:creationId xmlns:a16="http://schemas.microsoft.com/office/drawing/2014/main" id="{F7E2AFBD-0024-5A90-ECCC-7D68A690191A}"/>
              </a:ext>
            </a:extLst>
          </p:cNvPr>
          <p:cNvCxnSpPr>
            <a:cxnSpLocks/>
            <a:stCxn id="31" idx="2"/>
            <a:endCxn id="30" idx="0"/>
          </p:cNvCxnSpPr>
          <p:nvPr/>
        </p:nvCxnSpPr>
        <p:spPr>
          <a:xfrm rot="16200000" flipH="1">
            <a:off x="2346919" y="4276856"/>
            <a:ext cx="481135" cy="1724514"/>
          </a:xfrm>
          <a:prstGeom prst="bentConnector3">
            <a:avLst>
              <a:gd name="adj1" fmla="val 50000"/>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49E64C49-D7FA-D21E-EC99-0639BE2EC8FF}"/>
              </a:ext>
            </a:extLst>
          </p:cNvPr>
          <p:cNvSpPr txBox="1"/>
          <p:nvPr/>
        </p:nvSpPr>
        <p:spPr>
          <a:xfrm>
            <a:off x="7688041" y="5379681"/>
            <a:ext cx="3605539" cy="369332"/>
          </a:xfrm>
          <a:prstGeom prst="rect">
            <a:avLst/>
          </a:prstGeom>
          <a:solidFill>
            <a:schemeClr val="accent2">
              <a:lumMod val="20000"/>
              <a:lumOff val="80000"/>
            </a:schemeClr>
          </a:solidFill>
        </p:spPr>
        <p:txBody>
          <a:bodyPr wrap="none" rtlCol="0">
            <a:spAutoFit/>
          </a:bodyPr>
          <a:lstStyle/>
          <a:p>
            <a:r>
              <a:rPr lang="el-GR" dirty="0">
                <a:latin typeface="Minion Pro"/>
              </a:rPr>
              <a:t>Κυματική φύση ύλης (υλικά κύματα)</a:t>
            </a:r>
            <a:endParaRPr lang="en-US" dirty="0">
              <a:latin typeface="Minion Pro"/>
            </a:endParaRPr>
          </a:p>
        </p:txBody>
      </p:sp>
      <p:sp>
        <p:nvSpPr>
          <p:cNvPr id="34" name="Rectangle 33">
            <a:extLst>
              <a:ext uri="{FF2B5EF4-FFF2-40B4-BE49-F238E27FC236}">
                <a16:creationId xmlns:a16="http://schemas.microsoft.com/office/drawing/2014/main" id="{7C44C149-F113-58F0-ED4A-C7EE40DC5993}"/>
              </a:ext>
            </a:extLst>
          </p:cNvPr>
          <p:cNvSpPr/>
          <p:nvPr/>
        </p:nvSpPr>
        <p:spPr>
          <a:xfrm>
            <a:off x="7321977" y="4718256"/>
            <a:ext cx="213065" cy="180398"/>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6A70BFC6-47EA-3B0A-B51E-75890BDA113C}"/>
              </a:ext>
            </a:extLst>
          </p:cNvPr>
          <p:cNvCxnSpPr>
            <a:cxnSpLocks/>
            <a:stCxn id="34" idx="2"/>
            <a:endCxn id="33" idx="0"/>
          </p:cNvCxnSpPr>
          <p:nvPr/>
        </p:nvCxnSpPr>
        <p:spPr>
          <a:xfrm rot="16200000" flipH="1">
            <a:off x="8219147" y="4108016"/>
            <a:ext cx="481027" cy="2062301"/>
          </a:xfrm>
          <a:prstGeom prst="bentConnector3">
            <a:avLst>
              <a:gd name="adj1" fmla="val 50000"/>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0F7D2F2-C78E-41E6-9D8D-9FC318996E3E}"/>
              </a:ext>
            </a:extLst>
          </p:cNvPr>
          <p:cNvSpPr txBox="1"/>
          <p:nvPr/>
        </p:nvSpPr>
        <p:spPr>
          <a:xfrm>
            <a:off x="2208005" y="3752123"/>
            <a:ext cx="1733680" cy="369332"/>
          </a:xfrm>
          <a:prstGeom prst="rect">
            <a:avLst/>
          </a:prstGeom>
          <a:solidFill>
            <a:schemeClr val="accent2">
              <a:lumMod val="20000"/>
              <a:lumOff val="80000"/>
            </a:schemeClr>
          </a:solidFill>
        </p:spPr>
        <p:txBody>
          <a:bodyPr wrap="none" rtlCol="0">
            <a:spAutoFit/>
          </a:bodyPr>
          <a:lstStyle/>
          <a:p>
            <a:r>
              <a:rPr lang="el-GR" dirty="0">
                <a:latin typeface="Minion Pro"/>
              </a:rPr>
              <a:t>Ορμή Φωτονίων</a:t>
            </a:r>
            <a:endParaRPr lang="en-US" dirty="0">
              <a:latin typeface="Minion Pro"/>
            </a:endParaRPr>
          </a:p>
        </p:txBody>
      </p:sp>
      <p:cxnSp>
        <p:nvCxnSpPr>
          <p:cNvPr id="37" name="Connector: Elbow 36">
            <a:extLst>
              <a:ext uri="{FF2B5EF4-FFF2-40B4-BE49-F238E27FC236}">
                <a16:creationId xmlns:a16="http://schemas.microsoft.com/office/drawing/2014/main" id="{7E1A506A-1AC8-FE84-FB79-0910457838CA}"/>
              </a:ext>
            </a:extLst>
          </p:cNvPr>
          <p:cNvCxnSpPr>
            <a:cxnSpLocks/>
            <a:stCxn id="36" idx="2"/>
            <a:endCxn id="38" idx="0"/>
          </p:cNvCxnSpPr>
          <p:nvPr/>
        </p:nvCxnSpPr>
        <p:spPr>
          <a:xfrm rot="16200000" flipH="1">
            <a:off x="3340557" y="3855743"/>
            <a:ext cx="381285" cy="912708"/>
          </a:xfrm>
          <a:prstGeom prst="bentConnector3">
            <a:avLst>
              <a:gd name="adj1" fmla="val 50000"/>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76FF8CED-A72E-45D5-BCA2-3DF46C88B49B}"/>
              </a:ext>
            </a:extLst>
          </p:cNvPr>
          <p:cNvSpPr/>
          <p:nvPr/>
        </p:nvSpPr>
        <p:spPr>
          <a:xfrm>
            <a:off x="3881020" y="4502740"/>
            <a:ext cx="213065" cy="180398"/>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C1C3D62-2B83-6D0B-FEB8-B9F53A063D5F}"/>
              </a:ext>
            </a:extLst>
          </p:cNvPr>
          <p:cNvSpPr txBox="1"/>
          <p:nvPr/>
        </p:nvSpPr>
        <p:spPr>
          <a:xfrm>
            <a:off x="5894772" y="3752123"/>
            <a:ext cx="3359381" cy="369332"/>
          </a:xfrm>
          <a:prstGeom prst="rect">
            <a:avLst/>
          </a:prstGeom>
          <a:solidFill>
            <a:schemeClr val="accent2">
              <a:lumMod val="20000"/>
              <a:lumOff val="80000"/>
            </a:schemeClr>
          </a:solidFill>
        </p:spPr>
        <p:txBody>
          <a:bodyPr wrap="none" rtlCol="0">
            <a:spAutoFit/>
          </a:bodyPr>
          <a:lstStyle/>
          <a:p>
            <a:r>
              <a:rPr lang="el-GR" dirty="0">
                <a:latin typeface="Minion Pro"/>
              </a:rPr>
              <a:t>Κβαντισμένα ενεργειακά επίπεδα</a:t>
            </a:r>
            <a:endParaRPr lang="en-US" dirty="0">
              <a:latin typeface="Minion Pro"/>
            </a:endParaRPr>
          </a:p>
        </p:txBody>
      </p:sp>
      <p:cxnSp>
        <p:nvCxnSpPr>
          <p:cNvPr id="42" name="Connector: Elbow 41">
            <a:extLst>
              <a:ext uri="{FF2B5EF4-FFF2-40B4-BE49-F238E27FC236}">
                <a16:creationId xmlns:a16="http://schemas.microsoft.com/office/drawing/2014/main" id="{877187FD-3E55-251A-5A0C-8FA1B065C246}"/>
              </a:ext>
            </a:extLst>
          </p:cNvPr>
          <p:cNvCxnSpPr>
            <a:cxnSpLocks/>
            <a:stCxn id="41" idx="2"/>
            <a:endCxn id="44" idx="0"/>
          </p:cNvCxnSpPr>
          <p:nvPr/>
        </p:nvCxnSpPr>
        <p:spPr>
          <a:xfrm rot="5400000">
            <a:off x="7157273" y="4084813"/>
            <a:ext cx="380549" cy="453833"/>
          </a:xfrm>
          <a:prstGeom prst="bentConnector3">
            <a:avLst>
              <a:gd name="adj1" fmla="val 50000"/>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9A2EC078-7A17-CC95-BDFA-2D2DFAEC4776}"/>
              </a:ext>
            </a:extLst>
          </p:cNvPr>
          <p:cNvSpPr/>
          <p:nvPr/>
        </p:nvSpPr>
        <p:spPr>
          <a:xfrm>
            <a:off x="7014097" y="4502004"/>
            <a:ext cx="213065" cy="180398"/>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35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8011-1ABC-2A34-C14A-7659FDCCB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3A978-ACFB-D764-AA93-7CC66741CA11}"/>
              </a:ext>
            </a:extLst>
          </p:cNvPr>
          <p:cNvSpPr>
            <a:spLocks noGrp="1"/>
          </p:cNvSpPr>
          <p:nvPr>
            <p:ph type="title"/>
          </p:nvPr>
        </p:nvSpPr>
        <p:spPr>
          <a:xfrm>
            <a:off x="324000" y="174625"/>
            <a:ext cx="11563200" cy="663575"/>
          </a:xfrm>
        </p:spPr>
        <p:txBody>
          <a:bodyPr anchor="ctr">
            <a:normAutofit/>
          </a:bodyPr>
          <a:lstStyle/>
          <a:p>
            <a:r>
              <a:rPr lang="el-GR" dirty="0"/>
              <a:t>Ατομικές Θεωρίες – Πειραματικές αποδείξεις</a:t>
            </a:r>
            <a:endParaRPr lang="en-US" dirty="0"/>
          </a:p>
        </p:txBody>
      </p:sp>
      <p:sp>
        <p:nvSpPr>
          <p:cNvPr id="4" name="TextBox 3">
            <a:extLst>
              <a:ext uri="{FF2B5EF4-FFF2-40B4-BE49-F238E27FC236}">
                <a16:creationId xmlns:a16="http://schemas.microsoft.com/office/drawing/2014/main" id="{B43A62BA-1D5C-6A2C-86B5-4E578253232C}"/>
              </a:ext>
            </a:extLst>
          </p:cNvPr>
          <p:cNvSpPr txBox="1"/>
          <p:nvPr/>
        </p:nvSpPr>
        <p:spPr>
          <a:xfrm>
            <a:off x="300038" y="1282147"/>
            <a:ext cx="9647513" cy="400110"/>
          </a:xfrm>
          <a:prstGeom prst="rect">
            <a:avLst/>
          </a:prstGeom>
          <a:noFill/>
        </p:spPr>
        <p:txBody>
          <a:bodyPr wrap="none" rtlCol="0">
            <a:spAutoFit/>
          </a:bodyPr>
          <a:lstStyle/>
          <a:p>
            <a:pPr marL="342900" indent="-342900">
              <a:buFont typeface="+mj-lt"/>
              <a:buAutoNum type="arabicPeriod"/>
            </a:pPr>
            <a:r>
              <a:rPr lang="el-GR" sz="2000" b="1" dirty="0">
                <a:latin typeface="Minion Pro" panose="02040503050306020203"/>
              </a:rPr>
              <a:t>Τα άτομα δεν είναι αδιαίρετα. Αποτελούνται από υποατομικά σωματίδια (</a:t>
            </a:r>
            <a:r>
              <a:rPr lang="en-US" sz="2000" b="1" dirty="0">
                <a:latin typeface="Minion Pro" panose="02040503050306020203"/>
              </a:rPr>
              <a:t>p</a:t>
            </a:r>
            <a:r>
              <a:rPr lang="en-US" sz="2000" b="1" baseline="30000" dirty="0">
                <a:latin typeface="Minion Pro" panose="02040503050306020203"/>
              </a:rPr>
              <a:t>+</a:t>
            </a:r>
            <a:r>
              <a:rPr lang="en-US" sz="2000" b="1" dirty="0">
                <a:latin typeface="Minion Pro" panose="02040503050306020203"/>
              </a:rPr>
              <a:t>, n</a:t>
            </a:r>
            <a:r>
              <a:rPr lang="en-US" sz="2000" b="1" baseline="30000" dirty="0">
                <a:latin typeface="Minion Pro" panose="02040503050306020203"/>
              </a:rPr>
              <a:t>0</a:t>
            </a:r>
            <a:r>
              <a:rPr lang="en-US" sz="2000" b="1" dirty="0">
                <a:latin typeface="Minion Pro" panose="02040503050306020203"/>
              </a:rPr>
              <a:t>, e</a:t>
            </a:r>
            <a:r>
              <a:rPr lang="en-US" sz="2000" b="1" baseline="30000" dirty="0">
                <a:latin typeface="Minion Pro" panose="02040503050306020203"/>
              </a:rPr>
              <a:t>-</a:t>
            </a:r>
            <a:r>
              <a:rPr lang="en-US" sz="2000" b="1" dirty="0">
                <a:latin typeface="Minion Pro" panose="02040503050306020203"/>
              </a:rPr>
              <a:t>). </a:t>
            </a:r>
          </a:p>
        </p:txBody>
      </p:sp>
      <p:pic>
        <p:nvPicPr>
          <p:cNvPr id="6" name="subatomic particles 1_cropped">
            <a:hlinkClick r:id="" action="ppaction://media"/>
            <a:extLst>
              <a:ext uri="{FF2B5EF4-FFF2-40B4-BE49-F238E27FC236}">
                <a16:creationId xmlns:a16="http://schemas.microsoft.com/office/drawing/2014/main" id="{E7B2C284-4426-58FF-6F4E-C3555731CD2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47630" y="1744317"/>
            <a:ext cx="8696739" cy="4891915"/>
          </a:xfrm>
          <a:prstGeom prst="rect">
            <a:avLst/>
          </a:prstGeom>
        </p:spPr>
      </p:pic>
    </p:spTree>
    <p:extLst>
      <p:ext uri="{BB962C8B-B14F-4D97-AF65-F5344CB8AC3E}">
        <p14:creationId xmlns:p14="http://schemas.microsoft.com/office/powerpoint/2010/main" val="18897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8011-1ABC-2A34-C14A-7659FDCCB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3A978-ACFB-D764-AA93-7CC66741CA11}"/>
              </a:ext>
            </a:extLst>
          </p:cNvPr>
          <p:cNvSpPr>
            <a:spLocks noGrp="1"/>
          </p:cNvSpPr>
          <p:nvPr>
            <p:ph type="title"/>
          </p:nvPr>
        </p:nvSpPr>
        <p:spPr>
          <a:xfrm>
            <a:off x="324000" y="174625"/>
            <a:ext cx="11563200" cy="663575"/>
          </a:xfrm>
        </p:spPr>
        <p:txBody>
          <a:bodyPr anchor="ctr">
            <a:normAutofit/>
          </a:bodyPr>
          <a:lstStyle/>
          <a:p>
            <a:r>
              <a:rPr lang="el-GR" dirty="0"/>
              <a:t>Ατομικές Θεωρίες – Πειραματικές αποδείξεις</a:t>
            </a:r>
            <a:endParaRPr lang="en-US" dirty="0"/>
          </a:p>
        </p:txBody>
      </p:sp>
      <p:sp>
        <p:nvSpPr>
          <p:cNvPr id="4" name="TextBox 3">
            <a:extLst>
              <a:ext uri="{FF2B5EF4-FFF2-40B4-BE49-F238E27FC236}">
                <a16:creationId xmlns:a16="http://schemas.microsoft.com/office/drawing/2014/main" id="{B43A62BA-1D5C-6A2C-86B5-4E578253232C}"/>
              </a:ext>
            </a:extLst>
          </p:cNvPr>
          <p:cNvSpPr txBox="1"/>
          <p:nvPr/>
        </p:nvSpPr>
        <p:spPr>
          <a:xfrm>
            <a:off x="300039" y="1082092"/>
            <a:ext cx="11785944" cy="400110"/>
          </a:xfrm>
          <a:prstGeom prst="rect">
            <a:avLst/>
          </a:prstGeom>
          <a:noFill/>
        </p:spPr>
        <p:txBody>
          <a:bodyPr wrap="square" rtlCol="0">
            <a:spAutoFit/>
          </a:bodyPr>
          <a:lstStyle/>
          <a:p>
            <a:pPr marL="457200" indent="-457200">
              <a:buFont typeface="+mj-lt"/>
              <a:buAutoNum type="arabicPeriod" startAt="2"/>
            </a:pPr>
            <a:r>
              <a:rPr lang="el-GR" sz="2000" b="1" dirty="0">
                <a:latin typeface="Minion Pro" panose="02040503050306020203"/>
              </a:rPr>
              <a:t>Δεν μπορούμε να δούμε την ατομική κλίμακα. Ο μόνος τρόπος παρατήρησης των ατόμων είναι έμμεσος. </a:t>
            </a:r>
            <a:endParaRPr lang="en-US" sz="2000" b="1" dirty="0">
              <a:latin typeface="Minion Pro" panose="02040503050306020203"/>
            </a:endParaRPr>
          </a:p>
        </p:txBody>
      </p:sp>
      <p:pic>
        <p:nvPicPr>
          <p:cNvPr id="3" name="Size of atoms_cropped">
            <a:hlinkClick r:id="" action="ppaction://media"/>
            <a:extLst>
              <a:ext uri="{FF2B5EF4-FFF2-40B4-BE49-F238E27FC236}">
                <a16:creationId xmlns:a16="http://schemas.microsoft.com/office/drawing/2014/main" id="{6CD3D2B6-106C-F840-171A-6A3EB19EBB7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64560" y="1482202"/>
            <a:ext cx="9462880" cy="5322870"/>
          </a:xfrm>
          <a:prstGeom prst="rect">
            <a:avLst/>
          </a:prstGeom>
        </p:spPr>
      </p:pic>
    </p:spTree>
    <p:extLst>
      <p:ext uri="{BB962C8B-B14F-4D97-AF65-F5344CB8AC3E}">
        <p14:creationId xmlns:p14="http://schemas.microsoft.com/office/powerpoint/2010/main" val="11312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8011-1ABC-2A34-C14A-7659FDCCB427}"/>
            </a:ext>
          </a:extLst>
        </p:cNvPr>
        <p:cNvGrpSpPr/>
        <p:nvPr/>
      </p:nvGrpSpPr>
      <p:grpSpPr>
        <a:xfrm>
          <a:off x="0" y="0"/>
          <a:ext cx="0" cy="0"/>
          <a:chOff x="0" y="0"/>
          <a:chExt cx="0" cy="0"/>
        </a:xfrm>
      </p:grpSpPr>
      <p:pic>
        <p:nvPicPr>
          <p:cNvPr id="5" name="subatomic particles - nucleus_cropped">
            <a:hlinkClick r:id="" action="ppaction://media"/>
            <a:extLst>
              <a:ext uri="{FF2B5EF4-FFF2-40B4-BE49-F238E27FC236}">
                <a16:creationId xmlns:a16="http://schemas.microsoft.com/office/drawing/2014/main" id="{A47DC0A5-0F38-E764-6CEB-1081556F970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05068" y="1262891"/>
            <a:ext cx="9740349" cy="5478946"/>
          </a:xfrm>
          <a:prstGeom prst="rect">
            <a:avLst/>
          </a:prstGeom>
        </p:spPr>
      </p:pic>
      <p:sp>
        <p:nvSpPr>
          <p:cNvPr id="2" name="Title 1">
            <a:extLst>
              <a:ext uri="{FF2B5EF4-FFF2-40B4-BE49-F238E27FC236}">
                <a16:creationId xmlns:a16="http://schemas.microsoft.com/office/drawing/2014/main" id="{0533A978-ACFB-D764-AA93-7CC66741CA11}"/>
              </a:ext>
            </a:extLst>
          </p:cNvPr>
          <p:cNvSpPr>
            <a:spLocks noGrp="1"/>
          </p:cNvSpPr>
          <p:nvPr>
            <p:ph type="title"/>
          </p:nvPr>
        </p:nvSpPr>
        <p:spPr>
          <a:xfrm>
            <a:off x="324000" y="174625"/>
            <a:ext cx="11563200" cy="663575"/>
          </a:xfrm>
        </p:spPr>
        <p:txBody>
          <a:bodyPr anchor="ctr">
            <a:normAutofit/>
          </a:bodyPr>
          <a:lstStyle/>
          <a:p>
            <a:r>
              <a:rPr lang="el-GR" dirty="0"/>
              <a:t>Ατομικές Θεωρίες – Πειραματικές αποδείξεις</a:t>
            </a:r>
            <a:endParaRPr lang="en-US" dirty="0"/>
          </a:p>
        </p:txBody>
      </p:sp>
      <p:sp>
        <p:nvSpPr>
          <p:cNvPr id="4" name="TextBox 3">
            <a:extLst>
              <a:ext uri="{FF2B5EF4-FFF2-40B4-BE49-F238E27FC236}">
                <a16:creationId xmlns:a16="http://schemas.microsoft.com/office/drawing/2014/main" id="{B43A62BA-1D5C-6A2C-86B5-4E578253232C}"/>
              </a:ext>
            </a:extLst>
          </p:cNvPr>
          <p:cNvSpPr txBox="1"/>
          <p:nvPr/>
        </p:nvSpPr>
        <p:spPr>
          <a:xfrm>
            <a:off x="300039" y="962823"/>
            <a:ext cx="11587161" cy="1015663"/>
          </a:xfrm>
          <a:prstGeom prst="rect">
            <a:avLst/>
          </a:prstGeom>
          <a:noFill/>
        </p:spPr>
        <p:txBody>
          <a:bodyPr wrap="square" rtlCol="0">
            <a:spAutoFit/>
          </a:bodyPr>
          <a:lstStyle/>
          <a:p>
            <a:pPr marL="457200" indent="-457200">
              <a:buFont typeface="+mj-lt"/>
              <a:buAutoNum type="arabicPeriod" startAt="3"/>
            </a:pPr>
            <a:r>
              <a:rPr lang="el-GR" sz="2000" b="1" dirty="0">
                <a:latin typeface="Minion Pro" panose="02040503050306020203"/>
              </a:rPr>
              <a:t>Τα </a:t>
            </a:r>
            <a:r>
              <a:rPr lang="en-US" sz="2000" b="1" dirty="0">
                <a:latin typeface="Minion Pro" panose="02040503050306020203"/>
              </a:rPr>
              <a:t>e</a:t>
            </a:r>
            <a:r>
              <a:rPr lang="en-US" sz="2000" b="1" baseline="30000" dirty="0">
                <a:latin typeface="Minion Pro" panose="02040503050306020203"/>
              </a:rPr>
              <a:t>-</a:t>
            </a:r>
            <a:r>
              <a:rPr lang="el-GR" sz="2000" b="1" dirty="0">
                <a:latin typeface="Minion Pro" panose="02040503050306020203"/>
              </a:rPr>
              <a:t> κινούνται γύρω από τον πυρήνα και καταλαμβάνουν τον κύριο όγκο του ατόμου. Είναι επομένως αναμενόμενο τα </a:t>
            </a:r>
            <a:r>
              <a:rPr lang="en-US" sz="2000" b="1" dirty="0">
                <a:latin typeface="Minion Pro" panose="02040503050306020203"/>
              </a:rPr>
              <a:t>e</a:t>
            </a:r>
            <a:r>
              <a:rPr lang="en-US" sz="2000" b="1" baseline="30000" dirty="0">
                <a:latin typeface="Minion Pro" panose="02040503050306020203"/>
              </a:rPr>
              <a:t>-</a:t>
            </a:r>
            <a:r>
              <a:rPr lang="el-GR" sz="2000" b="1" dirty="0">
                <a:latin typeface="Minion Pro" panose="02040503050306020203"/>
              </a:rPr>
              <a:t> να καθορίζουν την ενεργειακή και, κατά συνέπεια, τη χημική συμπεριφορά των ατόμων. </a:t>
            </a:r>
            <a:endParaRPr lang="en-US" sz="2000" b="1" dirty="0">
              <a:latin typeface="Minion Pro" panose="02040503050306020203"/>
            </a:endParaRPr>
          </a:p>
        </p:txBody>
      </p:sp>
    </p:spTree>
    <p:extLst>
      <p:ext uri="{BB962C8B-B14F-4D97-AF65-F5344CB8AC3E}">
        <p14:creationId xmlns:p14="http://schemas.microsoft.com/office/powerpoint/2010/main" val="404870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B4F467-07A0-5E00-3A70-F0668DE8DF94}"/>
              </a:ext>
            </a:extLst>
          </p:cNvPr>
          <p:cNvGrpSpPr/>
          <p:nvPr/>
        </p:nvGrpSpPr>
        <p:grpSpPr>
          <a:xfrm>
            <a:off x="0" y="9832"/>
            <a:ext cx="12192000" cy="6838336"/>
            <a:chOff x="0" y="9832"/>
            <a:chExt cx="12192000" cy="6838336"/>
          </a:xfrm>
        </p:grpSpPr>
        <p:sp>
          <p:nvSpPr>
            <p:cNvPr id="9" name="Rectangle 8">
              <a:extLst>
                <a:ext uri="{FF2B5EF4-FFF2-40B4-BE49-F238E27FC236}">
                  <a16:creationId xmlns:a16="http://schemas.microsoft.com/office/drawing/2014/main" id="{331233CD-73D4-28CD-28FD-765F21713E01}"/>
                </a:ext>
              </a:extLst>
            </p:cNvPr>
            <p:cNvSpPr/>
            <p:nvPr/>
          </p:nvSpPr>
          <p:spPr>
            <a:xfrm>
              <a:off x="0" y="9832"/>
              <a:ext cx="12192000" cy="6838336"/>
            </a:xfrm>
            <a:prstGeom prst="rect">
              <a:avLst/>
            </a:prstGeom>
            <a:solidFill>
              <a:srgbClr val="F59A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t>
              </a:r>
            </a:p>
          </p:txBody>
        </p:sp>
        <p:pic>
          <p:nvPicPr>
            <p:cNvPr id="1026" name="Picture 2">
              <a:extLst>
                <a:ext uri="{FF2B5EF4-FFF2-40B4-BE49-F238E27FC236}">
                  <a16:creationId xmlns:a16="http://schemas.microsoft.com/office/drawing/2014/main" id="{2EB333BA-88BE-7514-3D25-998F76D4F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77" y="67221"/>
              <a:ext cx="9590645" cy="67809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18AEF2B-E7BA-369E-3006-269C06CCA094}"/>
                </a:ext>
              </a:extLst>
            </p:cNvPr>
            <p:cNvSpPr/>
            <p:nvPr/>
          </p:nvSpPr>
          <p:spPr>
            <a:xfrm>
              <a:off x="8740876" y="152400"/>
              <a:ext cx="2112346" cy="6169742"/>
            </a:xfrm>
            <a:prstGeom prst="rect">
              <a:avLst/>
            </a:prstGeom>
            <a:solidFill>
              <a:srgbClr val="F59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96321035"/>
      </p:ext>
    </p:extLst>
  </p:cSld>
  <p:clrMapOvr>
    <a:masterClrMapping/>
  </p:clrMapOvr>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5E7679-21A9-4F83-92B7-AD920833E1DB}">
  <ds:schemaRefs>
    <ds:schemaRef ds:uri="http://schemas.microsoft.com/sharepoint/v3/contenttype/forms"/>
  </ds:schemaRefs>
</ds:datastoreItem>
</file>

<file path=customXml/itemProps3.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4.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38396</TotalTime>
  <Words>908</Words>
  <Application>Microsoft Office PowerPoint</Application>
  <PresentationFormat>Widescreen</PresentationFormat>
  <Paragraphs>88</Paragraphs>
  <Slides>16</Slides>
  <Notes>13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Minion Pro</vt:lpstr>
      <vt:lpstr>System Font Regular</vt:lpstr>
      <vt:lpstr>Times New Roman</vt:lpstr>
      <vt:lpstr>Office Theme</vt:lpstr>
      <vt:lpstr>Κβαντομηχανική περιγραφή των ατόμων</vt:lpstr>
      <vt:lpstr>Μια διαδρομή με 7 στάσεις (που πήρε λίγο παραπάνω)</vt:lpstr>
      <vt:lpstr>Μιχάλη, γιατί πρέπει να τα ξέρω αυτά; Πού θα μου χρειαστούν;</vt:lpstr>
      <vt:lpstr>Η εξίσωση Schrödinger</vt:lpstr>
      <vt:lpstr>Δύο παράλληλες διαδρομές</vt:lpstr>
      <vt:lpstr>Ατομικές Θεωρίες – Πειραματικές αποδείξεις</vt:lpstr>
      <vt:lpstr>Ατομικές Θεωρίες – Πειραματικές αποδείξεις</vt:lpstr>
      <vt:lpstr>Ατομικές Θεωρίες – Πειραματικές αποδείξεις</vt:lpstr>
      <vt:lpstr>PowerPoint Presentation</vt:lpstr>
      <vt:lpstr>Κβαντική Μηχανική </vt:lpstr>
      <vt:lpstr>Κβαντική Μηχανική – Πειραματικές αποδείξεις</vt:lpstr>
      <vt:lpstr>Κβαντική Μηχανική προσέγγιση του ατόμου</vt:lpstr>
      <vt:lpstr>Κβαντική Μηχανική προσέγγιση του ατόμου</vt:lpstr>
      <vt:lpstr>Κβαντική Μηχανική προσέγγιση του ατόμου</vt:lpstr>
      <vt:lpstr>Κβαντική Μηχανική προσέγγιση του ατόμου</vt:lpstr>
      <vt:lpstr>Η εξίσωση Schrödinger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121</cp:revision>
  <cp:lastPrinted>2024-11-04T10:28:08Z</cp:lastPrinted>
  <dcterms:created xsi:type="dcterms:W3CDTF">2022-06-20T07:30:21Z</dcterms:created>
  <dcterms:modified xsi:type="dcterms:W3CDTF">2024-11-19T13:02:32Z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