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358" r:id="rId6"/>
    <p:sldId id="359" r:id="rId7"/>
    <p:sldId id="292" r:id="rId8"/>
    <p:sldId id="343" r:id="rId9"/>
    <p:sldId id="344" r:id="rId10"/>
    <p:sldId id="345" r:id="rId11"/>
    <p:sldId id="346" r:id="rId12"/>
    <p:sldId id="347" r:id="rId13"/>
    <p:sldId id="348" r:id="rId14"/>
    <p:sldId id="349" r:id="rId15"/>
    <p:sldId id="350" r:id="rId16"/>
    <p:sldId id="351" r:id="rId17"/>
    <p:sldId id="353" r:id="rId18"/>
    <p:sldId id="354" r:id="rId19"/>
    <p:sldId id="355" r:id="rId20"/>
    <p:sldId id="356" r:id="rId21"/>
    <p:sldId id="357" r:id="rId22"/>
    <p:sldId id="312" r:id="rId23"/>
    <p:sldId id="352" r:id="rId24"/>
    <p:sldId id="313" r:id="rId25"/>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6" userDrawn="1">
          <p15:clr>
            <a:srgbClr val="A4A3A4"/>
          </p15:clr>
        </p15:guide>
        <p15:guide id="2" orient="horz" pos="2184"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A7F"/>
    <a:srgbClr val="000000"/>
    <a:srgbClr val="D1F5CB"/>
    <a:srgbClr val="168C75"/>
    <a:srgbClr val="090D11"/>
    <a:srgbClr val="FFFFF3"/>
    <a:srgbClr val="DAE3F2"/>
    <a:srgbClr val="FFFFEE"/>
    <a:srgbClr val="FACDD4"/>
    <a:srgbClr val="1D5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88136" autoAdjust="0"/>
  </p:normalViewPr>
  <p:slideViewPr>
    <p:cSldViewPr snapToGrid="0" snapToObjects="1">
      <p:cViewPr varScale="1">
        <p:scale>
          <a:sx n="97" d="100"/>
          <a:sy n="97" d="100"/>
        </p:scale>
        <p:origin x="1362" y="90"/>
      </p:cViewPr>
      <p:guideLst>
        <p:guide pos="3816"/>
        <p:guide orient="horz" pos="2184"/>
        <p:guide orient="horz" pos="528"/>
        <p:guide orient="horz" pos="96"/>
        <p:guide pos="189"/>
        <p:guide pos="7488"/>
        <p:guide orient="horz" pos="39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14/11/2024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03DCA-B541-C622-38AB-A4FB08703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588FD-5558-BED7-6A7B-7293074F4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2EF42-78C4-D202-30BF-7EA5F745147D}"/>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96AF21A0-029E-5E7C-EFC7-BB855A125E3E}"/>
              </a:ext>
            </a:extLst>
          </p:cNvPr>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199258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015C-6B37-7CB8-0991-A58B7B88E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8AF85-A903-27B9-CE00-7323C3281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2E63A-2D00-2291-A680-4BD8DC9558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A6956-ED30-DEAD-02F1-4B797006B925}"/>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160067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F76A-E3A2-439B-EC4B-240DC96CE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BA8E3-061B-BA13-DF79-231363101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DDA69-960E-E402-6B7C-9711467D27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35C325-FB36-24C8-7B14-12CFFE1B9AA2}"/>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510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F818B-CD78-F242-D1E3-5520C9631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19754-A638-DBC3-75A8-27745BBB2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E8A6A-97CF-4E29-81DD-BA3A47FBE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80C58E-6CD1-D921-E5BC-3C3F11AC6CE9}"/>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31925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0BC4-0AEC-6931-4CB5-AF5514DB3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2C9EA-0D02-D0A1-53FE-B37A68B5F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4C157-EB16-0F84-5E43-547FEC93D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106E1F-00E2-C449-7E1F-6493D0A4E5FC}"/>
              </a:ext>
            </a:extLst>
          </p:cNvPr>
          <p:cNvSpPr>
            <a:spLocks noGrp="1"/>
          </p:cNvSpPr>
          <p:nvPr>
            <p:ph type="sldNum" sz="quarter" idx="5"/>
          </p:nvPr>
        </p:nvSpPr>
        <p:spPr/>
        <p:txBody>
          <a:bodyPr/>
          <a:lstStyle/>
          <a:p>
            <a:fld id="{1BD196BA-9909-4F09-80C5-5204F115B9EF}" type="slidenum">
              <a:rPr lang="el-GR" smtClean="0"/>
              <a:t>17</a:t>
            </a:fld>
            <a:endParaRPr lang="el-GR"/>
          </a:p>
        </p:txBody>
      </p:sp>
    </p:spTree>
    <p:extLst>
      <p:ext uri="{BB962C8B-B14F-4D97-AF65-F5344CB8AC3E}">
        <p14:creationId xmlns:p14="http://schemas.microsoft.com/office/powerpoint/2010/main" val="98464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B9E8-D6D8-9F2E-C24C-FAAC55D80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CF6AD-C4CD-92B2-128A-3E60D51FB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F4EC8-0F8A-0531-23A4-0196C80C2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C48C7-496D-93E3-77B9-3BE34C64EA1C}"/>
              </a:ext>
            </a:extLst>
          </p:cNvPr>
          <p:cNvSpPr>
            <a:spLocks noGrp="1"/>
          </p:cNvSpPr>
          <p:nvPr>
            <p:ph type="sldNum" sz="quarter" idx="5"/>
          </p:nvPr>
        </p:nvSpPr>
        <p:spPr/>
        <p:txBody>
          <a:bodyPr/>
          <a:lstStyle/>
          <a:p>
            <a:fld id="{1BD196BA-9909-4F09-80C5-5204F115B9EF}" type="slidenum">
              <a:rPr lang="el-GR" smtClean="0"/>
              <a:t>19</a:t>
            </a:fld>
            <a:endParaRPr lang="el-GR"/>
          </a:p>
        </p:txBody>
      </p:sp>
    </p:spTree>
    <p:extLst>
      <p:ext uri="{BB962C8B-B14F-4D97-AF65-F5344CB8AC3E}">
        <p14:creationId xmlns:p14="http://schemas.microsoft.com/office/powerpoint/2010/main" val="35747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7E0E-BF87-9C22-5848-A3FA31FBF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63DEA-DB8A-E71B-9F0D-36E638B47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2BDDF-28FA-D25A-B88F-CCBF82A5ED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F12E5-6CF0-07EB-3069-6B558D04AF75}"/>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87290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1ABE-12C9-08D1-1FF6-2E6435445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DD686-582C-D5D4-8344-50162B769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68EF3-3C9F-5E59-9653-3865BA1F0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6A2262-5040-F585-D5CB-DD0635B698B2}"/>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181021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4865-69A6-541C-4C22-719574C4D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D8D6A-1C59-B9D4-8F78-D10017542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42869-BF67-6642-0E3F-44C7F8905E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F8B1AC-176B-E1DF-F84D-642DAE466EA5}"/>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202197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0BD1-4701-F4DE-EFBD-B0458B75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664CF-EF21-C53F-4F98-96F0231D8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32487-6322-9809-1A44-0D8D8EC94A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32508F-83DA-218B-FF28-D045D54A7642}"/>
              </a:ext>
            </a:extLst>
          </p:cNvPr>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23961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18703-7106-4914-F676-AD565508A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539BA-F291-7E0F-7F04-8CD49CE6E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F8568-1371-0EB0-E645-7F2D695E7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41D03-ABC6-9747-1DAF-999C8C718FF3}"/>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187049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506D-4B44-89AD-8641-CE5AFC8E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24443-A104-DC91-33D4-CDA19348A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B8D00-B2A0-8F11-8E7C-C55D93E40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967FB-37C4-D948-5CC1-93942364480D}"/>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209624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4971-F612-1D0F-DD85-4A81F7A13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3C400-634A-D18E-3DC8-2BA84DF73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07DAF-638C-0542-1661-C91388E14A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7A6B4-1EE0-B366-844E-B78BCD6F7D4D}"/>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319055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7E92-58A3-9AD4-A443-F1B86501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52B40-CB53-F93D-5061-8B7CC8B90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EF595-28EC-955A-BB0D-E7C0DFCF43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92D56F-A86B-50B5-DACA-48816303475B}"/>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415648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11/14/2024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video" Target="https://www.youtube.com/embed/ZJ-0PBRuthc?feature=oembed"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ideo" Target="https://www.youtube.com/embed/XOCGb5ZGEV8?feature=oembed"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8E63-7167-5C7C-FC23-1D1DED6DA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FAF37-158F-316F-6EF6-20B4486019C1}"/>
              </a:ext>
            </a:extLst>
          </p:cNvPr>
          <p:cNvSpPr>
            <a:spLocks noGrp="1"/>
          </p:cNvSpPr>
          <p:nvPr>
            <p:ph type="ctrTitle"/>
          </p:nvPr>
        </p:nvSpPr>
        <p:spPr/>
        <p:txBody>
          <a:bodyPr>
            <a:normAutofit/>
          </a:bodyPr>
          <a:lstStyle/>
          <a:p>
            <a:r>
              <a:rPr lang="el-GR" sz="4000" dirty="0"/>
              <a:t>Ατομική Θεωρία – Από τη κλασική στη σύγχρονη θεώρηση </a:t>
            </a:r>
            <a:r>
              <a:rPr lang="en-US" sz="4000" dirty="0"/>
              <a:t>(Part </a:t>
            </a:r>
            <a:r>
              <a:rPr lang="gn-PY" sz="4000" dirty="0"/>
              <a:t>3</a:t>
            </a:r>
            <a:r>
              <a:rPr lang="en-US" sz="4000" dirty="0"/>
              <a:t>)</a:t>
            </a:r>
          </a:p>
        </p:txBody>
      </p:sp>
      <p:sp>
        <p:nvSpPr>
          <p:cNvPr id="3" name="Subtitle 2">
            <a:extLst>
              <a:ext uri="{FF2B5EF4-FFF2-40B4-BE49-F238E27FC236}">
                <a16:creationId xmlns:a16="http://schemas.microsoft.com/office/drawing/2014/main" id="{DA6B3ADC-65AD-91F1-175C-32904763E645}"/>
              </a:ext>
            </a:extLst>
          </p:cNvPr>
          <p:cNvSpPr>
            <a:spLocks noGrp="1"/>
          </p:cNvSpPr>
          <p:nvPr>
            <p:ph type="subTitle" idx="1"/>
          </p:nvPr>
        </p:nvSpPr>
        <p:spPr/>
        <p:txBody>
          <a:bodyPr>
            <a:normAutofit/>
          </a:bodyPr>
          <a:lstStyle/>
          <a:p>
            <a:r>
              <a:rPr lang="el-GR" sz="2800" dirty="0"/>
              <a:t>Διαλέξεις </a:t>
            </a:r>
            <a:r>
              <a:rPr lang="gn-PY" sz="2800" dirty="0"/>
              <a:t>7</a:t>
            </a:r>
            <a:r>
              <a:rPr lang="el-GR" sz="2800" dirty="0"/>
              <a:t> &amp; </a:t>
            </a:r>
            <a:r>
              <a:rPr lang="gn-PY" sz="2800" dirty="0"/>
              <a:t>8</a:t>
            </a:r>
            <a:r>
              <a:rPr lang="el-GR" sz="2800" dirty="0"/>
              <a:t> – </a:t>
            </a:r>
            <a:r>
              <a:rPr lang="gn-PY" sz="2800" dirty="0"/>
              <a:t>11</a:t>
            </a:r>
            <a:r>
              <a:rPr lang="el-GR" sz="2800" dirty="0"/>
              <a:t>/1</a:t>
            </a:r>
            <a:r>
              <a:rPr lang="en-US" sz="2800" dirty="0"/>
              <a:t>1</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D75CCCFB-7143-5541-B9BD-856ED9BEB5E3}"/>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80214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9B670-9846-4995-2280-56557EFE8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B102E-95B8-CAF8-3221-F0028A205A1B}"/>
              </a:ext>
            </a:extLst>
          </p:cNvPr>
          <p:cNvSpPr>
            <a:spLocks noGrp="1"/>
          </p:cNvSpPr>
          <p:nvPr>
            <p:ph type="title"/>
          </p:nvPr>
        </p:nvSpPr>
        <p:spPr>
          <a:xfrm>
            <a:off x="300038" y="152400"/>
            <a:ext cx="10515600" cy="685800"/>
          </a:xfrm>
        </p:spPr>
        <p:txBody>
          <a:bodyPr anchor="ctr">
            <a:normAutofit/>
          </a:bodyPr>
          <a:lstStyle/>
          <a:p>
            <a:r>
              <a:rPr lang="el-GR" dirty="0"/>
              <a:t>Υλικά κύματα </a:t>
            </a:r>
            <a:r>
              <a:rPr lang="en-US" dirty="0"/>
              <a:t>De Broglie – </a:t>
            </a:r>
            <a:r>
              <a:rPr lang="el-GR" dirty="0"/>
              <a:t>Εξήγηση Τροχιών </a:t>
            </a:r>
            <a:r>
              <a:rPr lang="en-US" dirty="0"/>
              <a:t>Bohr</a:t>
            </a:r>
          </a:p>
        </p:txBody>
      </p:sp>
      <p:sp>
        <p:nvSpPr>
          <p:cNvPr id="8" name="TextBox 7">
            <a:extLst>
              <a:ext uri="{FF2B5EF4-FFF2-40B4-BE49-F238E27FC236}">
                <a16:creationId xmlns:a16="http://schemas.microsoft.com/office/drawing/2014/main" id="{04EAECE7-1A4D-E438-8D12-7F9C1DFDF854}"/>
              </a:ext>
            </a:extLst>
          </p:cNvPr>
          <p:cNvSpPr txBox="1"/>
          <p:nvPr/>
        </p:nvSpPr>
        <p:spPr>
          <a:xfrm>
            <a:off x="295276" y="956188"/>
            <a:ext cx="11591924" cy="1323439"/>
          </a:xfrm>
          <a:prstGeom prst="rect">
            <a:avLst/>
          </a:prstGeom>
          <a:solidFill>
            <a:schemeClr val="bg2">
              <a:lumMod val="90000"/>
            </a:schemeClr>
          </a:solidFill>
        </p:spPr>
        <p:txBody>
          <a:bodyPr wrap="square" rtlCol="0">
            <a:spAutoFit/>
          </a:bodyPr>
          <a:lstStyle/>
          <a:p>
            <a:pPr algn="just"/>
            <a:r>
              <a:rPr lang="el-GR" sz="2000" dirty="0">
                <a:latin typeface="Minion Pro" panose="02040503050306020203"/>
              </a:rPr>
              <a:t>Πώς μπορεί να φανταστεί κάνεις το γεγονός ότι επιτρέπονται μόνο ορισμένες ενέργειες κατά την περιφορά των ηλεκτρονίων γύρω από τον πυρήνα; Γιατί όλα τα άτομα του ίδιου στοιχείου να έχουν ακριβώς τις ίδιες φυσικές ιδιότητες, ανεξάρτητα από τις πρακτικά άπειρες συνθήκες αρχικής ταχύτητας και θέσης των ηλεκτρονίων σε κάθε άτομο;</a:t>
            </a:r>
            <a:endParaRPr lang="en-US" sz="2000" dirty="0">
              <a:latin typeface="Minion Pro" panose="02040503050306020203"/>
            </a:endParaRPr>
          </a:p>
        </p:txBody>
      </p:sp>
      <p:graphicFrame>
        <p:nvGraphicFramePr>
          <p:cNvPr id="4" name="Table 3">
            <a:extLst>
              <a:ext uri="{FF2B5EF4-FFF2-40B4-BE49-F238E27FC236}">
                <a16:creationId xmlns:a16="http://schemas.microsoft.com/office/drawing/2014/main" id="{1BE4FE34-F55A-241F-6FC2-BA4E120226C4}"/>
              </a:ext>
            </a:extLst>
          </p:cNvPr>
          <p:cNvGraphicFramePr>
            <a:graphicFrameLocks noGrp="1"/>
          </p:cNvGraphicFramePr>
          <p:nvPr>
            <p:extLst>
              <p:ext uri="{D42A27DB-BD31-4B8C-83A1-F6EECF244321}">
                <p14:modId xmlns:p14="http://schemas.microsoft.com/office/powerpoint/2010/main" val="1695378798"/>
              </p:ext>
            </p:extLst>
          </p:nvPr>
        </p:nvGraphicFramePr>
        <p:xfrm>
          <a:off x="2038581" y="2383415"/>
          <a:ext cx="8105313" cy="3457580"/>
        </p:xfrm>
        <a:graphic>
          <a:graphicData uri="http://schemas.openxmlformats.org/drawingml/2006/table">
            <a:tbl>
              <a:tblPr firstRow="1" bandRow="1">
                <a:tableStyleId>{00A15C55-8517-42AA-B614-E9B94910E393}</a:tableStyleId>
              </a:tblPr>
              <a:tblGrid>
                <a:gridCol w="8105313">
                  <a:extLst>
                    <a:ext uri="{9D8B030D-6E8A-4147-A177-3AD203B41FA5}">
                      <a16:colId xmlns:a16="http://schemas.microsoft.com/office/drawing/2014/main" val="974113125"/>
                    </a:ext>
                  </a:extLst>
                </a:gridCol>
              </a:tblGrid>
              <a:tr h="531500">
                <a:tc>
                  <a:txBody>
                    <a:bodyPr/>
                    <a:lstStyle/>
                    <a:p>
                      <a:pPr algn="ctr"/>
                      <a:r>
                        <a:rPr lang="en-US" sz="2000" dirty="0">
                          <a:latin typeface="Minion Pro"/>
                        </a:rPr>
                        <a:t>Enter De Broglie</a:t>
                      </a:r>
                    </a:p>
                  </a:txBody>
                  <a:tcPr/>
                </a:tc>
                <a:extLst>
                  <a:ext uri="{0D108BD9-81ED-4DB2-BD59-A6C34878D82A}">
                    <a16:rowId xmlns:a16="http://schemas.microsoft.com/office/drawing/2014/main" val="658799893"/>
                  </a:ext>
                </a:extLst>
              </a:tr>
              <a:tr h="370840">
                <a:tc>
                  <a:txBody>
                    <a:bodyPr/>
                    <a:lstStyle/>
                    <a:p>
                      <a:pPr algn="just"/>
                      <a:r>
                        <a:rPr lang="el-GR" sz="2000" dirty="0">
                          <a:latin typeface="Minion Pro"/>
                        </a:rPr>
                        <a:t>Αν αντιμετωπίσουμε την ύλη σαν κύμα, τότε αυτά τα φαινόμενα μπορούν να ερμηνευτούν με κομψό τρόπο ως φαινόμενα  συμβολής κυμάτων. </a:t>
                      </a:r>
                      <a:endParaRPr lang="en-US" sz="2000" dirty="0">
                        <a:latin typeface="Minion Pro"/>
                      </a:endParaRPr>
                    </a:p>
                  </a:txBody>
                  <a:tcPr/>
                </a:tc>
                <a:extLst>
                  <a:ext uri="{0D108BD9-81ED-4DB2-BD59-A6C34878D82A}">
                    <a16:rowId xmlns:a16="http://schemas.microsoft.com/office/drawing/2014/main" val="1766977181"/>
                  </a:ext>
                </a:extLst>
              </a:tr>
              <a:tr h="370840">
                <a:tc>
                  <a:txBody>
                    <a:bodyPr/>
                    <a:lstStyle/>
                    <a:p>
                      <a:pPr algn="just"/>
                      <a:r>
                        <a:rPr lang="el-GR" sz="2000" i="1" dirty="0">
                          <a:latin typeface="Minion Pro"/>
                        </a:rPr>
                        <a:t>Σε μια παλλόμενη χορδή κιθάρας, ανεξάρτητα του τρόπου με τον οποίο αυτή έχει διεγερθεί, αναπτύσσονται πάντα μόνο εκείνες οι στάσιμες </a:t>
                      </a:r>
                      <a:r>
                        <a:rPr lang="el-GR" sz="2000" i="1" dirty="0" err="1">
                          <a:latin typeface="Minion Pro"/>
                        </a:rPr>
                        <a:t>κυματομορφές</a:t>
                      </a:r>
                      <a:r>
                        <a:rPr lang="el-GR" sz="2000" i="1" dirty="0">
                          <a:latin typeface="Minion Pro"/>
                        </a:rPr>
                        <a:t> που παρουσιάζουν δεσμούς σε κάθε άκρο της χορδής. Δηλαδή, μόνο ένα σύνολο από στάσιμα κύματα με διακριτά μήκη κύματος είναι δυνατό να εμφανιστούν στη χορδή. Αντίστοιχα, τα μήκη κύματος που δεν ικανοποιούν τις συνθήκες που επιβάλλονται στα άκρα της χορδής, απλώς δεν αναπτύσσονται ποτέ.</a:t>
                      </a:r>
                      <a:endParaRPr lang="en-US" sz="2000" i="1" dirty="0">
                        <a:latin typeface="Minion Pro"/>
                      </a:endParaRPr>
                    </a:p>
                  </a:txBody>
                  <a:tcPr/>
                </a:tc>
                <a:extLst>
                  <a:ext uri="{0D108BD9-81ED-4DB2-BD59-A6C34878D82A}">
                    <a16:rowId xmlns:a16="http://schemas.microsoft.com/office/drawing/2014/main" val="4121264547"/>
                  </a:ext>
                </a:extLst>
              </a:tr>
            </a:tbl>
          </a:graphicData>
        </a:graphic>
      </p:graphicFrame>
      <p:sp>
        <p:nvSpPr>
          <p:cNvPr id="5" name="TextBox 4">
            <a:extLst>
              <a:ext uri="{FF2B5EF4-FFF2-40B4-BE49-F238E27FC236}">
                <a16:creationId xmlns:a16="http://schemas.microsoft.com/office/drawing/2014/main" id="{B0BF6A98-015B-B225-6C9F-FCDFF80E8DBA}"/>
              </a:ext>
            </a:extLst>
          </p:cNvPr>
          <p:cNvSpPr txBox="1"/>
          <p:nvPr/>
        </p:nvSpPr>
        <p:spPr>
          <a:xfrm>
            <a:off x="887476" y="5952397"/>
            <a:ext cx="10417047" cy="461665"/>
          </a:xfrm>
          <a:prstGeom prst="rect">
            <a:avLst/>
          </a:prstGeom>
          <a:solidFill>
            <a:srgbClr val="DCBA7F"/>
          </a:solidFill>
        </p:spPr>
        <p:txBody>
          <a:bodyPr wrap="square" rtlCol="0">
            <a:spAutoFit/>
          </a:bodyPr>
          <a:lstStyle/>
          <a:p>
            <a:pPr algn="ctr"/>
            <a:r>
              <a:rPr lang="el-GR" sz="2400" dirty="0">
                <a:latin typeface="Minion Pro" panose="02040503050306020203"/>
              </a:rPr>
              <a:t>Μήπως γίνεται το ίδιο και με τα ηλεκτρόνια που είναι δεσμευμένα στα άτομα;</a:t>
            </a:r>
            <a:endParaRPr lang="en-US" sz="2400" dirty="0">
              <a:latin typeface="Minion Pro" panose="02040503050306020203"/>
            </a:endParaRPr>
          </a:p>
        </p:txBody>
      </p:sp>
    </p:spTree>
    <p:extLst>
      <p:ext uri="{BB962C8B-B14F-4D97-AF65-F5344CB8AC3E}">
        <p14:creationId xmlns:p14="http://schemas.microsoft.com/office/powerpoint/2010/main" val="9479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4FFE-AE9D-A24B-4823-97B86CAF7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158F5-0547-79A4-897D-7913A24927F3}"/>
              </a:ext>
            </a:extLst>
          </p:cNvPr>
          <p:cNvSpPr>
            <a:spLocks noGrp="1"/>
          </p:cNvSpPr>
          <p:nvPr>
            <p:ph type="title"/>
          </p:nvPr>
        </p:nvSpPr>
        <p:spPr>
          <a:xfrm>
            <a:off x="300038" y="152400"/>
            <a:ext cx="10515600" cy="685800"/>
          </a:xfrm>
        </p:spPr>
        <p:txBody>
          <a:bodyPr anchor="ctr">
            <a:normAutofit/>
          </a:bodyPr>
          <a:lstStyle/>
          <a:p>
            <a:r>
              <a:rPr lang="el-GR" dirty="0"/>
              <a:t>Υλικά κύματα </a:t>
            </a:r>
            <a:r>
              <a:rPr lang="en-US" dirty="0"/>
              <a:t>De Broglie – </a:t>
            </a:r>
            <a:r>
              <a:rPr lang="el-GR" dirty="0"/>
              <a:t>Εξήγηση Τροχιών </a:t>
            </a:r>
            <a:r>
              <a:rPr lang="en-US" dirty="0"/>
              <a:t>Bohr</a:t>
            </a:r>
          </a:p>
        </p:txBody>
      </p:sp>
      <p:pic>
        <p:nvPicPr>
          <p:cNvPr id="5" name="Picture 4">
            <a:extLst>
              <a:ext uri="{FF2B5EF4-FFF2-40B4-BE49-F238E27FC236}">
                <a16:creationId xmlns:a16="http://schemas.microsoft.com/office/drawing/2014/main" id="{91688019-0530-D4E7-9C95-C69401B6E6C5}"/>
              </a:ext>
            </a:extLst>
          </p:cNvPr>
          <p:cNvPicPr>
            <a:picLocks noChangeAspect="1"/>
          </p:cNvPicPr>
          <p:nvPr/>
        </p:nvPicPr>
        <p:blipFill>
          <a:blip r:embed="rId3"/>
          <a:stretch>
            <a:fillRect/>
          </a:stretch>
        </p:blipFill>
        <p:spPr>
          <a:xfrm>
            <a:off x="453295" y="928159"/>
            <a:ext cx="3124636" cy="3153215"/>
          </a:xfrm>
          <a:prstGeom prst="rect">
            <a:avLst/>
          </a:prstGeom>
        </p:spPr>
      </p:pic>
      <p:sp>
        <p:nvSpPr>
          <p:cNvPr id="9" name="TextBox 8">
            <a:extLst>
              <a:ext uri="{FF2B5EF4-FFF2-40B4-BE49-F238E27FC236}">
                <a16:creationId xmlns:a16="http://schemas.microsoft.com/office/drawing/2014/main" id="{136B13AD-115D-FCC0-919F-66A386EC1A0A}"/>
              </a:ext>
            </a:extLst>
          </p:cNvPr>
          <p:cNvSpPr txBox="1"/>
          <p:nvPr/>
        </p:nvSpPr>
        <p:spPr>
          <a:xfrm>
            <a:off x="3821433" y="1956648"/>
            <a:ext cx="7917272" cy="1754326"/>
          </a:xfrm>
          <a:prstGeom prst="rect">
            <a:avLst/>
          </a:prstGeom>
          <a:solidFill>
            <a:srgbClr val="FFC000"/>
          </a:solidFill>
        </p:spPr>
        <p:txBody>
          <a:bodyPr wrap="square" rtlCol="0">
            <a:spAutoFit/>
          </a:bodyPr>
          <a:lstStyle/>
          <a:p>
            <a:pPr marL="285750" indent="-285750" algn="just">
              <a:buFont typeface="Arial" panose="020B0604020202020204" pitchFamily="34" charset="0"/>
              <a:buChar char="•"/>
            </a:pPr>
            <a:r>
              <a:rPr lang="el-GR" dirty="0">
                <a:latin typeface="Minion Pro" panose="02040503050306020203"/>
              </a:rPr>
              <a:t>Τα στάσιμα κύματα ταιριάζουν σε μια κυκλική τροχιά </a:t>
            </a:r>
            <a:r>
              <a:rPr lang="el-GR" dirty="0" err="1">
                <a:latin typeface="Minion Pro" panose="02040503050306020203"/>
              </a:rPr>
              <a:t>Bohr</a:t>
            </a:r>
            <a:r>
              <a:rPr lang="el-GR" dirty="0">
                <a:latin typeface="Minion Pro" panose="02040503050306020203"/>
              </a:rPr>
              <a:t>. Στο συγκεκριμένο διάγραμμα, τρία μήκη κύματος προσαρμόζονται στην τροχιά, που αντιστοιχούν στην ενεργειακή κατάσταση n=3 της θεωρίας </a:t>
            </a:r>
            <a:r>
              <a:rPr lang="el-GR" dirty="0" err="1">
                <a:latin typeface="Minion Pro" panose="02040503050306020203"/>
              </a:rPr>
              <a:t>Bohr</a:t>
            </a:r>
            <a:r>
              <a:rPr lang="el-GR" dirty="0">
                <a:latin typeface="Minion Pro" panose="02040503050306020203"/>
              </a:rPr>
              <a:t>.</a:t>
            </a:r>
          </a:p>
          <a:p>
            <a:pPr marL="285750" indent="-285750" algn="just">
              <a:buFont typeface="Arial" panose="020B0604020202020204" pitchFamily="34" charset="0"/>
              <a:buChar char="•"/>
            </a:pPr>
            <a:r>
              <a:rPr lang="el-GR" dirty="0">
                <a:latin typeface="Minion Pro" panose="02040503050306020203"/>
              </a:rPr>
              <a:t>Αυτό που υπολογίζουμε ως ακτίνα της τροχιάς δεν είναι τίποτα άλλο παρά το μέσο μιας κατανομής μηκών κύματος. Επειδή αυτά αντιστοιχούν σε ένα «σωματίδιο» μάζας </a:t>
            </a:r>
            <a:r>
              <a:rPr lang="en-US" i="1" dirty="0">
                <a:latin typeface="Minion Pro" panose="02040503050306020203"/>
              </a:rPr>
              <a:t>m</a:t>
            </a:r>
            <a:r>
              <a:rPr lang="en-US" dirty="0">
                <a:latin typeface="Minion Pro" panose="02040503050306020203"/>
              </a:rPr>
              <a:t>, </a:t>
            </a:r>
            <a:r>
              <a:rPr lang="el-GR" dirty="0">
                <a:latin typeface="Minion Pro" panose="02040503050306020203"/>
              </a:rPr>
              <a:t>ονομάζονται υλικά κύματα. </a:t>
            </a:r>
            <a:endParaRPr lang="en-US" dirty="0">
              <a:latin typeface="Minion Pro" panose="02040503050306020203"/>
            </a:endParaRPr>
          </a:p>
        </p:txBody>
      </p:sp>
      <p:sp>
        <p:nvSpPr>
          <p:cNvPr id="10" name="TextBox 9">
            <a:extLst>
              <a:ext uri="{FF2B5EF4-FFF2-40B4-BE49-F238E27FC236}">
                <a16:creationId xmlns:a16="http://schemas.microsoft.com/office/drawing/2014/main" id="{0146924A-2611-A3A9-0033-4F2801CDDBE1}"/>
              </a:ext>
            </a:extLst>
          </p:cNvPr>
          <p:cNvSpPr txBox="1"/>
          <p:nvPr/>
        </p:nvSpPr>
        <p:spPr>
          <a:xfrm>
            <a:off x="453295" y="4318817"/>
            <a:ext cx="11433905" cy="1323439"/>
          </a:xfrm>
          <a:prstGeom prst="rect">
            <a:avLst/>
          </a:prstGeom>
          <a:solidFill>
            <a:srgbClr val="DCBA7F"/>
          </a:solidFill>
        </p:spPr>
        <p:txBody>
          <a:bodyPr wrap="square" rtlCol="0">
            <a:spAutoFit/>
          </a:bodyPr>
          <a:lstStyle/>
          <a:p>
            <a:pPr algn="just"/>
            <a:r>
              <a:rPr lang="el-GR" sz="2000" dirty="0">
                <a:latin typeface="Minion Pro" panose="02040503050306020203"/>
              </a:rPr>
              <a:t>Μολονότι αρχικά μπορεί να υπάρχει μια συνεχής κατανομή μηκών κύματος, που αντιστοιχεί στην αρχική κατανομή ταχυτήτων των ηλεκτρονίων, τα περισσότερα θα «σβήσουν» γρήγορα. Θα μείνουν μόνο αυτά που ικανοποιούν τις συνθήκες των στάσιμων κυμάτων. </a:t>
            </a:r>
            <a:r>
              <a:rPr lang="el-GR" sz="2000" b="1" dirty="0">
                <a:latin typeface="Minion Pro" panose="02040503050306020203"/>
              </a:rPr>
              <a:t>Οι μορφές των στάσιμων κυμάτων που παραμένουν, εξηγούν την πανομοιότυπη «μορφή» των ατόμων ενός συγκεκριμένου στοιχείου.</a:t>
            </a:r>
            <a:endParaRPr lang="en-US" sz="2000" b="1" dirty="0">
              <a:latin typeface="Minion Pro" panose="02040503050306020203"/>
            </a:endParaRPr>
          </a:p>
        </p:txBody>
      </p:sp>
    </p:spTree>
    <p:extLst>
      <p:ext uri="{BB962C8B-B14F-4D97-AF65-F5344CB8AC3E}">
        <p14:creationId xmlns:p14="http://schemas.microsoft.com/office/powerpoint/2010/main" val="11462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98FC-8AFD-C59F-1F66-1B2BB2A76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37CCD-91B1-E4A3-22DC-09B3CFF33EAD}"/>
              </a:ext>
            </a:extLst>
          </p:cNvPr>
          <p:cNvSpPr>
            <a:spLocks noGrp="1"/>
          </p:cNvSpPr>
          <p:nvPr>
            <p:ph type="title"/>
          </p:nvPr>
        </p:nvSpPr>
        <p:spPr>
          <a:xfrm>
            <a:off x="300038" y="152400"/>
            <a:ext cx="10515600" cy="685800"/>
          </a:xfrm>
        </p:spPr>
        <p:txBody>
          <a:bodyPr anchor="ctr">
            <a:normAutofit/>
          </a:bodyPr>
          <a:lstStyle/>
          <a:p>
            <a:r>
              <a:rPr lang="el-GR" dirty="0"/>
              <a:t>Κυματική φύση της ύλης</a:t>
            </a:r>
            <a:endParaRPr lang="en-US" dirty="0"/>
          </a:p>
        </p:txBody>
      </p:sp>
      <p:pic>
        <p:nvPicPr>
          <p:cNvPr id="4" name="Picture 3">
            <a:extLst>
              <a:ext uri="{FF2B5EF4-FFF2-40B4-BE49-F238E27FC236}">
                <a16:creationId xmlns:a16="http://schemas.microsoft.com/office/drawing/2014/main" id="{FD5A9AF4-CAD0-DBED-186F-3F0F5C59C9D8}"/>
              </a:ext>
            </a:extLst>
          </p:cNvPr>
          <p:cNvPicPr>
            <a:picLocks noChangeAspect="1"/>
          </p:cNvPicPr>
          <p:nvPr/>
        </p:nvPicPr>
        <p:blipFill>
          <a:blip r:embed="rId3"/>
          <a:stretch>
            <a:fillRect/>
          </a:stretch>
        </p:blipFill>
        <p:spPr>
          <a:xfrm>
            <a:off x="2624417" y="838200"/>
            <a:ext cx="6943166" cy="3870234"/>
          </a:xfrm>
          <a:prstGeom prst="rect">
            <a:avLst/>
          </a:prstGeom>
        </p:spPr>
      </p:pic>
      <p:sp>
        <p:nvSpPr>
          <p:cNvPr id="8" name="TextBox 7">
            <a:extLst>
              <a:ext uri="{FF2B5EF4-FFF2-40B4-BE49-F238E27FC236}">
                <a16:creationId xmlns:a16="http://schemas.microsoft.com/office/drawing/2014/main" id="{54F60561-06C7-F13F-6690-A0FC873F08DE}"/>
              </a:ext>
            </a:extLst>
          </p:cNvPr>
          <p:cNvSpPr txBox="1"/>
          <p:nvPr/>
        </p:nvSpPr>
        <p:spPr>
          <a:xfrm>
            <a:off x="300038" y="4806757"/>
            <a:ext cx="11587162" cy="1015663"/>
          </a:xfrm>
          <a:prstGeom prst="rect">
            <a:avLst/>
          </a:prstGeom>
          <a:solidFill>
            <a:srgbClr val="DCBA7F"/>
          </a:solidFill>
        </p:spPr>
        <p:txBody>
          <a:bodyPr wrap="square" rtlCol="0">
            <a:spAutoFit/>
          </a:bodyPr>
          <a:lstStyle/>
          <a:p>
            <a:r>
              <a:rPr lang="el-GR" sz="2000" dirty="0">
                <a:latin typeface="Minion Pro" panose="02040503050306020203"/>
              </a:rPr>
              <a:t>Αναπαράσταση σωματιδίου με κύματα ύλης: (</a:t>
            </a:r>
            <a:r>
              <a:rPr lang="en-US" sz="2000" dirty="0">
                <a:latin typeface="Minion Pro" panose="02040503050306020203"/>
              </a:rPr>
              <a:t>a</a:t>
            </a:r>
            <a:r>
              <a:rPr lang="el-GR" sz="2000" dirty="0">
                <a:latin typeface="Minion Pro" panose="02040503050306020203"/>
              </a:rPr>
              <a:t>) σωματίδιο μάζας </a:t>
            </a:r>
            <a:r>
              <a:rPr lang="el-GR" sz="2000" i="1" dirty="0">
                <a:latin typeface="Minion Pro" panose="02040503050306020203"/>
              </a:rPr>
              <a:t>m</a:t>
            </a:r>
            <a:r>
              <a:rPr lang="el-GR" sz="2000" dirty="0">
                <a:latin typeface="Minion Pro" panose="02040503050306020203"/>
              </a:rPr>
              <a:t> και ταχύτητας </a:t>
            </a:r>
            <a:r>
              <a:rPr lang="en-US" sz="2000" i="1" dirty="0">
                <a:latin typeface="Minion Pro" panose="02040503050306020203"/>
              </a:rPr>
              <a:t>u</a:t>
            </a:r>
            <a:r>
              <a:rPr lang="el-GR" sz="2000" baseline="-25000" dirty="0">
                <a:latin typeface="Minion Pro" panose="02040503050306020203"/>
              </a:rPr>
              <a:t>0</a:t>
            </a:r>
            <a:r>
              <a:rPr lang="en-US" sz="2000" dirty="0">
                <a:latin typeface="Minion Pro" panose="02040503050306020203"/>
              </a:rPr>
              <a:t>, (b</a:t>
            </a:r>
            <a:r>
              <a:rPr lang="el-GR" sz="2000" dirty="0">
                <a:latin typeface="Minion Pro" panose="02040503050306020203"/>
              </a:rPr>
              <a:t>)</a:t>
            </a:r>
            <a:r>
              <a:rPr lang="en-US" sz="2000" dirty="0">
                <a:latin typeface="Minion Pro" panose="02040503050306020203"/>
              </a:rPr>
              <a:t> </a:t>
            </a:r>
            <a:r>
              <a:rPr lang="el-GR" sz="2000" dirty="0">
                <a:latin typeface="Minion Pro" panose="02040503050306020203"/>
              </a:rPr>
              <a:t>υπέρθεση πολλών κυμάτων ύλης με εύρος μηκών κύματος με κέντρο</a:t>
            </a:r>
            <a:r>
              <a:rPr lang="en-US" sz="2000" dirty="0">
                <a:latin typeface="Minion Pro" panose="02040503050306020203"/>
              </a:rPr>
              <a:t> </a:t>
            </a:r>
            <a:r>
              <a:rPr lang="el-GR" sz="2000" dirty="0">
                <a:latin typeface="Minion Pro" panose="02040503050306020203"/>
              </a:rPr>
              <a:t>λ</a:t>
            </a:r>
            <a:r>
              <a:rPr lang="el-GR" sz="2000" baseline="-25000" dirty="0">
                <a:latin typeface="Minion Pro" panose="02040503050306020203"/>
              </a:rPr>
              <a:t>0</a:t>
            </a:r>
            <a:r>
              <a:rPr lang="el-GR" sz="2000" dirty="0">
                <a:latin typeface="Minion Pro" panose="02040503050306020203"/>
              </a:rPr>
              <a:t>=</a:t>
            </a:r>
            <a:r>
              <a:rPr lang="en-US" sz="2000" dirty="0">
                <a:latin typeface="Minion Pro" panose="02040503050306020203"/>
              </a:rPr>
              <a:t>h/m</a:t>
            </a:r>
            <a:r>
              <a:rPr lang="en-US" sz="2000" i="1" dirty="0">
                <a:latin typeface="Minion Pro" panose="02040503050306020203"/>
              </a:rPr>
              <a:t>u</a:t>
            </a:r>
            <a:r>
              <a:rPr lang="el-GR" sz="2000" baseline="-25000" dirty="0">
                <a:latin typeface="Minion Pro" panose="02040503050306020203"/>
              </a:rPr>
              <a:t>0</a:t>
            </a:r>
            <a:r>
              <a:rPr lang="en-US" sz="2000" dirty="0">
                <a:latin typeface="Minion Pro" panose="02040503050306020203"/>
              </a:rPr>
              <a:t> </a:t>
            </a:r>
            <a:r>
              <a:rPr lang="el-GR" sz="2000" dirty="0">
                <a:latin typeface="Minion Pro" panose="02040503050306020203"/>
              </a:rPr>
              <a:t>περιγράφει ορθά το ίδιο σωματίδιο. Τα μήκη κύματος που υπακούουν σε ένα συγκεκριμένο κέντρο λ</a:t>
            </a:r>
            <a:r>
              <a:rPr lang="el-GR" sz="2000" baseline="-25000" dirty="0">
                <a:latin typeface="Minion Pro" panose="02040503050306020203"/>
              </a:rPr>
              <a:t>0</a:t>
            </a:r>
            <a:r>
              <a:rPr lang="en-US" sz="2000" dirty="0">
                <a:latin typeface="Minion Pro" panose="02040503050306020203"/>
              </a:rPr>
              <a:t> </a:t>
            </a:r>
            <a:r>
              <a:rPr lang="el-GR" sz="2000" dirty="0">
                <a:latin typeface="Minion Pro" panose="02040503050306020203"/>
              </a:rPr>
              <a:t>ονομάζονται και κυματοομάδες ή κυματοπακέτα.</a:t>
            </a:r>
            <a:endParaRPr lang="en-US" sz="2000" dirty="0">
              <a:latin typeface="Minion Pro" panose="02040503050306020203"/>
            </a:endParaRPr>
          </a:p>
        </p:txBody>
      </p:sp>
    </p:spTree>
    <p:extLst>
      <p:ext uri="{BB962C8B-B14F-4D97-AF65-F5344CB8AC3E}">
        <p14:creationId xmlns:p14="http://schemas.microsoft.com/office/powerpoint/2010/main" val="366024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517D-C109-DBCA-4B73-4469060DD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5E98E-5BBB-3C2F-5FF8-D3AB26E53407}"/>
              </a:ext>
            </a:extLst>
          </p:cNvPr>
          <p:cNvSpPr>
            <a:spLocks noGrp="1"/>
          </p:cNvSpPr>
          <p:nvPr>
            <p:ph type="title"/>
          </p:nvPr>
        </p:nvSpPr>
        <p:spPr>
          <a:xfrm>
            <a:off x="300037" y="152399"/>
            <a:ext cx="11587161" cy="994671"/>
          </a:xfrm>
        </p:spPr>
        <p:txBody>
          <a:bodyPr anchor="ctr">
            <a:normAutofit/>
          </a:bodyPr>
          <a:lstStyle/>
          <a:p>
            <a:r>
              <a:rPr lang="el-GR" dirty="0"/>
              <a:t>Το Πείραμα της Διπλής Σχισμής (</a:t>
            </a:r>
            <a:r>
              <a:rPr lang="en-US" dirty="0"/>
              <a:t>Double Slit experiment)</a:t>
            </a:r>
            <a:br>
              <a:rPr lang="el-GR" dirty="0"/>
            </a:br>
            <a:r>
              <a:rPr lang="el-GR" dirty="0"/>
              <a:t>1. Με σφαίρες (σωματίδια)</a:t>
            </a:r>
            <a:endParaRPr lang="en-US" dirty="0"/>
          </a:p>
        </p:txBody>
      </p:sp>
      <p:pic>
        <p:nvPicPr>
          <p:cNvPr id="7" name="Picture 6">
            <a:extLst>
              <a:ext uri="{FF2B5EF4-FFF2-40B4-BE49-F238E27FC236}">
                <a16:creationId xmlns:a16="http://schemas.microsoft.com/office/drawing/2014/main" id="{8DA8E5A1-C636-1782-D460-45FE012D1C8A}"/>
              </a:ext>
            </a:extLst>
          </p:cNvPr>
          <p:cNvPicPr>
            <a:picLocks noChangeAspect="1"/>
          </p:cNvPicPr>
          <p:nvPr/>
        </p:nvPicPr>
        <p:blipFill>
          <a:blip r:embed="rId3"/>
          <a:stretch>
            <a:fillRect/>
          </a:stretch>
        </p:blipFill>
        <p:spPr>
          <a:xfrm>
            <a:off x="1134049" y="1148756"/>
            <a:ext cx="9392961" cy="5563376"/>
          </a:xfrm>
          <a:prstGeom prst="rect">
            <a:avLst/>
          </a:prstGeom>
        </p:spPr>
      </p:pic>
      <p:sp>
        <p:nvSpPr>
          <p:cNvPr id="9" name="Rectangle 8">
            <a:extLst>
              <a:ext uri="{FF2B5EF4-FFF2-40B4-BE49-F238E27FC236}">
                <a16:creationId xmlns:a16="http://schemas.microsoft.com/office/drawing/2014/main" id="{74D011D7-9C73-A3D9-4954-25F995D921F3}"/>
              </a:ext>
            </a:extLst>
          </p:cNvPr>
          <p:cNvSpPr/>
          <p:nvPr/>
        </p:nvSpPr>
        <p:spPr>
          <a:xfrm>
            <a:off x="6083785" y="1465006"/>
            <a:ext cx="847957" cy="4817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BDA8E7-21D6-1ACA-89C3-017203787EBE}"/>
              </a:ext>
            </a:extLst>
          </p:cNvPr>
          <p:cNvSpPr/>
          <p:nvPr/>
        </p:nvSpPr>
        <p:spPr>
          <a:xfrm>
            <a:off x="7084142" y="1465006"/>
            <a:ext cx="847957" cy="4817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62C163-5A7A-2AFE-2E82-1A839F384D90}"/>
              </a:ext>
            </a:extLst>
          </p:cNvPr>
          <p:cNvSpPr/>
          <p:nvPr/>
        </p:nvSpPr>
        <p:spPr>
          <a:xfrm>
            <a:off x="8202637" y="1465006"/>
            <a:ext cx="1354318" cy="4817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894ACB-2DFE-DDF3-9EFD-EC1BF8EC1E7C}"/>
              </a:ext>
            </a:extLst>
          </p:cNvPr>
          <p:cNvSpPr/>
          <p:nvPr/>
        </p:nvSpPr>
        <p:spPr>
          <a:xfrm rot="5400000">
            <a:off x="7838981" y="4279705"/>
            <a:ext cx="525602" cy="4542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68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8E52-081F-DE6A-9757-10F7C36F1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6F6B0-E48B-49EF-2B66-76F15C186120}"/>
              </a:ext>
            </a:extLst>
          </p:cNvPr>
          <p:cNvSpPr>
            <a:spLocks noGrp="1"/>
          </p:cNvSpPr>
          <p:nvPr>
            <p:ph type="title"/>
          </p:nvPr>
        </p:nvSpPr>
        <p:spPr>
          <a:xfrm>
            <a:off x="300037" y="152399"/>
            <a:ext cx="11587161" cy="1049143"/>
          </a:xfrm>
        </p:spPr>
        <p:txBody>
          <a:bodyPr anchor="ctr">
            <a:normAutofit/>
          </a:bodyPr>
          <a:lstStyle/>
          <a:p>
            <a:r>
              <a:rPr lang="el-GR" dirty="0"/>
              <a:t>Το Πείραμα της Διπλής Σχισμής (</a:t>
            </a:r>
            <a:r>
              <a:rPr lang="en-US" dirty="0"/>
              <a:t>Double Slit experiment)</a:t>
            </a:r>
            <a:br>
              <a:rPr lang="el-GR" dirty="0"/>
            </a:br>
            <a:r>
              <a:rPr lang="el-GR" dirty="0"/>
              <a:t>2. Με υδάτινα κύματα</a:t>
            </a:r>
            <a:endParaRPr lang="en-US" dirty="0"/>
          </a:p>
        </p:txBody>
      </p:sp>
      <p:pic>
        <p:nvPicPr>
          <p:cNvPr id="6" name="Picture 5">
            <a:extLst>
              <a:ext uri="{FF2B5EF4-FFF2-40B4-BE49-F238E27FC236}">
                <a16:creationId xmlns:a16="http://schemas.microsoft.com/office/drawing/2014/main" id="{5DA6836C-4F4C-BA3E-6E28-E9E0BA8FFCDA}"/>
              </a:ext>
            </a:extLst>
          </p:cNvPr>
          <p:cNvPicPr>
            <a:picLocks noChangeAspect="1"/>
          </p:cNvPicPr>
          <p:nvPr/>
        </p:nvPicPr>
        <p:blipFill>
          <a:blip r:embed="rId3"/>
          <a:stretch>
            <a:fillRect/>
          </a:stretch>
        </p:blipFill>
        <p:spPr>
          <a:xfrm>
            <a:off x="1780573" y="1201543"/>
            <a:ext cx="8630854" cy="4258269"/>
          </a:xfrm>
          <a:prstGeom prst="rect">
            <a:avLst/>
          </a:prstGeom>
        </p:spPr>
      </p:pic>
    </p:spTree>
    <p:extLst>
      <p:ext uri="{BB962C8B-B14F-4D97-AF65-F5344CB8AC3E}">
        <p14:creationId xmlns:p14="http://schemas.microsoft.com/office/powerpoint/2010/main" val="208781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3D3E7-18A8-7A9B-F1B2-B3BCF213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F2BC-4125-B252-A597-DCE130AE5FFE}"/>
              </a:ext>
            </a:extLst>
          </p:cNvPr>
          <p:cNvSpPr>
            <a:spLocks noGrp="1"/>
          </p:cNvSpPr>
          <p:nvPr>
            <p:ph type="title"/>
          </p:nvPr>
        </p:nvSpPr>
        <p:spPr>
          <a:xfrm>
            <a:off x="300037" y="152400"/>
            <a:ext cx="11587161" cy="685800"/>
          </a:xfrm>
        </p:spPr>
        <p:txBody>
          <a:bodyPr anchor="ctr">
            <a:normAutofit/>
          </a:bodyPr>
          <a:lstStyle/>
          <a:p>
            <a:r>
              <a:rPr lang="el-GR" dirty="0"/>
              <a:t>Το Πείραμα της Διπλής Σχισμής (</a:t>
            </a:r>
            <a:r>
              <a:rPr lang="en-US" dirty="0"/>
              <a:t>Double Slit experiment)</a:t>
            </a:r>
          </a:p>
        </p:txBody>
      </p:sp>
      <p:pic>
        <p:nvPicPr>
          <p:cNvPr id="7" name="Picture 6">
            <a:extLst>
              <a:ext uri="{FF2B5EF4-FFF2-40B4-BE49-F238E27FC236}">
                <a16:creationId xmlns:a16="http://schemas.microsoft.com/office/drawing/2014/main" id="{D8593808-4E03-2ED5-C243-B1A1ACA9718D}"/>
              </a:ext>
            </a:extLst>
          </p:cNvPr>
          <p:cNvPicPr>
            <a:picLocks noChangeAspect="1"/>
          </p:cNvPicPr>
          <p:nvPr/>
        </p:nvPicPr>
        <p:blipFill>
          <a:blip r:embed="rId3"/>
          <a:stretch>
            <a:fillRect/>
          </a:stretch>
        </p:blipFill>
        <p:spPr>
          <a:xfrm>
            <a:off x="1563847" y="854717"/>
            <a:ext cx="9059539" cy="5468113"/>
          </a:xfrm>
          <a:prstGeom prst="rect">
            <a:avLst/>
          </a:prstGeom>
        </p:spPr>
      </p:pic>
    </p:spTree>
    <p:extLst>
      <p:ext uri="{BB962C8B-B14F-4D97-AF65-F5344CB8AC3E}">
        <p14:creationId xmlns:p14="http://schemas.microsoft.com/office/powerpoint/2010/main" val="259990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CB80B-A94E-5ABB-E37B-21A11FE70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9DA9D-F051-D4DD-473E-4F8AA7ED218C}"/>
              </a:ext>
            </a:extLst>
          </p:cNvPr>
          <p:cNvSpPr>
            <a:spLocks noGrp="1"/>
          </p:cNvSpPr>
          <p:nvPr>
            <p:ph type="title"/>
          </p:nvPr>
        </p:nvSpPr>
        <p:spPr>
          <a:xfrm>
            <a:off x="300039" y="152399"/>
            <a:ext cx="11587161" cy="1031394"/>
          </a:xfrm>
        </p:spPr>
        <p:txBody>
          <a:bodyPr anchor="ctr">
            <a:normAutofit/>
          </a:bodyPr>
          <a:lstStyle/>
          <a:p>
            <a:r>
              <a:rPr lang="el-GR" dirty="0"/>
              <a:t>Το Πείραμα της Διπλής Σχισμής (</a:t>
            </a:r>
            <a:r>
              <a:rPr lang="en-US" dirty="0"/>
              <a:t>Double Slit experiment)</a:t>
            </a:r>
            <a:br>
              <a:rPr lang="el-GR" dirty="0"/>
            </a:br>
            <a:r>
              <a:rPr lang="el-GR" dirty="0"/>
              <a:t>Με ηλεκτρόνια</a:t>
            </a:r>
            <a:endParaRPr lang="en-US" dirty="0"/>
          </a:p>
        </p:txBody>
      </p:sp>
      <p:pic>
        <p:nvPicPr>
          <p:cNvPr id="6" name="Picture 5">
            <a:extLst>
              <a:ext uri="{FF2B5EF4-FFF2-40B4-BE49-F238E27FC236}">
                <a16:creationId xmlns:a16="http://schemas.microsoft.com/office/drawing/2014/main" id="{F27D96ED-8977-85CC-4D7B-7CD28D18336A}"/>
              </a:ext>
            </a:extLst>
          </p:cNvPr>
          <p:cNvPicPr>
            <a:picLocks noChangeAspect="1"/>
          </p:cNvPicPr>
          <p:nvPr/>
        </p:nvPicPr>
        <p:blipFill>
          <a:blip r:embed="rId3"/>
          <a:stretch>
            <a:fillRect/>
          </a:stretch>
        </p:blipFill>
        <p:spPr>
          <a:xfrm>
            <a:off x="1343018" y="1256541"/>
            <a:ext cx="8935697" cy="5449060"/>
          </a:xfrm>
          <a:prstGeom prst="rect">
            <a:avLst/>
          </a:prstGeom>
        </p:spPr>
      </p:pic>
      <p:sp>
        <p:nvSpPr>
          <p:cNvPr id="8" name="Rectangle 7">
            <a:extLst>
              <a:ext uri="{FF2B5EF4-FFF2-40B4-BE49-F238E27FC236}">
                <a16:creationId xmlns:a16="http://schemas.microsoft.com/office/drawing/2014/main" id="{B3E248D3-E330-D906-60A9-174701893A29}"/>
              </a:ext>
            </a:extLst>
          </p:cNvPr>
          <p:cNvSpPr/>
          <p:nvPr/>
        </p:nvSpPr>
        <p:spPr>
          <a:xfrm>
            <a:off x="5778987" y="1348483"/>
            <a:ext cx="847957" cy="464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C1AB36-3F81-D231-BAF9-C5FFD07EC158}"/>
              </a:ext>
            </a:extLst>
          </p:cNvPr>
          <p:cNvSpPr/>
          <p:nvPr/>
        </p:nvSpPr>
        <p:spPr>
          <a:xfrm>
            <a:off x="6779344" y="1348483"/>
            <a:ext cx="847957" cy="464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601D0A-D636-34F0-59B5-95C1BF207C50}"/>
              </a:ext>
            </a:extLst>
          </p:cNvPr>
          <p:cNvSpPr/>
          <p:nvPr/>
        </p:nvSpPr>
        <p:spPr>
          <a:xfrm>
            <a:off x="7779700" y="1348484"/>
            <a:ext cx="1826417" cy="4555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08711E-3612-A311-1D8E-10E0FDDA9960}"/>
              </a:ext>
            </a:extLst>
          </p:cNvPr>
          <p:cNvSpPr/>
          <p:nvPr/>
        </p:nvSpPr>
        <p:spPr>
          <a:xfrm rot="5400000">
            <a:off x="7461093" y="4115745"/>
            <a:ext cx="637211" cy="4542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5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62CB-6874-F5C7-E1B7-EC9C9C6FB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6F2CB-018A-62C2-3ED5-464D3A086F14}"/>
              </a:ext>
            </a:extLst>
          </p:cNvPr>
          <p:cNvSpPr>
            <a:spLocks noGrp="1"/>
          </p:cNvSpPr>
          <p:nvPr>
            <p:ph type="title"/>
          </p:nvPr>
        </p:nvSpPr>
        <p:spPr>
          <a:xfrm>
            <a:off x="300037" y="152400"/>
            <a:ext cx="11587161" cy="1056968"/>
          </a:xfrm>
        </p:spPr>
        <p:txBody>
          <a:bodyPr anchor="ctr">
            <a:normAutofit/>
          </a:bodyPr>
          <a:lstStyle/>
          <a:p>
            <a:r>
              <a:rPr lang="en-US" dirty="0"/>
              <a:t>Single electron double slit wave experiment </a:t>
            </a:r>
            <a:br>
              <a:rPr lang="en-US" dirty="0"/>
            </a:br>
            <a:r>
              <a:rPr lang="en-US" sz="2400" dirty="0"/>
              <a:t>(Akira </a:t>
            </a:r>
            <a:r>
              <a:rPr lang="en-US" sz="2400" dirty="0" err="1"/>
              <a:t>Tonomura</a:t>
            </a:r>
            <a:r>
              <a:rPr lang="en-US" sz="2400" dirty="0"/>
              <a:t> and co-workers at Hitachi in 1989)</a:t>
            </a:r>
            <a:endParaRPr lang="en-US" dirty="0"/>
          </a:p>
        </p:txBody>
      </p:sp>
      <p:pic>
        <p:nvPicPr>
          <p:cNvPr id="3" name="Online Media 2" title="Single electron double slit wave experiment">
            <a:hlinkClick r:id="" action="ppaction://media"/>
            <a:extLst>
              <a:ext uri="{FF2B5EF4-FFF2-40B4-BE49-F238E27FC236}">
                <a16:creationId xmlns:a16="http://schemas.microsoft.com/office/drawing/2014/main" id="{BB6EE85D-4927-0FB4-4068-6C35958EB766}"/>
              </a:ext>
            </a:extLst>
          </p:cNvPr>
          <p:cNvPicPr>
            <a:picLocks noRot="1" noChangeAspect="1"/>
          </p:cNvPicPr>
          <p:nvPr>
            <a:videoFile r:link="rId1"/>
          </p:nvPr>
        </p:nvPicPr>
        <p:blipFill>
          <a:blip r:embed="rId4"/>
          <a:stretch>
            <a:fillRect/>
          </a:stretch>
        </p:blipFill>
        <p:spPr>
          <a:xfrm>
            <a:off x="2268868" y="1120877"/>
            <a:ext cx="7649497" cy="5737123"/>
          </a:xfrm>
          <a:prstGeom prst="rect">
            <a:avLst/>
          </a:prstGeom>
        </p:spPr>
      </p:pic>
    </p:spTree>
    <p:extLst>
      <p:ext uri="{BB962C8B-B14F-4D97-AF65-F5344CB8AC3E}">
        <p14:creationId xmlns:p14="http://schemas.microsoft.com/office/powerpoint/2010/main" val="18919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116-9CCE-BFE0-931B-B483231592BB}"/>
              </a:ext>
            </a:extLst>
          </p:cNvPr>
          <p:cNvSpPr>
            <a:spLocks noGrp="1"/>
          </p:cNvSpPr>
          <p:nvPr>
            <p:ph type="title"/>
          </p:nvPr>
        </p:nvSpPr>
        <p:spPr/>
        <p:txBody>
          <a:bodyPr/>
          <a:lstStyle/>
          <a:p>
            <a:r>
              <a:rPr lang="el-GR" dirty="0"/>
              <a:t>Η Αρχή της Απροσδιοριστίας</a:t>
            </a:r>
            <a:endParaRPr lang="en-US" dirty="0"/>
          </a:p>
        </p:txBody>
      </p:sp>
      <p:sp>
        <p:nvSpPr>
          <p:cNvPr id="4" name="Text Placeholder 3">
            <a:extLst>
              <a:ext uri="{FF2B5EF4-FFF2-40B4-BE49-F238E27FC236}">
                <a16:creationId xmlns:a16="http://schemas.microsoft.com/office/drawing/2014/main" id="{2F7DF8A5-7B6F-A76C-E2EE-C86288A74128}"/>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990C229-BC50-A633-FC69-31CECC992471}"/>
              </a:ext>
            </a:extLst>
          </p:cNvPr>
          <p:cNvSpPr>
            <a:spLocks noGrp="1"/>
          </p:cNvSpPr>
          <p:nvPr>
            <p:ph type="body" sz="quarter" idx="13"/>
          </p:nvPr>
        </p:nvSpPr>
        <p:spPr/>
        <p:txBody>
          <a:bodyPr/>
          <a:lstStyle/>
          <a:p>
            <a:r>
              <a:rPr lang="en-US" dirty="0"/>
              <a:t>0</a:t>
            </a:r>
            <a:r>
              <a:rPr lang="el-GR" dirty="0"/>
              <a:t>4</a:t>
            </a:r>
            <a:endParaRPr lang="en-US" dirty="0"/>
          </a:p>
        </p:txBody>
      </p:sp>
    </p:spTree>
    <p:extLst>
      <p:ext uri="{BB962C8B-B14F-4D97-AF65-F5344CB8AC3E}">
        <p14:creationId xmlns:p14="http://schemas.microsoft.com/office/powerpoint/2010/main" val="428244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7ACD-F4DD-EB08-7749-2548134D4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F1C39-8CB1-CE6B-11D4-08C9D6E03DBB}"/>
              </a:ext>
            </a:extLst>
          </p:cNvPr>
          <p:cNvSpPr>
            <a:spLocks noGrp="1"/>
          </p:cNvSpPr>
          <p:nvPr>
            <p:ph type="title"/>
          </p:nvPr>
        </p:nvSpPr>
        <p:spPr>
          <a:xfrm>
            <a:off x="300038" y="152400"/>
            <a:ext cx="10515600" cy="685800"/>
          </a:xfrm>
        </p:spPr>
        <p:txBody>
          <a:bodyPr anchor="ctr">
            <a:normAutofit/>
          </a:bodyPr>
          <a:lstStyle/>
          <a:p>
            <a:r>
              <a:rPr lang="el-GR" dirty="0"/>
              <a:t>Κυματοσωματιδιακός δυϊσμός</a:t>
            </a: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43D9C5-7151-548A-39E6-A31FBD71A2DC}"/>
                  </a:ext>
                </a:extLst>
              </p:cNvPr>
              <p:cNvSpPr txBox="1"/>
              <p:nvPr/>
            </p:nvSpPr>
            <p:spPr>
              <a:xfrm>
                <a:off x="300038" y="963590"/>
                <a:ext cx="11587162" cy="646331"/>
              </a:xfrm>
              <a:prstGeom prst="rect">
                <a:avLst/>
              </a:prstGeom>
              <a:solidFill>
                <a:srgbClr val="FFC000"/>
              </a:solidFill>
            </p:spPr>
            <p:txBody>
              <a:bodyPr wrap="square" rtlCol="0">
                <a:spAutoFit/>
              </a:bodyPr>
              <a:lstStyle/>
              <a:p>
                <a:pPr algn="just"/>
                <a:r>
                  <a:rPr lang="el-GR" dirty="0">
                    <a:latin typeface="Minion Pro" panose="02040503050306020203"/>
                  </a:rPr>
                  <a:t>Εάν η μέτρηση της θέσης έχει γίνει με αβεβαιότητα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𝑥</m:t>
                    </m:r>
                  </m:oMath>
                </a14:m>
                <a:r>
                  <a:rPr lang="el-GR" dirty="0">
                    <a:latin typeface="Minion Pro" panose="02040503050306020203"/>
                  </a:rPr>
                  <a:t> και μια ταυτόχρονη μέτρηση της ορμής έχει γίνει με αβεβαιότητα </a:t>
                </a:r>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𝑝</m:t>
                    </m:r>
                  </m:oMath>
                </a14:m>
                <a:r>
                  <a:rPr lang="el-GR" dirty="0">
                    <a:latin typeface="Minion Pro" panose="02040503050306020203"/>
                  </a:rPr>
                  <a:t>, τότε το γινόμενο των δύο αβεβαιοτήτων δεν μπορεί να γίνει μικρότερο από την τάξη μεγέθους του </a:t>
                </a:r>
                <a14:m>
                  <m:oMath xmlns:m="http://schemas.openxmlformats.org/officeDocument/2006/math">
                    <m:r>
                      <a:rPr lang="el-GR" i="1" smtClean="0">
                        <a:latin typeface="Cambria Math" panose="02040503050406030204" pitchFamily="18" charset="0"/>
                        <a:ea typeface="Cambria Math" panose="02040503050406030204" pitchFamily="18" charset="0"/>
                      </a:rPr>
                      <m:t>ℏ</m:t>
                    </m:r>
                  </m:oMath>
                </a14:m>
                <a:r>
                  <a:rPr lang="el-GR" dirty="0">
                    <a:latin typeface="Minion Pro" panose="02040503050306020203"/>
                  </a:rPr>
                  <a:t>. Δηλαδή ισχύει: </a:t>
                </a:r>
                <a:endParaRPr lang="en-US" dirty="0">
                  <a:latin typeface="Minion Pro" panose="02040503050306020203"/>
                </a:endParaRPr>
              </a:p>
            </p:txBody>
          </p:sp>
        </mc:Choice>
        <mc:Fallback xmlns="">
          <p:sp>
            <p:nvSpPr>
              <p:cNvPr id="20" name="TextBox 19">
                <a:extLst>
                  <a:ext uri="{FF2B5EF4-FFF2-40B4-BE49-F238E27FC236}">
                    <a16:creationId xmlns:a16="http://schemas.microsoft.com/office/drawing/2014/main" id="{0343D9C5-7151-548A-39E6-A31FBD71A2DC}"/>
                  </a:ext>
                </a:extLst>
              </p:cNvPr>
              <p:cNvSpPr txBox="1">
                <a:spLocks noRot="1" noChangeAspect="1" noMove="1" noResize="1" noEditPoints="1" noAdjustHandles="1" noChangeArrowheads="1" noChangeShapeType="1" noTextEdit="1"/>
              </p:cNvSpPr>
              <p:nvPr/>
            </p:nvSpPr>
            <p:spPr>
              <a:xfrm>
                <a:off x="300038" y="963590"/>
                <a:ext cx="11587162" cy="646331"/>
              </a:xfrm>
              <a:prstGeom prst="rect">
                <a:avLst/>
              </a:prstGeom>
              <a:blipFill>
                <a:blip r:embed="rId3"/>
                <a:stretch>
                  <a:fillRect l="-421" t="-4717" r="-473"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38DAF7-4E32-B3DE-1768-3F33984AEDDE}"/>
                  </a:ext>
                </a:extLst>
              </p:cNvPr>
              <p:cNvSpPr txBox="1"/>
              <p:nvPr/>
            </p:nvSpPr>
            <p:spPr>
              <a:xfrm>
                <a:off x="5332895" y="1862560"/>
                <a:ext cx="1562351" cy="461665"/>
              </a:xfrm>
              <a:prstGeom prst="rect">
                <a:avLst/>
              </a:prstGeom>
              <a:solidFill>
                <a:srgbClr val="D1F5CB"/>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𝑝</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l-GR" sz="2400" i="1">
                          <a:latin typeface="Cambria Math" panose="02040503050406030204" pitchFamily="18" charset="0"/>
                          <a:ea typeface="Cambria Math" panose="02040503050406030204" pitchFamily="18" charset="0"/>
                        </a:rPr>
                        <m:t>ℏ</m:t>
                      </m:r>
                    </m:oMath>
                  </m:oMathPara>
                </a14:m>
                <a:endParaRPr lang="en-US" sz="2400" dirty="0"/>
              </a:p>
            </p:txBody>
          </p:sp>
        </mc:Choice>
        <mc:Fallback xmlns="">
          <p:sp>
            <p:nvSpPr>
              <p:cNvPr id="21" name="TextBox 20">
                <a:extLst>
                  <a:ext uri="{FF2B5EF4-FFF2-40B4-BE49-F238E27FC236}">
                    <a16:creationId xmlns:a16="http://schemas.microsoft.com/office/drawing/2014/main" id="{2938DAF7-4E32-B3DE-1768-3F33984AEDDE}"/>
                  </a:ext>
                </a:extLst>
              </p:cNvPr>
              <p:cNvSpPr txBox="1">
                <a:spLocks noRot="1" noChangeAspect="1" noMove="1" noResize="1" noEditPoints="1" noAdjustHandles="1" noChangeArrowheads="1" noChangeShapeType="1" noTextEdit="1"/>
              </p:cNvSpPr>
              <p:nvPr/>
            </p:nvSpPr>
            <p:spPr>
              <a:xfrm>
                <a:off x="5332895" y="1862560"/>
                <a:ext cx="1562351" cy="461665"/>
              </a:xfrm>
              <a:prstGeom prst="rect">
                <a:avLst/>
              </a:prstGeom>
              <a:blipFill>
                <a:blip r:embed="rId4"/>
                <a:stretch>
                  <a:fillRect b="-1333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E14921B4-43F2-60F6-98D6-29535DCA32DD}"/>
              </a:ext>
            </a:extLst>
          </p:cNvPr>
          <p:cNvSpPr txBox="1"/>
          <p:nvPr/>
        </p:nvSpPr>
        <p:spPr>
          <a:xfrm>
            <a:off x="300038" y="5396846"/>
            <a:ext cx="10200814" cy="1323439"/>
          </a:xfrm>
          <a:prstGeom prst="rect">
            <a:avLst/>
          </a:prstGeom>
          <a:solidFill>
            <a:srgbClr val="DCBA7F"/>
          </a:solidFill>
        </p:spPr>
        <p:txBody>
          <a:bodyPr wrap="square" rtlCol="0">
            <a:spAutoFit/>
          </a:bodyPr>
          <a:lstStyle/>
          <a:p>
            <a:pPr algn="just"/>
            <a:r>
              <a:rPr lang="el-GR" sz="2000" dirty="0">
                <a:latin typeface="Minion Pro" panose="02040503050306020203"/>
              </a:rPr>
              <a:t>Η αρχή της αβεβαιότητας αντιπροσωπεύει μια απότομη ρήξη με τις ιδέες της κλασικής φυσικής, στην οποία θεωρείται ότι, με αρκετή επιδεξιότητα και εφευρετικότητα, είναι δυνατό να μετρηθεί ταυτόχρονα η θέση και η ορμή ενός σωματιδίου σε οποιονδήποτε επιθυμητό βαθμό ακρίβειας.</a:t>
            </a:r>
            <a:endParaRPr lang="en-US" sz="2000" b="1" dirty="0">
              <a:latin typeface="Minion Pro" panose="02040503050306020203"/>
            </a:endParaRPr>
          </a:p>
        </p:txBody>
      </p:sp>
      <p:pic>
        <p:nvPicPr>
          <p:cNvPr id="24" name="Picture 23">
            <a:extLst>
              <a:ext uri="{FF2B5EF4-FFF2-40B4-BE49-F238E27FC236}">
                <a16:creationId xmlns:a16="http://schemas.microsoft.com/office/drawing/2014/main" id="{6A70B0C7-79B5-2EED-0486-E7E10B8C47D9}"/>
              </a:ext>
            </a:extLst>
          </p:cNvPr>
          <p:cNvPicPr>
            <a:picLocks noChangeAspect="1"/>
          </p:cNvPicPr>
          <p:nvPr/>
        </p:nvPicPr>
        <p:blipFill>
          <a:blip r:embed="rId5"/>
          <a:stretch>
            <a:fillRect/>
          </a:stretch>
        </p:blipFill>
        <p:spPr>
          <a:xfrm>
            <a:off x="379047" y="3038531"/>
            <a:ext cx="3219899" cy="2219635"/>
          </a:xfrm>
          <a:prstGeom prst="rect">
            <a:avLst/>
          </a:prstGeom>
          <a:ln>
            <a:solidFill>
              <a:srgbClr val="000000"/>
            </a:solidFill>
          </a:ln>
        </p:spPr>
      </p:pic>
      <p:pic>
        <p:nvPicPr>
          <p:cNvPr id="26" name="Picture 25">
            <a:extLst>
              <a:ext uri="{FF2B5EF4-FFF2-40B4-BE49-F238E27FC236}">
                <a16:creationId xmlns:a16="http://schemas.microsoft.com/office/drawing/2014/main" id="{8AB5BFD2-28A7-5FD8-FE47-E6D188811FC3}"/>
              </a:ext>
            </a:extLst>
          </p:cNvPr>
          <p:cNvPicPr>
            <a:picLocks noChangeAspect="1"/>
          </p:cNvPicPr>
          <p:nvPr/>
        </p:nvPicPr>
        <p:blipFill>
          <a:blip r:embed="rId6"/>
          <a:stretch>
            <a:fillRect/>
          </a:stretch>
        </p:blipFill>
        <p:spPr>
          <a:xfrm>
            <a:off x="8629195" y="2257372"/>
            <a:ext cx="3258005" cy="3000794"/>
          </a:xfrm>
          <a:prstGeom prst="rect">
            <a:avLst/>
          </a:prstGeom>
          <a:ln>
            <a:solidFill>
              <a:srgbClr val="000000"/>
            </a:solidFill>
          </a:ln>
        </p:spPr>
      </p:pic>
      <p:pic>
        <p:nvPicPr>
          <p:cNvPr id="28" name="Picture 27">
            <a:extLst>
              <a:ext uri="{FF2B5EF4-FFF2-40B4-BE49-F238E27FC236}">
                <a16:creationId xmlns:a16="http://schemas.microsoft.com/office/drawing/2014/main" id="{4A278021-64CD-4FE3-39AB-977D4A80C2A1}"/>
              </a:ext>
            </a:extLst>
          </p:cNvPr>
          <p:cNvPicPr>
            <a:picLocks noChangeAspect="1"/>
          </p:cNvPicPr>
          <p:nvPr/>
        </p:nvPicPr>
        <p:blipFill>
          <a:blip r:embed="rId7"/>
          <a:stretch>
            <a:fillRect/>
          </a:stretch>
        </p:blipFill>
        <p:spPr>
          <a:xfrm>
            <a:off x="3785655" y="2462905"/>
            <a:ext cx="4544489" cy="2826208"/>
          </a:xfrm>
          <a:prstGeom prst="rect">
            <a:avLst/>
          </a:prstGeom>
          <a:ln>
            <a:solidFill>
              <a:srgbClr val="000000"/>
            </a:solidFill>
          </a:ln>
        </p:spPr>
      </p:pic>
    </p:spTree>
    <p:extLst>
      <p:ext uri="{BB962C8B-B14F-4D97-AF65-F5344CB8AC3E}">
        <p14:creationId xmlns:p14="http://schemas.microsoft.com/office/powerpoint/2010/main" val="34698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6DF804-F53A-4F78-C92B-DB64389C44C9}"/>
              </a:ext>
            </a:extLst>
          </p:cNvPr>
          <p:cNvSpPr txBox="1"/>
          <p:nvPr/>
        </p:nvSpPr>
        <p:spPr>
          <a:xfrm>
            <a:off x="1740309" y="2735514"/>
            <a:ext cx="8423716" cy="1200329"/>
          </a:xfrm>
          <a:prstGeom prst="rect">
            <a:avLst/>
          </a:prstGeom>
          <a:solidFill>
            <a:srgbClr val="DCBA7F"/>
          </a:solidFill>
        </p:spPr>
        <p:txBody>
          <a:bodyPr wrap="square" rtlCol="0">
            <a:spAutoFit/>
          </a:bodyPr>
          <a:lstStyle/>
          <a:p>
            <a:pPr algn="ctr"/>
            <a:r>
              <a:rPr lang="el-GR" sz="2400" dirty="0">
                <a:latin typeface="Minion Pro" panose="02040503050306020203"/>
              </a:rPr>
              <a:t>Η ΑΡΙΘΜΗΣΗ ΤΩΝ ΕΝΟΤΗΤΩΝ ΣΥΝΕΧΙΖΕΙ ΑΠΟ ΤΗΝ ΠΑΡΟΥΣΙΑΣΗ ΤΩΝ ΔΙΑΛΕΞΕΩΝ 05-06 ΓΙΑΤΙ ΑΠΟΤΕΛΟΥΝ ΦΥΣΙΚΗ ΣΥΝΕΧΕΙΑ ΑΥΤΩΝ.</a:t>
            </a:r>
            <a:endParaRPr lang="en-US" sz="2400" dirty="0">
              <a:latin typeface="Minion Pro" panose="02040503050306020203"/>
            </a:endParaRPr>
          </a:p>
        </p:txBody>
      </p:sp>
    </p:spTree>
    <p:extLst>
      <p:ext uri="{BB962C8B-B14F-4D97-AF65-F5344CB8AC3E}">
        <p14:creationId xmlns:p14="http://schemas.microsoft.com/office/powerpoint/2010/main" val="83721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27FBE165-C51D-F4E1-FCF6-D7D60F059F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93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116-9CCE-BFE0-931B-B483231592BB}"/>
              </a:ext>
            </a:extLst>
          </p:cNvPr>
          <p:cNvSpPr>
            <a:spLocks noGrp="1"/>
          </p:cNvSpPr>
          <p:nvPr>
            <p:ph type="title"/>
          </p:nvPr>
        </p:nvSpPr>
        <p:spPr/>
        <p:txBody>
          <a:bodyPr/>
          <a:lstStyle/>
          <a:p>
            <a:r>
              <a:rPr lang="el-GR" dirty="0"/>
              <a:t>Κυματική συμπεριφορά της ύλης – Υλικά κύματα  </a:t>
            </a:r>
            <a:endParaRPr lang="en-US" dirty="0"/>
          </a:p>
        </p:txBody>
      </p:sp>
      <p:sp>
        <p:nvSpPr>
          <p:cNvPr id="4" name="Text Placeholder 3">
            <a:extLst>
              <a:ext uri="{FF2B5EF4-FFF2-40B4-BE49-F238E27FC236}">
                <a16:creationId xmlns:a16="http://schemas.microsoft.com/office/drawing/2014/main" id="{2F7DF8A5-7B6F-A76C-E2EE-C86288A74128}"/>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990C229-BC50-A633-FC69-31CECC992471}"/>
              </a:ext>
            </a:extLst>
          </p:cNvPr>
          <p:cNvSpPr>
            <a:spLocks noGrp="1"/>
          </p:cNvSpPr>
          <p:nvPr>
            <p:ph type="body" sz="quarter" idx="13"/>
          </p:nvPr>
        </p:nvSpPr>
        <p:spPr/>
        <p:txBody>
          <a:bodyPr/>
          <a:lstStyle/>
          <a:p>
            <a:r>
              <a:rPr lang="en-US" dirty="0"/>
              <a:t>0</a:t>
            </a:r>
            <a:r>
              <a:rPr lang="el-GR" dirty="0"/>
              <a:t>3</a:t>
            </a:r>
            <a:endParaRPr lang="en-US" dirty="0"/>
          </a:p>
        </p:txBody>
      </p:sp>
    </p:spTree>
    <p:extLst>
      <p:ext uri="{BB962C8B-B14F-4D97-AF65-F5344CB8AC3E}">
        <p14:creationId xmlns:p14="http://schemas.microsoft.com/office/powerpoint/2010/main" val="272884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43171-859B-FC8C-B7CA-7B2C98A1A78B}"/>
              </a:ext>
            </a:extLst>
          </p:cNvPr>
          <p:cNvSpPr>
            <a:spLocks noGrp="1"/>
          </p:cNvSpPr>
          <p:nvPr>
            <p:ph type="title"/>
          </p:nvPr>
        </p:nvSpPr>
        <p:spPr>
          <a:xfrm>
            <a:off x="324000" y="152400"/>
            <a:ext cx="10515600" cy="685800"/>
          </a:xfrm>
        </p:spPr>
        <p:txBody>
          <a:bodyPr anchor="ctr"/>
          <a:lstStyle/>
          <a:p>
            <a:r>
              <a:rPr lang="el-GR" dirty="0"/>
              <a:t>Τι δεν κατάφερε η πρώτη κβαντική θεωρία </a:t>
            </a:r>
            <a:r>
              <a:rPr lang="en-US" dirty="0"/>
              <a:t>Bohr?</a:t>
            </a:r>
          </a:p>
        </p:txBody>
      </p:sp>
      <p:sp>
        <p:nvSpPr>
          <p:cNvPr id="19" name="Rectangle: Rounded Corners 18">
            <a:extLst>
              <a:ext uri="{FF2B5EF4-FFF2-40B4-BE49-F238E27FC236}">
                <a16:creationId xmlns:a16="http://schemas.microsoft.com/office/drawing/2014/main" id="{1B45D317-6E8C-C982-9DC7-938CF5E6BACF}"/>
              </a:ext>
            </a:extLst>
          </p:cNvPr>
          <p:cNvSpPr/>
          <p:nvPr/>
        </p:nvSpPr>
        <p:spPr>
          <a:xfrm>
            <a:off x="300038" y="969705"/>
            <a:ext cx="11587162" cy="2343766"/>
          </a:xfrm>
          <a:prstGeom prst="roundRect">
            <a:avLst/>
          </a:prstGeom>
          <a:solidFill>
            <a:srgbClr val="DCBA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l-GR" sz="2000" dirty="0">
                <a:solidFill>
                  <a:schemeClr val="tx1"/>
                </a:solidFill>
                <a:latin typeface="Minion Pro" panose="02040503050306020203"/>
              </a:rPr>
              <a:t>Δεν προβλέπει τις παρατηρούμενες εντάσεις των φασματικών γραμμών</a:t>
            </a:r>
            <a:r>
              <a:rPr lang="en-US" sz="2000" dirty="0">
                <a:solidFill>
                  <a:schemeClr val="tx1"/>
                </a:solidFill>
                <a:latin typeface="Minion Pro" panose="02040503050306020203"/>
              </a:rPr>
              <a:t>.</a:t>
            </a:r>
            <a:endParaRPr lang="el-GR" sz="2000" dirty="0">
              <a:solidFill>
                <a:schemeClr val="tx1"/>
              </a:solidFill>
              <a:latin typeface="Minion Pro" panose="02040503050306020203"/>
            </a:endParaRPr>
          </a:p>
          <a:p>
            <a:pPr marL="457200" indent="-457200">
              <a:buAutoNum type="arabicPeriod"/>
            </a:pPr>
            <a:r>
              <a:rPr lang="el-GR" sz="2000" dirty="0">
                <a:solidFill>
                  <a:schemeClr val="tx1"/>
                </a:solidFill>
                <a:latin typeface="Minion Pro" panose="02040503050306020203"/>
              </a:rPr>
              <a:t>Είχε περιορισμένη μόνο επιτυχία στην πρόβλεψη των μηκών κύματος εκπομπής και απορρόφησης για άτομα πολλαπλών ηλεκτρονίων</a:t>
            </a:r>
            <a:r>
              <a:rPr lang="en-US" sz="2000" dirty="0">
                <a:solidFill>
                  <a:schemeClr val="tx1"/>
                </a:solidFill>
                <a:latin typeface="Minion Pro" panose="02040503050306020203"/>
              </a:rPr>
              <a:t>.</a:t>
            </a:r>
            <a:endParaRPr lang="el-GR" sz="2000" dirty="0">
              <a:solidFill>
                <a:schemeClr val="tx1"/>
              </a:solidFill>
              <a:latin typeface="Minion Pro" panose="02040503050306020203"/>
            </a:endParaRPr>
          </a:p>
          <a:p>
            <a:pPr marL="457200" indent="-457200">
              <a:buAutoNum type="arabicPeriod"/>
            </a:pPr>
            <a:r>
              <a:rPr lang="el-GR" sz="2000" dirty="0">
                <a:solidFill>
                  <a:schemeClr val="tx1"/>
                </a:solidFill>
                <a:latin typeface="Minion Pro" panose="02040503050306020203"/>
              </a:rPr>
              <a:t>Δεν κατάφερε να παράσχει </a:t>
            </a:r>
            <a:r>
              <a:rPr lang="el-GR" sz="2000" b="1" u="sng" dirty="0">
                <a:solidFill>
                  <a:schemeClr val="tx1"/>
                </a:solidFill>
                <a:latin typeface="Minion Pro" panose="02040503050306020203"/>
              </a:rPr>
              <a:t>μια εξίσωση κίνησης </a:t>
            </a:r>
            <a:r>
              <a:rPr lang="el-GR" sz="2000" dirty="0">
                <a:solidFill>
                  <a:schemeClr val="tx1"/>
                </a:solidFill>
                <a:latin typeface="Minion Pro" panose="02040503050306020203"/>
              </a:rPr>
              <a:t>που να διέπει τη χρονική ανάπτυξη των ατομικών συστημάτων ξεκινώντας από κάποια αρχική κατάσταση.</a:t>
            </a:r>
            <a:endParaRPr lang="en-US" sz="2000" dirty="0">
              <a:solidFill>
                <a:schemeClr val="tx1"/>
              </a:solidFill>
              <a:latin typeface="Minion Pro" panose="02040503050306020203"/>
            </a:endParaRPr>
          </a:p>
          <a:p>
            <a:pPr marL="457200" indent="-457200">
              <a:buAutoNum type="arabicPeriod"/>
            </a:pPr>
            <a:r>
              <a:rPr lang="el-GR" sz="2000" dirty="0">
                <a:solidFill>
                  <a:schemeClr val="tx1"/>
                </a:solidFill>
                <a:latin typeface="Minion Pro" panose="02040503050306020203"/>
              </a:rPr>
              <a:t>Υπερτονίζει τη σωματιδιακή φύση της ύλης.</a:t>
            </a:r>
          </a:p>
        </p:txBody>
      </p:sp>
      <p:pic>
        <p:nvPicPr>
          <p:cNvPr id="29" name="Picture 28" descr="A group of colored rectangles on a black background&#10;&#10;Description automatically generated">
            <a:extLst>
              <a:ext uri="{FF2B5EF4-FFF2-40B4-BE49-F238E27FC236}">
                <a16:creationId xmlns:a16="http://schemas.microsoft.com/office/drawing/2014/main" id="{1141D445-433F-10AB-D6AF-001E5F33D66E}"/>
              </a:ext>
            </a:extLst>
          </p:cNvPr>
          <p:cNvPicPr>
            <a:picLocks noChangeAspect="1"/>
          </p:cNvPicPr>
          <p:nvPr/>
        </p:nvPicPr>
        <p:blipFill>
          <a:blip r:embed="rId2"/>
          <a:stretch>
            <a:fillRect/>
          </a:stretch>
        </p:blipFill>
        <p:spPr>
          <a:xfrm>
            <a:off x="2702453" y="3465513"/>
            <a:ext cx="6787093" cy="3133728"/>
          </a:xfrm>
          <a:prstGeom prst="rect">
            <a:avLst/>
          </a:prstGeom>
        </p:spPr>
      </p:pic>
    </p:spTree>
    <p:extLst>
      <p:ext uri="{BB962C8B-B14F-4D97-AF65-F5344CB8AC3E}">
        <p14:creationId xmlns:p14="http://schemas.microsoft.com/office/powerpoint/2010/main" val="31049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D7F0-B229-B3B8-956A-EB997A6DDC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73FEF7-A74E-BF5F-3FAA-B97B238FCEE0}"/>
              </a:ext>
            </a:extLst>
          </p:cNvPr>
          <p:cNvSpPr>
            <a:spLocks noGrp="1"/>
          </p:cNvSpPr>
          <p:nvPr>
            <p:ph type="title"/>
          </p:nvPr>
        </p:nvSpPr>
        <p:spPr>
          <a:xfrm>
            <a:off x="324000" y="152400"/>
            <a:ext cx="10515600" cy="685800"/>
          </a:xfrm>
        </p:spPr>
        <p:txBody>
          <a:bodyPr anchor="ctr"/>
          <a:lstStyle/>
          <a:p>
            <a:r>
              <a:rPr lang="el-GR" dirty="0"/>
              <a:t>Τι δεν κατάφερε η πρώτη κβαντική θεωρία </a:t>
            </a:r>
            <a:r>
              <a:rPr lang="en-US" dirty="0"/>
              <a:t>Bohr?</a:t>
            </a:r>
          </a:p>
        </p:txBody>
      </p:sp>
      <p:pic>
        <p:nvPicPr>
          <p:cNvPr id="25" name="Picture 24" descr="A green and black vertical lines&#10;&#10;Description automatically generated">
            <a:extLst>
              <a:ext uri="{FF2B5EF4-FFF2-40B4-BE49-F238E27FC236}">
                <a16:creationId xmlns:a16="http://schemas.microsoft.com/office/drawing/2014/main" id="{8E5A1B61-198C-013C-4760-7828DA8388BE}"/>
              </a:ext>
            </a:extLst>
          </p:cNvPr>
          <p:cNvPicPr>
            <a:picLocks noChangeAspect="1"/>
          </p:cNvPicPr>
          <p:nvPr/>
        </p:nvPicPr>
        <p:blipFill>
          <a:blip r:embed="rId2"/>
          <a:stretch>
            <a:fillRect/>
          </a:stretch>
        </p:blipFill>
        <p:spPr>
          <a:xfrm>
            <a:off x="290206" y="979571"/>
            <a:ext cx="11587162" cy="1520815"/>
          </a:xfrm>
          <a:prstGeom prst="rect">
            <a:avLst/>
          </a:prstGeom>
        </p:spPr>
      </p:pic>
      <p:sp>
        <p:nvSpPr>
          <p:cNvPr id="26" name="Rectangle 25">
            <a:extLst>
              <a:ext uri="{FF2B5EF4-FFF2-40B4-BE49-F238E27FC236}">
                <a16:creationId xmlns:a16="http://schemas.microsoft.com/office/drawing/2014/main" id="{AEE43FBB-76BC-CACC-5A0B-5387351821A6}"/>
              </a:ext>
            </a:extLst>
          </p:cNvPr>
          <p:cNvSpPr/>
          <p:nvPr/>
        </p:nvSpPr>
        <p:spPr>
          <a:xfrm>
            <a:off x="4428967" y="2641757"/>
            <a:ext cx="3381989" cy="457267"/>
          </a:xfrm>
          <a:prstGeom prst="rect">
            <a:avLst/>
          </a:prstGeom>
          <a:solidFill>
            <a:srgbClr val="DCBA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C00000"/>
                </a:solidFill>
                <a:latin typeface="Minion Pro" panose="02040503050306020203"/>
              </a:rPr>
              <a:t>Ορατό Φάσμα εκπομπής </a:t>
            </a:r>
            <a:r>
              <a:rPr lang="en-US" b="1" dirty="0">
                <a:solidFill>
                  <a:srgbClr val="C00000"/>
                </a:solidFill>
                <a:latin typeface="Minion Pro" panose="02040503050306020203"/>
              </a:rPr>
              <a:t>Fe</a:t>
            </a:r>
          </a:p>
        </p:txBody>
      </p:sp>
      <p:pic>
        <p:nvPicPr>
          <p:cNvPr id="6" name="Picture 5" descr="A green and blue rectangle&#10;&#10;Description automatically generated">
            <a:extLst>
              <a:ext uri="{FF2B5EF4-FFF2-40B4-BE49-F238E27FC236}">
                <a16:creationId xmlns:a16="http://schemas.microsoft.com/office/drawing/2014/main" id="{FFBF6B57-22F2-586B-2F79-55385D255E63}"/>
              </a:ext>
            </a:extLst>
          </p:cNvPr>
          <p:cNvPicPr>
            <a:picLocks noChangeAspect="1"/>
          </p:cNvPicPr>
          <p:nvPr/>
        </p:nvPicPr>
        <p:blipFill>
          <a:blip r:embed="rId3"/>
          <a:stretch>
            <a:fillRect/>
          </a:stretch>
        </p:blipFill>
        <p:spPr>
          <a:xfrm>
            <a:off x="302419" y="3344798"/>
            <a:ext cx="11587162" cy="2000592"/>
          </a:xfrm>
          <a:prstGeom prst="rect">
            <a:avLst/>
          </a:prstGeom>
        </p:spPr>
      </p:pic>
      <p:sp>
        <p:nvSpPr>
          <p:cNvPr id="7" name="Rectangle 6">
            <a:extLst>
              <a:ext uri="{FF2B5EF4-FFF2-40B4-BE49-F238E27FC236}">
                <a16:creationId xmlns:a16="http://schemas.microsoft.com/office/drawing/2014/main" id="{D2C60062-EABF-A0BD-0C0D-3FA68A7E8DD8}"/>
              </a:ext>
            </a:extLst>
          </p:cNvPr>
          <p:cNvSpPr/>
          <p:nvPr/>
        </p:nvSpPr>
        <p:spPr>
          <a:xfrm>
            <a:off x="4428967" y="5436576"/>
            <a:ext cx="3381989" cy="457267"/>
          </a:xfrm>
          <a:prstGeom prst="rect">
            <a:avLst/>
          </a:prstGeom>
          <a:solidFill>
            <a:srgbClr val="DCBA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C00000"/>
                </a:solidFill>
                <a:latin typeface="Minion Pro" panose="02040503050306020203"/>
              </a:rPr>
              <a:t>Ορατό Φάσμα εκπομπής </a:t>
            </a:r>
            <a:r>
              <a:rPr lang="en-US" b="1" dirty="0">
                <a:solidFill>
                  <a:srgbClr val="C00000"/>
                </a:solidFill>
                <a:latin typeface="Minion Pro" panose="02040503050306020203"/>
              </a:rPr>
              <a:t>Cu</a:t>
            </a:r>
          </a:p>
        </p:txBody>
      </p:sp>
    </p:spTree>
    <p:extLst>
      <p:ext uri="{BB962C8B-B14F-4D97-AF65-F5344CB8AC3E}">
        <p14:creationId xmlns:p14="http://schemas.microsoft.com/office/powerpoint/2010/main" val="74077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6BC2-8246-4CEA-D285-AEA967579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68799-69CA-7DBA-D9E1-50CD2FCB63F3}"/>
              </a:ext>
            </a:extLst>
          </p:cNvPr>
          <p:cNvSpPr>
            <a:spLocks noGrp="1"/>
          </p:cNvSpPr>
          <p:nvPr>
            <p:ph type="title"/>
          </p:nvPr>
        </p:nvSpPr>
        <p:spPr>
          <a:xfrm>
            <a:off x="300038" y="152400"/>
            <a:ext cx="10515600" cy="685800"/>
          </a:xfrm>
        </p:spPr>
        <p:txBody>
          <a:bodyPr anchor="ctr">
            <a:normAutofit/>
          </a:bodyPr>
          <a:lstStyle/>
          <a:p>
            <a:r>
              <a:rPr lang="el-GR" dirty="0"/>
              <a:t>Μια κυματική θεωρία της ύλης</a:t>
            </a:r>
            <a:endParaRPr lang="en-US" dirty="0"/>
          </a:p>
        </p:txBody>
      </p:sp>
      <p:sp>
        <p:nvSpPr>
          <p:cNvPr id="6" name="TextBox 5">
            <a:extLst>
              <a:ext uri="{FF2B5EF4-FFF2-40B4-BE49-F238E27FC236}">
                <a16:creationId xmlns:a16="http://schemas.microsoft.com/office/drawing/2014/main" id="{3FF08DDD-AC4A-4F70-E0AF-CBB2188C7E9D}"/>
              </a:ext>
            </a:extLst>
          </p:cNvPr>
          <p:cNvSpPr txBox="1"/>
          <p:nvPr/>
        </p:nvSpPr>
        <p:spPr>
          <a:xfrm>
            <a:off x="300038" y="838200"/>
            <a:ext cx="11591924" cy="707886"/>
          </a:xfrm>
          <a:prstGeom prst="rect">
            <a:avLst/>
          </a:prstGeom>
          <a:noFill/>
        </p:spPr>
        <p:txBody>
          <a:bodyPr wrap="square" rtlCol="0">
            <a:spAutoFit/>
          </a:bodyPr>
          <a:lstStyle/>
          <a:p>
            <a:pPr algn="l"/>
            <a:r>
              <a:rPr lang="el-GR" sz="2000" dirty="0">
                <a:latin typeface="Minion Pro" panose="02040503050306020203"/>
              </a:rPr>
              <a:t>Το πρώτο τολμηρό βήμα για την ανάπτυξη μιας νέας μηχανικής για τα ατομικά συστήματα έγινε από τον </a:t>
            </a:r>
            <a:r>
              <a:rPr lang="en-US" sz="2000" dirty="0">
                <a:latin typeface="Minion Pro" panose="02040503050306020203"/>
              </a:rPr>
              <a:t>Louis de Broglie </a:t>
            </a:r>
            <a:r>
              <a:rPr lang="el-GR" sz="2000" dirty="0">
                <a:latin typeface="Minion Pro" panose="02040503050306020203"/>
              </a:rPr>
              <a:t>το 1923.</a:t>
            </a:r>
            <a:endParaRPr lang="en-US" sz="2000" dirty="0">
              <a:latin typeface="Minion Pro" panose="02040503050306020203"/>
            </a:endParaRPr>
          </a:p>
        </p:txBody>
      </p:sp>
      <p:pic>
        <p:nvPicPr>
          <p:cNvPr id="4" name="Picture 3">
            <a:extLst>
              <a:ext uri="{FF2B5EF4-FFF2-40B4-BE49-F238E27FC236}">
                <a16:creationId xmlns:a16="http://schemas.microsoft.com/office/drawing/2014/main" id="{B711195B-CD7A-4150-D2EA-31706ED5A3E2}"/>
              </a:ext>
            </a:extLst>
          </p:cNvPr>
          <p:cNvPicPr>
            <a:picLocks noChangeAspect="1"/>
          </p:cNvPicPr>
          <p:nvPr/>
        </p:nvPicPr>
        <p:blipFill>
          <a:blip r:embed="rId3"/>
          <a:stretch>
            <a:fillRect/>
          </a:stretch>
        </p:blipFill>
        <p:spPr>
          <a:xfrm>
            <a:off x="322949" y="1546086"/>
            <a:ext cx="2562743" cy="4009140"/>
          </a:xfrm>
          <a:prstGeom prst="rect">
            <a:avLst/>
          </a:prstGeom>
        </p:spPr>
      </p:pic>
      <p:sp>
        <p:nvSpPr>
          <p:cNvPr id="7" name="TextBox 6">
            <a:extLst>
              <a:ext uri="{FF2B5EF4-FFF2-40B4-BE49-F238E27FC236}">
                <a16:creationId xmlns:a16="http://schemas.microsoft.com/office/drawing/2014/main" id="{FE23F131-037D-AE8B-F3CE-B1236CD18670}"/>
              </a:ext>
            </a:extLst>
          </p:cNvPr>
          <p:cNvSpPr txBox="1"/>
          <p:nvPr/>
        </p:nvSpPr>
        <p:spPr>
          <a:xfrm>
            <a:off x="3126659" y="3142347"/>
            <a:ext cx="8742392" cy="646331"/>
          </a:xfrm>
          <a:prstGeom prst="rect">
            <a:avLst/>
          </a:prstGeom>
          <a:solidFill>
            <a:schemeClr val="tx1">
              <a:lumMod val="20000"/>
              <a:lumOff val="80000"/>
            </a:schemeClr>
          </a:solidFill>
        </p:spPr>
        <p:txBody>
          <a:bodyPr wrap="square" rtlCol="0">
            <a:spAutoFit/>
          </a:bodyPr>
          <a:lstStyle/>
          <a:p>
            <a:pPr algn="l"/>
            <a:r>
              <a:rPr lang="en-US" i="1" dirty="0">
                <a:latin typeface="NewBaskerville-Italic"/>
              </a:rPr>
              <a:t>“…</a:t>
            </a:r>
            <a:r>
              <a:rPr lang="el-GR" sz="1800" b="0" i="1" u="none" strike="noStrike" baseline="0" dirty="0">
                <a:latin typeface="NewBaskerville-Italic"/>
              </a:rPr>
              <a:t> επειδή τα φωτόνια έχουν κυματικά και σωματιδιακά χαρακτηριστικά, ίσως όλες οι μορφές ύλης έχουν κυματικές αλλά και σωματιδιακές ιδιότητες</a:t>
            </a:r>
            <a:r>
              <a:rPr lang="en-US" sz="1800" b="0" i="1" u="none" strike="noStrike" baseline="0" dirty="0">
                <a:latin typeface="NewBaskerville-Italic"/>
              </a:rPr>
              <a:t>.</a:t>
            </a:r>
            <a:r>
              <a:rPr lang="en-US" sz="1800" b="0" i="1" u="none" strike="noStrike" baseline="0" dirty="0">
                <a:latin typeface="Minion Pro" panose="02040503050306020203"/>
              </a:rPr>
              <a:t>”</a:t>
            </a:r>
            <a:endParaRPr lang="en-US" dirty="0">
              <a:latin typeface="Minion Pro" panose="02040503050306020203"/>
            </a:endParaRPr>
          </a:p>
        </p:txBody>
      </p:sp>
      <p:sp>
        <p:nvSpPr>
          <p:cNvPr id="5" name="TextBox 4">
            <a:extLst>
              <a:ext uri="{FF2B5EF4-FFF2-40B4-BE49-F238E27FC236}">
                <a16:creationId xmlns:a16="http://schemas.microsoft.com/office/drawing/2014/main" id="{578E48A7-9FCF-5FA8-4E36-7E22A8A72086}"/>
              </a:ext>
            </a:extLst>
          </p:cNvPr>
          <p:cNvSpPr txBox="1"/>
          <p:nvPr/>
        </p:nvSpPr>
        <p:spPr>
          <a:xfrm>
            <a:off x="107436" y="5567205"/>
            <a:ext cx="2993768" cy="923330"/>
          </a:xfrm>
          <a:prstGeom prst="rect">
            <a:avLst/>
          </a:prstGeom>
          <a:noFill/>
        </p:spPr>
        <p:txBody>
          <a:bodyPr wrap="square" rtlCol="0">
            <a:spAutoFit/>
          </a:bodyPr>
          <a:lstStyle/>
          <a:p>
            <a:pPr algn="ctr"/>
            <a:r>
              <a:rPr lang="en-US" b="1" dirty="0">
                <a:solidFill>
                  <a:srgbClr val="000000"/>
                </a:solidFill>
                <a:latin typeface="Minion Pro" panose="02040503050306020203"/>
              </a:rPr>
              <a:t>Louis Victor Pierre Raymond, </a:t>
            </a:r>
            <a:br>
              <a:rPr lang="en-US" b="1" dirty="0">
                <a:solidFill>
                  <a:srgbClr val="000000"/>
                </a:solidFill>
                <a:latin typeface="Minion Pro" panose="02040503050306020203"/>
              </a:rPr>
            </a:br>
            <a:r>
              <a:rPr lang="en-US" b="1" dirty="0">
                <a:solidFill>
                  <a:srgbClr val="000000"/>
                </a:solidFill>
                <a:latin typeface="Minion Pro" panose="02040503050306020203"/>
              </a:rPr>
              <a:t>7th Duc de Broglie</a:t>
            </a:r>
          </a:p>
          <a:p>
            <a:pPr algn="ctr"/>
            <a:r>
              <a:rPr lang="en-US" b="1" dirty="0">
                <a:solidFill>
                  <a:srgbClr val="000000"/>
                </a:solidFill>
                <a:latin typeface="Minion Pro" panose="02040503050306020203"/>
              </a:rPr>
              <a:t>(1892-1987)</a:t>
            </a:r>
            <a:endParaRPr lang="en-US" dirty="0">
              <a:solidFill>
                <a:srgbClr val="000000"/>
              </a:solidFill>
              <a:latin typeface="Minion Pro" panose="02040503050306020203"/>
            </a:endParaRPr>
          </a:p>
        </p:txBody>
      </p:sp>
    </p:spTree>
    <p:extLst>
      <p:ext uri="{BB962C8B-B14F-4D97-AF65-F5344CB8AC3E}">
        <p14:creationId xmlns:p14="http://schemas.microsoft.com/office/powerpoint/2010/main" val="52196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6A313-431D-CE62-983F-2E9F85921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492B4-B20F-93CF-8E85-4C9CD2DB172D}"/>
              </a:ext>
            </a:extLst>
          </p:cNvPr>
          <p:cNvSpPr>
            <a:spLocks noGrp="1"/>
          </p:cNvSpPr>
          <p:nvPr>
            <p:ph type="title"/>
          </p:nvPr>
        </p:nvSpPr>
        <p:spPr>
          <a:xfrm>
            <a:off x="300038" y="152400"/>
            <a:ext cx="10515600" cy="685800"/>
          </a:xfrm>
        </p:spPr>
        <p:txBody>
          <a:bodyPr anchor="ctr">
            <a:normAutofit/>
          </a:bodyPr>
          <a:lstStyle/>
          <a:p>
            <a:r>
              <a:rPr lang="el-GR" dirty="0"/>
              <a:t>Υλικά κύματα </a:t>
            </a:r>
            <a:r>
              <a:rPr lang="en-US" dirty="0"/>
              <a:t>De Broglie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E0E6A1-839A-8913-22C3-D2E0641645FA}"/>
                  </a:ext>
                </a:extLst>
              </p:cNvPr>
              <p:cNvSpPr txBox="1"/>
              <p:nvPr/>
            </p:nvSpPr>
            <p:spPr>
              <a:xfrm>
                <a:off x="4840645" y="1332269"/>
                <a:ext cx="2510710" cy="855940"/>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ea typeface="Cambria Math" panose="02040503050406030204" pitchFamily="18" charset="0"/>
                            </a:rPr>
                            <m:t>λ</m:t>
                          </m:r>
                        </m:den>
                      </m:f>
                      <m:r>
                        <a:rPr lang="en-US" sz="2400" i="1"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λ</m:t>
                      </m:r>
                      <m:r>
                        <a:rPr lang="el-GR" sz="2400" b="0" i="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rPr>
                            <m:t>p</m:t>
                          </m:r>
                        </m:den>
                      </m:f>
                    </m:oMath>
                  </m:oMathPara>
                </a14:m>
                <a:endParaRPr lang="en-US" sz="2400" dirty="0"/>
              </a:p>
            </p:txBody>
          </p:sp>
        </mc:Choice>
        <mc:Fallback xmlns="">
          <p:sp>
            <p:nvSpPr>
              <p:cNvPr id="3" name="TextBox 2">
                <a:extLst>
                  <a:ext uri="{FF2B5EF4-FFF2-40B4-BE49-F238E27FC236}">
                    <a16:creationId xmlns:a16="http://schemas.microsoft.com/office/drawing/2014/main" id="{F2E0E6A1-839A-8913-22C3-D2E0641645FA}"/>
                  </a:ext>
                </a:extLst>
              </p:cNvPr>
              <p:cNvSpPr txBox="1">
                <a:spLocks noRot="1" noChangeAspect="1" noMove="1" noResize="1" noEditPoints="1" noAdjustHandles="1" noChangeArrowheads="1" noChangeShapeType="1" noTextEdit="1"/>
              </p:cNvSpPr>
              <p:nvPr/>
            </p:nvSpPr>
            <p:spPr>
              <a:xfrm>
                <a:off x="4840645" y="1332269"/>
                <a:ext cx="2510710" cy="855940"/>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5E6EBC94-1FDA-33CC-7FBF-9B1265DD31EE}"/>
              </a:ext>
            </a:extLst>
          </p:cNvPr>
          <p:cNvSpPr txBox="1"/>
          <p:nvPr/>
        </p:nvSpPr>
        <p:spPr>
          <a:xfrm>
            <a:off x="300038" y="838200"/>
            <a:ext cx="11591924" cy="400110"/>
          </a:xfrm>
          <a:prstGeom prst="rect">
            <a:avLst/>
          </a:prstGeom>
          <a:noFill/>
        </p:spPr>
        <p:txBody>
          <a:bodyPr wrap="square" rtlCol="0">
            <a:spAutoFit/>
          </a:bodyPr>
          <a:lstStyle/>
          <a:p>
            <a:pPr algn="l"/>
            <a:r>
              <a:rPr lang="el-GR" sz="2000" dirty="0">
                <a:latin typeface="Minion Pro" panose="02040503050306020203"/>
              </a:rPr>
              <a:t>Αποδείχτηκε πειραματικά από τα πειράματα του </a:t>
            </a:r>
            <a:r>
              <a:rPr lang="en-US" sz="2000" dirty="0">
                <a:latin typeface="Minion Pro" panose="02040503050306020203"/>
              </a:rPr>
              <a:t>Compton</a:t>
            </a:r>
            <a:r>
              <a:rPr lang="el-GR" sz="2000" dirty="0">
                <a:latin typeface="Minion Pro" panose="02040503050306020203"/>
              </a:rPr>
              <a:t> ότι η ορμή ενός φωτονίου είναι:</a:t>
            </a:r>
            <a:endParaRPr lang="en-US" sz="2000" dirty="0">
              <a:latin typeface="Minion Pro" panose="02040503050306020203"/>
            </a:endParaRPr>
          </a:p>
        </p:txBody>
      </p:sp>
      <p:sp>
        <p:nvSpPr>
          <p:cNvPr id="9" name="TextBox 8">
            <a:extLst>
              <a:ext uri="{FF2B5EF4-FFF2-40B4-BE49-F238E27FC236}">
                <a16:creationId xmlns:a16="http://schemas.microsoft.com/office/drawing/2014/main" id="{7CFBD9F0-B886-2015-310D-59E1237B1205}"/>
              </a:ext>
            </a:extLst>
          </p:cNvPr>
          <p:cNvSpPr txBox="1"/>
          <p:nvPr/>
        </p:nvSpPr>
        <p:spPr>
          <a:xfrm>
            <a:off x="300038" y="2391974"/>
            <a:ext cx="11591924" cy="707886"/>
          </a:xfrm>
          <a:prstGeom prst="rect">
            <a:avLst/>
          </a:prstGeom>
          <a:noFill/>
        </p:spPr>
        <p:txBody>
          <a:bodyPr wrap="square" rtlCol="0">
            <a:spAutoFit/>
          </a:bodyPr>
          <a:lstStyle/>
          <a:p>
            <a:pPr algn="l"/>
            <a:r>
              <a:rPr lang="el-GR" sz="2000" dirty="0">
                <a:latin typeface="Minion Pro" panose="02040503050306020203"/>
              </a:rPr>
              <a:t>Όμως το φωτόνιο είναι ένα άυλο σωματίδιο. Τι θα συμβεί αν εφαρμόσω τη σχέση αυτή για ένα σωματίδιο με μάζα;</a:t>
            </a:r>
            <a:endParaRPr lang="en-US" sz="2000" dirty="0">
              <a:latin typeface="Minion Pro" panose="02040503050306020203"/>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4CE7B1-F0E9-64CF-1314-2F44E9F6D3A5}"/>
                  </a:ext>
                </a:extLst>
              </p:cNvPr>
              <p:cNvSpPr txBox="1"/>
              <p:nvPr/>
            </p:nvSpPr>
            <p:spPr>
              <a:xfrm>
                <a:off x="5339895" y="3014971"/>
                <a:ext cx="15122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p</m:t>
                      </m:r>
                      <m:r>
                        <a:rPr lang="en-US" sz="2400" b="0" i="0" smtClean="0">
                          <a:latin typeface="Cambria Math" panose="02040503050406030204" pitchFamily="18" charset="0"/>
                        </a:rPr>
                        <m:t>=</m:t>
                      </m:r>
                      <m:r>
                        <a:rPr lang="en-US" sz="2400" b="0" i="1" smtClean="0">
                          <a:latin typeface="Cambria Math" panose="02040503050406030204" pitchFamily="18" charset="0"/>
                        </a:rPr>
                        <m:t>𝑚</m:t>
                      </m:r>
                      <m:r>
                        <a:rPr lang="en-US" sz="2400" i="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𝑢</m:t>
                      </m:r>
                    </m:oMath>
                  </m:oMathPara>
                </a14:m>
                <a:endParaRPr lang="en-US" sz="2400" i="1" dirty="0"/>
              </a:p>
            </p:txBody>
          </p:sp>
        </mc:Choice>
        <mc:Fallback xmlns="">
          <p:sp>
            <p:nvSpPr>
              <p:cNvPr id="10" name="TextBox 9">
                <a:extLst>
                  <a:ext uri="{FF2B5EF4-FFF2-40B4-BE49-F238E27FC236}">
                    <a16:creationId xmlns:a16="http://schemas.microsoft.com/office/drawing/2014/main" id="{294CE7B1-F0E9-64CF-1314-2F44E9F6D3A5}"/>
                  </a:ext>
                </a:extLst>
              </p:cNvPr>
              <p:cNvSpPr txBox="1">
                <a:spLocks noRot="1" noChangeAspect="1" noMove="1" noResize="1" noEditPoints="1" noAdjustHandles="1" noChangeArrowheads="1" noChangeShapeType="1" noTextEdit="1"/>
              </p:cNvSpPr>
              <p:nvPr/>
            </p:nvSpPr>
            <p:spPr>
              <a:xfrm>
                <a:off x="5339895" y="3014971"/>
                <a:ext cx="1512209" cy="461665"/>
              </a:xfrm>
              <a:prstGeom prst="rect">
                <a:avLst/>
              </a:prstGeom>
              <a:blipFill>
                <a:blip r:embed="rId4"/>
                <a:stretch>
                  <a:fillRect b="-1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5F5B431-04B8-BF34-B084-053328E2AF7D}"/>
              </a:ext>
            </a:extLst>
          </p:cNvPr>
          <p:cNvSpPr txBox="1"/>
          <p:nvPr/>
        </p:nvSpPr>
        <p:spPr>
          <a:xfrm>
            <a:off x="300038" y="3558086"/>
            <a:ext cx="11591924" cy="400110"/>
          </a:xfrm>
          <a:prstGeom prst="rect">
            <a:avLst/>
          </a:prstGeom>
          <a:noFill/>
        </p:spPr>
        <p:txBody>
          <a:bodyPr wrap="square" rtlCol="0">
            <a:spAutoFit/>
          </a:bodyPr>
          <a:lstStyle/>
          <a:p>
            <a:pPr algn="l"/>
            <a:r>
              <a:rPr lang="el-GR" sz="2000" dirty="0">
                <a:latin typeface="Minion Pro" panose="02040503050306020203"/>
              </a:rPr>
              <a:t>Και κατά συνέπεια, θα έχουμε μια εξίσωση της μορφής:</a:t>
            </a:r>
            <a:endParaRPr lang="en-US" sz="2000" dirty="0">
              <a:latin typeface="Minion Pro" panose="02040503050306020203"/>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7B2F33-5E7F-6215-62BF-88FB34EFAA3D}"/>
                  </a:ext>
                </a:extLst>
              </p:cNvPr>
              <p:cNvSpPr txBox="1"/>
              <p:nvPr/>
            </p:nvSpPr>
            <p:spPr>
              <a:xfrm>
                <a:off x="4840644" y="4154773"/>
                <a:ext cx="2510710" cy="855940"/>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λ</m:t>
                      </m:r>
                      <m:r>
                        <a:rPr lang="el-GR" sz="2400" b="0" i="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rPr>
                            <m:t>p</m:t>
                          </m:r>
                        </m:den>
                      </m:f>
                      <m:r>
                        <a:rPr lang="el-GR"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h</m:t>
                          </m:r>
                        </m:num>
                        <m:den>
                          <m:r>
                            <a:rPr lang="en-US" sz="2400" i="1">
                              <a:latin typeface="Cambria Math" panose="02040503050406030204" pitchFamily="18" charset="0"/>
                            </a:rPr>
                            <m:t>𝑚</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𝑢</m:t>
                          </m:r>
                        </m:den>
                      </m:f>
                    </m:oMath>
                  </m:oMathPara>
                </a14:m>
                <a:endParaRPr lang="en-US" sz="2400" dirty="0"/>
              </a:p>
            </p:txBody>
          </p:sp>
        </mc:Choice>
        <mc:Fallback xmlns="">
          <p:sp>
            <p:nvSpPr>
              <p:cNvPr id="12" name="TextBox 11">
                <a:extLst>
                  <a:ext uri="{FF2B5EF4-FFF2-40B4-BE49-F238E27FC236}">
                    <a16:creationId xmlns:a16="http://schemas.microsoft.com/office/drawing/2014/main" id="{677B2F33-5E7F-6215-62BF-88FB34EFAA3D}"/>
                  </a:ext>
                </a:extLst>
              </p:cNvPr>
              <p:cNvSpPr txBox="1">
                <a:spLocks noRot="1" noChangeAspect="1" noMove="1" noResize="1" noEditPoints="1" noAdjustHandles="1" noChangeArrowheads="1" noChangeShapeType="1" noTextEdit="1"/>
              </p:cNvSpPr>
              <p:nvPr/>
            </p:nvSpPr>
            <p:spPr>
              <a:xfrm>
                <a:off x="4840644" y="4154773"/>
                <a:ext cx="2510710" cy="85594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EF313AA1-BE2B-39B3-CCCD-F9FC55721C84}"/>
              </a:ext>
            </a:extLst>
          </p:cNvPr>
          <p:cNvSpPr txBox="1"/>
          <p:nvPr/>
        </p:nvSpPr>
        <p:spPr>
          <a:xfrm>
            <a:off x="300038" y="5064303"/>
            <a:ext cx="10193368" cy="1631216"/>
          </a:xfrm>
          <a:prstGeom prst="rect">
            <a:avLst/>
          </a:prstGeom>
          <a:noFill/>
        </p:spPr>
        <p:txBody>
          <a:bodyPr wrap="square" rtlCol="0">
            <a:spAutoFit/>
          </a:bodyPr>
          <a:lstStyle/>
          <a:p>
            <a:pPr marL="342900" indent="-342900" algn="just">
              <a:buFont typeface="Arial" panose="020B0604020202020204" pitchFamily="34" charset="0"/>
              <a:buChar char="•"/>
            </a:pPr>
            <a:r>
              <a:rPr lang="el-GR" sz="2000" dirty="0">
                <a:latin typeface="Minion Pro" panose="02040503050306020203"/>
              </a:rPr>
              <a:t>Η παραπάνω εξίσωση υποστηρίζει ότι σε κάθε σώμα μάζας </a:t>
            </a:r>
            <a:r>
              <a:rPr lang="en-US" sz="2000" i="1" dirty="0">
                <a:latin typeface="Minion Pro" panose="02040503050306020203"/>
              </a:rPr>
              <a:t>m</a:t>
            </a:r>
            <a:r>
              <a:rPr lang="el-GR" sz="2000" dirty="0">
                <a:latin typeface="Minion Pro" panose="02040503050306020203"/>
              </a:rPr>
              <a:t> που κινείται με ταχύτητα </a:t>
            </a:r>
            <a:r>
              <a:rPr lang="en-US" sz="2000" i="1" dirty="0">
                <a:latin typeface="Minion Pro" panose="02040503050306020203"/>
              </a:rPr>
              <a:t>u</a:t>
            </a:r>
            <a:r>
              <a:rPr lang="el-GR" sz="2000" dirty="0">
                <a:latin typeface="Minion Pro" panose="02040503050306020203"/>
              </a:rPr>
              <a:t> αντιστοιχεί ένα μήκος κύματος λ. Δηλαδή, τα υλικά σώματα είναι ταυτόχρονα </a:t>
            </a:r>
            <a:r>
              <a:rPr lang="el-GR" sz="2000" b="1" u="sng" dirty="0">
                <a:latin typeface="Minion Pro" panose="02040503050306020203"/>
              </a:rPr>
              <a:t>και</a:t>
            </a:r>
            <a:r>
              <a:rPr lang="el-GR" sz="2000" dirty="0">
                <a:latin typeface="Minion Pro" panose="02040503050306020203"/>
              </a:rPr>
              <a:t> κύματα. </a:t>
            </a:r>
          </a:p>
          <a:p>
            <a:pPr marL="342900" indent="-342900" algn="just">
              <a:buFont typeface="Arial" panose="020B0604020202020204" pitchFamily="34" charset="0"/>
              <a:buChar char="•"/>
            </a:pPr>
            <a:r>
              <a:rPr lang="el-GR" sz="2000" dirty="0">
                <a:latin typeface="Minion Pro" panose="02040503050306020203"/>
              </a:rPr>
              <a:t>Μάλιστα αυτό το μήκος κύματος θα είναι ανάλογο της σταθεράς </a:t>
            </a:r>
            <a:r>
              <a:rPr lang="en-US" sz="2000" dirty="0">
                <a:latin typeface="Minion Pro" panose="02040503050306020203"/>
              </a:rPr>
              <a:t>Planck</a:t>
            </a:r>
            <a:r>
              <a:rPr lang="el-GR" sz="2000" dirty="0">
                <a:latin typeface="Minion Pro" panose="02040503050306020203"/>
              </a:rPr>
              <a:t> και αντιστρόφως ανάλογο της μάζας του σώματος. Δηλαδή, όσο μεγαλύτερη είναι η μάζα τόσο μικρότερο (λιγότερο αντιληπτό) είναι το μήκος κύματος. </a:t>
            </a:r>
          </a:p>
        </p:txBody>
      </p:sp>
    </p:spTree>
    <p:extLst>
      <p:ext uri="{BB962C8B-B14F-4D97-AF65-F5344CB8AC3E}">
        <p14:creationId xmlns:p14="http://schemas.microsoft.com/office/powerpoint/2010/main" val="419088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5CCF-DC10-415C-C164-AB8A699C0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C15B2-2AC7-15FA-3240-319D69EC205E}"/>
              </a:ext>
            </a:extLst>
          </p:cNvPr>
          <p:cNvSpPr>
            <a:spLocks noGrp="1"/>
          </p:cNvSpPr>
          <p:nvPr>
            <p:ph type="title"/>
          </p:nvPr>
        </p:nvSpPr>
        <p:spPr>
          <a:xfrm>
            <a:off x="300038" y="152400"/>
            <a:ext cx="10515600" cy="685800"/>
          </a:xfrm>
        </p:spPr>
        <p:txBody>
          <a:bodyPr anchor="ctr">
            <a:normAutofit fontScale="90000"/>
          </a:bodyPr>
          <a:lstStyle/>
          <a:p>
            <a:r>
              <a:rPr lang="el-GR" dirty="0"/>
              <a:t>Το πρόβλημα των τροχιών </a:t>
            </a:r>
            <a:r>
              <a:rPr lang="el-GR" dirty="0" err="1"/>
              <a:t>Bohr</a:t>
            </a:r>
            <a:r>
              <a:rPr lang="el-GR" dirty="0"/>
              <a:t> και η Υπόθεση </a:t>
            </a:r>
            <a:r>
              <a:rPr lang="en-US"/>
              <a:t>d</a:t>
            </a:r>
            <a:r>
              <a:rPr lang="el-GR"/>
              <a:t>e </a:t>
            </a:r>
            <a:r>
              <a:rPr lang="el-GR" dirty="0" err="1"/>
              <a:t>Broglie</a:t>
            </a:r>
            <a:endParaRPr lang="en-US" dirty="0"/>
          </a:p>
        </p:txBody>
      </p:sp>
      <p:sp>
        <p:nvSpPr>
          <p:cNvPr id="8" name="TextBox 7">
            <a:extLst>
              <a:ext uri="{FF2B5EF4-FFF2-40B4-BE49-F238E27FC236}">
                <a16:creationId xmlns:a16="http://schemas.microsoft.com/office/drawing/2014/main" id="{5E6DF5C5-93AB-927B-2866-A4C41DC821EE}"/>
              </a:ext>
            </a:extLst>
          </p:cNvPr>
          <p:cNvSpPr txBox="1"/>
          <p:nvPr/>
        </p:nvSpPr>
        <p:spPr>
          <a:xfrm>
            <a:off x="295276" y="956188"/>
            <a:ext cx="11591924" cy="1323439"/>
          </a:xfrm>
          <a:prstGeom prst="rect">
            <a:avLst/>
          </a:prstGeom>
          <a:solidFill>
            <a:schemeClr val="bg2">
              <a:lumMod val="90000"/>
            </a:schemeClr>
          </a:solidFill>
        </p:spPr>
        <p:txBody>
          <a:bodyPr wrap="square" rtlCol="0">
            <a:spAutoFit/>
          </a:bodyPr>
          <a:lstStyle/>
          <a:p>
            <a:pPr algn="just"/>
            <a:r>
              <a:rPr lang="el-GR" sz="2000" dirty="0">
                <a:latin typeface="Minion Pro" panose="02040503050306020203"/>
              </a:rPr>
              <a:t>Πώς μπορεί να φανταστεί κάνεις το γεγονός ότι επιτρέπονται μόνο ορισμένες ενέργειες κατά την περιφορά των ηλεκτρονίων γύρω από τον πυρήνα; Γιατί όλα τα άτομα του ίδιου στοιχείου να έχουν ακριβώς τις ίδιες φυσικές ιδιότητες, ανεξάρτητα από τις πρακτικά άπειρες συνθήκες αρχικής ταχύτητας και θέσης των ηλεκτρονίων σε κάθε άτομο;</a:t>
            </a:r>
            <a:endParaRPr lang="en-US" sz="2000" dirty="0">
              <a:latin typeface="Minion Pro" panose="02040503050306020203"/>
            </a:endParaRPr>
          </a:p>
        </p:txBody>
      </p:sp>
      <p:graphicFrame>
        <p:nvGraphicFramePr>
          <p:cNvPr id="4" name="Table 3">
            <a:extLst>
              <a:ext uri="{FF2B5EF4-FFF2-40B4-BE49-F238E27FC236}">
                <a16:creationId xmlns:a16="http://schemas.microsoft.com/office/drawing/2014/main" id="{98C046C5-2D01-8813-7883-BA9DA0D19D65}"/>
              </a:ext>
            </a:extLst>
          </p:cNvPr>
          <p:cNvGraphicFramePr>
            <a:graphicFrameLocks noGrp="1"/>
          </p:cNvGraphicFramePr>
          <p:nvPr>
            <p:extLst>
              <p:ext uri="{D42A27DB-BD31-4B8C-83A1-F6EECF244321}">
                <p14:modId xmlns:p14="http://schemas.microsoft.com/office/powerpoint/2010/main" val="1643299464"/>
              </p:ext>
            </p:extLst>
          </p:nvPr>
        </p:nvGraphicFramePr>
        <p:xfrm>
          <a:off x="2038581" y="2650342"/>
          <a:ext cx="8105313" cy="1537340"/>
        </p:xfrm>
        <a:graphic>
          <a:graphicData uri="http://schemas.openxmlformats.org/drawingml/2006/table">
            <a:tbl>
              <a:tblPr firstRow="1" bandRow="1">
                <a:tableStyleId>{00A15C55-8517-42AA-B614-E9B94910E393}</a:tableStyleId>
              </a:tblPr>
              <a:tblGrid>
                <a:gridCol w="8105313">
                  <a:extLst>
                    <a:ext uri="{9D8B030D-6E8A-4147-A177-3AD203B41FA5}">
                      <a16:colId xmlns:a16="http://schemas.microsoft.com/office/drawing/2014/main" val="974113125"/>
                    </a:ext>
                  </a:extLst>
                </a:gridCol>
              </a:tblGrid>
              <a:tr h="531500">
                <a:tc>
                  <a:txBody>
                    <a:bodyPr/>
                    <a:lstStyle/>
                    <a:p>
                      <a:pPr algn="ctr"/>
                      <a:r>
                        <a:rPr lang="en-US" sz="2000" dirty="0">
                          <a:latin typeface="Minion Pro"/>
                        </a:rPr>
                        <a:t>Enter De Broglie</a:t>
                      </a:r>
                    </a:p>
                  </a:txBody>
                  <a:tcPr/>
                </a:tc>
                <a:extLst>
                  <a:ext uri="{0D108BD9-81ED-4DB2-BD59-A6C34878D82A}">
                    <a16:rowId xmlns:a16="http://schemas.microsoft.com/office/drawing/2014/main" val="658799893"/>
                  </a:ext>
                </a:extLst>
              </a:tr>
              <a:tr h="370840">
                <a:tc>
                  <a:txBody>
                    <a:bodyPr/>
                    <a:lstStyle/>
                    <a:p>
                      <a:pPr algn="just"/>
                      <a:r>
                        <a:rPr lang="el-GR" sz="2000" dirty="0">
                          <a:latin typeface="Minion Pro"/>
                        </a:rPr>
                        <a:t>Αν αντιμετωπίσουμε τα υλικά σωματίδια ως κύματα, τότε τα παραπάνω φαινόμενα μπορούν να ερμηνευτούν με κομψό τρόπο ως φαινόμενα  συμβολής κυμάτων. </a:t>
                      </a:r>
                      <a:endParaRPr lang="en-US" sz="2000" dirty="0">
                        <a:latin typeface="Minion Pro"/>
                      </a:endParaRPr>
                    </a:p>
                  </a:txBody>
                  <a:tcPr/>
                </a:tc>
                <a:extLst>
                  <a:ext uri="{0D108BD9-81ED-4DB2-BD59-A6C34878D82A}">
                    <a16:rowId xmlns:a16="http://schemas.microsoft.com/office/drawing/2014/main" val="1766977181"/>
                  </a:ext>
                </a:extLst>
              </a:tr>
            </a:tbl>
          </a:graphicData>
        </a:graphic>
      </p:graphicFrame>
    </p:spTree>
    <p:extLst>
      <p:ext uri="{BB962C8B-B14F-4D97-AF65-F5344CB8AC3E}">
        <p14:creationId xmlns:p14="http://schemas.microsoft.com/office/powerpoint/2010/main" val="309893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7029-FB6C-DA59-95A1-AD87415FE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4850D-42D9-033C-0B1E-5FE8E40AC00C}"/>
              </a:ext>
            </a:extLst>
          </p:cNvPr>
          <p:cNvSpPr>
            <a:spLocks noGrp="1"/>
          </p:cNvSpPr>
          <p:nvPr>
            <p:ph type="title"/>
          </p:nvPr>
        </p:nvSpPr>
        <p:spPr>
          <a:xfrm>
            <a:off x="300038" y="152400"/>
            <a:ext cx="10515600" cy="685800"/>
          </a:xfrm>
        </p:spPr>
        <p:txBody>
          <a:bodyPr anchor="ctr">
            <a:normAutofit/>
          </a:bodyPr>
          <a:lstStyle/>
          <a:p>
            <a:r>
              <a:rPr lang="el-GR" dirty="0"/>
              <a:t>Υλικά κύματα </a:t>
            </a:r>
            <a:r>
              <a:rPr lang="en-US" dirty="0"/>
              <a:t>De Broglie – </a:t>
            </a:r>
            <a:r>
              <a:rPr lang="el-GR" dirty="0"/>
              <a:t>Εξήγηση Τροχιών </a:t>
            </a:r>
            <a:r>
              <a:rPr lang="en-US" dirty="0"/>
              <a:t>Bohr</a:t>
            </a:r>
          </a:p>
        </p:txBody>
      </p:sp>
      <p:pic>
        <p:nvPicPr>
          <p:cNvPr id="3" name="Online Media 2" title="Guitar strings vibrating">
            <a:hlinkClick r:id="" action="ppaction://media"/>
            <a:extLst>
              <a:ext uri="{FF2B5EF4-FFF2-40B4-BE49-F238E27FC236}">
                <a16:creationId xmlns:a16="http://schemas.microsoft.com/office/drawing/2014/main" id="{DD6B4DC1-67E5-09FF-49CD-09FAA6308FD3}"/>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4367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customXml/itemProps2.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3.xml><?xml version="1.0" encoding="utf-8"?>
<ds:datastoreItem xmlns:ds="http://schemas.openxmlformats.org/officeDocument/2006/customXml" ds:itemID="{9F5E7679-21A9-4F83-92B7-AD920833E1DB}">
  <ds:schemaRefs>
    <ds:schemaRef ds:uri="http://schemas.microsoft.com/sharepoint/v3/contenttype/forms"/>
  </ds:schemaRefs>
</ds:datastoreItem>
</file>

<file path=customXml/itemProps4.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37056</TotalTime>
  <Words>987</Words>
  <Application>Microsoft Office PowerPoint</Application>
  <PresentationFormat>Widescreen</PresentationFormat>
  <Paragraphs>69</Paragraphs>
  <Slides>20</Slides>
  <Notes>14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 Math</vt:lpstr>
      <vt:lpstr>Century Gothic</vt:lpstr>
      <vt:lpstr>Minion Pro</vt:lpstr>
      <vt:lpstr>NewBaskerville-Italic</vt:lpstr>
      <vt:lpstr>System Font Regular</vt:lpstr>
      <vt:lpstr>Office Theme</vt:lpstr>
      <vt:lpstr>Ατομική Θεωρία – Από τη κλασική στη σύγχρονη θεώρηση (Part 3)</vt:lpstr>
      <vt:lpstr>PowerPoint Presentation</vt:lpstr>
      <vt:lpstr>Κυματική συμπεριφορά της ύλης – Υλικά κύματα  </vt:lpstr>
      <vt:lpstr>Τι δεν κατάφερε η πρώτη κβαντική θεωρία Bohr?</vt:lpstr>
      <vt:lpstr>Τι δεν κατάφερε η πρώτη κβαντική θεωρία Bohr?</vt:lpstr>
      <vt:lpstr>Μια κυματική θεωρία της ύλης</vt:lpstr>
      <vt:lpstr>Υλικά κύματα De Broglie</vt:lpstr>
      <vt:lpstr>Το πρόβλημα των τροχιών Bohr και η Υπόθεση de Broglie</vt:lpstr>
      <vt:lpstr>Υλικά κύματα De Broglie – Εξήγηση Τροχιών Bohr</vt:lpstr>
      <vt:lpstr>Υλικά κύματα De Broglie – Εξήγηση Τροχιών Bohr</vt:lpstr>
      <vt:lpstr>Υλικά κύματα De Broglie – Εξήγηση Τροχιών Bohr</vt:lpstr>
      <vt:lpstr>Κυματική φύση της ύλης</vt:lpstr>
      <vt:lpstr>Το Πείραμα της Διπλής Σχισμής (Double Slit experiment) 1. Με σφαίρες (σωματίδια)</vt:lpstr>
      <vt:lpstr>Το Πείραμα της Διπλής Σχισμής (Double Slit experiment) 2. Με υδάτινα κύματα</vt:lpstr>
      <vt:lpstr>Το Πείραμα της Διπλής Σχισμής (Double Slit experiment)</vt:lpstr>
      <vt:lpstr>Το Πείραμα της Διπλής Σχισμής (Double Slit experiment) Με ηλεκτρόνια</vt:lpstr>
      <vt:lpstr>Single electron double slit wave experiment  (Akira Tonomura and co-workers at Hitachi in 1989)</vt:lpstr>
      <vt:lpstr>Η Αρχή της Απροσδιοριστίας</vt:lpstr>
      <vt:lpstr>Κυματοσωματιδιακός δυϊσμός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111</cp:revision>
  <cp:lastPrinted>2024-11-04T10:28:08Z</cp:lastPrinted>
  <dcterms:created xsi:type="dcterms:W3CDTF">2022-06-20T07:30:21Z</dcterms:created>
  <dcterms:modified xsi:type="dcterms:W3CDTF">2024-11-14T16:35:31Z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