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9"/>
  </p:notesMasterIdLst>
  <p:sldIdLst>
    <p:sldId id="256" r:id="rId6"/>
    <p:sldId id="314" r:id="rId7"/>
    <p:sldId id="275" r:id="rId8"/>
    <p:sldId id="274" r:id="rId9"/>
    <p:sldId id="276" r:id="rId10"/>
    <p:sldId id="273" r:id="rId11"/>
    <p:sldId id="311" r:id="rId12"/>
    <p:sldId id="328" r:id="rId13"/>
    <p:sldId id="278" r:id="rId14"/>
    <p:sldId id="329" r:id="rId15"/>
    <p:sldId id="315" r:id="rId16"/>
    <p:sldId id="330" r:id="rId17"/>
    <p:sldId id="283" r:id="rId18"/>
    <p:sldId id="316" r:id="rId19"/>
    <p:sldId id="318" r:id="rId20"/>
    <p:sldId id="317" r:id="rId21"/>
    <p:sldId id="284" r:id="rId22"/>
    <p:sldId id="331" r:id="rId23"/>
    <p:sldId id="332" r:id="rId24"/>
    <p:sldId id="333" r:id="rId25"/>
    <p:sldId id="334" r:id="rId26"/>
    <p:sldId id="335" r:id="rId27"/>
    <p:sldId id="321" r:id="rId28"/>
    <p:sldId id="336" r:id="rId29"/>
    <p:sldId id="337" r:id="rId30"/>
    <p:sldId id="338" r:id="rId31"/>
    <p:sldId id="339" r:id="rId32"/>
    <p:sldId id="340" r:id="rId33"/>
    <p:sldId id="324" r:id="rId34"/>
    <p:sldId id="342" r:id="rId35"/>
    <p:sldId id="291" r:id="rId36"/>
    <p:sldId id="325" r:id="rId37"/>
    <p:sldId id="313" r:id="rId38"/>
  </p:sldIdLst>
  <p:sldSz cx="12192000" cy="6858000"/>
  <p:notesSz cx="6799263" cy="9929813"/>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6" userDrawn="1">
          <p15:clr>
            <a:srgbClr val="A4A3A4"/>
          </p15:clr>
        </p15:guide>
        <p15:guide id="2" orient="horz" pos="2184" userDrawn="1">
          <p15:clr>
            <a:srgbClr val="A4A3A4"/>
          </p15:clr>
        </p15:guide>
        <p15:guide id="3" orient="horz" pos="528" userDrawn="1">
          <p15:clr>
            <a:srgbClr val="A4A3A4"/>
          </p15:clr>
        </p15:guide>
        <p15:guide id="4" orient="horz" pos="96" userDrawn="1">
          <p15:clr>
            <a:srgbClr val="A4A3A4"/>
          </p15:clr>
        </p15:guide>
        <p15:guide id="5" pos="189" userDrawn="1">
          <p15:clr>
            <a:srgbClr val="A4A3A4"/>
          </p15:clr>
        </p15:guide>
        <p15:guide id="6" pos="7488" userDrawn="1">
          <p15:clr>
            <a:srgbClr val="A4A3A4"/>
          </p15:clr>
        </p15:guide>
        <p15:guide id="7" orient="horz" pos="39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1F5CB"/>
    <a:srgbClr val="DCBA7F"/>
    <a:srgbClr val="168C75"/>
    <a:srgbClr val="090D11"/>
    <a:srgbClr val="FFFFF3"/>
    <a:srgbClr val="DAE3F2"/>
    <a:srgbClr val="FFFFEE"/>
    <a:srgbClr val="FACDD4"/>
    <a:srgbClr val="1D52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p:restoredTop sz="88136" autoAdjust="0"/>
  </p:normalViewPr>
  <p:slideViewPr>
    <p:cSldViewPr snapToGrid="0" snapToObjects="1">
      <p:cViewPr varScale="1">
        <p:scale>
          <a:sx n="97" d="100"/>
          <a:sy n="97" d="100"/>
        </p:scale>
        <p:origin x="1362" y="90"/>
      </p:cViewPr>
      <p:guideLst>
        <p:guide pos="3816"/>
        <p:guide orient="horz" pos="2184"/>
        <p:guide orient="horz" pos="528"/>
        <p:guide orient="horz" pos="96"/>
        <p:guide pos="189"/>
        <p:guide pos="7488"/>
        <p:guide orient="horz" pos="39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il Vafeias" userId="53802c1a584fe304" providerId="LiveId" clId="{BA55D070-A0B8-4C0E-BF8F-C059E28BA3FA}"/>
    <pc:docChg chg="undo custSel addSld modSld">
      <pc:chgData name="Michail Vafeias" userId="53802c1a584fe304" providerId="LiveId" clId="{BA55D070-A0B8-4C0E-BF8F-C059E28BA3FA}" dt="2024-11-11T07:48:02.099" v="1145" actId="20577"/>
      <pc:docMkLst>
        <pc:docMk/>
      </pc:docMkLst>
      <pc:sldChg chg="modSp mod">
        <pc:chgData name="Michail Vafeias" userId="53802c1a584fe304" providerId="LiveId" clId="{BA55D070-A0B8-4C0E-BF8F-C059E28BA3FA}" dt="2024-11-11T07:43:43.380" v="1075" actId="1076"/>
        <pc:sldMkLst>
          <pc:docMk/>
          <pc:sldMk cId="4190881843" sldId="346"/>
        </pc:sldMkLst>
        <pc:spChg chg="mod">
          <ac:chgData name="Michail Vafeias" userId="53802c1a584fe304" providerId="LiveId" clId="{BA55D070-A0B8-4C0E-BF8F-C059E28BA3FA}" dt="2024-11-11T07:27:59.137" v="7"/>
          <ac:spMkLst>
            <pc:docMk/>
            <pc:sldMk cId="4190881843" sldId="346"/>
            <ac:spMk id="8" creationId="{5E6EBC94-1FDA-33CC-7FBF-9B1265DD31EE}"/>
          </ac:spMkLst>
        </pc:spChg>
        <pc:spChg chg="mod">
          <ac:chgData name="Michail Vafeias" userId="53802c1a584fe304" providerId="LiveId" clId="{BA55D070-A0B8-4C0E-BF8F-C059E28BA3FA}" dt="2024-11-11T07:43:43.380" v="1075" actId="1076"/>
          <ac:spMkLst>
            <pc:docMk/>
            <pc:sldMk cId="4190881843" sldId="346"/>
            <ac:spMk id="12" creationId="{677B2F33-5E7F-6215-62BF-88FB34EFAA3D}"/>
          </ac:spMkLst>
        </pc:spChg>
        <pc:spChg chg="mod">
          <ac:chgData name="Michail Vafeias" userId="53802c1a584fe304" providerId="LiveId" clId="{BA55D070-A0B8-4C0E-BF8F-C059E28BA3FA}" dt="2024-11-11T07:43:25.573" v="1074" actId="20577"/>
          <ac:spMkLst>
            <pc:docMk/>
            <pc:sldMk cId="4190881843" sldId="346"/>
            <ac:spMk id="13" creationId="{EF313AA1-BE2B-39B3-CCCD-F9FC55721C84}"/>
          </ac:spMkLst>
        </pc:spChg>
      </pc:sldChg>
      <pc:sldChg chg="modSp mod">
        <pc:chgData name="Michail Vafeias" userId="53802c1a584fe304" providerId="LiveId" clId="{BA55D070-A0B8-4C0E-BF8F-C059E28BA3FA}" dt="2024-11-11T07:48:02.099" v="1145" actId="20577"/>
        <pc:sldMkLst>
          <pc:docMk/>
          <pc:sldMk cId="3098933443" sldId="347"/>
        </pc:sldMkLst>
        <pc:spChg chg="mod">
          <ac:chgData name="Michail Vafeias" userId="53802c1a584fe304" providerId="LiveId" clId="{BA55D070-A0B8-4C0E-BF8F-C059E28BA3FA}" dt="2024-11-11T07:48:02.099" v="1145" actId="20577"/>
          <ac:spMkLst>
            <pc:docMk/>
            <pc:sldMk cId="3098933443" sldId="347"/>
            <ac:spMk id="2" creationId="{900C15B2-2AC7-15FA-3240-319D69EC205E}"/>
          </ac:spMkLst>
        </pc:spChg>
        <pc:graphicFrameChg chg="modGraphic">
          <ac:chgData name="Michail Vafeias" userId="53802c1a584fe304" providerId="LiveId" clId="{BA55D070-A0B8-4C0E-BF8F-C059E28BA3FA}" dt="2024-11-11T07:46:29.299" v="1140" actId="20577"/>
          <ac:graphicFrameMkLst>
            <pc:docMk/>
            <pc:sldMk cId="3098933443" sldId="347"/>
            <ac:graphicFrameMk id="4" creationId="{98C046C5-2D01-8813-7883-BA9DA0D19D65}"/>
          </ac:graphicFrameMkLst>
        </pc:graphicFrameChg>
      </pc:sldChg>
      <pc:sldChg chg="modSp add mod">
        <pc:chgData name="Michail Vafeias" userId="53802c1a584fe304" providerId="LiveId" clId="{BA55D070-A0B8-4C0E-BF8F-C059E28BA3FA}" dt="2024-11-11T07:16:21.319" v="5" actId="20577"/>
        <pc:sldMkLst>
          <pc:docMk/>
          <pc:sldMk cId="802145327" sldId="358"/>
        </pc:sldMkLst>
        <pc:spChg chg="mod">
          <ac:chgData name="Michail Vafeias" userId="53802c1a584fe304" providerId="LiveId" clId="{BA55D070-A0B8-4C0E-BF8F-C059E28BA3FA}" dt="2024-11-11T07:16:14.828" v="1" actId="20577"/>
          <ac:spMkLst>
            <pc:docMk/>
            <pc:sldMk cId="802145327" sldId="358"/>
            <ac:spMk id="2" creationId="{64DFAF37-158F-316F-6EF6-20B4486019C1}"/>
          </ac:spMkLst>
        </pc:spChg>
        <pc:spChg chg="mod">
          <ac:chgData name="Michail Vafeias" userId="53802c1a584fe304" providerId="LiveId" clId="{BA55D070-A0B8-4C0E-BF8F-C059E28BA3FA}" dt="2024-11-11T07:16:21.319" v="5" actId="20577"/>
          <ac:spMkLst>
            <pc:docMk/>
            <pc:sldMk cId="802145327" sldId="358"/>
            <ac:spMk id="3" creationId="{DA6B3ADC-65AD-91F1-175C-32904763E645}"/>
          </ac:spMkLst>
        </pc:spChg>
      </pc:sldChg>
    </pc:docChg>
  </pc:docChgLst>
  <pc:docChgLst>
    <pc:chgData name="Michail Vafeias" userId="53802c1a584fe304" providerId="LiveId" clId="{F4469CB8-356B-468D-A6AD-15797AF5AEED}"/>
    <pc:docChg chg="delSld">
      <pc:chgData name="Michail Vafeias" userId="53802c1a584fe304" providerId="LiveId" clId="{F4469CB8-356B-468D-A6AD-15797AF5AEED}" dt="2024-11-14T16:36:36.883" v="0" actId="47"/>
      <pc:docMkLst>
        <pc:docMk/>
      </pc:docMkLst>
      <pc:sldChg chg="del">
        <pc:chgData name="Michail Vafeias" userId="53802c1a584fe304" providerId="LiveId" clId="{F4469CB8-356B-468D-A6AD-15797AF5AEED}" dt="2024-11-14T16:36:36.883" v="0" actId="47"/>
        <pc:sldMkLst>
          <pc:docMk/>
          <pc:sldMk cId="2728844242" sldId="292"/>
        </pc:sldMkLst>
      </pc:sldChg>
      <pc:sldChg chg="del">
        <pc:chgData name="Michail Vafeias" userId="53802c1a584fe304" providerId="LiveId" clId="{F4469CB8-356B-468D-A6AD-15797AF5AEED}" dt="2024-11-14T16:36:36.883" v="0" actId="47"/>
        <pc:sldMkLst>
          <pc:docMk/>
          <pc:sldMk cId="4282446706" sldId="312"/>
        </pc:sldMkLst>
      </pc:sldChg>
      <pc:sldChg chg="del">
        <pc:chgData name="Michail Vafeias" userId="53802c1a584fe304" providerId="LiveId" clId="{F4469CB8-356B-468D-A6AD-15797AF5AEED}" dt="2024-11-14T16:36:36.883" v="0" actId="47"/>
        <pc:sldMkLst>
          <pc:docMk/>
          <pc:sldMk cId="310499079" sldId="343"/>
        </pc:sldMkLst>
      </pc:sldChg>
      <pc:sldChg chg="del">
        <pc:chgData name="Michail Vafeias" userId="53802c1a584fe304" providerId="LiveId" clId="{F4469CB8-356B-468D-A6AD-15797AF5AEED}" dt="2024-11-14T16:36:36.883" v="0" actId="47"/>
        <pc:sldMkLst>
          <pc:docMk/>
          <pc:sldMk cId="740777737" sldId="344"/>
        </pc:sldMkLst>
      </pc:sldChg>
      <pc:sldChg chg="del">
        <pc:chgData name="Michail Vafeias" userId="53802c1a584fe304" providerId="LiveId" clId="{F4469CB8-356B-468D-A6AD-15797AF5AEED}" dt="2024-11-14T16:36:36.883" v="0" actId="47"/>
        <pc:sldMkLst>
          <pc:docMk/>
          <pc:sldMk cId="521961344" sldId="345"/>
        </pc:sldMkLst>
      </pc:sldChg>
      <pc:sldChg chg="del">
        <pc:chgData name="Michail Vafeias" userId="53802c1a584fe304" providerId="LiveId" clId="{F4469CB8-356B-468D-A6AD-15797AF5AEED}" dt="2024-11-14T16:36:36.883" v="0" actId="47"/>
        <pc:sldMkLst>
          <pc:docMk/>
          <pc:sldMk cId="4190881843" sldId="346"/>
        </pc:sldMkLst>
      </pc:sldChg>
      <pc:sldChg chg="del">
        <pc:chgData name="Michail Vafeias" userId="53802c1a584fe304" providerId="LiveId" clId="{F4469CB8-356B-468D-A6AD-15797AF5AEED}" dt="2024-11-14T16:36:36.883" v="0" actId="47"/>
        <pc:sldMkLst>
          <pc:docMk/>
          <pc:sldMk cId="3098933443" sldId="347"/>
        </pc:sldMkLst>
      </pc:sldChg>
      <pc:sldChg chg="del">
        <pc:chgData name="Michail Vafeias" userId="53802c1a584fe304" providerId="LiveId" clId="{F4469CB8-356B-468D-A6AD-15797AF5AEED}" dt="2024-11-14T16:36:36.883" v="0" actId="47"/>
        <pc:sldMkLst>
          <pc:docMk/>
          <pc:sldMk cId="2436739315" sldId="348"/>
        </pc:sldMkLst>
      </pc:sldChg>
      <pc:sldChg chg="del">
        <pc:chgData name="Michail Vafeias" userId="53802c1a584fe304" providerId="LiveId" clId="{F4469CB8-356B-468D-A6AD-15797AF5AEED}" dt="2024-11-14T16:36:36.883" v="0" actId="47"/>
        <pc:sldMkLst>
          <pc:docMk/>
          <pc:sldMk cId="947956478" sldId="349"/>
        </pc:sldMkLst>
      </pc:sldChg>
      <pc:sldChg chg="del">
        <pc:chgData name="Michail Vafeias" userId="53802c1a584fe304" providerId="LiveId" clId="{F4469CB8-356B-468D-A6AD-15797AF5AEED}" dt="2024-11-14T16:36:36.883" v="0" actId="47"/>
        <pc:sldMkLst>
          <pc:docMk/>
          <pc:sldMk cId="1146251357" sldId="350"/>
        </pc:sldMkLst>
      </pc:sldChg>
      <pc:sldChg chg="del">
        <pc:chgData name="Michail Vafeias" userId="53802c1a584fe304" providerId="LiveId" clId="{F4469CB8-356B-468D-A6AD-15797AF5AEED}" dt="2024-11-14T16:36:36.883" v="0" actId="47"/>
        <pc:sldMkLst>
          <pc:docMk/>
          <pc:sldMk cId="3660246782" sldId="351"/>
        </pc:sldMkLst>
      </pc:sldChg>
      <pc:sldChg chg="del">
        <pc:chgData name="Michail Vafeias" userId="53802c1a584fe304" providerId="LiveId" clId="{F4469CB8-356B-468D-A6AD-15797AF5AEED}" dt="2024-11-14T16:36:36.883" v="0" actId="47"/>
        <pc:sldMkLst>
          <pc:docMk/>
          <pc:sldMk cId="3469851568" sldId="352"/>
        </pc:sldMkLst>
      </pc:sldChg>
      <pc:sldChg chg="del">
        <pc:chgData name="Michail Vafeias" userId="53802c1a584fe304" providerId="LiveId" clId="{F4469CB8-356B-468D-A6AD-15797AF5AEED}" dt="2024-11-14T16:36:36.883" v="0" actId="47"/>
        <pc:sldMkLst>
          <pc:docMk/>
          <pc:sldMk cId="542688745" sldId="353"/>
        </pc:sldMkLst>
      </pc:sldChg>
      <pc:sldChg chg="del">
        <pc:chgData name="Michail Vafeias" userId="53802c1a584fe304" providerId="LiveId" clId="{F4469CB8-356B-468D-A6AD-15797AF5AEED}" dt="2024-11-14T16:36:36.883" v="0" actId="47"/>
        <pc:sldMkLst>
          <pc:docMk/>
          <pc:sldMk cId="2087814928" sldId="354"/>
        </pc:sldMkLst>
      </pc:sldChg>
      <pc:sldChg chg="del">
        <pc:chgData name="Michail Vafeias" userId="53802c1a584fe304" providerId="LiveId" clId="{F4469CB8-356B-468D-A6AD-15797AF5AEED}" dt="2024-11-14T16:36:36.883" v="0" actId="47"/>
        <pc:sldMkLst>
          <pc:docMk/>
          <pc:sldMk cId="2599908470" sldId="355"/>
        </pc:sldMkLst>
      </pc:sldChg>
      <pc:sldChg chg="del">
        <pc:chgData name="Michail Vafeias" userId="53802c1a584fe304" providerId="LiveId" clId="{F4469CB8-356B-468D-A6AD-15797AF5AEED}" dt="2024-11-14T16:36:36.883" v="0" actId="47"/>
        <pc:sldMkLst>
          <pc:docMk/>
          <pc:sldMk cId="2349565719" sldId="356"/>
        </pc:sldMkLst>
      </pc:sldChg>
      <pc:sldChg chg="del">
        <pc:chgData name="Michail Vafeias" userId="53802c1a584fe304" providerId="LiveId" clId="{F4469CB8-356B-468D-A6AD-15797AF5AEED}" dt="2024-11-14T16:36:36.883" v="0" actId="47"/>
        <pc:sldMkLst>
          <pc:docMk/>
          <pc:sldMk cId="1891992088" sldId="357"/>
        </pc:sldMkLst>
      </pc:sldChg>
      <pc:sldChg chg="del">
        <pc:chgData name="Michail Vafeias" userId="53802c1a584fe304" providerId="LiveId" clId="{F4469CB8-356B-468D-A6AD-15797AF5AEED}" dt="2024-11-14T16:36:36.883" v="0" actId="47"/>
        <pc:sldMkLst>
          <pc:docMk/>
          <pc:sldMk cId="802145327"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DC0B013-F5D0-4911-9619-9D7A50B7A9C9}" type="datetimeFigureOut">
              <a:rPr lang="el-GR" smtClean="0"/>
              <a:t>14/11/2024</a:t>
            </a:fld>
            <a:endParaRPr lang="el-GR"/>
          </a:p>
        </p:txBody>
      </p:sp>
      <p:sp>
        <p:nvSpPr>
          <p:cNvPr id="4" name="Θέση εικόνας διαφάνειας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BD196BA-9909-4F09-80C5-5204F115B9EF}" type="slidenum">
              <a:rPr lang="el-GR" smtClean="0"/>
              <a:t>‹#›</a:t>
            </a:fld>
            <a:endParaRPr lang="el-GR"/>
          </a:p>
        </p:txBody>
      </p:sp>
    </p:spTree>
    <p:extLst>
      <p:ext uri="{BB962C8B-B14F-4D97-AF65-F5344CB8AC3E}">
        <p14:creationId xmlns:p14="http://schemas.microsoft.com/office/powerpoint/2010/main" val="331380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BD196BA-9909-4F09-80C5-5204F115B9EF}" type="slidenum">
              <a:rPr lang="el-GR" smtClean="0"/>
              <a:t>1</a:t>
            </a:fld>
            <a:endParaRPr lang="el-GR"/>
          </a:p>
        </p:txBody>
      </p:sp>
    </p:spTree>
    <p:extLst>
      <p:ext uri="{BB962C8B-B14F-4D97-AF65-F5344CB8AC3E}">
        <p14:creationId xmlns:p14="http://schemas.microsoft.com/office/powerpoint/2010/main" val="229563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4F58-F2D7-E30F-54E9-CC36EA845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12687-B855-8573-E745-A9512939B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A5825-106F-33F0-2C13-5F797DCBFF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7692B4-B29F-E12A-5368-C27835B584BD}"/>
              </a:ext>
            </a:extLst>
          </p:cNvPr>
          <p:cNvSpPr>
            <a:spLocks noGrp="1"/>
          </p:cNvSpPr>
          <p:nvPr>
            <p:ph type="sldNum" sz="quarter" idx="5"/>
          </p:nvPr>
        </p:nvSpPr>
        <p:spPr/>
        <p:txBody>
          <a:bodyPr/>
          <a:lstStyle/>
          <a:p>
            <a:fld id="{1BD196BA-9909-4F09-80C5-5204F115B9EF}" type="slidenum">
              <a:rPr lang="el-GR" smtClean="0"/>
              <a:t>14</a:t>
            </a:fld>
            <a:endParaRPr lang="el-GR"/>
          </a:p>
        </p:txBody>
      </p:sp>
    </p:spTree>
    <p:extLst>
      <p:ext uri="{BB962C8B-B14F-4D97-AF65-F5344CB8AC3E}">
        <p14:creationId xmlns:p14="http://schemas.microsoft.com/office/powerpoint/2010/main" val="390525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4094-5F2C-56C2-2493-9CBC53C0F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0F011-B54B-53E5-8B81-708A57C9F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773AB-F486-59A5-80FD-896728F3B9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7D202C-0497-CB9E-C938-F188919DB925}"/>
              </a:ext>
            </a:extLst>
          </p:cNvPr>
          <p:cNvSpPr>
            <a:spLocks noGrp="1"/>
          </p:cNvSpPr>
          <p:nvPr>
            <p:ph type="sldNum" sz="quarter" idx="5"/>
          </p:nvPr>
        </p:nvSpPr>
        <p:spPr/>
        <p:txBody>
          <a:bodyPr/>
          <a:lstStyle/>
          <a:p>
            <a:fld id="{1BD196BA-9909-4F09-80C5-5204F115B9EF}" type="slidenum">
              <a:rPr lang="el-GR" smtClean="0"/>
              <a:t>15</a:t>
            </a:fld>
            <a:endParaRPr lang="el-GR"/>
          </a:p>
        </p:txBody>
      </p:sp>
    </p:spTree>
    <p:extLst>
      <p:ext uri="{BB962C8B-B14F-4D97-AF65-F5344CB8AC3E}">
        <p14:creationId xmlns:p14="http://schemas.microsoft.com/office/powerpoint/2010/main" val="205910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BDBA9-52C6-0840-ACF3-6D3E10581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2108D-8DE6-2BB2-ECFD-468DAA27D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2F96F-6A4F-D8C1-3BD6-CEA710CD74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744B15-3BBE-97B8-4713-AC1170121ED2}"/>
              </a:ext>
            </a:extLst>
          </p:cNvPr>
          <p:cNvSpPr>
            <a:spLocks noGrp="1"/>
          </p:cNvSpPr>
          <p:nvPr>
            <p:ph type="sldNum" sz="quarter" idx="5"/>
          </p:nvPr>
        </p:nvSpPr>
        <p:spPr/>
        <p:txBody>
          <a:bodyPr/>
          <a:lstStyle/>
          <a:p>
            <a:fld id="{1BD196BA-9909-4F09-80C5-5204F115B9EF}" type="slidenum">
              <a:rPr lang="el-GR" smtClean="0"/>
              <a:t>16</a:t>
            </a:fld>
            <a:endParaRPr lang="el-GR"/>
          </a:p>
        </p:txBody>
      </p:sp>
    </p:spTree>
    <p:extLst>
      <p:ext uri="{BB962C8B-B14F-4D97-AF65-F5344CB8AC3E}">
        <p14:creationId xmlns:p14="http://schemas.microsoft.com/office/powerpoint/2010/main" val="29030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AC8C3-A0D5-4F5A-5D06-BB82B9526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6C675-3F9D-9C02-81D7-762944696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1E8D0-7A5C-3A48-E71E-A516AE639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DDC341-5596-F2D5-5AAC-1BBCF65B4278}"/>
              </a:ext>
            </a:extLst>
          </p:cNvPr>
          <p:cNvSpPr>
            <a:spLocks noGrp="1"/>
          </p:cNvSpPr>
          <p:nvPr>
            <p:ph type="sldNum" sz="quarter" idx="5"/>
          </p:nvPr>
        </p:nvSpPr>
        <p:spPr/>
        <p:txBody>
          <a:bodyPr/>
          <a:lstStyle/>
          <a:p>
            <a:fld id="{1BD196BA-9909-4F09-80C5-5204F115B9EF}" type="slidenum">
              <a:rPr lang="el-GR" smtClean="0"/>
              <a:t>18</a:t>
            </a:fld>
            <a:endParaRPr lang="el-GR"/>
          </a:p>
        </p:txBody>
      </p:sp>
    </p:spTree>
    <p:extLst>
      <p:ext uri="{BB962C8B-B14F-4D97-AF65-F5344CB8AC3E}">
        <p14:creationId xmlns:p14="http://schemas.microsoft.com/office/powerpoint/2010/main" val="129118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154C-B98A-7EF5-AB8D-EAA4EB00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D418F-E30D-D9DF-E1C5-50CE4B8E1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DA0F3-5F44-877E-2E22-7FBAD639BB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B94A3-E3B6-B5A4-DE45-5EA6B24DCCB9}"/>
              </a:ext>
            </a:extLst>
          </p:cNvPr>
          <p:cNvSpPr>
            <a:spLocks noGrp="1"/>
          </p:cNvSpPr>
          <p:nvPr>
            <p:ph type="sldNum" sz="quarter" idx="5"/>
          </p:nvPr>
        </p:nvSpPr>
        <p:spPr/>
        <p:txBody>
          <a:bodyPr/>
          <a:lstStyle/>
          <a:p>
            <a:fld id="{1BD196BA-9909-4F09-80C5-5204F115B9EF}" type="slidenum">
              <a:rPr lang="el-GR" smtClean="0"/>
              <a:t>19</a:t>
            </a:fld>
            <a:endParaRPr lang="el-GR"/>
          </a:p>
        </p:txBody>
      </p:sp>
    </p:spTree>
    <p:extLst>
      <p:ext uri="{BB962C8B-B14F-4D97-AF65-F5344CB8AC3E}">
        <p14:creationId xmlns:p14="http://schemas.microsoft.com/office/powerpoint/2010/main" val="184663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17D08-27F6-0CF1-B755-D0B6FDF28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E25F3-6CB9-7E8A-31AE-68AF01AC0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E0FC4-1C98-A17C-672D-E0EADEA067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C3AD64-F29E-BEC3-D91A-010580F0C581}"/>
              </a:ext>
            </a:extLst>
          </p:cNvPr>
          <p:cNvSpPr>
            <a:spLocks noGrp="1"/>
          </p:cNvSpPr>
          <p:nvPr>
            <p:ph type="sldNum" sz="quarter" idx="5"/>
          </p:nvPr>
        </p:nvSpPr>
        <p:spPr/>
        <p:txBody>
          <a:bodyPr/>
          <a:lstStyle/>
          <a:p>
            <a:fld id="{1BD196BA-9909-4F09-80C5-5204F115B9EF}" type="slidenum">
              <a:rPr lang="el-GR" smtClean="0"/>
              <a:t>20</a:t>
            </a:fld>
            <a:endParaRPr lang="el-GR"/>
          </a:p>
        </p:txBody>
      </p:sp>
    </p:spTree>
    <p:extLst>
      <p:ext uri="{BB962C8B-B14F-4D97-AF65-F5344CB8AC3E}">
        <p14:creationId xmlns:p14="http://schemas.microsoft.com/office/powerpoint/2010/main" val="266690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3FBC1-DA82-148B-87AF-73F770C73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0917E-2C36-455C-AC8D-0EBB70A7F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E5B038-3178-3B9E-C7BF-77CF09025D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672755-D748-0A03-4A16-C4A2739DD3BD}"/>
              </a:ext>
            </a:extLst>
          </p:cNvPr>
          <p:cNvSpPr>
            <a:spLocks noGrp="1"/>
          </p:cNvSpPr>
          <p:nvPr>
            <p:ph type="sldNum" sz="quarter" idx="5"/>
          </p:nvPr>
        </p:nvSpPr>
        <p:spPr/>
        <p:txBody>
          <a:bodyPr/>
          <a:lstStyle/>
          <a:p>
            <a:fld id="{1BD196BA-9909-4F09-80C5-5204F115B9EF}" type="slidenum">
              <a:rPr lang="el-GR" smtClean="0"/>
              <a:t>21</a:t>
            </a:fld>
            <a:endParaRPr lang="el-GR"/>
          </a:p>
        </p:txBody>
      </p:sp>
    </p:spTree>
    <p:extLst>
      <p:ext uri="{BB962C8B-B14F-4D97-AF65-F5344CB8AC3E}">
        <p14:creationId xmlns:p14="http://schemas.microsoft.com/office/powerpoint/2010/main" val="9004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B70D1-A3BE-3CF5-1E83-889582584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7B2A8-4322-FBFB-E15D-37C36F13C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3AA48-D969-888F-3894-A91689763E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5BAEE8-CC8C-8A54-30E3-9C593D91EFE7}"/>
              </a:ext>
            </a:extLst>
          </p:cNvPr>
          <p:cNvSpPr>
            <a:spLocks noGrp="1"/>
          </p:cNvSpPr>
          <p:nvPr>
            <p:ph type="sldNum" sz="quarter" idx="5"/>
          </p:nvPr>
        </p:nvSpPr>
        <p:spPr/>
        <p:txBody>
          <a:bodyPr/>
          <a:lstStyle/>
          <a:p>
            <a:fld id="{1BD196BA-9909-4F09-80C5-5204F115B9EF}" type="slidenum">
              <a:rPr lang="el-GR" smtClean="0"/>
              <a:t>22</a:t>
            </a:fld>
            <a:endParaRPr lang="el-GR"/>
          </a:p>
        </p:txBody>
      </p:sp>
    </p:spTree>
    <p:extLst>
      <p:ext uri="{BB962C8B-B14F-4D97-AF65-F5344CB8AC3E}">
        <p14:creationId xmlns:p14="http://schemas.microsoft.com/office/powerpoint/2010/main" val="401652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B889-ADE6-FACC-9AF5-21E5E1C7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EBB5F-8649-B894-511D-EFCF2DAA5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1F42A-0E83-83DC-7C8C-3B01F28754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99DBE4-B0A5-F7FB-A3DA-11D4154142DE}"/>
              </a:ext>
            </a:extLst>
          </p:cNvPr>
          <p:cNvSpPr>
            <a:spLocks noGrp="1"/>
          </p:cNvSpPr>
          <p:nvPr>
            <p:ph type="sldNum" sz="quarter" idx="5"/>
          </p:nvPr>
        </p:nvSpPr>
        <p:spPr/>
        <p:txBody>
          <a:bodyPr/>
          <a:lstStyle/>
          <a:p>
            <a:fld id="{1BD196BA-9909-4F09-80C5-5204F115B9EF}" type="slidenum">
              <a:rPr lang="el-GR" smtClean="0"/>
              <a:t>23</a:t>
            </a:fld>
            <a:endParaRPr lang="el-GR"/>
          </a:p>
        </p:txBody>
      </p:sp>
    </p:spTree>
    <p:extLst>
      <p:ext uri="{BB962C8B-B14F-4D97-AF65-F5344CB8AC3E}">
        <p14:creationId xmlns:p14="http://schemas.microsoft.com/office/powerpoint/2010/main" val="219917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17D4-46F1-EA55-1131-81AA02938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36169-F80F-0CE5-0654-EEBE9F73A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AC4D1-BF76-B273-6578-6DE3509A94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492291-61B2-9298-E1B6-39C453E51D94}"/>
              </a:ext>
            </a:extLst>
          </p:cNvPr>
          <p:cNvSpPr>
            <a:spLocks noGrp="1"/>
          </p:cNvSpPr>
          <p:nvPr>
            <p:ph type="sldNum" sz="quarter" idx="5"/>
          </p:nvPr>
        </p:nvSpPr>
        <p:spPr/>
        <p:txBody>
          <a:bodyPr/>
          <a:lstStyle/>
          <a:p>
            <a:fld id="{1BD196BA-9909-4F09-80C5-5204F115B9EF}" type="slidenum">
              <a:rPr lang="el-GR" smtClean="0"/>
              <a:t>24</a:t>
            </a:fld>
            <a:endParaRPr lang="el-GR"/>
          </a:p>
        </p:txBody>
      </p:sp>
    </p:spTree>
    <p:extLst>
      <p:ext uri="{BB962C8B-B14F-4D97-AF65-F5344CB8AC3E}">
        <p14:creationId xmlns:p14="http://schemas.microsoft.com/office/powerpoint/2010/main" val="347790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196BA-9909-4F09-80C5-5204F115B9EF}" type="slidenum">
              <a:rPr lang="el-GR" smtClean="0"/>
              <a:t>3</a:t>
            </a:fld>
            <a:endParaRPr lang="el-GR"/>
          </a:p>
        </p:txBody>
      </p:sp>
    </p:spTree>
    <p:extLst>
      <p:ext uri="{BB962C8B-B14F-4D97-AF65-F5344CB8AC3E}">
        <p14:creationId xmlns:p14="http://schemas.microsoft.com/office/powerpoint/2010/main" val="362987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0AA8B-C211-262F-7B5D-63814C262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490AC-3D2A-FA08-F59A-1A5328068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51A93-D4B7-2776-93C2-46CDF9226C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809E4-C1AA-F0D4-BAE6-C220C0D4AB2C}"/>
              </a:ext>
            </a:extLst>
          </p:cNvPr>
          <p:cNvSpPr>
            <a:spLocks noGrp="1"/>
          </p:cNvSpPr>
          <p:nvPr>
            <p:ph type="sldNum" sz="quarter" idx="5"/>
          </p:nvPr>
        </p:nvSpPr>
        <p:spPr/>
        <p:txBody>
          <a:bodyPr/>
          <a:lstStyle/>
          <a:p>
            <a:fld id="{1BD196BA-9909-4F09-80C5-5204F115B9EF}" type="slidenum">
              <a:rPr lang="el-GR" smtClean="0"/>
              <a:t>25</a:t>
            </a:fld>
            <a:endParaRPr lang="el-GR"/>
          </a:p>
        </p:txBody>
      </p:sp>
    </p:spTree>
    <p:extLst>
      <p:ext uri="{BB962C8B-B14F-4D97-AF65-F5344CB8AC3E}">
        <p14:creationId xmlns:p14="http://schemas.microsoft.com/office/powerpoint/2010/main" val="1345928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5D7B0-D9DA-FF53-5D07-FF36E1029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99543-543D-E803-D4A3-FAC79EA18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3DECB-2078-8A4D-7F79-FBCC101456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E35253-6E05-2FEE-0D47-53FE8D1B0BA6}"/>
              </a:ext>
            </a:extLst>
          </p:cNvPr>
          <p:cNvSpPr>
            <a:spLocks noGrp="1"/>
          </p:cNvSpPr>
          <p:nvPr>
            <p:ph type="sldNum" sz="quarter" idx="5"/>
          </p:nvPr>
        </p:nvSpPr>
        <p:spPr/>
        <p:txBody>
          <a:bodyPr/>
          <a:lstStyle/>
          <a:p>
            <a:fld id="{1BD196BA-9909-4F09-80C5-5204F115B9EF}" type="slidenum">
              <a:rPr lang="el-GR" smtClean="0"/>
              <a:t>26</a:t>
            </a:fld>
            <a:endParaRPr lang="el-GR"/>
          </a:p>
        </p:txBody>
      </p:sp>
    </p:spTree>
    <p:extLst>
      <p:ext uri="{BB962C8B-B14F-4D97-AF65-F5344CB8AC3E}">
        <p14:creationId xmlns:p14="http://schemas.microsoft.com/office/powerpoint/2010/main" val="3561141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55D96-DEBE-E378-CAC4-CBCDE66D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24EAF-9D72-94B3-D187-721ABF086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A1787-EFD0-4BA7-9C64-B96A8B9FC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329CFD-F85C-FF85-FC84-0E2F70D6D398}"/>
              </a:ext>
            </a:extLst>
          </p:cNvPr>
          <p:cNvSpPr>
            <a:spLocks noGrp="1"/>
          </p:cNvSpPr>
          <p:nvPr>
            <p:ph type="sldNum" sz="quarter" idx="5"/>
          </p:nvPr>
        </p:nvSpPr>
        <p:spPr/>
        <p:txBody>
          <a:bodyPr/>
          <a:lstStyle/>
          <a:p>
            <a:fld id="{1BD196BA-9909-4F09-80C5-5204F115B9EF}" type="slidenum">
              <a:rPr lang="el-GR" smtClean="0"/>
              <a:t>27</a:t>
            </a:fld>
            <a:endParaRPr lang="el-GR"/>
          </a:p>
        </p:txBody>
      </p:sp>
    </p:spTree>
    <p:extLst>
      <p:ext uri="{BB962C8B-B14F-4D97-AF65-F5344CB8AC3E}">
        <p14:creationId xmlns:p14="http://schemas.microsoft.com/office/powerpoint/2010/main" val="295870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E9D8-A6FE-3B38-EB02-A9579CB14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39A20-AE5D-579A-17E7-BF6BD9E7E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5ECC7-AD03-C5DD-18D8-8EA3C04A6D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E7E5B-0E45-7221-F381-6490B90B6F84}"/>
              </a:ext>
            </a:extLst>
          </p:cNvPr>
          <p:cNvSpPr>
            <a:spLocks noGrp="1"/>
          </p:cNvSpPr>
          <p:nvPr>
            <p:ph type="sldNum" sz="quarter" idx="5"/>
          </p:nvPr>
        </p:nvSpPr>
        <p:spPr/>
        <p:txBody>
          <a:bodyPr/>
          <a:lstStyle/>
          <a:p>
            <a:fld id="{1BD196BA-9909-4F09-80C5-5204F115B9EF}" type="slidenum">
              <a:rPr lang="el-GR" smtClean="0"/>
              <a:t>28</a:t>
            </a:fld>
            <a:endParaRPr lang="el-GR"/>
          </a:p>
        </p:txBody>
      </p:sp>
    </p:spTree>
    <p:extLst>
      <p:ext uri="{BB962C8B-B14F-4D97-AF65-F5344CB8AC3E}">
        <p14:creationId xmlns:p14="http://schemas.microsoft.com/office/powerpoint/2010/main" val="117294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4B180-BDE0-E347-0599-3887990D9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40B48-1B70-163A-F9BE-873A07E2A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25FCC-123D-D355-CC95-8084C5AEAE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02DE9-2AD4-DB5F-94E7-591FE58D6780}"/>
              </a:ext>
            </a:extLst>
          </p:cNvPr>
          <p:cNvSpPr>
            <a:spLocks noGrp="1"/>
          </p:cNvSpPr>
          <p:nvPr>
            <p:ph type="sldNum" sz="quarter" idx="5"/>
          </p:nvPr>
        </p:nvSpPr>
        <p:spPr/>
        <p:txBody>
          <a:bodyPr/>
          <a:lstStyle/>
          <a:p>
            <a:fld id="{1BD196BA-9909-4F09-80C5-5204F115B9EF}" type="slidenum">
              <a:rPr lang="el-GR" smtClean="0"/>
              <a:t>29</a:t>
            </a:fld>
            <a:endParaRPr lang="el-GR"/>
          </a:p>
        </p:txBody>
      </p:sp>
    </p:spTree>
    <p:extLst>
      <p:ext uri="{BB962C8B-B14F-4D97-AF65-F5344CB8AC3E}">
        <p14:creationId xmlns:p14="http://schemas.microsoft.com/office/powerpoint/2010/main" val="1852801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99011-3080-C72B-4985-4F122F279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58288-98B0-383B-8020-CE1344143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8E637-8683-29BC-0CC1-CFB0F5BA88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0DEE30-7909-0310-B91B-DF2BCBC1D8D3}"/>
              </a:ext>
            </a:extLst>
          </p:cNvPr>
          <p:cNvSpPr>
            <a:spLocks noGrp="1"/>
          </p:cNvSpPr>
          <p:nvPr>
            <p:ph type="sldNum" sz="quarter" idx="5"/>
          </p:nvPr>
        </p:nvSpPr>
        <p:spPr/>
        <p:txBody>
          <a:bodyPr/>
          <a:lstStyle/>
          <a:p>
            <a:fld id="{1BD196BA-9909-4F09-80C5-5204F115B9EF}" type="slidenum">
              <a:rPr lang="el-GR" smtClean="0"/>
              <a:t>30</a:t>
            </a:fld>
            <a:endParaRPr lang="el-GR"/>
          </a:p>
        </p:txBody>
      </p:sp>
    </p:spTree>
    <p:extLst>
      <p:ext uri="{BB962C8B-B14F-4D97-AF65-F5344CB8AC3E}">
        <p14:creationId xmlns:p14="http://schemas.microsoft.com/office/powerpoint/2010/main" val="3578998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196BA-9909-4F09-80C5-5204F115B9EF}" type="slidenum">
              <a:rPr lang="el-GR" smtClean="0"/>
              <a:t>31</a:t>
            </a:fld>
            <a:endParaRPr lang="el-GR"/>
          </a:p>
        </p:txBody>
      </p:sp>
    </p:spTree>
    <p:extLst>
      <p:ext uri="{BB962C8B-B14F-4D97-AF65-F5344CB8AC3E}">
        <p14:creationId xmlns:p14="http://schemas.microsoft.com/office/powerpoint/2010/main" val="2408466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98D7A-DD73-6474-CD50-2C1CA59C8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08347-14D6-46E3-AB22-8216DE0C1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37B82-CFC9-85D9-B006-931C5E4AD7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234E1-F672-A36D-A9CB-B60417D7F5E3}"/>
              </a:ext>
            </a:extLst>
          </p:cNvPr>
          <p:cNvSpPr>
            <a:spLocks noGrp="1"/>
          </p:cNvSpPr>
          <p:nvPr>
            <p:ph type="sldNum" sz="quarter" idx="5"/>
          </p:nvPr>
        </p:nvSpPr>
        <p:spPr/>
        <p:txBody>
          <a:bodyPr/>
          <a:lstStyle/>
          <a:p>
            <a:fld id="{1BD196BA-9909-4F09-80C5-5204F115B9EF}" type="slidenum">
              <a:rPr lang="el-GR" smtClean="0"/>
              <a:t>32</a:t>
            </a:fld>
            <a:endParaRPr lang="el-GR"/>
          </a:p>
        </p:txBody>
      </p:sp>
    </p:spTree>
    <p:extLst>
      <p:ext uri="{BB962C8B-B14F-4D97-AF65-F5344CB8AC3E}">
        <p14:creationId xmlns:p14="http://schemas.microsoft.com/office/powerpoint/2010/main" val="105046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196BA-9909-4F09-80C5-5204F115B9EF}" type="slidenum">
              <a:rPr lang="el-GR" smtClean="0"/>
              <a:t>7</a:t>
            </a:fld>
            <a:endParaRPr lang="el-GR"/>
          </a:p>
        </p:txBody>
      </p:sp>
    </p:spTree>
    <p:extLst>
      <p:ext uri="{BB962C8B-B14F-4D97-AF65-F5344CB8AC3E}">
        <p14:creationId xmlns:p14="http://schemas.microsoft.com/office/powerpoint/2010/main" val="428687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C922-D7F3-D4CD-0730-53895E060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19B20-022A-30CC-1DA2-2F07A1B26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42924-6BDB-292B-4E17-EA558125CD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E82FE0-F452-B05C-F624-0D442BCA720B}"/>
              </a:ext>
            </a:extLst>
          </p:cNvPr>
          <p:cNvSpPr>
            <a:spLocks noGrp="1"/>
          </p:cNvSpPr>
          <p:nvPr>
            <p:ph type="sldNum" sz="quarter" idx="5"/>
          </p:nvPr>
        </p:nvSpPr>
        <p:spPr/>
        <p:txBody>
          <a:bodyPr/>
          <a:lstStyle/>
          <a:p>
            <a:fld id="{1BD196BA-9909-4F09-80C5-5204F115B9EF}" type="slidenum">
              <a:rPr lang="el-GR" smtClean="0"/>
              <a:t>8</a:t>
            </a:fld>
            <a:endParaRPr lang="el-GR"/>
          </a:p>
        </p:txBody>
      </p:sp>
    </p:spTree>
    <p:extLst>
      <p:ext uri="{BB962C8B-B14F-4D97-AF65-F5344CB8AC3E}">
        <p14:creationId xmlns:p14="http://schemas.microsoft.com/office/powerpoint/2010/main" val="214730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196BA-9909-4F09-80C5-5204F115B9EF}" type="slidenum">
              <a:rPr lang="el-GR" smtClean="0"/>
              <a:t>9</a:t>
            </a:fld>
            <a:endParaRPr lang="el-GR"/>
          </a:p>
        </p:txBody>
      </p:sp>
    </p:spTree>
    <p:extLst>
      <p:ext uri="{BB962C8B-B14F-4D97-AF65-F5344CB8AC3E}">
        <p14:creationId xmlns:p14="http://schemas.microsoft.com/office/powerpoint/2010/main" val="1827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2D90-25F6-1E5B-BFBD-5455F127D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BA5-003D-42BE-190D-5EBAE9517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96551-516D-C022-197D-8DA701BF8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B0A63-A826-0B7A-EE4F-D478EE6642F6}"/>
              </a:ext>
            </a:extLst>
          </p:cNvPr>
          <p:cNvSpPr>
            <a:spLocks noGrp="1"/>
          </p:cNvSpPr>
          <p:nvPr>
            <p:ph type="sldNum" sz="quarter" idx="5"/>
          </p:nvPr>
        </p:nvSpPr>
        <p:spPr/>
        <p:txBody>
          <a:bodyPr/>
          <a:lstStyle/>
          <a:p>
            <a:fld id="{1BD196BA-9909-4F09-80C5-5204F115B9EF}" type="slidenum">
              <a:rPr lang="el-GR" smtClean="0"/>
              <a:t>10</a:t>
            </a:fld>
            <a:endParaRPr lang="el-GR"/>
          </a:p>
        </p:txBody>
      </p:sp>
    </p:spTree>
    <p:extLst>
      <p:ext uri="{BB962C8B-B14F-4D97-AF65-F5344CB8AC3E}">
        <p14:creationId xmlns:p14="http://schemas.microsoft.com/office/powerpoint/2010/main" val="145019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E5F35-B06E-FC90-1D14-8703C97A9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3F974-CEFC-2913-4F76-8A690DFD4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1E787-2DAD-0E9F-16C0-AE172A50C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047B4F-69D3-6DD7-B278-6E650E9B4A46}"/>
              </a:ext>
            </a:extLst>
          </p:cNvPr>
          <p:cNvSpPr>
            <a:spLocks noGrp="1"/>
          </p:cNvSpPr>
          <p:nvPr>
            <p:ph type="sldNum" sz="quarter" idx="5"/>
          </p:nvPr>
        </p:nvSpPr>
        <p:spPr/>
        <p:txBody>
          <a:bodyPr/>
          <a:lstStyle/>
          <a:p>
            <a:fld id="{1BD196BA-9909-4F09-80C5-5204F115B9EF}" type="slidenum">
              <a:rPr lang="el-GR" smtClean="0"/>
              <a:t>11</a:t>
            </a:fld>
            <a:endParaRPr lang="el-GR"/>
          </a:p>
        </p:txBody>
      </p:sp>
    </p:spTree>
    <p:extLst>
      <p:ext uri="{BB962C8B-B14F-4D97-AF65-F5344CB8AC3E}">
        <p14:creationId xmlns:p14="http://schemas.microsoft.com/office/powerpoint/2010/main" val="136937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F16F3-DB97-562A-3BF7-F78F021E0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46AE8-0BE7-B600-454D-E1BDB5A6A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77501-B187-9E95-5937-A2ACD921FE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9EDAC6-6659-B3E7-13A9-DD8E8824D9BD}"/>
              </a:ext>
            </a:extLst>
          </p:cNvPr>
          <p:cNvSpPr>
            <a:spLocks noGrp="1"/>
          </p:cNvSpPr>
          <p:nvPr>
            <p:ph type="sldNum" sz="quarter" idx="5"/>
          </p:nvPr>
        </p:nvSpPr>
        <p:spPr/>
        <p:txBody>
          <a:bodyPr/>
          <a:lstStyle/>
          <a:p>
            <a:fld id="{1BD196BA-9909-4F09-80C5-5204F115B9EF}" type="slidenum">
              <a:rPr lang="el-GR" smtClean="0"/>
              <a:t>12</a:t>
            </a:fld>
            <a:endParaRPr lang="el-GR"/>
          </a:p>
        </p:txBody>
      </p:sp>
    </p:spTree>
    <p:extLst>
      <p:ext uri="{BB962C8B-B14F-4D97-AF65-F5344CB8AC3E}">
        <p14:creationId xmlns:p14="http://schemas.microsoft.com/office/powerpoint/2010/main" val="351765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196BA-9909-4F09-80C5-5204F115B9EF}" type="slidenum">
              <a:rPr lang="el-GR" smtClean="0"/>
              <a:t>13</a:t>
            </a:fld>
            <a:endParaRPr lang="el-GR"/>
          </a:p>
        </p:txBody>
      </p:sp>
    </p:spTree>
    <p:extLst>
      <p:ext uri="{BB962C8B-B14F-4D97-AF65-F5344CB8AC3E}">
        <p14:creationId xmlns:p14="http://schemas.microsoft.com/office/powerpoint/2010/main" val="1894007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6527B-9233-85D3-911F-979E096BAAD2}"/>
              </a:ext>
            </a:extLst>
          </p:cNvPr>
          <p:cNvSpPr/>
          <p:nvPr userDrawn="1"/>
        </p:nvSpPr>
        <p:spPr>
          <a:xfrm>
            <a:off x="0" y="-6436"/>
            <a:ext cx="12192000" cy="5783121"/>
          </a:xfrm>
          <a:prstGeom prst="rect">
            <a:avLst/>
          </a:prstGeom>
          <a:gradFill>
            <a:gsLst>
              <a:gs pos="64000">
                <a:srgbClr val="919AB3"/>
              </a:gs>
              <a:gs pos="28014">
                <a:srgbClr val="47537D"/>
              </a:gs>
              <a:gs pos="46000">
                <a:srgbClr val="636E92"/>
              </a:gs>
              <a:gs pos="12000">
                <a:srgbClr val="2E3B6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2"/>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86121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lvl1pPr>
              <a:defRPr>
                <a:solidFill>
                  <a:schemeClr val="bg1"/>
                </a:solidFill>
              </a:defRPr>
            </a:lvl1pPr>
          </a:lstStyle>
          <a:p>
            <a:fld id="{B4274E06-C9BE-6D47-BF82-8D1C59B33DFA}" type="datetimeFigureOut">
              <a:rPr lang="en-GR" smtClean="0"/>
              <a:pPr/>
              <a:t>11/14/2024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19C7B008-F016-3015-9A9E-E65BD4BBF291}"/>
              </a:ext>
            </a:extLst>
          </p:cNvPr>
          <p:cNvPicPr>
            <a:picLocks noChangeAspect="1"/>
          </p:cNvPicPr>
          <p:nvPr userDrawn="1"/>
        </p:nvPicPr>
        <p:blipFill>
          <a:blip r:embed="rId3"/>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95128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2812647" y="3429000"/>
            <a:ext cx="8723059" cy="1133475"/>
          </a:xfrm>
        </p:spPr>
        <p:txBody>
          <a:bodyPr anchor="b">
            <a:normAutofit/>
          </a:bodyPr>
          <a:lstStyle>
            <a:lvl1pPr>
              <a:defRPr sz="28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2812647" y="4589464"/>
            <a:ext cx="8723061" cy="762466"/>
          </a:xfrm>
        </p:spPr>
        <p:txBody>
          <a:bodyPr>
            <a:normAutofit/>
          </a:bodyPr>
          <a:lstStyle>
            <a:lvl1pPr marL="0" indent="0">
              <a:buNone/>
              <a:defRPr sz="18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49" y="3429000"/>
            <a:ext cx="2153133" cy="1922930"/>
          </a:xfrm>
        </p:spPr>
        <p:txBody>
          <a:bodyPr anchor="ctr">
            <a:noAutofit/>
          </a:bodyPr>
          <a:lstStyle>
            <a:lvl1pPr marL="0" indent="0" algn="ctr">
              <a:buFontTx/>
              <a:buNone/>
              <a:defRPr sz="16600" b="1" i="0" spc="-20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10" name="Picture 9">
            <a:extLst>
              <a:ext uri="{FF2B5EF4-FFF2-40B4-BE49-F238E27FC236}">
                <a16:creationId xmlns:a16="http://schemas.microsoft.com/office/drawing/2014/main" id="{B9BC86BD-8ACB-50E2-D47D-CDE6ADFCC5C1}"/>
              </a:ext>
            </a:extLst>
          </p:cNvPr>
          <p:cNvPicPr>
            <a:picLocks noChangeAspect="1"/>
          </p:cNvPicPr>
          <p:nvPr userDrawn="1"/>
        </p:nvPicPr>
        <p:blipFill>
          <a:blip r:embed="rId2"/>
          <a:stretch>
            <a:fillRect/>
          </a:stretch>
        </p:blipFill>
        <p:spPr>
          <a:xfrm>
            <a:off x="388694" y="393143"/>
            <a:ext cx="1957646" cy="1296762"/>
          </a:xfrm>
          <a:prstGeom prst="rect">
            <a:avLst/>
          </a:prstGeom>
        </p:spPr>
      </p:pic>
    </p:spTree>
    <p:extLst>
      <p:ext uri="{BB962C8B-B14F-4D97-AF65-F5344CB8AC3E}">
        <p14:creationId xmlns:p14="http://schemas.microsoft.com/office/powerpoint/2010/main" val="40899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1978271" y="3429001"/>
            <a:ext cx="9557436" cy="942278"/>
          </a:xfrm>
        </p:spPr>
        <p:txBody>
          <a:bodyPr anchor="b">
            <a:normAutofit/>
          </a:bodyPr>
          <a:lstStyle>
            <a:lvl1pPr>
              <a:defRPr sz="20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1978270" y="4402313"/>
            <a:ext cx="9557438" cy="504224"/>
          </a:xfrm>
        </p:spPr>
        <p:txBody>
          <a:bodyPr>
            <a:normAutofit/>
          </a:bodyPr>
          <a:lstStyle>
            <a:lvl1pPr marL="0" indent="0">
              <a:buNone/>
              <a:defRPr sz="14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50" y="3429000"/>
            <a:ext cx="1654420" cy="1477537"/>
          </a:xfrm>
        </p:spPr>
        <p:txBody>
          <a:bodyPr anchor="ctr">
            <a:noAutofit/>
          </a:bodyPr>
          <a:lstStyle>
            <a:lvl1pPr marL="0" indent="0" algn="ctr">
              <a:buFontTx/>
              <a:buNone/>
              <a:defRPr sz="11500" b="1" i="0" spc="-12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7" name="Εικόνα 6">
            <a:extLst>
              <a:ext uri="{FF2B5EF4-FFF2-40B4-BE49-F238E27FC236}">
                <a16:creationId xmlns:a16="http://schemas.microsoft.com/office/drawing/2014/main" id="{021D5A50-28BC-6A30-7D54-01D2E4CEA2B4}"/>
              </a:ext>
            </a:extLst>
          </p:cNvPr>
          <p:cNvPicPr>
            <a:picLocks noChangeAspect="1"/>
          </p:cNvPicPr>
          <p:nvPr userDrawn="1"/>
        </p:nvPicPr>
        <p:blipFill>
          <a:blip r:embed="rId2">
            <a:alphaModFix amt="50000"/>
          </a:blip>
          <a:stretch>
            <a:fillRect/>
          </a:stretch>
        </p:blipFill>
        <p:spPr>
          <a:xfrm>
            <a:off x="7045677" y="557561"/>
            <a:ext cx="6144451" cy="6858000"/>
          </a:xfrm>
          <a:prstGeom prst="rect">
            <a:avLst/>
          </a:prstGeom>
        </p:spPr>
      </p:pic>
    </p:spTree>
    <p:extLst>
      <p:ext uri="{BB962C8B-B14F-4D97-AF65-F5344CB8AC3E}">
        <p14:creationId xmlns:p14="http://schemas.microsoft.com/office/powerpoint/2010/main" val="254703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796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6577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hasCustomPrompt="1"/>
          </p:nvPr>
        </p:nvSpPr>
        <p:spPr>
          <a:xfrm>
            <a:off x="6686402" y="1825625"/>
            <a:ext cx="3689498" cy="4351338"/>
          </a:xfrm>
          <a:solidFill>
            <a:schemeClr val="accent1"/>
          </a:solidFill>
        </p:spPr>
        <p:txBody>
          <a:bodyPr lIns="324000" tIns="360000" rIns="180000" bIns="144000"/>
          <a:lstStyle>
            <a:lvl1pPr marL="0" indent="0">
              <a:buNone/>
              <a:defRPr i="0">
                <a:solidFill>
                  <a:schemeClr val="bg1"/>
                </a:solidFill>
              </a:defRPr>
            </a:lvl1pPr>
            <a:lvl2pPr marL="277200" indent="0">
              <a:buNone/>
              <a:defRPr i="0">
                <a:solidFill>
                  <a:schemeClr val="bg1"/>
                </a:solidFill>
              </a:defRPr>
            </a:lvl2pPr>
            <a:lvl3pPr marL="734400" indent="0">
              <a:buNone/>
              <a:defRPr i="0">
                <a:solidFill>
                  <a:schemeClr val="bg1"/>
                </a:solidFill>
              </a:defRPr>
            </a:lvl3pPr>
            <a:lvl4pPr marL="1191600" indent="0">
              <a:buNone/>
              <a:defRPr i="0">
                <a:solidFill>
                  <a:schemeClr val="bg1"/>
                </a:solidFill>
              </a:defRPr>
            </a:lvl4pPr>
            <a:lvl5pPr marL="1648800" indent="0">
              <a:buNone/>
              <a:defRPr i="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34830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p:bg>
      <p:bgPr>
        <a:solidFill>
          <a:srgbClr val="A9BCD0">
            <a:alpha val="2008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9" name="Picture 8">
            <a:extLst>
              <a:ext uri="{FF2B5EF4-FFF2-40B4-BE49-F238E27FC236}">
                <a16:creationId xmlns:a16="http://schemas.microsoft.com/office/drawing/2014/main" id="{BE660F01-A6E0-2555-BF41-E418ADEC2290}"/>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309222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B62A-13E1-BAAD-0D6D-9A4CE11F1B69}"/>
              </a:ext>
            </a:extLst>
          </p:cNvPr>
          <p:cNvSpPr>
            <a:spLocks noGrp="1"/>
          </p:cNvSpPr>
          <p:nvPr>
            <p:ph type="title"/>
          </p:nvPr>
        </p:nvSpPr>
        <p:spPr>
          <a:xfrm>
            <a:off x="352800" y="365125"/>
            <a:ext cx="10515600" cy="982800"/>
          </a:xfrm>
        </p:spPr>
        <p:txBody>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5086B4BB-8187-5C61-CFB7-49424C9867CF}"/>
              </a:ext>
            </a:extLst>
          </p:cNvPr>
          <p:cNvSpPr>
            <a:spLocks noGrp="1"/>
          </p:cNvSpPr>
          <p:nvPr>
            <p:ph type="body" idx="1"/>
          </p:nvPr>
        </p:nvSpPr>
        <p:spPr>
          <a:xfrm>
            <a:off x="352800" y="146124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1BC6315-7C63-63CF-4591-820033AB33C1}"/>
              </a:ext>
            </a:extLst>
          </p:cNvPr>
          <p:cNvSpPr>
            <a:spLocks noGrp="1"/>
          </p:cNvSpPr>
          <p:nvPr>
            <p:ph sz="half" idx="2"/>
          </p:nvPr>
        </p:nvSpPr>
        <p:spPr>
          <a:xfrm>
            <a:off x="352800" y="228515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BC8A9A5-FE0D-7DB1-6585-C6FE9613D8C0}"/>
              </a:ext>
            </a:extLst>
          </p:cNvPr>
          <p:cNvSpPr>
            <a:spLocks noGrp="1"/>
          </p:cNvSpPr>
          <p:nvPr>
            <p:ph type="body" sz="quarter" idx="3"/>
          </p:nvPr>
        </p:nvSpPr>
        <p:spPr>
          <a:xfrm>
            <a:off x="5685212" y="146124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230969-0327-6FA3-2F37-F2C681DC618B}"/>
              </a:ext>
            </a:extLst>
          </p:cNvPr>
          <p:cNvSpPr>
            <a:spLocks noGrp="1"/>
          </p:cNvSpPr>
          <p:nvPr>
            <p:ph sz="quarter" idx="4"/>
          </p:nvPr>
        </p:nvSpPr>
        <p:spPr>
          <a:xfrm>
            <a:off x="5685212" y="228515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308CB7E1-603A-3F2A-7981-A0FAB65AACD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8" name="Footer Placeholder 7">
            <a:extLst>
              <a:ext uri="{FF2B5EF4-FFF2-40B4-BE49-F238E27FC236}">
                <a16:creationId xmlns:a16="http://schemas.microsoft.com/office/drawing/2014/main" id="{08696C67-0743-4BF6-B797-7B2222192363}"/>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99684F86-8978-5382-DCD1-CE7A985881A9}"/>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10" name="Picture 9">
            <a:extLst>
              <a:ext uri="{FF2B5EF4-FFF2-40B4-BE49-F238E27FC236}">
                <a16:creationId xmlns:a16="http://schemas.microsoft.com/office/drawing/2014/main" id="{48754378-5176-B6B7-6294-398AFBCAF3E6}"/>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2608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1" i="0">
                <a:solidFill>
                  <a:srgbClr val="2E3B6B"/>
                </a:solidFill>
                <a:latin typeface="Century Gothic" panose="020B0502020202020204" pitchFamily="34" charset="0"/>
              </a:defRPr>
            </a:lvl1pPr>
          </a:lstStyle>
          <a:p>
            <a:r>
              <a:rPr lang="en-GB" dirty="0"/>
              <a:t>Click to edit Master title style</a:t>
            </a:r>
            <a:endParaRPr lang="en-GR" dirty="0"/>
          </a:p>
        </p:txBody>
      </p:sp>
      <p:pic>
        <p:nvPicPr>
          <p:cNvPr id="34" name="Picture 33">
            <a:extLst>
              <a:ext uri="{FF2B5EF4-FFF2-40B4-BE49-F238E27FC236}">
                <a16:creationId xmlns:a16="http://schemas.microsoft.com/office/drawing/2014/main" id="{9B1CD5BD-4452-59E2-3AD0-0C3D8AC5E526}"/>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
        <p:nvSpPr>
          <p:cNvPr id="27" name="Text Placeholder 4">
            <a:extLst>
              <a:ext uri="{FF2B5EF4-FFF2-40B4-BE49-F238E27FC236}">
                <a16:creationId xmlns:a16="http://schemas.microsoft.com/office/drawing/2014/main" id="{64D452E5-F1D2-2821-6618-91554FE4DE6B}"/>
              </a:ext>
            </a:extLst>
          </p:cNvPr>
          <p:cNvSpPr>
            <a:spLocks noGrp="1"/>
          </p:cNvSpPr>
          <p:nvPr>
            <p:ph type="body" sz="quarter" idx="16" hasCustomPrompt="1"/>
          </p:nvPr>
        </p:nvSpPr>
        <p:spPr>
          <a:xfrm>
            <a:off x="325712" y="1651763"/>
            <a:ext cx="4869002" cy="4841112"/>
          </a:xfrm>
          <a:solidFill>
            <a:schemeClr val="bg1"/>
          </a:solidFill>
        </p:spPr>
        <p:txBody>
          <a:bodyPr lIns="144000" tIns="288000" rIns="144000" bIns="144000">
            <a:noAutofit/>
          </a:bodyPr>
          <a:lstStyle>
            <a:lvl1pPr marL="1800000" indent="0">
              <a:buNone/>
              <a:defRPr sz="2400" b="1" i="0">
                <a:solidFill>
                  <a:srgbClr val="FF3B6B"/>
                </a:solidFill>
                <a:latin typeface="Century Gothic" panose="020B0502020202020204" pitchFamily="34" charset="0"/>
              </a:defRPr>
            </a:lvl1pPr>
            <a:lvl2pPr marL="1800000" indent="0">
              <a:buNone/>
              <a:defRPr sz="18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12" name="Picture Placeholder 11">
            <a:extLst>
              <a:ext uri="{FF2B5EF4-FFF2-40B4-BE49-F238E27FC236}">
                <a16:creationId xmlns:a16="http://schemas.microsoft.com/office/drawing/2014/main" id="{B0B10115-D612-C67A-44B2-03CB914DD576}"/>
              </a:ext>
            </a:extLst>
          </p:cNvPr>
          <p:cNvSpPr>
            <a:spLocks noGrp="1"/>
          </p:cNvSpPr>
          <p:nvPr>
            <p:ph type="pic" sz="quarter" idx="24"/>
          </p:nvPr>
        </p:nvSpPr>
        <p:spPr>
          <a:xfrm>
            <a:off x="585788" y="1928813"/>
            <a:ext cx="1289050" cy="1290637"/>
          </a:xfrm>
          <a:prstGeom prst="ellipse">
            <a:avLst/>
          </a:prstGeom>
        </p:spPr>
        <p:txBody>
          <a:bodyPr/>
          <a:lstStyle/>
          <a:p>
            <a:endParaRPr lang="en-GR"/>
          </a:p>
        </p:txBody>
      </p:sp>
      <p:sp>
        <p:nvSpPr>
          <p:cNvPr id="62" name="Text Placeholder 4">
            <a:extLst>
              <a:ext uri="{FF2B5EF4-FFF2-40B4-BE49-F238E27FC236}">
                <a16:creationId xmlns:a16="http://schemas.microsoft.com/office/drawing/2014/main" id="{C3214947-62D7-0743-896F-804D77B4ABFA}"/>
              </a:ext>
            </a:extLst>
          </p:cNvPr>
          <p:cNvSpPr>
            <a:spLocks noGrp="1"/>
          </p:cNvSpPr>
          <p:nvPr>
            <p:ph type="body" sz="quarter" idx="25" hasCustomPrompt="1"/>
          </p:nvPr>
        </p:nvSpPr>
        <p:spPr>
          <a:xfrm>
            <a:off x="5556300" y="1651763"/>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3" name="Picture Placeholder 11">
            <a:extLst>
              <a:ext uri="{FF2B5EF4-FFF2-40B4-BE49-F238E27FC236}">
                <a16:creationId xmlns:a16="http://schemas.microsoft.com/office/drawing/2014/main" id="{E2071066-A376-449D-7AFE-597B57E13E79}"/>
              </a:ext>
            </a:extLst>
          </p:cNvPr>
          <p:cNvSpPr>
            <a:spLocks noGrp="1"/>
          </p:cNvSpPr>
          <p:nvPr>
            <p:ph type="pic" sz="quarter" idx="26"/>
          </p:nvPr>
        </p:nvSpPr>
        <p:spPr>
          <a:xfrm>
            <a:off x="5816376" y="1928813"/>
            <a:ext cx="1289050" cy="1290637"/>
          </a:xfrm>
          <a:prstGeom prst="ellipse">
            <a:avLst/>
          </a:prstGeom>
        </p:spPr>
        <p:txBody>
          <a:bodyPr/>
          <a:lstStyle/>
          <a:p>
            <a:endParaRPr lang="en-GR" dirty="0"/>
          </a:p>
        </p:txBody>
      </p:sp>
      <p:sp>
        <p:nvSpPr>
          <p:cNvPr id="68" name="Text Placeholder 4">
            <a:extLst>
              <a:ext uri="{FF2B5EF4-FFF2-40B4-BE49-F238E27FC236}">
                <a16:creationId xmlns:a16="http://schemas.microsoft.com/office/drawing/2014/main" id="{737EEB44-02DA-0B17-E934-0CE61CDCF45E}"/>
              </a:ext>
            </a:extLst>
          </p:cNvPr>
          <p:cNvSpPr>
            <a:spLocks noGrp="1"/>
          </p:cNvSpPr>
          <p:nvPr>
            <p:ph type="body" sz="quarter" idx="27" hasCustomPrompt="1"/>
          </p:nvPr>
        </p:nvSpPr>
        <p:spPr>
          <a:xfrm>
            <a:off x="5556300" y="4240150"/>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9" name="Picture Placeholder 11">
            <a:extLst>
              <a:ext uri="{FF2B5EF4-FFF2-40B4-BE49-F238E27FC236}">
                <a16:creationId xmlns:a16="http://schemas.microsoft.com/office/drawing/2014/main" id="{B14362CB-8AFE-16FA-A9FC-3B6DFA440D80}"/>
              </a:ext>
            </a:extLst>
          </p:cNvPr>
          <p:cNvSpPr>
            <a:spLocks noGrp="1"/>
          </p:cNvSpPr>
          <p:nvPr>
            <p:ph type="pic" sz="quarter" idx="28"/>
          </p:nvPr>
        </p:nvSpPr>
        <p:spPr>
          <a:xfrm>
            <a:off x="5816376" y="4517200"/>
            <a:ext cx="1289050" cy="1290637"/>
          </a:xfrm>
          <a:prstGeom prst="ellipse">
            <a:avLst/>
          </a:prstGeom>
        </p:spPr>
        <p:txBody>
          <a:bodyPr/>
          <a:lstStyle/>
          <a:p>
            <a:endParaRPr lang="en-GR" dirty="0"/>
          </a:p>
        </p:txBody>
      </p:sp>
    </p:spTree>
    <p:extLst>
      <p:ext uri="{BB962C8B-B14F-4D97-AF65-F5344CB8AC3E}">
        <p14:creationId xmlns:p14="http://schemas.microsoft.com/office/powerpoint/2010/main" val="420073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6975120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8245154"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1" name="Εικόνα 20">
            <a:extLst>
              <a:ext uri="{FF2B5EF4-FFF2-40B4-BE49-F238E27FC236}">
                <a16:creationId xmlns:a16="http://schemas.microsoft.com/office/drawing/2014/main" id="{F94F670A-1E02-6276-F6C9-E8CE75E6F73E}"/>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303835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7F5AE116-F590-3148-2EE9-E26D846D89D2}"/>
              </a:ext>
            </a:extLst>
          </p:cNvPr>
          <p:cNvPicPr>
            <a:picLocks noChangeAspect="1"/>
          </p:cNvPicPr>
          <p:nvPr userDrawn="1"/>
        </p:nvPicPr>
        <p:blipFill>
          <a:blip r:embed="rId2"/>
          <a:stretch>
            <a:fillRect/>
          </a:stretch>
        </p:blipFill>
        <p:spPr>
          <a:xfrm>
            <a:off x="-100361" y="-78059"/>
            <a:ext cx="12292361" cy="6950064"/>
          </a:xfrm>
          <a:prstGeom prst="rect">
            <a:avLst/>
          </a:prstGeom>
        </p:spPr>
      </p:pic>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3"/>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6361106" cy="523617"/>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6361106" cy="271982"/>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18583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ercent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4" name="Text Placeholder 3">
            <a:extLst>
              <a:ext uri="{FF2B5EF4-FFF2-40B4-BE49-F238E27FC236}">
                <a16:creationId xmlns:a16="http://schemas.microsoft.com/office/drawing/2014/main" id="{CBC07CC9-9116-661D-95A8-C87D66C4850B}"/>
              </a:ext>
            </a:extLst>
          </p:cNvPr>
          <p:cNvSpPr>
            <a:spLocks noGrp="1"/>
          </p:cNvSpPr>
          <p:nvPr>
            <p:ph type="body" sz="quarter" idx="21" hasCustomPrompt="1"/>
          </p:nvPr>
        </p:nvSpPr>
        <p:spPr>
          <a:xfrm>
            <a:off x="1724629" y="2198688"/>
            <a:ext cx="2210764" cy="1435100"/>
          </a:xfrm>
        </p:spPr>
        <p:txBody>
          <a:bodyPr anchor="b">
            <a:noAutofit/>
          </a:bodyPr>
          <a:lstStyle>
            <a:lvl1pPr marL="0" indent="0" algn="ctr">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30%</a:t>
            </a:r>
          </a:p>
        </p:txBody>
      </p:sp>
      <p:sp>
        <p:nvSpPr>
          <p:cNvPr id="21" name="Text Placeholder 3">
            <a:extLst>
              <a:ext uri="{FF2B5EF4-FFF2-40B4-BE49-F238E27FC236}">
                <a16:creationId xmlns:a16="http://schemas.microsoft.com/office/drawing/2014/main" id="{4A8BC83D-2D20-3E8A-2FD6-F11CCCF83076}"/>
              </a:ext>
            </a:extLst>
          </p:cNvPr>
          <p:cNvSpPr>
            <a:spLocks noGrp="1"/>
          </p:cNvSpPr>
          <p:nvPr>
            <p:ph type="body" sz="quarter" idx="22" hasCustomPrompt="1"/>
          </p:nvPr>
        </p:nvSpPr>
        <p:spPr>
          <a:xfrm>
            <a:off x="5083336" y="2198688"/>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12%</a:t>
            </a:r>
          </a:p>
        </p:txBody>
      </p:sp>
      <p:sp>
        <p:nvSpPr>
          <p:cNvPr id="22" name="Text Placeholder 3">
            <a:extLst>
              <a:ext uri="{FF2B5EF4-FFF2-40B4-BE49-F238E27FC236}">
                <a16:creationId xmlns:a16="http://schemas.microsoft.com/office/drawing/2014/main" id="{A5631159-F601-5397-C5F8-178826B3E41C}"/>
              </a:ext>
            </a:extLst>
          </p:cNvPr>
          <p:cNvSpPr>
            <a:spLocks noGrp="1"/>
          </p:cNvSpPr>
          <p:nvPr>
            <p:ph type="body" sz="quarter" idx="23" hasCustomPrompt="1"/>
          </p:nvPr>
        </p:nvSpPr>
        <p:spPr>
          <a:xfrm>
            <a:off x="8511372" y="2157809"/>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99%</a:t>
            </a:r>
          </a:p>
        </p:txBody>
      </p:sp>
    </p:spTree>
    <p:extLst>
      <p:ext uri="{BB962C8B-B14F-4D97-AF65-F5344CB8AC3E}">
        <p14:creationId xmlns:p14="http://schemas.microsoft.com/office/powerpoint/2010/main" val="37793383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pic>
        <p:nvPicPr>
          <p:cNvPr id="23" name="Picture 22">
            <a:extLst>
              <a:ext uri="{FF2B5EF4-FFF2-40B4-BE49-F238E27FC236}">
                <a16:creationId xmlns:a16="http://schemas.microsoft.com/office/drawing/2014/main" id="{04703449-DBD0-4486-9CA6-2672D6B1B04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8378757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Icons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209902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153490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puzzle">
    <p:bg>
      <p:bgPr>
        <a:solidFill>
          <a:srgbClr val="2E3B6B"/>
        </a:solidFill>
        <a:effectLst/>
      </p:bgPr>
    </p:bg>
    <p:spTree>
      <p:nvGrpSpPr>
        <p:cNvPr id="1" name=""/>
        <p:cNvGrpSpPr/>
        <p:nvPr/>
      </p:nvGrpSpPr>
      <p:grpSpPr>
        <a:xfrm>
          <a:off x="0" y="0"/>
          <a:ext cx="0" cy="0"/>
          <a:chOff x="0" y="0"/>
          <a:chExt cx="0" cy="0"/>
        </a:xfrm>
      </p:grpSpPr>
      <p:grpSp>
        <p:nvGrpSpPr>
          <p:cNvPr id="3" name="Google Shape;8786;p96">
            <a:extLst>
              <a:ext uri="{FF2B5EF4-FFF2-40B4-BE49-F238E27FC236}">
                <a16:creationId xmlns:a16="http://schemas.microsoft.com/office/drawing/2014/main" id="{E60CC54D-F803-07BD-9CD9-71D38A65E794}"/>
              </a:ext>
            </a:extLst>
          </p:cNvPr>
          <p:cNvGrpSpPr/>
          <p:nvPr userDrawn="1"/>
        </p:nvGrpSpPr>
        <p:grpSpPr>
          <a:xfrm>
            <a:off x="1024363" y="1525328"/>
            <a:ext cx="10087333" cy="4313882"/>
            <a:chOff x="732422" y="2990152"/>
            <a:chExt cx="1337773" cy="572103"/>
          </a:xfrm>
        </p:grpSpPr>
        <p:sp>
          <p:nvSpPr>
            <p:cNvPr id="4" name="Google Shape;8787;p96">
              <a:extLst>
                <a:ext uri="{FF2B5EF4-FFF2-40B4-BE49-F238E27FC236}">
                  <a16:creationId xmlns:a16="http://schemas.microsoft.com/office/drawing/2014/main" id="{66178D44-172E-C23D-83B1-7BBDE9902374}"/>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rgbClr val="FF3B6B"/>
            </a:solid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788;p96">
              <a:extLst>
                <a:ext uri="{FF2B5EF4-FFF2-40B4-BE49-F238E27FC236}">
                  <a16:creationId xmlns:a16="http://schemas.microsoft.com/office/drawing/2014/main" id="{78E98274-E1CE-0409-DA19-DD50806E9930}"/>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89;p96">
              <a:extLst>
                <a:ext uri="{FF2B5EF4-FFF2-40B4-BE49-F238E27FC236}">
                  <a16:creationId xmlns:a16="http://schemas.microsoft.com/office/drawing/2014/main" id="{EF8E0819-D71F-9269-BCBA-EA83D9B9A1F6}"/>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rgbClr val="2E3B6B"/>
            </a:solid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790;p96">
              <a:extLst>
                <a:ext uri="{FF2B5EF4-FFF2-40B4-BE49-F238E27FC236}">
                  <a16:creationId xmlns:a16="http://schemas.microsoft.com/office/drawing/2014/main" id="{1FFB6971-6EB9-762F-6FBA-DED8056882FF}"/>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91;p96">
              <a:extLst>
                <a:ext uri="{FF2B5EF4-FFF2-40B4-BE49-F238E27FC236}">
                  <a16:creationId xmlns:a16="http://schemas.microsoft.com/office/drawing/2014/main" id="{4693C1AF-68AD-C158-90B6-A423B202075C}"/>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792;p96">
              <a:extLst>
                <a:ext uri="{FF2B5EF4-FFF2-40B4-BE49-F238E27FC236}">
                  <a16:creationId xmlns:a16="http://schemas.microsoft.com/office/drawing/2014/main" id="{0806DDA6-BAA6-F6D8-7A7F-35C4A8E9D92F}"/>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rgbClr val="A9BCD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1717709" y="230336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2" name="Text Placeholder 8">
            <a:extLst>
              <a:ext uri="{FF2B5EF4-FFF2-40B4-BE49-F238E27FC236}">
                <a16:creationId xmlns:a16="http://schemas.microsoft.com/office/drawing/2014/main" id="{039D9564-37C7-9BDC-8DAF-9C3C76470707}"/>
              </a:ext>
            </a:extLst>
          </p:cNvPr>
          <p:cNvSpPr>
            <a:spLocks noGrp="1"/>
          </p:cNvSpPr>
          <p:nvPr>
            <p:ph type="body" sz="quarter" idx="31"/>
          </p:nvPr>
        </p:nvSpPr>
        <p:spPr>
          <a:xfrm>
            <a:off x="3195226" y="372417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3" name="Text Placeholder 8">
            <a:extLst>
              <a:ext uri="{FF2B5EF4-FFF2-40B4-BE49-F238E27FC236}">
                <a16:creationId xmlns:a16="http://schemas.microsoft.com/office/drawing/2014/main" id="{501AE94A-B8B0-9AF4-53A1-4F9984EA2B70}"/>
              </a:ext>
            </a:extLst>
          </p:cNvPr>
          <p:cNvSpPr>
            <a:spLocks noGrp="1"/>
          </p:cNvSpPr>
          <p:nvPr>
            <p:ph type="body" sz="quarter" idx="32"/>
          </p:nvPr>
        </p:nvSpPr>
        <p:spPr>
          <a:xfrm>
            <a:off x="4556797" y="2301917"/>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4" name="Text Placeholder 8">
            <a:extLst>
              <a:ext uri="{FF2B5EF4-FFF2-40B4-BE49-F238E27FC236}">
                <a16:creationId xmlns:a16="http://schemas.microsoft.com/office/drawing/2014/main" id="{A04335B4-D7C5-C7F8-44C5-DBBF70CB26E6}"/>
              </a:ext>
            </a:extLst>
          </p:cNvPr>
          <p:cNvSpPr>
            <a:spLocks noGrp="1"/>
          </p:cNvSpPr>
          <p:nvPr>
            <p:ph type="body" sz="quarter" idx="33"/>
          </p:nvPr>
        </p:nvSpPr>
        <p:spPr>
          <a:xfrm>
            <a:off x="6046687" y="3703473"/>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5" name="Text Placeholder 8">
            <a:extLst>
              <a:ext uri="{FF2B5EF4-FFF2-40B4-BE49-F238E27FC236}">
                <a16:creationId xmlns:a16="http://schemas.microsoft.com/office/drawing/2014/main" id="{09E33324-1A7A-893E-E299-E7611337F7DB}"/>
              </a:ext>
            </a:extLst>
          </p:cNvPr>
          <p:cNvSpPr>
            <a:spLocks noGrp="1"/>
          </p:cNvSpPr>
          <p:nvPr>
            <p:ph type="body" sz="quarter" idx="34"/>
          </p:nvPr>
        </p:nvSpPr>
        <p:spPr>
          <a:xfrm>
            <a:off x="7488253" y="2297315"/>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6" name="Text Placeholder 8">
            <a:extLst>
              <a:ext uri="{FF2B5EF4-FFF2-40B4-BE49-F238E27FC236}">
                <a16:creationId xmlns:a16="http://schemas.microsoft.com/office/drawing/2014/main" id="{EB975902-FD7D-F6CF-B164-5515314A30A1}"/>
              </a:ext>
            </a:extLst>
          </p:cNvPr>
          <p:cNvSpPr>
            <a:spLocks noGrp="1"/>
          </p:cNvSpPr>
          <p:nvPr>
            <p:ph type="body" sz="quarter" idx="35"/>
          </p:nvPr>
        </p:nvSpPr>
        <p:spPr>
          <a:xfrm>
            <a:off x="8791711" y="3646698"/>
            <a:ext cx="1550754" cy="1497515"/>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8191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6F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44" name="Picture 43">
            <a:extLst>
              <a:ext uri="{FF2B5EF4-FFF2-40B4-BE49-F238E27FC236}">
                <a16:creationId xmlns:a16="http://schemas.microsoft.com/office/drawing/2014/main" id="{656A14A8-3D54-7087-0B2F-D76A25168821}"/>
              </a:ext>
            </a:extLst>
          </p:cNvPr>
          <p:cNvPicPr>
            <a:picLocks noChangeAspect="1"/>
          </p:cNvPicPr>
          <p:nvPr userDrawn="1"/>
        </p:nvPicPr>
        <p:blipFill>
          <a:blip r:embed="rId3"/>
          <a:stretch>
            <a:fillRect/>
          </a:stretch>
        </p:blipFill>
        <p:spPr>
          <a:xfrm>
            <a:off x="0" y="3436106"/>
            <a:ext cx="12192000" cy="939800"/>
          </a:xfrm>
          <a:prstGeom prst="rect">
            <a:avLst/>
          </a:prstGeom>
          <a:effectLst>
            <a:outerShdw blurRad="50800" dist="38100" dir="5400000" algn="t" rotWithShape="0">
              <a:prstClr val="black">
                <a:alpha val="40000"/>
              </a:prstClr>
            </a:outerShdw>
          </a:effectLst>
        </p:spPr>
      </p:pic>
      <p:sp>
        <p:nvSpPr>
          <p:cNvPr id="47" name="Oval 46">
            <a:extLst>
              <a:ext uri="{FF2B5EF4-FFF2-40B4-BE49-F238E27FC236}">
                <a16:creationId xmlns:a16="http://schemas.microsoft.com/office/drawing/2014/main" id="{31C65A2B-95DE-FEBD-74FD-6A5FDE65E348}"/>
              </a:ext>
            </a:extLst>
          </p:cNvPr>
          <p:cNvSpPr/>
          <p:nvPr userDrawn="1"/>
        </p:nvSpPr>
        <p:spPr>
          <a:xfrm>
            <a:off x="2580503"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a:stCxn id="47" idx="4"/>
          </p:cNvCxnSpPr>
          <p:nvPr userDrawn="1"/>
        </p:nvCxnSpPr>
        <p:spPr>
          <a:xfrm>
            <a:off x="2703041"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5" name="Text Placeholder 54">
            <a:extLst>
              <a:ext uri="{FF2B5EF4-FFF2-40B4-BE49-F238E27FC236}">
                <a16:creationId xmlns:a16="http://schemas.microsoft.com/office/drawing/2014/main" id="{3209DD8B-35D8-37C1-8A08-DF72A17B448D}"/>
              </a:ext>
            </a:extLst>
          </p:cNvPr>
          <p:cNvSpPr>
            <a:spLocks noGrp="1"/>
          </p:cNvSpPr>
          <p:nvPr>
            <p:ph type="body" sz="quarter" idx="13"/>
          </p:nvPr>
        </p:nvSpPr>
        <p:spPr>
          <a:xfrm>
            <a:off x="2118047"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6" name="Text Placeholder 54">
            <a:extLst>
              <a:ext uri="{FF2B5EF4-FFF2-40B4-BE49-F238E27FC236}">
                <a16:creationId xmlns:a16="http://schemas.microsoft.com/office/drawing/2014/main" id="{629215CB-2EF4-E0CA-FA57-975918C99245}"/>
              </a:ext>
            </a:extLst>
          </p:cNvPr>
          <p:cNvSpPr>
            <a:spLocks noGrp="1"/>
          </p:cNvSpPr>
          <p:nvPr>
            <p:ph type="body" sz="quarter" idx="14"/>
          </p:nvPr>
        </p:nvSpPr>
        <p:spPr>
          <a:xfrm>
            <a:off x="2118047"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7" name="Oval 56">
            <a:extLst>
              <a:ext uri="{FF2B5EF4-FFF2-40B4-BE49-F238E27FC236}">
                <a16:creationId xmlns:a16="http://schemas.microsoft.com/office/drawing/2014/main" id="{5B5615C4-8293-3D56-9FB1-73E70F7535E6}"/>
              </a:ext>
            </a:extLst>
          </p:cNvPr>
          <p:cNvSpPr/>
          <p:nvPr userDrawn="1"/>
        </p:nvSpPr>
        <p:spPr>
          <a:xfrm>
            <a:off x="5283544"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58" name="Straight Connector 57">
            <a:extLst>
              <a:ext uri="{FF2B5EF4-FFF2-40B4-BE49-F238E27FC236}">
                <a16:creationId xmlns:a16="http://schemas.microsoft.com/office/drawing/2014/main" id="{44ADCFDB-3F2B-43B9-5F4A-8BAB23C3E1AF}"/>
              </a:ext>
            </a:extLst>
          </p:cNvPr>
          <p:cNvCxnSpPr>
            <a:cxnSpLocks/>
            <a:stCxn id="57" idx="4"/>
          </p:cNvCxnSpPr>
          <p:nvPr userDrawn="1"/>
        </p:nvCxnSpPr>
        <p:spPr>
          <a:xfrm>
            <a:off x="5406082"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9" name="Text Placeholder 54">
            <a:extLst>
              <a:ext uri="{FF2B5EF4-FFF2-40B4-BE49-F238E27FC236}">
                <a16:creationId xmlns:a16="http://schemas.microsoft.com/office/drawing/2014/main" id="{1C17302D-9F16-4954-D09C-75CDDC0C9E89}"/>
              </a:ext>
            </a:extLst>
          </p:cNvPr>
          <p:cNvSpPr>
            <a:spLocks noGrp="1"/>
          </p:cNvSpPr>
          <p:nvPr>
            <p:ph type="body" sz="quarter" idx="15"/>
          </p:nvPr>
        </p:nvSpPr>
        <p:spPr>
          <a:xfrm>
            <a:off x="4821088"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0" name="Text Placeholder 54">
            <a:extLst>
              <a:ext uri="{FF2B5EF4-FFF2-40B4-BE49-F238E27FC236}">
                <a16:creationId xmlns:a16="http://schemas.microsoft.com/office/drawing/2014/main" id="{FBDD17AA-7DA3-012B-424B-55E1A7B28F67}"/>
              </a:ext>
            </a:extLst>
          </p:cNvPr>
          <p:cNvSpPr>
            <a:spLocks noGrp="1"/>
          </p:cNvSpPr>
          <p:nvPr>
            <p:ph type="body" sz="quarter" idx="16"/>
          </p:nvPr>
        </p:nvSpPr>
        <p:spPr>
          <a:xfrm>
            <a:off x="4821088"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1" name="Oval 60">
            <a:extLst>
              <a:ext uri="{FF2B5EF4-FFF2-40B4-BE49-F238E27FC236}">
                <a16:creationId xmlns:a16="http://schemas.microsoft.com/office/drawing/2014/main" id="{3A411F5C-DDF5-27B4-95EC-FCC9DBC61D7D}"/>
              </a:ext>
            </a:extLst>
          </p:cNvPr>
          <p:cNvSpPr/>
          <p:nvPr userDrawn="1"/>
        </p:nvSpPr>
        <p:spPr>
          <a:xfrm>
            <a:off x="7986585" y="3632621"/>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2" name="Straight Connector 61">
            <a:extLst>
              <a:ext uri="{FF2B5EF4-FFF2-40B4-BE49-F238E27FC236}">
                <a16:creationId xmlns:a16="http://schemas.microsoft.com/office/drawing/2014/main" id="{ABE9B4B5-C4D9-1E92-0509-F766DA45205C}"/>
              </a:ext>
            </a:extLst>
          </p:cNvPr>
          <p:cNvCxnSpPr>
            <a:cxnSpLocks/>
            <a:stCxn id="61" idx="4"/>
          </p:cNvCxnSpPr>
          <p:nvPr userDrawn="1"/>
        </p:nvCxnSpPr>
        <p:spPr>
          <a:xfrm>
            <a:off x="8109123" y="3877697"/>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3" name="Text Placeholder 54">
            <a:extLst>
              <a:ext uri="{FF2B5EF4-FFF2-40B4-BE49-F238E27FC236}">
                <a16:creationId xmlns:a16="http://schemas.microsoft.com/office/drawing/2014/main" id="{49380DCF-39E8-AC7A-5386-A3240CF9FBD1}"/>
              </a:ext>
            </a:extLst>
          </p:cNvPr>
          <p:cNvSpPr>
            <a:spLocks noGrp="1"/>
          </p:cNvSpPr>
          <p:nvPr>
            <p:ph type="body" sz="quarter" idx="17"/>
          </p:nvPr>
        </p:nvSpPr>
        <p:spPr>
          <a:xfrm>
            <a:off x="7524129" y="5344031"/>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4" name="Text Placeholder 54">
            <a:extLst>
              <a:ext uri="{FF2B5EF4-FFF2-40B4-BE49-F238E27FC236}">
                <a16:creationId xmlns:a16="http://schemas.microsoft.com/office/drawing/2014/main" id="{9AED7D05-734D-CF71-1DA0-1DBDA1898F0F}"/>
              </a:ext>
            </a:extLst>
          </p:cNvPr>
          <p:cNvSpPr>
            <a:spLocks noGrp="1"/>
          </p:cNvSpPr>
          <p:nvPr>
            <p:ph type="body" sz="quarter" idx="18"/>
          </p:nvPr>
        </p:nvSpPr>
        <p:spPr>
          <a:xfrm>
            <a:off x="7524129" y="4785060"/>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5" name="Oval 64">
            <a:extLst>
              <a:ext uri="{FF2B5EF4-FFF2-40B4-BE49-F238E27FC236}">
                <a16:creationId xmlns:a16="http://schemas.microsoft.com/office/drawing/2014/main" id="{4CD81CB6-E7D2-A131-8322-5E7FD2A40EEE}"/>
              </a:ext>
            </a:extLst>
          </p:cNvPr>
          <p:cNvSpPr/>
          <p:nvPr userDrawn="1"/>
        </p:nvSpPr>
        <p:spPr>
          <a:xfrm>
            <a:off x="10689626" y="3657600"/>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6" name="Straight Connector 65">
            <a:extLst>
              <a:ext uri="{FF2B5EF4-FFF2-40B4-BE49-F238E27FC236}">
                <a16:creationId xmlns:a16="http://schemas.microsoft.com/office/drawing/2014/main" id="{53555A30-E61A-0FA5-59E7-3EEF30F7705E}"/>
              </a:ext>
            </a:extLst>
          </p:cNvPr>
          <p:cNvCxnSpPr>
            <a:cxnSpLocks/>
            <a:stCxn id="65" idx="4"/>
          </p:cNvCxnSpPr>
          <p:nvPr userDrawn="1"/>
        </p:nvCxnSpPr>
        <p:spPr>
          <a:xfrm>
            <a:off x="10812164" y="3902676"/>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7" name="Text Placeholder 54">
            <a:extLst>
              <a:ext uri="{FF2B5EF4-FFF2-40B4-BE49-F238E27FC236}">
                <a16:creationId xmlns:a16="http://schemas.microsoft.com/office/drawing/2014/main" id="{E9438601-05FB-7BA1-8207-EE70A6B5B0B6}"/>
              </a:ext>
            </a:extLst>
          </p:cNvPr>
          <p:cNvSpPr>
            <a:spLocks noGrp="1"/>
          </p:cNvSpPr>
          <p:nvPr>
            <p:ph type="body" sz="quarter" idx="19"/>
          </p:nvPr>
        </p:nvSpPr>
        <p:spPr>
          <a:xfrm>
            <a:off x="10227170" y="5369010"/>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8" name="Text Placeholder 54">
            <a:extLst>
              <a:ext uri="{FF2B5EF4-FFF2-40B4-BE49-F238E27FC236}">
                <a16:creationId xmlns:a16="http://schemas.microsoft.com/office/drawing/2014/main" id="{55600780-313F-663B-944D-729BC48D3509}"/>
              </a:ext>
            </a:extLst>
          </p:cNvPr>
          <p:cNvSpPr>
            <a:spLocks noGrp="1"/>
          </p:cNvSpPr>
          <p:nvPr>
            <p:ph type="body" sz="quarter" idx="20"/>
          </p:nvPr>
        </p:nvSpPr>
        <p:spPr>
          <a:xfrm>
            <a:off x="10227170" y="4810039"/>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9" name="Text Placeholder 54">
            <a:extLst>
              <a:ext uri="{FF2B5EF4-FFF2-40B4-BE49-F238E27FC236}">
                <a16:creationId xmlns:a16="http://schemas.microsoft.com/office/drawing/2014/main" id="{6803326E-5575-FA01-D7CB-6181DC955A19}"/>
              </a:ext>
            </a:extLst>
          </p:cNvPr>
          <p:cNvSpPr>
            <a:spLocks noGrp="1"/>
          </p:cNvSpPr>
          <p:nvPr>
            <p:ph type="body" sz="quarter" idx="21"/>
          </p:nvPr>
        </p:nvSpPr>
        <p:spPr>
          <a:xfrm>
            <a:off x="2118047" y="2871969"/>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0" name="Text Placeholder 54">
            <a:extLst>
              <a:ext uri="{FF2B5EF4-FFF2-40B4-BE49-F238E27FC236}">
                <a16:creationId xmlns:a16="http://schemas.microsoft.com/office/drawing/2014/main" id="{32F00052-8B26-BFC6-D2D4-E69568F22DE6}"/>
              </a:ext>
            </a:extLst>
          </p:cNvPr>
          <p:cNvSpPr>
            <a:spLocks noGrp="1"/>
          </p:cNvSpPr>
          <p:nvPr>
            <p:ph type="body" sz="quarter" idx="22"/>
          </p:nvPr>
        </p:nvSpPr>
        <p:spPr>
          <a:xfrm>
            <a:off x="4821088" y="2839551"/>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1" name="Text Placeholder 54">
            <a:extLst>
              <a:ext uri="{FF2B5EF4-FFF2-40B4-BE49-F238E27FC236}">
                <a16:creationId xmlns:a16="http://schemas.microsoft.com/office/drawing/2014/main" id="{0DD6F913-3C39-E16B-FF9A-7FA637997C51}"/>
              </a:ext>
            </a:extLst>
          </p:cNvPr>
          <p:cNvSpPr>
            <a:spLocks noGrp="1"/>
          </p:cNvSpPr>
          <p:nvPr>
            <p:ph type="body" sz="quarter" idx="23"/>
          </p:nvPr>
        </p:nvSpPr>
        <p:spPr>
          <a:xfrm>
            <a:off x="7524128" y="2834664"/>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2" name="Text Placeholder 54">
            <a:extLst>
              <a:ext uri="{FF2B5EF4-FFF2-40B4-BE49-F238E27FC236}">
                <a16:creationId xmlns:a16="http://schemas.microsoft.com/office/drawing/2014/main" id="{E52AB778-69F9-9A50-762B-96F5B248839F}"/>
              </a:ext>
            </a:extLst>
          </p:cNvPr>
          <p:cNvSpPr>
            <a:spLocks noGrp="1"/>
          </p:cNvSpPr>
          <p:nvPr>
            <p:ph type="body" sz="quarter" idx="24"/>
          </p:nvPr>
        </p:nvSpPr>
        <p:spPr>
          <a:xfrm>
            <a:off x="10227168" y="283466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3" name="Oval 72">
            <a:extLst>
              <a:ext uri="{FF2B5EF4-FFF2-40B4-BE49-F238E27FC236}">
                <a16:creationId xmlns:a16="http://schemas.microsoft.com/office/drawing/2014/main" id="{84BF302D-A7EE-850A-DFD9-54EA92C0627D}"/>
              </a:ext>
            </a:extLst>
          </p:cNvPr>
          <p:cNvSpPr/>
          <p:nvPr userDrawn="1"/>
        </p:nvSpPr>
        <p:spPr>
          <a:xfrm>
            <a:off x="1257297"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4" name="Straight Connector 73">
            <a:extLst>
              <a:ext uri="{FF2B5EF4-FFF2-40B4-BE49-F238E27FC236}">
                <a16:creationId xmlns:a16="http://schemas.microsoft.com/office/drawing/2014/main" id="{62751E89-5CEC-348E-6D7D-FFCF587E496B}"/>
              </a:ext>
            </a:extLst>
          </p:cNvPr>
          <p:cNvCxnSpPr>
            <a:cxnSpLocks/>
          </p:cNvCxnSpPr>
          <p:nvPr userDrawn="1"/>
        </p:nvCxnSpPr>
        <p:spPr>
          <a:xfrm>
            <a:off x="1379835"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p:nvPr>
        </p:nvSpPr>
        <p:spPr>
          <a:xfrm>
            <a:off x="794845"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2" name="Text Placeholder 54">
            <a:extLst>
              <a:ext uri="{FF2B5EF4-FFF2-40B4-BE49-F238E27FC236}">
                <a16:creationId xmlns:a16="http://schemas.microsoft.com/office/drawing/2014/main" id="{1CB00550-D8C6-6857-28B9-1123C0FA6218}"/>
              </a:ext>
            </a:extLst>
          </p:cNvPr>
          <p:cNvSpPr>
            <a:spLocks noGrp="1"/>
          </p:cNvSpPr>
          <p:nvPr>
            <p:ph type="body" sz="quarter" idx="26"/>
          </p:nvPr>
        </p:nvSpPr>
        <p:spPr>
          <a:xfrm>
            <a:off x="794841"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p:nvPr>
        </p:nvSpPr>
        <p:spPr>
          <a:xfrm>
            <a:off x="766529" y="452911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4" name="Text Placeholder 54">
            <a:extLst>
              <a:ext uri="{FF2B5EF4-FFF2-40B4-BE49-F238E27FC236}">
                <a16:creationId xmlns:a16="http://schemas.microsoft.com/office/drawing/2014/main" id="{2860DA14-2CCC-59B1-0922-357E1A2160B9}"/>
              </a:ext>
            </a:extLst>
          </p:cNvPr>
          <p:cNvSpPr>
            <a:spLocks noGrp="1"/>
          </p:cNvSpPr>
          <p:nvPr>
            <p:ph type="body" sz="quarter" idx="28"/>
          </p:nvPr>
        </p:nvSpPr>
        <p:spPr>
          <a:xfrm>
            <a:off x="3469570" y="4496695"/>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5" name="Text Placeholder 54">
            <a:extLst>
              <a:ext uri="{FF2B5EF4-FFF2-40B4-BE49-F238E27FC236}">
                <a16:creationId xmlns:a16="http://schemas.microsoft.com/office/drawing/2014/main" id="{F32DD78A-14F0-7F76-F514-5B5579895C28}"/>
              </a:ext>
            </a:extLst>
          </p:cNvPr>
          <p:cNvSpPr>
            <a:spLocks noGrp="1"/>
          </p:cNvSpPr>
          <p:nvPr>
            <p:ph type="body" sz="quarter" idx="29"/>
          </p:nvPr>
        </p:nvSpPr>
        <p:spPr>
          <a:xfrm>
            <a:off x="6172610" y="4491808"/>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6" name="Text Placeholder 54">
            <a:extLst>
              <a:ext uri="{FF2B5EF4-FFF2-40B4-BE49-F238E27FC236}">
                <a16:creationId xmlns:a16="http://schemas.microsoft.com/office/drawing/2014/main" id="{EB759284-F1F7-3437-328C-C6CD9EE9AC5F}"/>
              </a:ext>
            </a:extLst>
          </p:cNvPr>
          <p:cNvSpPr>
            <a:spLocks noGrp="1"/>
          </p:cNvSpPr>
          <p:nvPr>
            <p:ph type="body" sz="quarter" idx="30"/>
          </p:nvPr>
        </p:nvSpPr>
        <p:spPr>
          <a:xfrm>
            <a:off x="8875650" y="4491807"/>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7" name="Oval 86">
            <a:extLst>
              <a:ext uri="{FF2B5EF4-FFF2-40B4-BE49-F238E27FC236}">
                <a16:creationId xmlns:a16="http://schemas.microsoft.com/office/drawing/2014/main" id="{F5A4C8B4-5FE1-FCE1-3CAD-9B3B5692249B}"/>
              </a:ext>
            </a:extLst>
          </p:cNvPr>
          <p:cNvSpPr/>
          <p:nvPr userDrawn="1"/>
        </p:nvSpPr>
        <p:spPr>
          <a:xfrm>
            <a:off x="3960338"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88" name="Straight Connector 87">
            <a:extLst>
              <a:ext uri="{FF2B5EF4-FFF2-40B4-BE49-F238E27FC236}">
                <a16:creationId xmlns:a16="http://schemas.microsoft.com/office/drawing/2014/main" id="{4EF4BDF6-BB64-BDDD-1203-B5A6130DF14E}"/>
              </a:ext>
            </a:extLst>
          </p:cNvPr>
          <p:cNvCxnSpPr>
            <a:cxnSpLocks/>
          </p:cNvCxnSpPr>
          <p:nvPr userDrawn="1"/>
        </p:nvCxnSpPr>
        <p:spPr>
          <a:xfrm>
            <a:off x="4082876"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9" name="Text Placeholder 54">
            <a:extLst>
              <a:ext uri="{FF2B5EF4-FFF2-40B4-BE49-F238E27FC236}">
                <a16:creationId xmlns:a16="http://schemas.microsoft.com/office/drawing/2014/main" id="{F0FC8BF3-3735-840E-338B-01B89A6CB25F}"/>
              </a:ext>
            </a:extLst>
          </p:cNvPr>
          <p:cNvSpPr>
            <a:spLocks noGrp="1"/>
          </p:cNvSpPr>
          <p:nvPr>
            <p:ph type="body" sz="quarter" idx="31"/>
          </p:nvPr>
        </p:nvSpPr>
        <p:spPr>
          <a:xfrm>
            <a:off x="3497886"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0" name="Text Placeholder 54">
            <a:extLst>
              <a:ext uri="{FF2B5EF4-FFF2-40B4-BE49-F238E27FC236}">
                <a16:creationId xmlns:a16="http://schemas.microsoft.com/office/drawing/2014/main" id="{4A9626C3-7B9E-9F06-7A5E-E6AED8F9FA41}"/>
              </a:ext>
            </a:extLst>
          </p:cNvPr>
          <p:cNvSpPr>
            <a:spLocks noGrp="1"/>
          </p:cNvSpPr>
          <p:nvPr>
            <p:ph type="body" sz="quarter" idx="32"/>
          </p:nvPr>
        </p:nvSpPr>
        <p:spPr>
          <a:xfrm>
            <a:off x="3497882"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1" name="Oval 90">
            <a:extLst>
              <a:ext uri="{FF2B5EF4-FFF2-40B4-BE49-F238E27FC236}">
                <a16:creationId xmlns:a16="http://schemas.microsoft.com/office/drawing/2014/main" id="{C77E9BFA-8887-E7E1-4302-101D0DBE4518}"/>
              </a:ext>
            </a:extLst>
          </p:cNvPr>
          <p:cNvSpPr/>
          <p:nvPr userDrawn="1"/>
        </p:nvSpPr>
        <p:spPr>
          <a:xfrm>
            <a:off x="6635062"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2" name="Straight Connector 91">
            <a:extLst>
              <a:ext uri="{FF2B5EF4-FFF2-40B4-BE49-F238E27FC236}">
                <a16:creationId xmlns:a16="http://schemas.microsoft.com/office/drawing/2014/main" id="{51078D41-672E-6197-517A-A9EA747A4098}"/>
              </a:ext>
            </a:extLst>
          </p:cNvPr>
          <p:cNvCxnSpPr>
            <a:cxnSpLocks/>
          </p:cNvCxnSpPr>
          <p:nvPr userDrawn="1"/>
        </p:nvCxnSpPr>
        <p:spPr>
          <a:xfrm>
            <a:off x="6757600"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3" name="Text Placeholder 54">
            <a:extLst>
              <a:ext uri="{FF2B5EF4-FFF2-40B4-BE49-F238E27FC236}">
                <a16:creationId xmlns:a16="http://schemas.microsoft.com/office/drawing/2014/main" id="{6E660796-1AA8-16A4-5C0A-D78B2C00936E}"/>
              </a:ext>
            </a:extLst>
          </p:cNvPr>
          <p:cNvSpPr>
            <a:spLocks noGrp="1"/>
          </p:cNvSpPr>
          <p:nvPr>
            <p:ph type="body" sz="quarter" idx="33"/>
          </p:nvPr>
        </p:nvSpPr>
        <p:spPr>
          <a:xfrm>
            <a:off x="6172610"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4" name="Text Placeholder 54">
            <a:extLst>
              <a:ext uri="{FF2B5EF4-FFF2-40B4-BE49-F238E27FC236}">
                <a16:creationId xmlns:a16="http://schemas.microsoft.com/office/drawing/2014/main" id="{664B9A75-78C7-1EBC-64C2-10372CD49E78}"/>
              </a:ext>
            </a:extLst>
          </p:cNvPr>
          <p:cNvSpPr>
            <a:spLocks noGrp="1"/>
          </p:cNvSpPr>
          <p:nvPr>
            <p:ph type="body" sz="quarter" idx="34"/>
          </p:nvPr>
        </p:nvSpPr>
        <p:spPr>
          <a:xfrm>
            <a:off x="6172606"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5" name="Oval 94">
            <a:extLst>
              <a:ext uri="{FF2B5EF4-FFF2-40B4-BE49-F238E27FC236}">
                <a16:creationId xmlns:a16="http://schemas.microsoft.com/office/drawing/2014/main" id="{F052B8F9-55B0-ADC5-32E1-B4A23AD73A0B}"/>
              </a:ext>
            </a:extLst>
          </p:cNvPr>
          <p:cNvSpPr/>
          <p:nvPr userDrawn="1"/>
        </p:nvSpPr>
        <p:spPr>
          <a:xfrm>
            <a:off x="9334464"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6" name="Straight Connector 95">
            <a:extLst>
              <a:ext uri="{FF2B5EF4-FFF2-40B4-BE49-F238E27FC236}">
                <a16:creationId xmlns:a16="http://schemas.microsoft.com/office/drawing/2014/main" id="{6231E455-B0ED-BA77-82F6-FD0FE27CDC16}"/>
              </a:ext>
            </a:extLst>
          </p:cNvPr>
          <p:cNvCxnSpPr>
            <a:cxnSpLocks/>
          </p:cNvCxnSpPr>
          <p:nvPr userDrawn="1"/>
        </p:nvCxnSpPr>
        <p:spPr>
          <a:xfrm>
            <a:off x="9457002"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7" name="Text Placeholder 54">
            <a:extLst>
              <a:ext uri="{FF2B5EF4-FFF2-40B4-BE49-F238E27FC236}">
                <a16:creationId xmlns:a16="http://schemas.microsoft.com/office/drawing/2014/main" id="{61768884-F798-B0A1-4E90-377C81AD3DED}"/>
              </a:ext>
            </a:extLst>
          </p:cNvPr>
          <p:cNvSpPr>
            <a:spLocks noGrp="1"/>
          </p:cNvSpPr>
          <p:nvPr>
            <p:ph type="body" sz="quarter" idx="35"/>
          </p:nvPr>
        </p:nvSpPr>
        <p:spPr>
          <a:xfrm>
            <a:off x="8872012"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8" name="Text Placeholder 54">
            <a:extLst>
              <a:ext uri="{FF2B5EF4-FFF2-40B4-BE49-F238E27FC236}">
                <a16:creationId xmlns:a16="http://schemas.microsoft.com/office/drawing/2014/main" id="{09D579CF-9B8C-99AF-4DE1-8F4791E24B64}"/>
              </a:ext>
            </a:extLst>
          </p:cNvPr>
          <p:cNvSpPr>
            <a:spLocks noGrp="1"/>
          </p:cNvSpPr>
          <p:nvPr>
            <p:ph type="body" sz="quarter" idx="36"/>
          </p:nvPr>
        </p:nvSpPr>
        <p:spPr>
          <a:xfrm>
            <a:off x="8872008"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288396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lestones">
    <p:bg>
      <p:bgRef idx="1001">
        <a:schemeClr val="bg1"/>
      </p:bgRef>
    </p:bg>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A282FEB6-DDE0-67BF-8E93-9A3A9CDC2760}"/>
              </a:ext>
            </a:extLst>
          </p:cNvPr>
          <p:cNvSpPr/>
          <p:nvPr userDrawn="1"/>
        </p:nvSpPr>
        <p:spPr>
          <a:xfrm flipV="1">
            <a:off x="2" y="2674015"/>
            <a:ext cx="12191998" cy="66507"/>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id="{54024ADA-F404-2764-CF7F-7820310C93D8}"/>
              </a:ext>
            </a:extLst>
          </p:cNvPr>
          <p:cNvGrpSpPr/>
          <p:nvPr userDrawn="1"/>
        </p:nvGrpSpPr>
        <p:grpSpPr>
          <a:xfrm>
            <a:off x="961609" y="2593720"/>
            <a:ext cx="245076" cy="952186"/>
            <a:chOff x="728268" y="2936778"/>
            <a:chExt cx="245076" cy="952186"/>
          </a:xfrm>
        </p:grpSpPr>
        <p:sp>
          <p:nvSpPr>
            <p:cNvPr id="73" name="Oval 72">
              <a:extLst>
                <a:ext uri="{FF2B5EF4-FFF2-40B4-BE49-F238E27FC236}">
                  <a16:creationId xmlns:a16="http://schemas.microsoft.com/office/drawing/2014/main" id="{84BF302D-A7EE-850A-DFD9-54EA92C0627D}"/>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7" name="Oval 46">
              <a:extLst>
                <a:ext uri="{FF2B5EF4-FFF2-40B4-BE49-F238E27FC236}">
                  <a16:creationId xmlns:a16="http://schemas.microsoft.com/office/drawing/2014/main" id="{31C65A2B-95DE-FEBD-74FD-6A5FDE65E34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hasCustomPrompt="1"/>
          </p:nvPr>
        </p:nvSpPr>
        <p:spPr>
          <a:xfrm>
            <a:off x="173728" y="3688679"/>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hasCustomPrompt="1"/>
          </p:nvPr>
        </p:nvSpPr>
        <p:spPr>
          <a:xfrm>
            <a:off x="173732"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WP1</a:t>
            </a:r>
            <a:endParaRPr lang="en-GB" dirty="0"/>
          </a:p>
        </p:txBody>
      </p:sp>
      <p:sp>
        <p:nvSpPr>
          <p:cNvPr id="51" name="Text Placeholder 54">
            <a:extLst>
              <a:ext uri="{FF2B5EF4-FFF2-40B4-BE49-F238E27FC236}">
                <a16:creationId xmlns:a16="http://schemas.microsoft.com/office/drawing/2014/main" id="{72DF3945-CE17-45AD-4657-55B59821E8FF}"/>
              </a:ext>
            </a:extLst>
          </p:cNvPr>
          <p:cNvSpPr>
            <a:spLocks noGrp="1"/>
          </p:cNvSpPr>
          <p:nvPr>
            <p:ph type="body" sz="quarter" idx="37"/>
          </p:nvPr>
        </p:nvSpPr>
        <p:spPr>
          <a:xfrm>
            <a:off x="173732"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52" name="Ομάδα 51">
            <a:extLst>
              <a:ext uri="{FF2B5EF4-FFF2-40B4-BE49-F238E27FC236}">
                <a16:creationId xmlns:a16="http://schemas.microsoft.com/office/drawing/2014/main" id="{8E06D601-0FD7-C0C0-01D8-A8916706B6A3}"/>
              </a:ext>
            </a:extLst>
          </p:cNvPr>
          <p:cNvGrpSpPr/>
          <p:nvPr userDrawn="1"/>
        </p:nvGrpSpPr>
        <p:grpSpPr>
          <a:xfrm>
            <a:off x="2960082" y="2593720"/>
            <a:ext cx="245076" cy="553344"/>
            <a:chOff x="728268" y="2936778"/>
            <a:chExt cx="245076" cy="553344"/>
          </a:xfrm>
        </p:grpSpPr>
        <p:sp>
          <p:nvSpPr>
            <p:cNvPr id="53" name="Oval 72">
              <a:extLst>
                <a:ext uri="{FF2B5EF4-FFF2-40B4-BE49-F238E27FC236}">
                  <a16:creationId xmlns:a16="http://schemas.microsoft.com/office/drawing/2014/main" id="{1B30B2D1-FBD6-DA89-6496-3547EF1B6DB1}"/>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4" name="Oval 46">
              <a:extLst>
                <a:ext uri="{FF2B5EF4-FFF2-40B4-BE49-F238E27FC236}">
                  <a16:creationId xmlns:a16="http://schemas.microsoft.com/office/drawing/2014/main" id="{C04E147E-7AFB-E18F-E0AF-46F1401578F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5" name="Straight Connector 48">
              <a:extLst>
                <a:ext uri="{FF2B5EF4-FFF2-40B4-BE49-F238E27FC236}">
                  <a16:creationId xmlns:a16="http://schemas.microsoft.com/office/drawing/2014/main" id="{C7AF7A2F-090C-84EF-461C-EA8B259B93C7}"/>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76" name="Text Placeholder 54">
            <a:extLst>
              <a:ext uri="{FF2B5EF4-FFF2-40B4-BE49-F238E27FC236}">
                <a16:creationId xmlns:a16="http://schemas.microsoft.com/office/drawing/2014/main" id="{168753E4-EFD6-98CC-E86A-32D11AA20830}"/>
              </a:ext>
            </a:extLst>
          </p:cNvPr>
          <p:cNvSpPr>
            <a:spLocks noGrp="1"/>
          </p:cNvSpPr>
          <p:nvPr>
            <p:ph type="body" sz="quarter" idx="38"/>
          </p:nvPr>
        </p:nvSpPr>
        <p:spPr>
          <a:xfrm>
            <a:off x="2172201"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7" name="Text Placeholder 54">
            <a:extLst>
              <a:ext uri="{FF2B5EF4-FFF2-40B4-BE49-F238E27FC236}">
                <a16:creationId xmlns:a16="http://schemas.microsoft.com/office/drawing/2014/main" id="{F7F88FE0-8476-7DCC-E569-CC4AFC9B6B13}"/>
              </a:ext>
            </a:extLst>
          </p:cNvPr>
          <p:cNvSpPr>
            <a:spLocks noGrp="1"/>
          </p:cNvSpPr>
          <p:nvPr>
            <p:ph type="body" sz="quarter" idx="39" hasCustomPrompt="1"/>
          </p:nvPr>
        </p:nvSpPr>
        <p:spPr>
          <a:xfrm>
            <a:off x="2172201"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8" name="Text Placeholder 54">
            <a:extLst>
              <a:ext uri="{FF2B5EF4-FFF2-40B4-BE49-F238E27FC236}">
                <a16:creationId xmlns:a16="http://schemas.microsoft.com/office/drawing/2014/main" id="{4B58A1DE-B46D-91F6-A62D-FB49EF31B230}"/>
              </a:ext>
            </a:extLst>
          </p:cNvPr>
          <p:cNvSpPr>
            <a:spLocks noGrp="1"/>
          </p:cNvSpPr>
          <p:nvPr>
            <p:ph type="body" sz="quarter" idx="40" hasCustomPrompt="1"/>
          </p:nvPr>
        </p:nvSpPr>
        <p:spPr>
          <a:xfrm>
            <a:off x="2172205"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79" name="Text Placeholder 54">
            <a:extLst>
              <a:ext uri="{FF2B5EF4-FFF2-40B4-BE49-F238E27FC236}">
                <a16:creationId xmlns:a16="http://schemas.microsoft.com/office/drawing/2014/main" id="{90FAFA37-60D5-25A5-83AF-C07BE3D300CA}"/>
              </a:ext>
            </a:extLst>
          </p:cNvPr>
          <p:cNvSpPr>
            <a:spLocks noGrp="1"/>
          </p:cNvSpPr>
          <p:nvPr>
            <p:ph type="body" sz="quarter" idx="41"/>
          </p:nvPr>
        </p:nvSpPr>
        <p:spPr>
          <a:xfrm>
            <a:off x="2172205"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2" name="Text Placeholder 54">
            <a:extLst>
              <a:ext uri="{FF2B5EF4-FFF2-40B4-BE49-F238E27FC236}">
                <a16:creationId xmlns:a16="http://schemas.microsoft.com/office/drawing/2014/main" id="{62AD5281-C13F-36B9-83B6-2CCC45765FC9}"/>
              </a:ext>
            </a:extLst>
          </p:cNvPr>
          <p:cNvSpPr>
            <a:spLocks noGrp="1"/>
          </p:cNvSpPr>
          <p:nvPr>
            <p:ph type="body" sz="quarter" idx="42"/>
          </p:nvPr>
        </p:nvSpPr>
        <p:spPr>
          <a:xfrm>
            <a:off x="4162157" y="425187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3" name="Text Placeholder 54">
            <a:extLst>
              <a:ext uri="{FF2B5EF4-FFF2-40B4-BE49-F238E27FC236}">
                <a16:creationId xmlns:a16="http://schemas.microsoft.com/office/drawing/2014/main" id="{38D50D07-73A1-5185-7BE4-9C73D5D02DD0}"/>
              </a:ext>
            </a:extLst>
          </p:cNvPr>
          <p:cNvSpPr>
            <a:spLocks noGrp="1"/>
          </p:cNvSpPr>
          <p:nvPr>
            <p:ph type="body" sz="quarter" idx="43" hasCustomPrompt="1"/>
          </p:nvPr>
        </p:nvSpPr>
        <p:spPr>
          <a:xfrm>
            <a:off x="4167475"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4" name="Text Placeholder 54">
            <a:extLst>
              <a:ext uri="{FF2B5EF4-FFF2-40B4-BE49-F238E27FC236}">
                <a16:creationId xmlns:a16="http://schemas.microsoft.com/office/drawing/2014/main" id="{2DDBB922-0936-780A-A669-8195E5F536D3}"/>
              </a:ext>
            </a:extLst>
          </p:cNvPr>
          <p:cNvSpPr>
            <a:spLocks noGrp="1"/>
          </p:cNvSpPr>
          <p:nvPr>
            <p:ph type="body" sz="quarter" idx="44" hasCustomPrompt="1"/>
          </p:nvPr>
        </p:nvSpPr>
        <p:spPr>
          <a:xfrm>
            <a:off x="4167479"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05" name="Text Placeholder 54">
            <a:extLst>
              <a:ext uri="{FF2B5EF4-FFF2-40B4-BE49-F238E27FC236}">
                <a16:creationId xmlns:a16="http://schemas.microsoft.com/office/drawing/2014/main" id="{4A893DB3-E9CD-4375-92A8-BF3ABAB0F169}"/>
              </a:ext>
            </a:extLst>
          </p:cNvPr>
          <p:cNvSpPr>
            <a:spLocks noGrp="1"/>
          </p:cNvSpPr>
          <p:nvPr>
            <p:ph type="body" sz="quarter" idx="45"/>
          </p:nvPr>
        </p:nvSpPr>
        <p:spPr>
          <a:xfrm>
            <a:off x="4167479"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06" name="Ομάδα 105">
            <a:extLst>
              <a:ext uri="{FF2B5EF4-FFF2-40B4-BE49-F238E27FC236}">
                <a16:creationId xmlns:a16="http://schemas.microsoft.com/office/drawing/2014/main" id="{C4BF6513-7134-D960-DFA4-0D6CEEF9019A}"/>
              </a:ext>
            </a:extLst>
          </p:cNvPr>
          <p:cNvGrpSpPr/>
          <p:nvPr userDrawn="1"/>
        </p:nvGrpSpPr>
        <p:grpSpPr>
          <a:xfrm>
            <a:off x="4955350" y="2600484"/>
            <a:ext cx="245076" cy="952186"/>
            <a:chOff x="728268" y="2936778"/>
            <a:chExt cx="245076" cy="952186"/>
          </a:xfrm>
        </p:grpSpPr>
        <p:sp>
          <p:nvSpPr>
            <p:cNvPr id="107" name="Oval 72">
              <a:extLst>
                <a:ext uri="{FF2B5EF4-FFF2-40B4-BE49-F238E27FC236}">
                  <a16:creationId xmlns:a16="http://schemas.microsoft.com/office/drawing/2014/main" id="{7F67FF8E-808C-FBAB-C0DF-4D3DE387A41A}"/>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8" name="Oval 46">
              <a:extLst>
                <a:ext uri="{FF2B5EF4-FFF2-40B4-BE49-F238E27FC236}">
                  <a16:creationId xmlns:a16="http://schemas.microsoft.com/office/drawing/2014/main" id="{CA6A5C33-9192-1BE4-ADA9-8D7970209F5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09" name="Straight Connector 48">
              <a:extLst>
                <a:ext uri="{FF2B5EF4-FFF2-40B4-BE49-F238E27FC236}">
                  <a16:creationId xmlns:a16="http://schemas.microsoft.com/office/drawing/2014/main" id="{20A89D59-12BC-A88B-1C3F-32911DF42F4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10" name="Ομάδα 109">
            <a:extLst>
              <a:ext uri="{FF2B5EF4-FFF2-40B4-BE49-F238E27FC236}">
                <a16:creationId xmlns:a16="http://schemas.microsoft.com/office/drawing/2014/main" id="{FBB57C08-E4A9-E5FB-D7E2-2E6FAF4C7A2F}"/>
              </a:ext>
            </a:extLst>
          </p:cNvPr>
          <p:cNvGrpSpPr/>
          <p:nvPr userDrawn="1"/>
        </p:nvGrpSpPr>
        <p:grpSpPr>
          <a:xfrm>
            <a:off x="6953824" y="2593720"/>
            <a:ext cx="245076" cy="553344"/>
            <a:chOff x="728268" y="2936778"/>
            <a:chExt cx="245076" cy="553344"/>
          </a:xfrm>
        </p:grpSpPr>
        <p:sp>
          <p:nvSpPr>
            <p:cNvPr id="111" name="Oval 72">
              <a:extLst>
                <a:ext uri="{FF2B5EF4-FFF2-40B4-BE49-F238E27FC236}">
                  <a16:creationId xmlns:a16="http://schemas.microsoft.com/office/drawing/2014/main" id="{55A5DC56-4980-3B09-3AEC-2F247FFCE3CC}"/>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2" name="Oval 46">
              <a:extLst>
                <a:ext uri="{FF2B5EF4-FFF2-40B4-BE49-F238E27FC236}">
                  <a16:creationId xmlns:a16="http://schemas.microsoft.com/office/drawing/2014/main" id="{0FFBC4EB-63A8-8166-DA22-8ABCE8547C72}"/>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13" name="Straight Connector 48">
              <a:extLst>
                <a:ext uri="{FF2B5EF4-FFF2-40B4-BE49-F238E27FC236}">
                  <a16:creationId xmlns:a16="http://schemas.microsoft.com/office/drawing/2014/main" id="{2E2DDEA2-DBCE-535C-E9A3-8CD10FE33DD2}"/>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14" name="Text Placeholder 54">
            <a:extLst>
              <a:ext uri="{FF2B5EF4-FFF2-40B4-BE49-F238E27FC236}">
                <a16:creationId xmlns:a16="http://schemas.microsoft.com/office/drawing/2014/main" id="{97A95A94-094E-7B1F-AFB5-727351E4691B}"/>
              </a:ext>
            </a:extLst>
          </p:cNvPr>
          <p:cNvSpPr>
            <a:spLocks noGrp="1"/>
          </p:cNvSpPr>
          <p:nvPr>
            <p:ph type="body" sz="quarter" idx="46"/>
          </p:nvPr>
        </p:nvSpPr>
        <p:spPr>
          <a:xfrm>
            <a:off x="6165943"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5" name="Text Placeholder 54">
            <a:extLst>
              <a:ext uri="{FF2B5EF4-FFF2-40B4-BE49-F238E27FC236}">
                <a16:creationId xmlns:a16="http://schemas.microsoft.com/office/drawing/2014/main" id="{75A0B823-37C4-C64A-0BE0-3CC63F8E8774}"/>
              </a:ext>
            </a:extLst>
          </p:cNvPr>
          <p:cNvSpPr>
            <a:spLocks noGrp="1"/>
          </p:cNvSpPr>
          <p:nvPr>
            <p:ph type="body" sz="quarter" idx="47" hasCustomPrompt="1"/>
          </p:nvPr>
        </p:nvSpPr>
        <p:spPr>
          <a:xfrm>
            <a:off x="6165943"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6" name="Text Placeholder 54">
            <a:extLst>
              <a:ext uri="{FF2B5EF4-FFF2-40B4-BE49-F238E27FC236}">
                <a16:creationId xmlns:a16="http://schemas.microsoft.com/office/drawing/2014/main" id="{4DE3A348-0DC4-E1E6-4588-F56EBEBF78AE}"/>
              </a:ext>
            </a:extLst>
          </p:cNvPr>
          <p:cNvSpPr>
            <a:spLocks noGrp="1"/>
          </p:cNvSpPr>
          <p:nvPr>
            <p:ph type="body" sz="quarter" idx="48" hasCustomPrompt="1"/>
          </p:nvPr>
        </p:nvSpPr>
        <p:spPr>
          <a:xfrm>
            <a:off x="6165947"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17" name="Text Placeholder 54">
            <a:extLst>
              <a:ext uri="{FF2B5EF4-FFF2-40B4-BE49-F238E27FC236}">
                <a16:creationId xmlns:a16="http://schemas.microsoft.com/office/drawing/2014/main" id="{A11DC4B4-32E6-907C-A49B-76A774257A8A}"/>
              </a:ext>
            </a:extLst>
          </p:cNvPr>
          <p:cNvSpPr>
            <a:spLocks noGrp="1"/>
          </p:cNvSpPr>
          <p:nvPr>
            <p:ph type="body" sz="quarter" idx="49"/>
          </p:nvPr>
        </p:nvSpPr>
        <p:spPr>
          <a:xfrm>
            <a:off x="6165947"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8" name="Text Placeholder 54">
            <a:extLst>
              <a:ext uri="{FF2B5EF4-FFF2-40B4-BE49-F238E27FC236}">
                <a16:creationId xmlns:a16="http://schemas.microsoft.com/office/drawing/2014/main" id="{1C5CBD16-4003-347E-FABF-FEACFFD995B0}"/>
              </a:ext>
            </a:extLst>
          </p:cNvPr>
          <p:cNvSpPr>
            <a:spLocks noGrp="1"/>
          </p:cNvSpPr>
          <p:nvPr>
            <p:ph type="body" sz="quarter" idx="50"/>
          </p:nvPr>
        </p:nvSpPr>
        <p:spPr>
          <a:xfrm>
            <a:off x="8154051" y="426612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9" name="Text Placeholder 54">
            <a:extLst>
              <a:ext uri="{FF2B5EF4-FFF2-40B4-BE49-F238E27FC236}">
                <a16:creationId xmlns:a16="http://schemas.microsoft.com/office/drawing/2014/main" id="{D667484C-82A7-C37C-A4BE-65F1EECA5893}"/>
              </a:ext>
            </a:extLst>
          </p:cNvPr>
          <p:cNvSpPr>
            <a:spLocks noGrp="1"/>
          </p:cNvSpPr>
          <p:nvPr>
            <p:ph type="body" sz="quarter" idx="51" hasCustomPrompt="1"/>
          </p:nvPr>
        </p:nvSpPr>
        <p:spPr>
          <a:xfrm>
            <a:off x="8154046"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20" name="Text Placeholder 54">
            <a:extLst>
              <a:ext uri="{FF2B5EF4-FFF2-40B4-BE49-F238E27FC236}">
                <a16:creationId xmlns:a16="http://schemas.microsoft.com/office/drawing/2014/main" id="{434C13F9-55F0-B753-ABE5-E00980F0288E}"/>
              </a:ext>
            </a:extLst>
          </p:cNvPr>
          <p:cNvSpPr>
            <a:spLocks noGrp="1"/>
          </p:cNvSpPr>
          <p:nvPr>
            <p:ph type="body" sz="quarter" idx="52" hasCustomPrompt="1"/>
          </p:nvPr>
        </p:nvSpPr>
        <p:spPr>
          <a:xfrm>
            <a:off x="815405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21" name="Text Placeholder 54">
            <a:extLst>
              <a:ext uri="{FF2B5EF4-FFF2-40B4-BE49-F238E27FC236}">
                <a16:creationId xmlns:a16="http://schemas.microsoft.com/office/drawing/2014/main" id="{179338F7-B750-1B3C-A218-C1C49103C4E2}"/>
              </a:ext>
            </a:extLst>
          </p:cNvPr>
          <p:cNvSpPr>
            <a:spLocks noGrp="1"/>
          </p:cNvSpPr>
          <p:nvPr>
            <p:ph type="body" sz="quarter" idx="53"/>
          </p:nvPr>
        </p:nvSpPr>
        <p:spPr>
          <a:xfrm>
            <a:off x="815405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22" name="Ομάδα 121">
            <a:extLst>
              <a:ext uri="{FF2B5EF4-FFF2-40B4-BE49-F238E27FC236}">
                <a16:creationId xmlns:a16="http://schemas.microsoft.com/office/drawing/2014/main" id="{F03387B0-1132-4B78-C559-0EEDAC40C9CB}"/>
              </a:ext>
            </a:extLst>
          </p:cNvPr>
          <p:cNvGrpSpPr/>
          <p:nvPr userDrawn="1"/>
        </p:nvGrpSpPr>
        <p:grpSpPr>
          <a:xfrm>
            <a:off x="8941921" y="2600484"/>
            <a:ext cx="245076" cy="952186"/>
            <a:chOff x="728268" y="2936778"/>
            <a:chExt cx="245076" cy="952186"/>
          </a:xfrm>
        </p:grpSpPr>
        <p:sp>
          <p:nvSpPr>
            <p:cNvPr id="123" name="Oval 72">
              <a:extLst>
                <a:ext uri="{FF2B5EF4-FFF2-40B4-BE49-F238E27FC236}">
                  <a16:creationId xmlns:a16="http://schemas.microsoft.com/office/drawing/2014/main" id="{95BF52A1-C1DA-E9DB-DA43-DDF56F56B5A6}"/>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4" name="Oval 46">
              <a:extLst>
                <a:ext uri="{FF2B5EF4-FFF2-40B4-BE49-F238E27FC236}">
                  <a16:creationId xmlns:a16="http://schemas.microsoft.com/office/drawing/2014/main" id="{B13B7CD1-139D-94A3-3DBB-4A7606D168AA}"/>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5" name="Straight Connector 48">
              <a:extLst>
                <a:ext uri="{FF2B5EF4-FFF2-40B4-BE49-F238E27FC236}">
                  <a16:creationId xmlns:a16="http://schemas.microsoft.com/office/drawing/2014/main" id="{736CC3E5-1D05-8947-BDE2-B8A083A1FD7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26" name="Ομάδα 125">
            <a:extLst>
              <a:ext uri="{FF2B5EF4-FFF2-40B4-BE49-F238E27FC236}">
                <a16:creationId xmlns:a16="http://schemas.microsoft.com/office/drawing/2014/main" id="{00BA39B6-24D5-161B-14F2-D5A096786CEA}"/>
              </a:ext>
            </a:extLst>
          </p:cNvPr>
          <p:cNvGrpSpPr/>
          <p:nvPr userDrawn="1"/>
        </p:nvGrpSpPr>
        <p:grpSpPr>
          <a:xfrm>
            <a:off x="10947557" y="2593720"/>
            <a:ext cx="245076" cy="553344"/>
            <a:chOff x="728268" y="2936778"/>
            <a:chExt cx="245076" cy="553344"/>
          </a:xfrm>
        </p:grpSpPr>
        <p:sp>
          <p:nvSpPr>
            <p:cNvPr id="127" name="Oval 72">
              <a:extLst>
                <a:ext uri="{FF2B5EF4-FFF2-40B4-BE49-F238E27FC236}">
                  <a16:creationId xmlns:a16="http://schemas.microsoft.com/office/drawing/2014/main" id="{89942C46-B2D3-2C4E-DA88-5204AE6F4BA8}"/>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8" name="Oval 46">
              <a:extLst>
                <a:ext uri="{FF2B5EF4-FFF2-40B4-BE49-F238E27FC236}">
                  <a16:creationId xmlns:a16="http://schemas.microsoft.com/office/drawing/2014/main" id="{E7DDA78C-8963-3E69-591D-5A94B643DBB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9" name="Straight Connector 48">
              <a:extLst>
                <a:ext uri="{FF2B5EF4-FFF2-40B4-BE49-F238E27FC236}">
                  <a16:creationId xmlns:a16="http://schemas.microsoft.com/office/drawing/2014/main" id="{0F06C526-5DB6-7023-15A7-6DE953729DD3}"/>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30" name="Text Placeholder 54">
            <a:extLst>
              <a:ext uri="{FF2B5EF4-FFF2-40B4-BE49-F238E27FC236}">
                <a16:creationId xmlns:a16="http://schemas.microsoft.com/office/drawing/2014/main" id="{3B3179CC-4EE6-F90E-E635-73230DECE54A}"/>
              </a:ext>
            </a:extLst>
          </p:cNvPr>
          <p:cNvSpPr>
            <a:spLocks noGrp="1"/>
          </p:cNvSpPr>
          <p:nvPr>
            <p:ph type="body" sz="quarter" idx="54"/>
          </p:nvPr>
        </p:nvSpPr>
        <p:spPr>
          <a:xfrm>
            <a:off x="10159676"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1" name="Text Placeholder 54">
            <a:extLst>
              <a:ext uri="{FF2B5EF4-FFF2-40B4-BE49-F238E27FC236}">
                <a16:creationId xmlns:a16="http://schemas.microsoft.com/office/drawing/2014/main" id="{0BACB4F7-D077-D059-78BB-A19785A869A9}"/>
              </a:ext>
            </a:extLst>
          </p:cNvPr>
          <p:cNvSpPr>
            <a:spLocks noGrp="1"/>
          </p:cNvSpPr>
          <p:nvPr>
            <p:ph type="body" sz="quarter" idx="55" hasCustomPrompt="1"/>
          </p:nvPr>
        </p:nvSpPr>
        <p:spPr>
          <a:xfrm>
            <a:off x="10159676"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2" name="Text Placeholder 54">
            <a:extLst>
              <a:ext uri="{FF2B5EF4-FFF2-40B4-BE49-F238E27FC236}">
                <a16:creationId xmlns:a16="http://schemas.microsoft.com/office/drawing/2014/main" id="{088E95FF-5797-1AF1-808B-8CAA0C809638}"/>
              </a:ext>
            </a:extLst>
          </p:cNvPr>
          <p:cNvSpPr>
            <a:spLocks noGrp="1"/>
          </p:cNvSpPr>
          <p:nvPr>
            <p:ph type="body" sz="quarter" idx="56" hasCustomPrompt="1"/>
          </p:nvPr>
        </p:nvSpPr>
        <p:spPr>
          <a:xfrm>
            <a:off x="1015968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33" name="Text Placeholder 54">
            <a:extLst>
              <a:ext uri="{FF2B5EF4-FFF2-40B4-BE49-F238E27FC236}">
                <a16:creationId xmlns:a16="http://schemas.microsoft.com/office/drawing/2014/main" id="{159BC55B-B561-8A13-8127-3E8C95BD2B6E}"/>
              </a:ext>
            </a:extLst>
          </p:cNvPr>
          <p:cNvSpPr>
            <a:spLocks noGrp="1"/>
          </p:cNvSpPr>
          <p:nvPr>
            <p:ph type="body" sz="quarter" idx="57"/>
          </p:nvPr>
        </p:nvSpPr>
        <p:spPr>
          <a:xfrm>
            <a:off x="1015968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4" name="Text Placeholder 54">
            <a:extLst>
              <a:ext uri="{FF2B5EF4-FFF2-40B4-BE49-F238E27FC236}">
                <a16:creationId xmlns:a16="http://schemas.microsoft.com/office/drawing/2014/main" id="{62E0814D-01AD-93CA-6F3B-03C565EEC8B4}"/>
              </a:ext>
            </a:extLst>
          </p:cNvPr>
          <p:cNvSpPr>
            <a:spLocks noGrp="1"/>
          </p:cNvSpPr>
          <p:nvPr>
            <p:ph type="body" sz="quarter" idx="58"/>
          </p:nvPr>
        </p:nvSpPr>
        <p:spPr>
          <a:xfrm>
            <a:off x="179593" y="4302641"/>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37870866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15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701687" y="3041769"/>
            <a:ext cx="8788626" cy="1611253"/>
          </a:xfrm>
        </p:spPr>
        <p:txBody>
          <a:bodyPr anchor="t">
            <a:normAutofit/>
          </a:bodyPr>
          <a:lstStyle>
            <a:lvl1pPr>
              <a:defRPr sz="2800" b="0" i="0">
                <a:latin typeface="Minion Pro" panose="02040503050306020203" pitchFamily="18" charset="0"/>
              </a:defRPr>
            </a:lvl1pPr>
          </a:lstStyle>
          <a:p>
            <a:r>
              <a:rPr lang="en-GB" dirty="0"/>
              <a:t>Click to edit Master title style</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lvl1pPr>
              <a:defRPr>
                <a:solidFill>
                  <a:schemeClr val="bg1"/>
                </a:solidFill>
              </a:defRPr>
            </a:lvl1pPr>
          </a:lstStyle>
          <a:p>
            <a:fld id="{B4274E06-C9BE-6D47-BF82-8D1C59B33DFA}" type="datetimeFigureOut">
              <a:rPr lang="en-GR" smtClean="0"/>
              <a:pPr/>
              <a:t>11/14/2024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lvl1pPr>
              <a:defRPr>
                <a:solidFill>
                  <a:schemeClr val="bg1"/>
                </a:solidFill>
              </a:defRPr>
            </a:lvl1p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12" name="Picture 11">
            <a:extLst>
              <a:ext uri="{FF2B5EF4-FFF2-40B4-BE49-F238E27FC236}">
                <a16:creationId xmlns:a16="http://schemas.microsoft.com/office/drawing/2014/main" id="{F4563154-C9D0-9163-903C-9AEB48B84B5B}"/>
              </a:ext>
            </a:extLst>
          </p:cNvPr>
          <p:cNvPicPr>
            <a:picLocks noChangeAspect="1"/>
          </p:cNvPicPr>
          <p:nvPr userDrawn="1"/>
        </p:nvPicPr>
        <p:blipFill>
          <a:blip r:embed="rId3"/>
          <a:stretch>
            <a:fillRect/>
          </a:stretch>
        </p:blipFill>
        <p:spPr>
          <a:xfrm rot="10800000">
            <a:off x="750176" y="2395959"/>
            <a:ext cx="738069" cy="645811"/>
          </a:xfrm>
          <a:prstGeom prst="rect">
            <a:avLst/>
          </a:prstGeom>
        </p:spPr>
      </p:pic>
    </p:spTree>
    <p:extLst>
      <p:ext uri="{BB962C8B-B14F-4D97-AF65-F5344CB8AC3E}">
        <p14:creationId xmlns:p14="http://schemas.microsoft.com/office/powerpoint/2010/main" val="3750734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F7AF3EF-1630-ED43-5605-710E1675FDC3}"/>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4" name="Footer Placeholder 3">
            <a:extLst>
              <a:ext uri="{FF2B5EF4-FFF2-40B4-BE49-F238E27FC236}">
                <a16:creationId xmlns:a16="http://schemas.microsoft.com/office/drawing/2014/main" id="{4C0E6C6D-EAAF-3429-130F-CC78C30ED907}"/>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6" name="Picture 5">
            <a:extLst>
              <a:ext uri="{FF2B5EF4-FFF2-40B4-BE49-F238E27FC236}">
                <a16:creationId xmlns:a16="http://schemas.microsoft.com/office/drawing/2014/main" id="{2AF7E11B-2326-7637-7535-BDB5998D5DF8}"/>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4012693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7"/>
            <a:ext cx="2743350" cy="1506631"/>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5" name="Picture Placeholder 6">
            <a:extLst>
              <a:ext uri="{FF2B5EF4-FFF2-40B4-BE49-F238E27FC236}">
                <a16:creationId xmlns:a16="http://schemas.microsoft.com/office/drawing/2014/main" id="{57C55328-F023-F170-9A06-7F4C51D6CD18}"/>
              </a:ext>
            </a:extLst>
          </p:cNvPr>
          <p:cNvSpPr>
            <a:spLocks noGrp="1"/>
          </p:cNvSpPr>
          <p:nvPr>
            <p:ph type="pic" sz="quarter" idx="20"/>
          </p:nvPr>
        </p:nvSpPr>
        <p:spPr>
          <a:xfrm>
            <a:off x="4462333" y="2244817"/>
            <a:ext cx="2743350" cy="1506631"/>
          </a:xfrm>
          <a:solidFill>
            <a:srgbClr val="FFFFFF"/>
          </a:solidFill>
        </p:spPr>
        <p:txBody>
          <a:bodyPr/>
          <a:lstStyle/>
          <a:p>
            <a:endParaRPr lang="en-GR" dirty="0"/>
          </a:p>
        </p:txBody>
      </p:sp>
      <p:sp>
        <p:nvSpPr>
          <p:cNvPr id="16" name="Text Placeholder 13">
            <a:extLst>
              <a:ext uri="{FF2B5EF4-FFF2-40B4-BE49-F238E27FC236}">
                <a16:creationId xmlns:a16="http://schemas.microsoft.com/office/drawing/2014/main" id="{19AC4A9A-16FD-4746-D479-6DC461587398}"/>
              </a:ext>
            </a:extLst>
          </p:cNvPr>
          <p:cNvSpPr>
            <a:spLocks noGrp="1"/>
          </p:cNvSpPr>
          <p:nvPr>
            <p:ph type="body" sz="quarter" idx="21"/>
          </p:nvPr>
        </p:nvSpPr>
        <p:spPr>
          <a:xfrm>
            <a:off x="4462333"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7" name="Picture Placeholder 6">
            <a:extLst>
              <a:ext uri="{FF2B5EF4-FFF2-40B4-BE49-F238E27FC236}">
                <a16:creationId xmlns:a16="http://schemas.microsoft.com/office/drawing/2014/main" id="{7C70B88B-F5E4-9E39-4B77-F70BA9C6ABDE}"/>
              </a:ext>
            </a:extLst>
          </p:cNvPr>
          <p:cNvSpPr>
            <a:spLocks noGrp="1"/>
          </p:cNvSpPr>
          <p:nvPr>
            <p:ph type="pic" sz="quarter" idx="22"/>
          </p:nvPr>
        </p:nvSpPr>
        <p:spPr>
          <a:xfrm>
            <a:off x="8096250" y="2244817"/>
            <a:ext cx="2743350" cy="1506631"/>
          </a:xfrm>
          <a:solidFill>
            <a:srgbClr val="FFFFFF"/>
          </a:solidFill>
        </p:spPr>
        <p:txBody>
          <a:bodyPr/>
          <a:lstStyle/>
          <a:p>
            <a:endParaRPr lang="en-GR"/>
          </a:p>
        </p:txBody>
      </p:sp>
      <p:sp>
        <p:nvSpPr>
          <p:cNvPr id="18" name="Text Placeholder 13">
            <a:extLst>
              <a:ext uri="{FF2B5EF4-FFF2-40B4-BE49-F238E27FC236}">
                <a16:creationId xmlns:a16="http://schemas.microsoft.com/office/drawing/2014/main" id="{241AC60B-8B14-A198-5278-DDF3096FA31D}"/>
              </a:ext>
            </a:extLst>
          </p:cNvPr>
          <p:cNvSpPr>
            <a:spLocks noGrp="1"/>
          </p:cNvSpPr>
          <p:nvPr>
            <p:ph type="body" sz="quarter" idx="23"/>
          </p:nvPr>
        </p:nvSpPr>
        <p:spPr>
          <a:xfrm>
            <a:off x="8096250"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1" name="Picture Placeholder 6">
            <a:extLst>
              <a:ext uri="{FF2B5EF4-FFF2-40B4-BE49-F238E27FC236}">
                <a16:creationId xmlns:a16="http://schemas.microsoft.com/office/drawing/2014/main" id="{12DB768B-08BB-E139-74ED-910BE3D6CF71}"/>
              </a:ext>
            </a:extLst>
          </p:cNvPr>
          <p:cNvSpPr>
            <a:spLocks noGrp="1"/>
          </p:cNvSpPr>
          <p:nvPr>
            <p:ph type="pic" sz="quarter" idx="24"/>
          </p:nvPr>
        </p:nvSpPr>
        <p:spPr>
          <a:xfrm>
            <a:off x="828266" y="4529137"/>
            <a:ext cx="2743350" cy="1506631"/>
          </a:xfrm>
          <a:solidFill>
            <a:srgbClr val="FFFFFF"/>
          </a:solidFill>
        </p:spPr>
        <p:txBody>
          <a:bodyPr/>
          <a:lstStyle/>
          <a:p>
            <a:endParaRPr lang="en-GR" dirty="0"/>
          </a:p>
        </p:txBody>
      </p:sp>
      <p:sp>
        <p:nvSpPr>
          <p:cNvPr id="22" name="Text Placeholder 13">
            <a:extLst>
              <a:ext uri="{FF2B5EF4-FFF2-40B4-BE49-F238E27FC236}">
                <a16:creationId xmlns:a16="http://schemas.microsoft.com/office/drawing/2014/main" id="{5E09D3BC-F29F-CC12-D2F1-D5D934F3C715}"/>
              </a:ext>
            </a:extLst>
          </p:cNvPr>
          <p:cNvSpPr>
            <a:spLocks noGrp="1"/>
          </p:cNvSpPr>
          <p:nvPr>
            <p:ph type="body" sz="quarter" idx="25"/>
          </p:nvPr>
        </p:nvSpPr>
        <p:spPr>
          <a:xfrm>
            <a:off x="828266"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3" name="Picture Placeholder 6">
            <a:extLst>
              <a:ext uri="{FF2B5EF4-FFF2-40B4-BE49-F238E27FC236}">
                <a16:creationId xmlns:a16="http://schemas.microsoft.com/office/drawing/2014/main" id="{2F6ED79E-2804-DDB9-A6D1-A5D677F68B50}"/>
              </a:ext>
            </a:extLst>
          </p:cNvPr>
          <p:cNvSpPr>
            <a:spLocks noGrp="1"/>
          </p:cNvSpPr>
          <p:nvPr>
            <p:ph type="pic" sz="quarter" idx="26"/>
          </p:nvPr>
        </p:nvSpPr>
        <p:spPr>
          <a:xfrm>
            <a:off x="4462183" y="4529137"/>
            <a:ext cx="2743350" cy="1506631"/>
          </a:xfrm>
          <a:solidFill>
            <a:srgbClr val="FFFFFF"/>
          </a:solidFill>
        </p:spPr>
        <p:txBody>
          <a:bodyPr/>
          <a:lstStyle/>
          <a:p>
            <a:endParaRPr lang="en-GR"/>
          </a:p>
        </p:txBody>
      </p:sp>
      <p:sp>
        <p:nvSpPr>
          <p:cNvPr id="24" name="Text Placeholder 13">
            <a:extLst>
              <a:ext uri="{FF2B5EF4-FFF2-40B4-BE49-F238E27FC236}">
                <a16:creationId xmlns:a16="http://schemas.microsoft.com/office/drawing/2014/main" id="{175DE33D-B818-0083-2C76-BECB38A67139}"/>
              </a:ext>
            </a:extLst>
          </p:cNvPr>
          <p:cNvSpPr>
            <a:spLocks noGrp="1"/>
          </p:cNvSpPr>
          <p:nvPr>
            <p:ph type="body" sz="quarter" idx="27"/>
          </p:nvPr>
        </p:nvSpPr>
        <p:spPr>
          <a:xfrm>
            <a:off x="4462183"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5" name="Picture Placeholder 6">
            <a:extLst>
              <a:ext uri="{FF2B5EF4-FFF2-40B4-BE49-F238E27FC236}">
                <a16:creationId xmlns:a16="http://schemas.microsoft.com/office/drawing/2014/main" id="{42D083F4-DE22-72A9-D42A-E84CF42733C5}"/>
              </a:ext>
            </a:extLst>
          </p:cNvPr>
          <p:cNvSpPr>
            <a:spLocks noGrp="1"/>
          </p:cNvSpPr>
          <p:nvPr>
            <p:ph type="pic" sz="quarter" idx="28"/>
          </p:nvPr>
        </p:nvSpPr>
        <p:spPr>
          <a:xfrm>
            <a:off x="8096100" y="4529137"/>
            <a:ext cx="2743350" cy="1506631"/>
          </a:xfrm>
          <a:solidFill>
            <a:srgbClr val="FFFFFF"/>
          </a:solidFill>
        </p:spPr>
        <p:txBody>
          <a:bodyPr/>
          <a:lstStyle/>
          <a:p>
            <a:endParaRPr lang="en-GR"/>
          </a:p>
        </p:txBody>
      </p:sp>
      <p:sp>
        <p:nvSpPr>
          <p:cNvPr id="26" name="Text Placeholder 13">
            <a:extLst>
              <a:ext uri="{FF2B5EF4-FFF2-40B4-BE49-F238E27FC236}">
                <a16:creationId xmlns:a16="http://schemas.microsoft.com/office/drawing/2014/main" id="{1DBEFC7E-0419-44E3-9A4B-0A74ED8875C4}"/>
              </a:ext>
            </a:extLst>
          </p:cNvPr>
          <p:cNvSpPr>
            <a:spLocks noGrp="1"/>
          </p:cNvSpPr>
          <p:nvPr>
            <p:ph type="body" sz="quarter" idx="29"/>
          </p:nvPr>
        </p:nvSpPr>
        <p:spPr>
          <a:xfrm>
            <a:off x="8096100"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0972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rgbClr val="2E3B6B"/>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294067"/>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sp>
        <p:nvSpPr>
          <p:cNvPr id="5" name="TextBox 4">
            <a:extLst>
              <a:ext uri="{FF2B5EF4-FFF2-40B4-BE49-F238E27FC236}">
                <a16:creationId xmlns:a16="http://schemas.microsoft.com/office/drawing/2014/main" id="{D1053100-FCB8-B915-3088-92C4431EF76A}"/>
              </a:ext>
            </a:extLst>
          </p:cNvPr>
          <p:cNvSpPr txBox="1"/>
          <p:nvPr userDrawn="1"/>
        </p:nvSpPr>
        <p:spPr>
          <a:xfrm>
            <a:off x="4615543" y="5370286"/>
            <a:ext cx="184731" cy="369332"/>
          </a:xfrm>
          <a:prstGeom prst="rect">
            <a:avLst/>
          </a:prstGeom>
          <a:noFill/>
        </p:spPr>
        <p:txBody>
          <a:bodyPr wrap="none" rtlCol="0">
            <a:spAutoFit/>
          </a:bodyPr>
          <a:lstStyle/>
          <a:p>
            <a:endParaRPr lang="en-GR" dirty="0"/>
          </a:p>
        </p:txBody>
      </p:sp>
      <p:pic>
        <p:nvPicPr>
          <p:cNvPr id="4" name="Picture 3">
            <a:extLst>
              <a:ext uri="{FF2B5EF4-FFF2-40B4-BE49-F238E27FC236}">
                <a16:creationId xmlns:a16="http://schemas.microsoft.com/office/drawing/2014/main" id="{6786BC88-BC4A-921F-AD4B-D632F6708830}"/>
              </a:ext>
            </a:extLst>
          </p:cNvPr>
          <p:cNvPicPr>
            <a:picLocks noChangeAspect="1"/>
          </p:cNvPicPr>
          <p:nvPr userDrawn="1"/>
        </p:nvPicPr>
        <p:blipFill rotWithShape="1">
          <a:blip r:embed="rId2"/>
          <a:srcRect t="1041" r="32579" b="7392"/>
          <a:stretch/>
        </p:blipFill>
        <p:spPr>
          <a:xfrm>
            <a:off x="4615543" y="0"/>
            <a:ext cx="7576457" cy="6858000"/>
          </a:xfrm>
          <a:prstGeom prst="rect">
            <a:avLst/>
          </a:prstGeom>
        </p:spPr>
      </p:pic>
      <p:sp>
        <p:nvSpPr>
          <p:cNvPr id="8" name="Text Placeholder 7">
            <a:extLst>
              <a:ext uri="{FF2B5EF4-FFF2-40B4-BE49-F238E27FC236}">
                <a16:creationId xmlns:a16="http://schemas.microsoft.com/office/drawing/2014/main" id="{B496DA41-63F3-6978-CEA6-892192BCB2F6}"/>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0" name="Text Placeholder 7">
            <a:extLst>
              <a:ext uri="{FF2B5EF4-FFF2-40B4-BE49-F238E27FC236}">
                <a16:creationId xmlns:a16="http://schemas.microsoft.com/office/drawing/2014/main" id="{4032A834-907B-03B5-4C91-30BAFD77E8C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1" name="Text Placeholder 7">
            <a:extLst>
              <a:ext uri="{FF2B5EF4-FFF2-40B4-BE49-F238E27FC236}">
                <a16:creationId xmlns:a16="http://schemas.microsoft.com/office/drawing/2014/main" id="{B32D8B24-C252-DDBE-1052-AADD7DFB729C}"/>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2" name="Text Placeholder 7">
            <a:extLst>
              <a:ext uri="{FF2B5EF4-FFF2-40B4-BE49-F238E27FC236}">
                <a16:creationId xmlns:a16="http://schemas.microsoft.com/office/drawing/2014/main" id="{1C39E9D3-2586-2A2E-266D-D32C9BAA33F6}"/>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799823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8"/>
            <a:ext cx="2143501" cy="1177198"/>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520529"/>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9" name="Picture Placeholder 6">
            <a:extLst>
              <a:ext uri="{FF2B5EF4-FFF2-40B4-BE49-F238E27FC236}">
                <a16:creationId xmlns:a16="http://schemas.microsoft.com/office/drawing/2014/main" id="{E391EEBD-0E64-2D06-EDE7-C39F6D1DC0C0}"/>
              </a:ext>
            </a:extLst>
          </p:cNvPr>
          <p:cNvSpPr>
            <a:spLocks noGrp="1"/>
          </p:cNvSpPr>
          <p:nvPr>
            <p:ph type="pic" sz="quarter" idx="31"/>
          </p:nvPr>
        </p:nvSpPr>
        <p:spPr>
          <a:xfrm>
            <a:off x="3462149" y="2251802"/>
            <a:ext cx="2143501" cy="1177198"/>
          </a:xfrm>
          <a:solidFill>
            <a:srgbClr val="FFFFFF"/>
          </a:solidFill>
        </p:spPr>
        <p:txBody>
          <a:bodyPr/>
          <a:lstStyle/>
          <a:p>
            <a:endParaRPr lang="en-GR" dirty="0"/>
          </a:p>
        </p:txBody>
      </p:sp>
      <p:sp>
        <p:nvSpPr>
          <p:cNvPr id="20" name="Text Placeholder 13">
            <a:extLst>
              <a:ext uri="{FF2B5EF4-FFF2-40B4-BE49-F238E27FC236}">
                <a16:creationId xmlns:a16="http://schemas.microsoft.com/office/drawing/2014/main" id="{AD192537-23B5-D746-5585-7F5C84FE24CA}"/>
              </a:ext>
            </a:extLst>
          </p:cNvPr>
          <p:cNvSpPr>
            <a:spLocks noGrp="1"/>
          </p:cNvSpPr>
          <p:nvPr>
            <p:ph type="body" sz="quarter" idx="32"/>
          </p:nvPr>
        </p:nvSpPr>
        <p:spPr>
          <a:xfrm>
            <a:off x="3462149"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7" name="Picture Placeholder 6">
            <a:extLst>
              <a:ext uri="{FF2B5EF4-FFF2-40B4-BE49-F238E27FC236}">
                <a16:creationId xmlns:a16="http://schemas.microsoft.com/office/drawing/2014/main" id="{466E1756-4F10-8537-08D4-CD28FDF84E5C}"/>
              </a:ext>
            </a:extLst>
          </p:cNvPr>
          <p:cNvSpPr>
            <a:spLocks noGrp="1"/>
          </p:cNvSpPr>
          <p:nvPr>
            <p:ph type="pic" sz="quarter" idx="33"/>
          </p:nvPr>
        </p:nvSpPr>
        <p:spPr>
          <a:xfrm>
            <a:off x="6096000" y="2251802"/>
            <a:ext cx="2143501" cy="1177198"/>
          </a:xfrm>
          <a:solidFill>
            <a:srgbClr val="FFFFFF"/>
          </a:solidFill>
        </p:spPr>
        <p:txBody>
          <a:bodyPr/>
          <a:lstStyle/>
          <a:p>
            <a:endParaRPr lang="en-GR" dirty="0"/>
          </a:p>
        </p:txBody>
      </p:sp>
      <p:sp>
        <p:nvSpPr>
          <p:cNvPr id="29" name="Text Placeholder 13">
            <a:extLst>
              <a:ext uri="{FF2B5EF4-FFF2-40B4-BE49-F238E27FC236}">
                <a16:creationId xmlns:a16="http://schemas.microsoft.com/office/drawing/2014/main" id="{BAAF97BD-954F-595E-6391-EE7E2AFDE55E}"/>
              </a:ext>
            </a:extLst>
          </p:cNvPr>
          <p:cNvSpPr>
            <a:spLocks noGrp="1"/>
          </p:cNvSpPr>
          <p:nvPr>
            <p:ph type="body" sz="quarter" idx="34"/>
          </p:nvPr>
        </p:nvSpPr>
        <p:spPr>
          <a:xfrm>
            <a:off x="6096000"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0" name="Picture Placeholder 6">
            <a:extLst>
              <a:ext uri="{FF2B5EF4-FFF2-40B4-BE49-F238E27FC236}">
                <a16:creationId xmlns:a16="http://schemas.microsoft.com/office/drawing/2014/main" id="{79FB89FC-B2B7-3971-B611-1252F76F6681}"/>
              </a:ext>
            </a:extLst>
          </p:cNvPr>
          <p:cNvSpPr>
            <a:spLocks noGrp="1"/>
          </p:cNvSpPr>
          <p:nvPr>
            <p:ph type="pic" sz="quarter" idx="35"/>
          </p:nvPr>
        </p:nvSpPr>
        <p:spPr>
          <a:xfrm>
            <a:off x="8729851" y="2251802"/>
            <a:ext cx="2143501" cy="1177198"/>
          </a:xfrm>
          <a:solidFill>
            <a:srgbClr val="FFFFFF"/>
          </a:solidFill>
        </p:spPr>
        <p:txBody>
          <a:bodyPr/>
          <a:lstStyle/>
          <a:p>
            <a:endParaRPr lang="en-GR" dirty="0"/>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8729851"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2" name="Picture Placeholder 6">
            <a:extLst>
              <a:ext uri="{FF2B5EF4-FFF2-40B4-BE49-F238E27FC236}">
                <a16:creationId xmlns:a16="http://schemas.microsoft.com/office/drawing/2014/main" id="{D741DA00-23B6-EB3A-BBAC-5510700D90AC}"/>
              </a:ext>
            </a:extLst>
          </p:cNvPr>
          <p:cNvSpPr>
            <a:spLocks noGrp="1"/>
          </p:cNvSpPr>
          <p:nvPr>
            <p:ph type="pic" sz="quarter" idx="37"/>
          </p:nvPr>
        </p:nvSpPr>
        <p:spPr>
          <a:xfrm>
            <a:off x="828266" y="4100917"/>
            <a:ext cx="2143501" cy="1177198"/>
          </a:xfrm>
          <a:solidFill>
            <a:srgbClr val="FFFFFF"/>
          </a:solidFill>
        </p:spPr>
        <p:txBody>
          <a:bodyPr/>
          <a:lstStyle/>
          <a:p>
            <a:endParaRPr lang="en-GR" dirty="0"/>
          </a:p>
        </p:txBody>
      </p:sp>
      <p:sp>
        <p:nvSpPr>
          <p:cNvPr id="33" name="Text Placeholder 13">
            <a:extLst>
              <a:ext uri="{FF2B5EF4-FFF2-40B4-BE49-F238E27FC236}">
                <a16:creationId xmlns:a16="http://schemas.microsoft.com/office/drawing/2014/main" id="{EA82F534-B00A-71D1-6376-4731AA28BA53}"/>
              </a:ext>
            </a:extLst>
          </p:cNvPr>
          <p:cNvSpPr>
            <a:spLocks noGrp="1"/>
          </p:cNvSpPr>
          <p:nvPr>
            <p:ph type="body" sz="quarter" idx="38"/>
          </p:nvPr>
        </p:nvSpPr>
        <p:spPr>
          <a:xfrm>
            <a:off x="828266" y="5376628"/>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4" name="Picture Placeholder 6">
            <a:extLst>
              <a:ext uri="{FF2B5EF4-FFF2-40B4-BE49-F238E27FC236}">
                <a16:creationId xmlns:a16="http://schemas.microsoft.com/office/drawing/2014/main" id="{96AA299F-8180-FF88-BBCF-EE667CE6F9D4}"/>
              </a:ext>
            </a:extLst>
          </p:cNvPr>
          <p:cNvSpPr>
            <a:spLocks noGrp="1"/>
          </p:cNvSpPr>
          <p:nvPr>
            <p:ph type="pic" sz="quarter" idx="39"/>
          </p:nvPr>
        </p:nvSpPr>
        <p:spPr>
          <a:xfrm>
            <a:off x="3461999" y="4107901"/>
            <a:ext cx="2143501" cy="1177198"/>
          </a:xfrm>
          <a:solidFill>
            <a:srgbClr val="FFFFFF"/>
          </a:solidFill>
        </p:spPr>
        <p:txBody>
          <a:bodyPr/>
          <a:lstStyle/>
          <a:p>
            <a:endParaRPr lang="en-GR" dirty="0"/>
          </a:p>
        </p:txBody>
      </p:sp>
      <p:sp>
        <p:nvSpPr>
          <p:cNvPr id="35" name="Text Placeholder 13">
            <a:extLst>
              <a:ext uri="{FF2B5EF4-FFF2-40B4-BE49-F238E27FC236}">
                <a16:creationId xmlns:a16="http://schemas.microsoft.com/office/drawing/2014/main" id="{CB72FDD9-67B2-10AC-594A-F45DBCA36A23}"/>
              </a:ext>
            </a:extLst>
          </p:cNvPr>
          <p:cNvSpPr>
            <a:spLocks noGrp="1"/>
          </p:cNvSpPr>
          <p:nvPr>
            <p:ph type="body" sz="quarter" idx="40"/>
          </p:nvPr>
        </p:nvSpPr>
        <p:spPr>
          <a:xfrm>
            <a:off x="3461999"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6" name="Picture Placeholder 6">
            <a:extLst>
              <a:ext uri="{FF2B5EF4-FFF2-40B4-BE49-F238E27FC236}">
                <a16:creationId xmlns:a16="http://schemas.microsoft.com/office/drawing/2014/main" id="{11D77AC6-A09C-172C-4E38-F013BEE819C6}"/>
              </a:ext>
            </a:extLst>
          </p:cNvPr>
          <p:cNvSpPr>
            <a:spLocks noGrp="1"/>
          </p:cNvSpPr>
          <p:nvPr>
            <p:ph type="pic" sz="quarter" idx="41"/>
          </p:nvPr>
        </p:nvSpPr>
        <p:spPr>
          <a:xfrm>
            <a:off x="6095850" y="4107901"/>
            <a:ext cx="2143501" cy="1177198"/>
          </a:xfrm>
          <a:solidFill>
            <a:srgbClr val="FFFFFF"/>
          </a:solidFill>
        </p:spPr>
        <p:txBody>
          <a:bodyPr/>
          <a:lstStyle/>
          <a:p>
            <a:endParaRPr lang="en-GR" dirty="0"/>
          </a:p>
        </p:txBody>
      </p:sp>
      <p:sp>
        <p:nvSpPr>
          <p:cNvPr id="37" name="Text Placeholder 13">
            <a:extLst>
              <a:ext uri="{FF2B5EF4-FFF2-40B4-BE49-F238E27FC236}">
                <a16:creationId xmlns:a16="http://schemas.microsoft.com/office/drawing/2014/main" id="{1A5635E4-E5A9-9992-597B-36EADDDAD72F}"/>
              </a:ext>
            </a:extLst>
          </p:cNvPr>
          <p:cNvSpPr>
            <a:spLocks noGrp="1"/>
          </p:cNvSpPr>
          <p:nvPr>
            <p:ph type="body" sz="quarter" idx="42"/>
          </p:nvPr>
        </p:nvSpPr>
        <p:spPr>
          <a:xfrm>
            <a:off x="6095850"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8" name="Picture Placeholder 6">
            <a:extLst>
              <a:ext uri="{FF2B5EF4-FFF2-40B4-BE49-F238E27FC236}">
                <a16:creationId xmlns:a16="http://schemas.microsoft.com/office/drawing/2014/main" id="{A2200981-6B99-9006-B15D-30452F3ABAE3}"/>
              </a:ext>
            </a:extLst>
          </p:cNvPr>
          <p:cNvSpPr>
            <a:spLocks noGrp="1"/>
          </p:cNvSpPr>
          <p:nvPr>
            <p:ph type="pic" sz="quarter" idx="43"/>
          </p:nvPr>
        </p:nvSpPr>
        <p:spPr>
          <a:xfrm>
            <a:off x="8729701" y="4107901"/>
            <a:ext cx="2143501" cy="1177198"/>
          </a:xfrm>
          <a:solidFill>
            <a:srgbClr val="FFFFFF"/>
          </a:solidFill>
        </p:spPr>
        <p:txBody>
          <a:bodyPr/>
          <a:lstStyle/>
          <a:p>
            <a:endParaRPr lang="en-GR" dirty="0"/>
          </a:p>
        </p:txBody>
      </p:sp>
      <p:sp>
        <p:nvSpPr>
          <p:cNvPr id="39" name="Text Placeholder 13">
            <a:extLst>
              <a:ext uri="{FF2B5EF4-FFF2-40B4-BE49-F238E27FC236}">
                <a16:creationId xmlns:a16="http://schemas.microsoft.com/office/drawing/2014/main" id="{F0CC13EF-A8D9-3CD4-67DA-0E320C520C6D}"/>
              </a:ext>
            </a:extLst>
          </p:cNvPr>
          <p:cNvSpPr>
            <a:spLocks noGrp="1"/>
          </p:cNvSpPr>
          <p:nvPr>
            <p:ph type="body" sz="quarter" idx="44"/>
          </p:nvPr>
        </p:nvSpPr>
        <p:spPr>
          <a:xfrm>
            <a:off x="8729701"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1641367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67482"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10195560" y="2473572"/>
            <a:ext cx="1200188" cy="2432312"/>
          </a:xfrm>
        </p:spPr>
        <p:txBody>
          <a:bodyPr anchor="ct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 name="Picture Placeholder 3">
            <a:extLst>
              <a:ext uri="{FF2B5EF4-FFF2-40B4-BE49-F238E27FC236}">
                <a16:creationId xmlns:a16="http://schemas.microsoft.com/office/drawing/2014/main" id="{295C006F-3387-0BA9-1716-6FC8BF80C807}"/>
              </a:ext>
            </a:extLst>
          </p:cNvPr>
          <p:cNvSpPr>
            <a:spLocks noGrp="1"/>
          </p:cNvSpPr>
          <p:nvPr>
            <p:ph type="pic" sz="quarter" idx="45"/>
          </p:nvPr>
        </p:nvSpPr>
        <p:spPr>
          <a:xfrm>
            <a:off x="1441178" y="2195366"/>
            <a:ext cx="2983607" cy="2983607"/>
          </a:xfrm>
          <a:prstGeom prst="ellipse">
            <a:avLst/>
          </a:prstGeom>
          <a:solidFill>
            <a:schemeClr val="bg1"/>
          </a:solidFill>
          <a:effectLst>
            <a:outerShdw blurRad="63500" sx="102000" sy="102000" algn="ctr" rotWithShape="0">
              <a:prstClr val="black">
                <a:alpha val="40000"/>
              </a:prstClr>
            </a:outerShdw>
          </a:effectLst>
        </p:spPr>
        <p:txBody>
          <a:bodyPr/>
          <a:lstStyle/>
          <a:p>
            <a:endParaRPr lang="en-GR" dirty="0"/>
          </a:p>
        </p:txBody>
      </p:sp>
      <p:sp>
        <p:nvSpPr>
          <p:cNvPr id="6" name="Oval 5">
            <a:extLst>
              <a:ext uri="{FF2B5EF4-FFF2-40B4-BE49-F238E27FC236}">
                <a16:creationId xmlns:a16="http://schemas.microsoft.com/office/drawing/2014/main" id="{5D90CEF7-98A4-FC92-619C-34FC5A303C3B}"/>
              </a:ext>
            </a:extLst>
          </p:cNvPr>
          <p:cNvSpPr/>
          <p:nvPr userDrawn="1"/>
        </p:nvSpPr>
        <p:spPr>
          <a:xfrm>
            <a:off x="1075779" y="1829967"/>
            <a:ext cx="3714405" cy="3714405"/>
          </a:xfrm>
          <a:prstGeom prst="ellipse">
            <a:avLst/>
          </a:prstGeom>
          <a:noFill/>
          <a:ln w="38100" cap="rnd">
            <a:solidFill>
              <a:srgbClr val="2E3B6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 name="Oval 7">
            <a:extLst>
              <a:ext uri="{FF2B5EF4-FFF2-40B4-BE49-F238E27FC236}">
                <a16:creationId xmlns:a16="http://schemas.microsoft.com/office/drawing/2014/main" id="{C1CB8A54-51AE-EB26-8996-FB57335AFC17}"/>
              </a:ext>
            </a:extLst>
          </p:cNvPr>
          <p:cNvSpPr/>
          <p:nvPr userDrawn="1"/>
        </p:nvSpPr>
        <p:spPr>
          <a:xfrm>
            <a:off x="4673883" y="3558000"/>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90C6BF3A-B734-D751-44E4-FA9B5E5D5D75}"/>
              </a:ext>
            </a:extLst>
          </p:cNvPr>
          <p:cNvSpPr/>
          <p:nvPr userDrawn="1"/>
        </p:nvSpPr>
        <p:spPr>
          <a:xfrm>
            <a:off x="4585375" y="302716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 name="Oval 9">
            <a:extLst>
              <a:ext uri="{FF2B5EF4-FFF2-40B4-BE49-F238E27FC236}">
                <a16:creationId xmlns:a16="http://schemas.microsoft.com/office/drawing/2014/main" id="{670A51A6-12A0-A717-EBC2-DEF18BDDAD83}"/>
              </a:ext>
            </a:extLst>
          </p:cNvPr>
          <p:cNvSpPr/>
          <p:nvPr userDrawn="1"/>
        </p:nvSpPr>
        <p:spPr>
          <a:xfrm>
            <a:off x="4357596" y="252780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 name="Oval 10">
            <a:extLst>
              <a:ext uri="{FF2B5EF4-FFF2-40B4-BE49-F238E27FC236}">
                <a16:creationId xmlns:a16="http://schemas.microsoft.com/office/drawing/2014/main" id="{E88891D8-1BA2-5131-678A-7ED309830053}"/>
              </a:ext>
            </a:extLst>
          </p:cNvPr>
          <p:cNvSpPr/>
          <p:nvPr userDrawn="1"/>
        </p:nvSpPr>
        <p:spPr>
          <a:xfrm>
            <a:off x="4584276" y="4067742"/>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6" name="Text Placeholder 13">
            <a:extLst>
              <a:ext uri="{FF2B5EF4-FFF2-40B4-BE49-F238E27FC236}">
                <a16:creationId xmlns:a16="http://schemas.microsoft.com/office/drawing/2014/main" id="{77F3A02F-AD59-9774-828D-3B866A17682C}"/>
              </a:ext>
            </a:extLst>
          </p:cNvPr>
          <p:cNvSpPr>
            <a:spLocks noGrp="1"/>
          </p:cNvSpPr>
          <p:nvPr>
            <p:ph type="body" sz="quarter" idx="46" hasCustomPrompt="1"/>
          </p:nvPr>
        </p:nvSpPr>
        <p:spPr>
          <a:xfrm>
            <a:off x="7704279" y="3924521"/>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3" name="Oval 12">
            <a:extLst>
              <a:ext uri="{FF2B5EF4-FFF2-40B4-BE49-F238E27FC236}">
                <a16:creationId xmlns:a16="http://schemas.microsoft.com/office/drawing/2014/main" id="{D964458F-7C1D-6C8C-ED39-D42CD6DD13E1}"/>
              </a:ext>
            </a:extLst>
          </p:cNvPr>
          <p:cNvSpPr/>
          <p:nvPr userDrawn="1"/>
        </p:nvSpPr>
        <p:spPr>
          <a:xfrm>
            <a:off x="6553802" y="3722943"/>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24" name="Straight Connector 23">
            <a:extLst>
              <a:ext uri="{FF2B5EF4-FFF2-40B4-BE49-F238E27FC236}">
                <a16:creationId xmlns:a16="http://schemas.microsoft.com/office/drawing/2014/main" id="{C940D966-7F8F-BF88-2A16-F6EFBDF1DA70}"/>
              </a:ext>
            </a:extLst>
          </p:cNvPr>
          <p:cNvCxnSpPr>
            <a:cxnSpLocks/>
            <a:endCxn id="30" idx="1"/>
          </p:cNvCxnSpPr>
          <p:nvPr userDrawn="1"/>
        </p:nvCxnSpPr>
        <p:spPr>
          <a:xfrm>
            <a:off x="4799739" y="3683759"/>
            <a:ext cx="1744508" cy="461825"/>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28F9E1C0-1A4B-E12F-3782-E1FA297D26A5}"/>
              </a:ext>
            </a:extLst>
          </p:cNvPr>
          <p:cNvSpPr>
            <a:spLocks noGrp="1"/>
          </p:cNvSpPr>
          <p:nvPr>
            <p:ph type="body" sz="quarter" idx="47" hasCustomPrompt="1"/>
          </p:nvPr>
        </p:nvSpPr>
        <p:spPr>
          <a:xfrm>
            <a:off x="7420738" y="2733953"/>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6" name="Oval 45">
            <a:extLst>
              <a:ext uri="{FF2B5EF4-FFF2-40B4-BE49-F238E27FC236}">
                <a16:creationId xmlns:a16="http://schemas.microsoft.com/office/drawing/2014/main" id="{ED9FE9ED-3225-C83E-60C9-64FA326518A5}"/>
              </a:ext>
            </a:extLst>
          </p:cNvPr>
          <p:cNvSpPr/>
          <p:nvPr userDrawn="1"/>
        </p:nvSpPr>
        <p:spPr>
          <a:xfrm>
            <a:off x="6551781" y="2588951"/>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8" name="Straight Connector 47">
            <a:extLst>
              <a:ext uri="{FF2B5EF4-FFF2-40B4-BE49-F238E27FC236}">
                <a16:creationId xmlns:a16="http://schemas.microsoft.com/office/drawing/2014/main" id="{3EF1983C-44DB-0ECD-4C02-AB6B825A78D5}"/>
              </a:ext>
            </a:extLst>
          </p:cNvPr>
          <p:cNvCxnSpPr>
            <a:cxnSpLocks/>
            <a:endCxn id="46" idx="2"/>
          </p:cNvCxnSpPr>
          <p:nvPr userDrawn="1"/>
        </p:nvCxnSpPr>
        <p:spPr>
          <a:xfrm flipV="1">
            <a:off x="4713446" y="2981117"/>
            <a:ext cx="1838335" cy="170450"/>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48A18427-A25C-904C-97FA-84E8AB18F18C}"/>
              </a:ext>
            </a:extLst>
          </p:cNvPr>
          <p:cNvSpPr>
            <a:spLocks noGrp="1"/>
          </p:cNvSpPr>
          <p:nvPr>
            <p:ph type="body" sz="quarter" idx="49" hasCustomPrompt="1"/>
          </p:nvPr>
        </p:nvSpPr>
        <p:spPr>
          <a:xfrm>
            <a:off x="6867274" y="1543385"/>
            <a:ext cx="2143384" cy="516029"/>
          </a:xfrm>
          <a:prstGeom prst="roundRect">
            <a:avLst>
              <a:gd name="adj" fmla="val 50000"/>
            </a:avLst>
          </a:prstGeom>
          <a:solidFill>
            <a:srgbClr val="2E3B6B"/>
          </a:solidFill>
        </p:spPr>
        <p:txBody>
          <a:bodyPr lIns="144000">
            <a:noAutofit/>
          </a:bodyPr>
          <a:lstStyle>
            <a:lvl1pPr marL="0" indent="0">
              <a:spcBef>
                <a:spcPts val="600"/>
              </a:spcBef>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Text Placeholder 13">
            <a:extLst>
              <a:ext uri="{FF2B5EF4-FFF2-40B4-BE49-F238E27FC236}">
                <a16:creationId xmlns:a16="http://schemas.microsoft.com/office/drawing/2014/main" id="{A42CE94B-11B6-BC2A-87B5-F3193671779E}"/>
              </a:ext>
            </a:extLst>
          </p:cNvPr>
          <p:cNvSpPr>
            <a:spLocks noGrp="1"/>
          </p:cNvSpPr>
          <p:nvPr>
            <p:ph type="body" sz="quarter" idx="51" hasCustomPrompt="1"/>
          </p:nvPr>
        </p:nvSpPr>
        <p:spPr>
          <a:xfrm>
            <a:off x="6867274" y="5123677"/>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1" name="Oval 60">
            <a:extLst>
              <a:ext uri="{FF2B5EF4-FFF2-40B4-BE49-F238E27FC236}">
                <a16:creationId xmlns:a16="http://schemas.microsoft.com/office/drawing/2014/main" id="{8A94AD66-AD26-1070-A3C6-ECAAF9F3CD94}"/>
              </a:ext>
            </a:extLst>
          </p:cNvPr>
          <p:cNvSpPr/>
          <p:nvPr userDrawn="1"/>
        </p:nvSpPr>
        <p:spPr>
          <a:xfrm>
            <a:off x="5937715" y="4838498"/>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3" name="Straight Connector 62">
            <a:extLst>
              <a:ext uri="{FF2B5EF4-FFF2-40B4-BE49-F238E27FC236}">
                <a16:creationId xmlns:a16="http://schemas.microsoft.com/office/drawing/2014/main" id="{67999D10-8A1B-A1B7-EAA3-94D5A8FD2C7C}"/>
              </a:ext>
            </a:extLst>
          </p:cNvPr>
          <p:cNvCxnSpPr>
            <a:cxnSpLocks/>
            <a:endCxn id="33" idx="1"/>
          </p:cNvCxnSpPr>
          <p:nvPr userDrawn="1"/>
        </p:nvCxnSpPr>
        <p:spPr>
          <a:xfrm>
            <a:off x="4713446" y="4200076"/>
            <a:ext cx="1195800" cy="1083591"/>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AAB58CA-D1C3-1516-2EA0-F12DEF13ED02}"/>
              </a:ext>
            </a:extLst>
          </p:cNvPr>
          <p:cNvSpPr/>
          <p:nvPr userDrawn="1"/>
        </p:nvSpPr>
        <p:spPr>
          <a:xfrm>
            <a:off x="5943150" y="1412014"/>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25" name="Εικόνα 24">
            <a:extLst>
              <a:ext uri="{FF2B5EF4-FFF2-40B4-BE49-F238E27FC236}">
                <a16:creationId xmlns:a16="http://schemas.microsoft.com/office/drawing/2014/main" id="{F667E5C7-5A35-CBC3-BA49-AE6584FE7923}"/>
              </a:ext>
            </a:extLst>
          </p:cNvPr>
          <p:cNvPicPr>
            <a:picLocks noChangeAspect="1"/>
          </p:cNvPicPr>
          <p:nvPr userDrawn="1"/>
        </p:nvPicPr>
        <p:blipFill>
          <a:blip r:embed="rId2"/>
          <a:stretch>
            <a:fillRect/>
          </a:stretch>
        </p:blipFill>
        <p:spPr>
          <a:xfrm>
            <a:off x="5955664" y="1374741"/>
            <a:ext cx="800100" cy="965200"/>
          </a:xfrm>
          <a:prstGeom prst="rect">
            <a:avLst/>
          </a:prstGeom>
        </p:spPr>
      </p:pic>
      <p:pic>
        <p:nvPicPr>
          <p:cNvPr id="27" name="Εικόνα 26">
            <a:extLst>
              <a:ext uri="{FF2B5EF4-FFF2-40B4-BE49-F238E27FC236}">
                <a16:creationId xmlns:a16="http://schemas.microsoft.com/office/drawing/2014/main" id="{EF5A7C29-801B-56E6-9C4B-A5B284188829}"/>
              </a:ext>
            </a:extLst>
          </p:cNvPr>
          <p:cNvPicPr>
            <a:picLocks noChangeAspect="1"/>
          </p:cNvPicPr>
          <p:nvPr userDrawn="1"/>
        </p:nvPicPr>
        <p:blipFill>
          <a:blip r:embed="rId3"/>
          <a:stretch>
            <a:fillRect/>
          </a:stretch>
        </p:blipFill>
        <p:spPr>
          <a:xfrm>
            <a:off x="6542226" y="2534738"/>
            <a:ext cx="812800" cy="965200"/>
          </a:xfrm>
          <a:prstGeom prst="rect">
            <a:avLst/>
          </a:prstGeom>
        </p:spPr>
      </p:pic>
      <p:pic>
        <p:nvPicPr>
          <p:cNvPr id="30" name="Εικόνα 29">
            <a:extLst>
              <a:ext uri="{FF2B5EF4-FFF2-40B4-BE49-F238E27FC236}">
                <a16:creationId xmlns:a16="http://schemas.microsoft.com/office/drawing/2014/main" id="{FFEB74EF-02C1-05F3-24D7-5BD2B1E262F3}"/>
              </a:ext>
            </a:extLst>
          </p:cNvPr>
          <p:cNvPicPr>
            <a:picLocks noChangeAspect="1"/>
          </p:cNvPicPr>
          <p:nvPr userDrawn="1"/>
        </p:nvPicPr>
        <p:blipFill>
          <a:blip r:embed="rId4"/>
          <a:stretch>
            <a:fillRect/>
          </a:stretch>
        </p:blipFill>
        <p:spPr>
          <a:xfrm>
            <a:off x="6544247" y="3662984"/>
            <a:ext cx="812800" cy="965200"/>
          </a:xfrm>
          <a:prstGeom prst="rect">
            <a:avLst/>
          </a:prstGeom>
        </p:spPr>
      </p:pic>
      <p:pic>
        <p:nvPicPr>
          <p:cNvPr id="33" name="Εικόνα 32">
            <a:extLst>
              <a:ext uri="{FF2B5EF4-FFF2-40B4-BE49-F238E27FC236}">
                <a16:creationId xmlns:a16="http://schemas.microsoft.com/office/drawing/2014/main" id="{CB335A20-8B19-32CF-87E5-7B62131CCA92}"/>
              </a:ext>
            </a:extLst>
          </p:cNvPr>
          <p:cNvPicPr>
            <a:picLocks noChangeAspect="1"/>
          </p:cNvPicPr>
          <p:nvPr userDrawn="1"/>
        </p:nvPicPr>
        <p:blipFill>
          <a:blip r:embed="rId5"/>
          <a:stretch>
            <a:fillRect/>
          </a:stretch>
        </p:blipFill>
        <p:spPr>
          <a:xfrm>
            <a:off x="5909246" y="4801067"/>
            <a:ext cx="812800" cy="965200"/>
          </a:xfrm>
          <a:prstGeom prst="rect">
            <a:avLst/>
          </a:prstGeom>
        </p:spPr>
      </p:pic>
      <p:cxnSp>
        <p:nvCxnSpPr>
          <p:cNvPr id="52" name="Straight Connector 51">
            <a:extLst>
              <a:ext uri="{FF2B5EF4-FFF2-40B4-BE49-F238E27FC236}">
                <a16:creationId xmlns:a16="http://schemas.microsoft.com/office/drawing/2014/main" id="{BD77909E-4EF9-B84E-C73D-884AD907F09F}"/>
              </a:ext>
            </a:extLst>
          </p:cNvPr>
          <p:cNvCxnSpPr>
            <a:cxnSpLocks/>
            <a:endCxn id="50" idx="2"/>
          </p:cNvCxnSpPr>
          <p:nvPr userDrawn="1"/>
        </p:nvCxnSpPr>
        <p:spPr>
          <a:xfrm flipV="1">
            <a:off x="4486765" y="1804180"/>
            <a:ext cx="1456385" cy="852796"/>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7792"/>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s">
    <p:bg>
      <p:bgPr>
        <a:solidFill>
          <a:srgbClr val="A9BCD0">
            <a:alpha val="14902"/>
          </a:srgbClr>
        </a:solidFill>
        <a:effectLst/>
      </p:bgPr>
    </p:bg>
    <p:spTree>
      <p:nvGrpSpPr>
        <p:cNvPr id="1" name=""/>
        <p:cNvGrpSpPr/>
        <p:nvPr/>
      </p:nvGrpSpPr>
      <p:grpSpPr>
        <a:xfrm>
          <a:off x="0" y="0"/>
          <a:ext cx="0" cy="0"/>
          <a:chOff x="0" y="0"/>
          <a:chExt cx="0" cy="0"/>
        </a:xfrm>
      </p:grpSpPr>
      <p:pic>
        <p:nvPicPr>
          <p:cNvPr id="18" name="Εικόνα 17">
            <a:extLst>
              <a:ext uri="{FF2B5EF4-FFF2-40B4-BE49-F238E27FC236}">
                <a16:creationId xmlns:a16="http://schemas.microsoft.com/office/drawing/2014/main" id="{52A45DA0-89CB-BBC6-BA74-8E47612EF4C2}"/>
              </a:ext>
            </a:extLst>
          </p:cNvPr>
          <p:cNvPicPr>
            <a:picLocks noChangeAspect="1"/>
          </p:cNvPicPr>
          <p:nvPr userDrawn="1"/>
        </p:nvPicPr>
        <p:blipFill>
          <a:blip r:embed="rId2"/>
          <a:stretch>
            <a:fillRect/>
          </a:stretch>
        </p:blipFill>
        <p:spPr>
          <a:xfrm>
            <a:off x="8260096" y="2486211"/>
            <a:ext cx="3708400" cy="4432300"/>
          </a:xfrm>
          <a:prstGeom prst="rect">
            <a:avLst/>
          </a:prstGeom>
        </p:spPr>
      </p:pic>
      <p:pic>
        <p:nvPicPr>
          <p:cNvPr id="16" name="Εικόνα 15">
            <a:extLst>
              <a:ext uri="{FF2B5EF4-FFF2-40B4-BE49-F238E27FC236}">
                <a16:creationId xmlns:a16="http://schemas.microsoft.com/office/drawing/2014/main" id="{24AFE2DC-DD2E-EDE4-13BB-8F002D260DD5}"/>
              </a:ext>
            </a:extLst>
          </p:cNvPr>
          <p:cNvPicPr>
            <a:picLocks noChangeAspect="1"/>
          </p:cNvPicPr>
          <p:nvPr userDrawn="1"/>
        </p:nvPicPr>
        <p:blipFill>
          <a:blip r:embed="rId3"/>
          <a:stretch>
            <a:fillRect/>
          </a:stretch>
        </p:blipFill>
        <p:spPr>
          <a:xfrm>
            <a:off x="5883376" y="2486211"/>
            <a:ext cx="3708400" cy="4432300"/>
          </a:xfrm>
          <a:prstGeom prst="rect">
            <a:avLst/>
          </a:prstGeom>
        </p:spPr>
      </p:pic>
      <p:pic>
        <p:nvPicPr>
          <p:cNvPr id="12" name="Εικόνα 11">
            <a:extLst>
              <a:ext uri="{FF2B5EF4-FFF2-40B4-BE49-F238E27FC236}">
                <a16:creationId xmlns:a16="http://schemas.microsoft.com/office/drawing/2014/main" id="{FDC97700-4C5C-4FC2-4237-F2EC50C9D050}"/>
              </a:ext>
            </a:extLst>
          </p:cNvPr>
          <p:cNvPicPr>
            <a:picLocks noChangeAspect="1"/>
          </p:cNvPicPr>
          <p:nvPr userDrawn="1"/>
        </p:nvPicPr>
        <p:blipFill>
          <a:blip r:embed="rId4"/>
          <a:stretch>
            <a:fillRect/>
          </a:stretch>
        </p:blipFill>
        <p:spPr>
          <a:xfrm>
            <a:off x="3520932" y="2486211"/>
            <a:ext cx="3708400" cy="4432300"/>
          </a:xfrm>
          <a:prstGeom prst="rect">
            <a:avLst/>
          </a:prstGeom>
        </p:spPr>
      </p:pic>
      <p:pic>
        <p:nvPicPr>
          <p:cNvPr id="9" name="Εικόνα 8">
            <a:extLst>
              <a:ext uri="{FF2B5EF4-FFF2-40B4-BE49-F238E27FC236}">
                <a16:creationId xmlns:a16="http://schemas.microsoft.com/office/drawing/2014/main" id="{A52DAB20-A0C6-7DF1-E751-4137185DFC5E}"/>
              </a:ext>
            </a:extLst>
          </p:cNvPr>
          <p:cNvPicPr>
            <a:picLocks noChangeAspect="1"/>
          </p:cNvPicPr>
          <p:nvPr userDrawn="1"/>
        </p:nvPicPr>
        <p:blipFill>
          <a:blip r:embed="rId5"/>
          <a:stretch>
            <a:fillRect/>
          </a:stretch>
        </p:blipFill>
        <p:spPr>
          <a:xfrm>
            <a:off x="1176181" y="2438400"/>
            <a:ext cx="3708400" cy="4432300"/>
          </a:xfrm>
          <a:prstGeom prst="rect">
            <a:avLst/>
          </a:prstGeom>
        </p:spPr>
      </p:pic>
      <p:pic>
        <p:nvPicPr>
          <p:cNvPr id="6" name="Εικόνα 5">
            <a:extLst>
              <a:ext uri="{FF2B5EF4-FFF2-40B4-BE49-F238E27FC236}">
                <a16:creationId xmlns:a16="http://schemas.microsoft.com/office/drawing/2014/main" id="{585A7F2B-C8F3-D7C3-3E77-B115A6C830D2}"/>
              </a:ext>
            </a:extLst>
          </p:cNvPr>
          <p:cNvPicPr>
            <a:picLocks noChangeAspect="1"/>
          </p:cNvPicPr>
          <p:nvPr userDrawn="1"/>
        </p:nvPicPr>
        <p:blipFill>
          <a:blip r:embed="rId6"/>
          <a:stretch>
            <a:fillRect/>
          </a:stretch>
        </p:blipFill>
        <p:spPr>
          <a:xfrm>
            <a:off x="-1168570" y="2438400"/>
            <a:ext cx="3708400" cy="4419600"/>
          </a:xfrm>
          <a:prstGeom prst="rect">
            <a:avLst/>
          </a:prstGeom>
        </p:spPr>
      </p:pic>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35468"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535468"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Rectangle 7">
            <a:extLst>
              <a:ext uri="{FF2B5EF4-FFF2-40B4-BE49-F238E27FC236}">
                <a16:creationId xmlns:a16="http://schemas.microsoft.com/office/drawing/2014/main" id="{DF70156E-819F-311D-7505-3727CF23B0EA}"/>
              </a:ext>
            </a:extLst>
          </p:cNvPr>
          <p:cNvSpPr/>
          <p:nvPr userDrawn="1"/>
        </p:nvSpPr>
        <p:spPr>
          <a:xfrm>
            <a:off x="772439" y="3384464"/>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Chord 2">
            <a:extLst>
              <a:ext uri="{FF2B5EF4-FFF2-40B4-BE49-F238E27FC236}">
                <a16:creationId xmlns:a16="http://schemas.microsoft.com/office/drawing/2014/main" id="{6F3F04E4-9195-4E05-5631-DCF53C76F907}"/>
              </a:ext>
            </a:extLst>
          </p:cNvPr>
          <p:cNvSpPr/>
          <p:nvPr userDrawn="1"/>
        </p:nvSpPr>
        <p:spPr>
          <a:xfrm rot="12146360">
            <a:off x="89972" y="3296919"/>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942557" y="3503851"/>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8" name="Rectangle 47">
            <a:extLst>
              <a:ext uri="{FF2B5EF4-FFF2-40B4-BE49-F238E27FC236}">
                <a16:creationId xmlns:a16="http://schemas.microsoft.com/office/drawing/2014/main" id="{34B2E655-931E-F598-35EF-EFCE2741EC73}"/>
              </a:ext>
            </a:extLst>
          </p:cNvPr>
          <p:cNvSpPr/>
          <p:nvPr userDrawn="1"/>
        </p:nvSpPr>
        <p:spPr>
          <a:xfrm>
            <a:off x="3273100"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9" name="Chord 48">
            <a:extLst>
              <a:ext uri="{FF2B5EF4-FFF2-40B4-BE49-F238E27FC236}">
                <a16:creationId xmlns:a16="http://schemas.microsoft.com/office/drawing/2014/main" id="{172E047E-0B3F-E468-BA85-EA3492DA6AF2}"/>
              </a:ext>
            </a:extLst>
          </p:cNvPr>
          <p:cNvSpPr/>
          <p:nvPr userDrawn="1"/>
        </p:nvSpPr>
        <p:spPr>
          <a:xfrm rot="12146360">
            <a:off x="2590633"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0" name="Text Placeholder 13">
            <a:extLst>
              <a:ext uri="{FF2B5EF4-FFF2-40B4-BE49-F238E27FC236}">
                <a16:creationId xmlns:a16="http://schemas.microsoft.com/office/drawing/2014/main" id="{B9A7A50E-41F4-6E85-412C-705E8C1D7CD6}"/>
              </a:ext>
            </a:extLst>
          </p:cNvPr>
          <p:cNvSpPr>
            <a:spLocks noGrp="1"/>
          </p:cNvSpPr>
          <p:nvPr>
            <p:ph type="body" sz="quarter" idx="33"/>
          </p:nvPr>
        </p:nvSpPr>
        <p:spPr>
          <a:xfrm>
            <a:off x="3443218"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54" name="Rectangle 53">
            <a:extLst>
              <a:ext uri="{FF2B5EF4-FFF2-40B4-BE49-F238E27FC236}">
                <a16:creationId xmlns:a16="http://schemas.microsoft.com/office/drawing/2014/main" id="{1E668017-1CB3-D380-E1ED-AB48354AF88A}"/>
              </a:ext>
            </a:extLst>
          </p:cNvPr>
          <p:cNvSpPr/>
          <p:nvPr userDrawn="1"/>
        </p:nvSpPr>
        <p:spPr>
          <a:xfrm>
            <a:off x="5626416"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5" name="Chord 54">
            <a:extLst>
              <a:ext uri="{FF2B5EF4-FFF2-40B4-BE49-F238E27FC236}">
                <a16:creationId xmlns:a16="http://schemas.microsoft.com/office/drawing/2014/main" id="{E73BF59A-8AC0-69BC-60A4-227AFD7C2847}"/>
              </a:ext>
            </a:extLst>
          </p:cNvPr>
          <p:cNvSpPr/>
          <p:nvPr userDrawn="1"/>
        </p:nvSpPr>
        <p:spPr>
          <a:xfrm rot="12146360">
            <a:off x="4943949"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6" name="Text Placeholder 13">
            <a:extLst>
              <a:ext uri="{FF2B5EF4-FFF2-40B4-BE49-F238E27FC236}">
                <a16:creationId xmlns:a16="http://schemas.microsoft.com/office/drawing/2014/main" id="{537875FA-B835-B7F7-C369-6E60C40EA7E4}"/>
              </a:ext>
            </a:extLst>
          </p:cNvPr>
          <p:cNvSpPr>
            <a:spLocks noGrp="1"/>
          </p:cNvSpPr>
          <p:nvPr>
            <p:ph type="body" sz="quarter" idx="36"/>
          </p:nvPr>
        </p:nvSpPr>
        <p:spPr>
          <a:xfrm>
            <a:off x="5796534"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Rectangle 59">
            <a:extLst>
              <a:ext uri="{FF2B5EF4-FFF2-40B4-BE49-F238E27FC236}">
                <a16:creationId xmlns:a16="http://schemas.microsoft.com/office/drawing/2014/main" id="{F88777C1-7F0E-8AD3-9C56-7F76FAEF640F}"/>
              </a:ext>
            </a:extLst>
          </p:cNvPr>
          <p:cNvSpPr/>
          <p:nvPr userDrawn="1"/>
        </p:nvSpPr>
        <p:spPr>
          <a:xfrm>
            <a:off x="7979288"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1" name="Chord 60">
            <a:extLst>
              <a:ext uri="{FF2B5EF4-FFF2-40B4-BE49-F238E27FC236}">
                <a16:creationId xmlns:a16="http://schemas.microsoft.com/office/drawing/2014/main" id="{D9505FB3-BFE3-92F2-54ED-E99B47774470}"/>
              </a:ext>
            </a:extLst>
          </p:cNvPr>
          <p:cNvSpPr/>
          <p:nvPr userDrawn="1"/>
        </p:nvSpPr>
        <p:spPr>
          <a:xfrm rot="12146360">
            <a:off x="7296821"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62" name="Text Placeholder 13">
            <a:extLst>
              <a:ext uri="{FF2B5EF4-FFF2-40B4-BE49-F238E27FC236}">
                <a16:creationId xmlns:a16="http://schemas.microsoft.com/office/drawing/2014/main" id="{F17424A2-6468-6609-216D-957FC08AC5C8}"/>
              </a:ext>
            </a:extLst>
          </p:cNvPr>
          <p:cNvSpPr>
            <a:spLocks noGrp="1"/>
          </p:cNvSpPr>
          <p:nvPr>
            <p:ph type="body" sz="quarter" idx="39"/>
          </p:nvPr>
        </p:nvSpPr>
        <p:spPr>
          <a:xfrm>
            <a:off x="8149406"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72" name="Rectangle 71">
            <a:extLst>
              <a:ext uri="{FF2B5EF4-FFF2-40B4-BE49-F238E27FC236}">
                <a16:creationId xmlns:a16="http://schemas.microsoft.com/office/drawing/2014/main" id="{F4F58DA9-2DC2-A77D-428A-9476528FF658}"/>
              </a:ext>
            </a:extLst>
          </p:cNvPr>
          <p:cNvSpPr/>
          <p:nvPr userDrawn="1"/>
        </p:nvSpPr>
        <p:spPr>
          <a:xfrm>
            <a:off x="10366245"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3" name="Chord 72">
            <a:extLst>
              <a:ext uri="{FF2B5EF4-FFF2-40B4-BE49-F238E27FC236}">
                <a16:creationId xmlns:a16="http://schemas.microsoft.com/office/drawing/2014/main" id="{15DAC6CD-2974-CEA9-BC59-4E845F8E82D6}"/>
              </a:ext>
            </a:extLst>
          </p:cNvPr>
          <p:cNvSpPr/>
          <p:nvPr userDrawn="1"/>
        </p:nvSpPr>
        <p:spPr>
          <a:xfrm rot="12146360">
            <a:off x="9683778"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5" name="Text Placeholder 13">
            <a:extLst>
              <a:ext uri="{FF2B5EF4-FFF2-40B4-BE49-F238E27FC236}">
                <a16:creationId xmlns:a16="http://schemas.microsoft.com/office/drawing/2014/main" id="{8B260147-ABD5-820A-0570-FB93AE6AC5E1}"/>
              </a:ext>
            </a:extLst>
          </p:cNvPr>
          <p:cNvSpPr>
            <a:spLocks noGrp="1"/>
          </p:cNvSpPr>
          <p:nvPr>
            <p:ph type="body" sz="quarter" idx="43"/>
          </p:nvPr>
        </p:nvSpPr>
        <p:spPr>
          <a:xfrm>
            <a:off x="10529839"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97806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0" y="0"/>
            <a:ext cx="10839600" cy="5208608"/>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10839450"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pic>
        <p:nvPicPr>
          <p:cNvPr id="8" name="Picture 5">
            <a:extLst>
              <a:ext uri="{FF2B5EF4-FFF2-40B4-BE49-F238E27FC236}">
                <a16:creationId xmlns:a16="http://schemas.microsoft.com/office/drawing/2014/main" id="{B24D3D58-8220-8399-8433-25719412F4D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580985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4"/>
            <a:ext cx="10515601" cy="4392717"/>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49125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2108940"/>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952946" y="2108937"/>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7582046" y="2108938"/>
            <a:ext cx="3257403" cy="3038677"/>
          </a:xfrm>
          <a:prstGeom prst="roundRect">
            <a:avLst/>
          </a:prstGeom>
          <a:effectLst>
            <a:outerShdw blurRad="63500" sx="102000" sy="102000" algn="ctr" rotWithShape="0">
              <a:prstClr val="black">
                <a:alpha val="40000"/>
              </a:prstClr>
            </a:outerShdw>
          </a:effectLst>
        </p:spPr>
        <p:txBody>
          <a:bodyPr/>
          <a:lstStyle/>
          <a:p>
            <a:endParaRPr lang="en-GR" dirty="0"/>
          </a:p>
        </p:txBody>
      </p:sp>
    </p:spTree>
    <p:extLst>
      <p:ext uri="{BB962C8B-B14F-4D97-AF65-F5344CB8AC3E}">
        <p14:creationId xmlns:p14="http://schemas.microsoft.com/office/powerpoint/2010/main" val="2723224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hoto">
    <p:bg>
      <p:bgPr>
        <a:solidFill>
          <a:srgbClr val="A9BCD0">
            <a:alpha val="11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846" y="1341115"/>
            <a:ext cx="2324765" cy="2168664"/>
          </a:xfrm>
          <a:prstGeom prst="roundRect">
            <a:avLst/>
          </a:prstGeom>
        </p:spPr>
        <p:txBody>
          <a:bodyPr/>
          <a:lstStyle/>
          <a:p>
            <a:endParaRPr lang="en-GR"/>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043894" y="1347926"/>
            <a:ext cx="2324765" cy="2168664"/>
          </a:xfrm>
          <a:prstGeom prst="roundRect">
            <a:avLst/>
          </a:prstGeom>
        </p:spPr>
        <p:txBody>
          <a:bodyPr/>
          <a:lstStyle/>
          <a:p>
            <a:endParaRPr lang="en-GR" dirty="0"/>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5763942" y="1347926"/>
            <a:ext cx="2324765" cy="2168664"/>
          </a:xfrm>
          <a:prstGeom prst="roundRect">
            <a:avLst/>
          </a:prstGeom>
        </p:spPr>
        <p:txBody>
          <a:bodyPr/>
          <a:lstStyle/>
          <a:p>
            <a:endParaRPr lang="en-GR"/>
          </a:p>
        </p:txBody>
      </p:sp>
      <p:sp>
        <p:nvSpPr>
          <p:cNvPr id="12" name="Picture Placeholder 5">
            <a:extLst>
              <a:ext uri="{FF2B5EF4-FFF2-40B4-BE49-F238E27FC236}">
                <a16:creationId xmlns:a16="http://schemas.microsoft.com/office/drawing/2014/main" id="{002E29E0-A29D-B6D3-7431-66E438D9CCE9}"/>
              </a:ext>
            </a:extLst>
          </p:cNvPr>
          <p:cNvSpPr>
            <a:spLocks noGrp="1"/>
          </p:cNvSpPr>
          <p:nvPr>
            <p:ph type="pic" sz="quarter" idx="17"/>
          </p:nvPr>
        </p:nvSpPr>
        <p:spPr>
          <a:xfrm>
            <a:off x="8483989" y="1347926"/>
            <a:ext cx="2324765" cy="2168664"/>
          </a:xfrm>
          <a:prstGeom prst="roundRect">
            <a:avLst/>
          </a:prstGeom>
        </p:spPr>
        <p:txBody>
          <a:bodyPr/>
          <a:lstStyle/>
          <a:p>
            <a:endParaRPr lang="en-GR"/>
          </a:p>
        </p:txBody>
      </p:sp>
      <p:sp>
        <p:nvSpPr>
          <p:cNvPr id="17" name="Picture Placeholder 5">
            <a:extLst>
              <a:ext uri="{FF2B5EF4-FFF2-40B4-BE49-F238E27FC236}">
                <a16:creationId xmlns:a16="http://schemas.microsoft.com/office/drawing/2014/main" id="{55FBA070-8443-D46F-E992-ED1C29034E22}"/>
              </a:ext>
            </a:extLst>
          </p:cNvPr>
          <p:cNvSpPr>
            <a:spLocks noGrp="1"/>
          </p:cNvSpPr>
          <p:nvPr>
            <p:ph type="pic" sz="quarter" idx="18"/>
          </p:nvPr>
        </p:nvSpPr>
        <p:spPr>
          <a:xfrm>
            <a:off x="323846" y="3918242"/>
            <a:ext cx="2324765" cy="2168664"/>
          </a:xfrm>
          <a:prstGeom prst="roundRect">
            <a:avLst/>
          </a:prstGeom>
        </p:spPr>
        <p:txBody>
          <a:bodyPr/>
          <a:lstStyle/>
          <a:p>
            <a:endParaRPr lang="en-GR"/>
          </a:p>
        </p:txBody>
      </p:sp>
      <p:sp>
        <p:nvSpPr>
          <p:cNvPr id="18" name="Picture Placeholder 5">
            <a:extLst>
              <a:ext uri="{FF2B5EF4-FFF2-40B4-BE49-F238E27FC236}">
                <a16:creationId xmlns:a16="http://schemas.microsoft.com/office/drawing/2014/main" id="{3F15E411-CAF2-62E8-D927-8067386E2EF1}"/>
              </a:ext>
            </a:extLst>
          </p:cNvPr>
          <p:cNvSpPr>
            <a:spLocks noGrp="1"/>
          </p:cNvSpPr>
          <p:nvPr>
            <p:ph type="pic" sz="quarter" idx="19"/>
          </p:nvPr>
        </p:nvSpPr>
        <p:spPr>
          <a:xfrm>
            <a:off x="3043894" y="3925053"/>
            <a:ext cx="2324765" cy="2168664"/>
          </a:xfrm>
          <a:prstGeom prst="roundRect">
            <a:avLst/>
          </a:prstGeom>
        </p:spPr>
        <p:txBody>
          <a:bodyPr/>
          <a:lstStyle/>
          <a:p>
            <a:endParaRPr lang="en-GR" dirty="0"/>
          </a:p>
        </p:txBody>
      </p:sp>
      <p:sp>
        <p:nvSpPr>
          <p:cNvPr id="19" name="Picture Placeholder 5">
            <a:extLst>
              <a:ext uri="{FF2B5EF4-FFF2-40B4-BE49-F238E27FC236}">
                <a16:creationId xmlns:a16="http://schemas.microsoft.com/office/drawing/2014/main" id="{155AE9F0-6132-45D3-DEDF-5DC4A6491E48}"/>
              </a:ext>
            </a:extLst>
          </p:cNvPr>
          <p:cNvSpPr>
            <a:spLocks noGrp="1"/>
          </p:cNvSpPr>
          <p:nvPr>
            <p:ph type="pic" sz="quarter" idx="20"/>
          </p:nvPr>
        </p:nvSpPr>
        <p:spPr>
          <a:xfrm>
            <a:off x="5763942" y="3925053"/>
            <a:ext cx="2324765" cy="2168664"/>
          </a:xfrm>
          <a:prstGeom prst="roundRect">
            <a:avLst/>
          </a:prstGeom>
        </p:spPr>
        <p:txBody>
          <a:bodyPr/>
          <a:lstStyle/>
          <a:p>
            <a:endParaRPr lang="en-GR"/>
          </a:p>
        </p:txBody>
      </p:sp>
      <p:sp>
        <p:nvSpPr>
          <p:cNvPr id="20" name="Picture Placeholder 5">
            <a:extLst>
              <a:ext uri="{FF2B5EF4-FFF2-40B4-BE49-F238E27FC236}">
                <a16:creationId xmlns:a16="http://schemas.microsoft.com/office/drawing/2014/main" id="{7AC3D835-B30A-112F-5419-4B195263257A}"/>
              </a:ext>
            </a:extLst>
          </p:cNvPr>
          <p:cNvSpPr>
            <a:spLocks noGrp="1"/>
          </p:cNvSpPr>
          <p:nvPr>
            <p:ph type="pic" sz="quarter" idx="21"/>
          </p:nvPr>
        </p:nvSpPr>
        <p:spPr>
          <a:xfrm>
            <a:off x="8483989" y="3925053"/>
            <a:ext cx="2324765" cy="2168664"/>
          </a:xfrm>
          <a:prstGeom prst="roundRect">
            <a:avLst/>
          </a:prstGeom>
        </p:spPr>
        <p:txBody>
          <a:bodyPr/>
          <a:lstStyle/>
          <a:p>
            <a:endParaRPr lang="en-GR"/>
          </a:p>
        </p:txBody>
      </p:sp>
    </p:spTree>
    <p:extLst>
      <p:ext uri="{BB962C8B-B14F-4D97-AF65-F5344CB8AC3E}">
        <p14:creationId xmlns:p14="http://schemas.microsoft.com/office/powerpoint/2010/main" val="1443652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5"/>
            <a:ext cx="7977040" cy="4738550"/>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8493477" y="4608927"/>
            <a:ext cx="2346123" cy="1477548"/>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7" name="Θέση εικόνας 6">
            <a:extLst>
              <a:ext uri="{FF2B5EF4-FFF2-40B4-BE49-F238E27FC236}">
                <a16:creationId xmlns:a16="http://schemas.microsoft.com/office/drawing/2014/main" id="{B27764C2-05FD-4D8F-C666-7AE93D8F8610}"/>
              </a:ext>
            </a:extLst>
          </p:cNvPr>
          <p:cNvSpPr>
            <a:spLocks noGrp="1"/>
          </p:cNvSpPr>
          <p:nvPr>
            <p:ph type="pic" sz="quarter" idx="15"/>
          </p:nvPr>
        </p:nvSpPr>
        <p:spPr>
          <a:xfrm>
            <a:off x="8024094" y="1347925"/>
            <a:ext cx="3092450" cy="3092450"/>
          </a:xfrm>
          <a:prstGeom prst="ellipse">
            <a:avLst/>
          </a:prstGeom>
          <a:effectLst>
            <a:outerShdw blurRad="63500" sx="102000" sy="102000" algn="ctr" rotWithShape="0">
              <a:prstClr val="black">
                <a:alpha val="40000"/>
              </a:prstClr>
            </a:outerShdw>
          </a:effectLst>
        </p:spPr>
        <p:txBody>
          <a:bodyPr/>
          <a:lstStyle/>
          <a:p>
            <a:endParaRPr lang="el-GR"/>
          </a:p>
        </p:txBody>
      </p:sp>
    </p:spTree>
    <p:extLst>
      <p:ext uri="{BB962C8B-B14F-4D97-AF65-F5344CB8AC3E}">
        <p14:creationId xmlns:p14="http://schemas.microsoft.com/office/powerpoint/2010/main" val="3043100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hot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1" y="0"/>
            <a:ext cx="5903089" cy="5208608"/>
          </a:xfrm>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5903088"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Picture Placeholder 5">
            <a:extLst>
              <a:ext uri="{FF2B5EF4-FFF2-40B4-BE49-F238E27FC236}">
                <a16:creationId xmlns:a16="http://schemas.microsoft.com/office/drawing/2014/main" id="{0AE7F816-57E0-0C8E-CC76-30616020F2BA}"/>
              </a:ext>
            </a:extLst>
          </p:cNvPr>
          <p:cNvSpPr>
            <a:spLocks noGrp="1"/>
          </p:cNvSpPr>
          <p:nvPr>
            <p:ph type="pic" sz="quarter" idx="15"/>
          </p:nvPr>
        </p:nvSpPr>
        <p:spPr>
          <a:xfrm>
            <a:off x="6288911" y="0"/>
            <a:ext cx="5903089" cy="5208608"/>
          </a:xfrm>
        </p:spPr>
        <p:txBody>
          <a:bodyPr/>
          <a:lstStyle/>
          <a:p>
            <a:endParaRPr lang="en-GR" dirty="0"/>
          </a:p>
        </p:txBody>
      </p:sp>
      <p:sp>
        <p:nvSpPr>
          <p:cNvPr id="14" name="Text Placeholder 8">
            <a:extLst>
              <a:ext uri="{FF2B5EF4-FFF2-40B4-BE49-F238E27FC236}">
                <a16:creationId xmlns:a16="http://schemas.microsoft.com/office/drawing/2014/main" id="{CA8FD8DF-91E8-1A68-C8D4-41D0D6F79EF8}"/>
              </a:ext>
            </a:extLst>
          </p:cNvPr>
          <p:cNvSpPr>
            <a:spLocks noGrp="1"/>
          </p:cNvSpPr>
          <p:nvPr>
            <p:ph type="body" sz="quarter" idx="16"/>
          </p:nvPr>
        </p:nvSpPr>
        <p:spPr>
          <a:xfrm>
            <a:off x="6288912" y="5381625"/>
            <a:ext cx="5903088" cy="428625"/>
          </a:xfrm>
        </p:spPr>
        <p:txBody>
          <a:bodyPr/>
          <a:lstStyle>
            <a:lvl1pPr marL="0" indent="0" algn="l">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Tree>
    <p:extLst>
      <p:ext uri="{BB962C8B-B14F-4D97-AF65-F5344CB8AC3E}">
        <p14:creationId xmlns:p14="http://schemas.microsoft.com/office/powerpoint/2010/main" val="262899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hoto">
    <p:bg>
      <p:bgPr>
        <a:solidFill>
          <a:srgbClr val="A9BCD0">
            <a:alpha val="20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80420" y="335666"/>
            <a:ext cx="2937315" cy="4872942"/>
          </a:xfrm>
          <a:prstGeom prst="roundRect">
            <a:avLst>
              <a:gd name="adj" fmla="val 6474"/>
            </a:avLst>
          </a:prstGeom>
          <a:effectLst/>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80420" y="5381625"/>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ext Placeholder 8">
            <a:extLst>
              <a:ext uri="{FF2B5EF4-FFF2-40B4-BE49-F238E27FC236}">
                <a16:creationId xmlns:a16="http://schemas.microsoft.com/office/drawing/2014/main" id="{BB1C385E-B237-780B-409C-1E3402C480C3}"/>
              </a:ext>
            </a:extLst>
          </p:cNvPr>
          <p:cNvSpPr>
            <a:spLocks noGrp="1"/>
          </p:cNvSpPr>
          <p:nvPr>
            <p:ph type="body" sz="quarter" idx="16"/>
          </p:nvPr>
        </p:nvSpPr>
        <p:spPr>
          <a:xfrm>
            <a:off x="3893014"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Text Placeholder 8">
            <a:extLst>
              <a:ext uri="{FF2B5EF4-FFF2-40B4-BE49-F238E27FC236}">
                <a16:creationId xmlns:a16="http://schemas.microsoft.com/office/drawing/2014/main" id="{78B253BE-C448-F499-0105-3E502C3114B0}"/>
              </a:ext>
            </a:extLst>
          </p:cNvPr>
          <p:cNvSpPr>
            <a:spLocks noGrp="1"/>
          </p:cNvSpPr>
          <p:nvPr>
            <p:ph type="body" sz="quarter" idx="18"/>
          </p:nvPr>
        </p:nvSpPr>
        <p:spPr>
          <a:xfrm>
            <a:off x="7405609"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6" name="Picture Placeholder 5">
            <a:extLst>
              <a:ext uri="{FF2B5EF4-FFF2-40B4-BE49-F238E27FC236}">
                <a16:creationId xmlns:a16="http://schemas.microsoft.com/office/drawing/2014/main" id="{A687CFAD-FD31-06F8-534C-6F3882CBE46F}"/>
              </a:ext>
            </a:extLst>
          </p:cNvPr>
          <p:cNvSpPr>
            <a:spLocks noGrp="1"/>
          </p:cNvSpPr>
          <p:nvPr>
            <p:ph type="pic" sz="quarter" idx="19"/>
          </p:nvPr>
        </p:nvSpPr>
        <p:spPr>
          <a:xfrm>
            <a:off x="3893013" y="335666"/>
            <a:ext cx="2937315" cy="4872942"/>
          </a:xfrm>
          <a:prstGeom prst="roundRect">
            <a:avLst>
              <a:gd name="adj" fmla="val 6474"/>
            </a:avLst>
          </a:prstGeom>
          <a:effectLst/>
        </p:spPr>
        <p:txBody>
          <a:bodyPr/>
          <a:lstStyle/>
          <a:p>
            <a:endParaRPr lang="en-GR" dirty="0"/>
          </a:p>
        </p:txBody>
      </p:sp>
      <p:sp>
        <p:nvSpPr>
          <p:cNvPr id="17" name="Picture Placeholder 5">
            <a:extLst>
              <a:ext uri="{FF2B5EF4-FFF2-40B4-BE49-F238E27FC236}">
                <a16:creationId xmlns:a16="http://schemas.microsoft.com/office/drawing/2014/main" id="{7730FC58-C589-DC8A-018E-A88C59865497}"/>
              </a:ext>
            </a:extLst>
          </p:cNvPr>
          <p:cNvSpPr>
            <a:spLocks noGrp="1"/>
          </p:cNvSpPr>
          <p:nvPr>
            <p:ph type="pic" sz="quarter" idx="20"/>
          </p:nvPr>
        </p:nvSpPr>
        <p:spPr>
          <a:xfrm>
            <a:off x="7405606" y="335666"/>
            <a:ext cx="2937315" cy="4872942"/>
          </a:xfrm>
          <a:prstGeom prst="roundRect">
            <a:avLst>
              <a:gd name="adj" fmla="val 6474"/>
            </a:avLst>
          </a:prstGeom>
          <a:effectLst/>
        </p:spPr>
        <p:txBody>
          <a:bodyPr/>
          <a:lstStyle/>
          <a:p>
            <a:endParaRPr lang="en-GR" dirty="0"/>
          </a:p>
        </p:txBody>
      </p:sp>
    </p:spTree>
    <p:extLst>
      <p:ext uri="{BB962C8B-B14F-4D97-AF65-F5344CB8AC3E}">
        <p14:creationId xmlns:p14="http://schemas.microsoft.com/office/powerpoint/2010/main" val="11906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Pr>
        <a:gradFill>
          <a:gsLst>
            <a:gs pos="0">
              <a:srgbClr val="F3F6F9"/>
            </a:gs>
            <a:gs pos="100000">
              <a:schemeClr val="bg1"/>
            </a:gs>
          </a:gsLst>
          <a:lin ang="14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0" i="0">
                <a:solidFill>
                  <a:srgbClr val="2E3B6B"/>
                </a:solidFill>
                <a:latin typeface="Century Gothic" panose="020B0502020202020204" pitchFamily="34" charset="0"/>
              </a:defRPr>
            </a:lvl1pPr>
          </a:lstStyle>
          <a:p>
            <a:r>
              <a:rPr lang="en-GB" dirty="0"/>
              <a:t>Click to edit Master title style</a:t>
            </a:r>
            <a:endParaRPr lang="en-GR" dirty="0"/>
          </a:p>
        </p:txBody>
      </p:sp>
      <p:sp>
        <p:nvSpPr>
          <p:cNvPr id="7" name="Text Placeholder 6">
            <a:extLst>
              <a:ext uri="{FF2B5EF4-FFF2-40B4-BE49-F238E27FC236}">
                <a16:creationId xmlns:a16="http://schemas.microsoft.com/office/drawing/2014/main" id="{4D511653-C50C-A624-A56D-52CD0657F7AB}"/>
              </a:ext>
            </a:extLst>
          </p:cNvPr>
          <p:cNvSpPr>
            <a:spLocks noGrp="1"/>
          </p:cNvSpPr>
          <p:nvPr>
            <p:ph type="body" sz="quarter" idx="13" hasCustomPrompt="1"/>
          </p:nvPr>
        </p:nvSpPr>
        <p:spPr>
          <a:xfrm>
            <a:off x="325712" y="134688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01</a:t>
            </a:r>
            <a:endParaRPr lang="en-GR" dirty="0"/>
          </a:p>
        </p:txBody>
      </p:sp>
      <p:sp>
        <p:nvSpPr>
          <p:cNvPr id="6" name="Text Placeholder 6">
            <a:extLst>
              <a:ext uri="{FF2B5EF4-FFF2-40B4-BE49-F238E27FC236}">
                <a16:creationId xmlns:a16="http://schemas.microsoft.com/office/drawing/2014/main" id="{89506D36-E3A9-EB94-AB2E-C998D9C85F1D}"/>
              </a:ext>
            </a:extLst>
          </p:cNvPr>
          <p:cNvSpPr>
            <a:spLocks noGrp="1"/>
          </p:cNvSpPr>
          <p:nvPr>
            <p:ph type="body" sz="quarter" idx="48" hasCustomPrompt="1"/>
          </p:nvPr>
        </p:nvSpPr>
        <p:spPr>
          <a:xfrm>
            <a:off x="325711" y="179413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02</a:t>
            </a:r>
            <a:endParaRPr lang="en-GR" dirty="0"/>
          </a:p>
        </p:txBody>
      </p:sp>
      <p:cxnSp>
        <p:nvCxnSpPr>
          <p:cNvPr id="10" name="Straight Connector 9">
            <a:extLst>
              <a:ext uri="{FF2B5EF4-FFF2-40B4-BE49-F238E27FC236}">
                <a16:creationId xmlns:a16="http://schemas.microsoft.com/office/drawing/2014/main" id="{FEE33EE8-7730-D645-9C8E-8B92E06A1F17}"/>
              </a:ext>
            </a:extLst>
          </p:cNvPr>
          <p:cNvCxnSpPr/>
          <p:nvPr userDrawn="1"/>
        </p:nvCxnSpPr>
        <p:spPr>
          <a:xfrm>
            <a:off x="325712" y="177474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4AF7782A-C33E-C3B8-2E80-F442554FF702}"/>
              </a:ext>
            </a:extLst>
          </p:cNvPr>
          <p:cNvSpPr>
            <a:spLocks noGrp="1"/>
          </p:cNvSpPr>
          <p:nvPr>
            <p:ph type="body" sz="quarter" idx="50" hasCustomPrompt="1"/>
          </p:nvPr>
        </p:nvSpPr>
        <p:spPr>
          <a:xfrm>
            <a:off x="325710" y="224137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03</a:t>
            </a:r>
            <a:endParaRPr lang="en-GR" dirty="0"/>
          </a:p>
        </p:txBody>
      </p:sp>
      <p:cxnSp>
        <p:nvCxnSpPr>
          <p:cNvPr id="13" name="Straight Connector 12">
            <a:extLst>
              <a:ext uri="{FF2B5EF4-FFF2-40B4-BE49-F238E27FC236}">
                <a16:creationId xmlns:a16="http://schemas.microsoft.com/office/drawing/2014/main" id="{23D76454-C8C2-4B8D-93CD-226AF89EE8A2}"/>
              </a:ext>
            </a:extLst>
          </p:cNvPr>
          <p:cNvCxnSpPr/>
          <p:nvPr userDrawn="1"/>
        </p:nvCxnSpPr>
        <p:spPr>
          <a:xfrm>
            <a:off x="325711" y="2221992"/>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65E5001-C58A-D834-AF87-4523C4D7EA50}"/>
              </a:ext>
            </a:extLst>
          </p:cNvPr>
          <p:cNvSpPr>
            <a:spLocks noGrp="1"/>
          </p:cNvSpPr>
          <p:nvPr>
            <p:ph type="body" sz="quarter" idx="53"/>
          </p:nvPr>
        </p:nvSpPr>
        <p:spPr>
          <a:xfrm>
            <a:off x="943429" y="268862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cxnSp>
        <p:nvCxnSpPr>
          <p:cNvPr id="16" name="Straight Connector 15">
            <a:extLst>
              <a:ext uri="{FF2B5EF4-FFF2-40B4-BE49-F238E27FC236}">
                <a16:creationId xmlns:a16="http://schemas.microsoft.com/office/drawing/2014/main" id="{37CE726C-B94F-3E7D-35DC-5A1BB27B3413}"/>
              </a:ext>
            </a:extLst>
          </p:cNvPr>
          <p:cNvCxnSpPr/>
          <p:nvPr userDrawn="1"/>
        </p:nvCxnSpPr>
        <p:spPr>
          <a:xfrm>
            <a:off x="325712" y="266923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2FCD48E-4181-7963-FC9D-019E789222BE}"/>
              </a:ext>
            </a:extLst>
          </p:cNvPr>
          <p:cNvSpPr>
            <a:spLocks noGrp="1"/>
          </p:cNvSpPr>
          <p:nvPr>
            <p:ph type="body" sz="quarter" idx="31" hasCustomPrompt="1"/>
          </p:nvPr>
        </p:nvSpPr>
        <p:spPr>
          <a:xfrm>
            <a:off x="943430" y="1346886"/>
            <a:ext cx="9481872" cy="409573"/>
          </a:xfrm>
        </p:spPr>
        <p:txBody>
          <a:bodyPr anchor="ctr">
            <a:normAutofit/>
          </a:bodyPr>
          <a:lstStyle>
            <a:lvl1pPr marL="0" marR="0" indent="0" algn="l" defTabSz="914400" rtl="0" eaLnBrk="1" fontAlgn="auto" latinLnBrk="0" hangingPunct="1">
              <a:lnSpc>
                <a:spcPct val="90000"/>
              </a:lnSpc>
              <a:spcBef>
                <a:spcPts val="1000"/>
              </a:spcBef>
              <a:spcAft>
                <a:spcPts val="0"/>
              </a:spcAft>
              <a:buClr>
                <a:srgbClr val="FF3B6B"/>
              </a:buClr>
              <a:buSzTx/>
              <a:buFontTx/>
              <a:buNone/>
              <a:tabLst/>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marL="0" marR="0" lvl="0" indent="0" algn="l" defTabSz="914400" rtl="0" eaLnBrk="1" fontAlgn="auto" latinLnBrk="0" hangingPunct="1">
              <a:lnSpc>
                <a:spcPct val="90000"/>
              </a:lnSpc>
              <a:spcBef>
                <a:spcPts val="1000"/>
              </a:spcBef>
              <a:spcAft>
                <a:spcPts val="0"/>
              </a:spcAft>
              <a:buClr>
                <a:srgbClr val="FF3B6B"/>
              </a:buClr>
              <a:buSzTx/>
              <a:buFontTx/>
              <a:buNone/>
              <a:tabLst/>
              <a:defRPr/>
            </a:pPr>
            <a:r>
              <a:rPr lang="en-GB" dirty="0"/>
              <a:t>Click to edit Master text styles</a:t>
            </a:r>
          </a:p>
        </p:txBody>
      </p:sp>
      <p:sp>
        <p:nvSpPr>
          <p:cNvPr id="8" name="Text Placeholder 3">
            <a:extLst>
              <a:ext uri="{FF2B5EF4-FFF2-40B4-BE49-F238E27FC236}">
                <a16:creationId xmlns:a16="http://schemas.microsoft.com/office/drawing/2014/main" id="{7B7962E5-FDDA-9B5F-CCC5-2244B322DBF7}"/>
              </a:ext>
            </a:extLst>
          </p:cNvPr>
          <p:cNvSpPr>
            <a:spLocks noGrp="1"/>
          </p:cNvSpPr>
          <p:nvPr>
            <p:ph type="body" sz="quarter" idx="49"/>
          </p:nvPr>
        </p:nvSpPr>
        <p:spPr>
          <a:xfrm>
            <a:off x="943429" y="179413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2" name="Text Placeholder 3">
            <a:extLst>
              <a:ext uri="{FF2B5EF4-FFF2-40B4-BE49-F238E27FC236}">
                <a16:creationId xmlns:a16="http://schemas.microsoft.com/office/drawing/2014/main" id="{162F1155-4C0A-9D2F-AB15-13FF4234CBAA}"/>
              </a:ext>
            </a:extLst>
          </p:cNvPr>
          <p:cNvSpPr>
            <a:spLocks noGrp="1"/>
          </p:cNvSpPr>
          <p:nvPr>
            <p:ph type="body" sz="quarter" idx="51"/>
          </p:nvPr>
        </p:nvSpPr>
        <p:spPr>
          <a:xfrm>
            <a:off x="943428" y="2241376"/>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4" name="Text Placeholder 6">
            <a:extLst>
              <a:ext uri="{FF2B5EF4-FFF2-40B4-BE49-F238E27FC236}">
                <a16:creationId xmlns:a16="http://schemas.microsoft.com/office/drawing/2014/main" id="{B036352B-FF85-A2EB-98C0-DCA09E4B2D74}"/>
              </a:ext>
            </a:extLst>
          </p:cNvPr>
          <p:cNvSpPr>
            <a:spLocks noGrp="1"/>
          </p:cNvSpPr>
          <p:nvPr>
            <p:ph type="body" sz="quarter" idx="52" hasCustomPrompt="1"/>
          </p:nvPr>
        </p:nvSpPr>
        <p:spPr>
          <a:xfrm>
            <a:off x="325711" y="268862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04</a:t>
            </a:r>
            <a:endParaRPr lang="en-GR" dirty="0"/>
          </a:p>
        </p:txBody>
      </p:sp>
    </p:spTree>
    <p:extLst>
      <p:ext uri="{BB962C8B-B14F-4D97-AF65-F5344CB8AC3E}">
        <p14:creationId xmlns:p14="http://schemas.microsoft.com/office/powerpoint/2010/main" val="638403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A9BCD0">
            <a:alpha val="2008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C31B-1DE2-EE5B-8072-DBD3A105EE99}"/>
              </a:ext>
            </a:extLst>
          </p:cNvPr>
          <p:cNvSpPr>
            <a:spLocks noGrp="1"/>
          </p:cNvSpPr>
          <p:nvPr>
            <p:ph type="title"/>
          </p:nvPr>
        </p:nvSpPr>
        <p:spPr>
          <a:xfrm>
            <a:off x="324001" y="4179949"/>
            <a:ext cx="5768824" cy="1068387"/>
          </a:xfrm>
        </p:spPr>
        <p:txBody>
          <a:bodyPr anchor="b">
            <a:normAutofit/>
          </a:bodyPr>
          <a:lstStyle>
            <a:lvl1pPr algn="r">
              <a:defRPr sz="2000"/>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5A4E95D-4AE5-1071-553B-C9CD9C98E2D3}"/>
              </a:ext>
            </a:extLst>
          </p:cNvPr>
          <p:cNvSpPr>
            <a:spLocks noGrp="1"/>
          </p:cNvSpPr>
          <p:nvPr>
            <p:ph idx="1"/>
          </p:nvPr>
        </p:nvSpPr>
        <p:spPr>
          <a:xfrm>
            <a:off x="6808637" y="465137"/>
            <a:ext cx="3314006" cy="5595798"/>
          </a:xfrm>
          <a:solidFill>
            <a:schemeClr val="bg1"/>
          </a:solidFill>
        </p:spPr>
        <p:txBody>
          <a:bodyPr lIns="288000" tIns="288000" rIns="288000" bIns="28800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Text Placeholder 3">
            <a:extLst>
              <a:ext uri="{FF2B5EF4-FFF2-40B4-BE49-F238E27FC236}">
                <a16:creationId xmlns:a16="http://schemas.microsoft.com/office/drawing/2014/main" id="{BE25016A-5B4D-3A94-59A7-9F876A962B77}"/>
              </a:ext>
            </a:extLst>
          </p:cNvPr>
          <p:cNvSpPr>
            <a:spLocks noGrp="1"/>
          </p:cNvSpPr>
          <p:nvPr>
            <p:ph type="body" sz="half" idx="2"/>
          </p:nvPr>
        </p:nvSpPr>
        <p:spPr>
          <a:xfrm>
            <a:off x="327177" y="5248336"/>
            <a:ext cx="5768824" cy="81259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BB386F82-9D51-71D9-1A9F-8A7F21B757D1}"/>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2D85D203-2A0E-2941-9838-6007E3DDF82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E6D8342-5AE7-99AE-8AA6-7B74E563C4AA}"/>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A602D6B5-25DE-0C69-FA3B-AAA2BEB08A93}"/>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104219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A9BCD0">
            <a:alpha val="2007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0EEC-BC89-8E5D-7968-85FEC308AF1D}"/>
              </a:ext>
            </a:extLst>
          </p:cNvPr>
          <p:cNvSpPr>
            <a:spLocks noGrp="1"/>
          </p:cNvSpPr>
          <p:nvPr>
            <p:ph type="title"/>
          </p:nvPr>
        </p:nvSpPr>
        <p:spPr>
          <a:xfrm>
            <a:off x="324000" y="3988799"/>
            <a:ext cx="3932237" cy="1069200"/>
          </a:xfrm>
        </p:spPr>
        <p:txBody>
          <a:bodyPr anchor="b">
            <a:normAutofit/>
          </a:bodyPr>
          <a:lstStyle>
            <a:lvl1pPr>
              <a:defRPr sz="2000"/>
            </a:lvl1pPr>
          </a:lstStyle>
          <a:p>
            <a:r>
              <a:rPr lang="en-GB" dirty="0"/>
              <a:t>Click to edit Master title style</a:t>
            </a:r>
            <a:endParaRPr lang="en-GR" dirty="0"/>
          </a:p>
        </p:txBody>
      </p:sp>
      <p:sp>
        <p:nvSpPr>
          <p:cNvPr id="3" name="Picture Placeholder 2">
            <a:extLst>
              <a:ext uri="{FF2B5EF4-FFF2-40B4-BE49-F238E27FC236}">
                <a16:creationId xmlns:a16="http://schemas.microsoft.com/office/drawing/2014/main" id="{1BACC885-A7C5-B4F6-D427-8BAC79411185}"/>
              </a:ext>
            </a:extLst>
          </p:cNvPr>
          <p:cNvSpPr>
            <a:spLocks noGrp="1"/>
          </p:cNvSpPr>
          <p:nvPr>
            <p:ph type="pic" idx="1"/>
          </p:nvPr>
        </p:nvSpPr>
        <p:spPr>
          <a:xfrm>
            <a:off x="4610101" y="9953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6F1F867-B615-A5C6-DF9C-3B50360993B0}"/>
              </a:ext>
            </a:extLst>
          </p:cNvPr>
          <p:cNvSpPr>
            <a:spLocks noGrp="1"/>
          </p:cNvSpPr>
          <p:nvPr>
            <p:ph type="body" sz="half" idx="2"/>
          </p:nvPr>
        </p:nvSpPr>
        <p:spPr>
          <a:xfrm>
            <a:off x="328588" y="5057998"/>
            <a:ext cx="3932237" cy="8109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5DB2A27-42CA-6185-514F-FDB28BFF1767}"/>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6" name="Footer Placeholder 5">
            <a:extLst>
              <a:ext uri="{FF2B5EF4-FFF2-40B4-BE49-F238E27FC236}">
                <a16:creationId xmlns:a16="http://schemas.microsoft.com/office/drawing/2014/main" id="{79F5DC33-1B88-057F-1080-BD8AE90AA9D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B6489E5E-3037-95A7-E824-06416ECA979C}"/>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07D2516-8A6C-9C40-53F8-D36D1148DE3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225949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D92A-DD04-8DA7-D116-9ADE185E35C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39C9C90-463D-43E7-842B-37FFD73734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21726FE-2B94-6F7F-7491-CB337D45C1FD}"/>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53709F94-35FF-6497-A2B5-A5F82DDA7D5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FFF59D0-916B-D0C0-DFA8-1896DE32BF0A}"/>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755866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55A52-F404-5793-F0BD-0212DD95CE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3113962-C4F6-3310-1705-F7C837D9C8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8570AFE-34E5-BDC0-09FE-B865141E2349}"/>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4AF49B97-266C-0627-AA32-150591E48115}"/>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D050046-64F8-5600-5F63-8F6051DA4FA8}"/>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87158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REEN_EMPTY SLIDE 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5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normAutofit/>
          </a:bodyPr>
          <a:lstStyle>
            <a:lvl1pPr>
              <a:defRPr sz="3200" b="0">
                <a:solidFill>
                  <a:srgbClr val="FF3B6B"/>
                </a:solidFill>
              </a:defRPr>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7" name="Picture 6">
            <a:extLst>
              <a:ext uri="{FF2B5EF4-FFF2-40B4-BE49-F238E27FC236}">
                <a16:creationId xmlns:a16="http://schemas.microsoft.com/office/drawing/2014/main" id="{012DD3DD-699D-3B0D-CB79-AF80DF643A1D}"/>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93663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11/14/2024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270853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13" name="Oval 112">
            <a:extLst>
              <a:ext uri="{FF2B5EF4-FFF2-40B4-BE49-F238E27FC236}">
                <a16:creationId xmlns:a16="http://schemas.microsoft.com/office/drawing/2014/main" id="{4C25ED5F-1D97-56C4-5935-A1DF38CB2DC3}"/>
              </a:ext>
            </a:extLst>
          </p:cNvPr>
          <p:cNvSpPr/>
          <p:nvPr userDrawn="1"/>
        </p:nvSpPr>
        <p:spPr>
          <a:xfrm>
            <a:off x="-1828801" y="2128765"/>
            <a:ext cx="15515771" cy="6126868"/>
          </a:xfrm>
          <a:prstGeom prst="ellipse">
            <a:avLst/>
          </a:prstGeom>
          <a:solidFill>
            <a:schemeClr val="bg1">
              <a:alpha val="54000"/>
            </a:schemeClr>
          </a:solidFill>
          <a:ln>
            <a:noFill/>
          </a:ln>
          <a:effectLst>
            <a:outerShdw blurRad="661126" dir="16200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11/14/2024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grpSp>
        <p:nvGrpSpPr>
          <p:cNvPr id="5" name="Google Shape;7967;p28">
            <a:extLst>
              <a:ext uri="{FF2B5EF4-FFF2-40B4-BE49-F238E27FC236}">
                <a16:creationId xmlns:a16="http://schemas.microsoft.com/office/drawing/2014/main" id="{B8D7B277-4250-0CE0-82A4-F8A2C6A5BBA7}"/>
              </a:ext>
            </a:extLst>
          </p:cNvPr>
          <p:cNvGrpSpPr/>
          <p:nvPr userDrawn="1"/>
        </p:nvGrpSpPr>
        <p:grpSpPr>
          <a:xfrm>
            <a:off x="324000" y="2364057"/>
            <a:ext cx="11235909" cy="3758544"/>
            <a:chOff x="1005824" y="2652508"/>
            <a:chExt cx="7132352" cy="2385856"/>
          </a:xfrm>
        </p:grpSpPr>
        <p:sp>
          <p:nvSpPr>
            <p:cNvPr id="7" name="Google Shape;7968;p28">
              <a:extLst>
                <a:ext uri="{FF2B5EF4-FFF2-40B4-BE49-F238E27FC236}">
                  <a16:creationId xmlns:a16="http://schemas.microsoft.com/office/drawing/2014/main" id="{6E9121A9-AFE4-B19A-39EC-C49515A64243}"/>
                </a:ext>
              </a:extLst>
            </p:cNvPr>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9;p28">
              <a:extLst>
                <a:ext uri="{FF2B5EF4-FFF2-40B4-BE49-F238E27FC236}">
                  <a16:creationId xmlns:a16="http://schemas.microsoft.com/office/drawing/2014/main" id="{3B9BE722-4DF0-C5C5-CACC-A2AD3B754329}"/>
                </a:ext>
              </a:extLst>
            </p:cNvPr>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70;p28">
              <a:extLst>
                <a:ext uri="{FF2B5EF4-FFF2-40B4-BE49-F238E27FC236}">
                  <a16:creationId xmlns:a16="http://schemas.microsoft.com/office/drawing/2014/main" id="{CD07D422-F676-D651-902E-DCD6AA241592}"/>
                </a:ext>
              </a:extLst>
            </p:cNvPr>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71;p28">
              <a:extLst>
                <a:ext uri="{FF2B5EF4-FFF2-40B4-BE49-F238E27FC236}">
                  <a16:creationId xmlns:a16="http://schemas.microsoft.com/office/drawing/2014/main" id="{AF68128E-65C3-72AB-AEED-5E979F4F5415}"/>
                </a:ext>
              </a:extLst>
            </p:cNvPr>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72;p28">
              <a:extLst>
                <a:ext uri="{FF2B5EF4-FFF2-40B4-BE49-F238E27FC236}">
                  <a16:creationId xmlns:a16="http://schemas.microsoft.com/office/drawing/2014/main" id="{6FB6D23B-B799-5C7E-F6F1-DD7D296491AD}"/>
                </a:ext>
              </a:extLst>
            </p:cNvPr>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73;p28">
              <a:extLst>
                <a:ext uri="{FF2B5EF4-FFF2-40B4-BE49-F238E27FC236}">
                  <a16:creationId xmlns:a16="http://schemas.microsoft.com/office/drawing/2014/main" id="{A0B91B7E-B9AC-0F16-2106-0005471D6DFD}"/>
                </a:ext>
              </a:extLst>
            </p:cNvPr>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74;p28">
              <a:extLst>
                <a:ext uri="{FF2B5EF4-FFF2-40B4-BE49-F238E27FC236}">
                  <a16:creationId xmlns:a16="http://schemas.microsoft.com/office/drawing/2014/main" id="{F92E1427-6BDE-B672-E200-3CDFF4ADA4B9}"/>
                </a:ext>
              </a:extLst>
            </p:cNvPr>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75;p28">
              <a:extLst>
                <a:ext uri="{FF2B5EF4-FFF2-40B4-BE49-F238E27FC236}">
                  <a16:creationId xmlns:a16="http://schemas.microsoft.com/office/drawing/2014/main" id="{37ED9535-B36C-D175-A39F-5829E3AD4D0B}"/>
                </a:ext>
              </a:extLst>
            </p:cNvPr>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76;p28">
              <a:extLst>
                <a:ext uri="{FF2B5EF4-FFF2-40B4-BE49-F238E27FC236}">
                  <a16:creationId xmlns:a16="http://schemas.microsoft.com/office/drawing/2014/main" id="{BCC34F26-3A68-7F63-470C-B55FFF4F29FA}"/>
                </a:ext>
              </a:extLst>
            </p:cNvPr>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77;p28">
              <a:extLst>
                <a:ext uri="{FF2B5EF4-FFF2-40B4-BE49-F238E27FC236}">
                  <a16:creationId xmlns:a16="http://schemas.microsoft.com/office/drawing/2014/main" id="{028FBC1A-73C6-465E-88E9-3B902C93BC77}"/>
                </a:ext>
              </a:extLst>
            </p:cNvPr>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78;p28">
              <a:extLst>
                <a:ext uri="{FF2B5EF4-FFF2-40B4-BE49-F238E27FC236}">
                  <a16:creationId xmlns:a16="http://schemas.microsoft.com/office/drawing/2014/main" id="{DEB9A2C1-65A4-D2FB-5F88-EA40F902E0B7}"/>
                </a:ext>
              </a:extLst>
            </p:cNvPr>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79;p28">
              <a:extLst>
                <a:ext uri="{FF2B5EF4-FFF2-40B4-BE49-F238E27FC236}">
                  <a16:creationId xmlns:a16="http://schemas.microsoft.com/office/drawing/2014/main" id="{BE4F2A7C-37F5-705E-3D3B-61E76EE802D8}"/>
                </a:ext>
              </a:extLst>
            </p:cNvPr>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80;p28">
              <a:extLst>
                <a:ext uri="{FF2B5EF4-FFF2-40B4-BE49-F238E27FC236}">
                  <a16:creationId xmlns:a16="http://schemas.microsoft.com/office/drawing/2014/main" id="{DC874072-8A73-E7CB-9B9E-22D09F6FE11F}"/>
                </a:ext>
              </a:extLst>
            </p:cNvPr>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81;p28">
              <a:extLst>
                <a:ext uri="{FF2B5EF4-FFF2-40B4-BE49-F238E27FC236}">
                  <a16:creationId xmlns:a16="http://schemas.microsoft.com/office/drawing/2014/main" id="{1E9BFE1D-F202-EDF0-9BCD-DC6F941C0A51}"/>
                </a:ext>
              </a:extLst>
            </p:cNvPr>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2;p28">
              <a:extLst>
                <a:ext uri="{FF2B5EF4-FFF2-40B4-BE49-F238E27FC236}">
                  <a16:creationId xmlns:a16="http://schemas.microsoft.com/office/drawing/2014/main" id="{AA4B3E42-E921-09C6-D09C-57B252389A01}"/>
                </a:ext>
              </a:extLst>
            </p:cNvPr>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3;p28">
              <a:extLst>
                <a:ext uri="{FF2B5EF4-FFF2-40B4-BE49-F238E27FC236}">
                  <a16:creationId xmlns:a16="http://schemas.microsoft.com/office/drawing/2014/main" id="{7B5FD903-4D02-5F34-1F38-1233FB6C4D4E}"/>
                </a:ext>
              </a:extLst>
            </p:cNvPr>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84;p28">
              <a:extLst>
                <a:ext uri="{FF2B5EF4-FFF2-40B4-BE49-F238E27FC236}">
                  <a16:creationId xmlns:a16="http://schemas.microsoft.com/office/drawing/2014/main" id="{24CB1627-9901-0120-CBB9-95EABD2C7726}"/>
                </a:ext>
              </a:extLst>
            </p:cNvPr>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5;p28">
              <a:extLst>
                <a:ext uri="{FF2B5EF4-FFF2-40B4-BE49-F238E27FC236}">
                  <a16:creationId xmlns:a16="http://schemas.microsoft.com/office/drawing/2014/main" id="{BF1FC91A-A4B3-D9C8-7706-39C5AFCA992C}"/>
                </a:ext>
              </a:extLst>
            </p:cNvPr>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86;p28">
              <a:extLst>
                <a:ext uri="{FF2B5EF4-FFF2-40B4-BE49-F238E27FC236}">
                  <a16:creationId xmlns:a16="http://schemas.microsoft.com/office/drawing/2014/main" id="{34005C67-EE41-AB53-F21C-34DBBB4ABD0D}"/>
                </a:ext>
              </a:extLst>
            </p:cNvPr>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87;p28">
              <a:extLst>
                <a:ext uri="{FF2B5EF4-FFF2-40B4-BE49-F238E27FC236}">
                  <a16:creationId xmlns:a16="http://schemas.microsoft.com/office/drawing/2014/main" id="{B390632A-4A9F-35DA-0DBC-D4A1FDFC0226}"/>
                </a:ext>
              </a:extLst>
            </p:cNvPr>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8;p28">
              <a:extLst>
                <a:ext uri="{FF2B5EF4-FFF2-40B4-BE49-F238E27FC236}">
                  <a16:creationId xmlns:a16="http://schemas.microsoft.com/office/drawing/2014/main" id="{16D159A9-CE4A-7E76-EE3D-957E392E272C}"/>
                </a:ext>
              </a:extLst>
            </p:cNvPr>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89;p28">
              <a:extLst>
                <a:ext uri="{FF2B5EF4-FFF2-40B4-BE49-F238E27FC236}">
                  <a16:creationId xmlns:a16="http://schemas.microsoft.com/office/drawing/2014/main" id="{7ADF9CA3-3930-AB8D-4F58-9C570AE2A3C1}"/>
                </a:ext>
              </a:extLst>
            </p:cNvPr>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90;p28">
              <a:extLst>
                <a:ext uri="{FF2B5EF4-FFF2-40B4-BE49-F238E27FC236}">
                  <a16:creationId xmlns:a16="http://schemas.microsoft.com/office/drawing/2014/main" id="{52182A8E-0B4E-2371-C464-F1FD39410E06}"/>
                </a:ext>
              </a:extLst>
            </p:cNvPr>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91;p28">
              <a:extLst>
                <a:ext uri="{FF2B5EF4-FFF2-40B4-BE49-F238E27FC236}">
                  <a16:creationId xmlns:a16="http://schemas.microsoft.com/office/drawing/2014/main" id="{C5CC05EA-A489-D8FB-6BBD-6D3BD2ABB06E}"/>
                </a:ext>
              </a:extLst>
            </p:cNvPr>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2;p28">
              <a:extLst>
                <a:ext uri="{FF2B5EF4-FFF2-40B4-BE49-F238E27FC236}">
                  <a16:creationId xmlns:a16="http://schemas.microsoft.com/office/drawing/2014/main" id="{4AA8A093-AD99-6D44-05B7-27E7A1F7D9E0}"/>
                </a:ext>
              </a:extLst>
            </p:cNvPr>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93;p28">
              <a:extLst>
                <a:ext uri="{FF2B5EF4-FFF2-40B4-BE49-F238E27FC236}">
                  <a16:creationId xmlns:a16="http://schemas.microsoft.com/office/drawing/2014/main" id="{0ABBA4FE-9D38-E3F2-2B3E-E13F3DD576C8}"/>
                </a:ext>
              </a:extLst>
            </p:cNvPr>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94;p28">
              <a:extLst>
                <a:ext uri="{FF2B5EF4-FFF2-40B4-BE49-F238E27FC236}">
                  <a16:creationId xmlns:a16="http://schemas.microsoft.com/office/drawing/2014/main" id="{4E4A7CBB-478B-8E75-B386-872CC4659CA1}"/>
                </a:ext>
              </a:extLst>
            </p:cNvPr>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5;p28">
              <a:extLst>
                <a:ext uri="{FF2B5EF4-FFF2-40B4-BE49-F238E27FC236}">
                  <a16:creationId xmlns:a16="http://schemas.microsoft.com/office/drawing/2014/main" id="{F2F9FB4D-5F40-9683-D685-E9CC9C4E3F39}"/>
                </a:ext>
              </a:extLst>
            </p:cNvPr>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96;p28">
              <a:extLst>
                <a:ext uri="{FF2B5EF4-FFF2-40B4-BE49-F238E27FC236}">
                  <a16:creationId xmlns:a16="http://schemas.microsoft.com/office/drawing/2014/main" id="{D1CCE266-ACBE-7CA8-7338-4E9CB61AA8F8}"/>
                </a:ext>
              </a:extLst>
            </p:cNvPr>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97;p28">
              <a:extLst>
                <a:ext uri="{FF2B5EF4-FFF2-40B4-BE49-F238E27FC236}">
                  <a16:creationId xmlns:a16="http://schemas.microsoft.com/office/drawing/2014/main" id="{67018570-11AF-6D88-F09C-0E2AD29EC911}"/>
                </a:ext>
              </a:extLst>
            </p:cNvPr>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98;p28">
              <a:extLst>
                <a:ext uri="{FF2B5EF4-FFF2-40B4-BE49-F238E27FC236}">
                  <a16:creationId xmlns:a16="http://schemas.microsoft.com/office/drawing/2014/main" id="{33446EEF-ED62-5FA4-6497-F541AF684386}"/>
                </a:ext>
              </a:extLst>
            </p:cNvPr>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999;p28">
              <a:extLst>
                <a:ext uri="{FF2B5EF4-FFF2-40B4-BE49-F238E27FC236}">
                  <a16:creationId xmlns:a16="http://schemas.microsoft.com/office/drawing/2014/main" id="{8800FC88-02F3-AA91-FBAB-1EBD15366BBB}"/>
                </a:ext>
              </a:extLst>
            </p:cNvPr>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00;p28">
              <a:extLst>
                <a:ext uri="{FF2B5EF4-FFF2-40B4-BE49-F238E27FC236}">
                  <a16:creationId xmlns:a16="http://schemas.microsoft.com/office/drawing/2014/main" id="{245FF8DE-0207-D1FE-074C-21596964E33B}"/>
                </a:ext>
              </a:extLst>
            </p:cNvPr>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1;p28">
              <a:extLst>
                <a:ext uri="{FF2B5EF4-FFF2-40B4-BE49-F238E27FC236}">
                  <a16:creationId xmlns:a16="http://schemas.microsoft.com/office/drawing/2014/main" id="{4E455CD3-1089-CDF5-7988-F5BC40EF3131}"/>
                </a:ext>
              </a:extLst>
            </p:cNvPr>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02;p28">
              <a:extLst>
                <a:ext uri="{FF2B5EF4-FFF2-40B4-BE49-F238E27FC236}">
                  <a16:creationId xmlns:a16="http://schemas.microsoft.com/office/drawing/2014/main" id="{E5868EC4-2FF3-00AB-F975-8C867D99CAB6}"/>
                </a:ext>
              </a:extLst>
            </p:cNvPr>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03;p28">
              <a:extLst>
                <a:ext uri="{FF2B5EF4-FFF2-40B4-BE49-F238E27FC236}">
                  <a16:creationId xmlns:a16="http://schemas.microsoft.com/office/drawing/2014/main" id="{1B0005D6-7C2E-4EB1-C4EB-F92C2CEF764D}"/>
                </a:ext>
              </a:extLst>
            </p:cNvPr>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04;p28">
              <a:extLst>
                <a:ext uri="{FF2B5EF4-FFF2-40B4-BE49-F238E27FC236}">
                  <a16:creationId xmlns:a16="http://schemas.microsoft.com/office/drawing/2014/main" id="{0711DF3E-7379-1B6E-EC0B-0201D3498823}"/>
                </a:ext>
              </a:extLst>
            </p:cNvPr>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05;p28">
              <a:extLst>
                <a:ext uri="{FF2B5EF4-FFF2-40B4-BE49-F238E27FC236}">
                  <a16:creationId xmlns:a16="http://schemas.microsoft.com/office/drawing/2014/main" id="{A30DE601-9844-AE0E-0A6A-69792D30C0BA}"/>
                </a:ext>
              </a:extLst>
            </p:cNvPr>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6;p28">
              <a:extLst>
                <a:ext uri="{FF2B5EF4-FFF2-40B4-BE49-F238E27FC236}">
                  <a16:creationId xmlns:a16="http://schemas.microsoft.com/office/drawing/2014/main" id="{AA4C5903-CC6A-13E5-A183-D905841F07AA}"/>
                </a:ext>
              </a:extLst>
            </p:cNvPr>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07;p28">
              <a:extLst>
                <a:ext uri="{FF2B5EF4-FFF2-40B4-BE49-F238E27FC236}">
                  <a16:creationId xmlns:a16="http://schemas.microsoft.com/office/drawing/2014/main" id="{48F79AA8-E3EC-0129-068F-5BB92060DB24}"/>
                </a:ext>
              </a:extLst>
            </p:cNvPr>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08;p28">
              <a:extLst>
                <a:ext uri="{FF2B5EF4-FFF2-40B4-BE49-F238E27FC236}">
                  <a16:creationId xmlns:a16="http://schemas.microsoft.com/office/drawing/2014/main" id="{C99F63CF-03D5-A728-70A4-DF3FA9F2866C}"/>
                </a:ext>
              </a:extLst>
            </p:cNvPr>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09;p28">
              <a:extLst>
                <a:ext uri="{FF2B5EF4-FFF2-40B4-BE49-F238E27FC236}">
                  <a16:creationId xmlns:a16="http://schemas.microsoft.com/office/drawing/2014/main" id="{5A14EDDD-8C8D-6DF4-EA89-AEF70A09DAA1}"/>
                </a:ext>
              </a:extLst>
            </p:cNvPr>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10;p28">
              <a:extLst>
                <a:ext uri="{FF2B5EF4-FFF2-40B4-BE49-F238E27FC236}">
                  <a16:creationId xmlns:a16="http://schemas.microsoft.com/office/drawing/2014/main" id="{697AF947-0F8B-98D6-5BCC-06031B823600}"/>
                </a:ext>
              </a:extLst>
            </p:cNvPr>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1;p28">
              <a:extLst>
                <a:ext uri="{FF2B5EF4-FFF2-40B4-BE49-F238E27FC236}">
                  <a16:creationId xmlns:a16="http://schemas.microsoft.com/office/drawing/2014/main" id="{08D3D1FC-0FCC-9970-261D-721ADE01EB4D}"/>
                </a:ext>
              </a:extLst>
            </p:cNvPr>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12;p28">
              <a:extLst>
                <a:ext uri="{FF2B5EF4-FFF2-40B4-BE49-F238E27FC236}">
                  <a16:creationId xmlns:a16="http://schemas.microsoft.com/office/drawing/2014/main" id="{B7ADA63F-C080-75C3-7DAA-381C56470227}"/>
                </a:ext>
              </a:extLst>
            </p:cNvPr>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13;p28">
              <a:extLst>
                <a:ext uri="{FF2B5EF4-FFF2-40B4-BE49-F238E27FC236}">
                  <a16:creationId xmlns:a16="http://schemas.microsoft.com/office/drawing/2014/main" id="{33F2CF52-29D3-CFF8-5E96-424715BD1E89}"/>
                </a:ext>
              </a:extLst>
            </p:cNvPr>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14;p28">
              <a:extLst>
                <a:ext uri="{FF2B5EF4-FFF2-40B4-BE49-F238E27FC236}">
                  <a16:creationId xmlns:a16="http://schemas.microsoft.com/office/drawing/2014/main" id="{CC7F4371-A001-E188-5B82-BB375C974210}"/>
                </a:ext>
              </a:extLst>
            </p:cNvPr>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15;p28">
              <a:extLst>
                <a:ext uri="{FF2B5EF4-FFF2-40B4-BE49-F238E27FC236}">
                  <a16:creationId xmlns:a16="http://schemas.microsoft.com/office/drawing/2014/main" id="{AA3506F7-C9CD-CBF1-E93E-1764595AFB1B}"/>
                </a:ext>
              </a:extLst>
            </p:cNvPr>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16;p28">
              <a:extLst>
                <a:ext uri="{FF2B5EF4-FFF2-40B4-BE49-F238E27FC236}">
                  <a16:creationId xmlns:a16="http://schemas.microsoft.com/office/drawing/2014/main" id="{7DB73DBB-C382-4147-EA2E-B4F630D1FB06}"/>
                </a:ext>
              </a:extLst>
            </p:cNvPr>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17;p28">
              <a:extLst>
                <a:ext uri="{FF2B5EF4-FFF2-40B4-BE49-F238E27FC236}">
                  <a16:creationId xmlns:a16="http://schemas.microsoft.com/office/drawing/2014/main" id="{5BA88768-D326-2D10-C169-B1D72B620E92}"/>
                </a:ext>
              </a:extLst>
            </p:cNvPr>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18;p28">
              <a:extLst>
                <a:ext uri="{FF2B5EF4-FFF2-40B4-BE49-F238E27FC236}">
                  <a16:creationId xmlns:a16="http://schemas.microsoft.com/office/drawing/2014/main" id="{70F7FECA-2A5C-4A7B-C898-6D126F0E91C3}"/>
                </a:ext>
              </a:extLst>
            </p:cNvPr>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19;p28">
              <a:extLst>
                <a:ext uri="{FF2B5EF4-FFF2-40B4-BE49-F238E27FC236}">
                  <a16:creationId xmlns:a16="http://schemas.microsoft.com/office/drawing/2014/main" id="{CEE00ADC-7648-1D2A-B175-6B28EBD17528}"/>
                </a:ext>
              </a:extLst>
            </p:cNvPr>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20;p28">
              <a:extLst>
                <a:ext uri="{FF2B5EF4-FFF2-40B4-BE49-F238E27FC236}">
                  <a16:creationId xmlns:a16="http://schemas.microsoft.com/office/drawing/2014/main" id="{5F9B8BA8-B39A-9C30-014A-6C8D78A5B339}"/>
                </a:ext>
              </a:extLst>
            </p:cNvPr>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21;p28">
              <a:extLst>
                <a:ext uri="{FF2B5EF4-FFF2-40B4-BE49-F238E27FC236}">
                  <a16:creationId xmlns:a16="http://schemas.microsoft.com/office/drawing/2014/main" id="{F43F39E9-A761-6EAC-876B-F9452D6B3067}"/>
                </a:ext>
              </a:extLst>
            </p:cNvPr>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22;p28">
              <a:extLst>
                <a:ext uri="{FF2B5EF4-FFF2-40B4-BE49-F238E27FC236}">
                  <a16:creationId xmlns:a16="http://schemas.microsoft.com/office/drawing/2014/main" id="{6BA33586-365D-1738-800A-326CE55A7E23}"/>
                </a:ext>
              </a:extLst>
            </p:cNvPr>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3;p28">
              <a:extLst>
                <a:ext uri="{FF2B5EF4-FFF2-40B4-BE49-F238E27FC236}">
                  <a16:creationId xmlns:a16="http://schemas.microsoft.com/office/drawing/2014/main" id="{291F67A8-324A-B02C-0779-18B08555DD62}"/>
                </a:ext>
              </a:extLst>
            </p:cNvPr>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24;p28">
              <a:extLst>
                <a:ext uri="{FF2B5EF4-FFF2-40B4-BE49-F238E27FC236}">
                  <a16:creationId xmlns:a16="http://schemas.microsoft.com/office/drawing/2014/main" id="{82EFBE97-7F94-8348-997B-E9A249B85385}"/>
                </a:ext>
              </a:extLst>
            </p:cNvPr>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9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11/14/2024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BD90353-E4F9-4531-C94A-C65F1785C4EA}"/>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16479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685822" y="6356350"/>
            <a:ext cx="2743200" cy="365125"/>
          </a:xfrm>
        </p:spPr>
        <p:txBody>
          <a:bodyPr/>
          <a:lstStyle/>
          <a:p>
            <a:fld id="{B4274E06-C9BE-6D47-BF82-8D1C59B33DFA}" type="datetimeFigureOut">
              <a:rPr lang="en-GR" smtClean="0"/>
              <a:t>11/14/2024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5CF67EB8-57FE-806C-A1E0-C5AEFA87DB5A}"/>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82756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9F190-85EF-1ECD-1911-1BA8E17A0896}"/>
              </a:ext>
            </a:extLst>
          </p:cNvPr>
          <p:cNvSpPr>
            <a:spLocks noGrp="1"/>
          </p:cNvSpPr>
          <p:nvPr>
            <p:ph type="title"/>
          </p:nvPr>
        </p:nvSpPr>
        <p:spPr>
          <a:xfrm>
            <a:off x="324000" y="365125"/>
            <a:ext cx="10515600" cy="982800"/>
          </a:xfrm>
          <a:prstGeom prst="rect">
            <a:avLst/>
          </a:prstGeom>
        </p:spPr>
        <p:txBody>
          <a:bodyPr vert="horz" lIns="91440" tIns="45720" rIns="91440" bIns="45720" rtlCol="0" anchor="t">
            <a:normAutofit/>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F75DC7B8-FBE1-5D8E-AA4A-99DAC023EBFD}"/>
              </a:ext>
            </a:extLst>
          </p:cNvPr>
          <p:cNvSpPr>
            <a:spLocks noGrp="1"/>
          </p:cNvSpPr>
          <p:nvPr>
            <p:ph type="body" idx="1"/>
          </p:nvPr>
        </p:nvSpPr>
        <p:spPr>
          <a:xfrm>
            <a:off x="324000" y="1440000"/>
            <a:ext cx="10515600" cy="4664238"/>
          </a:xfrm>
          <a:prstGeom prst="rect">
            <a:avLst/>
          </a:prstGeom>
        </p:spPr>
        <p:txBody>
          <a:bodyPr vert="horz" lIns="91440" tIns="45720" rIns="91440" bIns="45720" rtlCol="0">
            <a:normAutofit/>
          </a:body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99D8B9AF-D3C8-0F77-EB05-06A73DBE4E7F}"/>
              </a:ext>
            </a:extLst>
          </p:cNvPr>
          <p:cNvSpPr>
            <a:spLocks noGrp="1"/>
          </p:cNvSpPr>
          <p:nvPr>
            <p:ph type="dt" sz="half" idx="2"/>
          </p:nvPr>
        </p:nvSpPr>
        <p:spPr>
          <a:xfrm>
            <a:off x="324000" y="6356350"/>
            <a:ext cx="2743200" cy="365125"/>
          </a:xfrm>
          <a:prstGeom prst="rect">
            <a:avLst/>
          </a:prstGeom>
        </p:spPr>
        <p:txBody>
          <a:bodyPr vert="horz" lIns="91440" tIns="45720" rIns="91440" bIns="45720" rtlCol="0" anchor="ctr"/>
          <a:lstStyle>
            <a:lvl1pPr algn="l">
              <a:defRPr sz="1200" b="0" i="0">
                <a:solidFill>
                  <a:srgbClr val="2E3B6B"/>
                </a:solidFill>
                <a:latin typeface="Century Gothic" panose="020B0502020202020204" pitchFamily="34" charset="0"/>
              </a:defRPr>
            </a:lvl1pPr>
          </a:lstStyle>
          <a:p>
            <a:fld id="{B4274E06-C9BE-6D47-BF82-8D1C59B33DFA}" type="datetimeFigureOut">
              <a:rPr lang="en-GR" smtClean="0"/>
              <a:pPr/>
              <a:t>11/14/2024</a:t>
            </a:fld>
            <a:endParaRPr lang="en-GR" dirty="0"/>
          </a:p>
        </p:txBody>
      </p:sp>
      <p:sp>
        <p:nvSpPr>
          <p:cNvPr id="5" name="Footer Placeholder 4">
            <a:extLst>
              <a:ext uri="{FF2B5EF4-FFF2-40B4-BE49-F238E27FC236}">
                <a16:creationId xmlns:a16="http://schemas.microsoft.com/office/drawing/2014/main" id="{7E637D68-641B-2DAB-B769-9E5523456D89}"/>
              </a:ext>
            </a:extLst>
          </p:cNvPr>
          <p:cNvSpPr>
            <a:spLocks noGrp="1"/>
          </p:cNvSpPr>
          <p:nvPr>
            <p:ph type="ftr" sz="quarter" idx="3"/>
          </p:nvPr>
        </p:nvSpPr>
        <p:spPr>
          <a:xfrm>
            <a:off x="3581401"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GR" dirty="0"/>
          </a:p>
        </p:txBody>
      </p:sp>
      <p:sp>
        <p:nvSpPr>
          <p:cNvPr id="6" name="Slide Number Placeholder 5">
            <a:extLst>
              <a:ext uri="{FF2B5EF4-FFF2-40B4-BE49-F238E27FC236}">
                <a16:creationId xmlns:a16="http://schemas.microsoft.com/office/drawing/2014/main" id="{5C96AEDF-B002-E779-EB5A-BB778884031A}"/>
              </a:ext>
            </a:extLst>
          </p:cNvPr>
          <p:cNvSpPr>
            <a:spLocks noGrp="1"/>
          </p:cNvSpPr>
          <p:nvPr>
            <p:ph type="sldNum" sz="quarter" idx="4"/>
          </p:nvPr>
        </p:nvSpPr>
        <p:spPr>
          <a:xfrm>
            <a:off x="8096400" y="6356350"/>
            <a:ext cx="2743200" cy="365125"/>
          </a:xfrm>
          <a:prstGeom prst="rect">
            <a:avLst/>
          </a:prstGeom>
        </p:spPr>
        <p:txBody>
          <a:bodyPr vert="horz" lIns="91440" tIns="45720" rIns="91440" bIns="45720" rtlCol="0" anchor="ctr"/>
          <a:lstStyle>
            <a:lvl1pPr algn="r">
              <a:defRPr sz="1400" b="1" i="0">
                <a:solidFill>
                  <a:srgbClr val="FF3B6B"/>
                </a:solidFill>
                <a:latin typeface="Century Gothic" panose="020B0502020202020204" pitchFamily="34" charset="0"/>
              </a:defRPr>
            </a:lvl1pPr>
          </a:lstStyle>
          <a:p>
            <a:fld id="{C4930D86-88E6-E54E-AD53-55CDCC303E6B}" type="slidenum">
              <a:rPr lang="en-GR" smtClean="0"/>
              <a:pPr/>
              <a:t>‹#›</a:t>
            </a:fld>
            <a:endParaRPr lang="en-GR" dirty="0"/>
          </a:p>
        </p:txBody>
      </p:sp>
    </p:spTree>
    <p:extLst>
      <p:ext uri="{BB962C8B-B14F-4D97-AF65-F5344CB8AC3E}">
        <p14:creationId xmlns:p14="http://schemas.microsoft.com/office/powerpoint/2010/main" val="375445413"/>
      </p:ext>
    </p:extLst>
  </p:cSld>
  <p:clrMap bg1="lt1" tx1="dk1" bg2="lt2" tx2="dk2" accent1="accent1" accent2="accent2" accent3="accent3" accent4="accent4" accent5="accent5" accent6="accent6" hlink="hlink" folHlink="folHlink"/>
  <p:sldLayoutIdLst>
    <p:sldLayoutId id="2147483662" r:id="rId1"/>
    <p:sldLayoutId id="2147483703" r:id="rId2"/>
    <p:sldLayoutId id="2147483698" r:id="rId3"/>
    <p:sldLayoutId id="2147483670" r:id="rId4"/>
    <p:sldLayoutId id="2147483650" r:id="rId5"/>
    <p:sldLayoutId id="2147483684" r:id="rId6"/>
    <p:sldLayoutId id="2147483692" r:id="rId7"/>
    <p:sldLayoutId id="2147483679" r:id="rId8"/>
    <p:sldLayoutId id="2147483685" r:id="rId9"/>
    <p:sldLayoutId id="2147483661" r:id="rId10"/>
    <p:sldLayoutId id="2147483651" r:id="rId11"/>
    <p:sldLayoutId id="2147483704" r:id="rId12"/>
    <p:sldLayoutId id="2147483652" r:id="rId13"/>
    <p:sldLayoutId id="2147483705" r:id="rId14"/>
    <p:sldLayoutId id="2147483678" r:id="rId15"/>
    <p:sldLayoutId id="2147483653" r:id="rId16"/>
    <p:sldLayoutId id="2147483676" r:id="rId17"/>
    <p:sldLayoutId id="2147483665" r:id="rId18"/>
    <p:sldLayoutId id="2147483686" r:id="rId19"/>
    <p:sldLayoutId id="2147483669" r:id="rId20"/>
    <p:sldLayoutId id="2147483668" r:id="rId21"/>
    <p:sldLayoutId id="2147483667" r:id="rId22"/>
    <p:sldLayoutId id="2147483666" r:id="rId23"/>
    <p:sldLayoutId id="2147483688" r:id="rId24"/>
    <p:sldLayoutId id="2147483691" r:id="rId25"/>
    <p:sldLayoutId id="2147483695" r:id="rId26"/>
    <p:sldLayoutId id="2147483664" r:id="rId27"/>
    <p:sldLayoutId id="2147483654" r:id="rId28"/>
    <p:sldLayoutId id="2147483663" r:id="rId29"/>
    <p:sldLayoutId id="2147483677" r:id="rId30"/>
    <p:sldLayoutId id="2147483689" r:id="rId31"/>
    <p:sldLayoutId id="2147483687" r:id="rId32"/>
    <p:sldLayoutId id="2147483655" r:id="rId33"/>
    <p:sldLayoutId id="2147483696" r:id="rId34"/>
    <p:sldLayoutId id="2147483699" r:id="rId35"/>
    <p:sldLayoutId id="2147483700" r:id="rId36"/>
    <p:sldLayoutId id="2147483697" r:id="rId37"/>
    <p:sldLayoutId id="2147483672" r:id="rId38"/>
    <p:sldLayoutId id="2147483674" r:id="rId39"/>
    <p:sldLayoutId id="2147483656" r:id="rId40"/>
    <p:sldLayoutId id="2147483657" r:id="rId41"/>
    <p:sldLayoutId id="2147483658" r:id="rId42"/>
    <p:sldLayoutId id="2147483659" r:id="rId43"/>
    <p:sldLayoutId id="2147483702" r:id="rId44"/>
  </p:sldLayoutIdLst>
  <p:txStyles>
    <p:titleStyle>
      <a:lvl1pPr algn="l" defTabSz="914400" rtl="0" eaLnBrk="1" latinLnBrk="0" hangingPunct="1">
        <a:lnSpc>
          <a:spcPct val="90000"/>
        </a:lnSpc>
        <a:spcBef>
          <a:spcPct val="0"/>
        </a:spcBef>
        <a:buNone/>
        <a:defRPr sz="3200" b="0" kern="1200">
          <a:solidFill>
            <a:srgbClr val="FF3B6B"/>
          </a:solidFill>
          <a:latin typeface="Century Gothic" panose="020B0502020202020204" pitchFamily="34" charset="0"/>
          <a:ea typeface="+mj-ea"/>
          <a:cs typeface="+mj-cs"/>
        </a:defRPr>
      </a:lvl1pPr>
    </p:titleStyle>
    <p:bodyStyle>
      <a:lvl1pPr marL="408600" indent="-408600" algn="l" defTabSz="914400" rtl="0" eaLnBrk="1" latinLnBrk="0" hangingPunct="1">
        <a:lnSpc>
          <a:spcPct val="90000"/>
        </a:lnSpc>
        <a:spcBef>
          <a:spcPts val="1000"/>
        </a:spcBef>
        <a:buClr>
          <a:srgbClr val="FF3B6B"/>
        </a:buClr>
        <a:buFont typeface="System Font Regular"/>
        <a:buChar char="→"/>
        <a:defRPr sz="2400" kern="1200">
          <a:solidFill>
            <a:srgbClr val="202949"/>
          </a:solidFill>
          <a:latin typeface="Minion Pro" panose="02040503050306020203" pitchFamily="18" charset="0"/>
          <a:ea typeface="+mn-ea"/>
          <a:cs typeface="+mn-cs"/>
        </a:defRPr>
      </a:lvl1pPr>
      <a:lvl2pPr marL="685800" indent="-408600" algn="l" defTabSz="914400" rtl="0" eaLnBrk="1" latinLnBrk="0" hangingPunct="1">
        <a:lnSpc>
          <a:spcPct val="90000"/>
        </a:lnSpc>
        <a:spcBef>
          <a:spcPts val="500"/>
        </a:spcBef>
        <a:buClr>
          <a:srgbClr val="FF3B6B"/>
        </a:buClr>
        <a:buFont typeface="System Font Regular"/>
        <a:buChar char="→"/>
        <a:defRPr sz="2000" kern="1200">
          <a:solidFill>
            <a:srgbClr val="2E3B6B"/>
          </a:solidFill>
          <a:latin typeface="Minion Pro" panose="02040503050306020203" pitchFamily="18" charset="0"/>
          <a:ea typeface="+mn-ea"/>
          <a:cs typeface="+mn-cs"/>
        </a:defRPr>
      </a:lvl2pPr>
      <a:lvl3pPr marL="1143000" indent="-408600" algn="l" defTabSz="914400" rtl="0" eaLnBrk="1" latinLnBrk="0" hangingPunct="1">
        <a:lnSpc>
          <a:spcPct val="90000"/>
        </a:lnSpc>
        <a:spcBef>
          <a:spcPts val="500"/>
        </a:spcBef>
        <a:buClr>
          <a:srgbClr val="FF3B6B"/>
        </a:buClr>
        <a:buFont typeface="System Font Regular"/>
        <a:buChar char="→"/>
        <a:defRPr sz="1800" kern="1200">
          <a:solidFill>
            <a:srgbClr val="4E5660"/>
          </a:solidFill>
          <a:latin typeface="Minion Pro" panose="02040503050306020203" pitchFamily="18" charset="0"/>
          <a:ea typeface="+mn-ea"/>
          <a:cs typeface="+mn-cs"/>
        </a:defRPr>
      </a:lvl3pPr>
      <a:lvl4pPr marL="1600200" indent="-408600" algn="l" defTabSz="914400" rtl="0" eaLnBrk="1" latinLnBrk="0" hangingPunct="1">
        <a:lnSpc>
          <a:spcPct val="90000"/>
        </a:lnSpc>
        <a:spcBef>
          <a:spcPts val="500"/>
        </a:spcBef>
        <a:buClr>
          <a:srgbClr val="FF3B6B"/>
        </a:buClr>
        <a:buFont typeface="System Font Regular"/>
        <a:buChar char="→"/>
        <a:defRPr sz="1600" kern="1200">
          <a:solidFill>
            <a:srgbClr val="5F6975"/>
          </a:solidFill>
          <a:latin typeface="Minion Pro" panose="02040503050306020203" pitchFamily="18" charset="0"/>
          <a:ea typeface="+mn-ea"/>
          <a:cs typeface="+mn-cs"/>
        </a:defRPr>
      </a:lvl4pPr>
      <a:lvl5pPr marL="2057400" indent="-408600" algn="l" defTabSz="914400" rtl="0" eaLnBrk="1" latinLnBrk="0" hangingPunct="1">
        <a:lnSpc>
          <a:spcPct val="90000"/>
        </a:lnSpc>
        <a:spcBef>
          <a:spcPts val="500"/>
        </a:spcBef>
        <a:buClr>
          <a:srgbClr val="FF3B6B"/>
        </a:buClr>
        <a:buFont typeface="System Font Regular"/>
        <a:buChar char="→"/>
        <a:defRPr sz="1600" kern="1200">
          <a:solidFill>
            <a:srgbClr val="8C9BAC"/>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media/media1.webm"/><Relationship Id="rId1" Type="http://schemas.microsoft.com/office/2007/relationships/media" Target="../media/media1.webm"/><Relationship Id="rId5" Type="http://schemas.openxmlformats.org/officeDocument/2006/relationships/image" Target="../media/image27.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31.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55.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3C12-9651-BBE6-8C75-181635131D73}"/>
              </a:ext>
            </a:extLst>
          </p:cNvPr>
          <p:cNvSpPr>
            <a:spLocks noGrp="1"/>
          </p:cNvSpPr>
          <p:nvPr>
            <p:ph type="ctrTitle"/>
          </p:nvPr>
        </p:nvSpPr>
        <p:spPr/>
        <p:txBody>
          <a:bodyPr>
            <a:normAutofit/>
          </a:bodyPr>
          <a:lstStyle/>
          <a:p>
            <a:r>
              <a:rPr lang="el-GR" sz="4000" dirty="0"/>
              <a:t>Ατομική Θεωρία – Από τη κλασική στη σύγχρονη θεώρηση </a:t>
            </a:r>
            <a:r>
              <a:rPr lang="en-US" sz="4000" dirty="0"/>
              <a:t>(Part 2)</a:t>
            </a:r>
          </a:p>
        </p:txBody>
      </p:sp>
      <p:sp>
        <p:nvSpPr>
          <p:cNvPr id="3" name="Subtitle 2">
            <a:extLst>
              <a:ext uri="{FF2B5EF4-FFF2-40B4-BE49-F238E27FC236}">
                <a16:creationId xmlns:a16="http://schemas.microsoft.com/office/drawing/2014/main" id="{CFD939A8-2491-09AD-3701-2551B04CD51F}"/>
              </a:ext>
            </a:extLst>
          </p:cNvPr>
          <p:cNvSpPr>
            <a:spLocks noGrp="1"/>
          </p:cNvSpPr>
          <p:nvPr>
            <p:ph type="subTitle" idx="1"/>
          </p:nvPr>
        </p:nvSpPr>
        <p:spPr/>
        <p:txBody>
          <a:bodyPr>
            <a:normAutofit/>
          </a:bodyPr>
          <a:lstStyle/>
          <a:p>
            <a:r>
              <a:rPr lang="el-GR" sz="2800" dirty="0"/>
              <a:t>Διαλέξεις </a:t>
            </a:r>
            <a:r>
              <a:rPr lang="en-US" sz="2800" dirty="0"/>
              <a:t>5</a:t>
            </a:r>
            <a:r>
              <a:rPr lang="el-GR" sz="2800" dirty="0"/>
              <a:t> &amp; </a:t>
            </a:r>
            <a:r>
              <a:rPr lang="en-US" sz="2800" dirty="0"/>
              <a:t>6</a:t>
            </a:r>
            <a:r>
              <a:rPr lang="el-GR" sz="2800" dirty="0"/>
              <a:t> – </a:t>
            </a:r>
            <a:r>
              <a:rPr lang="en-US" sz="2800" dirty="0"/>
              <a:t>04</a:t>
            </a:r>
            <a:r>
              <a:rPr lang="el-GR" sz="2800" dirty="0"/>
              <a:t>/1</a:t>
            </a:r>
            <a:r>
              <a:rPr lang="en-US" sz="2800" dirty="0"/>
              <a:t>1</a:t>
            </a:r>
            <a:r>
              <a:rPr lang="el-GR" sz="2800" dirty="0"/>
              <a:t>/2024</a:t>
            </a:r>
            <a:endParaRPr lang="en-US" sz="2800" dirty="0"/>
          </a:p>
          <a:p>
            <a:endParaRPr lang="en-US" sz="2800" dirty="0"/>
          </a:p>
        </p:txBody>
      </p:sp>
      <p:sp>
        <p:nvSpPr>
          <p:cNvPr id="5" name="Text Placeholder 4">
            <a:extLst>
              <a:ext uri="{FF2B5EF4-FFF2-40B4-BE49-F238E27FC236}">
                <a16:creationId xmlns:a16="http://schemas.microsoft.com/office/drawing/2014/main" id="{13BAC137-8FB1-4933-5723-AB93406C1479}"/>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408969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AF63-6E30-F584-35CC-A51D512F95B6}"/>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03F5F138-5295-B906-47CE-4C087024A175}"/>
              </a:ext>
            </a:extLst>
          </p:cNvPr>
          <p:cNvSpPr>
            <a:spLocks noGrp="1"/>
          </p:cNvSpPr>
          <p:nvPr>
            <p:ph type="title"/>
          </p:nvPr>
        </p:nvSpPr>
        <p:spPr>
          <a:xfrm>
            <a:off x="324000" y="152400"/>
            <a:ext cx="10515600" cy="685800"/>
          </a:xfrm>
        </p:spPr>
        <p:txBody>
          <a:bodyPr anchor="ctr"/>
          <a:lstStyle/>
          <a:p>
            <a:r>
              <a:rPr lang="el-GR" dirty="0"/>
              <a:t>Ορμή του Φωτονίου – Φαινόμενο </a:t>
            </a:r>
            <a:r>
              <a:rPr lang="en-US" dirty="0"/>
              <a:t>Compton</a:t>
            </a:r>
          </a:p>
        </p:txBody>
      </p:sp>
      <p:sp>
        <p:nvSpPr>
          <p:cNvPr id="2" name="TextBox 1">
            <a:extLst>
              <a:ext uri="{FF2B5EF4-FFF2-40B4-BE49-F238E27FC236}">
                <a16:creationId xmlns:a16="http://schemas.microsoft.com/office/drawing/2014/main" id="{E1A2F352-18BB-C4A5-78F5-23C70249F80A}"/>
              </a:ext>
            </a:extLst>
          </p:cNvPr>
          <p:cNvSpPr txBox="1"/>
          <p:nvPr/>
        </p:nvSpPr>
        <p:spPr>
          <a:xfrm>
            <a:off x="6266396" y="879047"/>
            <a:ext cx="5491162" cy="707886"/>
          </a:xfrm>
          <a:prstGeom prst="rect">
            <a:avLst/>
          </a:prstGeom>
          <a:noFill/>
        </p:spPr>
        <p:txBody>
          <a:bodyPr wrap="square">
            <a:spAutoFit/>
          </a:bodyPr>
          <a:lstStyle/>
          <a:p>
            <a:pPr marL="342900" indent="-342900" algn="just">
              <a:buFont typeface="Arial" panose="020B0604020202020204" pitchFamily="34" charset="0"/>
              <a:buChar char="•"/>
              <a:defRPr/>
            </a:pPr>
            <a:r>
              <a:rPr kumimoji="0" lang="el-GR" sz="2000" b="1" i="0" u="none" strike="noStrike" kern="1200" cap="none" spc="0" normalizeH="0" baseline="0" noProof="0" dirty="0">
                <a:ln>
                  <a:noFill/>
                </a:ln>
                <a:solidFill>
                  <a:srgbClr val="202849"/>
                </a:solidFill>
                <a:effectLst/>
                <a:uLnTx/>
                <a:uFillTx/>
                <a:latin typeface="Minion Pro" panose="02040503050306020203"/>
              </a:rPr>
              <a:t>Το Σενάριο: </a:t>
            </a:r>
            <a:r>
              <a:rPr kumimoji="0" lang="el-GR" sz="2000" b="0" i="0" u="none" strike="noStrike" kern="1200" cap="none" spc="0" normalizeH="0" baseline="0" noProof="0" dirty="0">
                <a:ln>
                  <a:noFill/>
                </a:ln>
                <a:solidFill>
                  <a:srgbClr val="202849"/>
                </a:solidFill>
                <a:effectLst/>
                <a:uLnTx/>
                <a:uFillTx/>
                <a:latin typeface="Minion Pro" panose="02040503050306020203"/>
              </a:rPr>
              <a:t>Η/</a:t>
            </a:r>
            <a:r>
              <a:rPr lang="el-GR" sz="2000" dirty="0">
                <a:solidFill>
                  <a:srgbClr val="202849"/>
                </a:solidFill>
                <a:latin typeface="Minion Pro" panose="02040503050306020203"/>
              </a:rPr>
              <a:t>Μ ακτινοβολία συχνότητας ν</a:t>
            </a:r>
            <a:r>
              <a:rPr lang="el-GR" sz="2000" baseline="-25000" dirty="0">
                <a:solidFill>
                  <a:srgbClr val="202849"/>
                </a:solidFill>
                <a:latin typeface="Minion Pro" panose="02040503050306020203"/>
              </a:rPr>
              <a:t>0</a:t>
            </a:r>
            <a:r>
              <a:rPr lang="el-GR" sz="2000" dirty="0">
                <a:solidFill>
                  <a:srgbClr val="202849"/>
                </a:solidFill>
                <a:latin typeface="Minion Pro" panose="02040503050306020203"/>
              </a:rPr>
              <a:t> αλληλοεπιδρά με ελεύθερο </a:t>
            </a:r>
            <a:r>
              <a:rPr lang="en-US" sz="2000" dirty="0">
                <a:solidFill>
                  <a:srgbClr val="202849"/>
                </a:solidFill>
                <a:latin typeface="Minion Pro" panose="02040503050306020203"/>
              </a:rPr>
              <a:t>e</a:t>
            </a:r>
            <a:r>
              <a:rPr lang="en-US" sz="2000" baseline="30000" dirty="0">
                <a:solidFill>
                  <a:srgbClr val="202849"/>
                </a:solidFill>
                <a:latin typeface="Minion Pro" panose="02040503050306020203"/>
              </a:rPr>
              <a:t>-</a:t>
            </a:r>
            <a:r>
              <a:rPr lang="en-US" sz="2000" dirty="0">
                <a:solidFill>
                  <a:srgbClr val="202849"/>
                </a:solidFill>
                <a:latin typeface="Minion Pro" panose="02040503050306020203"/>
              </a:rPr>
              <a:t>.</a:t>
            </a:r>
            <a:r>
              <a:rPr lang="el-GR" sz="2000" dirty="0">
                <a:solidFill>
                  <a:srgbClr val="202849"/>
                </a:solidFill>
                <a:latin typeface="Minion Pro" panose="02040503050306020203"/>
              </a:rPr>
              <a:t> </a:t>
            </a:r>
            <a:endParaRPr kumimoji="0" lang="el-GR" sz="2000" b="0" i="0" u="none" strike="noStrike" kern="1200" cap="none" spc="0" normalizeH="0" baseline="0" noProof="0" dirty="0">
              <a:ln>
                <a:noFill/>
              </a:ln>
              <a:solidFill>
                <a:srgbClr val="202849"/>
              </a:solidFill>
              <a:effectLst/>
              <a:uLnTx/>
              <a:uFillTx/>
              <a:latin typeface="Minion Pro" panose="02040503050306020203"/>
            </a:endParaRPr>
          </a:p>
        </p:txBody>
      </p:sp>
      <p:sp>
        <p:nvSpPr>
          <p:cNvPr id="3" name="TextBox 2">
            <a:extLst>
              <a:ext uri="{FF2B5EF4-FFF2-40B4-BE49-F238E27FC236}">
                <a16:creationId xmlns:a16="http://schemas.microsoft.com/office/drawing/2014/main" id="{D27C70A6-6EEE-F531-B9AD-AF46DC1B493F}"/>
              </a:ext>
            </a:extLst>
          </p:cNvPr>
          <p:cNvSpPr txBox="1"/>
          <p:nvPr/>
        </p:nvSpPr>
        <p:spPr>
          <a:xfrm>
            <a:off x="6266396" y="1599230"/>
            <a:ext cx="5491162" cy="70788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b="1" dirty="0">
                <a:solidFill>
                  <a:srgbClr val="202849"/>
                </a:solidFill>
                <a:latin typeface="Minion Pro" panose="02040503050306020203"/>
              </a:rPr>
              <a:t>Τι προβλέπει η κλασική κυματική θεωρία του φωτός;</a:t>
            </a:r>
          </a:p>
        </p:txBody>
      </p:sp>
      <p:sp>
        <p:nvSpPr>
          <p:cNvPr id="6" name="TextBox 5">
            <a:extLst>
              <a:ext uri="{FF2B5EF4-FFF2-40B4-BE49-F238E27FC236}">
                <a16:creationId xmlns:a16="http://schemas.microsoft.com/office/drawing/2014/main" id="{624E41A3-17A5-A39E-8308-2A57D3530035}"/>
              </a:ext>
            </a:extLst>
          </p:cNvPr>
          <p:cNvSpPr txBox="1"/>
          <p:nvPr/>
        </p:nvSpPr>
        <p:spPr>
          <a:xfrm>
            <a:off x="6715432" y="2391074"/>
            <a:ext cx="5106947" cy="707886"/>
          </a:xfrm>
          <a:prstGeom prst="rect">
            <a:avLst/>
          </a:prstGeom>
          <a:solidFill>
            <a:schemeClr val="bg1"/>
          </a:solidFill>
        </p:spPr>
        <p:txBody>
          <a:bodyPr wrap="square">
            <a:spAutoFit/>
          </a:bodyPr>
          <a:lstStyle/>
          <a:p>
            <a:pPr marL="457200" indent="-457200" algn="just">
              <a:buFont typeface="+mj-lt"/>
              <a:buAutoNum type="arabicPeriod"/>
              <a:defRPr/>
            </a:pPr>
            <a:r>
              <a:rPr kumimoji="0" lang="el-GR" sz="2000" b="0" i="0" u="none" strike="noStrike" kern="1200" cap="none" spc="0" normalizeH="0" baseline="0" noProof="0" dirty="0">
                <a:ln>
                  <a:noFill/>
                </a:ln>
                <a:solidFill>
                  <a:srgbClr val="202849"/>
                </a:solidFill>
                <a:effectLst/>
                <a:uLnTx/>
                <a:uFillTx/>
                <a:latin typeface="Minion Pro" panose="02040503050306020203"/>
              </a:rPr>
              <a:t>Το </a:t>
            </a:r>
            <a:r>
              <a:rPr lang="en-US" sz="2000" dirty="0">
                <a:solidFill>
                  <a:srgbClr val="202849"/>
                </a:solidFill>
                <a:latin typeface="Minion Pro" panose="02040503050306020203"/>
              </a:rPr>
              <a:t>e</a:t>
            </a:r>
            <a:r>
              <a:rPr lang="en-US" sz="2000" baseline="30000" dirty="0">
                <a:solidFill>
                  <a:srgbClr val="202849"/>
                </a:solidFill>
                <a:latin typeface="Minion Pro" panose="02040503050306020203"/>
              </a:rPr>
              <a:t>-</a:t>
            </a:r>
            <a:r>
              <a:rPr kumimoji="0" lang="el-GR" sz="2000" b="0" i="0" u="none" strike="noStrike" kern="1200" cap="none" spc="0" normalizeH="0" baseline="0" noProof="0" dirty="0">
                <a:ln>
                  <a:noFill/>
                </a:ln>
                <a:solidFill>
                  <a:srgbClr val="202849"/>
                </a:solidFill>
                <a:effectLst/>
                <a:uLnTx/>
                <a:uFillTx/>
                <a:latin typeface="Minion Pro" panose="02040503050306020203"/>
              </a:rPr>
              <a:t> πρέπει να επιταχύνεται προς την κατεύθυνση διάδοσης του κύματος.</a:t>
            </a:r>
          </a:p>
        </p:txBody>
      </p:sp>
      <p:sp>
        <p:nvSpPr>
          <p:cNvPr id="7" name="TextBox 6">
            <a:extLst>
              <a:ext uri="{FF2B5EF4-FFF2-40B4-BE49-F238E27FC236}">
                <a16:creationId xmlns:a16="http://schemas.microsoft.com/office/drawing/2014/main" id="{2E1DA407-435C-D392-7018-46E3B92320A7}"/>
              </a:ext>
            </a:extLst>
          </p:cNvPr>
          <p:cNvSpPr txBox="1"/>
          <p:nvPr/>
        </p:nvSpPr>
        <p:spPr>
          <a:xfrm>
            <a:off x="6715432" y="3182918"/>
            <a:ext cx="5042126" cy="707886"/>
          </a:xfrm>
          <a:prstGeom prst="rect">
            <a:avLst/>
          </a:prstGeom>
          <a:solidFill>
            <a:schemeClr val="bg1"/>
          </a:solidFill>
        </p:spPr>
        <p:txBody>
          <a:bodyPr wrap="square">
            <a:spAutoFit/>
          </a:bodyPr>
          <a:lstStyle/>
          <a:p>
            <a:pPr marL="457200" indent="-457200" algn="just">
              <a:buFont typeface="+mj-lt"/>
              <a:buAutoNum type="arabicPeriod" startAt="2"/>
              <a:defRPr/>
            </a:pPr>
            <a:r>
              <a:rPr lang="el-GR" sz="2000" dirty="0">
                <a:solidFill>
                  <a:srgbClr val="202849"/>
                </a:solidFill>
                <a:latin typeface="Minion Pro" panose="02040503050306020203"/>
              </a:rPr>
              <a:t>Θα προκαλέσει εξαναγκασμένη ταλάντωση στο</a:t>
            </a:r>
            <a:r>
              <a:rPr kumimoji="0" lang="el-GR" sz="2000" b="0" i="0" u="none" strike="noStrike" kern="1200" cap="none" spc="0" normalizeH="0" baseline="0" noProof="0" dirty="0">
                <a:ln>
                  <a:noFill/>
                </a:ln>
                <a:solidFill>
                  <a:srgbClr val="202849"/>
                </a:solidFill>
                <a:effectLst/>
                <a:uLnTx/>
                <a:uFillTx/>
                <a:latin typeface="Minion Pro" panose="02040503050306020203"/>
              </a:rPr>
              <a:t> </a:t>
            </a:r>
            <a:r>
              <a:rPr lang="en-US" sz="2000" dirty="0">
                <a:solidFill>
                  <a:srgbClr val="202849"/>
                </a:solidFill>
                <a:latin typeface="Minion Pro" panose="02040503050306020203"/>
              </a:rPr>
              <a:t>e</a:t>
            </a:r>
            <a:r>
              <a:rPr lang="en-US" sz="2000" baseline="30000" dirty="0">
                <a:solidFill>
                  <a:srgbClr val="202849"/>
                </a:solidFill>
                <a:latin typeface="Minion Pro" panose="02040503050306020203"/>
              </a:rPr>
              <a:t>-</a:t>
            </a:r>
            <a:r>
              <a:rPr kumimoji="0" lang="el-GR" sz="2000" b="0" i="0" u="none" strike="noStrike" kern="1200" cap="none" spc="0" normalizeH="0" baseline="0" noProof="0" dirty="0">
                <a:ln>
                  <a:noFill/>
                </a:ln>
                <a:solidFill>
                  <a:srgbClr val="202849"/>
                </a:solidFill>
                <a:effectLst/>
                <a:uLnTx/>
                <a:uFillTx/>
                <a:latin typeface="Minion Pro" panose="02040503050306020203"/>
              </a:rPr>
              <a:t>.</a:t>
            </a:r>
          </a:p>
        </p:txBody>
      </p:sp>
      <p:sp>
        <p:nvSpPr>
          <p:cNvPr id="9" name="TextBox 8">
            <a:extLst>
              <a:ext uri="{FF2B5EF4-FFF2-40B4-BE49-F238E27FC236}">
                <a16:creationId xmlns:a16="http://schemas.microsoft.com/office/drawing/2014/main" id="{85DC01DA-A287-3F18-741C-60B4C16A70F0}"/>
              </a:ext>
            </a:extLst>
          </p:cNvPr>
          <p:cNvSpPr txBox="1"/>
          <p:nvPr/>
        </p:nvSpPr>
        <p:spPr>
          <a:xfrm>
            <a:off x="6715432" y="3974762"/>
            <a:ext cx="5042126" cy="1015663"/>
          </a:xfrm>
          <a:prstGeom prst="rect">
            <a:avLst/>
          </a:prstGeom>
          <a:solidFill>
            <a:schemeClr val="bg1"/>
          </a:solidFill>
        </p:spPr>
        <p:txBody>
          <a:bodyPr wrap="square">
            <a:spAutoFit/>
          </a:bodyPr>
          <a:lstStyle/>
          <a:p>
            <a:pPr marL="457200" indent="-457200" algn="just">
              <a:buFont typeface="+mj-lt"/>
              <a:buAutoNum type="arabicPeriod" startAt="3"/>
              <a:defRPr/>
            </a:pPr>
            <a:r>
              <a:rPr lang="el-GR" sz="2000" dirty="0">
                <a:solidFill>
                  <a:srgbClr val="202849"/>
                </a:solidFill>
                <a:latin typeface="Minion Pro" panose="02040503050306020203"/>
              </a:rPr>
              <a:t>Η ταλάντωση θα πρέπει να προκαλέσει μια εκπομπή φωτός με συχνότητα ν&lt;ν</a:t>
            </a:r>
            <a:r>
              <a:rPr lang="el-GR" sz="2000" baseline="-25000" dirty="0">
                <a:solidFill>
                  <a:srgbClr val="202849"/>
                </a:solidFill>
                <a:latin typeface="Minion Pro" panose="02040503050306020203"/>
              </a:rPr>
              <a:t>0</a:t>
            </a:r>
            <a:r>
              <a:rPr kumimoji="0" lang="el-GR" sz="2000" b="0" i="0" u="none" strike="noStrike" kern="1200" cap="none" spc="0" normalizeH="0" baseline="0" noProof="0" dirty="0">
                <a:ln>
                  <a:noFill/>
                </a:ln>
                <a:solidFill>
                  <a:srgbClr val="202849"/>
                </a:solidFill>
                <a:effectLst/>
                <a:uLnTx/>
                <a:uFillTx/>
                <a:latin typeface="Minion Pro" panose="02040503050306020203"/>
              </a:rPr>
              <a:t>.</a:t>
            </a:r>
            <a:r>
              <a:rPr kumimoji="0" lang="en-US" sz="2000" b="0" i="0" u="none" strike="noStrike" kern="1200" cap="none" spc="0" normalizeH="0" baseline="0" noProof="0" dirty="0">
                <a:ln>
                  <a:noFill/>
                </a:ln>
                <a:solidFill>
                  <a:srgbClr val="202849"/>
                </a:solidFill>
                <a:effectLst/>
                <a:uLnTx/>
                <a:uFillTx/>
                <a:latin typeface="Minion Pro" panose="02040503050306020203"/>
              </a:rPr>
              <a:t> (</a:t>
            </a:r>
            <a:r>
              <a:rPr kumimoji="0" lang="el-GR" sz="2000" b="0" i="0" u="none" strike="noStrike" kern="1200" cap="none" spc="0" normalizeH="0" baseline="0" noProof="0" dirty="0">
                <a:ln>
                  <a:noFill/>
                </a:ln>
                <a:solidFill>
                  <a:srgbClr val="202849"/>
                </a:solidFill>
                <a:effectLst/>
                <a:uLnTx/>
                <a:uFillTx/>
                <a:latin typeface="Minion Pro" panose="02040503050306020203"/>
              </a:rPr>
              <a:t>Μετ</a:t>
            </a:r>
            <a:r>
              <a:rPr lang="el-GR" sz="2000" noProof="0" dirty="0">
                <a:solidFill>
                  <a:srgbClr val="202849"/>
                </a:solidFill>
                <a:latin typeface="Minion Pro" panose="02040503050306020203"/>
              </a:rPr>
              <a:t>ατόπιση μήκους κύματος)</a:t>
            </a:r>
            <a:endParaRPr kumimoji="0" lang="el-GR" sz="2000" b="0" i="0" u="none" strike="noStrike" kern="1200" cap="none" spc="0" normalizeH="0" baseline="0" noProof="0" dirty="0">
              <a:ln>
                <a:noFill/>
              </a:ln>
              <a:solidFill>
                <a:srgbClr val="202849"/>
              </a:solidFill>
              <a:effectLst/>
              <a:uLnTx/>
              <a:uFillTx/>
              <a:latin typeface="Minion Pro" panose="02040503050306020203"/>
            </a:endParaRPr>
          </a:p>
        </p:txBody>
      </p:sp>
      <p:sp>
        <p:nvSpPr>
          <p:cNvPr id="13" name="TextBox 12">
            <a:extLst>
              <a:ext uri="{FF2B5EF4-FFF2-40B4-BE49-F238E27FC236}">
                <a16:creationId xmlns:a16="http://schemas.microsoft.com/office/drawing/2014/main" id="{BEF1E6EA-00DA-CAA7-06D5-2825098A0329}"/>
              </a:ext>
            </a:extLst>
          </p:cNvPr>
          <p:cNvSpPr txBox="1"/>
          <p:nvPr/>
        </p:nvSpPr>
        <p:spPr>
          <a:xfrm>
            <a:off x="6715432" y="5074384"/>
            <a:ext cx="5171768" cy="1631216"/>
          </a:xfrm>
          <a:prstGeom prst="rect">
            <a:avLst/>
          </a:prstGeom>
          <a:solidFill>
            <a:schemeClr val="bg1"/>
          </a:solidFill>
        </p:spPr>
        <p:txBody>
          <a:bodyPr wrap="square">
            <a:spAutoFit/>
          </a:bodyPr>
          <a:lstStyle/>
          <a:p>
            <a:pPr marL="457200" indent="-457200" algn="just">
              <a:buFont typeface="+mj-lt"/>
              <a:buAutoNum type="arabicPeriod" startAt="4"/>
              <a:defRPr/>
            </a:pPr>
            <a:r>
              <a:rPr kumimoji="0" lang="el-GR" sz="2000" b="0" i="0" u="none" strike="noStrike" kern="1200" cap="none" spc="0" normalizeH="0" baseline="0" noProof="0" dirty="0">
                <a:ln>
                  <a:noFill/>
                </a:ln>
                <a:solidFill>
                  <a:srgbClr val="202849"/>
                </a:solidFill>
                <a:effectLst/>
                <a:uLnTx/>
                <a:uFillTx/>
                <a:latin typeface="Minion Pro" panose="02040503050306020203"/>
              </a:rPr>
              <a:t>Μάλιστα το μήκος κύματος</a:t>
            </a:r>
            <a:r>
              <a:rPr kumimoji="0" lang="el-GR" sz="2000" b="0" i="0" u="none" strike="noStrike" kern="1200" cap="none" spc="0" normalizeH="0" noProof="0" dirty="0">
                <a:ln>
                  <a:noFill/>
                </a:ln>
                <a:solidFill>
                  <a:srgbClr val="202849"/>
                </a:solidFill>
                <a:effectLst/>
                <a:uLnTx/>
                <a:uFillTx/>
                <a:latin typeface="Minion Pro" panose="02040503050306020203"/>
              </a:rPr>
              <a:t> της ακτινοβολίας αυτής θα εξαρτάται από το χρόνο που το </a:t>
            </a:r>
            <a:r>
              <a:rPr lang="en-US" sz="2000" dirty="0">
                <a:solidFill>
                  <a:srgbClr val="202849"/>
                </a:solidFill>
                <a:latin typeface="Minion Pro" panose="02040503050306020203"/>
              </a:rPr>
              <a:t>e</a:t>
            </a:r>
            <a:r>
              <a:rPr lang="en-US" sz="2000" baseline="30000" dirty="0">
                <a:solidFill>
                  <a:srgbClr val="202849"/>
                </a:solidFill>
                <a:latin typeface="Minion Pro" panose="02040503050306020203"/>
              </a:rPr>
              <a:t>-</a:t>
            </a:r>
            <a:r>
              <a:rPr lang="el-GR" sz="2000" dirty="0">
                <a:solidFill>
                  <a:srgbClr val="202849"/>
                </a:solidFill>
                <a:latin typeface="Minion Pro" panose="02040503050306020203"/>
              </a:rPr>
              <a:t> βρίσκεται υπό την επίδραση της αρχικής ακτινοβολίας και από την ένταση αυτής.</a:t>
            </a:r>
            <a:endParaRPr kumimoji="0" lang="el-GR" sz="2000" b="0" i="0" u="none" strike="noStrike" kern="1200" cap="none" spc="0" normalizeH="0" baseline="0" noProof="0" dirty="0">
              <a:ln>
                <a:noFill/>
              </a:ln>
              <a:solidFill>
                <a:srgbClr val="202849"/>
              </a:solidFill>
              <a:effectLst/>
              <a:uLnTx/>
              <a:uFillTx/>
              <a:latin typeface="Minion Pro" panose="02040503050306020203"/>
            </a:endParaRPr>
          </a:p>
        </p:txBody>
      </p:sp>
      <p:grpSp>
        <p:nvGrpSpPr>
          <p:cNvPr id="11" name="Group 10">
            <a:extLst>
              <a:ext uri="{FF2B5EF4-FFF2-40B4-BE49-F238E27FC236}">
                <a16:creationId xmlns:a16="http://schemas.microsoft.com/office/drawing/2014/main" id="{AFE1560E-D4CC-841A-30C7-77E2ABF8B75F}"/>
              </a:ext>
            </a:extLst>
          </p:cNvPr>
          <p:cNvGrpSpPr/>
          <p:nvPr/>
        </p:nvGrpSpPr>
        <p:grpSpPr>
          <a:xfrm>
            <a:off x="-825412" y="1111046"/>
            <a:ext cx="7091808" cy="5028737"/>
            <a:chOff x="-825412" y="1111046"/>
            <a:chExt cx="7091808" cy="5028737"/>
          </a:xfrm>
        </p:grpSpPr>
        <p:pic>
          <p:nvPicPr>
            <p:cNvPr id="4" name="Picture 3">
              <a:extLst>
                <a:ext uri="{FF2B5EF4-FFF2-40B4-BE49-F238E27FC236}">
                  <a16:creationId xmlns:a16="http://schemas.microsoft.com/office/drawing/2014/main" id="{47224AEF-0396-6685-1BB9-FA02814696B6}"/>
                </a:ext>
              </a:extLst>
            </p:cNvPr>
            <p:cNvPicPr>
              <a:picLocks noChangeAspect="1"/>
            </p:cNvPicPr>
            <p:nvPr/>
          </p:nvPicPr>
          <p:blipFill>
            <a:blip r:embed="rId3"/>
            <a:stretch>
              <a:fillRect/>
            </a:stretch>
          </p:blipFill>
          <p:spPr>
            <a:xfrm>
              <a:off x="-825412" y="1111046"/>
              <a:ext cx="7091808" cy="5028737"/>
            </a:xfrm>
            <a:prstGeom prst="rect">
              <a:avLst/>
            </a:prstGeom>
          </p:spPr>
        </p:pic>
        <p:grpSp>
          <p:nvGrpSpPr>
            <p:cNvPr id="5" name="Group 4">
              <a:extLst>
                <a:ext uri="{FF2B5EF4-FFF2-40B4-BE49-F238E27FC236}">
                  <a16:creationId xmlns:a16="http://schemas.microsoft.com/office/drawing/2014/main" id="{0F67D762-100A-FB7F-678F-26F6A4BED7A4}"/>
                </a:ext>
              </a:extLst>
            </p:cNvPr>
            <p:cNvGrpSpPr/>
            <p:nvPr/>
          </p:nvGrpSpPr>
          <p:grpSpPr>
            <a:xfrm>
              <a:off x="369805" y="3748035"/>
              <a:ext cx="5559640" cy="2391748"/>
              <a:chOff x="369805" y="3748035"/>
              <a:chExt cx="5559640" cy="2391748"/>
            </a:xfrm>
          </p:grpSpPr>
          <p:sp>
            <p:nvSpPr>
              <p:cNvPr id="8" name="Rectangle 7">
                <a:extLst>
                  <a:ext uri="{FF2B5EF4-FFF2-40B4-BE49-F238E27FC236}">
                    <a16:creationId xmlns:a16="http://schemas.microsoft.com/office/drawing/2014/main" id="{FB6770DD-DE88-937C-0EF3-36398BA88DC2}"/>
                  </a:ext>
                </a:extLst>
              </p:cNvPr>
              <p:cNvSpPr/>
              <p:nvPr/>
            </p:nvSpPr>
            <p:spPr>
              <a:xfrm>
                <a:off x="369805" y="3748035"/>
                <a:ext cx="4057081" cy="2391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A38911-6C19-18A7-C819-B378C356985D}"/>
                  </a:ext>
                </a:extLst>
              </p:cNvPr>
              <p:cNvSpPr/>
              <p:nvPr/>
            </p:nvSpPr>
            <p:spPr>
              <a:xfrm>
                <a:off x="4135741" y="4216168"/>
                <a:ext cx="1793704" cy="1370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8316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3C75C-A452-D831-61D1-0180AFE02E73}"/>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16296415-449A-5C8D-AE5E-8A06C1412D0E}"/>
              </a:ext>
            </a:extLst>
          </p:cNvPr>
          <p:cNvSpPr>
            <a:spLocks noGrp="1"/>
          </p:cNvSpPr>
          <p:nvPr>
            <p:ph type="title"/>
          </p:nvPr>
        </p:nvSpPr>
        <p:spPr>
          <a:xfrm>
            <a:off x="324000" y="152400"/>
            <a:ext cx="10515600" cy="685800"/>
          </a:xfrm>
        </p:spPr>
        <p:txBody>
          <a:bodyPr anchor="ctr"/>
          <a:lstStyle/>
          <a:p>
            <a:r>
              <a:rPr lang="el-GR" dirty="0"/>
              <a:t>Ορμή του Φωτονίου – Φαινόμενο </a:t>
            </a:r>
            <a:r>
              <a:rPr lang="en-US" dirty="0"/>
              <a:t>Compton</a:t>
            </a:r>
          </a:p>
        </p:txBody>
      </p:sp>
      <p:sp>
        <p:nvSpPr>
          <p:cNvPr id="2" name="TextBox 1">
            <a:extLst>
              <a:ext uri="{FF2B5EF4-FFF2-40B4-BE49-F238E27FC236}">
                <a16:creationId xmlns:a16="http://schemas.microsoft.com/office/drawing/2014/main" id="{AD800DD9-98BC-1534-3D90-C6F6A8867F00}"/>
              </a:ext>
            </a:extLst>
          </p:cNvPr>
          <p:cNvSpPr txBox="1"/>
          <p:nvPr/>
        </p:nvSpPr>
        <p:spPr>
          <a:xfrm>
            <a:off x="6266396" y="879047"/>
            <a:ext cx="5491162" cy="707886"/>
          </a:xfrm>
          <a:prstGeom prst="rect">
            <a:avLst/>
          </a:prstGeom>
          <a:noFill/>
        </p:spPr>
        <p:txBody>
          <a:bodyPr wrap="square">
            <a:spAutoFit/>
          </a:bodyPr>
          <a:lstStyle/>
          <a:p>
            <a:pPr marL="342900" indent="-342900" algn="just">
              <a:buFont typeface="Arial" panose="020B0604020202020204" pitchFamily="34" charset="0"/>
              <a:buChar char="•"/>
              <a:defRPr/>
            </a:pPr>
            <a:r>
              <a:rPr kumimoji="0" lang="el-GR" sz="2000" b="1" i="0" u="none" strike="noStrike" kern="1200" cap="none" spc="0" normalizeH="0" baseline="0" noProof="0" dirty="0">
                <a:ln>
                  <a:noFill/>
                </a:ln>
                <a:solidFill>
                  <a:srgbClr val="202849"/>
                </a:solidFill>
                <a:effectLst/>
                <a:uLnTx/>
                <a:uFillTx/>
                <a:latin typeface="Minion Pro" panose="02040503050306020203"/>
              </a:rPr>
              <a:t>Το Σενάριο: </a:t>
            </a:r>
            <a:r>
              <a:rPr kumimoji="0" lang="el-GR" sz="2000" b="0" i="0" u="none" strike="noStrike" kern="1200" cap="none" spc="0" normalizeH="0" baseline="0" noProof="0" dirty="0">
                <a:ln>
                  <a:noFill/>
                </a:ln>
                <a:solidFill>
                  <a:srgbClr val="202849"/>
                </a:solidFill>
                <a:effectLst/>
                <a:uLnTx/>
                <a:uFillTx/>
                <a:latin typeface="Minion Pro" panose="02040503050306020203"/>
              </a:rPr>
              <a:t>Η/</a:t>
            </a:r>
            <a:r>
              <a:rPr lang="el-GR" sz="2000" dirty="0">
                <a:solidFill>
                  <a:srgbClr val="202849"/>
                </a:solidFill>
                <a:latin typeface="Minion Pro" panose="02040503050306020203"/>
              </a:rPr>
              <a:t>Μ ακτινοβολία συχνότητας ν</a:t>
            </a:r>
            <a:r>
              <a:rPr lang="el-GR" sz="2000" baseline="-25000" dirty="0">
                <a:solidFill>
                  <a:srgbClr val="202849"/>
                </a:solidFill>
                <a:latin typeface="Minion Pro" panose="02040503050306020203"/>
              </a:rPr>
              <a:t>0</a:t>
            </a:r>
            <a:r>
              <a:rPr lang="el-GR" sz="2000" dirty="0">
                <a:solidFill>
                  <a:srgbClr val="202849"/>
                </a:solidFill>
                <a:latin typeface="Minion Pro" panose="02040503050306020203"/>
              </a:rPr>
              <a:t> αλληλοεπιδρά με ελεύθερο </a:t>
            </a:r>
            <a:r>
              <a:rPr lang="en-US" sz="2000" dirty="0">
                <a:solidFill>
                  <a:srgbClr val="202849"/>
                </a:solidFill>
                <a:latin typeface="Minion Pro" panose="02040503050306020203"/>
              </a:rPr>
              <a:t>e</a:t>
            </a:r>
            <a:r>
              <a:rPr lang="en-US" sz="2000" baseline="30000" dirty="0">
                <a:solidFill>
                  <a:srgbClr val="202849"/>
                </a:solidFill>
                <a:latin typeface="Minion Pro" panose="02040503050306020203"/>
              </a:rPr>
              <a:t>-</a:t>
            </a:r>
            <a:r>
              <a:rPr lang="en-US" sz="2000" dirty="0">
                <a:solidFill>
                  <a:srgbClr val="202849"/>
                </a:solidFill>
                <a:latin typeface="Minion Pro" panose="02040503050306020203"/>
              </a:rPr>
              <a:t>.</a:t>
            </a:r>
            <a:r>
              <a:rPr lang="el-GR" sz="2000" dirty="0">
                <a:solidFill>
                  <a:srgbClr val="202849"/>
                </a:solidFill>
                <a:latin typeface="Minion Pro" panose="02040503050306020203"/>
              </a:rPr>
              <a:t> </a:t>
            </a:r>
            <a:endParaRPr kumimoji="0" lang="el-GR" sz="2000" b="0" i="0" u="none" strike="noStrike" kern="1200" cap="none" spc="0" normalizeH="0" baseline="0" noProof="0" dirty="0">
              <a:ln>
                <a:noFill/>
              </a:ln>
              <a:solidFill>
                <a:srgbClr val="202849"/>
              </a:solidFill>
              <a:effectLst/>
              <a:uLnTx/>
              <a:uFillTx/>
              <a:latin typeface="Minion Pro" panose="02040503050306020203"/>
            </a:endParaRPr>
          </a:p>
        </p:txBody>
      </p:sp>
      <p:sp>
        <p:nvSpPr>
          <p:cNvPr id="3" name="TextBox 2">
            <a:extLst>
              <a:ext uri="{FF2B5EF4-FFF2-40B4-BE49-F238E27FC236}">
                <a16:creationId xmlns:a16="http://schemas.microsoft.com/office/drawing/2014/main" id="{93E89CB5-243C-0B16-413E-94050FD49AEA}"/>
              </a:ext>
            </a:extLst>
          </p:cNvPr>
          <p:cNvSpPr txBox="1"/>
          <p:nvPr/>
        </p:nvSpPr>
        <p:spPr>
          <a:xfrm>
            <a:off x="6266396" y="1701584"/>
            <a:ext cx="5491162" cy="40011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b="1" dirty="0">
                <a:solidFill>
                  <a:srgbClr val="202849"/>
                </a:solidFill>
                <a:latin typeface="Minion Pro" panose="02040503050306020203"/>
              </a:rPr>
              <a:t>Τι έδειξαν τα πειραματικά δεδομένα;</a:t>
            </a:r>
          </a:p>
        </p:txBody>
      </p:sp>
      <p:pic>
        <p:nvPicPr>
          <p:cNvPr id="7" name="Picture 6">
            <a:extLst>
              <a:ext uri="{FF2B5EF4-FFF2-40B4-BE49-F238E27FC236}">
                <a16:creationId xmlns:a16="http://schemas.microsoft.com/office/drawing/2014/main" id="{9B927A8B-9671-3AEE-FB5A-26887D968B53}"/>
              </a:ext>
            </a:extLst>
          </p:cNvPr>
          <p:cNvPicPr>
            <a:picLocks noChangeAspect="1"/>
          </p:cNvPicPr>
          <p:nvPr/>
        </p:nvPicPr>
        <p:blipFill>
          <a:blip r:embed="rId3"/>
          <a:stretch>
            <a:fillRect/>
          </a:stretch>
        </p:blipFill>
        <p:spPr>
          <a:xfrm>
            <a:off x="-825412" y="1111046"/>
            <a:ext cx="7091808" cy="5028737"/>
          </a:xfrm>
          <a:prstGeom prst="rect">
            <a:avLst/>
          </a:prstGeom>
        </p:spPr>
      </p:pic>
      <p:sp>
        <p:nvSpPr>
          <p:cNvPr id="8" name="TextBox 7">
            <a:extLst>
              <a:ext uri="{FF2B5EF4-FFF2-40B4-BE49-F238E27FC236}">
                <a16:creationId xmlns:a16="http://schemas.microsoft.com/office/drawing/2014/main" id="{3252273E-C007-B148-B521-804CA09847FF}"/>
              </a:ext>
            </a:extLst>
          </p:cNvPr>
          <p:cNvSpPr txBox="1"/>
          <p:nvPr/>
        </p:nvSpPr>
        <p:spPr>
          <a:xfrm>
            <a:off x="6266396" y="2312395"/>
            <a:ext cx="5620804" cy="3170099"/>
          </a:xfrm>
          <a:prstGeom prst="rect">
            <a:avLst/>
          </a:prstGeom>
          <a:noFill/>
        </p:spPr>
        <p:txBody>
          <a:bodyPr wrap="square">
            <a:spAutoFit/>
          </a:bodyPr>
          <a:lstStyle/>
          <a:p>
            <a:pPr marL="457200" indent="-457200" algn="just">
              <a:buFont typeface="+mj-lt"/>
              <a:buAutoNum type="arabicPeriod"/>
              <a:defRPr/>
            </a:pPr>
            <a:r>
              <a:rPr kumimoji="0" lang="el-GR" sz="2000" b="0" i="0" u="none" strike="noStrike" kern="1200" cap="none" spc="0" normalizeH="0" baseline="0" noProof="0" dirty="0">
                <a:ln>
                  <a:noFill/>
                </a:ln>
                <a:solidFill>
                  <a:srgbClr val="202849"/>
                </a:solidFill>
                <a:effectLst/>
                <a:uLnTx/>
                <a:uFillTx/>
                <a:latin typeface="Minion Pro" panose="02040503050306020203"/>
              </a:rPr>
              <a:t>Το μήκος</a:t>
            </a:r>
            <a:r>
              <a:rPr kumimoji="0" lang="el-GR" sz="2000" b="0" i="0" u="none" strike="noStrike" kern="1200" cap="none" spc="0" normalizeH="0" noProof="0" dirty="0">
                <a:ln>
                  <a:noFill/>
                </a:ln>
                <a:solidFill>
                  <a:srgbClr val="202849"/>
                </a:solidFill>
                <a:effectLst/>
                <a:uLnTx/>
                <a:uFillTx/>
                <a:latin typeface="Minion Pro" panose="02040503050306020203"/>
              </a:rPr>
              <a:t> κύματος της σκεδασμένης ακτινοβολίας είναι εντελώς ανεξάρτητο από την ένταση της αρχικής ακτινοβολίας</a:t>
            </a:r>
            <a:r>
              <a:rPr kumimoji="0" lang="el-GR" sz="2000" b="0" i="0" u="none" strike="noStrike" kern="1200" cap="none" spc="0" normalizeH="0" baseline="0" noProof="0" dirty="0">
                <a:ln>
                  <a:noFill/>
                </a:ln>
                <a:solidFill>
                  <a:srgbClr val="202849"/>
                </a:solidFill>
                <a:effectLst/>
                <a:uLnTx/>
                <a:uFillTx/>
                <a:latin typeface="Minion Pro" panose="02040503050306020203"/>
              </a:rPr>
              <a:t>.</a:t>
            </a:r>
            <a:endParaRPr lang="el-GR" sz="2000" dirty="0">
              <a:solidFill>
                <a:srgbClr val="202849"/>
              </a:solidFill>
              <a:latin typeface="Minion Pro" panose="02040503050306020203"/>
            </a:endParaRPr>
          </a:p>
          <a:p>
            <a:pPr marL="457200" indent="-457200" algn="just">
              <a:buFont typeface="+mj-lt"/>
              <a:buAutoNum type="arabicPeriod"/>
              <a:defRPr/>
            </a:pPr>
            <a:r>
              <a:rPr kumimoji="0" lang="el-GR" sz="2000" b="0" i="0" u="none" strike="noStrike" kern="1200" cap="none" spc="0" normalizeH="0" baseline="0" noProof="0" dirty="0">
                <a:ln>
                  <a:noFill/>
                </a:ln>
                <a:solidFill>
                  <a:srgbClr val="202849"/>
                </a:solidFill>
                <a:effectLst/>
                <a:uLnTx/>
                <a:uFillTx/>
                <a:latin typeface="Minion Pro" panose="02040503050306020203"/>
              </a:rPr>
              <a:t>Το</a:t>
            </a:r>
            <a:r>
              <a:rPr kumimoji="0" lang="el-GR" sz="2000" b="0" i="0" u="none" strike="noStrike" kern="1200" cap="none" spc="0" normalizeH="0" noProof="0" dirty="0">
                <a:ln>
                  <a:noFill/>
                </a:ln>
                <a:solidFill>
                  <a:srgbClr val="202849"/>
                </a:solidFill>
                <a:effectLst/>
                <a:uLnTx/>
                <a:uFillTx/>
                <a:latin typeface="Minion Pro" panose="02040503050306020203"/>
              </a:rPr>
              <a:t> μήκος κύματος της σκεδασμένης ακτινοβολίας είναι εντελώς ανεξάρτητο από τη χρονική διάρκεια που το </a:t>
            </a:r>
            <a:r>
              <a:rPr lang="en-US" sz="2000" dirty="0">
                <a:solidFill>
                  <a:srgbClr val="202849"/>
                </a:solidFill>
                <a:latin typeface="Minion Pro" panose="02040503050306020203"/>
              </a:rPr>
              <a:t>e</a:t>
            </a:r>
            <a:r>
              <a:rPr lang="en-US" sz="2000" baseline="30000" dirty="0">
                <a:solidFill>
                  <a:srgbClr val="202849"/>
                </a:solidFill>
                <a:latin typeface="Minion Pro" panose="02040503050306020203"/>
              </a:rPr>
              <a:t>-</a:t>
            </a:r>
            <a:r>
              <a:rPr lang="el-GR" sz="2000" dirty="0">
                <a:solidFill>
                  <a:srgbClr val="202849"/>
                </a:solidFill>
                <a:latin typeface="Minion Pro" panose="02040503050306020203"/>
              </a:rPr>
              <a:t> βρίσκεται υπό την επίδραση της αρχικής ακτινοβολίας</a:t>
            </a:r>
            <a:r>
              <a:rPr lang="en-US" sz="2000" dirty="0">
                <a:solidFill>
                  <a:srgbClr val="202849"/>
                </a:solidFill>
                <a:latin typeface="Minion Pro" panose="02040503050306020203"/>
              </a:rPr>
              <a:t>.</a:t>
            </a:r>
          </a:p>
          <a:p>
            <a:pPr marL="457200" indent="-457200" algn="just">
              <a:buFont typeface="+mj-lt"/>
              <a:buAutoNum type="arabicPeriod"/>
              <a:defRPr/>
            </a:pPr>
            <a:r>
              <a:rPr kumimoji="0" lang="en-US" sz="2000" b="0" i="0" u="none" strike="noStrike" kern="1200" cap="none" spc="0" normalizeH="0" baseline="0" noProof="0" dirty="0">
                <a:ln>
                  <a:noFill/>
                </a:ln>
                <a:solidFill>
                  <a:srgbClr val="202849"/>
                </a:solidFill>
                <a:effectLst/>
                <a:uLnTx/>
                <a:uFillTx/>
                <a:latin typeface="Minion Pro" panose="02040503050306020203"/>
              </a:rPr>
              <a:t>T</a:t>
            </a:r>
            <a:r>
              <a:rPr kumimoji="0" lang="el-GR" sz="2000" b="0" i="0" u="none" strike="noStrike" kern="1200" cap="none" spc="0" normalizeH="0" baseline="0" noProof="0" dirty="0">
                <a:ln>
                  <a:noFill/>
                </a:ln>
                <a:solidFill>
                  <a:srgbClr val="202849"/>
                </a:solidFill>
                <a:effectLst/>
                <a:uLnTx/>
                <a:uFillTx/>
                <a:latin typeface="Minion Pro" panose="02040503050306020203"/>
              </a:rPr>
              <a:t>ο μήκος</a:t>
            </a:r>
            <a:r>
              <a:rPr kumimoji="0" lang="el-GR" sz="2000" b="0" i="0" u="none" strike="noStrike" kern="1200" cap="none" spc="0" normalizeH="0" noProof="0" dirty="0">
                <a:ln>
                  <a:noFill/>
                </a:ln>
                <a:solidFill>
                  <a:srgbClr val="202849"/>
                </a:solidFill>
                <a:effectLst/>
                <a:uLnTx/>
                <a:uFillTx/>
                <a:latin typeface="Minion Pro" panose="02040503050306020203"/>
              </a:rPr>
              <a:t> κύματος της σκεδασμένης ακτινοβολίας εξαρτάται αποκλειστικά από τη γωνία σκέδασης.</a:t>
            </a:r>
            <a:endParaRPr kumimoji="0" lang="el-GR" sz="2000" b="0" i="0" u="none" strike="noStrike" kern="1200" cap="none" spc="0" normalizeH="0" baseline="0" noProof="0" dirty="0">
              <a:ln>
                <a:noFill/>
              </a:ln>
              <a:solidFill>
                <a:srgbClr val="202849"/>
              </a:solidFill>
              <a:effectLst/>
              <a:uLnTx/>
              <a:uFillTx/>
              <a:latin typeface="Minion Pro" panose="02040503050306020203"/>
            </a:endParaRPr>
          </a:p>
        </p:txBody>
      </p:sp>
      <p:grpSp>
        <p:nvGrpSpPr>
          <p:cNvPr id="6" name="Group 5">
            <a:extLst>
              <a:ext uri="{FF2B5EF4-FFF2-40B4-BE49-F238E27FC236}">
                <a16:creationId xmlns:a16="http://schemas.microsoft.com/office/drawing/2014/main" id="{300964DA-BE20-9B07-5496-25A43EE8F7E9}"/>
              </a:ext>
            </a:extLst>
          </p:cNvPr>
          <p:cNvGrpSpPr/>
          <p:nvPr/>
        </p:nvGrpSpPr>
        <p:grpSpPr>
          <a:xfrm>
            <a:off x="369805" y="3748035"/>
            <a:ext cx="5559640" cy="2391748"/>
            <a:chOff x="369805" y="3748035"/>
            <a:chExt cx="5559640" cy="2391748"/>
          </a:xfrm>
        </p:grpSpPr>
        <p:sp>
          <p:nvSpPr>
            <p:cNvPr id="4" name="Rectangle 3">
              <a:extLst>
                <a:ext uri="{FF2B5EF4-FFF2-40B4-BE49-F238E27FC236}">
                  <a16:creationId xmlns:a16="http://schemas.microsoft.com/office/drawing/2014/main" id="{0FDC9764-8A42-0CB9-DA5B-335F20561C00}"/>
                </a:ext>
              </a:extLst>
            </p:cNvPr>
            <p:cNvSpPr/>
            <p:nvPr/>
          </p:nvSpPr>
          <p:spPr>
            <a:xfrm>
              <a:off x="369805" y="3748035"/>
              <a:ext cx="4057081" cy="2391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DAA570-EE2B-4E5B-C666-F6DFF1A0026A}"/>
                </a:ext>
              </a:extLst>
            </p:cNvPr>
            <p:cNvSpPr/>
            <p:nvPr/>
          </p:nvSpPr>
          <p:spPr>
            <a:xfrm>
              <a:off x="4135741" y="4216168"/>
              <a:ext cx="1793704" cy="1370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69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577B-3A11-0521-5242-DEF48A3032C3}"/>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283D845C-D302-4340-6EE3-91C3785C3202}"/>
              </a:ext>
            </a:extLst>
          </p:cNvPr>
          <p:cNvSpPr>
            <a:spLocks noGrp="1"/>
          </p:cNvSpPr>
          <p:nvPr>
            <p:ph type="title"/>
          </p:nvPr>
        </p:nvSpPr>
        <p:spPr>
          <a:xfrm>
            <a:off x="324000" y="152400"/>
            <a:ext cx="10515600" cy="685800"/>
          </a:xfrm>
        </p:spPr>
        <p:txBody>
          <a:bodyPr anchor="ctr"/>
          <a:lstStyle/>
          <a:p>
            <a:r>
              <a:rPr lang="el-GR" dirty="0"/>
              <a:t>Ορμή του Φωτονίου – Φαινόμενο </a:t>
            </a:r>
            <a:r>
              <a:rPr lang="en-US" dirty="0"/>
              <a:t>Compton</a:t>
            </a:r>
          </a:p>
        </p:txBody>
      </p:sp>
      <p:sp>
        <p:nvSpPr>
          <p:cNvPr id="2" name="TextBox 1">
            <a:extLst>
              <a:ext uri="{FF2B5EF4-FFF2-40B4-BE49-F238E27FC236}">
                <a16:creationId xmlns:a16="http://schemas.microsoft.com/office/drawing/2014/main" id="{CCFEBB6A-D5CC-6E91-E6F4-744EA99FBB23}"/>
              </a:ext>
            </a:extLst>
          </p:cNvPr>
          <p:cNvSpPr txBox="1"/>
          <p:nvPr/>
        </p:nvSpPr>
        <p:spPr>
          <a:xfrm>
            <a:off x="6266396" y="886620"/>
            <a:ext cx="5652131" cy="286232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202849"/>
                </a:solidFill>
                <a:latin typeface="Minion Pro" panose="02040503050306020203"/>
              </a:rPr>
              <a:t>Η αρχή διατήρησης της Ορμής ισχύει κανονικά στην κβαντική μηχανική όπως και στη κλασική μηχανική του Νεύτωνα και στη Σχετικιστική Μηχανική του </a:t>
            </a:r>
            <a:r>
              <a:rPr lang="en-US" sz="2000" dirty="0">
                <a:solidFill>
                  <a:srgbClr val="202849"/>
                </a:solidFill>
                <a:latin typeface="Minion Pro" panose="02040503050306020203"/>
              </a:rPr>
              <a:t>Einstein.</a:t>
            </a:r>
            <a:r>
              <a:rPr lang="el-GR" sz="2000" dirty="0">
                <a:solidFill>
                  <a:srgbClr val="202849"/>
                </a:solidFill>
                <a:latin typeface="Minion Pro" panose="02040503050306020203"/>
              </a:rPr>
              <a:t> Ο </a:t>
            </a:r>
            <a:r>
              <a:rPr lang="en-US" sz="2000" dirty="0">
                <a:solidFill>
                  <a:srgbClr val="202849"/>
                </a:solidFill>
                <a:latin typeface="Minion Pro" panose="02040503050306020203"/>
              </a:rPr>
              <a:t>Compton</a:t>
            </a:r>
            <a:r>
              <a:rPr lang="el-GR" sz="2000" dirty="0">
                <a:solidFill>
                  <a:srgbClr val="202849"/>
                </a:solidFill>
                <a:latin typeface="Minion Pro" panose="02040503050306020203"/>
              </a:rPr>
              <a:t>, εφαρμόζοντας την αρχή διατήρησης της ορμής</a:t>
            </a:r>
            <a:r>
              <a:rPr lang="en-US" sz="2000" dirty="0">
                <a:solidFill>
                  <a:srgbClr val="202849"/>
                </a:solidFill>
                <a:latin typeface="Minion Pro" panose="02040503050306020203"/>
              </a:rPr>
              <a:t> (</a:t>
            </a:r>
            <a:r>
              <a:rPr lang="el-GR" sz="2000" dirty="0">
                <a:solidFill>
                  <a:srgbClr val="202849"/>
                </a:solidFill>
                <a:latin typeface="Minion Pro" panose="02040503050306020203"/>
              </a:rPr>
              <a:t>συμπεριλαμβάνοντας τη Θεωρία της Σχετικότητας) για το παραπάνω σύστημα κατάφερε να δείξει πειραματικά ότι το φως, ως σωματίδιο, έχει ορμή και μάλιστα ίση με:</a:t>
            </a:r>
            <a:endParaRPr kumimoji="0" lang="el-GR" sz="2000" b="0" i="0" u="none" strike="noStrike" kern="1200" cap="none" spc="0" normalizeH="0" baseline="0" noProof="0" dirty="0">
              <a:ln>
                <a:noFill/>
              </a:ln>
              <a:solidFill>
                <a:srgbClr val="202849"/>
              </a:solidFill>
              <a:effectLst/>
              <a:uLnTx/>
              <a:uFillTx/>
              <a:latin typeface="Minion Pro" panose="02040503050306020203"/>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D15567-EA3E-598C-9560-DC40EA8986D7}"/>
                  </a:ext>
                </a:extLst>
              </p:cNvPr>
              <p:cNvSpPr txBox="1"/>
              <p:nvPr/>
            </p:nvSpPr>
            <p:spPr>
              <a:xfrm>
                <a:off x="8239402" y="3980160"/>
                <a:ext cx="1737446" cy="793679"/>
              </a:xfrm>
              <a:prstGeom prst="rect">
                <a:avLst/>
              </a:prstGeom>
              <a:solidFill>
                <a:srgbClr val="D1F5CB"/>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a:latin typeface="Cambria Math" panose="02040503050406030204" pitchFamily="18" charset="0"/>
                            </a:rPr>
                            <m:t>h</m:t>
                          </m:r>
                        </m:num>
                        <m:den>
                          <m:r>
                            <m:rPr>
                              <m:sty m:val="p"/>
                            </m:rPr>
                            <a:rPr lang="en-US" sz="2400">
                              <a:latin typeface="Cambria Math" panose="02040503050406030204" pitchFamily="18" charset="0"/>
                              <a:ea typeface="Cambria Math" panose="02040503050406030204" pitchFamily="18" charset="0"/>
                            </a:rPr>
                            <m:t>λ</m:t>
                          </m:r>
                        </m:den>
                      </m:f>
                    </m:oMath>
                  </m:oMathPara>
                </a14:m>
                <a:endParaRPr lang="en-US" sz="2400" dirty="0"/>
              </a:p>
            </p:txBody>
          </p:sp>
        </mc:Choice>
        <mc:Fallback xmlns="">
          <p:sp>
            <p:nvSpPr>
              <p:cNvPr id="3" name="TextBox 2">
                <a:extLst>
                  <a:ext uri="{FF2B5EF4-FFF2-40B4-BE49-F238E27FC236}">
                    <a16:creationId xmlns:a16="http://schemas.microsoft.com/office/drawing/2014/main" id="{AFD15567-EA3E-598C-9560-DC40EA8986D7}"/>
                  </a:ext>
                </a:extLst>
              </p:cNvPr>
              <p:cNvSpPr txBox="1">
                <a:spLocks noRot="1" noChangeAspect="1" noMove="1" noResize="1" noEditPoints="1" noAdjustHandles="1" noChangeArrowheads="1" noChangeShapeType="1" noTextEdit="1"/>
              </p:cNvSpPr>
              <p:nvPr/>
            </p:nvSpPr>
            <p:spPr>
              <a:xfrm>
                <a:off x="8239402" y="3980160"/>
                <a:ext cx="1737446" cy="793679"/>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D755B0A7-F94D-3431-2F2A-A45443E5B806}"/>
              </a:ext>
            </a:extLst>
          </p:cNvPr>
          <p:cNvSpPr txBox="1"/>
          <p:nvPr/>
        </p:nvSpPr>
        <p:spPr>
          <a:xfrm>
            <a:off x="0" y="5874603"/>
            <a:ext cx="12192000" cy="830997"/>
          </a:xfrm>
          <a:prstGeom prst="rect">
            <a:avLst/>
          </a:prstGeom>
          <a:solidFill>
            <a:srgbClr val="168C75"/>
          </a:solidFill>
        </p:spPr>
        <p:txBody>
          <a:bodyPr wrap="square" rtlCol="0">
            <a:spAutoFit/>
          </a:bodyPr>
          <a:lstStyle/>
          <a:p>
            <a:pPr algn="ctr"/>
            <a:r>
              <a:rPr lang="el-GR" sz="2400" dirty="0">
                <a:solidFill>
                  <a:schemeClr val="bg1"/>
                </a:solidFill>
                <a:latin typeface="Minion Pro" panose="02040503050306020203"/>
              </a:rPr>
              <a:t>Αν το φως έχει πράγματι ορμή γιατί δε νιώθουμε την επίδραση της στην καθημερινότητα μας; Που οφείλεται η αδυναμία αυτή;</a:t>
            </a:r>
            <a:endParaRPr lang="en-US" sz="2400" dirty="0">
              <a:solidFill>
                <a:schemeClr val="bg1"/>
              </a:solidFill>
              <a:latin typeface="Minion Pro" panose="02040503050306020203"/>
            </a:endParaRPr>
          </a:p>
        </p:txBody>
      </p:sp>
      <p:pic>
        <p:nvPicPr>
          <p:cNvPr id="4" name="Picture 3">
            <a:extLst>
              <a:ext uri="{FF2B5EF4-FFF2-40B4-BE49-F238E27FC236}">
                <a16:creationId xmlns:a16="http://schemas.microsoft.com/office/drawing/2014/main" id="{F993D810-D4D4-B5F3-C265-AE27B2316100}"/>
              </a:ext>
            </a:extLst>
          </p:cNvPr>
          <p:cNvPicPr>
            <a:picLocks noChangeAspect="1"/>
          </p:cNvPicPr>
          <p:nvPr/>
        </p:nvPicPr>
        <p:blipFill>
          <a:blip r:embed="rId4"/>
          <a:stretch>
            <a:fillRect/>
          </a:stretch>
        </p:blipFill>
        <p:spPr>
          <a:xfrm>
            <a:off x="-825412" y="791584"/>
            <a:ext cx="7091808" cy="5028737"/>
          </a:xfrm>
          <a:prstGeom prst="rect">
            <a:avLst/>
          </a:prstGeom>
        </p:spPr>
      </p:pic>
    </p:spTree>
    <p:extLst>
      <p:ext uri="{BB962C8B-B14F-4D97-AF65-F5344CB8AC3E}">
        <p14:creationId xmlns:p14="http://schemas.microsoft.com/office/powerpoint/2010/main" val="407797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316C-7DCE-B040-B175-9D86D1E86077}"/>
              </a:ext>
            </a:extLst>
          </p:cNvPr>
          <p:cNvSpPr>
            <a:spLocks noGrp="1"/>
          </p:cNvSpPr>
          <p:nvPr>
            <p:ph type="title"/>
          </p:nvPr>
        </p:nvSpPr>
        <p:spPr>
          <a:xfrm>
            <a:off x="300038" y="152400"/>
            <a:ext cx="10515600" cy="685800"/>
          </a:xfrm>
        </p:spPr>
        <p:txBody>
          <a:bodyPr anchor="ctr">
            <a:normAutofit/>
          </a:bodyPr>
          <a:lstStyle/>
          <a:p>
            <a:r>
              <a:rPr lang="el-GR" dirty="0"/>
              <a:t>Γιατί είναι τόσο σημαντικό; </a:t>
            </a:r>
            <a:endParaRPr lang="en-US" dirty="0"/>
          </a:p>
        </p:txBody>
      </p:sp>
      <p:sp>
        <p:nvSpPr>
          <p:cNvPr id="4" name="TextBox 3">
            <a:extLst>
              <a:ext uri="{FF2B5EF4-FFF2-40B4-BE49-F238E27FC236}">
                <a16:creationId xmlns:a16="http://schemas.microsoft.com/office/drawing/2014/main" id="{77D4B953-370B-EF8F-3314-66CF7882C1BA}"/>
              </a:ext>
            </a:extLst>
          </p:cNvPr>
          <p:cNvSpPr txBox="1"/>
          <p:nvPr/>
        </p:nvSpPr>
        <p:spPr>
          <a:xfrm>
            <a:off x="295275" y="1099834"/>
            <a:ext cx="11591925" cy="4093428"/>
          </a:xfrm>
          <a:prstGeom prst="rect">
            <a:avLst/>
          </a:prstGeom>
          <a:solidFill>
            <a:schemeClr val="tx1">
              <a:lumMod val="20000"/>
              <a:lumOff val="80000"/>
            </a:schemeClr>
          </a:solidFill>
          <a:ln>
            <a:solidFill>
              <a:schemeClr val="tx1"/>
            </a:solidFill>
          </a:ln>
        </p:spPr>
        <p:txBody>
          <a:bodyPr wrap="square" rtlCol="0">
            <a:spAutoFit/>
          </a:bodyPr>
          <a:lstStyle/>
          <a:p>
            <a:pPr marL="457200" indent="-457200">
              <a:spcAft>
                <a:spcPts val="600"/>
              </a:spcAft>
              <a:buFont typeface="+mj-lt"/>
              <a:buAutoNum type="arabicPeriod"/>
            </a:pPr>
            <a:r>
              <a:rPr lang="el-GR" sz="2000" dirty="0">
                <a:latin typeface="Minion Pro" panose="02040503050306020203"/>
              </a:rPr>
              <a:t>Το φαινόμενο </a:t>
            </a:r>
            <a:r>
              <a:rPr lang="en-US" sz="2000" dirty="0">
                <a:latin typeface="Minion Pro" panose="02040503050306020203"/>
              </a:rPr>
              <a:t>Compton</a:t>
            </a:r>
            <a:r>
              <a:rPr lang="el-GR" sz="2000" dirty="0">
                <a:latin typeface="Minion Pro" panose="02040503050306020203"/>
              </a:rPr>
              <a:t> επιβεβαίωσε με αδιάσειστες αποδείξεις ότι όταν το φως αλληλοεπιδρά με την ύλη συμπεριφέρεται πράγματι σαν αποτελείται από σωματίδια με ενέργεια </a:t>
            </a:r>
            <a:r>
              <a:rPr lang="en-US" sz="2000" dirty="0">
                <a:latin typeface="Minion Pro" panose="02040503050306020203"/>
              </a:rPr>
              <a:t>hv </a:t>
            </a:r>
            <a:r>
              <a:rPr lang="el-GR" sz="2000" dirty="0">
                <a:latin typeface="Minion Pro" panose="02040503050306020203"/>
              </a:rPr>
              <a:t>και ορμή</a:t>
            </a:r>
            <a:r>
              <a:rPr lang="en-US" sz="2000" dirty="0">
                <a:latin typeface="Minion Pro" panose="02040503050306020203"/>
              </a:rPr>
              <a:t> h/</a:t>
            </a:r>
            <a:r>
              <a:rPr lang="el-GR" sz="2000" dirty="0">
                <a:latin typeface="Minion Pro" panose="02040503050306020203"/>
              </a:rPr>
              <a:t>λ</a:t>
            </a:r>
            <a:r>
              <a:rPr lang="en-US" sz="2000" dirty="0">
                <a:latin typeface="Minion Pro" panose="02040503050306020203"/>
              </a:rPr>
              <a:t>.</a:t>
            </a:r>
            <a:br>
              <a:rPr lang="el-GR" sz="2000" dirty="0">
                <a:latin typeface="Minion Pro" panose="02040503050306020203"/>
              </a:rPr>
            </a:br>
            <a:r>
              <a:rPr lang="el-GR" sz="2000" b="1" dirty="0">
                <a:solidFill>
                  <a:srgbClr val="168C75"/>
                </a:solidFill>
                <a:latin typeface="Minion Pro" panose="02040503050306020203"/>
              </a:rPr>
              <a:t>Μια για πάντα εγκαταλείπουμε την ιδέα ότι μπορούμε να εξηγήσουμε τη συμπεριφορά του φωτός σύμφωνα με τις αισθητηριακές μας ικανότητες. Το φως συμπεριφέρεται ΚΑΙ σαν κύμα ΚΑΙ σαν σωματίδιο ανάλογα με τις πειραματικές συνθήκες και τι θέλουμε να υπολογίσουμε κάθε φορά.</a:t>
            </a:r>
          </a:p>
          <a:p>
            <a:pPr marL="457200" indent="-457200">
              <a:spcAft>
                <a:spcPts val="600"/>
              </a:spcAft>
              <a:buFont typeface="+mj-lt"/>
              <a:buAutoNum type="arabicPeriod"/>
            </a:pPr>
            <a:r>
              <a:rPr lang="el-GR" sz="2000" dirty="0">
                <a:latin typeface="Minion Pro" panose="02040503050306020203"/>
              </a:rPr>
              <a:t>Ωστόσο, η ίδια η επιτυχία της θεωρίας του </a:t>
            </a:r>
            <a:r>
              <a:rPr lang="el-GR" sz="2000" dirty="0" err="1">
                <a:latin typeface="Minion Pro" panose="02040503050306020203"/>
              </a:rPr>
              <a:t>Compton</a:t>
            </a:r>
            <a:r>
              <a:rPr lang="el-GR" sz="2000" dirty="0">
                <a:latin typeface="Minion Pro" panose="02040503050306020203"/>
              </a:rPr>
              <a:t> εγείρει πολλά ερωτήματα.</a:t>
            </a:r>
            <a:r>
              <a:rPr lang="en-US" sz="2000" dirty="0">
                <a:latin typeface="Minion Pro" panose="02040503050306020203"/>
              </a:rPr>
              <a:t> </a:t>
            </a:r>
            <a:endParaRPr lang="el-GR" sz="2000" dirty="0">
              <a:latin typeface="Minion Pro" panose="02040503050306020203"/>
            </a:endParaRPr>
          </a:p>
          <a:p>
            <a:pPr marL="914400" lvl="1" indent="-457200">
              <a:spcAft>
                <a:spcPts val="600"/>
              </a:spcAft>
              <a:buFont typeface="Arial" panose="020B0604020202020204" pitchFamily="34" charset="0"/>
              <a:buChar char="•"/>
            </a:pPr>
            <a:r>
              <a:rPr lang="el-GR" sz="2000" dirty="0">
                <a:latin typeface="Minion Pro" panose="02040503050306020203"/>
              </a:rPr>
              <a:t>Αν το φωτόνιο είναι σωματίδιο, ποια μπορεί να είναι η έννοια της «συχνότητας» και του «μήκους κύματος» του σωματιδίου, που καθορίζουν την ενέργεια και την ορμή του;</a:t>
            </a:r>
            <a:r>
              <a:rPr lang="en-US" sz="2000" dirty="0">
                <a:latin typeface="Minion Pro" panose="02040503050306020203"/>
              </a:rPr>
              <a:t> </a:t>
            </a:r>
            <a:endParaRPr lang="el-GR" sz="2000" dirty="0">
              <a:latin typeface="Minion Pro" panose="02040503050306020203"/>
            </a:endParaRPr>
          </a:p>
          <a:p>
            <a:pPr marL="914400" lvl="1" indent="-457200">
              <a:spcAft>
                <a:spcPts val="600"/>
              </a:spcAft>
              <a:buFont typeface="Arial" panose="020B0604020202020204" pitchFamily="34" charset="0"/>
              <a:buChar char="•"/>
            </a:pPr>
            <a:r>
              <a:rPr lang="el-GR" sz="2000" dirty="0">
                <a:latin typeface="Minion Pro" panose="02040503050306020203"/>
              </a:rPr>
              <a:t>Αν και τα φωτόνια έχουν μηδενική μάζα, υπάρχει πιθανότητα ως σωματίδια να υφίστανται τη </a:t>
            </a:r>
            <a:r>
              <a:rPr lang="el-GR" sz="2000" dirty="0" err="1">
                <a:latin typeface="Minion Pro" panose="02040503050306020203"/>
              </a:rPr>
              <a:t>βαρυτική</a:t>
            </a:r>
            <a:r>
              <a:rPr lang="el-GR" sz="2000" dirty="0">
                <a:latin typeface="Minion Pro" panose="02040503050306020203"/>
              </a:rPr>
              <a:t> έλξη; </a:t>
            </a:r>
          </a:p>
          <a:p>
            <a:pPr marL="914400" lvl="1" indent="-457200">
              <a:spcAft>
                <a:spcPts val="600"/>
              </a:spcAft>
              <a:buFont typeface="Arial" panose="020B0604020202020204" pitchFamily="34" charset="0"/>
              <a:buChar char="•"/>
            </a:pPr>
            <a:r>
              <a:rPr lang="el-GR" sz="2000" dirty="0">
                <a:latin typeface="Minion Pro" panose="02040503050306020203"/>
              </a:rPr>
              <a:t>Ποια είναι η χωρική έκταση ενός φωτονίου και πώς ένα ηλεκτρόνιο απορροφά ή σκεδάζει ένα φωτόνιο;</a:t>
            </a:r>
          </a:p>
        </p:txBody>
      </p:sp>
    </p:spTree>
    <p:extLst>
      <p:ext uri="{BB962C8B-B14F-4D97-AF65-F5344CB8AC3E}">
        <p14:creationId xmlns:p14="http://schemas.microsoft.com/office/powerpoint/2010/main" val="404844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0D11"/>
        </a:solidFill>
        <a:effectLst/>
      </p:bgPr>
    </p:bg>
    <p:spTree>
      <p:nvGrpSpPr>
        <p:cNvPr id="1" name="">
          <a:extLst>
            <a:ext uri="{FF2B5EF4-FFF2-40B4-BE49-F238E27FC236}">
              <a16:creationId xmlns:a16="http://schemas.microsoft.com/office/drawing/2014/main" id="{13BCFCC6-4F5B-D601-EAF8-9603AA632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0D5FD-02E1-25C5-58A1-A979EB85CD4B}"/>
              </a:ext>
            </a:extLst>
          </p:cNvPr>
          <p:cNvSpPr>
            <a:spLocks noGrp="1"/>
          </p:cNvSpPr>
          <p:nvPr>
            <p:ph type="title"/>
          </p:nvPr>
        </p:nvSpPr>
        <p:spPr>
          <a:xfrm>
            <a:off x="0" y="152400"/>
            <a:ext cx="12192000" cy="685800"/>
          </a:xfrm>
          <a:solidFill>
            <a:srgbClr val="DCBA7F"/>
          </a:solidFill>
        </p:spPr>
        <p:txBody>
          <a:bodyPr anchor="ctr">
            <a:normAutofit/>
          </a:bodyPr>
          <a:lstStyle/>
          <a:p>
            <a:pPr algn="ctr"/>
            <a:r>
              <a:rPr lang="el-GR" dirty="0" err="1">
                <a:solidFill>
                  <a:schemeClr val="tx1"/>
                </a:solidFill>
              </a:rPr>
              <a:t>Βαρυτικοί</a:t>
            </a:r>
            <a:r>
              <a:rPr lang="el-GR" dirty="0">
                <a:solidFill>
                  <a:schemeClr val="tx1"/>
                </a:solidFill>
              </a:rPr>
              <a:t> φακοί – </a:t>
            </a:r>
            <a:r>
              <a:rPr lang="en-US" dirty="0">
                <a:solidFill>
                  <a:schemeClr val="tx1"/>
                </a:solidFill>
              </a:rPr>
              <a:t>Gravitational Lensing (Einstein Rings)</a:t>
            </a:r>
          </a:p>
        </p:txBody>
      </p:sp>
      <p:pic>
        <p:nvPicPr>
          <p:cNvPr id="1026" name="Picture 2">
            <a:extLst>
              <a:ext uri="{FF2B5EF4-FFF2-40B4-BE49-F238E27FC236}">
                <a16:creationId xmlns:a16="http://schemas.microsoft.com/office/drawing/2014/main" id="{2627471F-2B46-688B-55B0-E7DC0C599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290" y="838200"/>
            <a:ext cx="8722749" cy="576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0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90D11"/>
        </a:solidFill>
        <a:effectLst/>
      </p:bgPr>
    </p:bg>
    <p:spTree>
      <p:nvGrpSpPr>
        <p:cNvPr id="1" name="">
          <a:extLst>
            <a:ext uri="{FF2B5EF4-FFF2-40B4-BE49-F238E27FC236}">
              <a16:creationId xmlns:a16="http://schemas.microsoft.com/office/drawing/2014/main" id="{FE1B21F4-F377-C5B8-FE2A-EA3717133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B32BE-41A3-5C8E-2619-06D90DC9CC8D}"/>
              </a:ext>
            </a:extLst>
          </p:cNvPr>
          <p:cNvSpPr>
            <a:spLocks noGrp="1"/>
          </p:cNvSpPr>
          <p:nvPr>
            <p:ph type="title"/>
          </p:nvPr>
        </p:nvSpPr>
        <p:spPr>
          <a:xfrm>
            <a:off x="0" y="152400"/>
            <a:ext cx="12192000" cy="685800"/>
          </a:xfrm>
          <a:solidFill>
            <a:srgbClr val="DCBA7F"/>
          </a:solidFill>
        </p:spPr>
        <p:txBody>
          <a:bodyPr anchor="ctr">
            <a:normAutofit/>
          </a:bodyPr>
          <a:lstStyle/>
          <a:p>
            <a:pPr algn="ctr"/>
            <a:r>
              <a:rPr lang="el-GR" dirty="0" err="1">
                <a:solidFill>
                  <a:schemeClr val="tx1"/>
                </a:solidFill>
              </a:rPr>
              <a:t>Βαρυτικοί</a:t>
            </a:r>
            <a:r>
              <a:rPr lang="el-GR" dirty="0">
                <a:solidFill>
                  <a:schemeClr val="tx1"/>
                </a:solidFill>
              </a:rPr>
              <a:t> φακοί – </a:t>
            </a:r>
            <a:r>
              <a:rPr lang="en-US" dirty="0">
                <a:solidFill>
                  <a:schemeClr val="tx1"/>
                </a:solidFill>
              </a:rPr>
              <a:t>Gravitational Lensing (Einstein Rings)</a:t>
            </a:r>
          </a:p>
        </p:txBody>
      </p:sp>
      <p:pic>
        <p:nvPicPr>
          <p:cNvPr id="1026" name="Picture 2">
            <a:extLst>
              <a:ext uri="{FF2B5EF4-FFF2-40B4-BE49-F238E27FC236}">
                <a16:creationId xmlns:a16="http://schemas.microsoft.com/office/drawing/2014/main" id="{34A55A09-C64C-FD75-5423-B475107E4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290" y="838200"/>
            <a:ext cx="8722749" cy="5763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1999E59-3CC1-7092-9764-46AFB387A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4800600"/>
            <a:ext cx="29337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6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90D11"/>
        </a:solidFill>
        <a:effectLst/>
      </p:bgPr>
    </p:bg>
    <p:spTree>
      <p:nvGrpSpPr>
        <p:cNvPr id="1" name="">
          <a:extLst>
            <a:ext uri="{FF2B5EF4-FFF2-40B4-BE49-F238E27FC236}">
              <a16:creationId xmlns:a16="http://schemas.microsoft.com/office/drawing/2014/main" id="{F3B8EDAB-40A2-C481-3355-CFE77917B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05CB3-B160-F361-4BF9-F14CE36131F1}"/>
              </a:ext>
            </a:extLst>
          </p:cNvPr>
          <p:cNvSpPr>
            <a:spLocks noGrp="1"/>
          </p:cNvSpPr>
          <p:nvPr>
            <p:ph type="title"/>
          </p:nvPr>
        </p:nvSpPr>
        <p:spPr>
          <a:xfrm>
            <a:off x="0" y="152400"/>
            <a:ext cx="12192000" cy="685800"/>
          </a:xfrm>
          <a:solidFill>
            <a:srgbClr val="DCBA7F"/>
          </a:solidFill>
        </p:spPr>
        <p:txBody>
          <a:bodyPr anchor="ctr">
            <a:normAutofit/>
          </a:bodyPr>
          <a:lstStyle/>
          <a:p>
            <a:pPr algn="ctr"/>
            <a:r>
              <a:rPr lang="el-GR" dirty="0" err="1">
                <a:solidFill>
                  <a:schemeClr val="tx1"/>
                </a:solidFill>
              </a:rPr>
              <a:t>Βαρυτικοί</a:t>
            </a:r>
            <a:r>
              <a:rPr lang="el-GR" dirty="0">
                <a:solidFill>
                  <a:schemeClr val="tx1"/>
                </a:solidFill>
              </a:rPr>
              <a:t> φακοί – </a:t>
            </a:r>
            <a:r>
              <a:rPr lang="en-US" dirty="0">
                <a:solidFill>
                  <a:schemeClr val="tx1"/>
                </a:solidFill>
              </a:rPr>
              <a:t>Gravitational Lensing (Einstein Rings)</a:t>
            </a:r>
          </a:p>
        </p:txBody>
      </p:sp>
      <p:pic>
        <p:nvPicPr>
          <p:cNvPr id="3" name="Artist's_impression_of_gravitational_lensing_of_a_distant_merger.ogv.1080p.vp9">
            <a:hlinkClick r:id="" action="ppaction://media"/>
            <a:extLst>
              <a:ext uri="{FF2B5EF4-FFF2-40B4-BE49-F238E27FC236}">
                <a16:creationId xmlns:a16="http://schemas.microsoft.com/office/drawing/2014/main" id="{BD4D438E-EFB0-9004-ADB0-E9DAC27627D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808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E7116-9CCE-BFE0-931B-B483231592BB}"/>
              </a:ext>
            </a:extLst>
          </p:cNvPr>
          <p:cNvSpPr>
            <a:spLocks noGrp="1"/>
          </p:cNvSpPr>
          <p:nvPr>
            <p:ph type="title"/>
          </p:nvPr>
        </p:nvSpPr>
        <p:spPr/>
        <p:txBody>
          <a:bodyPr anchor="ctr">
            <a:normAutofit/>
          </a:bodyPr>
          <a:lstStyle/>
          <a:p>
            <a:r>
              <a:rPr lang="el-GR" sz="2400" dirty="0"/>
              <a:t>Ατομικό Μοντέλο </a:t>
            </a:r>
            <a:r>
              <a:rPr lang="en-US" sz="2400" dirty="0"/>
              <a:t>Bohr</a:t>
            </a:r>
            <a:r>
              <a:rPr lang="el-GR" sz="2400" dirty="0"/>
              <a:t> – </a:t>
            </a:r>
            <a:br>
              <a:rPr lang="el-GR" sz="2400" dirty="0"/>
            </a:br>
            <a:r>
              <a:rPr lang="el-GR" sz="2400" dirty="0"/>
              <a:t>Η πρώτη επιτυχημένη προσπάθεια ερμηνείας ενός ατόμου</a:t>
            </a:r>
            <a:endParaRPr lang="en-US" sz="2400" dirty="0"/>
          </a:p>
        </p:txBody>
      </p:sp>
      <p:sp>
        <p:nvSpPr>
          <p:cNvPr id="4" name="Text Placeholder 3">
            <a:extLst>
              <a:ext uri="{FF2B5EF4-FFF2-40B4-BE49-F238E27FC236}">
                <a16:creationId xmlns:a16="http://schemas.microsoft.com/office/drawing/2014/main" id="{2F7DF8A5-7B6F-A76C-E2EE-C86288A74128}"/>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0990C229-BC50-A633-FC69-31CECC992471}"/>
              </a:ext>
            </a:extLst>
          </p:cNvPr>
          <p:cNvSpPr>
            <a:spLocks noGrp="1"/>
          </p:cNvSpPr>
          <p:nvPr>
            <p:ph type="body" sz="quarter" idx="13"/>
          </p:nvPr>
        </p:nvSpPr>
        <p:spPr/>
        <p:txBody>
          <a:bodyPr/>
          <a:lstStyle/>
          <a:p>
            <a:r>
              <a:rPr lang="en-US" dirty="0"/>
              <a:t>0</a:t>
            </a:r>
            <a:r>
              <a:rPr lang="el-GR" dirty="0"/>
              <a:t>2</a:t>
            </a:r>
            <a:endParaRPr lang="en-US" dirty="0"/>
          </a:p>
        </p:txBody>
      </p:sp>
    </p:spTree>
    <p:extLst>
      <p:ext uri="{BB962C8B-B14F-4D97-AF65-F5344CB8AC3E}">
        <p14:creationId xmlns:p14="http://schemas.microsoft.com/office/powerpoint/2010/main" val="318897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E50A6-B5F8-C5D0-83EA-6E6BF56B0544}"/>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9FA771F4-5D5F-5563-A8D8-79BB8E54D855}"/>
              </a:ext>
            </a:extLst>
          </p:cNvPr>
          <p:cNvSpPr>
            <a:spLocks noGrp="1"/>
          </p:cNvSpPr>
          <p:nvPr>
            <p:ph type="title"/>
          </p:nvPr>
        </p:nvSpPr>
        <p:spPr>
          <a:xfrm>
            <a:off x="324000" y="152400"/>
            <a:ext cx="10515600" cy="685800"/>
          </a:xfrm>
        </p:spPr>
        <p:txBody>
          <a:bodyPr anchor="ctr"/>
          <a:lstStyle/>
          <a:p>
            <a:r>
              <a:rPr lang="el-GR" dirty="0"/>
              <a:t>Πώς γίνεται και υπάρχει η ύλη;</a:t>
            </a:r>
            <a:endParaRPr lang="en-US" dirty="0"/>
          </a:p>
        </p:txBody>
      </p:sp>
      <p:grpSp>
        <p:nvGrpSpPr>
          <p:cNvPr id="5" name="Group 4">
            <a:extLst>
              <a:ext uri="{FF2B5EF4-FFF2-40B4-BE49-F238E27FC236}">
                <a16:creationId xmlns:a16="http://schemas.microsoft.com/office/drawing/2014/main" id="{0ED2B90D-2BD4-2CF4-47FA-BB29BA6AE41A}"/>
              </a:ext>
            </a:extLst>
          </p:cNvPr>
          <p:cNvGrpSpPr/>
          <p:nvPr/>
        </p:nvGrpSpPr>
        <p:grpSpPr>
          <a:xfrm>
            <a:off x="73694" y="1944786"/>
            <a:ext cx="6239746" cy="3120827"/>
            <a:chOff x="144437" y="1005239"/>
            <a:chExt cx="6239746" cy="3120827"/>
          </a:xfrm>
        </p:grpSpPr>
        <p:pic>
          <p:nvPicPr>
            <p:cNvPr id="3" name="Picture 2">
              <a:extLst>
                <a:ext uri="{FF2B5EF4-FFF2-40B4-BE49-F238E27FC236}">
                  <a16:creationId xmlns:a16="http://schemas.microsoft.com/office/drawing/2014/main" id="{5DBCB613-75EC-8D1B-70A2-41F493E12CD1}"/>
                </a:ext>
              </a:extLst>
            </p:cNvPr>
            <p:cNvPicPr>
              <a:picLocks noChangeAspect="1"/>
            </p:cNvPicPr>
            <p:nvPr/>
          </p:nvPicPr>
          <p:blipFill>
            <a:blip r:embed="rId3"/>
            <a:stretch>
              <a:fillRect/>
            </a:stretch>
          </p:blipFill>
          <p:spPr>
            <a:xfrm>
              <a:off x="144437" y="1005239"/>
              <a:ext cx="6239746" cy="2981741"/>
            </a:xfrm>
            <a:prstGeom prst="rect">
              <a:avLst/>
            </a:prstGeom>
          </p:spPr>
        </p:pic>
        <p:sp>
          <p:nvSpPr>
            <p:cNvPr id="2" name="TextBox 1">
              <a:extLst>
                <a:ext uri="{FF2B5EF4-FFF2-40B4-BE49-F238E27FC236}">
                  <a16:creationId xmlns:a16="http://schemas.microsoft.com/office/drawing/2014/main" id="{CA5FCB4E-FAAF-90F6-7208-A8706E11D704}"/>
                </a:ext>
              </a:extLst>
            </p:cNvPr>
            <p:cNvSpPr txBox="1"/>
            <p:nvPr/>
          </p:nvSpPr>
          <p:spPr>
            <a:xfrm>
              <a:off x="3338004" y="1287262"/>
              <a:ext cx="2653290" cy="646331"/>
            </a:xfrm>
            <a:prstGeom prst="rect">
              <a:avLst/>
            </a:prstGeom>
            <a:solidFill>
              <a:schemeClr val="bg1"/>
            </a:solidFill>
          </p:spPr>
          <p:txBody>
            <a:bodyPr wrap="none" rtlCol="0">
              <a:spAutoFit/>
            </a:bodyPr>
            <a:lstStyle/>
            <a:p>
              <a:r>
                <a:rPr lang="el-GR" dirty="0">
                  <a:latin typeface="Times New Roman" panose="02020603050405020304" pitchFamily="18" charset="0"/>
                  <a:cs typeface="Times New Roman" panose="02020603050405020304" pitchFamily="18" charset="0"/>
                </a:rPr>
                <a:t>Εκπεμπόμενη ακτινοβολία</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ολοένα μικρότερου </a:t>
              </a:r>
              <a:r>
                <a:rPr lang="el-GR" i="1" dirty="0">
                  <a:latin typeface="Times New Roman" panose="02020603050405020304" pitchFamily="18" charset="0"/>
                  <a:cs typeface="Times New Roman" panose="02020603050405020304" pitchFamily="18" charset="0"/>
                </a:rPr>
                <a:t>λ</a:t>
              </a:r>
              <a:endParaRPr lang="en-US"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300ADCB-2B08-FE31-95B7-99D42723966D}"/>
                </a:ext>
              </a:extLst>
            </p:cNvPr>
            <p:cNvSpPr txBox="1"/>
            <p:nvPr/>
          </p:nvSpPr>
          <p:spPr>
            <a:xfrm>
              <a:off x="1865791" y="3756734"/>
              <a:ext cx="1399742" cy="369332"/>
            </a:xfrm>
            <a:prstGeom prst="rect">
              <a:avLst/>
            </a:prstGeom>
            <a:solidFill>
              <a:schemeClr val="bg1"/>
            </a:solidFill>
          </p:spPr>
          <p:txBody>
            <a:bodyPr wrap="none" rtlCol="0">
              <a:spAutoFit/>
            </a:bodyPr>
            <a:lstStyle/>
            <a:p>
              <a:r>
                <a:rPr lang="el-GR" i="1" dirty="0">
                  <a:latin typeface="Times New Roman" panose="02020603050405020304" pitchFamily="18" charset="0"/>
                  <a:cs typeface="Times New Roman" panose="02020603050405020304" pitchFamily="18" charset="0"/>
                </a:rPr>
                <a:t>ν, </a:t>
              </a:r>
              <a:r>
                <a:rPr lang="el-GR" dirty="0">
                  <a:latin typeface="Times New Roman" panose="02020603050405020304" pitchFamily="18" charset="0"/>
                  <a:cs typeface="Times New Roman" panose="02020603050405020304" pitchFamily="18" charset="0"/>
                </a:rPr>
                <a:t>κύκλοι/</a:t>
              </a:r>
              <a:r>
                <a:rPr lang="en-US" dirty="0">
                  <a:latin typeface="Times New Roman" panose="02020603050405020304" pitchFamily="18" charset="0"/>
                  <a:cs typeface="Times New Roman" panose="02020603050405020304" pitchFamily="18" charset="0"/>
                </a:rPr>
                <a:t>sec</a:t>
              </a:r>
              <a:endParaRPr lang="en-US" i="1" dirty="0">
                <a:latin typeface="Times New Roman" panose="02020603050405020304" pitchFamily="18" charset="0"/>
                <a:cs typeface="Times New Roman" panose="02020603050405020304" pitchFamily="18" charset="0"/>
              </a:endParaRPr>
            </a:p>
          </p:txBody>
        </p:sp>
      </p:grpSp>
      <p:graphicFrame>
        <p:nvGraphicFramePr>
          <p:cNvPr id="8" name="Table 7">
            <a:extLst>
              <a:ext uri="{FF2B5EF4-FFF2-40B4-BE49-F238E27FC236}">
                <a16:creationId xmlns:a16="http://schemas.microsoft.com/office/drawing/2014/main" id="{2AD0510D-5CD7-5AB8-843B-AEDA47D4BD9B}"/>
              </a:ext>
            </a:extLst>
          </p:cNvPr>
          <p:cNvGraphicFramePr>
            <a:graphicFrameLocks noGrp="1"/>
          </p:cNvGraphicFramePr>
          <p:nvPr>
            <p:extLst>
              <p:ext uri="{D42A27DB-BD31-4B8C-83A1-F6EECF244321}">
                <p14:modId xmlns:p14="http://schemas.microsoft.com/office/powerpoint/2010/main" val="2558041121"/>
              </p:ext>
            </p:extLst>
          </p:nvPr>
        </p:nvGraphicFramePr>
        <p:xfrm>
          <a:off x="6096000" y="866153"/>
          <a:ext cx="5791200" cy="4851400"/>
        </p:xfrm>
        <a:graphic>
          <a:graphicData uri="http://schemas.openxmlformats.org/drawingml/2006/table">
            <a:tbl>
              <a:tblPr firstRow="1" bandRow="1">
                <a:tableStyleId>{00A15C55-8517-42AA-B614-E9B94910E393}</a:tableStyleId>
              </a:tblPr>
              <a:tblGrid>
                <a:gridCol w="5791200">
                  <a:extLst>
                    <a:ext uri="{9D8B030D-6E8A-4147-A177-3AD203B41FA5}">
                      <a16:colId xmlns:a16="http://schemas.microsoft.com/office/drawing/2014/main" val="1653179394"/>
                    </a:ext>
                  </a:extLst>
                </a:gridCol>
              </a:tblGrid>
              <a:tr h="370840">
                <a:tc>
                  <a:txBody>
                    <a:bodyPr/>
                    <a:lstStyle/>
                    <a:p>
                      <a:pPr algn="ctr"/>
                      <a:r>
                        <a:rPr lang="el-GR" dirty="0">
                          <a:latin typeface="Minion Pro"/>
                        </a:rPr>
                        <a:t>Τι γνωρίζουμε ως τώρα;</a:t>
                      </a:r>
                      <a:endParaRPr lang="en-US" dirty="0">
                        <a:latin typeface="Minion Pro"/>
                      </a:endParaRPr>
                    </a:p>
                  </a:txBody>
                  <a:tcPr/>
                </a:tc>
                <a:extLst>
                  <a:ext uri="{0D108BD9-81ED-4DB2-BD59-A6C34878D82A}">
                    <a16:rowId xmlns:a16="http://schemas.microsoft.com/office/drawing/2014/main" val="562201899"/>
                  </a:ext>
                </a:extLst>
              </a:tr>
              <a:tr h="370840">
                <a:tc>
                  <a:txBody>
                    <a:bodyPr/>
                    <a:lstStyle/>
                    <a:p>
                      <a:pPr algn="just"/>
                      <a:r>
                        <a:rPr lang="el-GR" dirty="0">
                          <a:latin typeface="Minion Pro"/>
                        </a:rPr>
                        <a:t>Οι </a:t>
                      </a:r>
                      <a:r>
                        <a:rPr lang="el-GR" dirty="0" err="1">
                          <a:latin typeface="Minion Pro"/>
                        </a:rPr>
                        <a:t>Thomson</a:t>
                      </a:r>
                      <a:r>
                        <a:rPr lang="el-GR" dirty="0">
                          <a:latin typeface="Minion Pro"/>
                        </a:rPr>
                        <a:t> και </a:t>
                      </a:r>
                      <a:r>
                        <a:rPr lang="el-GR" dirty="0" err="1">
                          <a:latin typeface="Minion Pro"/>
                        </a:rPr>
                        <a:t>Rutherford</a:t>
                      </a:r>
                      <a:r>
                        <a:rPr lang="el-GR" dirty="0">
                          <a:latin typeface="Minion Pro"/>
                        </a:rPr>
                        <a:t> συνειδητοποίησαν ότι τα ηλεκτρόνια </a:t>
                      </a:r>
                      <a:r>
                        <a:rPr lang="el-GR" u="sng" dirty="0">
                          <a:latin typeface="Minion Pro"/>
                        </a:rPr>
                        <a:t>πρέπει</a:t>
                      </a:r>
                      <a:r>
                        <a:rPr lang="el-GR" dirty="0">
                          <a:latin typeface="Minion Pro"/>
                        </a:rPr>
                        <a:t> κάπως να περιστρέφονται γύρω από τον πυρήνα για να μην πέσουν σε αυτόν.</a:t>
                      </a:r>
                      <a:endParaRPr lang="en-US" dirty="0">
                        <a:latin typeface="Minion Pro"/>
                      </a:endParaRPr>
                    </a:p>
                  </a:txBody>
                  <a:tcPr/>
                </a:tc>
                <a:extLst>
                  <a:ext uri="{0D108BD9-81ED-4DB2-BD59-A6C34878D82A}">
                    <a16:rowId xmlns:a16="http://schemas.microsoft.com/office/drawing/2014/main" val="3502579250"/>
                  </a:ext>
                </a:extLst>
              </a:tr>
              <a:tr h="370840">
                <a:tc>
                  <a:txBody>
                    <a:bodyPr/>
                    <a:lstStyle/>
                    <a:p>
                      <a:pPr algn="just"/>
                      <a:r>
                        <a:rPr lang="el-GR" dirty="0">
                          <a:latin typeface="Minion Pro"/>
                        </a:rPr>
                        <a:t>Σύμφωνα με τη κυματική θεωρία του </a:t>
                      </a:r>
                      <a:r>
                        <a:rPr lang="el-GR" dirty="0" err="1">
                          <a:latin typeface="Minion Pro"/>
                        </a:rPr>
                        <a:t>Maxwell</a:t>
                      </a:r>
                      <a:r>
                        <a:rPr lang="el-GR" dirty="0">
                          <a:latin typeface="Minion Pro"/>
                        </a:rPr>
                        <a:t>, επιταχυνόμενα φορτία που περιστρέφονται με την τροχιακή συχνότητα </a:t>
                      </a:r>
                      <a:r>
                        <a:rPr lang="el-GR" i="1" dirty="0">
                          <a:latin typeface="Minion Pro"/>
                        </a:rPr>
                        <a:t>ν,</a:t>
                      </a:r>
                      <a:r>
                        <a:rPr lang="el-GR" dirty="0">
                          <a:latin typeface="Minion Pro"/>
                        </a:rPr>
                        <a:t> θα πρέπει να ακτινοβολούν φως συχνότητας </a:t>
                      </a:r>
                      <a:r>
                        <a:rPr lang="el-GR" i="1" dirty="0">
                          <a:latin typeface="Minion Pro"/>
                        </a:rPr>
                        <a:t>ν</a:t>
                      </a:r>
                      <a:r>
                        <a:rPr lang="el-GR" dirty="0">
                          <a:latin typeface="Minion Pro"/>
                        </a:rPr>
                        <a:t>. Αν ωθήσουμε αυτό το συλλογισμό στο λογικό του συμπέρασμα, το κλασικό μοντέλο οδηγεί στην καταστροφή.</a:t>
                      </a:r>
                      <a:endParaRPr lang="en-US" dirty="0">
                        <a:latin typeface="Minion Pro"/>
                      </a:endParaRPr>
                    </a:p>
                  </a:txBody>
                  <a:tcPr/>
                </a:tc>
                <a:extLst>
                  <a:ext uri="{0D108BD9-81ED-4DB2-BD59-A6C34878D82A}">
                    <a16:rowId xmlns:a16="http://schemas.microsoft.com/office/drawing/2014/main" val="3460755860"/>
                  </a:ext>
                </a:extLst>
              </a:tr>
              <a:tr h="370840">
                <a:tc>
                  <a:txBody>
                    <a:bodyPr/>
                    <a:lstStyle/>
                    <a:p>
                      <a:pPr algn="just"/>
                      <a:r>
                        <a:rPr lang="el-GR" dirty="0">
                          <a:latin typeface="Minion Pro"/>
                        </a:rPr>
                        <a:t>Το φως έχει ιδιότητες κύματος και σωματιδίου. Σε ό, τι αφορά τις ενεργειακές αλληλεπιδράσεις του με την ύλη, είναι οι σωματιδιακές ιδιότητες που ερμηνεύουν καλύτερα τις πειραματικές μετρήσεις.</a:t>
                      </a:r>
                      <a:endParaRPr lang="en-US" dirty="0">
                        <a:latin typeface="Minion Pro"/>
                      </a:endParaRPr>
                    </a:p>
                  </a:txBody>
                  <a:tcPr/>
                </a:tc>
                <a:extLst>
                  <a:ext uri="{0D108BD9-81ED-4DB2-BD59-A6C34878D82A}">
                    <a16:rowId xmlns:a16="http://schemas.microsoft.com/office/drawing/2014/main" val="3102495564"/>
                  </a:ext>
                </a:extLst>
              </a:tr>
              <a:tr h="370840">
                <a:tc>
                  <a:txBody>
                    <a:bodyPr/>
                    <a:lstStyle/>
                    <a:p>
                      <a:pPr algn="just"/>
                      <a:r>
                        <a:rPr lang="el-GR" dirty="0">
                          <a:latin typeface="Minion Pro"/>
                        </a:rPr>
                        <a:t>Τα διεγερμένα άτομα υδρογόνου ακτινοβολούν σε διακριτές φασματικές γραμμές και όχι συνεχές φάσμα. </a:t>
                      </a:r>
                      <a:endParaRPr lang="en-US" dirty="0">
                        <a:latin typeface="Minion Pro"/>
                      </a:endParaRPr>
                    </a:p>
                  </a:txBody>
                  <a:tcPr/>
                </a:tc>
                <a:extLst>
                  <a:ext uri="{0D108BD9-81ED-4DB2-BD59-A6C34878D82A}">
                    <a16:rowId xmlns:a16="http://schemas.microsoft.com/office/drawing/2014/main" val="2972831528"/>
                  </a:ext>
                </a:extLst>
              </a:tr>
            </a:tbl>
          </a:graphicData>
        </a:graphic>
      </p:graphicFrame>
    </p:spTree>
    <p:extLst>
      <p:ext uri="{BB962C8B-B14F-4D97-AF65-F5344CB8AC3E}">
        <p14:creationId xmlns:p14="http://schemas.microsoft.com/office/powerpoint/2010/main" val="410416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7EB2F-817E-A47D-1824-CCC18D54676D}"/>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917ED6D2-7119-1523-C889-EE124A99EF95}"/>
              </a:ext>
            </a:extLst>
          </p:cNvPr>
          <p:cNvSpPr>
            <a:spLocks noGrp="1"/>
          </p:cNvSpPr>
          <p:nvPr>
            <p:ph type="title"/>
          </p:nvPr>
        </p:nvSpPr>
        <p:spPr>
          <a:xfrm>
            <a:off x="324000" y="152400"/>
            <a:ext cx="10515600" cy="685800"/>
          </a:xfrm>
        </p:spPr>
        <p:txBody>
          <a:bodyPr anchor="ctr"/>
          <a:lstStyle/>
          <a:p>
            <a:r>
              <a:rPr lang="el-GR" dirty="0"/>
              <a:t>Αν κάτι δεν δουλεύει</a:t>
            </a:r>
            <a:r>
              <a:rPr lang="en-US" dirty="0"/>
              <a:t>,</a:t>
            </a:r>
            <a:r>
              <a:rPr lang="el-GR" dirty="0"/>
              <a:t> είναι λάθος.</a:t>
            </a:r>
            <a:endParaRPr lang="en-US" dirty="0"/>
          </a:p>
        </p:txBody>
      </p:sp>
      <p:graphicFrame>
        <p:nvGraphicFramePr>
          <p:cNvPr id="8" name="Table 7">
            <a:extLst>
              <a:ext uri="{FF2B5EF4-FFF2-40B4-BE49-F238E27FC236}">
                <a16:creationId xmlns:a16="http://schemas.microsoft.com/office/drawing/2014/main" id="{16BF658D-8908-6609-6405-82BCEEC82A26}"/>
              </a:ext>
            </a:extLst>
          </p:cNvPr>
          <p:cNvGraphicFramePr>
            <a:graphicFrameLocks noGrp="1"/>
          </p:cNvGraphicFramePr>
          <p:nvPr>
            <p:extLst>
              <p:ext uri="{D42A27DB-BD31-4B8C-83A1-F6EECF244321}">
                <p14:modId xmlns:p14="http://schemas.microsoft.com/office/powerpoint/2010/main" val="3684174954"/>
              </p:ext>
            </p:extLst>
          </p:nvPr>
        </p:nvGraphicFramePr>
        <p:xfrm>
          <a:off x="3781887" y="844539"/>
          <a:ext cx="8105313" cy="5042540"/>
        </p:xfrm>
        <a:graphic>
          <a:graphicData uri="http://schemas.openxmlformats.org/drawingml/2006/table">
            <a:tbl>
              <a:tblPr firstRow="1" bandRow="1">
                <a:tableStyleId>{00A15C55-8517-42AA-B614-E9B94910E393}</a:tableStyleId>
              </a:tblPr>
              <a:tblGrid>
                <a:gridCol w="8105313">
                  <a:extLst>
                    <a:ext uri="{9D8B030D-6E8A-4147-A177-3AD203B41FA5}">
                      <a16:colId xmlns:a16="http://schemas.microsoft.com/office/drawing/2014/main" val="1653179394"/>
                    </a:ext>
                  </a:extLst>
                </a:gridCol>
              </a:tblGrid>
              <a:tr h="531500">
                <a:tc>
                  <a:txBody>
                    <a:bodyPr/>
                    <a:lstStyle/>
                    <a:p>
                      <a:pPr algn="ctr"/>
                      <a:r>
                        <a:rPr lang="en-US" sz="2400" dirty="0">
                          <a:latin typeface="Minion Pro"/>
                        </a:rPr>
                        <a:t>Enter Niels Bohr</a:t>
                      </a:r>
                    </a:p>
                  </a:txBody>
                  <a:tcPr/>
                </a:tc>
                <a:extLst>
                  <a:ext uri="{0D108BD9-81ED-4DB2-BD59-A6C34878D82A}">
                    <a16:rowId xmlns:a16="http://schemas.microsoft.com/office/drawing/2014/main" val="562201899"/>
                  </a:ext>
                </a:extLst>
              </a:tr>
              <a:tr h="370840">
                <a:tc>
                  <a:txBody>
                    <a:bodyPr/>
                    <a:lstStyle/>
                    <a:p>
                      <a:pPr algn="just"/>
                      <a:r>
                        <a:rPr lang="el-GR" dirty="0">
                          <a:latin typeface="Minion Pro"/>
                        </a:rPr>
                        <a:t>Τα αποτελέσματα της κλασικής κυματικής θεωρίας, στα οποία ο </a:t>
                      </a:r>
                      <a:r>
                        <a:rPr lang="en-US" dirty="0">
                          <a:latin typeface="Minion Pro"/>
                        </a:rPr>
                        <a:t>Hertz</a:t>
                      </a:r>
                      <a:r>
                        <a:rPr lang="el-GR" dirty="0">
                          <a:latin typeface="Minion Pro"/>
                        </a:rPr>
                        <a:t> κατέληξε μελετώντας ραδιοκύματα και μακροσκοπικά κυκλώματα, δεν ισχύει στην ατομική κλίμακα.</a:t>
                      </a:r>
                      <a:endParaRPr lang="en-US" dirty="0">
                        <a:latin typeface="Minion Pro"/>
                      </a:endParaRPr>
                    </a:p>
                  </a:txBody>
                  <a:tcPr/>
                </a:tc>
                <a:extLst>
                  <a:ext uri="{0D108BD9-81ED-4DB2-BD59-A6C34878D82A}">
                    <a16:rowId xmlns:a16="http://schemas.microsoft.com/office/drawing/2014/main" val="3502579250"/>
                  </a:ext>
                </a:extLst>
              </a:tr>
              <a:tr h="370840">
                <a:tc>
                  <a:txBody>
                    <a:bodyPr/>
                    <a:lstStyle/>
                    <a:p>
                      <a:pPr algn="just"/>
                      <a:r>
                        <a:rPr lang="el-GR" dirty="0">
                          <a:latin typeface="Minion Pro"/>
                        </a:rPr>
                        <a:t>Η θεωρία που ισχύει στην ατομική κλίμακα είναι των </a:t>
                      </a:r>
                      <a:r>
                        <a:rPr lang="en-US" dirty="0">
                          <a:latin typeface="Minion Pro"/>
                        </a:rPr>
                        <a:t>Planck </a:t>
                      </a:r>
                      <a:r>
                        <a:rPr lang="el-GR" dirty="0">
                          <a:latin typeface="Minion Pro"/>
                        </a:rPr>
                        <a:t>και </a:t>
                      </a:r>
                      <a:r>
                        <a:rPr lang="en-US" dirty="0">
                          <a:latin typeface="Minion Pro"/>
                        </a:rPr>
                        <a:t>Einstein. </a:t>
                      </a:r>
                      <a:r>
                        <a:rPr lang="el-GR" dirty="0">
                          <a:latin typeface="Minion Pro"/>
                        </a:rPr>
                        <a:t>Η ακτινοβολία που εκπέμπεται από τα άτομα που περιέχουν ηλεκτρόνια φαίνεται κβαντισμένη (διακριτό φάσμα) άρα και η ενέργεια του ηλεκτρονίου θα είναι κβαντισμένη. </a:t>
                      </a:r>
                      <a:endParaRPr lang="en-US" dirty="0">
                        <a:latin typeface="Minion Pro"/>
                      </a:endParaRPr>
                    </a:p>
                  </a:txBody>
                  <a:tcPr/>
                </a:tc>
                <a:extLst>
                  <a:ext uri="{0D108BD9-81ED-4DB2-BD59-A6C34878D82A}">
                    <a16:rowId xmlns:a16="http://schemas.microsoft.com/office/drawing/2014/main" val="3460755860"/>
                  </a:ext>
                </a:extLst>
              </a:tr>
              <a:tr h="370840">
                <a:tc>
                  <a:txBody>
                    <a:bodyPr/>
                    <a:lstStyle/>
                    <a:p>
                      <a:pPr algn="just"/>
                      <a:r>
                        <a:rPr lang="el-GR" dirty="0">
                          <a:latin typeface="Minion Pro"/>
                        </a:rPr>
                        <a:t>Σύμφωνα με τις παρατηρήσεις, </a:t>
                      </a:r>
                      <a:r>
                        <a:rPr lang="el-GR" sz="2000" b="1" u="sng" dirty="0">
                          <a:latin typeface="Minion Pro"/>
                        </a:rPr>
                        <a:t>αξιωματικά</a:t>
                      </a:r>
                      <a:r>
                        <a:rPr lang="el-GR" dirty="0">
                          <a:latin typeface="Minion Pro"/>
                        </a:rPr>
                        <a:t>, ορίζουμε ότι τα </a:t>
                      </a:r>
                      <a:r>
                        <a:rPr lang="en-US" sz="1800" dirty="0">
                          <a:solidFill>
                            <a:srgbClr val="202849"/>
                          </a:solidFill>
                          <a:latin typeface="Minion Pro" panose="02040503050306020203"/>
                        </a:rPr>
                        <a:t>e</a:t>
                      </a:r>
                      <a:r>
                        <a:rPr lang="en-US" sz="1800" baseline="30000" dirty="0">
                          <a:solidFill>
                            <a:srgbClr val="202849"/>
                          </a:solidFill>
                          <a:latin typeface="Minion Pro" panose="02040503050306020203"/>
                        </a:rPr>
                        <a:t>-</a:t>
                      </a:r>
                      <a:r>
                        <a:rPr lang="el-GR" dirty="0">
                          <a:latin typeface="Minion Pro"/>
                        </a:rPr>
                        <a:t> βρίσκονται σε στάσιμες τροχιές γύρω από τον πυρήνα. Οι στάσιμες τροχιές αυτές αντιστοιχούν σε συγκεκριμένες ενεργειακές καταστάσεις/στάθμες.</a:t>
                      </a:r>
                      <a:endParaRPr lang="en-US" dirty="0">
                        <a:latin typeface="Minion Pro"/>
                      </a:endParaRPr>
                    </a:p>
                  </a:txBody>
                  <a:tcPr/>
                </a:tc>
                <a:extLst>
                  <a:ext uri="{0D108BD9-81ED-4DB2-BD59-A6C34878D82A}">
                    <a16:rowId xmlns:a16="http://schemas.microsoft.com/office/drawing/2014/main" val="3102495564"/>
                  </a:ext>
                </a:extLst>
              </a:tr>
              <a:tr h="370840">
                <a:tc>
                  <a:txBody>
                    <a:bodyPr/>
                    <a:lstStyle/>
                    <a:p>
                      <a:pPr algn="just"/>
                      <a:r>
                        <a:rPr lang="el-GR" dirty="0">
                          <a:latin typeface="Minion Pro"/>
                        </a:rPr>
                        <a:t>Σύμφωνα με τη θεωρία των </a:t>
                      </a:r>
                      <a:r>
                        <a:rPr lang="en-US" dirty="0">
                          <a:latin typeface="Minion Pro"/>
                        </a:rPr>
                        <a:t>Planck </a:t>
                      </a:r>
                      <a:r>
                        <a:rPr lang="el-GR" dirty="0">
                          <a:latin typeface="Minion Pro"/>
                        </a:rPr>
                        <a:t>και </a:t>
                      </a:r>
                      <a:r>
                        <a:rPr lang="en-US" dirty="0">
                          <a:latin typeface="Minion Pro"/>
                        </a:rPr>
                        <a:t>Einstein</a:t>
                      </a:r>
                      <a:r>
                        <a:rPr lang="el-GR" dirty="0">
                          <a:latin typeface="Minion Pro"/>
                        </a:rPr>
                        <a:t>, εκπομπή φωτός έχουμε όταν ένα </a:t>
                      </a:r>
                      <a:r>
                        <a:rPr lang="en-US" sz="1800" dirty="0">
                          <a:solidFill>
                            <a:srgbClr val="202849"/>
                          </a:solidFill>
                          <a:latin typeface="Minion Pro" panose="02040503050306020203"/>
                        </a:rPr>
                        <a:t>e</a:t>
                      </a:r>
                      <a:r>
                        <a:rPr lang="en-US" sz="1800" baseline="30000" dirty="0">
                          <a:solidFill>
                            <a:srgbClr val="202849"/>
                          </a:solidFill>
                          <a:latin typeface="Minion Pro" panose="02040503050306020203"/>
                        </a:rPr>
                        <a:t>-</a:t>
                      </a:r>
                      <a:r>
                        <a:rPr lang="el-GR" dirty="0">
                          <a:latin typeface="Minion Pro"/>
                        </a:rPr>
                        <a:t> μεταβαίνει από μια τροχιά υψηλής, σε μια τροχιά χαμηλής ενέργειας.</a:t>
                      </a:r>
                      <a:r>
                        <a:rPr lang="en-US" dirty="0">
                          <a:latin typeface="Minion Pro"/>
                        </a:rPr>
                        <a:t> </a:t>
                      </a:r>
                      <a:r>
                        <a:rPr lang="el-GR" dirty="0">
                          <a:latin typeface="Minion Pro"/>
                        </a:rPr>
                        <a:t>Αν η διαφορά ενέργειας των δύο σταθμών είναι </a:t>
                      </a:r>
                      <a:r>
                        <a:rPr lang="el-GR" b="1" dirty="0">
                          <a:latin typeface="Minion Pro"/>
                        </a:rPr>
                        <a:t>Ε</a:t>
                      </a:r>
                      <a:r>
                        <a:rPr lang="el-GR" dirty="0">
                          <a:latin typeface="Minion Pro"/>
                        </a:rPr>
                        <a:t>, εκπέμπεται φωτόνιο ενέργειας </a:t>
                      </a:r>
                      <a:r>
                        <a:rPr lang="el-GR" b="1" dirty="0">
                          <a:latin typeface="Minion Pro"/>
                        </a:rPr>
                        <a:t>Ε=</a:t>
                      </a:r>
                      <a:r>
                        <a:rPr lang="en-US" b="1" dirty="0">
                          <a:latin typeface="Minion Pro"/>
                        </a:rPr>
                        <a:t>h·</a:t>
                      </a:r>
                      <a:r>
                        <a:rPr lang="el-GR" b="1" i="1" dirty="0">
                          <a:latin typeface="Minion Pro"/>
                        </a:rPr>
                        <a:t>ν</a:t>
                      </a:r>
                      <a:r>
                        <a:rPr lang="el-GR" i="1" dirty="0">
                          <a:latin typeface="Minion Pro"/>
                        </a:rPr>
                        <a:t>.</a:t>
                      </a:r>
                      <a:r>
                        <a:rPr lang="el-GR" dirty="0">
                          <a:latin typeface="Minion Pro"/>
                        </a:rPr>
                        <a:t> Αντίστοιχα, το φαινόμενο της απορρόφησης της ακτινοβολίας αντιστοιχεί σε μετάβαση ενός </a:t>
                      </a:r>
                      <a:r>
                        <a:rPr lang="en-US" sz="1800" dirty="0">
                          <a:solidFill>
                            <a:srgbClr val="202849"/>
                          </a:solidFill>
                          <a:latin typeface="Minion Pro" panose="02040503050306020203"/>
                        </a:rPr>
                        <a:t>e</a:t>
                      </a:r>
                      <a:r>
                        <a:rPr lang="en-US" sz="1800" baseline="30000" dirty="0">
                          <a:solidFill>
                            <a:srgbClr val="202849"/>
                          </a:solidFill>
                          <a:latin typeface="Minion Pro" panose="02040503050306020203"/>
                        </a:rPr>
                        <a:t>-</a:t>
                      </a:r>
                      <a:r>
                        <a:rPr lang="el-GR" dirty="0">
                          <a:latin typeface="Minion Pro"/>
                        </a:rPr>
                        <a:t> από μια στάθμη χαμηλότερης σε μια υψηλότερης ενέργειας.</a:t>
                      </a:r>
                      <a:endParaRPr lang="en-US" dirty="0">
                        <a:latin typeface="Minion Pro"/>
                      </a:endParaRPr>
                    </a:p>
                  </a:txBody>
                  <a:tcPr/>
                </a:tc>
                <a:extLst>
                  <a:ext uri="{0D108BD9-81ED-4DB2-BD59-A6C34878D82A}">
                    <a16:rowId xmlns:a16="http://schemas.microsoft.com/office/drawing/2014/main" val="2972831528"/>
                  </a:ext>
                </a:extLst>
              </a:tr>
            </a:tbl>
          </a:graphicData>
        </a:graphic>
      </p:graphicFrame>
      <p:pic>
        <p:nvPicPr>
          <p:cNvPr id="1026" name="Picture 2" descr="Photograph showing the head and shoulders of a man in a suit and tie">
            <a:extLst>
              <a:ext uri="{FF2B5EF4-FFF2-40B4-BE49-F238E27FC236}">
                <a16:creationId xmlns:a16="http://schemas.microsoft.com/office/drawing/2014/main" id="{DF651831-36A5-B20C-B90E-E9DF999A3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4" y="1130587"/>
            <a:ext cx="2629894" cy="36982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9B7746B-6777-198A-F36B-175853CFC314}"/>
              </a:ext>
            </a:extLst>
          </p:cNvPr>
          <p:cNvSpPr txBox="1"/>
          <p:nvPr/>
        </p:nvSpPr>
        <p:spPr>
          <a:xfrm>
            <a:off x="300038" y="4906638"/>
            <a:ext cx="3358547" cy="584775"/>
          </a:xfrm>
          <a:prstGeom prst="rect">
            <a:avLst/>
          </a:prstGeom>
          <a:solidFill>
            <a:srgbClr val="DCBA7F"/>
          </a:solidFill>
        </p:spPr>
        <p:txBody>
          <a:bodyPr wrap="none" rtlCol="0">
            <a:spAutoFit/>
          </a:bodyPr>
          <a:lstStyle/>
          <a:p>
            <a:pPr algn="ctr"/>
            <a:r>
              <a:rPr lang="en-US" sz="1600" dirty="0">
                <a:latin typeface="Minion Pro" panose="02040503050306020203"/>
              </a:rPr>
              <a:t>Niels Henrik David Bohr </a:t>
            </a:r>
          </a:p>
          <a:p>
            <a:pPr algn="ctr"/>
            <a:r>
              <a:rPr lang="en-US" sz="1600" dirty="0">
                <a:latin typeface="Minion Pro" panose="02040503050306020203"/>
              </a:rPr>
              <a:t>(7 October 1885 - 18 November 1962)</a:t>
            </a:r>
          </a:p>
        </p:txBody>
      </p:sp>
    </p:spTree>
    <p:extLst>
      <p:ext uri="{BB962C8B-B14F-4D97-AF65-F5344CB8AC3E}">
        <p14:creationId xmlns:p14="http://schemas.microsoft.com/office/powerpoint/2010/main" val="316924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3867C3B-8073-0E37-BCA9-9EB4D2CEE34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1A67BF-69BE-9652-71A0-BD9CA4372929}"/>
              </a:ext>
            </a:extLst>
          </p:cNvPr>
          <p:cNvGraphicFramePr>
            <a:graphicFrameLocks noGrp="1"/>
          </p:cNvGraphicFramePr>
          <p:nvPr>
            <p:extLst>
              <p:ext uri="{D42A27DB-BD31-4B8C-83A1-F6EECF244321}">
                <p14:modId xmlns:p14="http://schemas.microsoft.com/office/powerpoint/2010/main" val="2903094712"/>
              </p:ext>
            </p:extLst>
          </p:nvPr>
        </p:nvGraphicFramePr>
        <p:xfrm>
          <a:off x="324000" y="152400"/>
          <a:ext cx="11563200" cy="5577840"/>
        </p:xfrm>
        <a:graphic>
          <a:graphicData uri="http://schemas.openxmlformats.org/drawingml/2006/table">
            <a:tbl>
              <a:tblPr firstRow="1" bandRow="1">
                <a:tableStyleId>{F5AB1C69-6EDB-4FF4-983F-18BD219EF322}</a:tableStyleId>
              </a:tblPr>
              <a:tblGrid>
                <a:gridCol w="5795962">
                  <a:extLst>
                    <a:ext uri="{9D8B030D-6E8A-4147-A177-3AD203B41FA5}">
                      <a16:colId xmlns:a16="http://schemas.microsoft.com/office/drawing/2014/main" val="4182226501"/>
                    </a:ext>
                  </a:extLst>
                </a:gridCol>
                <a:gridCol w="5767238">
                  <a:extLst>
                    <a:ext uri="{9D8B030D-6E8A-4147-A177-3AD203B41FA5}">
                      <a16:colId xmlns:a16="http://schemas.microsoft.com/office/drawing/2014/main" val="2516772639"/>
                    </a:ext>
                  </a:extLst>
                </a:gridCol>
              </a:tblGrid>
              <a:tr h="496078">
                <a:tc>
                  <a:txBody>
                    <a:bodyPr/>
                    <a:lstStyle/>
                    <a:p>
                      <a:pPr algn="ctr"/>
                      <a:r>
                        <a:rPr lang="el-GR" sz="2400" dirty="0">
                          <a:solidFill>
                            <a:schemeClr val="accent4">
                              <a:lumMod val="75000"/>
                            </a:schemeClr>
                          </a:solidFill>
                          <a:latin typeface="Minion Pro"/>
                        </a:rPr>
                        <a:t>Πληροφορίες που παρουσιάστηκαν – Επιστημονικές Γνώσεις</a:t>
                      </a:r>
                      <a:endParaRPr lang="en-US" sz="2400" dirty="0">
                        <a:solidFill>
                          <a:schemeClr val="accent4">
                            <a:lumMod val="75000"/>
                          </a:schemeClr>
                        </a:solidFill>
                        <a:latin typeface="Minion Pro"/>
                      </a:endParaRPr>
                    </a:p>
                  </a:txBody>
                  <a:tcPr/>
                </a:tc>
                <a:tc>
                  <a:txBody>
                    <a:bodyPr/>
                    <a:lstStyle/>
                    <a:p>
                      <a:pPr algn="ctr"/>
                      <a:r>
                        <a:rPr lang="el-GR" sz="2400" dirty="0">
                          <a:solidFill>
                            <a:schemeClr val="accent4">
                              <a:lumMod val="75000"/>
                            </a:schemeClr>
                          </a:solidFill>
                          <a:latin typeface="Minion Pro"/>
                        </a:rPr>
                        <a:t>Ιδέες που παρουσιάστηκαν – </a:t>
                      </a:r>
                      <a:br>
                        <a:rPr lang="en-US" sz="2400" dirty="0">
                          <a:solidFill>
                            <a:schemeClr val="accent4">
                              <a:lumMod val="75000"/>
                            </a:schemeClr>
                          </a:solidFill>
                          <a:latin typeface="Minion Pro"/>
                        </a:rPr>
                      </a:br>
                      <a:r>
                        <a:rPr lang="el-GR" sz="2400" dirty="0">
                          <a:solidFill>
                            <a:schemeClr val="accent4">
                              <a:lumMod val="75000"/>
                            </a:schemeClr>
                          </a:solidFill>
                          <a:latin typeface="Minion Pro"/>
                        </a:rPr>
                        <a:t>Τρόπος Σκέψης</a:t>
                      </a:r>
                      <a:endParaRPr lang="en-US" sz="2400" dirty="0">
                        <a:solidFill>
                          <a:schemeClr val="accent4">
                            <a:lumMod val="75000"/>
                          </a:schemeClr>
                        </a:solidFill>
                        <a:latin typeface="Minion Pro"/>
                      </a:endParaRPr>
                    </a:p>
                  </a:txBody>
                  <a:tcPr/>
                </a:tc>
                <a:extLst>
                  <a:ext uri="{0D108BD9-81ED-4DB2-BD59-A6C34878D82A}">
                    <a16:rowId xmlns:a16="http://schemas.microsoft.com/office/drawing/2014/main" val="2303568270"/>
                  </a:ext>
                </a:extLst>
              </a:tr>
              <a:tr h="1089660">
                <a:tc>
                  <a:txBody>
                    <a:bodyPr/>
                    <a:lstStyle/>
                    <a:p>
                      <a:pPr marL="342900" indent="-342900" algn="just">
                        <a:buFont typeface="Arial" panose="020B0604020202020204" pitchFamily="34" charset="0"/>
                        <a:buChar char="•"/>
                      </a:pPr>
                      <a:r>
                        <a:rPr lang="el-GR" sz="2000" b="1" dirty="0">
                          <a:latin typeface="Minion Pro"/>
                        </a:rPr>
                        <a:t>Πείραμα </a:t>
                      </a:r>
                      <a:r>
                        <a:rPr lang="en-US" sz="2000" b="1" dirty="0">
                          <a:latin typeface="Minion Pro"/>
                        </a:rPr>
                        <a:t>J.J. Thomson </a:t>
                      </a:r>
                      <a:r>
                        <a:rPr lang="el-GR" sz="2000" b="1" dirty="0">
                          <a:latin typeface="Minion Pro"/>
                        </a:rPr>
                        <a:t>για την ανακάλυψη του </a:t>
                      </a:r>
                      <a:r>
                        <a:rPr lang="en-US" sz="2000" b="1" dirty="0">
                          <a:latin typeface="Minion Pro"/>
                        </a:rPr>
                        <a:t>e</a:t>
                      </a:r>
                      <a:r>
                        <a:rPr lang="en-US" sz="2000" b="1" baseline="30000" dirty="0">
                          <a:latin typeface="Minion Pro"/>
                        </a:rPr>
                        <a:t>-</a:t>
                      </a:r>
                      <a:r>
                        <a:rPr lang="el-GR" sz="2000" b="1" dirty="0">
                          <a:latin typeface="Minion Pro"/>
                        </a:rPr>
                        <a:t>: </a:t>
                      </a:r>
                      <a:r>
                        <a:rPr lang="el-GR" sz="2000" dirty="0">
                          <a:latin typeface="Minion Pro"/>
                        </a:rPr>
                        <a:t>Τα άτομα ΔΕΝ είναι άτομα αλλά τέμνονται σε μικρότερα σωματίδια – Το </a:t>
                      </a:r>
                      <a:r>
                        <a:rPr lang="en-US" sz="2000" dirty="0">
                          <a:latin typeface="Minion Pro"/>
                        </a:rPr>
                        <a:t>e</a:t>
                      </a:r>
                      <a:r>
                        <a:rPr lang="en-US" sz="2000" baseline="30000" dirty="0">
                          <a:latin typeface="Minion Pro"/>
                        </a:rPr>
                        <a:t>-</a:t>
                      </a:r>
                      <a:r>
                        <a:rPr lang="el-GR" sz="2000" dirty="0">
                          <a:latin typeface="Minion Pro"/>
                        </a:rPr>
                        <a:t> έχει αρνητικό φορτίο και επειδή τα άτομα είναι ηλεκτρικά ουδέτερα υπάρχει επίσης θετικό φορτίο.</a:t>
                      </a:r>
                    </a:p>
                  </a:txBody>
                  <a:tcPr anchor="ctr"/>
                </a:tc>
                <a:tc>
                  <a:txBody>
                    <a:bodyPr/>
                    <a:lstStyle/>
                    <a:p>
                      <a:pPr marL="342900" indent="-342900" algn="just">
                        <a:buFont typeface="Arial" panose="020B0604020202020204" pitchFamily="34" charset="0"/>
                        <a:buChar char="•"/>
                      </a:pPr>
                      <a:r>
                        <a:rPr lang="el-GR" sz="2000" b="0" dirty="0">
                          <a:latin typeface="Minion Pro"/>
                        </a:rPr>
                        <a:t>Η επιστημονική γνώση επιβεβαιώνεται μέσω της </a:t>
                      </a:r>
                      <a:r>
                        <a:rPr lang="el-GR" sz="2000" b="0" u="sng" dirty="0">
                          <a:latin typeface="Minion Pro"/>
                        </a:rPr>
                        <a:t>πειραματικής διαδικασίας</a:t>
                      </a:r>
                      <a:r>
                        <a:rPr lang="el-GR" sz="2000" b="0" dirty="0">
                          <a:latin typeface="Minion Pro"/>
                        </a:rPr>
                        <a:t>. Τα επιχειρήματά της στηρίζονται σε παρατηρήσεις και υποστηρίζονται από δεδομένα μεταβλητών/μεγεθών που μπορούμε να μετρήσουμε. </a:t>
                      </a:r>
                    </a:p>
                    <a:p>
                      <a:pPr marL="342900" indent="-342900" algn="just">
                        <a:buFont typeface="Arial" panose="020B0604020202020204" pitchFamily="34" charset="0"/>
                        <a:buChar char="•"/>
                      </a:pPr>
                      <a:r>
                        <a:rPr lang="el-GR" sz="2000" b="0" dirty="0">
                          <a:latin typeface="Minion Pro"/>
                        </a:rPr>
                        <a:t>Το ορθά σχεδιασμένο πείραμα και </a:t>
                      </a:r>
                      <a:r>
                        <a:rPr lang="el-GR" sz="2000" b="0" u="sng" dirty="0">
                          <a:latin typeface="Minion Pro"/>
                        </a:rPr>
                        <a:t>η ειλικρινής</a:t>
                      </a:r>
                      <a:r>
                        <a:rPr lang="el-GR" sz="2000" b="0" dirty="0">
                          <a:latin typeface="Minion Pro"/>
                        </a:rPr>
                        <a:t>, </a:t>
                      </a:r>
                      <a:r>
                        <a:rPr lang="el-GR" sz="2000" b="0" u="sng" dirty="0">
                          <a:latin typeface="Minion Pro"/>
                        </a:rPr>
                        <a:t>συστηματική</a:t>
                      </a:r>
                      <a:r>
                        <a:rPr lang="el-GR" sz="2000" b="0" dirty="0">
                          <a:latin typeface="Minion Pro"/>
                        </a:rPr>
                        <a:t> και </a:t>
                      </a:r>
                      <a:r>
                        <a:rPr lang="el-GR" sz="2000" b="0" u="sng" dirty="0">
                          <a:latin typeface="Minion Pro"/>
                        </a:rPr>
                        <a:t>μεθοδική</a:t>
                      </a:r>
                      <a:r>
                        <a:rPr lang="el-GR" sz="2000" b="0" dirty="0">
                          <a:latin typeface="Minion Pro"/>
                        </a:rPr>
                        <a:t> </a:t>
                      </a:r>
                      <a:r>
                        <a:rPr lang="el-GR" sz="2000" b="0" u="sng" dirty="0">
                          <a:latin typeface="Minion Pro"/>
                        </a:rPr>
                        <a:t>ανάλυση</a:t>
                      </a:r>
                      <a:r>
                        <a:rPr lang="el-GR" sz="2000" b="0" dirty="0">
                          <a:latin typeface="Minion Pro"/>
                        </a:rPr>
                        <a:t> των αριθμητικών δεδομένων αποτελούν </a:t>
                      </a:r>
                      <a:r>
                        <a:rPr lang="el-GR" sz="2000" b="0" u="sng" dirty="0">
                          <a:latin typeface="Minion Pro"/>
                        </a:rPr>
                        <a:t>τα θεμέλια της επιστημονικής επιχειρηματολογίας</a:t>
                      </a:r>
                      <a:r>
                        <a:rPr lang="el-GR" sz="2000" b="0" dirty="0">
                          <a:latin typeface="Minion Pro"/>
                        </a:rPr>
                        <a:t>.</a:t>
                      </a:r>
                      <a:endParaRPr lang="en-US" sz="2000" b="0" dirty="0">
                        <a:latin typeface="Minion Pro"/>
                      </a:endParaRPr>
                    </a:p>
                  </a:txBody>
                  <a:tcPr anchor="ctr"/>
                </a:tc>
                <a:extLst>
                  <a:ext uri="{0D108BD9-81ED-4DB2-BD59-A6C34878D82A}">
                    <a16:rowId xmlns:a16="http://schemas.microsoft.com/office/drawing/2014/main" val="3235910517"/>
                  </a:ext>
                </a:extLst>
              </a:tr>
              <a:tr h="1089660">
                <a:tc>
                  <a:txBody>
                    <a:bodyPr/>
                    <a:lstStyle/>
                    <a:p>
                      <a:pPr marL="342900" indent="-342900" algn="just">
                        <a:buFont typeface="Arial" panose="020B0604020202020204" pitchFamily="34" charset="0"/>
                        <a:buChar char="•"/>
                      </a:pPr>
                      <a:r>
                        <a:rPr lang="el-GR" sz="2000" b="1" dirty="0">
                          <a:latin typeface="Minion Pro"/>
                        </a:rPr>
                        <a:t>Το Πείραμα </a:t>
                      </a:r>
                      <a:r>
                        <a:rPr lang="en-US" sz="2000" b="1" dirty="0">
                          <a:latin typeface="Minion Pro"/>
                        </a:rPr>
                        <a:t>Rutherford, Geiger &amp; Marsden</a:t>
                      </a:r>
                      <a:r>
                        <a:rPr lang="el-GR" sz="2000" b="1" dirty="0">
                          <a:latin typeface="Minion Pro"/>
                        </a:rPr>
                        <a:t> και η διαμόρφωση του πυρηνικού ατομικού μοντέλου: </a:t>
                      </a:r>
                      <a:r>
                        <a:rPr lang="el-GR" sz="2000" b="0" dirty="0">
                          <a:latin typeface="Minion Pro"/>
                        </a:rPr>
                        <a:t>Το θετικό φορτίο του ατόμου συγκεντρώνεται σε μια πολύ μικρή περιοχή του χώρου που ονομάζεται πυρήνας. Τα </a:t>
                      </a:r>
                      <a:r>
                        <a:rPr lang="en-US" sz="2000" dirty="0">
                          <a:latin typeface="Minion Pro"/>
                        </a:rPr>
                        <a:t>e</a:t>
                      </a:r>
                      <a:r>
                        <a:rPr lang="en-US" sz="2000" baseline="30000" dirty="0">
                          <a:latin typeface="Minion Pro"/>
                        </a:rPr>
                        <a:t>-</a:t>
                      </a:r>
                      <a:r>
                        <a:rPr lang="el-GR" sz="2000" baseline="30000" dirty="0">
                          <a:latin typeface="Minion Pro"/>
                        </a:rPr>
                        <a:t> </a:t>
                      </a:r>
                      <a:r>
                        <a:rPr lang="el-GR" sz="2000" baseline="0" dirty="0">
                          <a:latin typeface="Minion Pro"/>
                        </a:rPr>
                        <a:t>θα πρέπει να κινούνται γύρω από αυτόν, αφήνοντας μεγάλο κενό χώρο.</a:t>
                      </a:r>
                      <a:endParaRPr lang="en-US" sz="2000" dirty="0">
                        <a:latin typeface="Minion Pro"/>
                      </a:endParaRPr>
                    </a:p>
                  </a:txBody>
                  <a:tcPr anchor="ctr"/>
                </a:tc>
                <a:tc>
                  <a:txBody>
                    <a:bodyPr/>
                    <a:lstStyle/>
                    <a:p>
                      <a:pPr marL="342900" indent="-342900" algn="just">
                        <a:buFont typeface="Arial" panose="020B0604020202020204" pitchFamily="34" charset="0"/>
                        <a:buChar char="•"/>
                      </a:pPr>
                      <a:r>
                        <a:rPr lang="el-GR" sz="2000" b="0" dirty="0">
                          <a:latin typeface="Minion Pro"/>
                        </a:rPr>
                        <a:t>Όταν τα επιστημονικά δεδομένα είναι αδιάσειστα, είμαστε υποχρεωμένοι να τα εμπιστευόμαστε, </a:t>
                      </a:r>
                      <a:r>
                        <a:rPr lang="el-GR" sz="2000" b="0" u="sng" dirty="0">
                          <a:latin typeface="Minion Pro"/>
                        </a:rPr>
                        <a:t>ακόμη και αν πηγαίνουν ενάντια στην άμεση αισθητηριακή μας εμπειρία</a:t>
                      </a:r>
                      <a:r>
                        <a:rPr lang="el-GR" sz="2000" b="0" dirty="0">
                          <a:latin typeface="Minion Pro"/>
                        </a:rPr>
                        <a:t> ή </a:t>
                      </a:r>
                      <a:r>
                        <a:rPr lang="el-GR" sz="2000" b="0" u="sng" dirty="0">
                          <a:latin typeface="Minion Pro"/>
                        </a:rPr>
                        <a:t>τα πιστεύω των επικρατούντων κοινωνικών ομάδων</a:t>
                      </a:r>
                      <a:r>
                        <a:rPr lang="el-GR" sz="2000" b="0" dirty="0">
                          <a:latin typeface="Minion Pro"/>
                        </a:rPr>
                        <a:t>.</a:t>
                      </a:r>
                      <a:endParaRPr lang="en-US" sz="2000" b="0" dirty="0">
                        <a:latin typeface="Minion Pro"/>
                      </a:endParaRPr>
                    </a:p>
                  </a:txBody>
                  <a:tcPr anchor="ctr"/>
                </a:tc>
                <a:extLst>
                  <a:ext uri="{0D108BD9-81ED-4DB2-BD59-A6C34878D82A}">
                    <a16:rowId xmlns:a16="http://schemas.microsoft.com/office/drawing/2014/main" val="3028041909"/>
                  </a:ext>
                </a:extLst>
              </a:tr>
            </a:tbl>
          </a:graphicData>
        </a:graphic>
      </p:graphicFrame>
    </p:spTree>
    <p:extLst>
      <p:ext uri="{BB962C8B-B14F-4D97-AF65-F5344CB8AC3E}">
        <p14:creationId xmlns:p14="http://schemas.microsoft.com/office/powerpoint/2010/main" val="147656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54D15-0724-6192-DCA7-50D9DF4E4129}"/>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305D5EBF-C97A-D2A9-7C8B-F09F0B9041E6}"/>
              </a:ext>
            </a:extLst>
          </p:cNvPr>
          <p:cNvSpPr>
            <a:spLocks noGrp="1"/>
          </p:cNvSpPr>
          <p:nvPr>
            <p:ph type="title"/>
          </p:nvPr>
        </p:nvSpPr>
        <p:spPr>
          <a:xfrm>
            <a:off x="324000" y="152400"/>
            <a:ext cx="10515600" cy="685800"/>
          </a:xfrm>
        </p:spPr>
        <p:txBody>
          <a:bodyPr anchor="ctr"/>
          <a:lstStyle/>
          <a:p>
            <a:r>
              <a:rPr lang="el-GR" dirty="0"/>
              <a:t>Τα αξιώματα </a:t>
            </a:r>
            <a:r>
              <a:rPr lang="en-US" dirty="0"/>
              <a:t>Bohr</a:t>
            </a:r>
            <a:r>
              <a:rPr lang="el-GR" dirty="0"/>
              <a:t> για το άτομο του Υδρογόνου</a:t>
            </a:r>
            <a:endParaRPr lang="en-US" dirty="0"/>
          </a:p>
        </p:txBody>
      </p:sp>
      <p:sp>
        <p:nvSpPr>
          <p:cNvPr id="2" name="Rectangle 1">
            <a:extLst>
              <a:ext uri="{FF2B5EF4-FFF2-40B4-BE49-F238E27FC236}">
                <a16:creationId xmlns:a16="http://schemas.microsoft.com/office/drawing/2014/main" id="{BD176993-325E-5346-812D-71BA2EE23933}"/>
              </a:ext>
            </a:extLst>
          </p:cNvPr>
          <p:cNvSpPr/>
          <p:nvPr/>
        </p:nvSpPr>
        <p:spPr>
          <a:xfrm>
            <a:off x="282248" y="838200"/>
            <a:ext cx="8195810" cy="972845"/>
          </a:xfrm>
          <a:prstGeom prst="rect">
            <a:avLst/>
          </a:prstGeom>
          <a:solidFill>
            <a:srgbClr val="168C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bg1"/>
                </a:solidFill>
                <a:latin typeface="Minion Pro"/>
              </a:rPr>
              <a:t>Αξίωμα 1: </a:t>
            </a:r>
            <a:r>
              <a:rPr lang="el-GR" sz="2000" dirty="0">
                <a:solidFill>
                  <a:schemeClr val="bg1"/>
                </a:solidFill>
                <a:latin typeface="Minion Pro"/>
              </a:rPr>
              <a:t>Το </a:t>
            </a:r>
            <a:r>
              <a:rPr lang="en-US" sz="2000" dirty="0">
                <a:solidFill>
                  <a:schemeClr val="bg1"/>
                </a:solidFill>
                <a:latin typeface="Minion Pro"/>
              </a:rPr>
              <a:t>e</a:t>
            </a:r>
            <a:r>
              <a:rPr lang="en-US" sz="2000" baseline="30000" dirty="0">
                <a:solidFill>
                  <a:schemeClr val="bg1"/>
                </a:solidFill>
                <a:latin typeface="Minion Pro"/>
              </a:rPr>
              <a:t>-</a:t>
            </a:r>
            <a:r>
              <a:rPr lang="el-GR" sz="2000" dirty="0">
                <a:solidFill>
                  <a:schemeClr val="bg1"/>
                </a:solidFill>
                <a:latin typeface="Minion Pro"/>
              </a:rPr>
              <a:t> κινείται σε κυκλικές τροχιές γύρω από το πρωτόνιο υπό την επίδραση της ελκτικής δύναμης </a:t>
            </a:r>
            <a:r>
              <a:rPr lang="el-GR" sz="2000" dirty="0" err="1">
                <a:solidFill>
                  <a:schemeClr val="bg1"/>
                </a:solidFill>
                <a:latin typeface="Minion Pro"/>
              </a:rPr>
              <a:t>Coulomb</a:t>
            </a:r>
            <a:r>
              <a:rPr lang="el-GR" sz="2000" dirty="0">
                <a:solidFill>
                  <a:schemeClr val="bg1"/>
                </a:solidFill>
                <a:latin typeface="Minion Pro"/>
              </a:rPr>
              <a:t>.</a:t>
            </a:r>
            <a:endParaRPr lang="en-US" sz="2000" dirty="0">
              <a:solidFill>
                <a:schemeClr val="bg1"/>
              </a:solidFill>
              <a:latin typeface="Minion Pro"/>
            </a:endParaRPr>
          </a:p>
        </p:txBody>
      </p:sp>
      <p:pic>
        <p:nvPicPr>
          <p:cNvPr id="3" name="Picture 2">
            <a:extLst>
              <a:ext uri="{FF2B5EF4-FFF2-40B4-BE49-F238E27FC236}">
                <a16:creationId xmlns:a16="http://schemas.microsoft.com/office/drawing/2014/main" id="{31F9C803-722F-34E4-9624-12F22A351835}"/>
              </a:ext>
            </a:extLst>
          </p:cNvPr>
          <p:cNvPicPr>
            <a:picLocks noChangeAspect="1"/>
          </p:cNvPicPr>
          <p:nvPr/>
        </p:nvPicPr>
        <p:blipFill>
          <a:blip r:embed="rId3"/>
          <a:stretch>
            <a:fillRect/>
          </a:stretch>
        </p:blipFill>
        <p:spPr>
          <a:xfrm>
            <a:off x="8495847" y="838200"/>
            <a:ext cx="3471333" cy="2667000"/>
          </a:xfrm>
          <a:prstGeom prst="rect">
            <a:avLst/>
          </a:prstGeom>
          <a:ln>
            <a:solidFill>
              <a:schemeClr val="tx1"/>
            </a:solidFill>
          </a:ln>
        </p:spPr>
      </p:pic>
      <p:sp>
        <p:nvSpPr>
          <p:cNvPr id="4" name="Rectangle 3">
            <a:extLst>
              <a:ext uri="{FF2B5EF4-FFF2-40B4-BE49-F238E27FC236}">
                <a16:creationId xmlns:a16="http://schemas.microsoft.com/office/drawing/2014/main" id="{BA6E085A-C926-E662-F9BF-C568A53EE39D}"/>
              </a:ext>
            </a:extLst>
          </p:cNvPr>
          <p:cNvSpPr/>
          <p:nvPr/>
        </p:nvSpPr>
        <p:spPr>
          <a:xfrm>
            <a:off x="282282" y="1893533"/>
            <a:ext cx="8195810" cy="1611667"/>
          </a:xfrm>
          <a:prstGeom prst="rect">
            <a:avLst/>
          </a:prstGeom>
          <a:solidFill>
            <a:srgbClr val="168C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bg1"/>
                </a:solidFill>
                <a:latin typeface="Minion Pro"/>
              </a:rPr>
              <a:t>Αξίωμα 2: </a:t>
            </a:r>
            <a:r>
              <a:rPr lang="el-GR" sz="2000" dirty="0">
                <a:solidFill>
                  <a:schemeClr val="bg1"/>
                </a:solidFill>
                <a:latin typeface="Minion Pro"/>
              </a:rPr>
              <a:t>Μόνο ορισμένες τροχιές είναι σταθερές. Αυτές οι σταθερές τροχιές είναι εκείνες στις οποίες το ηλεκτρόνιο δεν ακτινοβολεί. Ως εκ τούτου, η ενέργεια είναι σταθερή ή ακίνητη στο χρόνο και η συνηθισμένη κλασική μηχανική μπορεί να χρησιμοποιηθεί για να περιγράψει την κίνηση του ηλεκτρονίου σε αυτές τις σταθερές τροχιές.</a:t>
            </a:r>
            <a:endParaRPr lang="en-US" sz="2000" dirty="0">
              <a:solidFill>
                <a:schemeClr val="bg1"/>
              </a:solidFill>
              <a:latin typeface="Minion Pro"/>
            </a:endParaRPr>
          </a:p>
        </p:txBody>
      </p:sp>
      <p:sp>
        <p:nvSpPr>
          <p:cNvPr id="6" name="Rectangle 5">
            <a:extLst>
              <a:ext uri="{FF2B5EF4-FFF2-40B4-BE49-F238E27FC236}">
                <a16:creationId xmlns:a16="http://schemas.microsoft.com/office/drawing/2014/main" id="{8D1B4A52-E797-24A5-D60A-1DF05B17A61F}"/>
              </a:ext>
            </a:extLst>
          </p:cNvPr>
          <p:cNvSpPr/>
          <p:nvPr/>
        </p:nvSpPr>
        <p:spPr>
          <a:xfrm>
            <a:off x="300038" y="3587688"/>
            <a:ext cx="11587162" cy="1960856"/>
          </a:xfrm>
          <a:prstGeom prst="rect">
            <a:avLst/>
          </a:prstGeom>
          <a:solidFill>
            <a:srgbClr val="168C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bg1"/>
                </a:solidFill>
                <a:latin typeface="Minion Pro"/>
              </a:rPr>
              <a:t>Αξίωμα 3: </a:t>
            </a:r>
            <a:r>
              <a:rPr lang="el-GR" sz="2000" dirty="0">
                <a:solidFill>
                  <a:schemeClr val="bg1"/>
                </a:solidFill>
                <a:latin typeface="Minion Pro"/>
              </a:rPr>
              <a:t>Ακτινοβολία εκπέμπεται από το άτομο όταν το </a:t>
            </a:r>
            <a:r>
              <a:rPr lang="en-US" sz="2000" dirty="0">
                <a:solidFill>
                  <a:schemeClr val="bg1"/>
                </a:solidFill>
                <a:latin typeface="Minion Pro"/>
              </a:rPr>
              <a:t>e</a:t>
            </a:r>
            <a:r>
              <a:rPr lang="en-US" sz="2000" baseline="30000" dirty="0">
                <a:solidFill>
                  <a:schemeClr val="bg1"/>
                </a:solidFill>
                <a:latin typeface="Minion Pro"/>
              </a:rPr>
              <a:t>-</a:t>
            </a:r>
            <a:r>
              <a:rPr lang="el-GR" sz="2000" dirty="0">
                <a:solidFill>
                  <a:schemeClr val="bg1"/>
                </a:solidFill>
                <a:latin typeface="Minion Pro"/>
              </a:rPr>
              <a:t> «πηδά» από μια πιο υψηλής ενέργειας, αρχική σταθερή τροχιά</a:t>
            </a:r>
            <a:r>
              <a:rPr lang="en-US" sz="2000" dirty="0">
                <a:solidFill>
                  <a:schemeClr val="bg1"/>
                </a:solidFill>
                <a:latin typeface="Minion Pro"/>
              </a:rPr>
              <a:t> (</a:t>
            </a:r>
            <a:r>
              <a:rPr lang="en-US" sz="2000" b="1" dirty="0">
                <a:solidFill>
                  <a:schemeClr val="bg1"/>
                </a:solidFill>
                <a:latin typeface="Minion Pro"/>
              </a:rPr>
              <a:t>E</a:t>
            </a:r>
            <a:r>
              <a:rPr lang="en-US" sz="2000" b="1" i="1" baseline="-25000" dirty="0">
                <a:solidFill>
                  <a:schemeClr val="bg1"/>
                </a:solidFill>
                <a:latin typeface="Minion Pro"/>
              </a:rPr>
              <a:t>i</a:t>
            </a:r>
            <a:r>
              <a:rPr lang="en-US" sz="2000" dirty="0">
                <a:solidFill>
                  <a:schemeClr val="bg1"/>
                </a:solidFill>
                <a:latin typeface="Minion Pro"/>
              </a:rPr>
              <a:t>)</a:t>
            </a:r>
            <a:r>
              <a:rPr lang="el-GR" sz="2000" dirty="0">
                <a:solidFill>
                  <a:schemeClr val="bg1"/>
                </a:solidFill>
                <a:latin typeface="Minion Pro"/>
              </a:rPr>
              <a:t>, σε μια αντίστοιχη τροχιά χαμηλότερης ενέργειας</a:t>
            </a:r>
            <a:r>
              <a:rPr lang="en-US" sz="2000" dirty="0">
                <a:solidFill>
                  <a:schemeClr val="bg1"/>
                </a:solidFill>
                <a:latin typeface="Minion Pro"/>
              </a:rPr>
              <a:t> (</a:t>
            </a:r>
            <a:r>
              <a:rPr lang="en-US" sz="2000" b="1" dirty="0">
                <a:solidFill>
                  <a:schemeClr val="bg1"/>
                </a:solidFill>
                <a:latin typeface="Minion Pro"/>
              </a:rPr>
              <a:t>E</a:t>
            </a:r>
            <a:r>
              <a:rPr lang="en-US" sz="2000" b="1" i="1" baseline="-25000" dirty="0">
                <a:solidFill>
                  <a:schemeClr val="bg1"/>
                </a:solidFill>
                <a:latin typeface="Minion Pro"/>
              </a:rPr>
              <a:t>f</a:t>
            </a:r>
            <a:r>
              <a:rPr lang="en-US" sz="2000" dirty="0">
                <a:solidFill>
                  <a:schemeClr val="bg1"/>
                </a:solidFill>
                <a:latin typeface="Minion Pro"/>
              </a:rPr>
              <a:t>)</a:t>
            </a:r>
            <a:r>
              <a:rPr lang="el-GR" sz="2000" dirty="0">
                <a:solidFill>
                  <a:schemeClr val="bg1"/>
                </a:solidFill>
                <a:latin typeface="Minion Pro"/>
              </a:rPr>
              <a:t>. Αυτό το «άλμα» δεν μπορεί να </a:t>
            </a:r>
            <a:r>
              <a:rPr lang="el-GR" sz="2000" dirty="0" err="1">
                <a:solidFill>
                  <a:schemeClr val="bg1"/>
                </a:solidFill>
                <a:latin typeface="Minion Pro"/>
              </a:rPr>
              <a:t>οπτικοποιηθεί</a:t>
            </a:r>
            <a:r>
              <a:rPr lang="el-GR" sz="2000" dirty="0">
                <a:solidFill>
                  <a:schemeClr val="bg1"/>
                </a:solidFill>
                <a:latin typeface="Minion Pro"/>
              </a:rPr>
              <a:t> ή να αντιμετωπιστεί με τα εργαλεία της κλασικής μηχανικής. Συγκεκριμένα, η συχνότητα </a:t>
            </a:r>
            <a:r>
              <a:rPr lang="en-US" sz="2000" i="1" dirty="0">
                <a:solidFill>
                  <a:schemeClr val="bg1"/>
                </a:solidFill>
                <a:latin typeface="Minion Pro"/>
              </a:rPr>
              <a:t>v</a:t>
            </a:r>
            <a:r>
              <a:rPr lang="el-GR" sz="2000" dirty="0">
                <a:solidFill>
                  <a:schemeClr val="bg1"/>
                </a:solidFill>
                <a:latin typeface="Minion Pro"/>
              </a:rPr>
              <a:t> του φωτονίου που εκπέμπεται στο άλμα είναι ανεξάρτητη από τη συχνότητα της τροχιακής κίνησης του ηλεκτρονίου. Αντίθετα, η συχνότητα του εκπεμπόμενου φωτός σχετίζεται με την αλλαγή στην ενέργεια του ατόμου και δίνεται από τον τύπο </a:t>
            </a:r>
            <a:r>
              <a:rPr lang="el-GR" sz="2000" dirty="0" err="1">
                <a:solidFill>
                  <a:schemeClr val="bg1"/>
                </a:solidFill>
                <a:latin typeface="Minion Pro"/>
              </a:rPr>
              <a:t>Planck-Einstein</a:t>
            </a:r>
            <a:endParaRPr lang="en-US" sz="2000" dirty="0">
              <a:solidFill>
                <a:schemeClr val="bg1"/>
              </a:solidFill>
              <a:latin typeface="Minion Pro"/>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D15020-4BD6-8582-6147-5EF0AB0EF78A}"/>
                  </a:ext>
                </a:extLst>
              </p:cNvPr>
              <p:cNvSpPr txBox="1"/>
              <p:nvPr/>
            </p:nvSpPr>
            <p:spPr>
              <a:xfrm>
                <a:off x="4965329" y="5631032"/>
                <a:ext cx="2256580" cy="557717"/>
              </a:xfrm>
              <a:prstGeom prst="rect">
                <a:avLst/>
              </a:prstGeom>
              <a:solidFill>
                <a:srgbClr val="D1F5CB"/>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b="0" i="0" smtClean="0">
                              <a:latin typeface="Cambria Math" panose="02040503050406030204" pitchFamily="18" charset="0"/>
                            </a:rPr>
                            <m:t>E</m:t>
                          </m:r>
                        </m:e>
                        <m:sub>
                          <m:r>
                            <a:rPr lang="en-US" sz="2800" b="0" i="1" smtClean="0">
                              <a:latin typeface="Cambria Math" panose="02040503050406030204" pitchFamily="18" charset="0"/>
                            </a:rPr>
                            <m:t>𝑖</m:t>
                          </m:r>
                        </m:sub>
                      </m:sSub>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E</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ea typeface="Cambria Math" panose="02040503050406030204" pitchFamily="18" charset="0"/>
                        </a:rPr>
                        <m:t>𝜈</m:t>
                      </m:r>
                    </m:oMath>
                  </m:oMathPara>
                </a14:m>
                <a:endParaRPr lang="en-US" sz="2800" dirty="0"/>
              </a:p>
            </p:txBody>
          </p:sp>
        </mc:Choice>
        <mc:Fallback xmlns="">
          <p:sp>
            <p:nvSpPr>
              <p:cNvPr id="7" name="TextBox 6">
                <a:extLst>
                  <a:ext uri="{FF2B5EF4-FFF2-40B4-BE49-F238E27FC236}">
                    <a16:creationId xmlns:a16="http://schemas.microsoft.com/office/drawing/2014/main" id="{EAD15020-4BD6-8582-6147-5EF0AB0EF78A}"/>
                  </a:ext>
                </a:extLst>
              </p:cNvPr>
              <p:cNvSpPr txBox="1">
                <a:spLocks noRot="1" noChangeAspect="1" noMove="1" noResize="1" noEditPoints="1" noAdjustHandles="1" noChangeArrowheads="1" noChangeShapeType="1" noTextEdit="1"/>
              </p:cNvSpPr>
              <p:nvPr/>
            </p:nvSpPr>
            <p:spPr>
              <a:xfrm>
                <a:off x="4965329" y="5631032"/>
                <a:ext cx="2256580" cy="557717"/>
              </a:xfrm>
              <a:prstGeom prst="rect">
                <a:avLst/>
              </a:prstGeom>
              <a:blipFill>
                <a:blip r:embed="rId4"/>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457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9C1B3-03A1-521E-0974-76B67DD93B41}"/>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D5ADDAF8-ABBF-7D8B-3F18-F229DD799478}"/>
              </a:ext>
            </a:extLst>
          </p:cNvPr>
          <p:cNvSpPr>
            <a:spLocks noGrp="1"/>
          </p:cNvSpPr>
          <p:nvPr>
            <p:ph type="title"/>
          </p:nvPr>
        </p:nvSpPr>
        <p:spPr>
          <a:xfrm>
            <a:off x="324000" y="152400"/>
            <a:ext cx="10515600" cy="685800"/>
          </a:xfrm>
        </p:spPr>
        <p:txBody>
          <a:bodyPr anchor="ctr"/>
          <a:lstStyle/>
          <a:p>
            <a:r>
              <a:rPr lang="el-GR" dirty="0"/>
              <a:t>Τα αξιώματα </a:t>
            </a:r>
            <a:r>
              <a:rPr lang="en-US" dirty="0"/>
              <a:t>Bohr</a:t>
            </a:r>
            <a:r>
              <a:rPr lang="el-GR" dirty="0"/>
              <a:t> για το άτομο του Υδρογόνου</a:t>
            </a:r>
            <a:endParaRPr lang="en-US" dirty="0"/>
          </a:p>
        </p:txBody>
      </p:sp>
      <p:sp>
        <p:nvSpPr>
          <p:cNvPr id="2" name="Rectangle 1">
            <a:extLst>
              <a:ext uri="{FF2B5EF4-FFF2-40B4-BE49-F238E27FC236}">
                <a16:creationId xmlns:a16="http://schemas.microsoft.com/office/drawing/2014/main" id="{9C4797C9-CD0A-8695-D1A6-990C79348DF5}"/>
              </a:ext>
            </a:extLst>
          </p:cNvPr>
          <p:cNvSpPr/>
          <p:nvPr/>
        </p:nvSpPr>
        <p:spPr>
          <a:xfrm>
            <a:off x="282248" y="838200"/>
            <a:ext cx="8195810" cy="1995435"/>
          </a:xfrm>
          <a:prstGeom prst="rect">
            <a:avLst/>
          </a:prstGeom>
          <a:solidFill>
            <a:srgbClr val="168C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bg1"/>
                </a:solidFill>
                <a:latin typeface="Minion Pro"/>
              </a:rPr>
              <a:t>Αξίωμα </a:t>
            </a:r>
            <a:r>
              <a:rPr lang="en-US" sz="2000" b="1" dirty="0">
                <a:solidFill>
                  <a:schemeClr val="bg1"/>
                </a:solidFill>
                <a:latin typeface="Minion Pro"/>
              </a:rPr>
              <a:t>4</a:t>
            </a:r>
            <a:r>
              <a:rPr lang="el-GR" sz="2000" b="1" dirty="0">
                <a:solidFill>
                  <a:schemeClr val="bg1"/>
                </a:solidFill>
                <a:latin typeface="Minion Pro"/>
              </a:rPr>
              <a:t>: </a:t>
            </a:r>
            <a:r>
              <a:rPr lang="el-GR" sz="2000" dirty="0">
                <a:solidFill>
                  <a:schemeClr val="bg1"/>
                </a:solidFill>
                <a:latin typeface="Minion Pro"/>
              </a:rPr>
              <a:t>Το μέγεθος των επιτρεπόμενων τροχιών του ηλεκτρονίου καθορίζεται </a:t>
            </a:r>
            <a:r>
              <a:rPr lang="el-GR" sz="2000" b="1" u="sng" dirty="0">
                <a:solidFill>
                  <a:schemeClr val="bg1"/>
                </a:solidFill>
                <a:latin typeface="Minion Pro"/>
              </a:rPr>
              <a:t>από μια πρόσθετη κβαντική συνθήκη</a:t>
            </a:r>
            <a:r>
              <a:rPr lang="el-GR" sz="2000" b="1" dirty="0">
                <a:solidFill>
                  <a:schemeClr val="bg1"/>
                </a:solidFill>
                <a:latin typeface="Minion Pro"/>
              </a:rPr>
              <a:t> </a:t>
            </a:r>
            <a:r>
              <a:rPr lang="el-GR" sz="2000" dirty="0">
                <a:solidFill>
                  <a:schemeClr val="bg1"/>
                </a:solidFill>
                <a:latin typeface="Minion Pro"/>
              </a:rPr>
              <a:t>που επιβάλλεται στη στροφορμή του </a:t>
            </a:r>
            <a:r>
              <a:rPr lang="en-US" sz="2000" dirty="0">
                <a:solidFill>
                  <a:schemeClr val="bg1"/>
                </a:solidFill>
                <a:latin typeface="Minion Pro"/>
              </a:rPr>
              <a:t>e</a:t>
            </a:r>
            <a:r>
              <a:rPr lang="en-US" sz="2000" baseline="30000" dirty="0">
                <a:solidFill>
                  <a:schemeClr val="bg1"/>
                </a:solidFill>
                <a:latin typeface="Minion Pro"/>
              </a:rPr>
              <a:t>-</a:t>
            </a:r>
            <a:r>
              <a:rPr lang="el-GR" sz="2000" dirty="0">
                <a:solidFill>
                  <a:schemeClr val="bg1"/>
                </a:solidFill>
                <a:latin typeface="Minion Pro"/>
              </a:rPr>
              <a:t>. Δηλαδή, οι επιτρεπόμενες τροχιές είναι εκείνες για τις οποίες η στροφορμή του </a:t>
            </a:r>
            <a:r>
              <a:rPr lang="en-US" sz="2000" dirty="0">
                <a:solidFill>
                  <a:schemeClr val="bg1"/>
                </a:solidFill>
                <a:latin typeface="Minion Pro"/>
              </a:rPr>
              <a:t>e</a:t>
            </a:r>
            <a:r>
              <a:rPr lang="en-US" sz="2000" baseline="30000" dirty="0">
                <a:solidFill>
                  <a:schemeClr val="bg1"/>
                </a:solidFill>
                <a:latin typeface="Minion Pro"/>
              </a:rPr>
              <a:t>-</a:t>
            </a:r>
            <a:r>
              <a:rPr lang="el-GR" sz="2000" dirty="0">
                <a:solidFill>
                  <a:schemeClr val="bg1"/>
                </a:solidFill>
                <a:latin typeface="Minion Pro"/>
              </a:rPr>
              <a:t> γύρω από τον πυρήνα είναι ακέραια πολλαπλάσια του μεγέθους: </a:t>
            </a:r>
            <a:r>
              <a:rPr lang="en-US" sz="2400" b="1" dirty="0">
                <a:latin typeface="Times New Roman" panose="02020603050405020304" pitchFamily="18" charset="0"/>
                <a:cs typeface="Times New Roman" panose="02020603050405020304" pitchFamily="18" charset="0"/>
              </a:rPr>
              <a:t>ℏ=</a:t>
            </a:r>
            <a:r>
              <a:rPr lang="en-US" sz="2400" b="1" i="1" dirty="0">
                <a:latin typeface="Times New Roman" panose="02020603050405020304" pitchFamily="18" charset="0"/>
                <a:cs typeface="Times New Roman" panose="02020603050405020304" pitchFamily="18" charset="0"/>
              </a:rPr>
              <a:t>h</a:t>
            </a:r>
            <a:r>
              <a:rPr lang="en-US" sz="2400" b="1" dirty="0">
                <a:latin typeface="Times New Roman" panose="02020603050405020304" pitchFamily="18" charset="0"/>
                <a:cs typeface="Times New Roman" panose="02020603050405020304" pitchFamily="18" charset="0"/>
              </a:rPr>
              <a:t>/2</a:t>
            </a:r>
            <a:r>
              <a:rPr lang="el-GR" sz="2400" b="1" dirty="0">
                <a:latin typeface="Times New Roman" panose="02020603050405020304" pitchFamily="18" charset="0"/>
                <a:cs typeface="Times New Roman" panose="02020603050405020304" pitchFamily="18" charset="0"/>
              </a:rPr>
              <a:t>π</a:t>
            </a:r>
            <a:endParaRPr lang="en-US" sz="2000" b="1" dirty="0">
              <a:solidFill>
                <a:schemeClr val="bg1"/>
              </a:solidFill>
              <a:latin typeface="Minion Pro"/>
            </a:endParaRPr>
          </a:p>
        </p:txBody>
      </p:sp>
      <p:pic>
        <p:nvPicPr>
          <p:cNvPr id="3" name="Picture 2">
            <a:extLst>
              <a:ext uri="{FF2B5EF4-FFF2-40B4-BE49-F238E27FC236}">
                <a16:creationId xmlns:a16="http://schemas.microsoft.com/office/drawing/2014/main" id="{CA78DFFB-4A3D-BAA0-AD58-D135AD34F9F8}"/>
              </a:ext>
            </a:extLst>
          </p:cNvPr>
          <p:cNvPicPr>
            <a:picLocks noChangeAspect="1"/>
          </p:cNvPicPr>
          <p:nvPr/>
        </p:nvPicPr>
        <p:blipFill>
          <a:blip r:embed="rId3"/>
          <a:stretch>
            <a:fillRect/>
          </a:stretch>
        </p:blipFill>
        <p:spPr>
          <a:xfrm>
            <a:off x="8495847" y="838200"/>
            <a:ext cx="3471333" cy="2667000"/>
          </a:xfrm>
          <a:prstGeom prst="rect">
            <a:avLst/>
          </a:prstGeom>
          <a:ln>
            <a:solidFill>
              <a:schemeClr val="tx1"/>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CD64BEE-3DBA-2A72-BC06-B52418F9EC02}"/>
                  </a:ext>
                </a:extLst>
              </p:cNvPr>
              <p:cNvSpPr txBox="1"/>
              <p:nvPr/>
            </p:nvSpPr>
            <p:spPr>
              <a:xfrm>
                <a:off x="2821675" y="2914357"/>
                <a:ext cx="4842608" cy="523220"/>
              </a:xfrm>
              <a:prstGeom prst="rect">
                <a:avLst/>
              </a:prstGeom>
              <a:solidFill>
                <a:srgbClr val="D1F5CB"/>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b="0" i="0" smtClean="0">
                              <a:latin typeface="Cambria Math" panose="02040503050406030204" pitchFamily="18" charset="0"/>
                            </a:rPr>
                            <m:t>m</m:t>
                          </m:r>
                        </m:e>
                        <m:sub>
                          <m:r>
                            <a:rPr lang="en-US" sz="2800" b="0" i="1" smtClean="0">
                              <a:latin typeface="Cambria Math" panose="02040503050406030204" pitchFamily="18" charset="0"/>
                            </a:rPr>
                            <m:t>𝑒</m:t>
                          </m:r>
                        </m:sub>
                      </m:sSub>
                      <m:r>
                        <a:rPr lang="en-US" sz="2800" b="0" i="1" smtClean="0">
                          <a:latin typeface="Cambria Math" panose="02040503050406030204" pitchFamily="18" charset="0"/>
                        </a:rPr>
                        <m:t>𝑢𝑟</m:t>
                      </m:r>
                      <m:r>
                        <a:rPr lang="en-US" sz="2800" b="0" i="1" smtClean="0">
                          <a:latin typeface="Cambria Math" panose="02040503050406030204" pitchFamily="18" charset="0"/>
                        </a:rPr>
                        <m:t>=ℏ</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=1, 2, 3,…</m:t>
                      </m:r>
                    </m:oMath>
                  </m:oMathPara>
                </a14:m>
                <a:endParaRPr lang="en-US" sz="2800" dirty="0"/>
              </a:p>
            </p:txBody>
          </p:sp>
        </mc:Choice>
        <mc:Fallback xmlns="">
          <p:sp>
            <p:nvSpPr>
              <p:cNvPr id="7" name="TextBox 6">
                <a:extLst>
                  <a:ext uri="{FF2B5EF4-FFF2-40B4-BE49-F238E27FC236}">
                    <a16:creationId xmlns:a16="http://schemas.microsoft.com/office/drawing/2014/main" id="{5CD64BEE-3DBA-2A72-BC06-B52418F9EC02}"/>
                  </a:ext>
                </a:extLst>
              </p:cNvPr>
              <p:cNvSpPr txBox="1">
                <a:spLocks noRot="1" noChangeAspect="1" noMove="1" noResize="1" noEditPoints="1" noAdjustHandles="1" noChangeArrowheads="1" noChangeShapeType="1" noTextEdit="1"/>
              </p:cNvSpPr>
              <p:nvPr/>
            </p:nvSpPr>
            <p:spPr>
              <a:xfrm>
                <a:off x="2821675" y="2914357"/>
                <a:ext cx="4842608" cy="52322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1828534C-83B5-900E-0422-92D7574C2A72}"/>
              </a:ext>
            </a:extLst>
          </p:cNvPr>
          <p:cNvSpPr txBox="1"/>
          <p:nvPr/>
        </p:nvSpPr>
        <p:spPr>
          <a:xfrm>
            <a:off x="324000" y="4319284"/>
            <a:ext cx="11587162" cy="830997"/>
          </a:xfrm>
          <a:prstGeom prst="rect">
            <a:avLst/>
          </a:prstGeom>
          <a:solidFill>
            <a:srgbClr val="DCBA7F"/>
          </a:solidFill>
        </p:spPr>
        <p:txBody>
          <a:bodyPr wrap="square" rtlCol="0">
            <a:spAutoFit/>
          </a:bodyPr>
          <a:lstStyle/>
          <a:p>
            <a:pPr algn="ctr"/>
            <a:r>
              <a:rPr lang="el-GR" sz="2400" dirty="0">
                <a:latin typeface="Minion Pro" panose="02040503050306020203"/>
              </a:rPr>
              <a:t>Χρησιμοποιώντας αυτά τα 4 αξιώματα, μπορούμε τώρα να υπολογίσουμε τα επιτρεπόμενα επίπεδα ενέργειας και τα μήκη κύματος εκπομπής του ατόμου υδρογόνου.</a:t>
            </a:r>
            <a:endParaRPr lang="en-US" sz="2400" dirty="0">
              <a:latin typeface="Minion Pro" panose="02040503050306020203"/>
            </a:endParaRPr>
          </a:p>
        </p:txBody>
      </p:sp>
    </p:spTree>
    <p:extLst>
      <p:ext uri="{BB962C8B-B14F-4D97-AF65-F5344CB8AC3E}">
        <p14:creationId xmlns:p14="http://schemas.microsoft.com/office/powerpoint/2010/main" val="3585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B05C1-1DBC-7E07-3B1E-A66F9FA6770A}"/>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6F265CDD-D645-C92D-6FEE-BF0C6521B99F}"/>
              </a:ext>
            </a:extLst>
          </p:cNvPr>
          <p:cNvSpPr>
            <a:spLocks noGrp="1"/>
          </p:cNvSpPr>
          <p:nvPr>
            <p:ph type="title"/>
          </p:nvPr>
        </p:nvSpPr>
        <p:spPr>
          <a:xfrm>
            <a:off x="324000" y="152400"/>
            <a:ext cx="11563200" cy="685800"/>
          </a:xfrm>
        </p:spPr>
        <p:txBody>
          <a:bodyPr anchor="ctr">
            <a:normAutofit/>
          </a:bodyPr>
          <a:lstStyle/>
          <a:p>
            <a:r>
              <a:rPr lang="el-GR" dirty="0"/>
              <a:t>Επιτρεπόμενες ενεργειακές στάθμες (τροχιές) Υδρογόνου</a:t>
            </a:r>
            <a:endParaRPr lang="en-US" dirty="0"/>
          </a:p>
        </p:txBody>
      </p:sp>
      <p:graphicFrame>
        <p:nvGraphicFramePr>
          <p:cNvPr id="2" name="Table 1">
            <a:extLst>
              <a:ext uri="{FF2B5EF4-FFF2-40B4-BE49-F238E27FC236}">
                <a16:creationId xmlns:a16="http://schemas.microsoft.com/office/drawing/2014/main" id="{31C62F95-CADB-6AFB-4B31-A26CE342D5BF}"/>
              </a:ext>
            </a:extLst>
          </p:cNvPr>
          <p:cNvGraphicFramePr>
            <a:graphicFrameLocks noGrp="1"/>
          </p:cNvGraphicFramePr>
          <p:nvPr>
            <p:extLst>
              <p:ext uri="{D42A27DB-BD31-4B8C-83A1-F6EECF244321}">
                <p14:modId xmlns:p14="http://schemas.microsoft.com/office/powerpoint/2010/main" val="812851082"/>
              </p:ext>
            </p:extLst>
          </p:nvPr>
        </p:nvGraphicFramePr>
        <p:xfrm>
          <a:off x="314400" y="852238"/>
          <a:ext cx="5791200" cy="5414081"/>
        </p:xfrm>
        <a:graphic>
          <a:graphicData uri="http://schemas.openxmlformats.org/drawingml/2006/table">
            <a:tbl>
              <a:tblPr firstRow="1" bandRow="1">
                <a:tableStyleId>{00A15C55-8517-42AA-B614-E9B94910E393}</a:tableStyleId>
              </a:tblPr>
              <a:tblGrid>
                <a:gridCol w="5791200">
                  <a:extLst>
                    <a:ext uri="{9D8B030D-6E8A-4147-A177-3AD203B41FA5}">
                      <a16:colId xmlns:a16="http://schemas.microsoft.com/office/drawing/2014/main" val="1653179394"/>
                    </a:ext>
                  </a:extLst>
                </a:gridCol>
              </a:tblGrid>
              <a:tr h="659201">
                <a:tc>
                  <a:txBody>
                    <a:bodyPr/>
                    <a:lstStyle/>
                    <a:p>
                      <a:pPr algn="ctr"/>
                      <a:r>
                        <a:rPr lang="el-GR" sz="2400" dirty="0">
                          <a:latin typeface="Minion Pro"/>
                        </a:rPr>
                        <a:t>Στρατηγική</a:t>
                      </a:r>
                      <a:endParaRPr lang="en-US" sz="2400" dirty="0">
                        <a:latin typeface="Minion Pro"/>
                      </a:endParaRPr>
                    </a:p>
                  </a:txBody>
                  <a:tcPr anchor="ctr"/>
                </a:tc>
                <a:extLst>
                  <a:ext uri="{0D108BD9-81ED-4DB2-BD59-A6C34878D82A}">
                    <a16:rowId xmlns:a16="http://schemas.microsoft.com/office/drawing/2014/main" val="562201899"/>
                  </a:ext>
                </a:extLst>
              </a:tr>
              <a:tr h="370840">
                <a:tc>
                  <a:txBody>
                    <a:bodyPr/>
                    <a:lstStyle/>
                    <a:p>
                      <a:pPr marL="342900" indent="-342900" algn="just">
                        <a:buFont typeface="+mj-lt"/>
                        <a:buAutoNum type="arabicPeriod"/>
                      </a:pPr>
                      <a:r>
                        <a:rPr lang="el-GR" dirty="0">
                          <a:latin typeface="Minion Pro"/>
                        </a:rPr>
                        <a:t>Αναζητούμε να υπολογίσουμε ενεργειακές στάθμες ή τροχιές. Άρα έχουμε να κάνουμε με ένα </a:t>
                      </a:r>
                      <a:r>
                        <a:rPr lang="el-GR" u="sng" dirty="0">
                          <a:latin typeface="Minion Pro"/>
                        </a:rPr>
                        <a:t>υπολογισμό ενέργειας</a:t>
                      </a:r>
                      <a:r>
                        <a:rPr lang="el-GR" dirty="0">
                          <a:latin typeface="Minion Pro"/>
                        </a:rPr>
                        <a:t>.</a:t>
                      </a:r>
                    </a:p>
                    <a:p>
                      <a:pPr marL="342900" indent="-342900" algn="just">
                        <a:buFont typeface="+mj-lt"/>
                        <a:buAutoNum type="arabicPeriod"/>
                      </a:pPr>
                      <a:r>
                        <a:rPr lang="el-GR" dirty="0">
                          <a:latin typeface="Minion Pro"/>
                        </a:rPr>
                        <a:t>Αξιωματικά έχουμε ορίσει ότι οι τροχιές είναι κυκλικές και σταθερές. Συνεπώς αυτό που χρειαζόμαστε είναι να υπολογίσουμε τις ακτίνες των τροχιών, δηλαδή τις επιτρεπτές σταθερές αποστάσεις του ηλεκτρονίου από τον πυρήνα.</a:t>
                      </a:r>
                    </a:p>
                    <a:p>
                      <a:pPr marL="342900" indent="-342900" algn="just">
                        <a:buFont typeface="+mj-lt"/>
                        <a:buAutoNum type="arabicPeriod"/>
                      </a:pPr>
                      <a:r>
                        <a:rPr lang="el-GR" b="1" dirty="0">
                          <a:latin typeface="Minion Pro"/>
                        </a:rPr>
                        <a:t>Από τα (1) και (2) συμπεραίνουμε ότι εκτός από μια εξίσωση τροχιάς, ψάχνουμε και μια σχέση που να συνδέει την ενέργεια του ατόμου συναρτήσει της ακτίνας </a:t>
                      </a:r>
                      <a:r>
                        <a:rPr lang="en-US" b="1" dirty="0">
                          <a:latin typeface="Minion Pro"/>
                        </a:rPr>
                        <a:t>r</a:t>
                      </a:r>
                      <a:r>
                        <a:rPr lang="el-GR" b="1" dirty="0">
                          <a:latin typeface="Minion Pro"/>
                        </a:rPr>
                        <a:t> των επιτρεπτών τροχιών του ηλεκτρονίου.</a:t>
                      </a:r>
                    </a:p>
                    <a:p>
                      <a:pPr marL="342900" indent="-342900" algn="just">
                        <a:buFont typeface="+mj-lt"/>
                        <a:buAutoNum type="arabicPeriod"/>
                      </a:pPr>
                      <a:r>
                        <a:rPr lang="el-GR" b="0" dirty="0">
                          <a:latin typeface="Minion Pro"/>
                        </a:rPr>
                        <a:t>Για να διευκολύνουμε τον υπολογισμό, θα θεωρήσουμε ότι ο πυρήνας του ατόμου του υδρογόνου είναι σε ηρεμία, δηλαδή δεν έχει κινητική ενέργεια. Αυτό μας επιτρέπει να ασχοληθούμε μόνο με την κινητική ενέργεια του ηλεκτρονίου.</a:t>
                      </a:r>
                      <a:endParaRPr lang="en-US" b="0" dirty="0">
                        <a:latin typeface="Minion Pro"/>
                      </a:endParaRPr>
                    </a:p>
                  </a:txBody>
                  <a:tcPr/>
                </a:tc>
                <a:extLst>
                  <a:ext uri="{0D108BD9-81ED-4DB2-BD59-A6C34878D82A}">
                    <a16:rowId xmlns:a16="http://schemas.microsoft.com/office/drawing/2014/main" val="3502579250"/>
                  </a:ext>
                </a:extLst>
              </a:tr>
            </a:tbl>
          </a:graphicData>
        </a:graphic>
      </p:graphicFrame>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424C721-C4BB-F0CC-8861-5AB9CD58644A}"/>
                  </a:ext>
                </a:extLst>
              </p:cNvPr>
              <p:cNvGraphicFramePr>
                <a:graphicFrameLocks noGrp="1"/>
              </p:cNvGraphicFramePr>
              <p:nvPr>
                <p:extLst>
                  <p:ext uri="{D42A27DB-BD31-4B8C-83A1-F6EECF244321}">
                    <p14:modId xmlns:p14="http://schemas.microsoft.com/office/powerpoint/2010/main" val="2608564917"/>
                  </p:ext>
                </p:extLst>
              </p:nvPr>
            </p:nvGraphicFramePr>
            <p:xfrm>
              <a:off x="6115200" y="852238"/>
              <a:ext cx="5791200" cy="5688401"/>
            </p:xfrm>
            <a:graphic>
              <a:graphicData uri="http://schemas.openxmlformats.org/drawingml/2006/table">
                <a:tbl>
                  <a:tblPr firstRow="1" bandRow="1">
                    <a:tableStyleId>{00A15C55-8517-42AA-B614-E9B94910E393}</a:tableStyleId>
                  </a:tblPr>
                  <a:tblGrid>
                    <a:gridCol w="5791200">
                      <a:extLst>
                        <a:ext uri="{9D8B030D-6E8A-4147-A177-3AD203B41FA5}">
                          <a16:colId xmlns:a16="http://schemas.microsoft.com/office/drawing/2014/main" val="1653179394"/>
                        </a:ext>
                      </a:extLst>
                    </a:gridCol>
                  </a:tblGrid>
                  <a:tr h="659201">
                    <a:tc>
                      <a:txBody>
                        <a:bodyPr/>
                        <a:lstStyle/>
                        <a:p>
                          <a:pPr algn="ctr"/>
                          <a:r>
                            <a:rPr lang="el-GR" sz="2400" dirty="0">
                              <a:latin typeface="Minion Pro"/>
                            </a:rPr>
                            <a:t>Τι γνωρίζουμε</a:t>
                          </a:r>
                          <a:endParaRPr lang="en-US" sz="2400" dirty="0">
                            <a:latin typeface="Minion Pro"/>
                          </a:endParaRPr>
                        </a:p>
                      </a:txBody>
                      <a:tcPr anchor="ctr">
                        <a:solidFill>
                          <a:srgbClr val="168C75"/>
                        </a:solidFill>
                      </a:tcPr>
                    </a:tc>
                    <a:extLst>
                      <a:ext uri="{0D108BD9-81ED-4DB2-BD59-A6C34878D82A}">
                        <a16:rowId xmlns:a16="http://schemas.microsoft.com/office/drawing/2014/main" val="562201899"/>
                      </a:ext>
                    </a:extLst>
                  </a:tr>
                  <a:tr h="269155">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l-GR" dirty="0">
                              <a:latin typeface="Minion Pro"/>
                            </a:rPr>
                            <a:t>Η δυναμική ηλεκτρική ενέργεια του συστήματος πυρήνας/ηλεκτρόνιο (δυναμική ενέργεια πεδίου δύο φορτίων </a:t>
                          </a:r>
                          <a:r>
                            <a:rPr lang="en-US" i="1" dirty="0">
                              <a:latin typeface="Minion Pro"/>
                            </a:rPr>
                            <a:t>Q</a:t>
                          </a:r>
                          <a:r>
                            <a:rPr lang="en-US" dirty="0">
                              <a:latin typeface="Minion Pro"/>
                            </a:rPr>
                            <a:t> </a:t>
                          </a:r>
                          <a:r>
                            <a:rPr lang="el-GR" dirty="0">
                              <a:latin typeface="Minion Pro"/>
                            </a:rPr>
                            <a:t>και</a:t>
                          </a:r>
                          <a:r>
                            <a:rPr lang="el-GR" baseline="0" dirty="0">
                              <a:latin typeface="Minion Pro"/>
                            </a:rPr>
                            <a:t> </a:t>
                          </a:r>
                          <a:r>
                            <a:rPr lang="en-US" i="1" baseline="0" dirty="0">
                              <a:latin typeface="Minion Pro"/>
                            </a:rPr>
                            <a:t>q</a:t>
                          </a:r>
                          <a:r>
                            <a:rPr lang="el-GR" dirty="0">
                              <a:latin typeface="Minion Pro"/>
                            </a:rPr>
                            <a:t> σε απόσταση </a:t>
                          </a:r>
                          <a:r>
                            <a:rPr lang="en-US" dirty="0">
                              <a:latin typeface="Minion Pro"/>
                            </a:rPr>
                            <a:t>r) </a:t>
                          </a:r>
                          <a:r>
                            <a:rPr lang="el-GR" dirty="0">
                              <a:latin typeface="Minion Pro"/>
                            </a:rPr>
                            <a:t>δίνεται από τη σχέση:</a:t>
                          </a:r>
                          <a:br>
                            <a:rPr lang="el-GR" dirty="0">
                              <a:latin typeface="Minion Pro"/>
                            </a:rPr>
                          </a:b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𝑘</m:t>
                              </m:r>
                              <m:f>
                                <m:fPr>
                                  <m:ctrlPr>
                                    <a:rPr lang="en-US" b="0" i="1" smtClean="0">
                                      <a:latin typeface="Cambria Math" panose="02040503050406030204" pitchFamily="18" charset="0"/>
                                    </a:rPr>
                                  </m:ctrlPr>
                                </m:fPr>
                                <m:num>
                                  <m:r>
                                    <a:rPr lang="en-US" b="0" i="1" smtClean="0">
                                      <a:latin typeface="Cambria Math" panose="02040503050406030204" pitchFamily="18" charset="0"/>
                                    </a:rPr>
                                    <m:t>𝑄𝑞</m:t>
                                  </m:r>
                                </m:num>
                                <m:den>
                                  <m:r>
                                    <a:rPr lang="en-US" b="0" i="1" smtClean="0">
                                      <a:latin typeface="Cambria Math" panose="02040503050406030204" pitchFamily="18" charset="0"/>
                                    </a:rPr>
                                    <m:t>𝑟</m:t>
                                  </m:r>
                                </m:den>
                              </m:f>
                              <m:r>
                                <a:rPr lang="el-GR" b="0" i="1" smtClean="0">
                                  <a:latin typeface="Cambria Math" panose="02040503050406030204" pitchFamily="18" charset="0"/>
                                </a:rPr>
                                <m:t>=−</m:t>
                              </m:r>
                              <m:r>
                                <a:rPr lang="en-US" b="0" i="1" smtClean="0">
                                  <a:latin typeface="Cambria Math" panose="02040503050406030204" pitchFamily="18" charset="0"/>
                                </a:rPr>
                                <m:t>𝑘</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a14:m>
                          <a:endParaRPr lang="en-US" dirty="0"/>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b="0" dirty="0">
                              <a:latin typeface="Minion Pro"/>
                            </a:rPr>
                            <a:t>To e</a:t>
                          </a:r>
                          <a:r>
                            <a:rPr lang="en-US" b="0" baseline="30000" dirty="0">
                              <a:latin typeface="Minion Pro"/>
                            </a:rPr>
                            <a:t>-</a:t>
                          </a:r>
                          <a:r>
                            <a:rPr lang="el-GR" b="0" dirty="0">
                              <a:latin typeface="Minion Pro"/>
                            </a:rPr>
                            <a:t> κινείται σε κυκλική τροχιά, άρα θα έχει κεντρομόλο επιτάχυνση που δίνεται από τη σχέση: </a:t>
                          </a:r>
                          <a:br>
                            <a:rPr lang="el-GR" b="0" dirty="0">
                              <a:latin typeface="Minion Pro"/>
                            </a:rPr>
                          </a:b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a14:m>
                          <a:endParaRPr lang="en-US" dirty="0"/>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l-GR" b="0" dirty="0">
                              <a:latin typeface="Minion Pro"/>
                            </a:rPr>
                            <a:t>Μόνο πάνω στις σταθερές τροχιές ισχύουν οι νόμοι της κλασική μηχανικής, συνεπώς μπορούμε να χρησιμοποιήσουμε τους Νόμους Κίνησης</a:t>
                          </a:r>
                          <a:r>
                            <a:rPr lang="el-GR" b="0" baseline="0" dirty="0">
                              <a:latin typeface="Minion Pro"/>
                            </a:rPr>
                            <a:t> και να ισχύει</a:t>
                          </a:r>
                          <a:r>
                            <a:rPr lang="el-GR" b="0" dirty="0">
                              <a:latin typeface="Minion Pro"/>
                            </a:rPr>
                            <a:t>:</a:t>
                          </a:r>
                          <a:br>
                            <a:rPr lang="el-GR" b="0" dirty="0">
                              <a:latin typeface="Minion Pro"/>
                            </a:rPr>
                          </a:br>
                          <a14:m>
                            <m:oMath xmlns:m="http://schemas.openxmlformats.org/officeDocument/2006/math">
                              <m:r>
                                <a:rPr lang="en-US" sz="1800" b="0" i="1" u="none" strike="noStrike" baseline="0" smtClean="0">
                                  <a:latin typeface="Cambria Math" panose="02040503050406030204" pitchFamily="18" charset="0"/>
                                </a:rPr>
                                <m:t>𝐹</m:t>
                              </m:r>
                              <m:r>
                                <a:rPr lang="en-US" sz="1800" b="0" i="1" u="none" strike="noStrike" baseline="0" smtClean="0">
                                  <a:latin typeface="Cambria Math" panose="02040503050406030204" pitchFamily="18" charset="0"/>
                                </a:rPr>
                                <m:t>=</m:t>
                              </m:r>
                              <m:r>
                                <a:rPr lang="en-US" sz="1800" b="0" i="1" u="none" strike="noStrike" baseline="0" smtClean="0">
                                  <a:latin typeface="Cambria Math" panose="02040503050406030204" pitchFamily="18" charset="0"/>
                                </a:rPr>
                                <m:t>𝑚𝑎</m:t>
                              </m:r>
                            </m:oMath>
                          </a14:m>
                          <a:endParaRPr lang="en-US" sz="1800" b="0" i="0" u="none" strike="noStrike" baseline="0" dirty="0">
                            <a:latin typeface="NewBaskerville-Roman"/>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l-GR" sz="1800" b="0" i="0" u="none" strike="noStrike" baseline="0" dirty="0">
                              <a:latin typeface="NewBaskerville-Roman"/>
                            </a:rPr>
                            <a:t>Την τιμή του φορτίου του </a:t>
                          </a:r>
                          <a:r>
                            <a:rPr lang="en-US" sz="1800" b="0" i="0" u="none" strike="noStrike" baseline="0" dirty="0">
                              <a:latin typeface="NewBaskerville-Roman"/>
                            </a:rPr>
                            <a:t>e</a:t>
                          </a:r>
                          <a:r>
                            <a:rPr lang="en-US" sz="1800" b="0" i="0" u="none" strike="noStrike" baseline="30000" dirty="0">
                              <a:latin typeface="NewBaskerville-Roman"/>
                            </a:rPr>
                            <a:t>-</a:t>
                          </a:r>
                          <a:r>
                            <a:rPr lang="el-GR" sz="1800" b="0" i="0" u="none" strike="noStrike" baseline="0" dirty="0">
                              <a:latin typeface="NewBaskerville-Roman"/>
                            </a:rPr>
                            <a:t> και του πρωτονίου και τη μάζα του </a:t>
                          </a:r>
                          <a:r>
                            <a:rPr lang="en-US" sz="1800" b="0" i="0" u="none" strike="noStrike" baseline="0" dirty="0">
                              <a:latin typeface="NewBaskerville-Roman"/>
                            </a:rPr>
                            <a:t>e</a:t>
                          </a:r>
                          <a:r>
                            <a:rPr lang="en-US" sz="1800" b="0" i="0" u="none" strike="noStrike" baseline="30000" dirty="0">
                              <a:latin typeface="NewBaskerville-Roman"/>
                            </a:rPr>
                            <a:t>-</a:t>
                          </a:r>
                          <a:r>
                            <a:rPr lang="el-GR" sz="1800" b="0" i="0" u="none" strike="noStrike" baseline="0" dirty="0">
                              <a:latin typeface="NewBaskerville-Roman"/>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l-GR" sz="1800" b="0" i="0" u="none" strike="noStrike" baseline="0" dirty="0">
                              <a:latin typeface="NewBaskerville-Roman"/>
                            </a:rPr>
                            <a:t>Στις επιτρεπόμενες τροχιές ισχύει η συνθήκη </a:t>
                          </a:r>
                          <a:r>
                            <a:rPr lang="el-GR" sz="1800" b="0" i="0" u="none" strike="noStrike" baseline="0" dirty="0" err="1">
                              <a:latin typeface="NewBaskerville-Roman"/>
                            </a:rPr>
                            <a:t>κβάντωσης</a:t>
                          </a:r>
                          <a:r>
                            <a:rPr lang="el-GR" sz="1800" b="0" i="0" u="none" strike="noStrike" baseline="0" dirty="0">
                              <a:latin typeface="NewBaskerville-Roman"/>
                            </a:rPr>
                            <a:t> της στροφορμής του </a:t>
                          </a:r>
                          <a:r>
                            <a:rPr lang="en-US" sz="1800" b="0" i="0" u="none" strike="noStrike" baseline="0" dirty="0">
                              <a:latin typeface="NewBaskerville-Roman"/>
                            </a:rPr>
                            <a:t>e</a:t>
                          </a:r>
                          <a:r>
                            <a:rPr lang="en-US" sz="1800" b="0" i="0" u="none" strike="noStrike" baseline="30000" dirty="0">
                              <a:latin typeface="NewBaskerville-Roman"/>
                            </a:rPr>
                            <a:t>-</a:t>
                          </a:r>
                          <a:r>
                            <a:rPr lang="el-GR" sz="1800" b="0" i="0" u="none" strike="noStrike" baseline="0" dirty="0">
                              <a:latin typeface="NewBaskerville-Roman"/>
                            </a:rPr>
                            <a:t>, και ισχύει:</a:t>
                          </a:r>
                          <a:br>
                            <a:rPr lang="el-GR" sz="1800" b="0" i="0" u="none" strike="noStrike" baseline="0" dirty="0">
                              <a:latin typeface="NewBaskerville-Roman"/>
                            </a:rPr>
                          </a:br>
                          <a14:m>
                            <m:oMath xmlns:m="http://schemas.openxmlformats.org/officeDocument/2006/math">
                              <m:sSub>
                                <m:sSubPr>
                                  <m:ctrlPr>
                                    <a:rPr lang="en-US" sz="1800" i="1" smtClean="0">
                                      <a:latin typeface="Cambria Math" panose="02040503050406030204" pitchFamily="18" charset="0"/>
                                    </a:rPr>
                                  </m:ctrlPr>
                                </m:sSubPr>
                                <m:e>
                                  <m:r>
                                    <m:rPr>
                                      <m:sty m:val="p"/>
                                    </m:rPr>
                                    <a:rPr lang="en-US" sz="1800" b="0" i="0" smtClean="0">
                                      <a:latin typeface="Cambria Math" panose="02040503050406030204" pitchFamily="18" charset="0"/>
                                    </a:rPr>
                                    <m:t>m</m:t>
                                  </m:r>
                                </m:e>
                                <m:sub>
                                  <m:r>
                                    <a:rPr lang="en-US" sz="1800" b="0" i="1" smtClean="0">
                                      <a:latin typeface="Cambria Math" panose="02040503050406030204" pitchFamily="18" charset="0"/>
                                    </a:rPr>
                                    <m:t>𝑒</m:t>
                                  </m:r>
                                </m:sub>
                              </m:sSub>
                              <m:r>
                                <a:rPr lang="en-US" sz="1800" b="0" i="1" smtClean="0">
                                  <a:latin typeface="Cambria Math" panose="02040503050406030204" pitchFamily="18" charset="0"/>
                                </a:rPr>
                                <m:t>𝑢𝑟</m:t>
                              </m:r>
                              <m:r>
                                <a:rPr lang="en-US" sz="1800" b="0" i="1" smtClean="0">
                                  <a:latin typeface="Cambria Math" panose="02040503050406030204" pitchFamily="18" charset="0"/>
                                </a:rPr>
                                <m:t>=ℏ</m:t>
                              </m:r>
                              <m:r>
                                <a:rPr lang="en-US" sz="1800" b="0" i="1" smtClean="0">
                                  <a:latin typeface="Cambria Math" panose="02040503050406030204" pitchFamily="18" charset="0"/>
                                  <a:ea typeface="Cambria Math" panose="02040503050406030204" pitchFamily="18" charset="0"/>
                                </a:rPr>
                                <m:t>𝜈</m:t>
                              </m:r>
                            </m:oMath>
                          </a14:m>
                          <a:endParaRPr lang="en-US" sz="1800" b="0" i="0" u="none" strike="noStrike" baseline="0" dirty="0">
                            <a:latin typeface="NewBaskerville-Roman"/>
                          </a:endParaRPr>
                        </a:p>
                      </a:txBody>
                      <a:tcPr>
                        <a:solidFill>
                          <a:srgbClr val="D1F5CB"/>
                        </a:solidFill>
                      </a:tcPr>
                    </a:tc>
                    <a:extLst>
                      <a:ext uri="{0D108BD9-81ED-4DB2-BD59-A6C34878D82A}">
                        <a16:rowId xmlns:a16="http://schemas.microsoft.com/office/drawing/2014/main" val="3502579250"/>
                      </a:ext>
                    </a:extLst>
                  </a:tr>
                </a:tbl>
              </a:graphicData>
            </a:graphic>
          </p:graphicFrame>
        </mc:Choice>
        <mc:Fallback xmlns="">
          <p:graphicFrame>
            <p:nvGraphicFramePr>
              <p:cNvPr id="4" name="Table 3">
                <a:extLst>
                  <a:ext uri="{FF2B5EF4-FFF2-40B4-BE49-F238E27FC236}">
                    <a16:creationId xmlns:a16="http://schemas.microsoft.com/office/drawing/2014/main" id="{F424C721-C4BB-F0CC-8861-5AB9CD58644A}"/>
                  </a:ext>
                </a:extLst>
              </p:cNvPr>
              <p:cNvGraphicFramePr>
                <a:graphicFrameLocks noGrp="1"/>
              </p:cNvGraphicFramePr>
              <p:nvPr>
                <p:extLst>
                  <p:ext uri="{D42A27DB-BD31-4B8C-83A1-F6EECF244321}">
                    <p14:modId xmlns:p14="http://schemas.microsoft.com/office/powerpoint/2010/main" val="2608564917"/>
                  </p:ext>
                </p:extLst>
              </p:nvPr>
            </p:nvGraphicFramePr>
            <p:xfrm>
              <a:off x="6115200" y="852238"/>
              <a:ext cx="5791200" cy="5688401"/>
            </p:xfrm>
            <a:graphic>
              <a:graphicData uri="http://schemas.openxmlformats.org/drawingml/2006/table">
                <a:tbl>
                  <a:tblPr firstRow="1" bandRow="1">
                    <a:tableStyleId>{00A15C55-8517-42AA-B614-E9B94910E393}</a:tableStyleId>
                  </a:tblPr>
                  <a:tblGrid>
                    <a:gridCol w="5791200">
                      <a:extLst>
                        <a:ext uri="{9D8B030D-6E8A-4147-A177-3AD203B41FA5}">
                          <a16:colId xmlns:a16="http://schemas.microsoft.com/office/drawing/2014/main" val="1653179394"/>
                        </a:ext>
                      </a:extLst>
                    </a:gridCol>
                  </a:tblGrid>
                  <a:tr h="659201">
                    <a:tc>
                      <a:txBody>
                        <a:bodyPr/>
                        <a:lstStyle/>
                        <a:p>
                          <a:pPr algn="ctr"/>
                          <a:r>
                            <a:rPr lang="el-GR" sz="2400" dirty="0">
                              <a:latin typeface="Minion Pro"/>
                            </a:rPr>
                            <a:t>Τι γνωρίζουμε</a:t>
                          </a:r>
                          <a:endParaRPr lang="en-US" sz="2400" dirty="0">
                            <a:latin typeface="Minion Pro"/>
                          </a:endParaRPr>
                        </a:p>
                      </a:txBody>
                      <a:tcPr anchor="ctr">
                        <a:solidFill>
                          <a:srgbClr val="168C75"/>
                        </a:solidFill>
                      </a:tcPr>
                    </a:tc>
                    <a:extLst>
                      <a:ext uri="{0D108BD9-81ED-4DB2-BD59-A6C34878D82A}">
                        <a16:rowId xmlns:a16="http://schemas.microsoft.com/office/drawing/2014/main" val="562201899"/>
                      </a:ext>
                    </a:extLst>
                  </a:tr>
                  <a:tr h="5029200">
                    <a:tc>
                      <a:txBody>
                        <a:bodyPr/>
                        <a:lstStyle/>
                        <a:p>
                          <a:endParaRPr lang="en-US"/>
                        </a:p>
                      </a:txBody>
                      <a:tcPr>
                        <a:blipFill>
                          <a:blip r:embed="rId3"/>
                          <a:stretch>
                            <a:fillRect l="-105" t="-13196" r="-421" b="-363"/>
                          </a:stretch>
                        </a:blipFill>
                      </a:tcPr>
                    </a:tc>
                    <a:extLst>
                      <a:ext uri="{0D108BD9-81ED-4DB2-BD59-A6C34878D82A}">
                        <a16:rowId xmlns:a16="http://schemas.microsoft.com/office/drawing/2014/main" val="3502579250"/>
                      </a:ext>
                    </a:extLst>
                  </a:tr>
                </a:tbl>
              </a:graphicData>
            </a:graphic>
          </p:graphicFrame>
        </mc:Fallback>
      </mc:AlternateContent>
    </p:spTree>
    <p:extLst>
      <p:ext uri="{BB962C8B-B14F-4D97-AF65-F5344CB8AC3E}">
        <p14:creationId xmlns:p14="http://schemas.microsoft.com/office/powerpoint/2010/main" val="3818707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F2CE6-E797-D236-CA80-EA5E1F0E4D5E}"/>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23C6A123-7820-FB50-3A37-E2A1361A84A4}"/>
              </a:ext>
            </a:extLst>
          </p:cNvPr>
          <p:cNvSpPr>
            <a:spLocks noGrp="1"/>
          </p:cNvSpPr>
          <p:nvPr>
            <p:ph type="title"/>
          </p:nvPr>
        </p:nvSpPr>
        <p:spPr>
          <a:xfrm>
            <a:off x="324000" y="152400"/>
            <a:ext cx="11563200" cy="685800"/>
          </a:xfrm>
        </p:spPr>
        <p:txBody>
          <a:bodyPr anchor="ctr">
            <a:normAutofit/>
          </a:bodyPr>
          <a:lstStyle/>
          <a:p>
            <a:r>
              <a:rPr lang="el-GR" dirty="0"/>
              <a:t>Επιτρεπόμενες ενεργειακές στάθμες (τροχιές) Υδρογόνου</a:t>
            </a:r>
            <a:endParaRPr lang="en-US" dirty="0"/>
          </a:p>
        </p:txBody>
      </p:sp>
      <p:pic>
        <p:nvPicPr>
          <p:cNvPr id="6" name="Picture 5">
            <a:extLst>
              <a:ext uri="{FF2B5EF4-FFF2-40B4-BE49-F238E27FC236}">
                <a16:creationId xmlns:a16="http://schemas.microsoft.com/office/drawing/2014/main" id="{28D3F5BB-6956-4570-E472-480559223C7B}"/>
              </a:ext>
            </a:extLst>
          </p:cNvPr>
          <p:cNvPicPr>
            <a:picLocks noChangeAspect="1"/>
          </p:cNvPicPr>
          <p:nvPr/>
        </p:nvPicPr>
        <p:blipFill>
          <a:blip r:embed="rId3"/>
          <a:stretch>
            <a:fillRect/>
          </a:stretch>
        </p:blipFill>
        <p:spPr>
          <a:xfrm>
            <a:off x="324000" y="842170"/>
            <a:ext cx="3668545" cy="2818517"/>
          </a:xfrm>
          <a:prstGeom prst="rect">
            <a:avLst/>
          </a:prstGeom>
          <a:ln>
            <a:solidFill>
              <a:schemeClr val="tx1"/>
            </a:solidFill>
          </a:ln>
        </p:spPr>
      </p:pic>
      <p:sp>
        <p:nvSpPr>
          <p:cNvPr id="16" name="TextBox 15">
            <a:extLst>
              <a:ext uri="{FF2B5EF4-FFF2-40B4-BE49-F238E27FC236}">
                <a16:creationId xmlns:a16="http://schemas.microsoft.com/office/drawing/2014/main" id="{704394F3-3A14-EB8A-1D05-BD7D0FF8B689}"/>
              </a:ext>
            </a:extLst>
          </p:cNvPr>
          <p:cNvSpPr txBox="1"/>
          <p:nvPr/>
        </p:nvSpPr>
        <p:spPr>
          <a:xfrm>
            <a:off x="4016507" y="852473"/>
            <a:ext cx="7870693" cy="646331"/>
          </a:xfrm>
          <a:prstGeom prst="rect">
            <a:avLst/>
          </a:prstGeom>
          <a:noFill/>
        </p:spPr>
        <p:txBody>
          <a:bodyPr wrap="square">
            <a:spAutoFit/>
          </a:bodyPr>
          <a:lstStyle/>
          <a:p>
            <a:pPr algn="l"/>
            <a:r>
              <a:rPr lang="en-US" sz="1800" b="0" i="0" u="none" strike="noStrike" baseline="0" dirty="0">
                <a:latin typeface="NewBaskerville-Roman"/>
              </a:rPr>
              <a:t>H </a:t>
            </a:r>
            <a:r>
              <a:rPr lang="el-GR" sz="1800" b="0" i="0" u="none" strike="noStrike" baseline="0" dirty="0">
                <a:latin typeface="NewBaskerville-Roman"/>
              </a:rPr>
              <a:t>συνολική ενέργεια του ατόμου, που περιέχει όρους κινητικής και δυναμικής ενέργειας, είναι</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33E00CBC-8277-0A66-1576-FA4698941105}"/>
                  </a:ext>
                </a:extLst>
              </p:cNvPr>
              <p:cNvGraphicFramePr>
                <a:graphicFrameLocks noGrp="1"/>
              </p:cNvGraphicFramePr>
              <p:nvPr>
                <p:extLst>
                  <p:ext uri="{D42A27DB-BD31-4B8C-83A1-F6EECF244321}">
                    <p14:modId xmlns:p14="http://schemas.microsoft.com/office/powerpoint/2010/main" val="574479092"/>
                  </p:ext>
                </p:extLst>
              </p:nvPr>
            </p:nvGraphicFramePr>
            <p:xfrm>
              <a:off x="4197215" y="1589116"/>
              <a:ext cx="7374154" cy="701040"/>
            </p:xfrm>
            <a:graphic>
              <a:graphicData uri="http://schemas.openxmlformats.org/drawingml/2006/table">
                <a:tbl>
                  <a:tblPr firstRow="1" bandRow="1">
                    <a:tableStyleId>{5C22544A-7EE6-4342-B048-85BDC9FD1C3A}</a:tableStyleId>
                  </a:tblPr>
                  <a:tblGrid>
                    <a:gridCol w="6478954">
                      <a:extLst>
                        <a:ext uri="{9D8B030D-6E8A-4147-A177-3AD203B41FA5}">
                          <a16:colId xmlns:a16="http://schemas.microsoft.com/office/drawing/2014/main" val="3065731798"/>
                        </a:ext>
                      </a:extLst>
                    </a:gridCol>
                    <a:gridCol w="895200">
                      <a:extLst>
                        <a:ext uri="{9D8B030D-6E8A-4147-A177-3AD203B41FA5}">
                          <a16:colId xmlns:a16="http://schemas.microsoft.com/office/drawing/2014/main" val="208153883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𝐸</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𝐾</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𝑈</m:t>
                                </m:r>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2</m:t>
                                    </m:r>
                                  </m:den>
                                </m:f>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𝑚</m:t>
                                    </m:r>
                                  </m:e>
                                  <m:sub>
                                    <m:r>
                                      <a:rPr lang="en-US" sz="2000" b="0" i="1" smtClean="0">
                                        <a:solidFill>
                                          <a:schemeClr val="tx1"/>
                                        </a:solidFill>
                                        <a:latin typeface="Cambria Math" panose="02040503050406030204" pitchFamily="18" charset="0"/>
                                      </a:rPr>
                                      <m:t>𝑒</m:t>
                                    </m:r>
                                  </m:sub>
                                </m:sSub>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𝑢</m:t>
                                    </m:r>
                                  </m:e>
                                  <m:sup>
                                    <m:r>
                                      <a:rPr lang="en-US" sz="2000" b="0" i="1" smtClean="0">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𝑘</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2</m:t>
                                        </m:r>
                                      </m:sup>
                                    </m:sSup>
                                  </m:num>
                                  <m:den>
                                    <m:r>
                                      <a:rPr lang="en-US" sz="2000" i="1">
                                        <a:solidFill>
                                          <a:schemeClr val="tx1"/>
                                        </a:solidFill>
                                        <a:latin typeface="Cambria Math" panose="02040503050406030204" pitchFamily="18" charset="0"/>
                                      </a:rPr>
                                      <m:t>𝑟</m:t>
                                    </m:r>
                                  </m:den>
                                </m:f>
                              </m:oMath>
                            </m:oMathPara>
                          </a14:m>
                          <a:endParaRPr lang="en-US" sz="2000" dirty="0">
                            <a:solidFill>
                              <a:schemeClr val="tx1"/>
                            </a:solidFill>
                            <a:latin typeface="Minion Pro" panose="02040503050306020203"/>
                          </a:endParaRPr>
                        </a:p>
                      </a:txBody>
                      <a:tcPr anchor="ctr">
                        <a:solidFill>
                          <a:schemeClr val="bg1"/>
                        </a:solidFill>
                      </a:tcPr>
                    </a:tc>
                    <a:tc>
                      <a:txBody>
                        <a:bodyPr/>
                        <a:lstStyle/>
                        <a:p>
                          <a:pPr algn="ctr"/>
                          <a:r>
                            <a:rPr lang="en-US" sz="2000" b="0" dirty="0">
                              <a:solidFill>
                                <a:schemeClr val="tx1"/>
                              </a:solidFill>
                              <a:latin typeface="Minion Pro" panose="02040503050306020203"/>
                            </a:rPr>
                            <a:t>(1)</a:t>
                          </a:r>
                        </a:p>
                      </a:txBody>
                      <a:tcPr anchor="ctr">
                        <a:solidFill>
                          <a:schemeClr val="bg1"/>
                        </a:solidFill>
                      </a:tcPr>
                    </a:tc>
                    <a:extLst>
                      <a:ext uri="{0D108BD9-81ED-4DB2-BD59-A6C34878D82A}">
                        <a16:rowId xmlns:a16="http://schemas.microsoft.com/office/drawing/2014/main" val="3809088056"/>
                      </a:ext>
                    </a:extLst>
                  </a:tr>
                </a:tbl>
              </a:graphicData>
            </a:graphic>
          </p:graphicFrame>
        </mc:Choice>
        <mc:Fallback xmlns="">
          <p:graphicFrame>
            <p:nvGraphicFramePr>
              <p:cNvPr id="2" name="Table 1">
                <a:extLst>
                  <a:ext uri="{FF2B5EF4-FFF2-40B4-BE49-F238E27FC236}">
                    <a16:creationId xmlns:a16="http://schemas.microsoft.com/office/drawing/2014/main" id="{33E00CBC-8277-0A66-1576-FA4698941105}"/>
                  </a:ext>
                </a:extLst>
              </p:cNvPr>
              <p:cNvGraphicFramePr>
                <a:graphicFrameLocks noGrp="1"/>
              </p:cNvGraphicFramePr>
              <p:nvPr>
                <p:extLst>
                  <p:ext uri="{D42A27DB-BD31-4B8C-83A1-F6EECF244321}">
                    <p14:modId xmlns:p14="http://schemas.microsoft.com/office/powerpoint/2010/main" val="574479092"/>
                  </p:ext>
                </p:extLst>
              </p:nvPr>
            </p:nvGraphicFramePr>
            <p:xfrm>
              <a:off x="4197215" y="1589116"/>
              <a:ext cx="7374154" cy="701040"/>
            </p:xfrm>
            <a:graphic>
              <a:graphicData uri="http://schemas.openxmlformats.org/drawingml/2006/table">
                <a:tbl>
                  <a:tblPr firstRow="1" bandRow="1">
                    <a:tableStyleId>{5C22544A-7EE6-4342-B048-85BDC9FD1C3A}</a:tableStyleId>
                  </a:tblPr>
                  <a:tblGrid>
                    <a:gridCol w="6478954">
                      <a:extLst>
                        <a:ext uri="{9D8B030D-6E8A-4147-A177-3AD203B41FA5}">
                          <a16:colId xmlns:a16="http://schemas.microsoft.com/office/drawing/2014/main" val="3065731798"/>
                        </a:ext>
                      </a:extLst>
                    </a:gridCol>
                    <a:gridCol w="895200">
                      <a:extLst>
                        <a:ext uri="{9D8B030D-6E8A-4147-A177-3AD203B41FA5}">
                          <a16:colId xmlns:a16="http://schemas.microsoft.com/office/drawing/2014/main" val="2081538833"/>
                        </a:ext>
                      </a:extLst>
                    </a:gridCol>
                  </a:tblGrid>
                  <a:tr h="701040">
                    <a:tc>
                      <a:txBody>
                        <a:bodyPr/>
                        <a:lstStyle/>
                        <a:p>
                          <a:endParaRPr lang="en-US"/>
                        </a:p>
                      </a:txBody>
                      <a:tcPr anchor="ctr">
                        <a:blipFill>
                          <a:blip r:embed="rId4"/>
                          <a:stretch>
                            <a:fillRect l="-94" t="-862" r="-14192" b="-3448"/>
                          </a:stretch>
                        </a:blipFill>
                      </a:tcPr>
                    </a:tc>
                    <a:tc>
                      <a:txBody>
                        <a:bodyPr/>
                        <a:lstStyle/>
                        <a:p>
                          <a:pPr algn="ctr"/>
                          <a:r>
                            <a:rPr lang="en-US" sz="2000" b="0" dirty="0">
                              <a:solidFill>
                                <a:schemeClr val="tx1"/>
                              </a:solidFill>
                              <a:latin typeface="Minion Pro" panose="02040503050306020203"/>
                            </a:rPr>
                            <a:t>(1)</a:t>
                          </a:r>
                        </a:p>
                      </a:txBody>
                      <a:tcPr anchor="ctr">
                        <a:solidFill>
                          <a:schemeClr val="bg1"/>
                        </a:solidFill>
                      </a:tcPr>
                    </a:tc>
                    <a:extLst>
                      <a:ext uri="{0D108BD9-81ED-4DB2-BD59-A6C34878D82A}">
                        <a16:rowId xmlns:a16="http://schemas.microsoft.com/office/drawing/2014/main" val="3809088056"/>
                      </a:ext>
                    </a:extLst>
                  </a:tr>
                </a:tbl>
              </a:graphicData>
            </a:graphic>
          </p:graphicFrame>
        </mc:Fallback>
      </mc:AlternateContent>
      <p:sp>
        <p:nvSpPr>
          <p:cNvPr id="4" name="TextBox 3">
            <a:extLst>
              <a:ext uri="{FF2B5EF4-FFF2-40B4-BE49-F238E27FC236}">
                <a16:creationId xmlns:a16="http://schemas.microsoft.com/office/drawing/2014/main" id="{49978071-51C4-F626-84BE-929A17EC684F}"/>
              </a:ext>
            </a:extLst>
          </p:cNvPr>
          <p:cNvSpPr txBox="1"/>
          <p:nvPr/>
        </p:nvSpPr>
        <p:spPr>
          <a:xfrm>
            <a:off x="4004526" y="2380468"/>
            <a:ext cx="7870693" cy="923330"/>
          </a:xfrm>
          <a:prstGeom prst="rect">
            <a:avLst/>
          </a:prstGeom>
          <a:noFill/>
        </p:spPr>
        <p:txBody>
          <a:bodyPr wrap="square">
            <a:spAutoFit/>
          </a:bodyPr>
          <a:lstStyle/>
          <a:p>
            <a:pPr algn="l"/>
            <a:r>
              <a:rPr lang="el-GR" sz="1800" b="0" i="0" u="none" strike="noStrike" baseline="0" dirty="0">
                <a:latin typeface="NewBaskerville-Roman"/>
              </a:rPr>
              <a:t>Στην έκφραση αυτή βλέπουμε έχουμε μια σχέση που να συνδέει την ενέργεια με την τροχιά, αλλά περιέχεται ο όρος της ταχύτητας που μας είναι άγνωστος. </a:t>
            </a:r>
            <a:r>
              <a:rPr lang="el-GR" dirty="0">
                <a:latin typeface="NewBaskerville-Roman"/>
              </a:rPr>
              <a:t>Καιρός να εκμεταλλευτούμε την κλασική μηχανική. </a:t>
            </a:r>
            <a:endParaRPr lang="el-GR" sz="1800" b="0" i="0" u="none" strike="noStrike" baseline="0" dirty="0">
              <a:latin typeface="NewBaskerville-Roman"/>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59C99D-C395-F17E-389C-1CB954112F35}"/>
                  </a:ext>
                </a:extLst>
              </p:cNvPr>
              <p:cNvSpPr txBox="1"/>
              <p:nvPr/>
            </p:nvSpPr>
            <p:spPr>
              <a:xfrm>
                <a:off x="5833368" y="3771821"/>
                <a:ext cx="3000401"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u="none" strike="noStrike" baseline="0" smtClean="0">
                          <a:latin typeface="Cambria Math" panose="02040503050406030204" pitchFamily="18" charset="0"/>
                        </a:rPr>
                        <m:t>𝐹</m:t>
                      </m:r>
                      <m:r>
                        <a:rPr lang="en-US" sz="2000" b="0" i="1" u="none" strike="noStrike" baseline="0" smtClean="0">
                          <a:latin typeface="Cambria Math" panose="02040503050406030204" pitchFamily="18" charset="0"/>
                        </a:rPr>
                        <m:t>=</m:t>
                      </m:r>
                      <m:r>
                        <a:rPr lang="en-US" sz="2000" b="0" i="1" u="none" strike="noStrike" baseline="0" smtClean="0">
                          <a:latin typeface="Cambria Math" panose="02040503050406030204" pitchFamily="18" charset="0"/>
                        </a:rPr>
                        <m:t>𝑚𝑎</m:t>
                      </m:r>
                      <m:r>
                        <a:rPr lang="el-GR" sz="2000" b="0" i="1" u="none" strike="noStrike" baseline="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𝑢</m:t>
                              </m:r>
                            </m:e>
                            <m:sup>
                              <m:r>
                                <a:rPr lang="en-US" sz="2000" i="1">
                                  <a:latin typeface="Cambria Math" panose="02040503050406030204" pitchFamily="18" charset="0"/>
                                </a:rPr>
                                <m:t>2</m:t>
                              </m:r>
                            </m:sup>
                          </m:sSup>
                        </m:num>
                        <m:den>
                          <m:r>
                            <a:rPr lang="en-US" sz="2000" i="1">
                              <a:latin typeface="Cambria Math" panose="02040503050406030204" pitchFamily="18" charset="0"/>
                            </a:rPr>
                            <m:t>𝑟</m:t>
                          </m:r>
                        </m:den>
                      </m:f>
                    </m:oMath>
                  </m:oMathPara>
                </a14:m>
                <a:endParaRPr lang="en-US" sz="2000" b="0" i="0" u="none" strike="noStrike" baseline="0" dirty="0">
                  <a:latin typeface="NewBaskerville-Roman"/>
                </a:endParaRPr>
              </a:p>
            </p:txBody>
          </p:sp>
        </mc:Choice>
        <mc:Fallback xmlns="">
          <p:sp>
            <p:nvSpPr>
              <p:cNvPr id="7" name="TextBox 6">
                <a:extLst>
                  <a:ext uri="{FF2B5EF4-FFF2-40B4-BE49-F238E27FC236}">
                    <a16:creationId xmlns:a16="http://schemas.microsoft.com/office/drawing/2014/main" id="{8C59C99D-C395-F17E-389C-1CB954112F35}"/>
                  </a:ext>
                </a:extLst>
              </p:cNvPr>
              <p:cNvSpPr txBox="1">
                <a:spLocks noRot="1" noChangeAspect="1" noMove="1" noResize="1" noEditPoints="1" noAdjustHandles="1" noChangeArrowheads="1" noChangeShapeType="1" noTextEdit="1"/>
              </p:cNvSpPr>
              <p:nvPr/>
            </p:nvSpPr>
            <p:spPr>
              <a:xfrm>
                <a:off x="5833368" y="3771821"/>
                <a:ext cx="3000401" cy="707886"/>
              </a:xfrm>
              <a:prstGeom prst="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FC3D777-1F4D-1AE1-485F-B71F11DC3556}"/>
              </a:ext>
            </a:extLst>
          </p:cNvPr>
          <p:cNvSpPr txBox="1"/>
          <p:nvPr/>
        </p:nvSpPr>
        <p:spPr>
          <a:xfrm>
            <a:off x="4004526" y="3394109"/>
            <a:ext cx="7870693" cy="369332"/>
          </a:xfrm>
          <a:prstGeom prst="rect">
            <a:avLst/>
          </a:prstGeom>
          <a:noFill/>
        </p:spPr>
        <p:txBody>
          <a:bodyPr wrap="square">
            <a:spAutoFit/>
          </a:bodyPr>
          <a:lstStyle/>
          <a:p>
            <a:r>
              <a:rPr lang="el-GR" dirty="0">
                <a:latin typeface="NewBaskerville-Roman"/>
              </a:rPr>
              <a:t>Εφαρμόζοντας το δεύτερο νόμο του Νεύτωνα σε αυτό το σύστημα έχουμε:</a:t>
            </a:r>
            <a:endParaRPr lang="en-US" dirty="0"/>
          </a:p>
        </p:txBody>
      </p:sp>
      <p:sp>
        <p:nvSpPr>
          <p:cNvPr id="13" name="TextBox 12">
            <a:extLst>
              <a:ext uri="{FF2B5EF4-FFF2-40B4-BE49-F238E27FC236}">
                <a16:creationId xmlns:a16="http://schemas.microsoft.com/office/drawing/2014/main" id="{92C9B5CB-5820-1E63-71C1-7D2D56CF221A}"/>
              </a:ext>
            </a:extLst>
          </p:cNvPr>
          <p:cNvSpPr txBox="1"/>
          <p:nvPr/>
        </p:nvSpPr>
        <p:spPr>
          <a:xfrm>
            <a:off x="304352" y="4730275"/>
            <a:ext cx="5624624" cy="369332"/>
          </a:xfrm>
          <a:prstGeom prst="rect">
            <a:avLst/>
          </a:prstGeom>
          <a:noFill/>
        </p:spPr>
        <p:txBody>
          <a:bodyPr wrap="square">
            <a:spAutoFit/>
          </a:bodyPr>
          <a:lstStyle/>
          <a:p>
            <a:r>
              <a:rPr lang="el-GR" dirty="0">
                <a:latin typeface="NewBaskerville-Roman"/>
              </a:rPr>
              <a:t>Το μέτρο της δύναμης </a:t>
            </a:r>
            <a:r>
              <a:rPr lang="en-US" dirty="0">
                <a:latin typeface="NewBaskerville-Roman"/>
              </a:rPr>
              <a:t>F</a:t>
            </a:r>
            <a:r>
              <a:rPr lang="el-GR" dirty="0">
                <a:latin typeface="NewBaskerville-Roman"/>
              </a:rPr>
              <a:t> είναι η ελκτική δύναμη </a:t>
            </a:r>
            <a:r>
              <a:rPr lang="en-US" dirty="0">
                <a:latin typeface="NewBaskerville-Roman"/>
              </a:rPr>
              <a:t>Coulomb: </a:t>
            </a: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7A81B2A-A278-55AA-1F76-0A7B66AA4FC5}"/>
                  </a:ext>
                </a:extLst>
              </p:cNvPr>
              <p:cNvSpPr txBox="1"/>
              <p:nvPr/>
            </p:nvSpPr>
            <p:spPr>
              <a:xfrm>
                <a:off x="5928976" y="4501168"/>
                <a:ext cx="1720743"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u="none" strike="noStrike" baseline="0" smtClean="0">
                          <a:latin typeface="Cambria Math" panose="02040503050406030204" pitchFamily="18" charset="0"/>
                        </a:rPr>
                        <m:t>𝐹</m:t>
                      </m:r>
                      <m:r>
                        <a:rPr lang="en-US" sz="2000" b="0" i="1" u="none" strike="noStrike" baseline="0" smtClean="0">
                          <a:latin typeface="Cambria Math" panose="02040503050406030204" pitchFamily="18" charset="0"/>
                        </a:rPr>
                        <m:t>=</m:t>
                      </m:r>
                      <m:r>
                        <a:rPr lang="en-US" sz="2000" b="0" i="1" u="none" strike="noStrike" baseline="0" smtClean="0">
                          <a:latin typeface="Cambria Math" panose="02040503050406030204" pitchFamily="18" charset="0"/>
                        </a:rPr>
                        <m:t>𝑘</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𝑒</m:t>
                              </m:r>
                            </m:e>
                            <m:sup>
                              <m:r>
                                <a:rPr lang="en-US" sz="2000" i="1">
                                  <a:latin typeface="Cambria Math" panose="02040503050406030204" pitchFamily="18" charset="0"/>
                                </a:rPr>
                                <m:t>2</m:t>
                              </m:r>
                            </m:sup>
                          </m:sSup>
                        </m:num>
                        <m:den>
                          <m:r>
                            <a:rPr lang="en-US" sz="2000" i="1">
                              <a:latin typeface="Cambria Math" panose="02040503050406030204" pitchFamily="18" charset="0"/>
                            </a:rPr>
                            <m:t>𝑟</m:t>
                          </m:r>
                        </m:den>
                      </m:f>
                    </m:oMath>
                  </m:oMathPara>
                </a14:m>
                <a:endParaRPr lang="en-US" sz="2000" b="0" i="0" u="none" strike="noStrike" baseline="0" dirty="0">
                  <a:latin typeface="NewBaskerville-Roman"/>
                </a:endParaRPr>
              </a:p>
            </p:txBody>
          </p:sp>
        </mc:Choice>
        <mc:Fallback xmlns="">
          <p:sp>
            <p:nvSpPr>
              <p:cNvPr id="14" name="TextBox 13">
                <a:extLst>
                  <a:ext uri="{FF2B5EF4-FFF2-40B4-BE49-F238E27FC236}">
                    <a16:creationId xmlns:a16="http://schemas.microsoft.com/office/drawing/2014/main" id="{37A81B2A-A278-55AA-1F76-0A7B66AA4FC5}"/>
                  </a:ext>
                </a:extLst>
              </p:cNvPr>
              <p:cNvSpPr txBox="1">
                <a:spLocks noRot="1" noChangeAspect="1" noMove="1" noResize="1" noEditPoints="1" noAdjustHandles="1" noChangeArrowheads="1" noChangeShapeType="1" noTextEdit="1"/>
              </p:cNvSpPr>
              <p:nvPr/>
            </p:nvSpPr>
            <p:spPr>
              <a:xfrm>
                <a:off x="5928976" y="4501168"/>
                <a:ext cx="1720743" cy="707886"/>
              </a:xfrm>
              <a:prstGeom prst="rect">
                <a:avLst/>
              </a:prstGeom>
              <a:blipFill>
                <a:blip r:embed="rId6"/>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BA992CC-FAB5-CF8D-CAB2-4C4395A43075}"/>
              </a:ext>
            </a:extLst>
          </p:cNvPr>
          <p:cNvSpPr txBox="1"/>
          <p:nvPr/>
        </p:nvSpPr>
        <p:spPr>
          <a:xfrm>
            <a:off x="8460712" y="4384964"/>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CF87B871-0571-74D3-2260-DDE8A382DD2C}"/>
              </a:ext>
            </a:extLst>
          </p:cNvPr>
          <p:cNvSpPr txBox="1"/>
          <p:nvPr/>
        </p:nvSpPr>
        <p:spPr>
          <a:xfrm>
            <a:off x="8700625" y="3991796"/>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(2)</a:t>
            </a:r>
          </a:p>
        </p:txBody>
      </p:sp>
      <p:sp>
        <p:nvSpPr>
          <p:cNvPr id="21" name="TextBox 20">
            <a:extLst>
              <a:ext uri="{FF2B5EF4-FFF2-40B4-BE49-F238E27FC236}">
                <a16:creationId xmlns:a16="http://schemas.microsoft.com/office/drawing/2014/main" id="{D0A79F02-6E23-9BA5-9365-6BC738E23E15}"/>
              </a:ext>
            </a:extLst>
          </p:cNvPr>
          <p:cNvSpPr txBox="1"/>
          <p:nvPr/>
        </p:nvSpPr>
        <p:spPr>
          <a:xfrm>
            <a:off x="8700625" y="4697350"/>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(3)</a:t>
            </a:r>
          </a:p>
        </p:txBody>
      </p:sp>
      <p:sp>
        <p:nvSpPr>
          <p:cNvPr id="23" name="TextBox 22">
            <a:extLst>
              <a:ext uri="{FF2B5EF4-FFF2-40B4-BE49-F238E27FC236}">
                <a16:creationId xmlns:a16="http://schemas.microsoft.com/office/drawing/2014/main" id="{EF0FB804-C796-CFFE-8B7B-130864322AD6}"/>
              </a:ext>
            </a:extLst>
          </p:cNvPr>
          <p:cNvSpPr txBox="1"/>
          <p:nvPr/>
        </p:nvSpPr>
        <p:spPr>
          <a:xfrm>
            <a:off x="300038" y="5501298"/>
            <a:ext cx="5795962" cy="369332"/>
          </a:xfrm>
          <a:prstGeom prst="rect">
            <a:avLst/>
          </a:prstGeom>
          <a:noFill/>
        </p:spPr>
        <p:txBody>
          <a:bodyPr wrap="square">
            <a:spAutoFit/>
          </a:bodyPr>
          <a:lstStyle/>
          <a:p>
            <a:r>
              <a:rPr lang="el-GR" dirty="0">
                <a:latin typeface="NewBaskerville-Roman"/>
              </a:rPr>
              <a:t>Συνδυάζοντας τις εξισώσεις (2) και (3) προκύπτει η ισότητα:</a:t>
            </a: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CB94005-DEE3-C204-FC1D-D88E8FC0E692}"/>
                  </a:ext>
                </a:extLst>
              </p:cNvPr>
              <p:cNvSpPr txBox="1"/>
              <p:nvPr/>
            </p:nvSpPr>
            <p:spPr>
              <a:xfrm>
                <a:off x="6105600" y="5282916"/>
                <a:ext cx="1720743"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u="none" strike="noStrike" baseline="0" smtClean="0">
                          <a:latin typeface="Cambria Math" panose="02040503050406030204" pitchFamily="18" charset="0"/>
                        </a:rPr>
                        <m:t>𝑘</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𝑒</m:t>
                              </m:r>
                            </m:e>
                            <m:sup>
                              <m:r>
                                <a:rPr lang="en-US" sz="2000" i="1">
                                  <a:latin typeface="Cambria Math" panose="02040503050406030204" pitchFamily="18" charset="0"/>
                                </a:rPr>
                                <m:t>2</m:t>
                              </m:r>
                            </m:sup>
                          </m:sSup>
                        </m:num>
                        <m:den>
                          <m:r>
                            <a:rPr lang="en-US" sz="2000" i="1">
                              <a:latin typeface="Cambria Math" panose="02040503050406030204" pitchFamily="18" charset="0"/>
                            </a:rPr>
                            <m:t>𝑟</m:t>
                          </m:r>
                        </m:den>
                      </m:f>
                      <m:r>
                        <a:rPr lang="el-GR"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𝑢</m:t>
                              </m:r>
                            </m:e>
                            <m:sup>
                              <m:r>
                                <a:rPr lang="en-US" sz="2000" i="1">
                                  <a:latin typeface="Cambria Math" panose="02040503050406030204" pitchFamily="18" charset="0"/>
                                </a:rPr>
                                <m:t>2</m:t>
                              </m:r>
                            </m:sup>
                          </m:sSup>
                        </m:num>
                        <m:den>
                          <m:r>
                            <a:rPr lang="en-US" sz="2000" i="1">
                              <a:latin typeface="Cambria Math" panose="02040503050406030204" pitchFamily="18" charset="0"/>
                            </a:rPr>
                            <m:t>𝑟</m:t>
                          </m:r>
                        </m:den>
                      </m:f>
                    </m:oMath>
                  </m:oMathPara>
                </a14:m>
                <a:endParaRPr lang="en-US" sz="2000" b="0" i="0" u="none" strike="noStrike" baseline="0" dirty="0">
                  <a:latin typeface="NewBaskerville-Roman"/>
                </a:endParaRPr>
              </a:p>
            </p:txBody>
          </p:sp>
        </mc:Choice>
        <mc:Fallback xmlns="">
          <p:sp>
            <p:nvSpPr>
              <p:cNvPr id="25" name="TextBox 24">
                <a:extLst>
                  <a:ext uri="{FF2B5EF4-FFF2-40B4-BE49-F238E27FC236}">
                    <a16:creationId xmlns:a16="http://schemas.microsoft.com/office/drawing/2014/main" id="{1CB94005-DEE3-C204-FC1D-D88E8FC0E692}"/>
                  </a:ext>
                </a:extLst>
              </p:cNvPr>
              <p:cNvSpPr txBox="1">
                <a:spLocks noRot="1" noChangeAspect="1" noMove="1" noResize="1" noEditPoints="1" noAdjustHandles="1" noChangeArrowheads="1" noChangeShapeType="1" noTextEdit="1"/>
              </p:cNvSpPr>
              <p:nvPr/>
            </p:nvSpPr>
            <p:spPr>
              <a:xfrm>
                <a:off x="6105600" y="5282916"/>
                <a:ext cx="1720743" cy="707886"/>
              </a:xfrm>
              <a:prstGeom prst="rect">
                <a:avLst/>
              </a:prstGeom>
              <a:blipFill>
                <a:blip r:embed="rId7"/>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AA5BA1F0-B839-FD1F-ABEA-DB58853159BA}"/>
              </a:ext>
            </a:extLst>
          </p:cNvPr>
          <p:cNvSpPr txBox="1"/>
          <p:nvPr/>
        </p:nvSpPr>
        <p:spPr>
          <a:xfrm>
            <a:off x="8700625" y="5461050"/>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a:t>
            </a:r>
            <a:r>
              <a:rPr lang="el-GR" sz="1800" b="0" dirty="0">
                <a:solidFill>
                  <a:schemeClr val="tx1"/>
                </a:solidFill>
                <a:latin typeface="Minion Pro" panose="02040503050306020203"/>
              </a:rPr>
              <a:t>4</a:t>
            </a:r>
            <a:r>
              <a:rPr lang="en-US" sz="1800" b="0" dirty="0">
                <a:solidFill>
                  <a:schemeClr val="tx1"/>
                </a:solidFill>
                <a:latin typeface="Minion Pro" panose="02040503050306020203"/>
              </a:rPr>
              <a:t>)</a:t>
            </a:r>
          </a:p>
        </p:txBody>
      </p:sp>
    </p:spTree>
    <p:extLst>
      <p:ext uri="{BB962C8B-B14F-4D97-AF65-F5344CB8AC3E}">
        <p14:creationId xmlns:p14="http://schemas.microsoft.com/office/powerpoint/2010/main" val="411798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D3494-72B0-72CE-B926-E5099DA56BE4}"/>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9A85547D-EFD5-0F96-847D-2A2FBE466AEE}"/>
              </a:ext>
            </a:extLst>
          </p:cNvPr>
          <p:cNvSpPr>
            <a:spLocks noGrp="1"/>
          </p:cNvSpPr>
          <p:nvPr>
            <p:ph type="title"/>
          </p:nvPr>
        </p:nvSpPr>
        <p:spPr>
          <a:xfrm>
            <a:off x="324000" y="152400"/>
            <a:ext cx="11563200" cy="685800"/>
          </a:xfrm>
        </p:spPr>
        <p:txBody>
          <a:bodyPr anchor="ctr">
            <a:normAutofit/>
          </a:bodyPr>
          <a:lstStyle/>
          <a:p>
            <a:r>
              <a:rPr lang="el-GR" dirty="0"/>
              <a:t>Επιτρεπόμενες ενεργειακές στάθμες (τροχιές) Υδρογόνου</a:t>
            </a:r>
            <a:endParaRPr lang="en-US" dirty="0"/>
          </a:p>
        </p:txBody>
      </p:sp>
      <p:pic>
        <p:nvPicPr>
          <p:cNvPr id="6" name="Picture 5">
            <a:extLst>
              <a:ext uri="{FF2B5EF4-FFF2-40B4-BE49-F238E27FC236}">
                <a16:creationId xmlns:a16="http://schemas.microsoft.com/office/drawing/2014/main" id="{D905EAEB-FB40-6581-6D6E-CCBF83C78C44}"/>
              </a:ext>
            </a:extLst>
          </p:cNvPr>
          <p:cNvPicPr>
            <a:picLocks noChangeAspect="1"/>
          </p:cNvPicPr>
          <p:nvPr/>
        </p:nvPicPr>
        <p:blipFill>
          <a:blip r:embed="rId3"/>
          <a:stretch>
            <a:fillRect/>
          </a:stretch>
        </p:blipFill>
        <p:spPr>
          <a:xfrm>
            <a:off x="324000" y="842170"/>
            <a:ext cx="3668545" cy="2818517"/>
          </a:xfrm>
          <a:prstGeom prst="rect">
            <a:avLst/>
          </a:prstGeom>
          <a:ln>
            <a:solidFill>
              <a:schemeClr val="tx1"/>
            </a:solidFill>
          </a:ln>
        </p:spPr>
      </p:pic>
      <p:sp>
        <p:nvSpPr>
          <p:cNvPr id="16" name="TextBox 15">
            <a:extLst>
              <a:ext uri="{FF2B5EF4-FFF2-40B4-BE49-F238E27FC236}">
                <a16:creationId xmlns:a16="http://schemas.microsoft.com/office/drawing/2014/main" id="{314D71D7-006D-00D3-66C3-D3CF89887A1C}"/>
              </a:ext>
            </a:extLst>
          </p:cNvPr>
          <p:cNvSpPr txBox="1"/>
          <p:nvPr/>
        </p:nvSpPr>
        <p:spPr>
          <a:xfrm>
            <a:off x="4016507" y="852473"/>
            <a:ext cx="7870693" cy="646331"/>
          </a:xfrm>
          <a:prstGeom prst="rect">
            <a:avLst/>
          </a:prstGeom>
          <a:noFill/>
        </p:spPr>
        <p:txBody>
          <a:bodyPr wrap="square">
            <a:spAutoFit/>
          </a:bodyPr>
          <a:lstStyle/>
          <a:p>
            <a:pPr algn="l"/>
            <a:r>
              <a:rPr lang="el-GR" dirty="0">
                <a:latin typeface="NewBaskerville-Roman"/>
              </a:rPr>
              <a:t>Μπορούμε να χρησιμοποιήσουμε την εξίσωση (4) για να μετασχηματίσουμε τον όρο της Κινητικής Ενέργειας στην εξίσωση (1)</a:t>
            </a:r>
            <a:endParaRPr lang="el-GR" sz="1800" b="0" i="0" u="none" strike="noStrike" baseline="0" dirty="0">
              <a:latin typeface="NewBaskerville-Roman"/>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346A04C-74C8-949A-1D55-3583B2391CB4}"/>
                  </a:ext>
                </a:extLst>
              </p:cNvPr>
              <p:cNvGraphicFramePr>
                <a:graphicFrameLocks noGrp="1"/>
              </p:cNvGraphicFramePr>
              <p:nvPr/>
            </p:nvGraphicFramePr>
            <p:xfrm>
              <a:off x="4197215" y="1589116"/>
              <a:ext cx="7374154" cy="701040"/>
            </p:xfrm>
            <a:graphic>
              <a:graphicData uri="http://schemas.openxmlformats.org/drawingml/2006/table">
                <a:tbl>
                  <a:tblPr firstRow="1" bandRow="1">
                    <a:tableStyleId>{5C22544A-7EE6-4342-B048-85BDC9FD1C3A}</a:tableStyleId>
                  </a:tblPr>
                  <a:tblGrid>
                    <a:gridCol w="6478954">
                      <a:extLst>
                        <a:ext uri="{9D8B030D-6E8A-4147-A177-3AD203B41FA5}">
                          <a16:colId xmlns:a16="http://schemas.microsoft.com/office/drawing/2014/main" val="3065731798"/>
                        </a:ext>
                      </a:extLst>
                    </a:gridCol>
                    <a:gridCol w="895200">
                      <a:extLst>
                        <a:ext uri="{9D8B030D-6E8A-4147-A177-3AD203B41FA5}">
                          <a16:colId xmlns:a16="http://schemas.microsoft.com/office/drawing/2014/main" val="208153883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𝐸</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𝐾</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𝑈</m:t>
                                </m:r>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2</m:t>
                                    </m:r>
                                  </m:den>
                                </m:f>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𝑚</m:t>
                                    </m:r>
                                  </m:e>
                                  <m:sub>
                                    <m:r>
                                      <a:rPr lang="en-US" sz="2000" b="0" i="1" smtClean="0">
                                        <a:solidFill>
                                          <a:schemeClr val="tx1"/>
                                        </a:solidFill>
                                        <a:latin typeface="Cambria Math" panose="02040503050406030204" pitchFamily="18" charset="0"/>
                                      </a:rPr>
                                      <m:t>𝑒</m:t>
                                    </m:r>
                                  </m:sub>
                                </m:sSub>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𝑢</m:t>
                                    </m:r>
                                  </m:e>
                                  <m:sup>
                                    <m:r>
                                      <a:rPr lang="en-US" sz="2000" b="0" i="1" smtClean="0">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𝑘</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2</m:t>
                                        </m:r>
                                      </m:sup>
                                    </m:sSup>
                                  </m:num>
                                  <m:den>
                                    <m:r>
                                      <a:rPr lang="en-US" sz="2000" i="1">
                                        <a:solidFill>
                                          <a:schemeClr val="tx1"/>
                                        </a:solidFill>
                                        <a:latin typeface="Cambria Math" panose="02040503050406030204" pitchFamily="18" charset="0"/>
                                      </a:rPr>
                                      <m:t>𝑟</m:t>
                                    </m:r>
                                  </m:den>
                                </m:f>
                              </m:oMath>
                            </m:oMathPara>
                          </a14:m>
                          <a:endParaRPr lang="en-US" sz="2000" dirty="0">
                            <a:solidFill>
                              <a:schemeClr val="tx1"/>
                            </a:solidFill>
                            <a:latin typeface="Minion Pro" panose="02040503050306020203"/>
                          </a:endParaRPr>
                        </a:p>
                      </a:txBody>
                      <a:tcPr anchor="ctr">
                        <a:solidFill>
                          <a:schemeClr val="bg1"/>
                        </a:solidFill>
                      </a:tcPr>
                    </a:tc>
                    <a:tc>
                      <a:txBody>
                        <a:bodyPr/>
                        <a:lstStyle/>
                        <a:p>
                          <a:pPr algn="ctr"/>
                          <a:r>
                            <a:rPr lang="en-US" sz="2000" b="0" dirty="0">
                              <a:solidFill>
                                <a:schemeClr val="tx1"/>
                              </a:solidFill>
                              <a:latin typeface="Minion Pro" panose="02040503050306020203"/>
                            </a:rPr>
                            <a:t>(1)</a:t>
                          </a:r>
                        </a:p>
                      </a:txBody>
                      <a:tcPr anchor="ctr">
                        <a:solidFill>
                          <a:schemeClr val="bg1"/>
                        </a:solidFill>
                      </a:tcPr>
                    </a:tc>
                    <a:extLst>
                      <a:ext uri="{0D108BD9-81ED-4DB2-BD59-A6C34878D82A}">
                        <a16:rowId xmlns:a16="http://schemas.microsoft.com/office/drawing/2014/main" val="3809088056"/>
                      </a:ext>
                    </a:extLst>
                  </a:tr>
                </a:tbl>
              </a:graphicData>
            </a:graphic>
          </p:graphicFrame>
        </mc:Choice>
        <mc:Fallback xmlns="">
          <p:graphicFrame>
            <p:nvGraphicFramePr>
              <p:cNvPr id="2" name="Table 1">
                <a:extLst>
                  <a:ext uri="{FF2B5EF4-FFF2-40B4-BE49-F238E27FC236}">
                    <a16:creationId xmlns:a16="http://schemas.microsoft.com/office/drawing/2014/main" id="{1346A04C-74C8-949A-1D55-3583B2391CB4}"/>
                  </a:ext>
                </a:extLst>
              </p:cNvPr>
              <p:cNvGraphicFramePr>
                <a:graphicFrameLocks noGrp="1"/>
              </p:cNvGraphicFramePr>
              <p:nvPr/>
            </p:nvGraphicFramePr>
            <p:xfrm>
              <a:off x="4197215" y="1589116"/>
              <a:ext cx="7374154" cy="701040"/>
            </p:xfrm>
            <a:graphic>
              <a:graphicData uri="http://schemas.openxmlformats.org/drawingml/2006/table">
                <a:tbl>
                  <a:tblPr firstRow="1" bandRow="1">
                    <a:tableStyleId>{5C22544A-7EE6-4342-B048-85BDC9FD1C3A}</a:tableStyleId>
                  </a:tblPr>
                  <a:tblGrid>
                    <a:gridCol w="6478954">
                      <a:extLst>
                        <a:ext uri="{9D8B030D-6E8A-4147-A177-3AD203B41FA5}">
                          <a16:colId xmlns:a16="http://schemas.microsoft.com/office/drawing/2014/main" val="3065731798"/>
                        </a:ext>
                      </a:extLst>
                    </a:gridCol>
                    <a:gridCol w="895200">
                      <a:extLst>
                        <a:ext uri="{9D8B030D-6E8A-4147-A177-3AD203B41FA5}">
                          <a16:colId xmlns:a16="http://schemas.microsoft.com/office/drawing/2014/main" val="2081538833"/>
                        </a:ext>
                      </a:extLst>
                    </a:gridCol>
                  </a:tblGrid>
                  <a:tr h="701040">
                    <a:tc>
                      <a:txBody>
                        <a:bodyPr/>
                        <a:lstStyle/>
                        <a:p>
                          <a:endParaRPr lang="en-US"/>
                        </a:p>
                      </a:txBody>
                      <a:tcPr anchor="ctr">
                        <a:blipFill>
                          <a:blip r:embed="rId4"/>
                          <a:stretch>
                            <a:fillRect l="-94" t="-862" r="-14192" b="-3448"/>
                          </a:stretch>
                        </a:blipFill>
                      </a:tcPr>
                    </a:tc>
                    <a:tc>
                      <a:txBody>
                        <a:bodyPr/>
                        <a:lstStyle/>
                        <a:p>
                          <a:pPr algn="ctr"/>
                          <a:r>
                            <a:rPr lang="en-US" sz="2000" b="0" dirty="0">
                              <a:solidFill>
                                <a:schemeClr val="tx1"/>
                              </a:solidFill>
                              <a:latin typeface="Minion Pro" panose="02040503050306020203"/>
                            </a:rPr>
                            <a:t>(1)</a:t>
                          </a:r>
                        </a:p>
                      </a:txBody>
                      <a:tcPr anchor="ctr">
                        <a:solidFill>
                          <a:schemeClr val="bg1"/>
                        </a:solidFill>
                      </a:tcPr>
                    </a:tc>
                    <a:extLst>
                      <a:ext uri="{0D108BD9-81ED-4DB2-BD59-A6C34878D82A}">
                        <a16:rowId xmlns:a16="http://schemas.microsoft.com/office/drawing/2014/main" val="3809088056"/>
                      </a:ext>
                    </a:extLst>
                  </a:tr>
                </a:tbl>
              </a:graphicData>
            </a:graphic>
          </p:graphicFrame>
        </mc:Fallback>
      </mc:AlternateContent>
      <p:sp>
        <p:nvSpPr>
          <p:cNvPr id="11" name="TextBox 10">
            <a:extLst>
              <a:ext uri="{FF2B5EF4-FFF2-40B4-BE49-F238E27FC236}">
                <a16:creationId xmlns:a16="http://schemas.microsoft.com/office/drawing/2014/main" id="{951EFF4A-50C6-4653-236A-F530C9D76701}"/>
              </a:ext>
            </a:extLst>
          </p:cNvPr>
          <p:cNvSpPr txBox="1"/>
          <p:nvPr/>
        </p:nvSpPr>
        <p:spPr>
          <a:xfrm>
            <a:off x="4004526" y="3394109"/>
            <a:ext cx="7870693" cy="369332"/>
          </a:xfrm>
          <a:prstGeom prst="rect">
            <a:avLst/>
          </a:prstGeom>
          <a:noFill/>
        </p:spPr>
        <p:txBody>
          <a:bodyPr wrap="square">
            <a:spAutoFit/>
          </a:bodyPr>
          <a:lstStyle/>
          <a:p>
            <a:r>
              <a:rPr lang="el-GR" dirty="0">
                <a:latin typeface="NewBaskerville-Roman"/>
              </a:rPr>
              <a:t>Και η κινητική ενέργεια του </a:t>
            </a:r>
            <a:r>
              <a:rPr lang="en-US" dirty="0">
                <a:latin typeface="NewBaskerville-Roman"/>
              </a:rPr>
              <a:t>e</a:t>
            </a:r>
            <a:r>
              <a:rPr lang="en-US" baseline="30000" dirty="0">
                <a:latin typeface="NewBaskerville-Roman"/>
              </a:rPr>
              <a:t>-</a:t>
            </a:r>
            <a:r>
              <a:rPr lang="el-GR" dirty="0">
                <a:latin typeface="NewBaskerville-Roman"/>
              </a:rPr>
              <a:t> γίνεται:</a:t>
            </a:r>
            <a:endParaRPr lang="en-US" dirty="0"/>
          </a:p>
        </p:txBody>
      </p:sp>
      <p:sp>
        <p:nvSpPr>
          <p:cNvPr id="15" name="TextBox 14">
            <a:extLst>
              <a:ext uri="{FF2B5EF4-FFF2-40B4-BE49-F238E27FC236}">
                <a16:creationId xmlns:a16="http://schemas.microsoft.com/office/drawing/2014/main" id="{73B0341E-1868-9F69-FD2F-0089D4625904}"/>
              </a:ext>
            </a:extLst>
          </p:cNvPr>
          <p:cNvSpPr txBox="1"/>
          <p:nvPr/>
        </p:nvSpPr>
        <p:spPr>
          <a:xfrm>
            <a:off x="8460712" y="4384964"/>
            <a:ext cx="184731" cy="369332"/>
          </a:xfrm>
          <a:prstGeom prst="rect">
            <a:avLst/>
          </a:prstGeom>
          <a:noFill/>
        </p:spPr>
        <p:txBody>
          <a:bodyPr wrap="none" rtlCol="0">
            <a:spAutoFit/>
          </a:bodyPr>
          <a:lstStyle/>
          <a:p>
            <a:endParaRPr lang="en-US" dirty="0"/>
          </a:p>
        </p:txBody>
      </p:sp>
      <p:sp>
        <p:nvSpPr>
          <p:cNvPr id="21" name="TextBox 20">
            <a:extLst>
              <a:ext uri="{FF2B5EF4-FFF2-40B4-BE49-F238E27FC236}">
                <a16:creationId xmlns:a16="http://schemas.microsoft.com/office/drawing/2014/main" id="{06CDADAB-45C6-DC6D-815A-C8C55AF66137}"/>
              </a:ext>
            </a:extLst>
          </p:cNvPr>
          <p:cNvSpPr txBox="1"/>
          <p:nvPr/>
        </p:nvSpPr>
        <p:spPr>
          <a:xfrm>
            <a:off x="8838132" y="4136562"/>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(5)</a:t>
            </a:r>
          </a:p>
        </p:txBody>
      </p:sp>
      <p:sp>
        <p:nvSpPr>
          <p:cNvPr id="27" name="TextBox 26">
            <a:extLst>
              <a:ext uri="{FF2B5EF4-FFF2-40B4-BE49-F238E27FC236}">
                <a16:creationId xmlns:a16="http://schemas.microsoft.com/office/drawing/2014/main" id="{4CE89989-4920-6528-60F1-CA53AA9CE567}"/>
              </a:ext>
            </a:extLst>
          </p:cNvPr>
          <p:cNvSpPr txBox="1"/>
          <p:nvPr/>
        </p:nvSpPr>
        <p:spPr>
          <a:xfrm>
            <a:off x="9046099" y="5516691"/>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94DE113-2EEC-195F-BFA4-D5D82F4B1CDC}"/>
                  </a:ext>
                </a:extLst>
              </p:cNvPr>
              <p:cNvSpPr txBox="1"/>
              <p:nvPr/>
            </p:nvSpPr>
            <p:spPr>
              <a:xfrm>
                <a:off x="4392458" y="2403167"/>
                <a:ext cx="5264008" cy="726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l-GR" sz="2000" b="0" i="1" u="none" strike="noStrike" baseline="0" smtClean="0">
                              <a:latin typeface="Cambria Math" panose="02040503050406030204" pitchFamily="18" charset="0"/>
                            </a:rPr>
                          </m:ctrlPr>
                        </m:dPr>
                        <m:e>
                          <m:r>
                            <a:rPr lang="el-GR" sz="2000" b="0" i="1" u="none" strike="noStrike" baseline="0" smtClean="0">
                              <a:latin typeface="Cambria Math" panose="02040503050406030204" pitchFamily="18" charset="0"/>
                            </a:rPr>
                            <m:t>4</m:t>
                          </m:r>
                        </m:e>
                      </m:d>
                      <m:r>
                        <a:rPr lang="el-GR" sz="2000" b="0" i="1" u="none" strike="noStrike" baseline="0" smtClean="0">
                          <a:latin typeface="Cambria Math" panose="02040503050406030204" pitchFamily="18" charset="0"/>
                          <a:ea typeface="Cambria Math" panose="02040503050406030204" pitchFamily="18" charset="0"/>
                        </a:rPr>
                        <m:t>⟹</m:t>
                      </m:r>
                      <m:r>
                        <a:rPr lang="en-US" sz="2000" b="0" i="1" u="none" strike="noStrike" baseline="0" smtClean="0">
                          <a:latin typeface="Cambria Math" panose="02040503050406030204" pitchFamily="18" charset="0"/>
                        </a:rPr>
                        <m:t>𝑘</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𝑒</m:t>
                              </m:r>
                            </m:e>
                            <m:sup>
                              <m:r>
                                <a:rPr lang="en-US" sz="2000" i="1">
                                  <a:latin typeface="Cambria Math" panose="02040503050406030204" pitchFamily="18" charset="0"/>
                                </a:rPr>
                                <m:t>2</m:t>
                              </m:r>
                            </m:sup>
                          </m:sSup>
                        </m:num>
                        <m:den>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den>
                      </m:f>
                      <m:r>
                        <a:rPr lang="el-GR"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𝑢</m:t>
                              </m:r>
                            </m:e>
                            <m:sup>
                              <m:r>
                                <a:rPr lang="en-US" sz="2000" i="1">
                                  <a:latin typeface="Cambria Math" panose="02040503050406030204" pitchFamily="18" charset="0"/>
                                </a:rPr>
                                <m:t>2</m:t>
                              </m:r>
                            </m:sup>
                          </m:sSup>
                        </m:num>
                        <m:den>
                          <m:r>
                            <a:rPr lang="en-US" sz="2000" i="1">
                              <a:latin typeface="Cambria Math" panose="02040503050406030204" pitchFamily="18" charset="0"/>
                            </a:rPr>
                            <m:t>𝑟</m:t>
                          </m:r>
                        </m:den>
                      </m:f>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𝑢</m:t>
                          </m:r>
                        </m:e>
                        <m:sup>
                          <m:r>
                            <a:rPr lang="en-US" sz="2000" i="1">
                              <a:latin typeface="Cambria Math" panose="02040503050406030204" pitchFamily="18" charset="0"/>
                            </a:rPr>
                            <m:t>2</m:t>
                          </m:r>
                        </m:sup>
                      </m:sSup>
                      <m:r>
                        <a:rPr lang="el-GR" sz="2000" b="0" i="1" smtClean="0">
                          <a:latin typeface="Cambria Math" panose="02040503050406030204" pitchFamily="18" charset="0"/>
                        </a:rPr>
                        <m:t>=</m:t>
                      </m:r>
                      <m:r>
                        <a:rPr lang="en-US" sz="2000" b="0" i="1" smtClean="0">
                          <a:latin typeface="Cambria Math" panose="02040503050406030204" pitchFamily="18" charset="0"/>
                        </a:rPr>
                        <m:t>𝑘</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2</m:t>
                              </m:r>
                            </m:sup>
                          </m:sSup>
                        </m:num>
                        <m:den>
                          <m:r>
                            <a:rPr lang="en-US" sz="2000" b="0" i="1" smtClean="0">
                              <a:latin typeface="Cambria Math" panose="02040503050406030204" pitchFamily="18" charset="0"/>
                            </a:rPr>
                            <m:t>𝑟</m:t>
                          </m:r>
                        </m:den>
                      </m:f>
                    </m:oMath>
                  </m:oMathPara>
                </a14:m>
                <a:endParaRPr lang="en-US" sz="2000" b="0" i="0" u="none" strike="noStrike" baseline="0" dirty="0">
                  <a:latin typeface="NewBaskerville-Roman"/>
                </a:endParaRPr>
              </a:p>
            </p:txBody>
          </p:sp>
        </mc:Choice>
        <mc:Fallback xmlns="">
          <p:sp>
            <p:nvSpPr>
              <p:cNvPr id="3" name="TextBox 2">
                <a:extLst>
                  <a:ext uri="{FF2B5EF4-FFF2-40B4-BE49-F238E27FC236}">
                    <a16:creationId xmlns:a16="http://schemas.microsoft.com/office/drawing/2014/main" id="{494DE113-2EEC-195F-BFA4-D5D82F4B1CDC}"/>
                  </a:ext>
                </a:extLst>
              </p:cNvPr>
              <p:cNvSpPr txBox="1">
                <a:spLocks noRot="1" noChangeAspect="1" noMove="1" noResize="1" noEditPoints="1" noAdjustHandles="1" noChangeArrowheads="1" noChangeShapeType="1" noTextEdit="1"/>
              </p:cNvSpPr>
              <p:nvPr/>
            </p:nvSpPr>
            <p:spPr>
              <a:xfrm>
                <a:off x="4392458" y="2403167"/>
                <a:ext cx="5264008" cy="72654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D78D1B-121D-556F-2A7E-3B65A3C29E53}"/>
                  </a:ext>
                </a:extLst>
              </p:cNvPr>
              <p:cNvSpPr txBox="1"/>
              <p:nvPr/>
            </p:nvSpPr>
            <p:spPr>
              <a:xfrm>
                <a:off x="4806363" y="3802593"/>
                <a:ext cx="4263497" cy="8374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𝐾</m:t>
                      </m:r>
                      <m:r>
                        <a:rPr lang="el-GR" sz="1800" b="0" i="1" smtClean="0">
                          <a:solidFill>
                            <a:schemeClr val="tx1"/>
                          </a:solidFill>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sub>
                      </m:sSub>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2</m:t>
                          </m:r>
                        </m:sup>
                      </m:sSup>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i="1">
                              <a:latin typeface="Cambria Math" panose="02040503050406030204" pitchFamily="18" charset="0"/>
                            </a:rPr>
                            <m:t>𝑘</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sup>
                              </m:sSup>
                            </m:num>
                            <m:den>
                              <m:r>
                                <a:rPr lang="en-US" i="1">
                                  <a:latin typeface="Cambria Math" panose="02040503050406030204" pitchFamily="18" charset="0"/>
                                </a:rPr>
                                <m:t>𝑟</m:t>
                              </m:r>
                            </m:den>
                          </m:f>
                        </m:num>
                        <m:den>
                          <m:r>
                            <a:rPr lang="el-GR" b="0" i="1" smtClean="0">
                              <a:latin typeface="Cambria Math" panose="02040503050406030204" pitchFamily="18" charset="0"/>
                            </a:rPr>
                            <m:t>2</m:t>
                          </m:r>
                        </m:den>
                      </m:f>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rPr>
                            <m:t>𝑟</m:t>
                          </m:r>
                        </m:den>
                      </m:f>
                    </m:oMath>
                  </m:oMathPara>
                </a14:m>
                <a:endParaRPr lang="en-US" dirty="0"/>
              </a:p>
            </p:txBody>
          </p:sp>
        </mc:Choice>
        <mc:Fallback xmlns="">
          <p:sp>
            <p:nvSpPr>
              <p:cNvPr id="8" name="TextBox 7">
                <a:extLst>
                  <a:ext uri="{FF2B5EF4-FFF2-40B4-BE49-F238E27FC236}">
                    <a16:creationId xmlns:a16="http://schemas.microsoft.com/office/drawing/2014/main" id="{57D78D1B-121D-556F-2A7E-3B65A3C29E53}"/>
                  </a:ext>
                </a:extLst>
              </p:cNvPr>
              <p:cNvSpPr txBox="1">
                <a:spLocks noRot="1" noChangeAspect="1" noMove="1" noResize="1" noEditPoints="1" noAdjustHandles="1" noChangeArrowheads="1" noChangeShapeType="1" noTextEdit="1"/>
              </p:cNvSpPr>
              <p:nvPr/>
            </p:nvSpPr>
            <p:spPr>
              <a:xfrm>
                <a:off x="4806363" y="3802593"/>
                <a:ext cx="4263497" cy="837473"/>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BEE5866-21AD-1646-5E93-EEF2265B7786}"/>
              </a:ext>
            </a:extLst>
          </p:cNvPr>
          <p:cNvSpPr txBox="1"/>
          <p:nvPr/>
        </p:nvSpPr>
        <p:spPr>
          <a:xfrm>
            <a:off x="300038" y="4640066"/>
            <a:ext cx="11563200" cy="646331"/>
          </a:xfrm>
          <a:prstGeom prst="rect">
            <a:avLst/>
          </a:prstGeom>
          <a:noFill/>
        </p:spPr>
        <p:txBody>
          <a:bodyPr wrap="square">
            <a:spAutoFit/>
          </a:bodyPr>
          <a:lstStyle/>
          <a:p>
            <a:pPr algn="just"/>
            <a:r>
              <a:rPr lang="el-GR" dirty="0">
                <a:latin typeface="NewBaskerville-Roman"/>
              </a:rPr>
              <a:t>Τώρα είμαστε σε θέση να έχουμε μια σχέση για την ενέργεια του ατόμου συναρτήσει μόνο γνωστών μεγεθών, αντικαθιστώντας την (5) στην (1):</a:t>
            </a: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4FBA9CE-7A85-5BBA-C343-CF35E4EF962D}"/>
                  </a:ext>
                </a:extLst>
              </p:cNvPr>
              <p:cNvSpPr txBox="1"/>
              <p:nvPr/>
            </p:nvSpPr>
            <p:spPr>
              <a:xfrm>
                <a:off x="324000" y="5369499"/>
                <a:ext cx="7084088" cy="72032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𝐸</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𝐾</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𝑈</m:t>
                      </m:r>
                      <m:r>
                        <a:rPr lang="en-US" sz="1800" b="0" i="1" smtClean="0">
                          <a:solidFill>
                            <a:schemeClr val="tx1"/>
                          </a:solidFill>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𝑟</m:t>
                          </m:r>
                        </m:den>
                      </m:f>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p>
                            <m:sSupPr>
                              <m:ctrlPr>
                                <a:rPr lang="en-US" sz="1800" i="1">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𝑘</m:t>
                              </m:r>
                              <m:r>
                                <a:rPr lang="en-US" sz="1800" i="1">
                                  <a:solidFill>
                                    <a:schemeClr val="tx1"/>
                                  </a:solidFill>
                                  <a:latin typeface="Cambria Math" panose="02040503050406030204" pitchFamily="18" charset="0"/>
                                </a:rPr>
                                <m:t>𝑒</m:t>
                              </m:r>
                            </m:e>
                            <m:sup>
                              <m:r>
                                <a:rPr lang="en-US" sz="1800" i="1">
                                  <a:solidFill>
                                    <a:schemeClr val="tx1"/>
                                  </a:solidFill>
                                  <a:latin typeface="Cambria Math" panose="02040503050406030204" pitchFamily="18" charset="0"/>
                                </a:rPr>
                                <m:t>2</m:t>
                              </m:r>
                            </m:sup>
                          </m:sSup>
                        </m:num>
                        <m:den>
                          <m:r>
                            <a:rPr lang="en-US" sz="1800" i="1">
                              <a:solidFill>
                                <a:schemeClr val="tx1"/>
                              </a:solidFill>
                              <a:latin typeface="Cambria Math" panose="02040503050406030204" pitchFamily="18" charset="0"/>
                            </a:rPr>
                            <m:t>𝑟</m:t>
                          </m:r>
                        </m:den>
                      </m:f>
                      <m:r>
                        <a:rPr lang="en-US" sz="1800" b="0" i="1" smtClean="0">
                          <a:solidFill>
                            <a:schemeClr val="tx1"/>
                          </a:solidFill>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𝑘𝑒</m:t>
                          </m:r>
                        </m:e>
                        <m:sup>
                          <m:r>
                            <a:rPr lang="en-US" i="1">
                              <a:latin typeface="Cambria Math" panose="02040503050406030204" pitchFamily="18" charset="0"/>
                            </a:rPr>
                            <m:t>2</m:t>
                          </m:r>
                        </m:sup>
                      </m:sSup>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𝑟</m:t>
                              </m:r>
                            </m:den>
                          </m:f>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𝑘𝑒</m:t>
                          </m:r>
                        </m:e>
                        <m:sup>
                          <m:r>
                            <a:rPr lang="en-US" i="1">
                              <a:latin typeface="Cambria Math" panose="02040503050406030204" pitchFamily="18" charset="0"/>
                            </a:rPr>
                            <m:t>2</m:t>
                          </m:r>
                        </m:sup>
                      </m:sSup>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𝑟</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2</m:t>
                              </m:r>
                              <m:r>
                                <a:rPr lang="en-US" i="1">
                                  <a:latin typeface="Cambria Math" panose="02040503050406030204" pitchFamily="18" charset="0"/>
                                </a:rPr>
                                <m:t>𝑟</m:t>
                              </m:r>
                            </m:den>
                          </m:f>
                        </m:e>
                      </m:d>
                      <m:r>
                        <a:rPr lang="en-US" i="1">
                          <a:latin typeface="Cambria Math" panose="02040503050406030204" pitchFamily="18" charset="0"/>
                          <a:ea typeface="Cambria Math" panose="02040503050406030204" pitchFamily="18" charset="0"/>
                        </a:rPr>
                        <m:t>⟹</m:t>
                      </m:r>
                    </m:oMath>
                  </m:oMathPara>
                </a14:m>
                <a:endParaRPr lang="en-US" sz="1800" dirty="0">
                  <a:solidFill>
                    <a:schemeClr val="tx1"/>
                  </a:solidFill>
                  <a:latin typeface="Minion Pro" panose="02040503050306020203"/>
                </a:endParaRPr>
              </a:p>
            </p:txBody>
          </p:sp>
        </mc:Choice>
        <mc:Fallback xmlns="">
          <p:sp>
            <p:nvSpPr>
              <p:cNvPr id="12" name="TextBox 11">
                <a:extLst>
                  <a:ext uri="{FF2B5EF4-FFF2-40B4-BE49-F238E27FC236}">
                    <a16:creationId xmlns:a16="http://schemas.microsoft.com/office/drawing/2014/main" id="{04FBA9CE-7A85-5BBA-C343-CF35E4EF962D}"/>
                  </a:ext>
                </a:extLst>
              </p:cNvPr>
              <p:cNvSpPr txBox="1">
                <a:spLocks noRot="1" noChangeAspect="1" noMove="1" noResize="1" noEditPoints="1" noAdjustHandles="1" noChangeArrowheads="1" noChangeShapeType="1" noTextEdit="1"/>
              </p:cNvSpPr>
              <p:nvPr/>
            </p:nvSpPr>
            <p:spPr>
              <a:xfrm>
                <a:off x="324000" y="5369499"/>
                <a:ext cx="7084088" cy="72032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72FD1C7-7129-FC92-796D-D827332DF147}"/>
                  </a:ext>
                </a:extLst>
              </p:cNvPr>
              <p:cNvSpPr txBox="1"/>
              <p:nvPr/>
            </p:nvSpPr>
            <p:spPr>
              <a:xfrm>
                <a:off x="7777424" y="5406495"/>
                <a:ext cx="1366576" cy="646331"/>
              </a:xfrm>
              <a:prstGeom prst="rect">
                <a:avLst/>
              </a:prstGeom>
              <a:solidFill>
                <a:srgbClr val="D1F5CB"/>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𝑘𝑒</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𝑟</m:t>
                          </m:r>
                        </m:den>
                      </m:f>
                    </m:oMath>
                  </m:oMathPara>
                </a14:m>
                <a:endParaRPr lang="en-US" dirty="0"/>
              </a:p>
            </p:txBody>
          </p:sp>
        </mc:Choice>
        <mc:Fallback xmlns="">
          <p:sp>
            <p:nvSpPr>
              <p:cNvPr id="18" name="TextBox 17">
                <a:extLst>
                  <a:ext uri="{FF2B5EF4-FFF2-40B4-BE49-F238E27FC236}">
                    <a16:creationId xmlns:a16="http://schemas.microsoft.com/office/drawing/2014/main" id="{D72FD1C7-7129-FC92-796D-D827332DF147}"/>
                  </a:ext>
                </a:extLst>
              </p:cNvPr>
              <p:cNvSpPr txBox="1">
                <a:spLocks noRot="1" noChangeAspect="1" noMove="1" noResize="1" noEditPoints="1" noAdjustHandles="1" noChangeArrowheads="1" noChangeShapeType="1" noTextEdit="1"/>
              </p:cNvSpPr>
              <p:nvPr/>
            </p:nvSpPr>
            <p:spPr>
              <a:xfrm>
                <a:off x="7777424" y="5406495"/>
                <a:ext cx="1366576" cy="646331"/>
              </a:xfrm>
              <a:prstGeom prst="rect">
                <a:avLst/>
              </a:prstGeom>
              <a:blipFill>
                <a:blip r:embed="rId8"/>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128200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91425-AE96-6560-847B-45032B837A35}"/>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49285722-EA18-F12E-BF11-5ECF339CC753}"/>
              </a:ext>
            </a:extLst>
          </p:cNvPr>
          <p:cNvSpPr>
            <a:spLocks noGrp="1"/>
          </p:cNvSpPr>
          <p:nvPr>
            <p:ph type="title"/>
          </p:nvPr>
        </p:nvSpPr>
        <p:spPr>
          <a:xfrm>
            <a:off x="324000" y="152400"/>
            <a:ext cx="11563200" cy="685800"/>
          </a:xfrm>
        </p:spPr>
        <p:txBody>
          <a:bodyPr anchor="ctr">
            <a:normAutofit/>
          </a:bodyPr>
          <a:lstStyle/>
          <a:p>
            <a:r>
              <a:rPr lang="el-GR" dirty="0"/>
              <a:t>Επιτρεπόμενες ενεργειακές στάθμες (τροχιές) Υδρογόνου</a:t>
            </a:r>
            <a:endParaRPr lang="en-US" dirty="0"/>
          </a:p>
        </p:txBody>
      </p:sp>
      <p:pic>
        <p:nvPicPr>
          <p:cNvPr id="6" name="Picture 5">
            <a:extLst>
              <a:ext uri="{FF2B5EF4-FFF2-40B4-BE49-F238E27FC236}">
                <a16:creationId xmlns:a16="http://schemas.microsoft.com/office/drawing/2014/main" id="{6C6D5E67-508C-A6B8-DEDE-2B39792C1E4B}"/>
              </a:ext>
            </a:extLst>
          </p:cNvPr>
          <p:cNvPicPr>
            <a:picLocks noChangeAspect="1"/>
          </p:cNvPicPr>
          <p:nvPr/>
        </p:nvPicPr>
        <p:blipFill>
          <a:blip r:embed="rId3"/>
          <a:stretch>
            <a:fillRect/>
          </a:stretch>
        </p:blipFill>
        <p:spPr>
          <a:xfrm>
            <a:off x="324000" y="842170"/>
            <a:ext cx="3668545" cy="2818517"/>
          </a:xfrm>
          <a:prstGeom prst="rect">
            <a:avLst/>
          </a:prstGeom>
          <a:ln>
            <a:solidFill>
              <a:schemeClr val="tx1"/>
            </a:solidFill>
          </a:ln>
        </p:spPr>
      </p:pic>
      <p:sp>
        <p:nvSpPr>
          <p:cNvPr id="16" name="TextBox 15">
            <a:extLst>
              <a:ext uri="{FF2B5EF4-FFF2-40B4-BE49-F238E27FC236}">
                <a16:creationId xmlns:a16="http://schemas.microsoft.com/office/drawing/2014/main" id="{68423D7C-36A3-9BCE-B421-B2660FB5C716}"/>
              </a:ext>
            </a:extLst>
          </p:cNvPr>
          <p:cNvSpPr txBox="1"/>
          <p:nvPr/>
        </p:nvSpPr>
        <p:spPr>
          <a:xfrm>
            <a:off x="4016507" y="852473"/>
            <a:ext cx="7870693" cy="1231106"/>
          </a:xfrm>
          <a:prstGeom prst="rect">
            <a:avLst/>
          </a:prstGeom>
          <a:solidFill>
            <a:srgbClr val="FFC000"/>
          </a:solidFill>
          <a:ln>
            <a:solidFill>
              <a:schemeClr val="tx1"/>
            </a:solidFill>
          </a:ln>
        </p:spPr>
        <p:txBody>
          <a:bodyPr wrap="square">
            <a:spAutoFit/>
          </a:bodyPr>
          <a:lstStyle/>
          <a:p>
            <a:pPr algn="just"/>
            <a:r>
              <a:rPr lang="el-GR" dirty="0">
                <a:latin typeface="NewBaskerville-Roman"/>
              </a:rPr>
              <a:t>Παρατηρήστε ότι η συνολική ενέργεια είναι </a:t>
            </a:r>
            <a:r>
              <a:rPr lang="el-GR" sz="2000" b="1" dirty="0">
                <a:latin typeface="NewBaskerville-Roman"/>
              </a:rPr>
              <a:t>αρνητική</a:t>
            </a:r>
            <a:r>
              <a:rPr lang="el-GR" dirty="0">
                <a:latin typeface="NewBaskerville-Roman"/>
              </a:rPr>
              <a:t>, υποδεικνύοντας ότι πρόκειται για ένα σύστημα</a:t>
            </a:r>
            <a:r>
              <a:rPr lang="el-GR" b="1" dirty="0">
                <a:latin typeface="NewBaskerville-Roman"/>
              </a:rPr>
              <a:t> </a:t>
            </a:r>
            <a:r>
              <a:rPr lang="el-GR" b="1" i="1" dirty="0">
                <a:latin typeface="NewBaskerville-Roman"/>
              </a:rPr>
              <a:t>δεσμευμένου</a:t>
            </a:r>
            <a:r>
              <a:rPr lang="el-GR" b="1" dirty="0">
                <a:latin typeface="NewBaskerville-Roman"/>
              </a:rPr>
              <a:t> ηλεκτρονίου - πυρήνα</a:t>
            </a:r>
            <a:r>
              <a:rPr lang="el-GR" dirty="0">
                <a:latin typeface="NewBaskerville-Roman"/>
              </a:rPr>
              <a:t>. Αυτό σημαίνει ότι πρέπει να προστεθεί ενέργεια σε ποσότητα ke</a:t>
            </a:r>
            <a:r>
              <a:rPr lang="el-GR" baseline="30000" dirty="0">
                <a:latin typeface="NewBaskerville-Roman"/>
              </a:rPr>
              <a:t>2</a:t>
            </a:r>
            <a:r>
              <a:rPr lang="el-GR" dirty="0">
                <a:latin typeface="NewBaskerville-Roman"/>
              </a:rPr>
              <a:t>/2r στο άτομο για να αφαιρεθεί το ηλεκτρόνιο στο άπειρο (και σε ακινησία).</a:t>
            </a:r>
            <a:endParaRPr lang="el-GR" sz="1800" b="0" i="0" u="none" strike="noStrike" baseline="0" dirty="0">
              <a:latin typeface="NewBaskerville-Roman"/>
            </a:endParaRPr>
          </a:p>
        </p:txBody>
      </p:sp>
      <p:sp>
        <p:nvSpPr>
          <p:cNvPr id="4" name="TextBox 3">
            <a:extLst>
              <a:ext uri="{FF2B5EF4-FFF2-40B4-BE49-F238E27FC236}">
                <a16:creationId xmlns:a16="http://schemas.microsoft.com/office/drawing/2014/main" id="{0076FDFF-A758-C1AD-E104-3DC7B94AF566}"/>
              </a:ext>
            </a:extLst>
          </p:cNvPr>
          <p:cNvSpPr txBox="1"/>
          <p:nvPr/>
        </p:nvSpPr>
        <p:spPr>
          <a:xfrm>
            <a:off x="3992543" y="2187804"/>
            <a:ext cx="7870693" cy="369332"/>
          </a:xfrm>
          <a:prstGeom prst="rect">
            <a:avLst/>
          </a:prstGeom>
          <a:noFill/>
        </p:spPr>
        <p:txBody>
          <a:bodyPr wrap="square">
            <a:spAutoFit/>
          </a:bodyPr>
          <a:lstStyle/>
          <a:p>
            <a:r>
              <a:rPr lang="el-GR" dirty="0">
                <a:latin typeface="NewBaskerville-Roman"/>
              </a:rPr>
              <a:t>Ως αυτό το σημείο δεν έχουμε αγγίξει τη κβαντική συνθήκη του </a:t>
            </a:r>
            <a:r>
              <a:rPr lang="en-US" dirty="0">
                <a:latin typeface="NewBaskerville-Roman"/>
              </a:rPr>
              <a:t>Bohr</a:t>
            </a:r>
            <a:r>
              <a:rPr lang="el-GR" dirty="0">
                <a:latin typeface="NewBaskerville-Roman"/>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8F4A94-9DFA-68AB-861E-F7C9E3FF9FB2}"/>
                  </a:ext>
                </a:extLst>
              </p:cNvPr>
              <p:cNvSpPr txBox="1"/>
              <p:nvPr/>
            </p:nvSpPr>
            <p:spPr>
              <a:xfrm>
                <a:off x="3992543" y="2624121"/>
                <a:ext cx="185978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m</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𝑢𝑟</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ℏ</m:t>
                      </m:r>
                    </m:oMath>
                  </m:oMathPara>
                </a14:m>
                <a:endParaRPr lang="en-US" sz="2000" dirty="0"/>
              </a:p>
            </p:txBody>
          </p:sp>
        </mc:Choice>
        <mc:Fallback xmlns="">
          <p:sp>
            <p:nvSpPr>
              <p:cNvPr id="7" name="TextBox 6">
                <a:extLst>
                  <a:ext uri="{FF2B5EF4-FFF2-40B4-BE49-F238E27FC236}">
                    <a16:creationId xmlns:a16="http://schemas.microsoft.com/office/drawing/2014/main" id="{AB8F4A94-9DFA-68AB-861E-F7C9E3FF9FB2}"/>
                  </a:ext>
                </a:extLst>
              </p:cNvPr>
              <p:cNvSpPr txBox="1">
                <a:spLocks noRot="1" noChangeAspect="1" noMove="1" noResize="1" noEditPoints="1" noAdjustHandles="1" noChangeArrowheads="1" noChangeShapeType="1" noTextEdit="1"/>
              </p:cNvSpPr>
              <p:nvPr/>
            </p:nvSpPr>
            <p:spPr>
              <a:xfrm>
                <a:off x="3992543" y="2624121"/>
                <a:ext cx="1859780" cy="400110"/>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2E2680D-6ED9-38A4-66E4-0AFD969ED21C}"/>
              </a:ext>
            </a:extLst>
          </p:cNvPr>
          <p:cNvSpPr txBox="1"/>
          <p:nvPr/>
        </p:nvSpPr>
        <p:spPr>
          <a:xfrm>
            <a:off x="7177438" y="2654899"/>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a:t>
            </a:r>
            <a:r>
              <a:rPr lang="el-GR" sz="1800" b="0" dirty="0">
                <a:solidFill>
                  <a:schemeClr val="tx1"/>
                </a:solidFill>
                <a:latin typeface="Minion Pro" panose="02040503050306020203"/>
              </a:rPr>
              <a:t>7</a:t>
            </a:r>
            <a:r>
              <a:rPr lang="en-US" sz="1800" b="0" dirty="0">
                <a:solidFill>
                  <a:schemeClr val="tx1"/>
                </a:solidFill>
                <a:latin typeface="Minion Pro" panose="02040503050306020203"/>
              </a:rPr>
              <a:t>)</a:t>
            </a:r>
          </a:p>
        </p:txBody>
      </p:sp>
      <p:sp>
        <p:nvSpPr>
          <p:cNvPr id="13" name="TextBox 12">
            <a:extLst>
              <a:ext uri="{FF2B5EF4-FFF2-40B4-BE49-F238E27FC236}">
                <a16:creationId xmlns:a16="http://schemas.microsoft.com/office/drawing/2014/main" id="{665E59AF-A7A6-7330-8005-D223DB931501}"/>
              </a:ext>
            </a:extLst>
          </p:cNvPr>
          <p:cNvSpPr txBox="1"/>
          <p:nvPr/>
        </p:nvSpPr>
        <p:spPr>
          <a:xfrm>
            <a:off x="3992544" y="3096181"/>
            <a:ext cx="7870693" cy="369332"/>
          </a:xfrm>
          <a:prstGeom prst="rect">
            <a:avLst/>
          </a:prstGeom>
          <a:noFill/>
        </p:spPr>
        <p:txBody>
          <a:bodyPr wrap="square">
            <a:spAutoFit/>
          </a:bodyPr>
          <a:lstStyle/>
          <a:p>
            <a:r>
              <a:rPr lang="el-GR" dirty="0">
                <a:latin typeface="NewBaskerville-Roman"/>
              </a:rPr>
              <a:t>Αν τη μετασχηματίσουμε ως προς την ταχύτητα </a:t>
            </a:r>
            <a:r>
              <a:rPr lang="en-US" i="1" dirty="0">
                <a:latin typeface="NewBaskerville-Roman"/>
              </a:rPr>
              <a:t>u</a:t>
            </a:r>
            <a:r>
              <a:rPr lang="el-GR" dirty="0">
                <a:latin typeface="NewBaskerville-Roman"/>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E064E20-46F9-D261-08DE-12F86E2DA8F4}"/>
                  </a:ext>
                </a:extLst>
              </p:cNvPr>
              <p:cNvSpPr txBox="1"/>
              <p:nvPr/>
            </p:nvSpPr>
            <p:spPr>
              <a:xfrm>
                <a:off x="3992543" y="3450366"/>
                <a:ext cx="3101592" cy="7285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m</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𝑢𝑟</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ℏ⟹</m:t>
                      </m:r>
                      <m:r>
                        <a:rPr lang="en-US" sz="2000" b="0" i="1" smtClean="0">
                          <a:latin typeface="Cambria Math" panose="02040503050406030204" pitchFamily="18" charset="0"/>
                          <a:ea typeface="Cambria Math" panose="02040503050406030204" pitchFamily="18" charset="0"/>
                        </a:rPr>
                        <m:t>𝑢</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𝑛</m:t>
                          </m:r>
                          <m:r>
                            <a:rPr lang="en-US" sz="2000" i="1">
                              <a:latin typeface="Cambria Math" panose="02040503050406030204" pitchFamily="18" charset="0"/>
                            </a:rPr>
                            <m:t>ℏ</m:t>
                          </m:r>
                        </m:num>
                        <m:den>
                          <m:sSub>
                            <m:sSubPr>
                              <m:ctrlPr>
                                <a:rPr lang="en-US" sz="2000" i="1">
                                  <a:latin typeface="Cambria Math" panose="02040503050406030204" pitchFamily="18" charset="0"/>
                                </a:rPr>
                              </m:ctrlPr>
                            </m:sSubPr>
                            <m:e>
                              <m:r>
                                <m:rPr>
                                  <m:sty m:val="p"/>
                                </m:rPr>
                                <a:rPr lang="en-US" sz="2000">
                                  <a:latin typeface="Cambria Math" panose="02040503050406030204" pitchFamily="18" charset="0"/>
                                </a:rPr>
                                <m:t>m</m:t>
                              </m:r>
                            </m:e>
                            <m:sub>
                              <m:r>
                                <a:rPr lang="en-US" sz="2000" i="1">
                                  <a:latin typeface="Cambria Math" panose="02040503050406030204" pitchFamily="18" charset="0"/>
                                </a:rPr>
                                <m:t>𝑒</m:t>
                              </m:r>
                            </m:sub>
                          </m:sSub>
                          <m:r>
                            <a:rPr lang="en-US" sz="2000" i="1">
                              <a:latin typeface="Cambria Math" panose="02040503050406030204" pitchFamily="18" charset="0"/>
                            </a:rPr>
                            <m:t>𝑟</m:t>
                          </m:r>
                        </m:den>
                      </m:f>
                    </m:oMath>
                  </m:oMathPara>
                </a14:m>
                <a:endParaRPr lang="en-US" sz="2000" dirty="0"/>
              </a:p>
            </p:txBody>
          </p:sp>
        </mc:Choice>
        <mc:Fallback xmlns="">
          <p:sp>
            <p:nvSpPr>
              <p:cNvPr id="14" name="TextBox 13">
                <a:extLst>
                  <a:ext uri="{FF2B5EF4-FFF2-40B4-BE49-F238E27FC236}">
                    <a16:creationId xmlns:a16="http://schemas.microsoft.com/office/drawing/2014/main" id="{6E064E20-46F9-D261-08DE-12F86E2DA8F4}"/>
                  </a:ext>
                </a:extLst>
              </p:cNvPr>
              <p:cNvSpPr txBox="1">
                <a:spLocks noRot="1" noChangeAspect="1" noMove="1" noResize="1" noEditPoints="1" noAdjustHandles="1" noChangeArrowheads="1" noChangeShapeType="1" noTextEdit="1"/>
              </p:cNvSpPr>
              <p:nvPr/>
            </p:nvSpPr>
            <p:spPr>
              <a:xfrm>
                <a:off x="3992543" y="3450366"/>
                <a:ext cx="3101592" cy="728597"/>
              </a:xfrm>
              <a:prstGeom prst="rect">
                <a:avLst/>
              </a:prstGeom>
              <a:blipFill>
                <a:blip r:embed="rId5"/>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7AAAC0A-9D7B-EE62-3BC8-B3B58D073EBC}"/>
              </a:ext>
            </a:extLst>
          </p:cNvPr>
          <p:cNvSpPr txBox="1"/>
          <p:nvPr/>
        </p:nvSpPr>
        <p:spPr>
          <a:xfrm>
            <a:off x="7177438" y="3635226"/>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(8)</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D9B33DB-5892-F54D-3770-B5FC7D835878}"/>
                  </a:ext>
                </a:extLst>
              </p:cNvPr>
              <p:cNvSpPr txBox="1"/>
              <p:nvPr/>
            </p:nvSpPr>
            <p:spPr>
              <a:xfrm>
                <a:off x="303903" y="4528400"/>
                <a:ext cx="10729188" cy="10537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𝑢</m:t>
                          </m:r>
                        </m:e>
                        <m:sup>
                          <m:r>
                            <a:rPr lang="en-US" sz="2000" i="1">
                              <a:latin typeface="Cambria Math" panose="02040503050406030204" pitchFamily="18" charset="0"/>
                            </a:rPr>
                            <m:t>2</m:t>
                          </m:r>
                        </m:sup>
                      </m:sSup>
                      <m:r>
                        <a:rPr lang="el-GR" sz="2000" b="0" i="1" u="none" strike="noStrike" baseline="0" smtClean="0">
                          <a:latin typeface="Cambria Math" panose="02040503050406030204" pitchFamily="18" charset="0"/>
                        </a:rPr>
                        <m:t>=</m:t>
                      </m:r>
                      <m:r>
                        <a:rPr lang="en-US" sz="2000" b="0" i="1" u="none" strike="noStrike" baseline="0" smtClean="0">
                          <a:latin typeface="Cambria Math" panose="02040503050406030204" pitchFamily="18" charset="0"/>
                        </a:rPr>
                        <m:t>𝑘</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𝑒</m:t>
                              </m:r>
                            </m:e>
                            <m:sup>
                              <m:r>
                                <a:rPr lang="en-US" sz="2000" i="1">
                                  <a:latin typeface="Cambria Math" panose="02040503050406030204" pitchFamily="18" charset="0"/>
                                </a:rPr>
                                <m:t>2</m:t>
                              </m:r>
                            </m:sup>
                          </m:sSup>
                        </m:num>
                        <m:den>
                          <m:r>
                            <a:rPr lang="en-US" sz="2000" b="0" i="1" smtClean="0">
                              <a:latin typeface="Cambria Math" panose="02040503050406030204" pitchFamily="18" charset="0"/>
                            </a:rPr>
                            <m:t>2</m:t>
                          </m:r>
                          <m:r>
                            <a:rPr lang="en-US" sz="2000" i="1">
                              <a:latin typeface="Cambria Math" panose="02040503050406030204" pitchFamily="18" charset="0"/>
                            </a:rPr>
                            <m:t>𝑟</m:t>
                          </m:r>
                        </m:den>
                      </m:f>
                      <m:r>
                        <a:rPr lang="el-GR" sz="2000" b="0" i="1" smtClean="0">
                          <a:latin typeface="Cambria Math" panose="02040503050406030204" pitchFamily="18" charset="0"/>
                        </a:rPr>
                        <m:t> </m:t>
                      </m:r>
                      <m:groupChr>
                        <m:groupChrPr>
                          <m:chr m:val="⇒"/>
                          <m:vertJc m:val="bot"/>
                          <m:ctrlPr>
                            <a:rPr lang="en-US" sz="2000" b="1" i="1" smtClean="0">
                              <a:latin typeface="Cambria Math" panose="02040503050406030204" pitchFamily="18" charset="0"/>
                            </a:rPr>
                          </m:ctrlPr>
                        </m:groupChrPr>
                        <m:e>
                          <m:r>
                            <m:rPr>
                              <m:brk m:alnAt="2"/>
                            </m:rPr>
                            <a:rPr lang="el-GR" sz="2000" b="1" i="1" smtClean="0">
                              <a:latin typeface="Cambria Math" panose="02040503050406030204" pitchFamily="18" charset="0"/>
                            </a:rPr>
                            <m:t>(</m:t>
                          </m:r>
                          <m:r>
                            <a:rPr lang="el-GR" sz="2000" b="1" i="1" smtClean="0">
                              <a:latin typeface="Cambria Math" panose="02040503050406030204" pitchFamily="18" charset="0"/>
                            </a:rPr>
                            <m:t>𝟖</m:t>
                          </m:r>
                          <m:r>
                            <a:rPr lang="el-GR" sz="2000" b="1" i="1" smtClean="0">
                              <a:latin typeface="Cambria Math" panose="02040503050406030204" pitchFamily="18" charset="0"/>
                            </a:rPr>
                            <m:t>)</m:t>
                          </m:r>
                        </m:e>
                      </m:groupChr>
                      <m:r>
                        <a:rPr lang="el-GR" sz="2000" b="0" i="1" smtClean="0">
                          <a:latin typeface="Cambria Math" panose="02040503050406030204" pitchFamily="18" charset="0"/>
                        </a:rPr>
                        <m:t> </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d>
                                <m:dPr>
                                  <m:ctrlPr>
                                    <a:rPr lang="en-US" sz="2000" i="1" smtClean="0">
                                      <a:latin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𝑛</m:t>
                                      </m:r>
                                      <m:r>
                                        <a:rPr lang="en-US" sz="2000" i="1">
                                          <a:latin typeface="Cambria Math" panose="02040503050406030204" pitchFamily="18" charset="0"/>
                                        </a:rPr>
                                        <m:t>ℏ</m:t>
                                      </m:r>
                                    </m:num>
                                    <m:den>
                                      <m:sSub>
                                        <m:sSubPr>
                                          <m:ctrlPr>
                                            <a:rPr lang="en-US" sz="2000" i="1">
                                              <a:latin typeface="Cambria Math" panose="02040503050406030204" pitchFamily="18" charset="0"/>
                                            </a:rPr>
                                          </m:ctrlPr>
                                        </m:sSubPr>
                                        <m:e>
                                          <m:r>
                                            <m:rPr>
                                              <m:sty m:val="p"/>
                                            </m:rPr>
                                            <a:rPr lang="en-US" sz="2000">
                                              <a:latin typeface="Cambria Math" panose="02040503050406030204" pitchFamily="18" charset="0"/>
                                            </a:rPr>
                                            <m:t>m</m:t>
                                          </m:r>
                                        </m:e>
                                        <m:sub>
                                          <m:r>
                                            <a:rPr lang="en-US" sz="2000" i="1">
                                              <a:latin typeface="Cambria Math" panose="02040503050406030204" pitchFamily="18" charset="0"/>
                                            </a:rPr>
                                            <m:t>𝑒</m:t>
                                          </m:r>
                                        </m:sub>
                                      </m:sSub>
                                      <m:r>
                                        <a:rPr lang="en-US" sz="2000" i="1">
                                          <a:latin typeface="Cambria Math" panose="02040503050406030204" pitchFamily="18" charset="0"/>
                                        </a:rPr>
                                        <m:t>𝑟</m:t>
                                      </m:r>
                                    </m:den>
                                  </m:f>
                                </m:e>
                              </m:d>
                            </m:e>
                            <m:sup>
                              <m:r>
                                <a:rPr lang="en-US" sz="2000" i="1">
                                  <a:latin typeface="Cambria Math" panose="02040503050406030204" pitchFamily="18" charset="0"/>
                                </a:rPr>
                                <m:t>2</m:t>
                              </m:r>
                            </m:sup>
                          </m:sSup>
                        </m:num>
                        <m:den>
                          <m:r>
                            <a:rPr lang="en-US" sz="2000" b="0" i="1" smtClean="0">
                              <a:latin typeface="Cambria Math" panose="02040503050406030204" pitchFamily="18" charset="0"/>
                            </a:rPr>
                            <m:t>2</m:t>
                          </m:r>
                        </m:den>
                      </m:f>
                      <m:r>
                        <a:rPr lang="el-GR"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𝑘𝑒</m:t>
                              </m:r>
                            </m:e>
                            <m:sup>
                              <m:r>
                                <a:rPr lang="en-US" sz="2000" i="1">
                                  <a:latin typeface="Cambria Math" panose="02040503050406030204" pitchFamily="18" charset="0"/>
                                </a:rPr>
                                <m:t>2</m:t>
                              </m:r>
                            </m:sup>
                          </m:sSup>
                        </m:num>
                        <m:den>
                          <m:r>
                            <a:rPr lang="en-US" sz="2000" b="0" i="1" smtClean="0">
                              <a:latin typeface="Cambria Math" panose="02040503050406030204" pitchFamily="18" charset="0"/>
                            </a:rPr>
                            <m:t>2</m:t>
                          </m:r>
                          <m:r>
                            <a:rPr lang="en-US" sz="2000" i="1">
                              <a:latin typeface="Cambria Math" panose="02040503050406030204" pitchFamily="18" charset="0"/>
                            </a:rPr>
                            <m:t>𝑟</m:t>
                          </m:r>
                        </m:den>
                      </m:f>
                      <m:r>
                        <a:rPr lang="en-US" sz="200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sSup>
                            <m:sSupPr>
                              <m:ctrlPr>
                                <a:rPr lang="en-US" sz="200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𝑛</m:t>
                              </m:r>
                            </m:e>
                            <m:sup>
                              <m:r>
                                <a:rPr lang="el-GR" sz="2000" b="0" i="1" smtClean="0">
                                  <a:latin typeface="Cambria Math" panose="02040503050406030204" pitchFamily="18" charset="0"/>
                                </a:rPr>
                                <m:t>2</m:t>
                              </m:r>
                            </m:sup>
                          </m:sSup>
                          <m:sSup>
                            <m:sSupPr>
                              <m:ctrlPr>
                                <a:rPr lang="en-US" sz="2000" i="1" smtClean="0">
                                  <a:latin typeface="Cambria Math" panose="02040503050406030204" pitchFamily="18" charset="0"/>
                                </a:rPr>
                              </m:ctrlPr>
                            </m:sSupPr>
                            <m:e>
                              <m:r>
                                <a:rPr lang="en-US" sz="2000" i="1">
                                  <a:latin typeface="Cambria Math" panose="02040503050406030204" pitchFamily="18" charset="0"/>
                                </a:rPr>
                                <m:t>ℏ</m:t>
                              </m:r>
                            </m:e>
                            <m:sup>
                              <m:r>
                                <a:rPr lang="en-US" sz="2000" i="1">
                                  <a:latin typeface="Cambria Math" panose="02040503050406030204" pitchFamily="18" charset="0"/>
                                </a:rPr>
                                <m:t>2</m:t>
                              </m:r>
                            </m:sup>
                          </m:sSup>
                        </m:num>
                        <m:den>
                          <m:r>
                            <a:rPr lang="el-GR" sz="2000" b="0" i="1" smtClean="0">
                              <a:latin typeface="Cambria Math" panose="02040503050406030204" pitchFamily="18" charset="0"/>
                              <a:ea typeface="Cambria Math" panose="02040503050406030204" pitchFamily="18" charset="0"/>
                            </a:rPr>
                            <m:t>2</m:t>
                          </m:r>
                          <m:sSubSup>
                            <m:sSubSupPr>
                              <m:ctrlPr>
                                <a:rPr lang="el-GR"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𝑚</m:t>
                              </m:r>
                            </m:e>
                            <m:sub>
                              <m:r>
                                <a:rPr lang="en-US" sz="2000" b="0" i="1" smtClean="0">
                                  <a:latin typeface="Cambria Math" panose="02040503050406030204" pitchFamily="18" charset="0"/>
                                  <a:ea typeface="Cambria Math" panose="02040503050406030204" pitchFamily="18" charset="0"/>
                                </a:rPr>
                                <m:t>𝑒</m:t>
                              </m:r>
                            </m:sub>
                            <m:sup>
                              <m:r>
                                <a:rPr lang="en-US" sz="2000" b="0" i="1" smtClean="0">
                                  <a:latin typeface="Cambria Math" panose="02040503050406030204" pitchFamily="18" charset="0"/>
                                  <a:ea typeface="Cambria Math" panose="02040503050406030204" pitchFamily="18" charset="0"/>
                                </a:rPr>
                                <m:t>2</m:t>
                              </m:r>
                            </m:sup>
                          </m:sSubSup>
                          <m:sSup>
                            <m:sSupPr>
                              <m:ctrlPr>
                                <a:rPr lang="el-GR"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𝑟</m:t>
                              </m:r>
                            </m:e>
                            <m:sup>
                              <m:r>
                                <a:rPr lang="en-US" sz="2000" b="0" i="1" smtClean="0">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𝑘𝑒</m:t>
                              </m:r>
                            </m:e>
                            <m:sup>
                              <m:r>
                                <a:rPr lang="en-US" sz="2000" i="1">
                                  <a:latin typeface="Cambria Math" panose="02040503050406030204" pitchFamily="18" charset="0"/>
                                </a:rPr>
                                <m:t>2</m:t>
                              </m:r>
                            </m:sup>
                          </m:sSup>
                        </m:num>
                        <m:den>
                          <m:r>
                            <a:rPr lang="en-US" sz="2000" b="0" i="1" smtClean="0">
                              <a:latin typeface="Cambria Math" panose="02040503050406030204" pitchFamily="18" charset="0"/>
                            </a:rPr>
                            <m:t>2</m:t>
                          </m:r>
                          <m:r>
                            <a:rPr lang="en-US" sz="2000" i="1">
                              <a:latin typeface="Cambria Math" panose="02040503050406030204" pitchFamily="18" charset="0"/>
                            </a:rPr>
                            <m:t>𝑟</m:t>
                          </m:r>
                        </m:den>
                      </m:f>
                      <m:r>
                        <a:rPr lang="en-US" sz="200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𝑛</m:t>
                              </m:r>
                            </m:e>
                            <m:sup>
                              <m:r>
                                <a:rPr lang="el-GR" sz="2000" i="1">
                                  <a:latin typeface="Cambria Math" panose="02040503050406030204" pitchFamily="18" charset="0"/>
                                </a:rPr>
                                <m:t>2</m:t>
                              </m:r>
                            </m:sup>
                          </m:sSup>
                          <m:sSup>
                            <m:sSupPr>
                              <m:ctrlPr>
                                <a:rPr lang="en-US" sz="2000" i="1">
                                  <a:latin typeface="Cambria Math" panose="02040503050406030204" pitchFamily="18" charset="0"/>
                                </a:rPr>
                              </m:ctrlPr>
                            </m:sSupPr>
                            <m:e>
                              <m:r>
                                <a:rPr lang="en-US" sz="2000" i="1">
                                  <a:latin typeface="Cambria Math" panose="02040503050406030204" pitchFamily="18" charset="0"/>
                                </a:rPr>
                                <m:t>ℏ</m:t>
                              </m:r>
                            </m:e>
                            <m:sup>
                              <m:r>
                                <a:rPr lang="en-US" sz="2000" i="1">
                                  <a:latin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sSup>
                            <m:sSupPr>
                              <m:ctrlPr>
                                <a:rPr lang="el-GR"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𝑟</m:t>
                              </m:r>
                            </m:e>
                            <m:sup>
                              <m:r>
                                <a:rPr lang="en-US" sz="2000" i="1">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𝑘𝑒</m:t>
                              </m:r>
                            </m:e>
                            <m:sup>
                              <m:r>
                                <a:rPr lang="en-US" sz="2000" i="1">
                                  <a:latin typeface="Cambria Math" panose="02040503050406030204" pitchFamily="18" charset="0"/>
                                </a:rPr>
                                <m:t>2</m:t>
                              </m:r>
                            </m:sup>
                          </m:sSup>
                        </m:num>
                        <m:den>
                          <m:r>
                            <a:rPr lang="en-US" sz="2000" b="0" i="1" smtClean="0">
                              <a:latin typeface="Cambria Math" panose="02040503050406030204" pitchFamily="18" charset="0"/>
                            </a:rPr>
                            <m:t>2</m:t>
                          </m:r>
                          <m:r>
                            <a:rPr lang="en-US" sz="2000" i="1">
                              <a:latin typeface="Cambria Math" panose="02040503050406030204" pitchFamily="18" charset="0"/>
                            </a:rPr>
                            <m:t>𝑟</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𝑛</m:t>
                              </m:r>
                            </m:e>
                            <m:sup>
                              <m:r>
                                <a:rPr lang="el-GR" sz="2000" i="1">
                                  <a:latin typeface="Cambria Math" panose="02040503050406030204" pitchFamily="18" charset="0"/>
                                </a:rPr>
                                <m:t>2</m:t>
                              </m:r>
                            </m:sup>
                          </m:sSup>
                          <m:sSup>
                            <m:sSupPr>
                              <m:ctrlPr>
                                <a:rPr lang="en-US" sz="2000" i="1">
                                  <a:latin typeface="Cambria Math" panose="02040503050406030204" pitchFamily="18" charset="0"/>
                                </a:rPr>
                              </m:ctrlPr>
                            </m:sSupPr>
                            <m:e>
                              <m:r>
                                <a:rPr lang="en-US" sz="2000" i="1">
                                  <a:latin typeface="Cambria Math" panose="02040503050406030204" pitchFamily="18" charset="0"/>
                                </a:rPr>
                                <m:t>ℏ</m:t>
                              </m:r>
                            </m:e>
                            <m:sup>
                              <m:r>
                                <a:rPr lang="en-US" sz="2000" i="1">
                                  <a:latin typeface="Cambria Math" panose="02040503050406030204" pitchFamily="18" charset="0"/>
                                </a:rPr>
                                <m:t>2</m:t>
                              </m:r>
                            </m:sup>
                          </m:sSup>
                        </m:num>
                        <m:den>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r>
                            <a:rPr lang="en-US" sz="2000" b="0" i="1" smtClean="0">
                              <a:latin typeface="Cambria Math" panose="02040503050406030204" pitchFamily="18" charset="0"/>
                            </a:rPr>
                            <m:t>𝑟</m:t>
                          </m:r>
                        </m:den>
                      </m:f>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𝑘𝑒</m:t>
                          </m:r>
                        </m:e>
                        <m:sup>
                          <m:r>
                            <a:rPr lang="en-US" sz="2000" i="1">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rPr>
                        <m:t>⟹</m:t>
                      </m:r>
                    </m:oMath>
                  </m:oMathPara>
                </a14:m>
                <a:endParaRPr lang="en-US" sz="2000" b="0" i="0" u="none" strike="noStrike" baseline="0" dirty="0">
                  <a:latin typeface="NewBaskerville-Roman"/>
                </a:endParaRPr>
              </a:p>
            </p:txBody>
          </p:sp>
        </mc:Choice>
        <mc:Fallback xmlns="">
          <p:sp>
            <p:nvSpPr>
              <p:cNvPr id="19" name="TextBox 18">
                <a:extLst>
                  <a:ext uri="{FF2B5EF4-FFF2-40B4-BE49-F238E27FC236}">
                    <a16:creationId xmlns:a16="http://schemas.microsoft.com/office/drawing/2014/main" id="{FD9B33DB-5892-F54D-3770-B5FC7D835878}"/>
                  </a:ext>
                </a:extLst>
              </p:cNvPr>
              <p:cNvSpPr txBox="1">
                <a:spLocks noRot="1" noChangeAspect="1" noMove="1" noResize="1" noEditPoints="1" noAdjustHandles="1" noChangeArrowheads="1" noChangeShapeType="1" noTextEdit="1"/>
              </p:cNvSpPr>
              <p:nvPr/>
            </p:nvSpPr>
            <p:spPr>
              <a:xfrm>
                <a:off x="303903" y="4528400"/>
                <a:ext cx="10729188" cy="1053750"/>
              </a:xfrm>
              <a:prstGeom prst="rect">
                <a:avLst/>
              </a:prstGeom>
              <a:blipFill>
                <a:blip r:embed="rId6"/>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4DDF0DA5-8525-E32D-F249-92C8B2B76C0C}"/>
              </a:ext>
            </a:extLst>
          </p:cNvPr>
          <p:cNvSpPr txBox="1"/>
          <p:nvPr/>
        </p:nvSpPr>
        <p:spPr>
          <a:xfrm>
            <a:off x="324000" y="4132735"/>
            <a:ext cx="11539238" cy="369332"/>
          </a:xfrm>
          <a:prstGeom prst="rect">
            <a:avLst/>
          </a:prstGeom>
          <a:noFill/>
        </p:spPr>
        <p:txBody>
          <a:bodyPr wrap="square">
            <a:spAutoFit/>
          </a:bodyPr>
          <a:lstStyle/>
          <a:p>
            <a:r>
              <a:rPr lang="el-GR" dirty="0">
                <a:latin typeface="NewBaskerville-Roman"/>
              </a:rPr>
              <a:t>Γυρίζοντας πίσω στην ισότητα (</a:t>
            </a:r>
            <a:r>
              <a:rPr lang="en-US" dirty="0">
                <a:latin typeface="NewBaskerville-Roman"/>
              </a:rPr>
              <a:t>5</a:t>
            </a:r>
            <a:r>
              <a:rPr lang="el-GR" dirty="0">
                <a:latin typeface="NewBaskerville-Roman"/>
              </a:rPr>
              <a:t>), μπορούμε να τη συνδυάσουμε με την (8) και να έχουμε μια σχέση για τις τροχιές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71B7A28-CB3F-230D-1F98-A7D213719AA5}"/>
                  </a:ext>
                </a:extLst>
              </p:cNvPr>
              <p:cNvSpPr txBox="1"/>
              <p:nvPr/>
            </p:nvSpPr>
            <p:spPr>
              <a:xfrm>
                <a:off x="4499569" y="5761398"/>
                <a:ext cx="3192862" cy="761812"/>
              </a:xfrm>
              <a:prstGeom prst="rect">
                <a:avLst/>
              </a:prstGeom>
              <a:solidFill>
                <a:srgbClr val="D1F5CB"/>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𝑛</m:t>
                              </m:r>
                            </m:e>
                            <m:sup>
                              <m:r>
                                <a:rPr lang="el-GR" sz="2000" i="1">
                                  <a:latin typeface="Cambria Math" panose="02040503050406030204" pitchFamily="18" charset="0"/>
                                </a:rPr>
                                <m:t>2</m:t>
                              </m:r>
                            </m:sup>
                          </m:sSup>
                          <m:sSup>
                            <m:sSupPr>
                              <m:ctrlPr>
                                <a:rPr lang="en-US" sz="2000" i="1">
                                  <a:latin typeface="Cambria Math" panose="02040503050406030204" pitchFamily="18" charset="0"/>
                                </a:rPr>
                              </m:ctrlPr>
                            </m:sSupPr>
                            <m:e>
                              <m:r>
                                <a:rPr lang="en-US" sz="2000" i="1">
                                  <a:latin typeface="Cambria Math" panose="02040503050406030204" pitchFamily="18" charset="0"/>
                                </a:rPr>
                                <m:t>ℏ</m:t>
                              </m:r>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r>
                                <a:rPr lang="en-US" sz="2000" i="1">
                                  <a:latin typeface="Cambria Math" panose="02040503050406030204" pitchFamily="18" charset="0"/>
                                </a:rPr>
                                <m:t>𝑘𝑒</m:t>
                              </m:r>
                            </m:e>
                            <m:sup>
                              <m:r>
                                <a:rPr lang="en-US" sz="2000" i="1">
                                  <a:latin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=1,2,3..</m:t>
                      </m:r>
                    </m:oMath>
                  </m:oMathPara>
                </a14:m>
                <a:endParaRPr lang="en-US" sz="2000" dirty="0"/>
              </a:p>
            </p:txBody>
          </p:sp>
        </mc:Choice>
        <mc:Fallback xmlns="">
          <p:sp>
            <p:nvSpPr>
              <p:cNvPr id="23" name="TextBox 22">
                <a:extLst>
                  <a:ext uri="{FF2B5EF4-FFF2-40B4-BE49-F238E27FC236}">
                    <a16:creationId xmlns:a16="http://schemas.microsoft.com/office/drawing/2014/main" id="{871B7A28-CB3F-230D-1F98-A7D213719AA5}"/>
                  </a:ext>
                </a:extLst>
              </p:cNvPr>
              <p:cNvSpPr txBox="1">
                <a:spLocks noRot="1" noChangeAspect="1" noMove="1" noResize="1" noEditPoints="1" noAdjustHandles="1" noChangeArrowheads="1" noChangeShapeType="1" noTextEdit="1"/>
              </p:cNvSpPr>
              <p:nvPr/>
            </p:nvSpPr>
            <p:spPr>
              <a:xfrm>
                <a:off x="4499569" y="5761398"/>
                <a:ext cx="3192862" cy="761812"/>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4" name="TextBox 23">
            <a:extLst>
              <a:ext uri="{FF2B5EF4-FFF2-40B4-BE49-F238E27FC236}">
                <a16:creationId xmlns:a16="http://schemas.microsoft.com/office/drawing/2014/main" id="{E88FD826-C73A-6DA3-92AE-2C6DDEE9426C}"/>
              </a:ext>
            </a:extLst>
          </p:cNvPr>
          <p:cNvSpPr txBox="1"/>
          <p:nvPr/>
        </p:nvSpPr>
        <p:spPr>
          <a:xfrm>
            <a:off x="7692431" y="5957638"/>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(9)</a:t>
            </a:r>
          </a:p>
        </p:txBody>
      </p:sp>
    </p:spTree>
    <p:extLst>
      <p:ext uri="{BB962C8B-B14F-4D97-AF65-F5344CB8AC3E}">
        <p14:creationId xmlns:p14="http://schemas.microsoft.com/office/powerpoint/2010/main" val="7319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59C2-F623-6374-F517-6023EF83F18C}"/>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F8986CD1-5D56-D150-4816-BCF92057FE62}"/>
              </a:ext>
            </a:extLst>
          </p:cNvPr>
          <p:cNvSpPr>
            <a:spLocks noGrp="1"/>
          </p:cNvSpPr>
          <p:nvPr>
            <p:ph type="title"/>
          </p:nvPr>
        </p:nvSpPr>
        <p:spPr>
          <a:xfrm>
            <a:off x="324000" y="152400"/>
            <a:ext cx="11563200" cy="685800"/>
          </a:xfrm>
        </p:spPr>
        <p:txBody>
          <a:bodyPr anchor="ctr">
            <a:normAutofit/>
          </a:bodyPr>
          <a:lstStyle/>
          <a:p>
            <a:r>
              <a:rPr lang="el-GR" dirty="0"/>
              <a:t>Επιτρεπόμενες ενεργειακές στάθμες (τροχιές) Υδρογόνου</a:t>
            </a:r>
            <a:endParaRPr lang="en-US" dirty="0"/>
          </a:p>
        </p:txBody>
      </p:sp>
      <p:sp>
        <p:nvSpPr>
          <p:cNvPr id="16" name="TextBox 15">
            <a:extLst>
              <a:ext uri="{FF2B5EF4-FFF2-40B4-BE49-F238E27FC236}">
                <a16:creationId xmlns:a16="http://schemas.microsoft.com/office/drawing/2014/main" id="{A2BA48DC-4A1C-7A15-2E3F-56D0346515B8}"/>
              </a:ext>
            </a:extLst>
          </p:cNvPr>
          <p:cNvSpPr txBox="1"/>
          <p:nvPr/>
        </p:nvSpPr>
        <p:spPr>
          <a:xfrm>
            <a:off x="3986906" y="1968853"/>
            <a:ext cx="7870693" cy="2585323"/>
          </a:xfrm>
          <a:prstGeom prst="rect">
            <a:avLst/>
          </a:prstGeom>
          <a:solidFill>
            <a:srgbClr val="FFC000"/>
          </a:solidFill>
          <a:ln>
            <a:solidFill>
              <a:schemeClr val="tx1"/>
            </a:solidFill>
          </a:ln>
        </p:spPr>
        <p:txBody>
          <a:bodyPr wrap="square">
            <a:spAutoFit/>
          </a:bodyPr>
          <a:lstStyle/>
          <a:p>
            <a:pPr algn="just"/>
            <a:r>
              <a:rPr lang="el-GR" dirty="0">
                <a:latin typeface="NewBaskerville-Roman"/>
              </a:rPr>
              <a:t>Η εξίσωση </a:t>
            </a:r>
            <a:r>
              <a:rPr lang="en-US" dirty="0">
                <a:latin typeface="NewBaskerville-Roman"/>
              </a:rPr>
              <a:t>(9)</a:t>
            </a:r>
            <a:r>
              <a:rPr lang="el-GR" dirty="0">
                <a:latin typeface="NewBaskerville-Roman"/>
              </a:rPr>
              <a:t> δείχνει ότι επιτρέπονται </a:t>
            </a:r>
            <a:r>
              <a:rPr lang="el-GR" b="1" dirty="0">
                <a:latin typeface="NewBaskerville-Roman"/>
              </a:rPr>
              <a:t>μόνο ορισμένες τροχιές </a:t>
            </a:r>
            <a:r>
              <a:rPr lang="el-GR" dirty="0">
                <a:latin typeface="NewBaskerville-Roman"/>
              </a:rPr>
              <a:t>και ότι αυτές οι προτιμώμενες τροχιές απορρέουν από το μη κλασικό βήμα της απαίτησης της γωνιακής ορμής του ηλεκτρονίου να είναι αναπόσπαστο πολλαπλάσιο του</a:t>
            </a:r>
            <a:r>
              <a:rPr lang="en-US" dirty="0">
                <a:latin typeface="NewBaskerville-Roman"/>
              </a:rPr>
              <a:t> ℏ=h/2</a:t>
            </a:r>
            <a:r>
              <a:rPr lang="el-GR" dirty="0">
                <a:latin typeface="NewBaskerville-Roman"/>
              </a:rPr>
              <a:t>π. Η μικρότερη ακτίνα εμφανίζεται για n</a:t>
            </a:r>
            <a:r>
              <a:rPr lang="en-US" dirty="0">
                <a:latin typeface="NewBaskerville-Roman"/>
              </a:rPr>
              <a:t>=</a:t>
            </a:r>
            <a:r>
              <a:rPr lang="el-GR" dirty="0">
                <a:latin typeface="NewBaskerville-Roman"/>
              </a:rPr>
              <a:t>1, ονομάζεται </a:t>
            </a:r>
            <a:r>
              <a:rPr lang="el-GR" b="1" dirty="0">
                <a:latin typeface="NewBaskerville-Roman"/>
              </a:rPr>
              <a:t>ακτίνα </a:t>
            </a:r>
            <a:r>
              <a:rPr lang="el-GR" b="1" dirty="0" err="1">
                <a:latin typeface="NewBaskerville-Roman"/>
              </a:rPr>
              <a:t>Bohr</a:t>
            </a:r>
            <a:r>
              <a:rPr lang="el-GR" b="1" dirty="0">
                <a:latin typeface="NewBaskerville-Roman"/>
              </a:rPr>
              <a:t> </a:t>
            </a:r>
            <a:r>
              <a:rPr lang="el-GR" dirty="0">
                <a:latin typeface="NewBaskerville-Roman"/>
              </a:rPr>
              <a:t>και συμβολίζεται με a</a:t>
            </a:r>
            <a:r>
              <a:rPr lang="el-GR" baseline="-25000" dirty="0">
                <a:latin typeface="NewBaskerville-Roman"/>
              </a:rPr>
              <a:t>0</a:t>
            </a:r>
            <a:r>
              <a:rPr lang="el-GR" dirty="0">
                <a:latin typeface="NewBaskerville-Roman"/>
              </a:rPr>
              <a:t>.</a:t>
            </a:r>
            <a:endParaRPr lang="en-US" dirty="0">
              <a:latin typeface="NewBaskerville-Roman"/>
            </a:endParaRPr>
          </a:p>
          <a:p>
            <a:pPr algn="just"/>
            <a:endParaRPr lang="en-US" dirty="0">
              <a:latin typeface="NewBaskerville-Roman"/>
            </a:endParaRPr>
          </a:p>
          <a:p>
            <a:pPr algn="just"/>
            <a:endParaRPr lang="en-US" sz="1800" b="0" i="0" u="none" strike="noStrike" baseline="0" dirty="0">
              <a:latin typeface="NewBaskerville-Roman"/>
            </a:endParaRPr>
          </a:p>
          <a:p>
            <a:pPr algn="just"/>
            <a:endParaRPr lang="en-US" sz="1800" b="0" i="0" u="none" strike="noStrike" baseline="0" dirty="0">
              <a:latin typeface="NewBaskerville-Roman"/>
            </a:endParaRPr>
          </a:p>
          <a:p>
            <a:pPr algn="just"/>
            <a:endParaRPr lang="en-US" sz="1800" b="0" i="0" u="none" strike="noStrike" baseline="0" dirty="0">
              <a:latin typeface="NewBaskerville-Roman"/>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130F751-AE07-CD12-BBB7-29BD4D75B007}"/>
                  </a:ext>
                </a:extLst>
              </p:cNvPr>
              <p:cNvSpPr txBox="1"/>
              <p:nvPr/>
            </p:nvSpPr>
            <p:spPr>
              <a:xfrm>
                <a:off x="3986906" y="941609"/>
                <a:ext cx="3192862" cy="761812"/>
              </a:xfrm>
              <a:prstGeom prst="rect">
                <a:avLst/>
              </a:prstGeom>
              <a:solidFill>
                <a:srgbClr val="D1F5CB"/>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𝑛</m:t>
                              </m:r>
                            </m:e>
                            <m:sup>
                              <m:r>
                                <a:rPr lang="el-GR" sz="2000" i="1">
                                  <a:latin typeface="Cambria Math" panose="02040503050406030204" pitchFamily="18" charset="0"/>
                                </a:rPr>
                                <m:t>2</m:t>
                              </m:r>
                            </m:sup>
                          </m:sSup>
                          <m:sSup>
                            <m:sSupPr>
                              <m:ctrlPr>
                                <a:rPr lang="en-US" sz="2000" i="1">
                                  <a:latin typeface="Cambria Math" panose="02040503050406030204" pitchFamily="18" charset="0"/>
                                </a:rPr>
                              </m:ctrlPr>
                            </m:sSupPr>
                            <m:e>
                              <m:r>
                                <a:rPr lang="en-US" sz="2000" i="1">
                                  <a:latin typeface="Cambria Math" panose="02040503050406030204" pitchFamily="18" charset="0"/>
                                </a:rPr>
                                <m:t>ℏ</m:t>
                              </m:r>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𝑒</m:t>
                                  </m:r>
                                </m:sub>
                              </m:sSub>
                              <m:r>
                                <a:rPr lang="en-US" sz="2000" i="1">
                                  <a:latin typeface="Cambria Math" panose="02040503050406030204" pitchFamily="18" charset="0"/>
                                </a:rPr>
                                <m:t>𝑘𝑒</m:t>
                              </m:r>
                            </m:e>
                            <m:sup>
                              <m:r>
                                <a:rPr lang="en-US" sz="2000" i="1">
                                  <a:latin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=1,2,3..</m:t>
                      </m:r>
                    </m:oMath>
                  </m:oMathPara>
                </a14:m>
                <a:endParaRPr lang="en-US" sz="2000" dirty="0"/>
              </a:p>
            </p:txBody>
          </p:sp>
        </mc:Choice>
        <mc:Fallback xmlns="">
          <p:sp>
            <p:nvSpPr>
              <p:cNvPr id="23" name="TextBox 22">
                <a:extLst>
                  <a:ext uri="{FF2B5EF4-FFF2-40B4-BE49-F238E27FC236}">
                    <a16:creationId xmlns:a16="http://schemas.microsoft.com/office/drawing/2014/main" id="{D130F751-AE07-CD12-BBB7-29BD4D75B007}"/>
                  </a:ext>
                </a:extLst>
              </p:cNvPr>
              <p:cNvSpPr txBox="1">
                <a:spLocks noRot="1" noChangeAspect="1" noMove="1" noResize="1" noEditPoints="1" noAdjustHandles="1" noChangeArrowheads="1" noChangeShapeType="1" noTextEdit="1"/>
              </p:cNvSpPr>
              <p:nvPr/>
            </p:nvSpPr>
            <p:spPr>
              <a:xfrm>
                <a:off x="3986906" y="941609"/>
                <a:ext cx="3192862" cy="761812"/>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24" name="TextBox 23">
            <a:extLst>
              <a:ext uri="{FF2B5EF4-FFF2-40B4-BE49-F238E27FC236}">
                <a16:creationId xmlns:a16="http://schemas.microsoft.com/office/drawing/2014/main" id="{1DA9DA61-C3BD-2BEC-E310-483703621390}"/>
              </a:ext>
            </a:extLst>
          </p:cNvPr>
          <p:cNvSpPr txBox="1"/>
          <p:nvPr/>
        </p:nvSpPr>
        <p:spPr>
          <a:xfrm>
            <a:off x="7692431" y="1068657"/>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(9)</a:t>
            </a:r>
          </a:p>
        </p:txBody>
      </p:sp>
      <p:pic>
        <p:nvPicPr>
          <p:cNvPr id="2" name="Picture 1">
            <a:extLst>
              <a:ext uri="{FF2B5EF4-FFF2-40B4-BE49-F238E27FC236}">
                <a16:creationId xmlns:a16="http://schemas.microsoft.com/office/drawing/2014/main" id="{C768082D-D90D-55FC-D70A-375A29DE7198}"/>
              </a:ext>
            </a:extLst>
          </p:cNvPr>
          <p:cNvPicPr>
            <a:picLocks noChangeAspect="1"/>
          </p:cNvPicPr>
          <p:nvPr/>
        </p:nvPicPr>
        <p:blipFill>
          <a:blip r:embed="rId4"/>
          <a:stretch>
            <a:fillRect/>
          </a:stretch>
        </p:blipFill>
        <p:spPr>
          <a:xfrm>
            <a:off x="6096000" y="3568509"/>
            <a:ext cx="3647995" cy="895999"/>
          </a:xfrm>
          <a:prstGeom prst="rect">
            <a:avLst/>
          </a:prstGeom>
        </p:spPr>
      </p:pic>
      <p:pic>
        <p:nvPicPr>
          <p:cNvPr id="3" name="Picture 2">
            <a:extLst>
              <a:ext uri="{FF2B5EF4-FFF2-40B4-BE49-F238E27FC236}">
                <a16:creationId xmlns:a16="http://schemas.microsoft.com/office/drawing/2014/main" id="{B159111F-913E-0BEA-8662-20C4FE5291E0}"/>
              </a:ext>
            </a:extLst>
          </p:cNvPr>
          <p:cNvPicPr>
            <a:picLocks noChangeAspect="1"/>
          </p:cNvPicPr>
          <p:nvPr/>
        </p:nvPicPr>
        <p:blipFill>
          <a:blip r:embed="rId5"/>
          <a:stretch>
            <a:fillRect/>
          </a:stretch>
        </p:blipFill>
        <p:spPr>
          <a:xfrm>
            <a:off x="334401" y="872417"/>
            <a:ext cx="3426698" cy="3681759"/>
          </a:xfrm>
          <a:prstGeom prst="rect">
            <a:avLst/>
          </a:prstGeom>
          <a:ln>
            <a:solidFill>
              <a:schemeClr val="tx1"/>
            </a:solidFill>
          </a:ln>
        </p:spPr>
      </p:pic>
      <p:sp>
        <p:nvSpPr>
          <p:cNvPr id="5" name="TextBox 4">
            <a:extLst>
              <a:ext uri="{FF2B5EF4-FFF2-40B4-BE49-F238E27FC236}">
                <a16:creationId xmlns:a16="http://schemas.microsoft.com/office/drawing/2014/main" id="{C6FC37AA-DC95-9DEE-7423-FA6E52E086CE}"/>
              </a:ext>
            </a:extLst>
          </p:cNvPr>
          <p:cNvSpPr txBox="1"/>
          <p:nvPr/>
        </p:nvSpPr>
        <p:spPr>
          <a:xfrm>
            <a:off x="300038" y="4715708"/>
            <a:ext cx="11539238" cy="646331"/>
          </a:xfrm>
          <a:prstGeom prst="rect">
            <a:avLst/>
          </a:prstGeom>
          <a:noFill/>
        </p:spPr>
        <p:txBody>
          <a:bodyPr wrap="square">
            <a:spAutoFit/>
          </a:bodyPr>
          <a:lstStyle/>
          <a:p>
            <a:r>
              <a:rPr lang="el-GR" dirty="0">
                <a:latin typeface="NewBaskerville-Roman"/>
              </a:rPr>
              <a:t>Η </a:t>
            </a:r>
            <a:r>
              <a:rPr lang="el-GR" dirty="0" err="1">
                <a:latin typeface="NewBaskerville-Roman"/>
              </a:rPr>
              <a:t>κβάντωση</a:t>
            </a:r>
            <a:r>
              <a:rPr lang="el-GR" dirty="0">
                <a:latin typeface="NewBaskerville-Roman"/>
              </a:rPr>
              <a:t> της τροχιάς του ηλεκτρονίου, συνεπάγεται άμεσα και </a:t>
            </a:r>
            <a:r>
              <a:rPr lang="el-GR" dirty="0" err="1">
                <a:latin typeface="NewBaskerville-Roman"/>
              </a:rPr>
              <a:t>κβάντωση</a:t>
            </a:r>
            <a:r>
              <a:rPr lang="el-GR" dirty="0">
                <a:latin typeface="NewBaskerville-Roman"/>
              </a:rPr>
              <a:t> της ενέργειας στην (6) το συνδυασμό των (9) και (10):</a:t>
            </a:r>
          </a:p>
        </p:txBody>
      </p:sp>
      <p:sp>
        <p:nvSpPr>
          <p:cNvPr id="8" name="TextBox 7">
            <a:extLst>
              <a:ext uri="{FF2B5EF4-FFF2-40B4-BE49-F238E27FC236}">
                <a16:creationId xmlns:a16="http://schemas.microsoft.com/office/drawing/2014/main" id="{F8E22240-900F-4445-F7A7-D1C8B4912A48}"/>
              </a:ext>
            </a:extLst>
          </p:cNvPr>
          <p:cNvSpPr txBox="1"/>
          <p:nvPr/>
        </p:nvSpPr>
        <p:spPr>
          <a:xfrm>
            <a:off x="10062327" y="3831842"/>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a:t>
            </a:r>
            <a:r>
              <a:rPr lang="el-GR" sz="1800" b="0" dirty="0">
                <a:solidFill>
                  <a:schemeClr val="tx1"/>
                </a:solidFill>
                <a:latin typeface="Minion Pro" panose="02040503050306020203"/>
              </a:rPr>
              <a:t>10</a:t>
            </a:r>
            <a:r>
              <a:rPr lang="en-US" sz="1800" b="0" dirty="0">
                <a:solidFill>
                  <a:schemeClr val="tx1"/>
                </a:solidFill>
                <a:latin typeface="Minion Pro" panose="02040503050306020203"/>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CA3627-D955-3A5E-1B69-A67993FB18A7}"/>
                  </a:ext>
                </a:extLst>
              </p:cNvPr>
              <p:cNvSpPr txBox="1"/>
              <p:nvPr/>
            </p:nvSpPr>
            <p:spPr>
              <a:xfrm>
                <a:off x="334401" y="5386880"/>
                <a:ext cx="1366576" cy="646331"/>
              </a:xfrm>
              <a:prstGeom prst="rect">
                <a:avLst/>
              </a:prstGeom>
              <a:solidFill>
                <a:schemeClr val="bg1"/>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𝑘𝑒</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𝑟</m:t>
                          </m:r>
                        </m:den>
                      </m:f>
                    </m:oMath>
                  </m:oMathPara>
                </a14:m>
                <a:endParaRPr lang="en-US" dirty="0"/>
              </a:p>
            </p:txBody>
          </p:sp>
        </mc:Choice>
        <mc:Fallback xmlns="">
          <p:sp>
            <p:nvSpPr>
              <p:cNvPr id="9" name="TextBox 8">
                <a:extLst>
                  <a:ext uri="{FF2B5EF4-FFF2-40B4-BE49-F238E27FC236}">
                    <a16:creationId xmlns:a16="http://schemas.microsoft.com/office/drawing/2014/main" id="{C8CA3627-D955-3A5E-1B69-A67993FB18A7}"/>
                  </a:ext>
                </a:extLst>
              </p:cNvPr>
              <p:cNvSpPr txBox="1">
                <a:spLocks noRot="1" noChangeAspect="1" noMove="1" noResize="1" noEditPoints="1" noAdjustHandles="1" noChangeArrowheads="1" noChangeShapeType="1" noTextEdit="1"/>
              </p:cNvSpPr>
              <p:nvPr/>
            </p:nvSpPr>
            <p:spPr>
              <a:xfrm>
                <a:off x="334401" y="5386880"/>
                <a:ext cx="1366576" cy="646331"/>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8D8D319-D895-A5E2-E288-2F06EBC0AAD2}"/>
                  </a:ext>
                </a:extLst>
              </p:cNvPr>
              <p:cNvSpPr txBox="1"/>
              <p:nvPr/>
            </p:nvSpPr>
            <p:spPr>
              <a:xfrm>
                <a:off x="334400" y="6089134"/>
                <a:ext cx="136657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𝑎</m:t>
                          </m:r>
                        </m:e>
                        <m:sub>
                          <m:r>
                            <a:rPr lang="en-US" b="0" i="1" smtClean="0">
                              <a:latin typeface="Cambria Math" panose="02040503050406030204" pitchFamily="18" charset="0"/>
                            </a:rPr>
                            <m:t>0</m:t>
                          </m:r>
                        </m:sub>
                      </m:sSub>
                    </m:oMath>
                  </m:oMathPara>
                </a14:m>
                <a:endParaRPr lang="en-US" dirty="0"/>
              </a:p>
            </p:txBody>
          </p:sp>
        </mc:Choice>
        <mc:Fallback xmlns="">
          <p:sp>
            <p:nvSpPr>
              <p:cNvPr id="12" name="TextBox 11">
                <a:extLst>
                  <a:ext uri="{FF2B5EF4-FFF2-40B4-BE49-F238E27FC236}">
                    <a16:creationId xmlns:a16="http://schemas.microsoft.com/office/drawing/2014/main" id="{78D8D319-D895-A5E2-E288-2F06EBC0AAD2}"/>
                  </a:ext>
                </a:extLst>
              </p:cNvPr>
              <p:cNvSpPr txBox="1">
                <a:spLocks noRot="1" noChangeAspect="1" noMove="1" noResize="1" noEditPoints="1" noAdjustHandles="1" noChangeArrowheads="1" noChangeShapeType="1" noTextEdit="1"/>
              </p:cNvSpPr>
              <p:nvPr/>
            </p:nvSpPr>
            <p:spPr>
              <a:xfrm>
                <a:off x="334400" y="6089134"/>
                <a:ext cx="1366577" cy="369332"/>
              </a:xfrm>
              <a:prstGeom prst="rect">
                <a:avLst/>
              </a:prstGeom>
              <a:blipFill>
                <a:blip r:embed="rId7"/>
                <a:stretch>
                  <a:fillRect b="-3333"/>
                </a:stretch>
              </a:blipFill>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79AF7370-F7A3-C4A8-A588-2CF3B2FA1FEF}"/>
              </a:ext>
            </a:extLst>
          </p:cNvPr>
          <p:cNvSpPr/>
          <p:nvPr/>
        </p:nvSpPr>
        <p:spPr>
          <a:xfrm>
            <a:off x="1700977" y="5362039"/>
            <a:ext cx="298645" cy="1096427"/>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1DA5B47-D6FF-B459-C84E-0057D6F4CFB3}"/>
                  </a:ext>
                </a:extLst>
              </p:cNvPr>
              <p:cNvSpPr txBox="1"/>
              <p:nvPr/>
            </p:nvSpPr>
            <p:spPr>
              <a:xfrm>
                <a:off x="2198035" y="5570429"/>
                <a:ext cx="2145867" cy="695190"/>
              </a:xfrm>
              <a:prstGeom prst="rect">
                <a:avLst/>
              </a:prstGeom>
              <a:solidFill>
                <a:schemeClr val="bg1"/>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𝑘𝑒</m:t>
                              </m:r>
                            </m:e>
                            <m:sup>
                              <m:r>
                                <a:rPr lang="en-US" i="1">
                                  <a:latin typeface="Cambria Math" panose="02040503050406030204" pitchFamily="18" charset="0"/>
                                </a:rPr>
                                <m:t>2</m:t>
                              </m:r>
                            </m:sup>
                          </m:sSup>
                        </m:num>
                        <m:den>
                          <m:r>
                            <a:rPr lang="en-US" i="1">
                              <a:latin typeface="Cambria Math" panose="02040503050406030204" pitchFamily="18" charset="0"/>
                            </a:rPr>
                            <m:t>2</m:t>
                          </m:r>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𝑎</m:t>
                              </m:r>
                            </m:e>
                            <m:sub>
                              <m:r>
                                <a:rPr lang="en-US" i="1">
                                  <a:latin typeface="Cambria Math" panose="02040503050406030204" pitchFamily="18" charset="0"/>
                                </a:rPr>
                                <m:t>0</m:t>
                              </m:r>
                            </m:sub>
                          </m:sSub>
                        </m:den>
                      </m:f>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F1DA5B47-D6FF-B459-C84E-0057D6F4CFB3}"/>
                  </a:ext>
                </a:extLst>
              </p:cNvPr>
              <p:cNvSpPr txBox="1">
                <a:spLocks noRot="1" noChangeAspect="1" noMove="1" noResize="1" noEditPoints="1" noAdjustHandles="1" noChangeArrowheads="1" noChangeShapeType="1" noTextEdit="1"/>
              </p:cNvSpPr>
              <p:nvPr/>
            </p:nvSpPr>
            <p:spPr>
              <a:xfrm>
                <a:off x="2198035" y="5570429"/>
                <a:ext cx="2145867" cy="695190"/>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E08058C-AB21-52AE-5891-713350096E4F}"/>
                  </a:ext>
                </a:extLst>
              </p:cNvPr>
              <p:cNvSpPr txBox="1"/>
              <p:nvPr/>
            </p:nvSpPr>
            <p:spPr>
              <a:xfrm>
                <a:off x="4343902" y="5545294"/>
                <a:ext cx="1992854" cy="720325"/>
              </a:xfrm>
              <a:prstGeom prst="rect">
                <a:avLst/>
              </a:prstGeom>
              <a:solidFill>
                <a:srgbClr val="D1F5CB"/>
              </a:solidFill>
              <a:ln>
                <a:solidFill>
                  <a:srgbClr val="0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𝑘𝑒</m:t>
                              </m:r>
                            </m:e>
                            <m:sup>
                              <m:r>
                                <a:rPr lang="en-US" i="1">
                                  <a:latin typeface="Cambria Math" panose="02040503050406030204" pitchFamily="18" charset="0"/>
                                </a:rPr>
                                <m:t>2</m:t>
                              </m:r>
                            </m:sup>
                          </m:sSup>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0</m:t>
                              </m:r>
                            </m:sub>
                          </m:sSub>
                        </m:den>
                      </m:f>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den>
                          </m:f>
                        </m:e>
                      </m:d>
                    </m:oMath>
                  </m:oMathPara>
                </a14:m>
                <a:endParaRPr lang="en-US" dirty="0"/>
              </a:p>
            </p:txBody>
          </p:sp>
        </mc:Choice>
        <mc:Fallback xmlns="">
          <p:sp>
            <p:nvSpPr>
              <p:cNvPr id="21" name="TextBox 20">
                <a:extLst>
                  <a:ext uri="{FF2B5EF4-FFF2-40B4-BE49-F238E27FC236}">
                    <a16:creationId xmlns:a16="http://schemas.microsoft.com/office/drawing/2014/main" id="{5E08058C-AB21-52AE-5891-713350096E4F}"/>
                  </a:ext>
                </a:extLst>
              </p:cNvPr>
              <p:cNvSpPr txBox="1">
                <a:spLocks noRot="1" noChangeAspect="1" noMove="1" noResize="1" noEditPoints="1" noAdjustHandles="1" noChangeArrowheads="1" noChangeShapeType="1" noTextEdit="1"/>
              </p:cNvSpPr>
              <p:nvPr/>
            </p:nvSpPr>
            <p:spPr>
              <a:xfrm>
                <a:off x="4343902" y="5545294"/>
                <a:ext cx="1992854" cy="720325"/>
              </a:xfrm>
              <a:prstGeom prst="rect">
                <a:avLst/>
              </a:prstGeom>
              <a:blipFill>
                <a:blip r:embed="rId9"/>
                <a:stretch>
                  <a:fillRect/>
                </a:stretch>
              </a:blipFill>
              <a:ln>
                <a:solidFill>
                  <a:srgbClr val="000000"/>
                </a:solid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02157149-A633-F512-0202-B3132D6283E9}"/>
              </a:ext>
            </a:extLst>
          </p:cNvPr>
          <p:cNvSpPr txBox="1"/>
          <p:nvPr/>
        </p:nvSpPr>
        <p:spPr>
          <a:xfrm>
            <a:off x="6441298" y="5720790"/>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(11)</a:t>
            </a:r>
          </a:p>
        </p:txBody>
      </p:sp>
    </p:spTree>
    <p:extLst>
      <p:ext uri="{BB962C8B-B14F-4D97-AF65-F5344CB8AC3E}">
        <p14:creationId xmlns:p14="http://schemas.microsoft.com/office/powerpoint/2010/main" val="30254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58578-0B9A-9637-E551-1022756884B5}"/>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E5DF2741-1432-F395-539E-2EFCDAE7D242}"/>
              </a:ext>
            </a:extLst>
          </p:cNvPr>
          <p:cNvSpPr>
            <a:spLocks noGrp="1"/>
          </p:cNvSpPr>
          <p:nvPr>
            <p:ph type="title"/>
          </p:nvPr>
        </p:nvSpPr>
        <p:spPr>
          <a:xfrm>
            <a:off x="324000" y="152400"/>
            <a:ext cx="11563200" cy="685800"/>
          </a:xfrm>
        </p:spPr>
        <p:txBody>
          <a:bodyPr anchor="ctr">
            <a:normAutofit/>
          </a:bodyPr>
          <a:lstStyle/>
          <a:p>
            <a:r>
              <a:rPr lang="el-GR" dirty="0"/>
              <a:t>Επιτρεπόμενες ενεργειακές στάθμες (τροχιές) Υδρογόνου</a:t>
            </a:r>
            <a:endParaRPr lang="en-US" dirty="0"/>
          </a:p>
        </p:txBody>
      </p:sp>
      <p:sp>
        <p:nvSpPr>
          <p:cNvPr id="16" name="TextBox 15">
            <a:extLst>
              <a:ext uri="{FF2B5EF4-FFF2-40B4-BE49-F238E27FC236}">
                <a16:creationId xmlns:a16="http://schemas.microsoft.com/office/drawing/2014/main" id="{DA06E124-F28C-7D5A-3449-C9B28FB60A08}"/>
              </a:ext>
            </a:extLst>
          </p:cNvPr>
          <p:cNvSpPr txBox="1"/>
          <p:nvPr/>
        </p:nvSpPr>
        <p:spPr>
          <a:xfrm>
            <a:off x="3986906" y="1824957"/>
            <a:ext cx="7870693" cy="4001095"/>
          </a:xfrm>
          <a:prstGeom prst="rect">
            <a:avLst/>
          </a:prstGeom>
          <a:solidFill>
            <a:srgbClr val="FFC000"/>
          </a:solidFill>
          <a:ln>
            <a:solidFill>
              <a:schemeClr val="tx1"/>
            </a:solidFill>
          </a:ln>
        </p:spPr>
        <p:txBody>
          <a:bodyPr wrap="square">
            <a:spAutoFit/>
          </a:bodyPr>
          <a:lstStyle/>
          <a:p>
            <a:pPr marL="285750" indent="-285750" algn="just">
              <a:buFont typeface="Arial" panose="020B0604020202020204" pitchFamily="34" charset="0"/>
              <a:buChar char="•"/>
            </a:pPr>
            <a:r>
              <a:rPr lang="el-GR" dirty="0">
                <a:latin typeface="NewBaskerville-Roman"/>
              </a:rPr>
              <a:t>Οι ακέραιοι </a:t>
            </a:r>
            <a:r>
              <a:rPr lang="el-GR" b="1" dirty="0">
                <a:latin typeface="NewBaskerville-Roman"/>
              </a:rPr>
              <a:t>n</a:t>
            </a:r>
            <a:r>
              <a:rPr lang="el-GR" dirty="0">
                <a:latin typeface="NewBaskerville-Roman"/>
              </a:rPr>
              <a:t> που αντιστοιχούν στις διακριτές ή κβαντισμένες τιμές της ενέργειας του ατόμου έχουν το ειδικό όνομα </a:t>
            </a:r>
            <a:r>
              <a:rPr lang="el-GR" sz="2000" b="1" dirty="0">
                <a:latin typeface="NewBaskerville-Roman"/>
              </a:rPr>
              <a:t>κβαντικοί αριθμοί</a:t>
            </a:r>
            <a:r>
              <a:rPr lang="en-US" sz="2000" b="1" dirty="0">
                <a:latin typeface="NewBaskerville-Roman"/>
              </a:rPr>
              <a:t> (quantum numbers)</a:t>
            </a:r>
            <a:r>
              <a:rPr lang="el-GR" sz="2000" dirty="0">
                <a:latin typeface="NewBaskerville-Roman"/>
              </a:rPr>
              <a:t>.</a:t>
            </a:r>
            <a:r>
              <a:rPr lang="el-GR" dirty="0">
                <a:latin typeface="NewBaskerville-Roman"/>
              </a:rPr>
              <a:t> Οι κβαντικοί αριθμοί είναι κεντρικοί στην κβαντική θεωρία και γενικά αναφέρονται στο σύνολο των ακεραίων που επισημαίνουν τις διακριτές τιμές σημαντικών ατομικών μεγεθών, όπως η ενέργεια και η γωνιακή ορμή.</a:t>
            </a:r>
          </a:p>
          <a:p>
            <a:pPr marL="285750" indent="-285750" algn="just">
              <a:buFont typeface="Arial" panose="020B0604020202020204" pitchFamily="34" charset="0"/>
              <a:buChar char="•"/>
            </a:pPr>
            <a:r>
              <a:rPr lang="el-GR" dirty="0">
                <a:latin typeface="NewBaskerville-Roman"/>
              </a:rPr>
              <a:t>Αν αντικαταστήσουμε με αριθμητικές τιμές στην (11), τότε θα έχουμε:</a:t>
            </a:r>
          </a:p>
          <a:p>
            <a:pPr algn="just"/>
            <a:endParaRPr lang="el-GR" sz="1800" b="0" i="0" u="none" strike="noStrike" baseline="0" dirty="0">
              <a:latin typeface="NewBaskerville-Roman"/>
            </a:endParaRPr>
          </a:p>
          <a:p>
            <a:pPr algn="just"/>
            <a:endParaRPr lang="en-US" sz="1800" b="0" i="0" u="none" strike="noStrike" baseline="0" dirty="0">
              <a:latin typeface="NewBaskerville-Roman"/>
            </a:endParaRPr>
          </a:p>
          <a:p>
            <a:pPr algn="just"/>
            <a:endParaRPr lang="el-GR" sz="1800" b="0" i="0" u="none" strike="noStrike" baseline="0" dirty="0">
              <a:latin typeface="NewBaskerville-Roman"/>
            </a:endParaRPr>
          </a:p>
          <a:p>
            <a:pPr marL="285750" indent="-285750" algn="just">
              <a:buFont typeface="Arial" panose="020B0604020202020204" pitchFamily="34" charset="0"/>
              <a:buChar char="•"/>
            </a:pPr>
            <a:r>
              <a:rPr lang="el-GR" dirty="0">
                <a:latin typeface="NewBaskerville-Roman"/>
              </a:rPr>
              <a:t>Η χαμηλότερη στάσιμη τροχιά (ενεργειακή κατάσταση) ονομάζεται θεμελιώδης κατάσταση </a:t>
            </a:r>
            <a:r>
              <a:rPr lang="el-GR" b="1" dirty="0">
                <a:latin typeface="NewBaskerville-Roman"/>
              </a:rPr>
              <a:t>(</a:t>
            </a:r>
            <a:r>
              <a:rPr lang="en-US" b="1" dirty="0">
                <a:latin typeface="NewBaskerville-Roman"/>
              </a:rPr>
              <a:t>ground state)</a:t>
            </a:r>
            <a:r>
              <a:rPr lang="el-GR" dirty="0">
                <a:latin typeface="NewBaskerville-Roman"/>
              </a:rPr>
              <a:t>, έχει n</a:t>
            </a:r>
            <a:r>
              <a:rPr lang="en-US" dirty="0">
                <a:latin typeface="NewBaskerville-Roman"/>
              </a:rPr>
              <a:t>=</a:t>
            </a:r>
            <a:r>
              <a:rPr lang="el-GR" dirty="0">
                <a:latin typeface="NewBaskerville-Roman"/>
              </a:rPr>
              <a:t>1 και έχει ενέργεια E</a:t>
            </a:r>
            <a:r>
              <a:rPr lang="el-GR" baseline="-25000" dirty="0">
                <a:latin typeface="NewBaskerville-Roman"/>
              </a:rPr>
              <a:t>1</a:t>
            </a:r>
            <a:r>
              <a:rPr lang="en-US" dirty="0">
                <a:latin typeface="NewBaskerville-Roman"/>
              </a:rPr>
              <a:t>=</a:t>
            </a:r>
            <a:r>
              <a:rPr lang="el-GR" dirty="0">
                <a:latin typeface="NewBaskerville-Roman"/>
              </a:rPr>
              <a:t>13</a:t>
            </a:r>
            <a:r>
              <a:rPr lang="en-US" dirty="0">
                <a:latin typeface="NewBaskerville-Roman"/>
              </a:rPr>
              <a:t>.</a:t>
            </a:r>
            <a:r>
              <a:rPr lang="el-GR" dirty="0">
                <a:latin typeface="NewBaskerville-Roman"/>
              </a:rPr>
              <a:t>6 </a:t>
            </a:r>
            <a:r>
              <a:rPr lang="el-GR" dirty="0" err="1">
                <a:latin typeface="NewBaskerville-Roman"/>
              </a:rPr>
              <a:t>eV</a:t>
            </a:r>
            <a:r>
              <a:rPr lang="el-GR" dirty="0">
                <a:latin typeface="NewBaskerville-Roman"/>
              </a:rPr>
              <a:t>. Η επόμενη κατάσταση, ή η πρώτη διεγερμένη κατάσταση</a:t>
            </a:r>
            <a:r>
              <a:rPr lang="en-US" dirty="0">
                <a:latin typeface="NewBaskerville-Roman"/>
              </a:rPr>
              <a:t> </a:t>
            </a:r>
            <a:r>
              <a:rPr lang="en-US" b="1" dirty="0">
                <a:latin typeface="NewBaskerville-Roman"/>
              </a:rPr>
              <a:t>(excited state)</a:t>
            </a:r>
            <a:r>
              <a:rPr lang="el-GR" dirty="0">
                <a:latin typeface="NewBaskerville-Roman"/>
              </a:rPr>
              <a:t>, έχει n</a:t>
            </a:r>
            <a:r>
              <a:rPr lang="en-US" dirty="0">
                <a:latin typeface="NewBaskerville-Roman"/>
              </a:rPr>
              <a:t>=</a:t>
            </a:r>
            <a:r>
              <a:rPr lang="el-GR" dirty="0">
                <a:latin typeface="NewBaskerville-Roman"/>
              </a:rPr>
              <a:t>2 και ενέργεια E</a:t>
            </a:r>
            <a:r>
              <a:rPr lang="el-GR" baseline="-25000" dirty="0">
                <a:latin typeface="NewBaskerville-Roman"/>
              </a:rPr>
              <a:t>2</a:t>
            </a:r>
            <a:r>
              <a:rPr lang="el-GR" dirty="0">
                <a:latin typeface="NewBaskerville-Roman"/>
              </a:rPr>
              <a:t> = E</a:t>
            </a:r>
            <a:r>
              <a:rPr lang="el-GR" baseline="-25000" dirty="0">
                <a:latin typeface="NewBaskerville-Roman"/>
              </a:rPr>
              <a:t>1</a:t>
            </a:r>
            <a:r>
              <a:rPr lang="el-GR" dirty="0">
                <a:latin typeface="NewBaskerville-Roman"/>
              </a:rPr>
              <a:t>/2</a:t>
            </a:r>
            <a:r>
              <a:rPr lang="el-GR" baseline="30000" dirty="0">
                <a:latin typeface="NewBaskerville-Roman"/>
              </a:rPr>
              <a:t>2</a:t>
            </a:r>
            <a:r>
              <a:rPr lang="el-GR" dirty="0">
                <a:latin typeface="NewBaskerville-Roman"/>
              </a:rPr>
              <a:t> = 3,4 </a:t>
            </a:r>
            <a:r>
              <a:rPr lang="el-GR" dirty="0" err="1">
                <a:latin typeface="NewBaskerville-Roman"/>
              </a:rPr>
              <a:t>eV</a:t>
            </a:r>
            <a:r>
              <a:rPr lang="en-US" dirty="0">
                <a:latin typeface="NewBaskerville-Roman"/>
              </a:rPr>
              <a:t>, </a:t>
            </a:r>
            <a:r>
              <a:rPr lang="el-GR" dirty="0" err="1">
                <a:latin typeface="NewBaskerville-Roman"/>
              </a:rPr>
              <a:t>κλπ</a:t>
            </a:r>
            <a:r>
              <a:rPr lang="el-GR" dirty="0">
                <a:latin typeface="NewBaskerville-Roman"/>
              </a:rPr>
              <a:t> (δες σχήμα δίπλα).</a:t>
            </a:r>
          </a:p>
          <a:p>
            <a:pPr algn="just"/>
            <a:endParaRPr lang="en-US" sz="1800" b="0" i="0" u="none" strike="noStrike" baseline="0" dirty="0">
              <a:latin typeface="NewBaskerville-Roman"/>
            </a:endParaRPr>
          </a:p>
        </p:txBody>
      </p:sp>
      <p:sp>
        <p:nvSpPr>
          <p:cNvPr id="24" name="TextBox 23">
            <a:extLst>
              <a:ext uri="{FF2B5EF4-FFF2-40B4-BE49-F238E27FC236}">
                <a16:creationId xmlns:a16="http://schemas.microsoft.com/office/drawing/2014/main" id="{4F1D5A56-FF34-2B02-9420-4D26221C8BDA}"/>
              </a:ext>
            </a:extLst>
          </p:cNvPr>
          <p:cNvSpPr txBox="1"/>
          <p:nvPr/>
        </p:nvSpPr>
        <p:spPr>
          <a:xfrm>
            <a:off x="7692431" y="1068657"/>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(11)</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F56D67A-6F38-ADEE-5677-A9BE492CC78E}"/>
                  </a:ext>
                </a:extLst>
              </p:cNvPr>
              <p:cNvSpPr txBox="1"/>
              <p:nvPr/>
            </p:nvSpPr>
            <p:spPr>
              <a:xfrm>
                <a:off x="3986906" y="909430"/>
                <a:ext cx="2145867" cy="790024"/>
              </a:xfrm>
              <a:prstGeom prst="rect">
                <a:avLst/>
              </a:prstGeom>
              <a:solidFill>
                <a:srgbClr val="D1F5CB"/>
              </a:solidFill>
              <a:ln>
                <a:solidFill>
                  <a:srgbClr val="0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𝑘𝑒</m:t>
                              </m:r>
                            </m:e>
                            <m:sup>
                              <m:r>
                                <a:rPr lang="en-US" sz="2000" i="1">
                                  <a:latin typeface="Cambria Math" panose="02040503050406030204" pitchFamily="18" charset="0"/>
                                </a:rPr>
                                <m:t>2</m:t>
                              </m:r>
                            </m:sup>
                          </m:sSup>
                        </m:num>
                        <m:den>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0</m:t>
                              </m:r>
                            </m:sub>
                          </m:sSub>
                        </m:den>
                      </m:f>
                      <m:d>
                        <m:dPr>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i="1">
                                      <a:latin typeface="Cambria Math" panose="02040503050406030204" pitchFamily="18" charset="0"/>
                                    </a:rPr>
                                    <m:t>2</m:t>
                                  </m:r>
                                </m:sup>
                              </m:sSup>
                            </m:den>
                          </m:f>
                        </m:e>
                      </m:d>
                    </m:oMath>
                  </m:oMathPara>
                </a14:m>
                <a:endParaRPr lang="en-US" sz="2000" dirty="0"/>
              </a:p>
            </p:txBody>
          </p:sp>
        </mc:Choice>
        <mc:Fallback xmlns="">
          <p:sp>
            <p:nvSpPr>
              <p:cNvPr id="21" name="TextBox 20">
                <a:extLst>
                  <a:ext uri="{FF2B5EF4-FFF2-40B4-BE49-F238E27FC236}">
                    <a16:creationId xmlns:a16="http://schemas.microsoft.com/office/drawing/2014/main" id="{2F56D67A-6F38-ADEE-5677-A9BE492CC78E}"/>
                  </a:ext>
                </a:extLst>
              </p:cNvPr>
              <p:cNvSpPr txBox="1">
                <a:spLocks noRot="1" noChangeAspect="1" noMove="1" noResize="1" noEditPoints="1" noAdjustHandles="1" noChangeArrowheads="1" noChangeShapeType="1" noTextEdit="1"/>
              </p:cNvSpPr>
              <p:nvPr/>
            </p:nvSpPr>
            <p:spPr>
              <a:xfrm>
                <a:off x="3986906" y="909430"/>
                <a:ext cx="2145867" cy="790024"/>
              </a:xfrm>
              <a:prstGeom prst="rect">
                <a:avLst/>
              </a:prstGeom>
              <a:blipFill>
                <a:blip r:embed="rId3"/>
                <a:stretch>
                  <a:fillRect/>
                </a:stretch>
              </a:blipFill>
              <a:ln>
                <a:solidFill>
                  <a:srgbClr val="000000"/>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D257EB3C-A098-4C38-8367-DAE2EEFA7E51}"/>
              </a:ext>
            </a:extLst>
          </p:cNvPr>
          <p:cNvPicPr>
            <a:picLocks noChangeAspect="1"/>
          </p:cNvPicPr>
          <p:nvPr/>
        </p:nvPicPr>
        <p:blipFill>
          <a:blip r:embed="rId4"/>
          <a:stretch>
            <a:fillRect/>
          </a:stretch>
        </p:blipFill>
        <p:spPr>
          <a:xfrm>
            <a:off x="5767925" y="3644635"/>
            <a:ext cx="3829584" cy="628738"/>
          </a:xfrm>
          <a:prstGeom prst="rect">
            <a:avLst/>
          </a:prstGeom>
        </p:spPr>
      </p:pic>
      <p:pic>
        <p:nvPicPr>
          <p:cNvPr id="6" name="Picture 5">
            <a:extLst>
              <a:ext uri="{FF2B5EF4-FFF2-40B4-BE49-F238E27FC236}">
                <a16:creationId xmlns:a16="http://schemas.microsoft.com/office/drawing/2014/main" id="{A472C5CD-45DA-82B8-281C-037858AC39C9}"/>
              </a:ext>
            </a:extLst>
          </p:cNvPr>
          <p:cNvPicPr>
            <a:picLocks noChangeAspect="1"/>
          </p:cNvPicPr>
          <p:nvPr/>
        </p:nvPicPr>
        <p:blipFill>
          <a:blip r:embed="rId5"/>
          <a:stretch>
            <a:fillRect/>
          </a:stretch>
        </p:blipFill>
        <p:spPr>
          <a:xfrm>
            <a:off x="324000" y="838200"/>
            <a:ext cx="3425335" cy="4955803"/>
          </a:xfrm>
          <a:prstGeom prst="rect">
            <a:avLst/>
          </a:prstGeom>
          <a:ln>
            <a:solidFill>
              <a:srgbClr val="000000"/>
            </a:solidFill>
          </a:ln>
        </p:spPr>
      </p:pic>
    </p:spTree>
    <p:extLst>
      <p:ext uri="{BB962C8B-B14F-4D97-AF65-F5344CB8AC3E}">
        <p14:creationId xmlns:p14="http://schemas.microsoft.com/office/powerpoint/2010/main" val="245156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068DA-1767-3E58-ED4D-7CB1D6D72CC5}"/>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404A180E-F70F-263C-74B1-3331394F6A63}"/>
              </a:ext>
            </a:extLst>
          </p:cNvPr>
          <p:cNvSpPr>
            <a:spLocks noGrp="1"/>
          </p:cNvSpPr>
          <p:nvPr>
            <p:ph type="title"/>
          </p:nvPr>
        </p:nvSpPr>
        <p:spPr>
          <a:xfrm>
            <a:off x="324000" y="152400"/>
            <a:ext cx="11563200" cy="685800"/>
          </a:xfrm>
        </p:spPr>
        <p:txBody>
          <a:bodyPr anchor="ctr">
            <a:normAutofit/>
          </a:bodyPr>
          <a:lstStyle/>
          <a:p>
            <a:r>
              <a:rPr lang="el-GR" dirty="0"/>
              <a:t>Επιτρεπόμενες ενεργειακές στάθμες (τροχιές) Υδρογόνου</a:t>
            </a:r>
            <a:endParaRPr lang="en-US" dirty="0"/>
          </a:p>
        </p:txBody>
      </p:sp>
      <p:sp>
        <p:nvSpPr>
          <p:cNvPr id="16" name="TextBox 15">
            <a:extLst>
              <a:ext uri="{FF2B5EF4-FFF2-40B4-BE49-F238E27FC236}">
                <a16:creationId xmlns:a16="http://schemas.microsoft.com/office/drawing/2014/main" id="{7285D940-B2C7-2023-1663-CB4747501D45}"/>
              </a:ext>
            </a:extLst>
          </p:cNvPr>
          <p:cNvSpPr txBox="1"/>
          <p:nvPr/>
        </p:nvSpPr>
        <p:spPr>
          <a:xfrm>
            <a:off x="3986906" y="1824957"/>
            <a:ext cx="7870693" cy="2862322"/>
          </a:xfrm>
          <a:prstGeom prst="rect">
            <a:avLst/>
          </a:prstGeom>
          <a:solidFill>
            <a:srgbClr val="FFC000"/>
          </a:solidFill>
          <a:ln>
            <a:solidFill>
              <a:schemeClr val="tx1"/>
            </a:solidFill>
          </a:ln>
        </p:spPr>
        <p:txBody>
          <a:bodyPr wrap="square">
            <a:spAutoFit/>
          </a:bodyPr>
          <a:lstStyle/>
          <a:p>
            <a:pPr marL="285750" indent="-285750" algn="just">
              <a:buFont typeface="Arial" panose="020B0604020202020204" pitchFamily="34" charset="0"/>
              <a:buChar char="•"/>
            </a:pPr>
            <a:r>
              <a:rPr lang="el-GR" dirty="0">
                <a:latin typeface="NewBaskerville-Roman"/>
              </a:rPr>
              <a:t>Το ανώτατο επίπεδο, που αντιστοιχεί σε n=∞ (ή r=∞ ) και E=0, αντιπροσωπεύει την κατάσταση κατά την οποία το ηλεκτρόνιο απομακρύνεται από το άτομο και φτάνει σε ακινησία. </a:t>
            </a:r>
            <a:r>
              <a:rPr lang="el-GR" b="1" dirty="0">
                <a:latin typeface="NewBaskerville-Roman"/>
              </a:rPr>
              <a:t>Η ελάχιστη ενέργεια που απαιτείται για τον ιονισμό του ατόμου (δηλαδή για την πλήρη απομάκρυνση ενός ηλεκτρονίου στη θεμελιώδη κατάσταση από την επίδραση του πρωτονίου) ονομάζεται ενέργεια ιοντισμού.</a:t>
            </a:r>
            <a:r>
              <a:rPr lang="el-GR" dirty="0">
                <a:latin typeface="NewBaskerville-Roman"/>
              </a:rPr>
              <a:t> Όπως φαίνεται από το Σχήμα, η ενέργεια ιονισμού για το υδρογόνο με βάση τον υπολογισμό του </a:t>
            </a:r>
            <a:r>
              <a:rPr lang="el-GR" dirty="0" err="1">
                <a:latin typeface="NewBaskerville-Roman"/>
              </a:rPr>
              <a:t>Bohr</a:t>
            </a:r>
            <a:r>
              <a:rPr lang="el-GR" dirty="0">
                <a:latin typeface="NewBaskerville-Roman"/>
              </a:rPr>
              <a:t> είναι 13,6 </a:t>
            </a:r>
            <a:r>
              <a:rPr lang="el-GR" dirty="0" err="1">
                <a:latin typeface="NewBaskerville-Roman"/>
              </a:rPr>
              <a:t>eV</a:t>
            </a:r>
            <a:r>
              <a:rPr lang="el-GR" dirty="0">
                <a:latin typeface="NewBaskerville-Roman"/>
              </a:rPr>
              <a:t>. </a:t>
            </a:r>
            <a:r>
              <a:rPr lang="el-GR" b="1" dirty="0">
                <a:latin typeface="NewBaskerville-Roman"/>
              </a:rPr>
              <a:t>Αυτό αποτέλεσε ένα άλλο σημαντικό επίτευγμα για τη θεωρία του </a:t>
            </a:r>
            <a:r>
              <a:rPr lang="el-GR" b="1" dirty="0" err="1">
                <a:latin typeface="NewBaskerville-Roman"/>
              </a:rPr>
              <a:t>Bohr</a:t>
            </a:r>
            <a:r>
              <a:rPr lang="el-GR" b="1" dirty="0">
                <a:latin typeface="NewBaskerville-Roman"/>
              </a:rPr>
              <a:t>, επειδή η ενέργεια ιοντισμού για το υδρογόνο είχε ήδη μετρηθεί με ακρίβεια 13,6 </a:t>
            </a:r>
            <a:r>
              <a:rPr lang="el-GR" b="1" dirty="0" err="1">
                <a:latin typeface="NewBaskerville-Roman"/>
              </a:rPr>
              <a:t>eV</a:t>
            </a:r>
            <a:r>
              <a:rPr lang="el-GR" b="1" dirty="0">
                <a:latin typeface="NewBaskerville-Roman"/>
              </a:rPr>
              <a:t>.</a:t>
            </a:r>
          </a:p>
        </p:txBody>
      </p:sp>
      <p:sp>
        <p:nvSpPr>
          <p:cNvPr id="24" name="TextBox 23">
            <a:extLst>
              <a:ext uri="{FF2B5EF4-FFF2-40B4-BE49-F238E27FC236}">
                <a16:creationId xmlns:a16="http://schemas.microsoft.com/office/drawing/2014/main" id="{C0DECB68-32BC-E42A-AA25-886F7D09388E}"/>
              </a:ext>
            </a:extLst>
          </p:cNvPr>
          <p:cNvSpPr txBox="1"/>
          <p:nvPr/>
        </p:nvSpPr>
        <p:spPr>
          <a:xfrm>
            <a:off x="7692431" y="1068657"/>
            <a:ext cx="738470" cy="369332"/>
          </a:xfrm>
          <a:prstGeom prst="rect">
            <a:avLst/>
          </a:prstGeom>
          <a:noFill/>
        </p:spPr>
        <p:txBody>
          <a:bodyPr wrap="square">
            <a:spAutoFit/>
          </a:bodyPr>
          <a:lstStyle/>
          <a:p>
            <a:pPr algn="ctr"/>
            <a:r>
              <a:rPr lang="en-US" sz="1800" b="0" dirty="0">
                <a:solidFill>
                  <a:schemeClr val="tx1"/>
                </a:solidFill>
                <a:latin typeface="Minion Pro" panose="02040503050306020203"/>
              </a:rPr>
              <a:t>(11)</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0320BAB-664B-E6AC-91B3-09DDCFD0AF3D}"/>
                  </a:ext>
                </a:extLst>
              </p:cNvPr>
              <p:cNvSpPr txBox="1"/>
              <p:nvPr/>
            </p:nvSpPr>
            <p:spPr>
              <a:xfrm>
                <a:off x="3986906" y="909430"/>
                <a:ext cx="2145867" cy="790024"/>
              </a:xfrm>
              <a:prstGeom prst="rect">
                <a:avLst/>
              </a:prstGeom>
              <a:solidFill>
                <a:srgbClr val="D1F5CB"/>
              </a:solidFill>
              <a:ln>
                <a:solidFill>
                  <a:srgbClr val="0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𝑘𝑒</m:t>
                              </m:r>
                            </m:e>
                            <m:sup>
                              <m:r>
                                <a:rPr lang="en-US" sz="2000" i="1">
                                  <a:latin typeface="Cambria Math" panose="02040503050406030204" pitchFamily="18" charset="0"/>
                                </a:rPr>
                                <m:t>2</m:t>
                              </m:r>
                            </m:sup>
                          </m:sSup>
                        </m:num>
                        <m:den>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0</m:t>
                              </m:r>
                            </m:sub>
                          </m:sSub>
                        </m:den>
                      </m:f>
                      <m:d>
                        <m:dPr>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i="1">
                                      <a:latin typeface="Cambria Math" panose="02040503050406030204" pitchFamily="18" charset="0"/>
                                    </a:rPr>
                                    <m:t>2</m:t>
                                  </m:r>
                                </m:sup>
                              </m:sSup>
                            </m:den>
                          </m:f>
                        </m:e>
                      </m:d>
                    </m:oMath>
                  </m:oMathPara>
                </a14:m>
                <a:endParaRPr lang="en-US" sz="2000" dirty="0"/>
              </a:p>
            </p:txBody>
          </p:sp>
        </mc:Choice>
        <mc:Fallback xmlns="">
          <p:sp>
            <p:nvSpPr>
              <p:cNvPr id="21" name="TextBox 20">
                <a:extLst>
                  <a:ext uri="{FF2B5EF4-FFF2-40B4-BE49-F238E27FC236}">
                    <a16:creationId xmlns:a16="http://schemas.microsoft.com/office/drawing/2014/main" id="{E0320BAB-664B-E6AC-91B3-09DDCFD0AF3D}"/>
                  </a:ext>
                </a:extLst>
              </p:cNvPr>
              <p:cNvSpPr txBox="1">
                <a:spLocks noRot="1" noChangeAspect="1" noMove="1" noResize="1" noEditPoints="1" noAdjustHandles="1" noChangeArrowheads="1" noChangeShapeType="1" noTextEdit="1"/>
              </p:cNvSpPr>
              <p:nvPr/>
            </p:nvSpPr>
            <p:spPr>
              <a:xfrm>
                <a:off x="3986906" y="909430"/>
                <a:ext cx="2145867" cy="790024"/>
              </a:xfrm>
              <a:prstGeom prst="rect">
                <a:avLst/>
              </a:prstGeom>
              <a:blipFill>
                <a:blip r:embed="rId3"/>
                <a:stretch>
                  <a:fillRect/>
                </a:stretch>
              </a:blipFill>
              <a:ln>
                <a:solidFill>
                  <a:srgbClr val="00000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8C87E0FB-3FE5-D87F-EA68-C9998576E973}"/>
              </a:ext>
            </a:extLst>
          </p:cNvPr>
          <p:cNvPicPr>
            <a:picLocks noChangeAspect="1"/>
          </p:cNvPicPr>
          <p:nvPr/>
        </p:nvPicPr>
        <p:blipFill>
          <a:blip r:embed="rId4"/>
          <a:stretch>
            <a:fillRect/>
          </a:stretch>
        </p:blipFill>
        <p:spPr>
          <a:xfrm>
            <a:off x="324000" y="838200"/>
            <a:ext cx="3425335" cy="4955803"/>
          </a:xfrm>
          <a:prstGeom prst="rect">
            <a:avLst/>
          </a:prstGeom>
          <a:ln>
            <a:solidFill>
              <a:srgbClr val="000000"/>
            </a:solidFill>
          </a:ln>
        </p:spPr>
      </p:pic>
    </p:spTree>
    <p:extLst>
      <p:ext uri="{BB962C8B-B14F-4D97-AF65-F5344CB8AC3E}">
        <p14:creationId xmlns:p14="http://schemas.microsoft.com/office/powerpoint/2010/main" val="591873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BEF9-36C0-242D-1D0D-91287C4BE71A}"/>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BA221B41-6CB4-CC73-1DCE-F0D59D25D532}"/>
              </a:ext>
            </a:extLst>
          </p:cNvPr>
          <p:cNvSpPr>
            <a:spLocks noGrp="1"/>
          </p:cNvSpPr>
          <p:nvPr>
            <p:ph type="title"/>
          </p:nvPr>
        </p:nvSpPr>
        <p:spPr>
          <a:xfrm>
            <a:off x="324000" y="152400"/>
            <a:ext cx="11563200" cy="685800"/>
          </a:xfrm>
        </p:spPr>
        <p:txBody>
          <a:bodyPr anchor="ctr">
            <a:normAutofit/>
          </a:bodyPr>
          <a:lstStyle/>
          <a:p>
            <a:r>
              <a:rPr lang="el-GR" dirty="0"/>
              <a:t>Μήκη κύματος εκπομπής για το άτομο του Υδρογόνου</a:t>
            </a:r>
            <a:endParaRPr lang="en-US" dirty="0"/>
          </a:p>
        </p:txBody>
      </p:sp>
      <p:sp>
        <p:nvSpPr>
          <p:cNvPr id="2" name="TextBox 1">
            <a:extLst>
              <a:ext uri="{FF2B5EF4-FFF2-40B4-BE49-F238E27FC236}">
                <a16:creationId xmlns:a16="http://schemas.microsoft.com/office/drawing/2014/main" id="{BCB3223A-BE74-FB90-293B-B2898EC105E5}"/>
              </a:ext>
            </a:extLst>
          </p:cNvPr>
          <p:cNvSpPr txBox="1"/>
          <p:nvPr/>
        </p:nvSpPr>
        <p:spPr>
          <a:xfrm>
            <a:off x="324000" y="838200"/>
            <a:ext cx="7624246" cy="923330"/>
          </a:xfrm>
          <a:prstGeom prst="rect">
            <a:avLst/>
          </a:prstGeom>
          <a:noFill/>
        </p:spPr>
        <p:txBody>
          <a:bodyPr wrap="square">
            <a:spAutoFit/>
          </a:bodyPr>
          <a:lstStyle/>
          <a:p>
            <a:pPr algn="just"/>
            <a:r>
              <a:rPr lang="el-GR" sz="1800" b="0" i="0" u="none" strike="noStrike" baseline="0" dirty="0">
                <a:latin typeface="NewBaskerville-Roman"/>
              </a:rPr>
              <a:t>Η εξίσωση </a:t>
            </a:r>
            <a:r>
              <a:rPr lang="en-US" dirty="0">
                <a:latin typeface="NewBaskerville-Roman"/>
              </a:rPr>
              <a:t>(11)</a:t>
            </a:r>
            <a:r>
              <a:rPr lang="el-GR" sz="1800" b="0" i="0" u="none" strike="noStrike" baseline="0" dirty="0">
                <a:latin typeface="NewBaskerville-Roman"/>
              </a:rPr>
              <a:t> μαζί με το 3</a:t>
            </a:r>
            <a:r>
              <a:rPr lang="el-GR" sz="1800" b="0" i="0" u="none" strike="noStrike" baseline="30000" dirty="0">
                <a:latin typeface="NewBaskerville-Roman"/>
              </a:rPr>
              <a:t>ο</a:t>
            </a:r>
            <a:r>
              <a:rPr lang="el-GR" sz="1800" b="0" i="0" u="none" strike="noStrike" baseline="0" dirty="0">
                <a:latin typeface="NewBaskerville-Roman"/>
              </a:rPr>
              <a:t> αξίωμα του </a:t>
            </a:r>
            <a:r>
              <a:rPr lang="el-GR" sz="1800" b="0" i="0" u="none" strike="noStrike" baseline="0" dirty="0" err="1">
                <a:latin typeface="NewBaskerville-Roman"/>
              </a:rPr>
              <a:t>Bohr</a:t>
            </a:r>
            <a:r>
              <a:rPr lang="el-GR" sz="1800" b="0" i="0" u="none" strike="noStrike" baseline="0" dirty="0">
                <a:latin typeface="NewBaskerville-Roman"/>
              </a:rPr>
              <a:t> μπορεί να χρησιμοποιηθεί για τον υπολογισμό της συχνότητας του φωτονίου που εκπέμπεται όταν το ηλεκτρόνιο μεταπηδά από μια εξωτερική τροχιά σε μια εσωτερική τροχιά:</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62DF80-36CB-2B45-D4EF-23E4569F0A76}"/>
                  </a:ext>
                </a:extLst>
              </p:cNvPr>
              <p:cNvSpPr txBox="1"/>
              <p:nvPr/>
            </p:nvSpPr>
            <p:spPr>
              <a:xfrm>
                <a:off x="432079" y="1700516"/>
                <a:ext cx="3256597" cy="7517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𝜈</m:t>
                      </m:r>
                      <m:r>
                        <a:rPr lang="el-GR" b="0" i="1" smtClean="0">
                          <a:latin typeface="Cambria Math" panose="02040503050406030204" pitchFamily="18" charset="0"/>
                          <a:ea typeface="Cambria Math" panose="02040503050406030204" pitchFamily="18" charset="0"/>
                        </a:rPr>
                        <m:t>=</m:t>
                      </m:r>
                      <m:f>
                        <m:fPr>
                          <m:ctrlPr>
                            <a:rPr lang="el-GR" b="0" i="1" smtClean="0">
                              <a:latin typeface="Cambria Math" panose="02040503050406030204" pitchFamily="18" charset="0"/>
                              <a:ea typeface="Cambria Math" panose="02040503050406030204" pitchFamily="18" charset="0"/>
                            </a:rPr>
                          </m:ctrlPr>
                        </m:fPr>
                        <m:num>
                          <m:sSub>
                            <m:sSubPr>
                              <m:ctrlPr>
                                <a:rPr lang="el-GR"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E</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l-GR"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E</m:t>
                              </m:r>
                            </m:e>
                            <m:sub>
                              <m:r>
                                <a:rPr lang="en-US" b="0" i="1" smtClean="0">
                                  <a:latin typeface="Cambria Math" panose="02040503050406030204" pitchFamily="18" charset="0"/>
                                  <a:ea typeface="Cambria Math" panose="02040503050406030204" pitchFamily="18" charset="0"/>
                                </a:rPr>
                                <m:t>𝑓</m:t>
                              </m:r>
                            </m:sub>
                          </m:sSub>
                        </m:num>
                        <m:den>
                          <m:r>
                            <a:rPr lang="en-US" b="0" i="1" smtClean="0">
                              <a:latin typeface="Cambria Math" panose="02040503050406030204" pitchFamily="18" charset="0"/>
                              <a:ea typeface="Cambria Math" panose="02040503050406030204" pitchFamily="18" charset="0"/>
                            </a:rPr>
                            <m:t>h</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𝑘𝑒</m:t>
                              </m:r>
                            </m:e>
                            <m:sup>
                              <m:r>
                                <a:rPr lang="en-US" i="1">
                                  <a:latin typeface="Cambria Math" panose="02040503050406030204" pitchFamily="18" charset="0"/>
                                </a:rPr>
                                <m:t>2</m:t>
                              </m:r>
                            </m:sup>
                          </m:sSup>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0</m:t>
                              </m:r>
                            </m:sub>
                          </m:sSub>
                          <m:r>
                            <a:rPr lang="en-US" b="0" i="1" smtClean="0">
                              <a:latin typeface="Cambria Math" panose="02040503050406030204" pitchFamily="18" charset="0"/>
                            </a:rPr>
                            <m:t>h</m:t>
                          </m:r>
                        </m:den>
                      </m:f>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𝑓</m:t>
                                  </m:r>
                                </m:sub>
                                <m:sup>
                                  <m:r>
                                    <a:rPr lang="en-US" b="0" i="1" smtClean="0">
                                      <a:latin typeface="Cambria Math" panose="02040503050406030204" pitchFamily="18" charset="0"/>
                                    </a:rPr>
                                    <m:t>2</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i="1">
                                      <a:latin typeface="Cambria Math" panose="02040503050406030204" pitchFamily="18" charset="0"/>
                                    </a:rPr>
                                  </m:ctrlPr>
                                </m:sSubSupPr>
                                <m:e>
                                  <m:r>
                                    <a:rPr lang="en-US" i="1">
                                      <a:latin typeface="Cambria Math" panose="02040503050406030204" pitchFamily="18" charset="0"/>
                                    </a:rPr>
                                    <m:t>𝑛</m:t>
                                  </m:r>
                                </m:e>
                                <m:sub>
                                  <m:r>
                                    <a:rPr lang="en-US" b="0" i="1" smtClean="0">
                                      <a:latin typeface="Cambria Math" panose="02040503050406030204" pitchFamily="18" charset="0"/>
                                    </a:rPr>
                                    <m:t>𝑖</m:t>
                                  </m:r>
                                </m:sub>
                                <m:sup>
                                  <m:r>
                                    <a:rPr lang="en-US" i="1">
                                      <a:latin typeface="Cambria Math" panose="02040503050406030204" pitchFamily="18" charset="0"/>
                                    </a:rPr>
                                    <m:t>2</m:t>
                                  </m:r>
                                </m:sup>
                              </m:sSubSup>
                            </m:den>
                          </m:f>
                        </m:e>
                      </m:d>
                    </m:oMath>
                  </m:oMathPara>
                </a14:m>
                <a:endParaRPr lang="en-US" dirty="0"/>
              </a:p>
            </p:txBody>
          </p:sp>
        </mc:Choice>
        <mc:Fallback xmlns="">
          <p:sp>
            <p:nvSpPr>
              <p:cNvPr id="5" name="TextBox 4">
                <a:extLst>
                  <a:ext uri="{FF2B5EF4-FFF2-40B4-BE49-F238E27FC236}">
                    <a16:creationId xmlns:a16="http://schemas.microsoft.com/office/drawing/2014/main" id="{2062DF80-36CB-2B45-D4EF-23E4569F0A76}"/>
                  </a:ext>
                </a:extLst>
              </p:cNvPr>
              <p:cNvSpPr txBox="1">
                <a:spLocks noRot="1" noChangeAspect="1" noMove="1" noResize="1" noEditPoints="1" noAdjustHandles="1" noChangeArrowheads="1" noChangeShapeType="1" noTextEdit="1"/>
              </p:cNvSpPr>
              <p:nvPr/>
            </p:nvSpPr>
            <p:spPr>
              <a:xfrm>
                <a:off x="432079" y="1700516"/>
                <a:ext cx="3256597" cy="751744"/>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F8AE5E2-D08F-0054-80A4-F0C3A3705925}"/>
              </a:ext>
            </a:extLst>
          </p:cNvPr>
          <p:cNvSpPr txBox="1"/>
          <p:nvPr/>
        </p:nvSpPr>
        <p:spPr>
          <a:xfrm>
            <a:off x="324000" y="2527998"/>
            <a:ext cx="7624246" cy="923330"/>
          </a:xfrm>
          <a:prstGeom prst="rect">
            <a:avLst/>
          </a:prstGeom>
          <a:noFill/>
        </p:spPr>
        <p:txBody>
          <a:bodyPr wrap="square">
            <a:spAutoFit/>
          </a:bodyPr>
          <a:lstStyle/>
          <a:p>
            <a:pPr algn="just"/>
            <a:r>
              <a:rPr lang="el-GR" sz="1800" b="0" i="0" u="none" strike="noStrike" baseline="0" dirty="0">
                <a:latin typeface="NewBaskerville-Roman"/>
              </a:rPr>
              <a:t>Επειδή η ποσότητα που </a:t>
            </a:r>
            <a:r>
              <a:rPr lang="el-GR" dirty="0">
                <a:latin typeface="NewBaskerville-Roman"/>
              </a:rPr>
              <a:t>μετριέται πειραματικά</a:t>
            </a:r>
            <a:r>
              <a:rPr lang="el-GR" sz="1800" b="0" i="0" u="none" strike="noStrike" baseline="0" dirty="0">
                <a:latin typeface="NewBaskerville-Roman"/>
              </a:rPr>
              <a:t> είναι μήκος κύματος, είναι βολικό να μετατρέψουμε τη συχνότητα σε μήκος κύματος χρησιμοποιώντας c = </a:t>
            </a:r>
            <a:r>
              <a:rPr lang="el-GR" sz="1800" b="0" i="0" u="none" strike="noStrike" baseline="0" dirty="0" err="1">
                <a:latin typeface="NewBaskerville-Roman"/>
              </a:rPr>
              <a:t>νλ</a:t>
            </a:r>
            <a:r>
              <a:rPr lang="el-GR" sz="1800" b="0" i="0" u="none" strike="noStrike" baseline="0" dirty="0">
                <a:latin typeface="NewBaskerville-Roman"/>
              </a:rPr>
              <a:t> για να λάβουμε:</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0A9C1F-EC25-7A6C-C417-4AD52ADAB00C}"/>
                  </a:ext>
                </a:extLst>
              </p:cNvPr>
              <p:cNvSpPr txBox="1"/>
              <p:nvPr/>
            </p:nvSpPr>
            <p:spPr>
              <a:xfrm>
                <a:off x="425761" y="3527066"/>
                <a:ext cx="3065711" cy="824841"/>
              </a:xfrm>
              <a:prstGeom prst="rect">
                <a:avLst/>
              </a:prstGeom>
              <a:solidFill>
                <a:srgbClr val="D1F5CB"/>
              </a:solidFill>
              <a:ln>
                <a:solidFill>
                  <a:srgbClr val="0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mbria Math" panose="02040503050406030204" pitchFamily="18" charset="0"/>
                            </a:rPr>
                          </m:ctrlPr>
                        </m:fPr>
                        <m:num>
                          <m:r>
                            <a:rPr lang="el-GR" sz="2000" b="0" i="1" smtClean="0">
                              <a:latin typeface="Cambria Math" panose="02040503050406030204" pitchFamily="18" charset="0"/>
                              <a:ea typeface="Cambria Math" panose="02040503050406030204" pitchFamily="18" charset="0"/>
                            </a:rPr>
                            <m:t>1</m:t>
                          </m:r>
                        </m:num>
                        <m:den>
                          <m:r>
                            <a:rPr lang="el-GR" sz="2000" b="0" i="1" smtClean="0">
                              <a:latin typeface="Cambria Math" panose="02040503050406030204" pitchFamily="18" charset="0"/>
                              <a:ea typeface="Cambria Math" panose="02040503050406030204" pitchFamily="18" charset="0"/>
                            </a:rPr>
                            <m:t>𝜆</m:t>
                          </m:r>
                        </m:den>
                      </m:f>
                      <m:r>
                        <a:rPr lang="el-GR" sz="2000" b="0" i="1" smtClean="0">
                          <a:latin typeface="Cambria Math" panose="02040503050406030204" pitchFamily="18" charset="0"/>
                          <a:ea typeface="Cambria Math" panose="02040503050406030204" pitchFamily="18" charset="0"/>
                        </a:rPr>
                        <m:t>=</m:t>
                      </m:r>
                      <m:f>
                        <m:fPr>
                          <m:ctrlPr>
                            <a:rPr lang="el-GR" sz="2000" b="0" i="1" smtClean="0">
                              <a:latin typeface="Cambria Math" panose="02040503050406030204" pitchFamily="18" charset="0"/>
                              <a:ea typeface="Cambria Math" panose="02040503050406030204" pitchFamily="18" charset="0"/>
                            </a:rPr>
                          </m:ctrlPr>
                        </m:fPr>
                        <m:num>
                          <m:r>
                            <a:rPr lang="el-GR" sz="2000" b="0" i="1" smtClean="0">
                              <a:latin typeface="Cambria Math" panose="02040503050406030204" pitchFamily="18" charset="0"/>
                              <a:ea typeface="Cambria Math" panose="02040503050406030204" pitchFamily="18" charset="0"/>
                            </a:rPr>
                            <m:t>𝜈</m:t>
                          </m:r>
                        </m:num>
                        <m:den>
                          <m:r>
                            <a:rPr lang="en-US" sz="2000" b="0" i="1" smtClean="0">
                              <a:latin typeface="Cambria Math" panose="02040503050406030204" pitchFamily="18" charset="0"/>
                              <a:ea typeface="Cambria Math" panose="02040503050406030204" pitchFamily="18" charset="0"/>
                            </a:rPr>
                            <m:t>𝑐</m:t>
                          </m:r>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𝑘𝑒</m:t>
                              </m:r>
                            </m:e>
                            <m:sup>
                              <m:r>
                                <a:rPr lang="en-US" sz="2000" i="1">
                                  <a:latin typeface="Cambria Math" panose="02040503050406030204" pitchFamily="18" charset="0"/>
                                </a:rPr>
                                <m:t>2</m:t>
                              </m:r>
                            </m:sup>
                          </m:sSup>
                        </m:num>
                        <m:den>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0</m:t>
                              </m:r>
                            </m:sub>
                          </m:sSub>
                          <m:r>
                            <a:rPr lang="en-US" sz="2000" b="0" i="1" smtClean="0">
                              <a:latin typeface="Cambria Math" panose="02040503050406030204" pitchFamily="18" charset="0"/>
                            </a:rPr>
                            <m:t>h𝑐</m:t>
                          </m:r>
                        </m:den>
                      </m:f>
                      <m:d>
                        <m:dPr>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𝑛</m:t>
                                  </m:r>
                                </m:e>
                                <m:sub>
                                  <m:r>
                                    <a:rPr lang="en-US" sz="2000" b="0" i="1" smtClean="0">
                                      <a:latin typeface="Cambria Math" panose="02040503050406030204" pitchFamily="18" charset="0"/>
                                    </a:rPr>
                                    <m:t>𝑓</m:t>
                                  </m:r>
                                </m:sub>
                                <m:sup>
                                  <m:r>
                                    <a:rPr lang="en-US" sz="2000" b="0" i="1" smtClean="0">
                                      <a:latin typeface="Cambria Math" panose="02040503050406030204" pitchFamily="18" charset="0"/>
                                    </a:rPr>
                                    <m:t>2</m:t>
                                  </m:r>
                                </m:sup>
                              </m:sSub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𝑛</m:t>
                                  </m:r>
                                </m:e>
                                <m:sub>
                                  <m:r>
                                    <a:rPr lang="en-US" sz="2000" b="0" i="1" smtClean="0">
                                      <a:latin typeface="Cambria Math" panose="02040503050406030204" pitchFamily="18" charset="0"/>
                                    </a:rPr>
                                    <m:t>𝑖</m:t>
                                  </m:r>
                                </m:sub>
                                <m:sup>
                                  <m:r>
                                    <a:rPr lang="en-US" sz="2000" i="1">
                                      <a:latin typeface="Cambria Math" panose="02040503050406030204" pitchFamily="18" charset="0"/>
                                    </a:rPr>
                                    <m:t>2</m:t>
                                  </m:r>
                                </m:sup>
                              </m:sSubSup>
                            </m:den>
                          </m:f>
                        </m:e>
                      </m:d>
                    </m:oMath>
                  </m:oMathPara>
                </a14:m>
                <a:endParaRPr lang="en-US" sz="2000" dirty="0"/>
              </a:p>
            </p:txBody>
          </p:sp>
        </mc:Choice>
        <mc:Fallback xmlns="">
          <p:sp>
            <p:nvSpPr>
              <p:cNvPr id="9" name="TextBox 8">
                <a:extLst>
                  <a:ext uri="{FF2B5EF4-FFF2-40B4-BE49-F238E27FC236}">
                    <a16:creationId xmlns:a16="http://schemas.microsoft.com/office/drawing/2014/main" id="{7E0A9C1F-EC25-7A6C-C417-4AD52ADAB00C}"/>
                  </a:ext>
                </a:extLst>
              </p:cNvPr>
              <p:cNvSpPr txBox="1">
                <a:spLocks noRot="1" noChangeAspect="1" noMove="1" noResize="1" noEditPoints="1" noAdjustHandles="1" noChangeArrowheads="1" noChangeShapeType="1" noTextEdit="1"/>
              </p:cNvSpPr>
              <p:nvPr/>
            </p:nvSpPr>
            <p:spPr>
              <a:xfrm>
                <a:off x="425761" y="3527066"/>
                <a:ext cx="3065711" cy="824841"/>
              </a:xfrm>
              <a:prstGeom prst="rect">
                <a:avLst/>
              </a:prstGeom>
              <a:blipFill>
                <a:blip r:embed="rId4"/>
                <a:stretch>
                  <a:fillRect/>
                </a:stretch>
              </a:blipFill>
              <a:ln>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984EBA-B2F5-E2AB-178E-85E30C82DADD}"/>
                  </a:ext>
                </a:extLst>
              </p:cNvPr>
              <p:cNvSpPr txBox="1"/>
              <p:nvPr/>
            </p:nvSpPr>
            <p:spPr>
              <a:xfrm>
                <a:off x="425761" y="4655399"/>
                <a:ext cx="6589176" cy="778868"/>
              </a:xfrm>
              <a:prstGeom prst="rect">
                <a:avLst/>
              </a:prstGeom>
              <a:solidFill>
                <a:schemeClr val="tx1">
                  <a:lumMod val="40000"/>
                  <a:lumOff val="60000"/>
                </a:schemeClr>
              </a:solidFill>
              <a:ln>
                <a:solidFill>
                  <a:srgbClr val="0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000" i="1" smtClean="0">
                          <a:latin typeface="Cambria Math" panose="02040503050406030204" pitchFamily="18" charset="0"/>
                          <a:ea typeface="Cambria Math" panose="02040503050406030204" pitchFamily="18" charset="0"/>
                        </a:rPr>
                        <m:t>𝜈</m:t>
                      </m:r>
                      <m:r>
                        <a:rPr lang="el-GR" sz="2000" b="0" i="1" smtClean="0">
                          <a:latin typeface="Cambria Math" panose="02040503050406030204" pitchFamily="18" charset="0"/>
                          <a:ea typeface="Cambria Math" panose="02040503050406030204" pitchFamily="18" charset="0"/>
                        </a:rPr>
                        <m:t>=</m:t>
                      </m:r>
                      <m:r>
                        <a:rPr lang="el-GR" sz="2000" i="1" smtClean="0">
                          <a:latin typeface="Cambria Math" panose="02040503050406030204" pitchFamily="18" charset="0"/>
                          <a:ea typeface="Cambria Math" panose="02040503050406030204" pitchFamily="18" charset="0"/>
                        </a:rPr>
                        <m:t>ℛ</m:t>
                      </m:r>
                      <m:d>
                        <m:dPr>
                          <m:begChr m:val="{"/>
                          <m:endChr m:val="}"/>
                          <m:ctrlPr>
                            <a:rPr lang="el-GR" sz="2000" i="1" smtClean="0">
                              <a:latin typeface="Cambria Math" panose="02040503050406030204" pitchFamily="18" charset="0"/>
                              <a:ea typeface="Cambria Math" panose="02040503050406030204" pitchFamily="18" charset="0"/>
                            </a:rPr>
                          </m:ctrlPr>
                        </m:dPr>
                        <m:e>
                          <m:f>
                            <m:fPr>
                              <m:ctrlPr>
                                <a:rPr lang="el-GR" sz="2000" i="1">
                                  <a:latin typeface="Cambria Math" panose="02040503050406030204" pitchFamily="18" charset="0"/>
                                  <a:ea typeface="Cambria Math" panose="02040503050406030204" pitchFamily="18" charset="0"/>
                                </a:rPr>
                              </m:ctrlPr>
                            </m:fPr>
                            <m:num>
                              <m:r>
                                <a:rPr lang="el-GR" sz="2000" i="1">
                                  <a:latin typeface="Cambria Math" panose="02040503050406030204" pitchFamily="18" charset="0"/>
                                  <a:ea typeface="Cambria Math" panose="02040503050406030204" pitchFamily="18" charset="0"/>
                                </a:rPr>
                                <m:t>1</m:t>
                              </m:r>
                            </m:num>
                            <m:den>
                              <m:sSubSup>
                                <m:sSubSupPr>
                                  <m:ctrlPr>
                                    <a:rPr lang="el-GR" sz="200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2</m:t>
                                  </m:r>
                                </m:sup>
                              </m:sSubSup>
                            </m:den>
                          </m:f>
                          <m:r>
                            <a:rPr lang="el-GR" sz="2000" i="1">
                              <a:latin typeface="Cambria Math" panose="02040503050406030204" pitchFamily="18" charset="0"/>
                              <a:ea typeface="Cambria Math" panose="02040503050406030204" pitchFamily="18" charset="0"/>
                            </a:rPr>
                            <m:t>−</m:t>
                          </m:r>
                          <m:f>
                            <m:fPr>
                              <m:ctrlPr>
                                <a:rPr lang="el-GR" sz="2000" i="1">
                                  <a:latin typeface="Cambria Math" panose="02040503050406030204" pitchFamily="18" charset="0"/>
                                  <a:ea typeface="Cambria Math" panose="02040503050406030204" pitchFamily="18" charset="0"/>
                                </a:rPr>
                              </m:ctrlPr>
                            </m:fPr>
                            <m:num>
                              <m:r>
                                <a:rPr lang="el-GR" sz="2000" i="1">
                                  <a:latin typeface="Cambria Math" panose="02040503050406030204" pitchFamily="18" charset="0"/>
                                  <a:ea typeface="Cambria Math" panose="02040503050406030204" pitchFamily="18" charset="0"/>
                                </a:rPr>
                                <m:t>1</m:t>
                              </m:r>
                            </m:num>
                            <m:den>
                              <m:sSubSup>
                                <m:sSubSupPr>
                                  <m:ctrlPr>
                                    <a:rPr lang="el-GR" sz="200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2</m:t>
                                  </m:r>
                                </m:sub>
                                <m:sup>
                                  <m:r>
                                    <a:rPr lang="en-US" sz="2000" b="0" i="1" smtClean="0">
                                      <a:latin typeface="Cambria Math" panose="02040503050406030204" pitchFamily="18" charset="0"/>
                                      <a:ea typeface="Cambria Math" panose="02040503050406030204" pitchFamily="18" charset="0"/>
                                    </a:rPr>
                                    <m:t>2</m:t>
                                  </m:r>
                                </m:sup>
                              </m:sSubSup>
                            </m:den>
                          </m:f>
                        </m:e>
                      </m:d>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=1, 2,…, </m:t>
                      </m:r>
                      <m:r>
                        <a:rPr lang="el-GR"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+1, </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𝑛</m:t>
                          </m:r>
                        </m:e>
                        <m:sub>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11" name="TextBox 10">
                <a:extLst>
                  <a:ext uri="{FF2B5EF4-FFF2-40B4-BE49-F238E27FC236}">
                    <a16:creationId xmlns:a16="http://schemas.microsoft.com/office/drawing/2014/main" id="{E6984EBA-B2F5-E2AB-178E-85E30C82DADD}"/>
                  </a:ext>
                </a:extLst>
              </p:cNvPr>
              <p:cNvSpPr txBox="1">
                <a:spLocks noRot="1" noChangeAspect="1" noMove="1" noResize="1" noEditPoints="1" noAdjustHandles="1" noChangeArrowheads="1" noChangeShapeType="1" noTextEdit="1"/>
              </p:cNvSpPr>
              <p:nvPr/>
            </p:nvSpPr>
            <p:spPr>
              <a:xfrm>
                <a:off x="425761" y="4655399"/>
                <a:ext cx="6589176" cy="778868"/>
              </a:xfrm>
              <a:prstGeom prst="rect">
                <a:avLst/>
              </a:prstGeom>
              <a:blipFill>
                <a:blip r:embed="rId5"/>
                <a:stretch>
                  <a:fillRect/>
                </a:stretch>
              </a:blipFill>
              <a:ln>
                <a:solidFill>
                  <a:srgbClr val="000000"/>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BCCA0262-FBCB-4D54-ABD9-B0AE31361C72}"/>
              </a:ext>
            </a:extLst>
          </p:cNvPr>
          <p:cNvSpPr txBox="1"/>
          <p:nvPr/>
        </p:nvSpPr>
        <p:spPr>
          <a:xfrm>
            <a:off x="3538311" y="3754820"/>
            <a:ext cx="597812" cy="369332"/>
          </a:xfrm>
          <a:prstGeom prst="rect">
            <a:avLst/>
          </a:prstGeom>
          <a:noFill/>
        </p:spPr>
        <p:txBody>
          <a:bodyPr wrap="square">
            <a:spAutoFit/>
          </a:bodyPr>
          <a:lstStyle/>
          <a:p>
            <a:pPr algn="ctr"/>
            <a:r>
              <a:rPr lang="en-US" sz="1800" b="0" dirty="0">
                <a:solidFill>
                  <a:schemeClr val="tx1"/>
                </a:solidFill>
                <a:latin typeface="Minion Pro" panose="02040503050306020203"/>
              </a:rPr>
              <a:t>(12)</a:t>
            </a:r>
          </a:p>
        </p:txBody>
      </p:sp>
      <p:pic>
        <p:nvPicPr>
          <p:cNvPr id="18" name="Picture 17">
            <a:extLst>
              <a:ext uri="{FF2B5EF4-FFF2-40B4-BE49-F238E27FC236}">
                <a16:creationId xmlns:a16="http://schemas.microsoft.com/office/drawing/2014/main" id="{454E2278-EE94-C096-23D2-282D9211457E}"/>
              </a:ext>
            </a:extLst>
          </p:cNvPr>
          <p:cNvPicPr>
            <a:picLocks noChangeAspect="1"/>
          </p:cNvPicPr>
          <p:nvPr/>
        </p:nvPicPr>
        <p:blipFill>
          <a:blip r:embed="rId6"/>
          <a:stretch>
            <a:fillRect/>
          </a:stretch>
        </p:blipFill>
        <p:spPr>
          <a:xfrm>
            <a:off x="8442665" y="838200"/>
            <a:ext cx="3425335" cy="4955803"/>
          </a:xfrm>
          <a:prstGeom prst="rect">
            <a:avLst/>
          </a:prstGeom>
          <a:ln>
            <a:solidFill>
              <a:srgbClr val="000000"/>
            </a:solidFill>
          </a:ln>
        </p:spPr>
      </p:pic>
    </p:spTree>
    <p:extLst>
      <p:ext uri="{BB962C8B-B14F-4D97-AF65-F5344CB8AC3E}">
        <p14:creationId xmlns:p14="http://schemas.microsoft.com/office/powerpoint/2010/main" val="26005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7BC19CE-68EF-F812-62A6-A60F83898A8F}"/>
              </a:ext>
            </a:extLst>
          </p:cNvPr>
          <p:cNvGraphicFramePr>
            <a:graphicFrameLocks noGrp="1"/>
          </p:cNvGraphicFramePr>
          <p:nvPr>
            <p:extLst>
              <p:ext uri="{D42A27DB-BD31-4B8C-83A1-F6EECF244321}">
                <p14:modId xmlns:p14="http://schemas.microsoft.com/office/powerpoint/2010/main" val="1055094954"/>
              </p:ext>
            </p:extLst>
          </p:nvPr>
        </p:nvGraphicFramePr>
        <p:xfrm>
          <a:off x="300038" y="152400"/>
          <a:ext cx="11563200" cy="5577840"/>
        </p:xfrm>
        <a:graphic>
          <a:graphicData uri="http://schemas.openxmlformats.org/drawingml/2006/table">
            <a:tbl>
              <a:tblPr firstRow="1" bandRow="1">
                <a:tableStyleId>{F5AB1C69-6EDB-4FF4-983F-18BD219EF322}</a:tableStyleId>
              </a:tblPr>
              <a:tblGrid>
                <a:gridCol w="6543214">
                  <a:extLst>
                    <a:ext uri="{9D8B030D-6E8A-4147-A177-3AD203B41FA5}">
                      <a16:colId xmlns:a16="http://schemas.microsoft.com/office/drawing/2014/main" val="4182226501"/>
                    </a:ext>
                  </a:extLst>
                </a:gridCol>
                <a:gridCol w="5019986">
                  <a:extLst>
                    <a:ext uri="{9D8B030D-6E8A-4147-A177-3AD203B41FA5}">
                      <a16:colId xmlns:a16="http://schemas.microsoft.com/office/drawing/2014/main" val="2516772639"/>
                    </a:ext>
                  </a:extLst>
                </a:gridCol>
              </a:tblGrid>
              <a:tr h="496078">
                <a:tc>
                  <a:txBody>
                    <a:bodyPr/>
                    <a:lstStyle/>
                    <a:p>
                      <a:pPr algn="ctr"/>
                      <a:r>
                        <a:rPr lang="el-GR" sz="2400" dirty="0">
                          <a:solidFill>
                            <a:schemeClr val="accent4">
                              <a:lumMod val="75000"/>
                            </a:schemeClr>
                          </a:solidFill>
                          <a:latin typeface="Minion Pro"/>
                        </a:rPr>
                        <a:t>Πληροφορίες που παρουσιάστηκαν – </a:t>
                      </a:r>
                      <a:br>
                        <a:rPr lang="el-GR" sz="2400" dirty="0">
                          <a:solidFill>
                            <a:schemeClr val="accent4">
                              <a:lumMod val="75000"/>
                            </a:schemeClr>
                          </a:solidFill>
                          <a:latin typeface="Minion Pro"/>
                        </a:rPr>
                      </a:br>
                      <a:r>
                        <a:rPr lang="el-GR" sz="2400" dirty="0">
                          <a:solidFill>
                            <a:schemeClr val="accent4">
                              <a:lumMod val="75000"/>
                            </a:schemeClr>
                          </a:solidFill>
                          <a:latin typeface="Minion Pro"/>
                        </a:rPr>
                        <a:t>Επιστημονικές Γνώσεις</a:t>
                      </a:r>
                      <a:endParaRPr lang="en-US" sz="2400" dirty="0">
                        <a:solidFill>
                          <a:schemeClr val="accent4">
                            <a:lumMod val="75000"/>
                          </a:schemeClr>
                        </a:solidFill>
                        <a:latin typeface="Minion Pro"/>
                      </a:endParaRPr>
                    </a:p>
                  </a:txBody>
                  <a:tcPr/>
                </a:tc>
                <a:tc>
                  <a:txBody>
                    <a:bodyPr/>
                    <a:lstStyle/>
                    <a:p>
                      <a:pPr algn="ctr"/>
                      <a:r>
                        <a:rPr lang="el-GR" sz="2400" dirty="0">
                          <a:solidFill>
                            <a:schemeClr val="accent4">
                              <a:lumMod val="75000"/>
                            </a:schemeClr>
                          </a:solidFill>
                          <a:latin typeface="Minion Pro"/>
                        </a:rPr>
                        <a:t>Ιδέες που παρουσιάστηκαν – </a:t>
                      </a:r>
                      <a:br>
                        <a:rPr lang="en-US" sz="2400" dirty="0">
                          <a:solidFill>
                            <a:schemeClr val="accent4">
                              <a:lumMod val="75000"/>
                            </a:schemeClr>
                          </a:solidFill>
                          <a:latin typeface="Minion Pro"/>
                        </a:rPr>
                      </a:br>
                      <a:r>
                        <a:rPr lang="el-GR" sz="2400" dirty="0">
                          <a:solidFill>
                            <a:schemeClr val="accent4">
                              <a:lumMod val="75000"/>
                            </a:schemeClr>
                          </a:solidFill>
                          <a:latin typeface="Minion Pro"/>
                        </a:rPr>
                        <a:t>Τρόπος Σκέψης</a:t>
                      </a:r>
                      <a:endParaRPr lang="en-US" sz="2400" dirty="0">
                        <a:solidFill>
                          <a:schemeClr val="accent4">
                            <a:lumMod val="75000"/>
                          </a:schemeClr>
                        </a:solidFill>
                        <a:latin typeface="Minion Pro"/>
                      </a:endParaRPr>
                    </a:p>
                  </a:txBody>
                  <a:tcPr/>
                </a:tc>
                <a:extLst>
                  <a:ext uri="{0D108BD9-81ED-4DB2-BD59-A6C34878D82A}">
                    <a16:rowId xmlns:a16="http://schemas.microsoft.com/office/drawing/2014/main" val="2303568270"/>
                  </a:ext>
                </a:extLst>
              </a:tr>
              <a:tr h="1089660">
                <a:tc>
                  <a:txBody>
                    <a:bodyPr/>
                    <a:lstStyle/>
                    <a:p>
                      <a:pPr marL="342900" indent="-342900" algn="just">
                        <a:buFont typeface="Arial" panose="020B0604020202020204" pitchFamily="34" charset="0"/>
                        <a:buChar char="•"/>
                      </a:pPr>
                      <a:r>
                        <a:rPr lang="el-GR" sz="2000" b="1" dirty="0">
                          <a:latin typeface="Minion Pro"/>
                        </a:rPr>
                        <a:t>Φως ως κύμα: </a:t>
                      </a:r>
                      <a:r>
                        <a:rPr lang="el-GR" sz="2000" b="0" dirty="0">
                          <a:latin typeface="Minion Pro"/>
                        </a:rPr>
                        <a:t>Φως (ηλεκτρομαγνητική ακτινοβολία) είναι </a:t>
                      </a:r>
                      <a:r>
                        <a:rPr lang="el-GR" sz="2000" dirty="0">
                          <a:solidFill>
                            <a:srgbClr val="202849"/>
                          </a:solidFill>
                          <a:latin typeface="Minion Pro" panose="02040503050306020203"/>
                        </a:rPr>
                        <a:t>μια περιοδική μεταβολή ενός ηλεκτρικού πεδίου – Το ορατό φως είναι μέρος του συνεχούς φάσματος της Η/Μ ακτινοβολίας που εκτείνεται από τα ραδιοκύματα (</a:t>
                      </a:r>
                      <a:r>
                        <a:rPr lang="el-GR" sz="2000" b="1" dirty="0">
                          <a:solidFill>
                            <a:srgbClr val="202849"/>
                          </a:solidFill>
                          <a:latin typeface="Minion Pro" panose="02040503050306020203"/>
                        </a:rPr>
                        <a:t>↑ λ</a:t>
                      </a:r>
                      <a:r>
                        <a:rPr lang="el-GR" sz="2000" dirty="0">
                          <a:solidFill>
                            <a:srgbClr val="202849"/>
                          </a:solidFill>
                          <a:latin typeface="Minion Pro" panose="02040503050306020203"/>
                        </a:rPr>
                        <a:t> </a:t>
                      </a:r>
                      <a:r>
                        <a:rPr lang="el-GR" sz="2000" dirty="0">
                          <a:solidFill>
                            <a:srgbClr val="202849"/>
                          </a:solidFill>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202849"/>
                          </a:solidFill>
                          <a:latin typeface="Minion Pro" panose="02040503050306020203"/>
                        </a:rPr>
                        <a:t>10</a:t>
                      </a:r>
                      <a:r>
                        <a:rPr lang="el-GR" sz="2000" baseline="30000" dirty="0">
                          <a:solidFill>
                            <a:srgbClr val="202849"/>
                          </a:solidFill>
                          <a:latin typeface="Minion Pro" panose="02040503050306020203"/>
                        </a:rPr>
                        <a:t>3</a:t>
                      </a:r>
                      <a:r>
                        <a:rPr lang="el-GR" sz="2000" dirty="0">
                          <a:solidFill>
                            <a:srgbClr val="202849"/>
                          </a:solidFill>
                          <a:latin typeface="Minion Pro" panose="02040503050306020203"/>
                        </a:rPr>
                        <a:t> </a:t>
                      </a:r>
                      <a:r>
                        <a:rPr lang="en-US" sz="2000" dirty="0">
                          <a:solidFill>
                            <a:srgbClr val="202849"/>
                          </a:solidFill>
                          <a:latin typeface="Minion Pro" panose="02040503050306020203"/>
                        </a:rPr>
                        <a:t>m</a:t>
                      </a:r>
                      <a:r>
                        <a:rPr lang="el-GR" sz="2000" dirty="0">
                          <a:solidFill>
                            <a:srgbClr val="202849"/>
                          </a:solidFill>
                          <a:latin typeface="Minion Pro" panose="02040503050306020203"/>
                        </a:rPr>
                        <a:t> – </a:t>
                      </a:r>
                      <a:r>
                        <a:rPr lang="el-GR" sz="2000" b="1" dirty="0">
                          <a:solidFill>
                            <a:srgbClr val="202849"/>
                          </a:solidFill>
                          <a:latin typeface="Minion Pro" panose="02040503050306020203"/>
                        </a:rPr>
                        <a:t>↓ </a:t>
                      </a:r>
                      <a:r>
                        <a:rPr lang="el-GR" sz="2000" b="1" i="1" dirty="0">
                          <a:solidFill>
                            <a:srgbClr val="202849"/>
                          </a:solidFill>
                          <a:latin typeface="Minion Pro" panose="02040503050306020203"/>
                        </a:rPr>
                        <a:t>ν</a:t>
                      </a:r>
                      <a:r>
                        <a:rPr lang="en-US" sz="2000" dirty="0">
                          <a:solidFill>
                            <a:srgbClr val="202849"/>
                          </a:solidFill>
                          <a:latin typeface="Minion Pro" panose="02040503050306020203"/>
                        </a:rPr>
                        <a:t> </a:t>
                      </a:r>
                      <a:r>
                        <a:rPr lang="el-GR" sz="2000" dirty="0">
                          <a:solidFill>
                            <a:srgbClr val="202849"/>
                          </a:solidFill>
                          <a:latin typeface="Calibri" panose="020F0502020204030204" pitchFamily="34" charset="0"/>
                          <a:ea typeface="Calibri" panose="020F0502020204030204" pitchFamily="34" charset="0"/>
                          <a:cs typeface="Calibri" panose="020F0502020204030204" pitchFamily="34" charset="0"/>
                        </a:rPr>
                        <a:t>≈</a:t>
                      </a:r>
                      <a:r>
                        <a:rPr lang="en-US" sz="2000" dirty="0">
                          <a:solidFill>
                            <a:srgbClr val="202849"/>
                          </a:solidFill>
                          <a:latin typeface="Minion Pro" panose="02040503050306020203"/>
                        </a:rPr>
                        <a:t>10</a:t>
                      </a:r>
                      <a:r>
                        <a:rPr lang="en-US" sz="2000" baseline="30000" dirty="0">
                          <a:solidFill>
                            <a:srgbClr val="202849"/>
                          </a:solidFill>
                          <a:latin typeface="Minion Pro" panose="02040503050306020203"/>
                        </a:rPr>
                        <a:t>4</a:t>
                      </a:r>
                      <a:r>
                        <a:rPr lang="en-US" sz="2000" dirty="0">
                          <a:solidFill>
                            <a:srgbClr val="202849"/>
                          </a:solidFill>
                          <a:latin typeface="Minion Pro" panose="02040503050306020203"/>
                        </a:rPr>
                        <a:t> Hz</a:t>
                      </a:r>
                      <a:r>
                        <a:rPr lang="el-GR" sz="2000" dirty="0">
                          <a:solidFill>
                            <a:srgbClr val="202849"/>
                          </a:solidFill>
                          <a:latin typeface="Minion Pro" panose="02040503050306020203"/>
                        </a:rPr>
                        <a:t>) μέχρι τις Ακτίνες Γάμμα (</a:t>
                      </a:r>
                      <a:r>
                        <a:rPr lang="el-GR" sz="2000" b="1" dirty="0">
                          <a:solidFill>
                            <a:srgbClr val="202849"/>
                          </a:solidFill>
                          <a:latin typeface="Minion Pro" panose="02040503050306020203"/>
                        </a:rPr>
                        <a:t>↓ λ </a:t>
                      </a:r>
                      <a:r>
                        <a:rPr lang="el-GR" sz="2000" dirty="0">
                          <a:solidFill>
                            <a:srgbClr val="202849"/>
                          </a:solidFill>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202849"/>
                          </a:solidFill>
                          <a:latin typeface="Minion Pro" panose="02040503050306020203"/>
                        </a:rPr>
                        <a:t>10</a:t>
                      </a:r>
                      <a:r>
                        <a:rPr lang="en-US" sz="2000" baseline="30000" dirty="0">
                          <a:solidFill>
                            <a:srgbClr val="202849"/>
                          </a:solidFill>
                          <a:latin typeface="Minion Pro" panose="02040503050306020203"/>
                        </a:rPr>
                        <a:t>-12</a:t>
                      </a:r>
                      <a:r>
                        <a:rPr lang="el-GR" sz="2000" dirty="0">
                          <a:solidFill>
                            <a:srgbClr val="202849"/>
                          </a:solidFill>
                          <a:latin typeface="Minion Pro" panose="02040503050306020203"/>
                        </a:rPr>
                        <a:t> </a:t>
                      </a:r>
                      <a:r>
                        <a:rPr lang="en-US" sz="2000" dirty="0">
                          <a:solidFill>
                            <a:srgbClr val="202849"/>
                          </a:solidFill>
                          <a:latin typeface="Minion Pro" panose="02040503050306020203"/>
                        </a:rPr>
                        <a:t>m</a:t>
                      </a:r>
                      <a:r>
                        <a:rPr lang="el-GR" sz="2000" dirty="0">
                          <a:solidFill>
                            <a:srgbClr val="202849"/>
                          </a:solidFill>
                          <a:latin typeface="Minion Pro" panose="02040503050306020203"/>
                        </a:rPr>
                        <a:t> – </a:t>
                      </a:r>
                      <a:r>
                        <a:rPr lang="el-GR" sz="2000" b="1" dirty="0">
                          <a:solidFill>
                            <a:srgbClr val="202849"/>
                          </a:solidFill>
                          <a:latin typeface="Minion Pro" panose="02040503050306020203"/>
                        </a:rPr>
                        <a:t>↑</a:t>
                      </a:r>
                      <a:r>
                        <a:rPr lang="en-US" sz="2000" dirty="0">
                          <a:solidFill>
                            <a:srgbClr val="202849"/>
                          </a:solidFill>
                          <a:latin typeface="Minion Pro" panose="02040503050306020203"/>
                        </a:rPr>
                        <a:t> </a:t>
                      </a:r>
                      <a:r>
                        <a:rPr lang="el-GR" sz="2000" b="1" i="1" dirty="0">
                          <a:solidFill>
                            <a:srgbClr val="202849"/>
                          </a:solidFill>
                          <a:latin typeface="Minion Pro" panose="02040503050306020203"/>
                        </a:rPr>
                        <a:t>ν</a:t>
                      </a:r>
                      <a:r>
                        <a:rPr lang="en-US" sz="2000" dirty="0">
                          <a:solidFill>
                            <a:srgbClr val="202849"/>
                          </a:solidFill>
                          <a:latin typeface="Minion Pro" panose="02040503050306020203"/>
                        </a:rPr>
                        <a:t> </a:t>
                      </a:r>
                      <a:r>
                        <a:rPr lang="el-GR" sz="2000" dirty="0">
                          <a:solidFill>
                            <a:srgbClr val="202849"/>
                          </a:solidFill>
                          <a:latin typeface="Calibri" panose="020F0502020204030204" pitchFamily="34" charset="0"/>
                          <a:ea typeface="Calibri" panose="020F0502020204030204" pitchFamily="34" charset="0"/>
                          <a:cs typeface="Calibri" panose="020F0502020204030204" pitchFamily="34" charset="0"/>
                        </a:rPr>
                        <a:t>≈</a:t>
                      </a:r>
                      <a:r>
                        <a:rPr lang="en-US" sz="2000" dirty="0">
                          <a:solidFill>
                            <a:srgbClr val="202849"/>
                          </a:solidFill>
                          <a:latin typeface="Minion Pro" panose="02040503050306020203"/>
                        </a:rPr>
                        <a:t>10</a:t>
                      </a:r>
                      <a:r>
                        <a:rPr lang="en-US" sz="2000" baseline="30000" dirty="0">
                          <a:solidFill>
                            <a:srgbClr val="202849"/>
                          </a:solidFill>
                          <a:latin typeface="Minion Pro" panose="02040503050306020203"/>
                        </a:rPr>
                        <a:t>20</a:t>
                      </a:r>
                      <a:r>
                        <a:rPr lang="en-US" sz="2000" dirty="0">
                          <a:solidFill>
                            <a:srgbClr val="202849"/>
                          </a:solidFill>
                          <a:latin typeface="Minion Pro" panose="02040503050306020203"/>
                        </a:rPr>
                        <a:t> Hz</a:t>
                      </a:r>
                      <a:r>
                        <a:rPr lang="el-GR" sz="2000" dirty="0">
                          <a:solidFill>
                            <a:srgbClr val="202849"/>
                          </a:solidFill>
                          <a:latin typeface="Minion Pro" panose="02040503050306020203"/>
                        </a:rPr>
                        <a:t>)</a:t>
                      </a:r>
                      <a:r>
                        <a:rPr lang="en-US" sz="2000" dirty="0">
                          <a:solidFill>
                            <a:srgbClr val="202849"/>
                          </a:solidFill>
                          <a:latin typeface="Minion Pro" panose="02040503050306020203"/>
                        </a:rPr>
                        <a:t> – </a:t>
                      </a:r>
                      <a:r>
                        <a:rPr lang="el-GR" sz="2000" dirty="0">
                          <a:solidFill>
                            <a:srgbClr val="202849"/>
                          </a:solidFill>
                          <a:latin typeface="Minion Pro" panose="02040503050306020203"/>
                        </a:rPr>
                        <a:t>Τα διεγερμένα άτομα έχουν </a:t>
                      </a:r>
                      <a:r>
                        <a:rPr lang="el-GR" sz="2000" u="sng" dirty="0">
                          <a:solidFill>
                            <a:srgbClr val="202849"/>
                          </a:solidFill>
                          <a:latin typeface="Minion Pro" panose="02040503050306020203"/>
                        </a:rPr>
                        <a:t>διακριτό φάσμα </a:t>
                      </a:r>
                      <a:r>
                        <a:rPr lang="el-GR" sz="2000" dirty="0">
                          <a:solidFill>
                            <a:srgbClr val="202849"/>
                          </a:solidFill>
                          <a:latin typeface="Minion Pro" panose="02040503050306020203"/>
                        </a:rPr>
                        <a:t>εκπομπής με μήκη κύματος που εκφράζονται από σταθερές μαθηματικές σχέσεις.</a:t>
                      </a:r>
                      <a:endParaRPr lang="el-GR" sz="2000" dirty="0">
                        <a:latin typeface="Minion Pro"/>
                      </a:endParaRPr>
                    </a:p>
                  </a:txBody>
                  <a:tcPr/>
                </a:tc>
                <a:tc>
                  <a:txBody>
                    <a:bodyPr/>
                    <a:lstStyle/>
                    <a:p>
                      <a:pPr marL="342900" indent="-342900" algn="just">
                        <a:buFont typeface="Arial" panose="020B0604020202020204" pitchFamily="34" charset="0"/>
                        <a:buChar char="•"/>
                      </a:pPr>
                      <a:r>
                        <a:rPr lang="el-GR" sz="2000" b="0" dirty="0">
                          <a:latin typeface="Minion Pro"/>
                        </a:rPr>
                        <a:t>Επειδή η κλίμακα που μελετά η Χημεία είναι ασύλληπτα μικρή, χρησιμοποιούμε </a:t>
                      </a:r>
                      <a:r>
                        <a:rPr lang="el-GR" sz="2000" b="0" u="sng" dirty="0">
                          <a:latin typeface="Minion Pro"/>
                        </a:rPr>
                        <a:t>έμμεσους τρόπους</a:t>
                      </a:r>
                      <a:r>
                        <a:rPr lang="el-GR" sz="2000" b="0" dirty="0">
                          <a:latin typeface="Minion Pro"/>
                        </a:rPr>
                        <a:t> για να μελετήσουμε τη δομή και τα φυσικά χαρακτηριστικά της. Ένας από τους σημαντικότερους έμμεσους τρόπους μελέτης είναι η αλληλεπίδραση της ύλης με την Η/Μ ακτινοβολία. </a:t>
                      </a:r>
                    </a:p>
                  </a:txBody>
                  <a:tcPr/>
                </a:tc>
                <a:extLst>
                  <a:ext uri="{0D108BD9-81ED-4DB2-BD59-A6C34878D82A}">
                    <a16:rowId xmlns:a16="http://schemas.microsoft.com/office/drawing/2014/main" val="3235910517"/>
                  </a:ext>
                </a:extLst>
              </a:tr>
              <a:tr h="1089660">
                <a:tc>
                  <a:txBody>
                    <a:bodyPr/>
                    <a:lstStyle/>
                    <a:p>
                      <a:pPr marL="342900" indent="-342900" algn="just">
                        <a:buFont typeface="Arial" panose="020B0604020202020204" pitchFamily="34" charset="0"/>
                        <a:buChar char="•"/>
                      </a:pPr>
                      <a:r>
                        <a:rPr lang="el-GR" sz="2000" b="1" dirty="0">
                          <a:latin typeface="Minion Pro"/>
                        </a:rPr>
                        <a:t>Φωτοηλεκτρικό φαινόμενο (</a:t>
                      </a:r>
                      <a:r>
                        <a:rPr lang="en-US" sz="2000" b="1" dirty="0">
                          <a:latin typeface="Minion Pro"/>
                        </a:rPr>
                        <a:t>Einstein)</a:t>
                      </a:r>
                      <a:r>
                        <a:rPr lang="el-GR" sz="2000" dirty="0">
                          <a:latin typeface="Minion Pro"/>
                        </a:rPr>
                        <a:t>: Το φως είναι φορέας ενέργειας που δεν μεταφέρεται συνεχώς (όπως θα μας έκανε να υποθέσουμε το συνεχές φάσμα) αλλά </a:t>
                      </a:r>
                      <a:r>
                        <a:rPr lang="el-GR" sz="2000" u="sng" dirty="0" err="1">
                          <a:latin typeface="Minion Pro"/>
                        </a:rPr>
                        <a:t>ασυνεχώς</a:t>
                      </a:r>
                      <a:r>
                        <a:rPr lang="el-GR" sz="2000" dirty="0">
                          <a:latin typeface="Minion Pro"/>
                        </a:rPr>
                        <a:t>, σε πακέτα ή κβάντα ενέργειας – Τα κβάντα ενέργειας του φωτός ονομάζονται φωτόνια και έχουν τις ιδιότητες άυλων σωματιδίων, δηλαδή το φως έχει και συμπεριφορά κύματος και σωματιδίου ταυτόχρονα.</a:t>
                      </a:r>
                      <a:endParaRPr lang="en-US" sz="2000" dirty="0">
                        <a:latin typeface="Minion Pro"/>
                      </a:endParaRPr>
                    </a:p>
                  </a:txBody>
                  <a:tcPr/>
                </a:tc>
                <a:tc>
                  <a:txBody>
                    <a:bodyPr/>
                    <a:lstStyle/>
                    <a:p>
                      <a:pPr marL="342900" indent="-342900" algn="just">
                        <a:buFont typeface="Arial" panose="020B0604020202020204" pitchFamily="34" charset="0"/>
                        <a:buChar char="•"/>
                      </a:pPr>
                      <a:r>
                        <a:rPr lang="el-GR" sz="2000" b="0" dirty="0">
                          <a:latin typeface="Minion Pro"/>
                        </a:rPr>
                        <a:t>Η ατομική κλίμακα δεν μπορεί να περιγραφεί με τη γλώσσα που έχουμε αναπτύξει για τη φυσική σε μεγαλύτερη κλίμακα (κλασική φυσική). Οι έννοιες σωματίδιο ή κύμα αναπτύχθηκαν από την ανθρώπινη εμπειρία και παρατήρηση του κόσμου, αλλά δε μας είναι χρήσιμες εδώ.</a:t>
                      </a:r>
                      <a:endParaRPr lang="en-US" sz="2000" b="0" dirty="0">
                        <a:latin typeface="Minion Pro"/>
                      </a:endParaRPr>
                    </a:p>
                  </a:txBody>
                  <a:tcPr/>
                </a:tc>
                <a:extLst>
                  <a:ext uri="{0D108BD9-81ED-4DB2-BD59-A6C34878D82A}">
                    <a16:rowId xmlns:a16="http://schemas.microsoft.com/office/drawing/2014/main" val="3028041909"/>
                  </a:ext>
                </a:extLst>
              </a:tr>
            </a:tbl>
          </a:graphicData>
        </a:graphic>
      </p:graphicFrame>
    </p:spTree>
    <p:extLst>
      <p:ext uri="{BB962C8B-B14F-4D97-AF65-F5344CB8AC3E}">
        <p14:creationId xmlns:p14="http://schemas.microsoft.com/office/powerpoint/2010/main" val="88729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E8C5A-BBC9-A53F-31C1-147EFC20A809}"/>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564EFFC4-8C12-F219-39EA-ED239A3F5722}"/>
              </a:ext>
            </a:extLst>
          </p:cNvPr>
          <p:cNvSpPr>
            <a:spLocks noGrp="1"/>
          </p:cNvSpPr>
          <p:nvPr>
            <p:ph type="title"/>
          </p:nvPr>
        </p:nvSpPr>
        <p:spPr>
          <a:xfrm>
            <a:off x="324000" y="152400"/>
            <a:ext cx="11563200" cy="685800"/>
          </a:xfrm>
        </p:spPr>
        <p:txBody>
          <a:bodyPr anchor="ctr">
            <a:normAutofit/>
          </a:bodyPr>
          <a:lstStyle/>
          <a:p>
            <a:r>
              <a:rPr lang="el-GR" dirty="0"/>
              <a:t>Μήκη κύματος εκπομπής για το άτομο του Υδρογόνου</a:t>
            </a:r>
            <a:endParaRPr lang="en-US" dirty="0"/>
          </a:p>
        </p:txBody>
      </p:sp>
      <p:sp>
        <p:nvSpPr>
          <p:cNvPr id="2" name="TextBox 1">
            <a:extLst>
              <a:ext uri="{FF2B5EF4-FFF2-40B4-BE49-F238E27FC236}">
                <a16:creationId xmlns:a16="http://schemas.microsoft.com/office/drawing/2014/main" id="{0CF09DB2-DC31-66BC-2F67-C6B71D0B18DB}"/>
              </a:ext>
            </a:extLst>
          </p:cNvPr>
          <p:cNvSpPr txBox="1"/>
          <p:nvPr/>
        </p:nvSpPr>
        <p:spPr>
          <a:xfrm>
            <a:off x="324000" y="838200"/>
            <a:ext cx="7624246" cy="923330"/>
          </a:xfrm>
          <a:prstGeom prst="rect">
            <a:avLst/>
          </a:prstGeom>
          <a:noFill/>
        </p:spPr>
        <p:txBody>
          <a:bodyPr wrap="square">
            <a:spAutoFit/>
          </a:bodyPr>
          <a:lstStyle/>
          <a:p>
            <a:pPr algn="just"/>
            <a:r>
              <a:rPr lang="el-GR" sz="1800" b="0" i="0" u="none" strike="noStrike" baseline="0" dirty="0">
                <a:latin typeface="NewBaskerville-Roman"/>
              </a:rPr>
              <a:t>Η εξίσωση </a:t>
            </a:r>
            <a:r>
              <a:rPr lang="en-US" dirty="0">
                <a:latin typeface="NewBaskerville-Roman"/>
              </a:rPr>
              <a:t>(11)</a:t>
            </a:r>
            <a:r>
              <a:rPr lang="el-GR" sz="1800" b="0" i="0" u="none" strike="noStrike" baseline="0" dirty="0">
                <a:latin typeface="NewBaskerville-Roman"/>
              </a:rPr>
              <a:t> μαζί με το 3</a:t>
            </a:r>
            <a:r>
              <a:rPr lang="el-GR" sz="1800" b="0" i="0" u="none" strike="noStrike" baseline="30000" dirty="0">
                <a:latin typeface="NewBaskerville-Roman"/>
              </a:rPr>
              <a:t>ο</a:t>
            </a:r>
            <a:r>
              <a:rPr lang="el-GR" sz="1800" b="0" i="0" u="none" strike="noStrike" baseline="0" dirty="0">
                <a:latin typeface="NewBaskerville-Roman"/>
              </a:rPr>
              <a:t> αξίωμα του </a:t>
            </a:r>
            <a:r>
              <a:rPr lang="el-GR" sz="1800" b="0" i="0" u="none" strike="noStrike" baseline="0" dirty="0" err="1">
                <a:latin typeface="NewBaskerville-Roman"/>
              </a:rPr>
              <a:t>Bohr</a:t>
            </a:r>
            <a:r>
              <a:rPr lang="el-GR" sz="1800" b="0" i="0" u="none" strike="noStrike" baseline="0" dirty="0">
                <a:latin typeface="NewBaskerville-Roman"/>
              </a:rPr>
              <a:t> μπορεί να χρησιμοποιηθεί για τον υπολογισμό της συχνότητας του φωτονίου που εκπέμπεται όταν το ηλεκτρόνιο μεταπηδά από μια εξωτερική τροχιά σε μια εσωτερική τροχιά:</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A3B0FB-0259-9663-64D0-EEA876457AD8}"/>
                  </a:ext>
                </a:extLst>
              </p:cNvPr>
              <p:cNvSpPr txBox="1"/>
              <p:nvPr/>
            </p:nvSpPr>
            <p:spPr>
              <a:xfrm>
                <a:off x="432079" y="1786765"/>
                <a:ext cx="3256597" cy="7517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𝜈</m:t>
                      </m:r>
                      <m:r>
                        <a:rPr lang="el-GR" b="0" i="1" smtClean="0">
                          <a:latin typeface="Cambria Math" panose="02040503050406030204" pitchFamily="18" charset="0"/>
                          <a:ea typeface="Cambria Math" panose="02040503050406030204" pitchFamily="18" charset="0"/>
                        </a:rPr>
                        <m:t>=</m:t>
                      </m:r>
                      <m:f>
                        <m:fPr>
                          <m:ctrlPr>
                            <a:rPr lang="el-GR" b="0" i="1" smtClean="0">
                              <a:latin typeface="Cambria Math" panose="02040503050406030204" pitchFamily="18" charset="0"/>
                              <a:ea typeface="Cambria Math" panose="02040503050406030204" pitchFamily="18" charset="0"/>
                            </a:rPr>
                          </m:ctrlPr>
                        </m:fPr>
                        <m:num>
                          <m:sSub>
                            <m:sSubPr>
                              <m:ctrlPr>
                                <a:rPr lang="el-GR"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E</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l-GR"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E</m:t>
                              </m:r>
                            </m:e>
                            <m:sub>
                              <m:r>
                                <a:rPr lang="en-US" b="0" i="1" smtClean="0">
                                  <a:latin typeface="Cambria Math" panose="02040503050406030204" pitchFamily="18" charset="0"/>
                                  <a:ea typeface="Cambria Math" panose="02040503050406030204" pitchFamily="18" charset="0"/>
                                </a:rPr>
                                <m:t>𝑓</m:t>
                              </m:r>
                            </m:sub>
                          </m:sSub>
                        </m:num>
                        <m:den>
                          <m:r>
                            <a:rPr lang="en-US" b="0" i="1" smtClean="0">
                              <a:latin typeface="Cambria Math" panose="02040503050406030204" pitchFamily="18" charset="0"/>
                              <a:ea typeface="Cambria Math" panose="02040503050406030204" pitchFamily="18" charset="0"/>
                            </a:rPr>
                            <m:t>h</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𝑘𝑒</m:t>
                              </m:r>
                            </m:e>
                            <m:sup>
                              <m:r>
                                <a:rPr lang="en-US" i="1">
                                  <a:latin typeface="Cambria Math" panose="02040503050406030204" pitchFamily="18" charset="0"/>
                                </a:rPr>
                                <m:t>2</m:t>
                              </m:r>
                            </m:sup>
                          </m:sSup>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0</m:t>
                              </m:r>
                            </m:sub>
                          </m:sSub>
                          <m:r>
                            <a:rPr lang="en-US" b="0" i="1" smtClean="0">
                              <a:latin typeface="Cambria Math" panose="02040503050406030204" pitchFamily="18" charset="0"/>
                            </a:rPr>
                            <m:t>h</m:t>
                          </m:r>
                        </m:den>
                      </m:f>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𝑓</m:t>
                                  </m:r>
                                </m:sub>
                                <m:sup>
                                  <m:r>
                                    <a:rPr lang="en-US" b="0" i="1" smtClean="0">
                                      <a:latin typeface="Cambria Math" panose="02040503050406030204" pitchFamily="18" charset="0"/>
                                    </a:rPr>
                                    <m:t>2</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i="1">
                                      <a:latin typeface="Cambria Math" panose="02040503050406030204" pitchFamily="18" charset="0"/>
                                    </a:rPr>
                                  </m:ctrlPr>
                                </m:sSubSupPr>
                                <m:e>
                                  <m:r>
                                    <a:rPr lang="en-US" i="1">
                                      <a:latin typeface="Cambria Math" panose="02040503050406030204" pitchFamily="18" charset="0"/>
                                    </a:rPr>
                                    <m:t>𝑛</m:t>
                                  </m:r>
                                </m:e>
                                <m:sub>
                                  <m:r>
                                    <a:rPr lang="en-US" b="0" i="1" smtClean="0">
                                      <a:latin typeface="Cambria Math" panose="02040503050406030204" pitchFamily="18" charset="0"/>
                                    </a:rPr>
                                    <m:t>𝑖</m:t>
                                  </m:r>
                                </m:sub>
                                <m:sup>
                                  <m:r>
                                    <a:rPr lang="en-US" i="1">
                                      <a:latin typeface="Cambria Math" panose="02040503050406030204" pitchFamily="18" charset="0"/>
                                    </a:rPr>
                                    <m:t>2</m:t>
                                  </m:r>
                                </m:sup>
                              </m:sSubSup>
                            </m:den>
                          </m:f>
                        </m:e>
                      </m:d>
                    </m:oMath>
                  </m:oMathPara>
                </a14:m>
                <a:endParaRPr lang="en-US" dirty="0"/>
              </a:p>
            </p:txBody>
          </p:sp>
        </mc:Choice>
        <mc:Fallback xmlns="">
          <p:sp>
            <p:nvSpPr>
              <p:cNvPr id="5" name="TextBox 4">
                <a:extLst>
                  <a:ext uri="{FF2B5EF4-FFF2-40B4-BE49-F238E27FC236}">
                    <a16:creationId xmlns:a16="http://schemas.microsoft.com/office/drawing/2014/main" id="{5BA3B0FB-0259-9663-64D0-EEA876457AD8}"/>
                  </a:ext>
                </a:extLst>
              </p:cNvPr>
              <p:cNvSpPr txBox="1">
                <a:spLocks noRot="1" noChangeAspect="1" noMove="1" noResize="1" noEditPoints="1" noAdjustHandles="1" noChangeArrowheads="1" noChangeShapeType="1" noTextEdit="1"/>
              </p:cNvSpPr>
              <p:nvPr/>
            </p:nvSpPr>
            <p:spPr>
              <a:xfrm>
                <a:off x="432079" y="1786765"/>
                <a:ext cx="3256597" cy="751744"/>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3EBEFD5-74B1-28A1-C543-2606E33D713F}"/>
              </a:ext>
            </a:extLst>
          </p:cNvPr>
          <p:cNvSpPr txBox="1"/>
          <p:nvPr/>
        </p:nvSpPr>
        <p:spPr>
          <a:xfrm>
            <a:off x="324000" y="2527998"/>
            <a:ext cx="7624246" cy="923330"/>
          </a:xfrm>
          <a:prstGeom prst="rect">
            <a:avLst/>
          </a:prstGeom>
          <a:noFill/>
        </p:spPr>
        <p:txBody>
          <a:bodyPr wrap="square">
            <a:spAutoFit/>
          </a:bodyPr>
          <a:lstStyle/>
          <a:p>
            <a:pPr algn="just"/>
            <a:r>
              <a:rPr lang="el-GR" sz="1800" b="0" i="0" u="none" strike="noStrike" baseline="0" dirty="0">
                <a:latin typeface="NewBaskerville-Roman"/>
              </a:rPr>
              <a:t>Επειδή η ποσότητα που </a:t>
            </a:r>
            <a:r>
              <a:rPr lang="el-GR" dirty="0">
                <a:latin typeface="NewBaskerville-Roman"/>
              </a:rPr>
              <a:t>μετριέται πειραματικά</a:t>
            </a:r>
            <a:r>
              <a:rPr lang="el-GR" sz="1800" b="0" i="0" u="none" strike="noStrike" baseline="0" dirty="0">
                <a:latin typeface="NewBaskerville-Roman"/>
              </a:rPr>
              <a:t> είναι μήκος κύματος, είναι βολικό να μετατρέψουμε τη συχνότητα σε μήκος κύματος χρησιμοποιώντας c = </a:t>
            </a:r>
            <a:r>
              <a:rPr lang="el-GR" sz="1800" b="0" i="0" u="none" strike="noStrike" baseline="0" dirty="0" err="1">
                <a:latin typeface="NewBaskerville-Roman"/>
              </a:rPr>
              <a:t>νλ</a:t>
            </a:r>
            <a:r>
              <a:rPr lang="el-GR" sz="1800" b="0" i="0" u="none" strike="noStrike" baseline="0" dirty="0">
                <a:latin typeface="NewBaskerville-Roman"/>
              </a:rPr>
              <a:t> για να λάβουμε:</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9B3665-EFAC-1AD2-1A3E-973990975556}"/>
                  </a:ext>
                </a:extLst>
              </p:cNvPr>
              <p:cNvSpPr txBox="1"/>
              <p:nvPr/>
            </p:nvSpPr>
            <p:spPr>
              <a:xfrm>
                <a:off x="425761" y="3527066"/>
                <a:ext cx="3065711" cy="824841"/>
              </a:xfrm>
              <a:prstGeom prst="rect">
                <a:avLst/>
              </a:prstGeom>
              <a:solidFill>
                <a:srgbClr val="D1F5CB"/>
              </a:solidFill>
              <a:ln>
                <a:solidFill>
                  <a:srgbClr val="0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mbria Math" panose="02040503050406030204" pitchFamily="18" charset="0"/>
                            </a:rPr>
                          </m:ctrlPr>
                        </m:fPr>
                        <m:num>
                          <m:r>
                            <a:rPr lang="el-GR" sz="2000" b="0" i="1" smtClean="0">
                              <a:latin typeface="Cambria Math" panose="02040503050406030204" pitchFamily="18" charset="0"/>
                              <a:ea typeface="Cambria Math" panose="02040503050406030204" pitchFamily="18" charset="0"/>
                            </a:rPr>
                            <m:t>1</m:t>
                          </m:r>
                        </m:num>
                        <m:den>
                          <m:r>
                            <a:rPr lang="el-GR" sz="2000" b="0" i="1" smtClean="0">
                              <a:latin typeface="Cambria Math" panose="02040503050406030204" pitchFamily="18" charset="0"/>
                              <a:ea typeface="Cambria Math" panose="02040503050406030204" pitchFamily="18" charset="0"/>
                            </a:rPr>
                            <m:t>𝜆</m:t>
                          </m:r>
                        </m:den>
                      </m:f>
                      <m:r>
                        <a:rPr lang="el-GR" sz="2000" b="0" i="1" smtClean="0">
                          <a:latin typeface="Cambria Math" panose="02040503050406030204" pitchFamily="18" charset="0"/>
                          <a:ea typeface="Cambria Math" panose="02040503050406030204" pitchFamily="18" charset="0"/>
                        </a:rPr>
                        <m:t>=</m:t>
                      </m:r>
                      <m:f>
                        <m:fPr>
                          <m:ctrlPr>
                            <a:rPr lang="el-GR" sz="2000" b="0" i="1" smtClean="0">
                              <a:latin typeface="Cambria Math" panose="02040503050406030204" pitchFamily="18" charset="0"/>
                              <a:ea typeface="Cambria Math" panose="02040503050406030204" pitchFamily="18" charset="0"/>
                            </a:rPr>
                          </m:ctrlPr>
                        </m:fPr>
                        <m:num>
                          <m:r>
                            <a:rPr lang="el-GR" sz="2000" b="0" i="1" smtClean="0">
                              <a:latin typeface="Cambria Math" panose="02040503050406030204" pitchFamily="18" charset="0"/>
                              <a:ea typeface="Cambria Math" panose="02040503050406030204" pitchFamily="18" charset="0"/>
                            </a:rPr>
                            <m:t>𝜈</m:t>
                          </m:r>
                        </m:num>
                        <m:den>
                          <m:r>
                            <a:rPr lang="en-US" sz="2000" b="0" i="1" smtClean="0">
                              <a:latin typeface="Cambria Math" panose="02040503050406030204" pitchFamily="18" charset="0"/>
                              <a:ea typeface="Cambria Math" panose="02040503050406030204" pitchFamily="18" charset="0"/>
                            </a:rPr>
                            <m:t>𝑐</m:t>
                          </m:r>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𝑘𝑒</m:t>
                              </m:r>
                            </m:e>
                            <m:sup>
                              <m:r>
                                <a:rPr lang="en-US" sz="2000" i="1">
                                  <a:latin typeface="Cambria Math" panose="02040503050406030204" pitchFamily="18" charset="0"/>
                                </a:rPr>
                                <m:t>2</m:t>
                              </m:r>
                            </m:sup>
                          </m:sSup>
                        </m:num>
                        <m:den>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0</m:t>
                              </m:r>
                            </m:sub>
                          </m:sSub>
                          <m:r>
                            <a:rPr lang="en-US" sz="2000" b="0" i="1" smtClean="0">
                              <a:latin typeface="Cambria Math" panose="02040503050406030204" pitchFamily="18" charset="0"/>
                            </a:rPr>
                            <m:t>h𝑐</m:t>
                          </m:r>
                        </m:den>
                      </m:f>
                      <m:d>
                        <m:dPr>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𝑛</m:t>
                                  </m:r>
                                </m:e>
                                <m:sub>
                                  <m:r>
                                    <a:rPr lang="en-US" sz="2000" b="0" i="1" smtClean="0">
                                      <a:latin typeface="Cambria Math" panose="02040503050406030204" pitchFamily="18" charset="0"/>
                                    </a:rPr>
                                    <m:t>𝑓</m:t>
                                  </m:r>
                                </m:sub>
                                <m:sup>
                                  <m:r>
                                    <a:rPr lang="en-US" sz="2000" b="0" i="1" smtClean="0">
                                      <a:latin typeface="Cambria Math" panose="02040503050406030204" pitchFamily="18" charset="0"/>
                                    </a:rPr>
                                    <m:t>2</m:t>
                                  </m:r>
                                </m:sup>
                              </m:sSub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Sup>
                                <m:sSubSupPr>
                                  <m:ctrlPr>
                                    <a:rPr lang="en-US" sz="2000" i="1">
                                      <a:latin typeface="Cambria Math" panose="02040503050406030204" pitchFamily="18" charset="0"/>
                                    </a:rPr>
                                  </m:ctrlPr>
                                </m:sSubSupPr>
                                <m:e>
                                  <m:r>
                                    <a:rPr lang="en-US" sz="2000" i="1">
                                      <a:latin typeface="Cambria Math" panose="02040503050406030204" pitchFamily="18" charset="0"/>
                                    </a:rPr>
                                    <m:t>𝑛</m:t>
                                  </m:r>
                                </m:e>
                                <m:sub>
                                  <m:r>
                                    <a:rPr lang="en-US" sz="2000" b="0" i="1" smtClean="0">
                                      <a:latin typeface="Cambria Math" panose="02040503050406030204" pitchFamily="18" charset="0"/>
                                    </a:rPr>
                                    <m:t>𝑖</m:t>
                                  </m:r>
                                </m:sub>
                                <m:sup>
                                  <m:r>
                                    <a:rPr lang="en-US" sz="2000" i="1">
                                      <a:latin typeface="Cambria Math" panose="02040503050406030204" pitchFamily="18" charset="0"/>
                                    </a:rPr>
                                    <m:t>2</m:t>
                                  </m:r>
                                </m:sup>
                              </m:sSubSup>
                            </m:den>
                          </m:f>
                        </m:e>
                      </m:d>
                    </m:oMath>
                  </m:oMathPara>
                </a14:m>
                <a:endParaRPr lang="en-US" sz="2000" dirty="0"/>
              </a:p>
            </p:txBody>
          </p:sp>
        </mc:Choice>
        <mc:Fallback xmlns="">
          <p:sp>
            <p:nvSpPr>
              <p:cNvPr id="9" name="TextBox 8">
                <a:extLst>
                  <a:ext uri="{FF2B5EF4-FFF2-40B4-BE49-F238E27FC236}">
                    <a16:creationId xmlns:a16="http://schemas.microsoft.com/office/drawing/2014/main" id="{559B3665-EFAC-1AD2-1A3E-973990975556}"/>
                  </a:ext>
                </a:extLst>
              </p:cNvPr>
              <p:cNvSpPr txBox="1">
                <a:spLocks noRot="1" noChangeAspect="1" noMove="1" noResize="1" noEditPoints="1" noAdjustHandles="1" noChangeArrowheads="1" noChangeShapeType="1" noTextEdit="1"/>
              </p:cNvSpPr>
              <p:nvPr/>
            </p:nvSpPr>
            <p:spPr>
              <a:xfrm>
                <a:off x="425761" y="3527066"/>
                <a:ext cx="3065711" cy="824841"/>
              </a:xfrm>
              <a:prstGeom prst="rect">
                <a:avLst/>
              </a:prstGeom>
              <a:blipFill>
                <a:blip r:embed="rId4"/>
                <a:stretch>
                  <a:fillRect/>
                </a:stretch>
              </a:blipFill>
              <a:ln>
                <a:solidFill>
                  <a:srgbClr val="000000"/>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CC0C07D7-4E61-BE68-3B3E-C479460773D2}"/>
              </a:ext>
            </a:extLst>
          </p:cNvPr>
          <p:cNvSpPr txBox="1"/>
          <p:nvPr/>
        </p:nvSpPr>
        <p:spPr>
          <a:xfrm>
            <a:off x="3538311" y="3754820"/>
            <a:ext cx="597812" cy="369332"/>
          </a:xfrm>
          <a:prstGeom prst="rect">
            <a:avLst/>
          </a:prstGeom>
          <a:noFill/>
        </p:spPr>
        <p:txBody>
          <a:bodyPr wrap="square">
            <a:spAutoFit/>
          </a:bodyPr>
          <a:lstStyle/>
          <a:p>
            <a:pPr algn="ctr"/>
            <a:r>
              <a:rPr lang="en-US" sz="1800" b="0" dirty="0">
                <a:solidFill>
                  <a:schemeClr val="tx1"/>
                </a:solidFill>
                <a:latin typeface="Minion Pro" panose="02040503050306020203"/>
              </a:rPr>
              <a:t>(12)</a:t>
            </a:r>
          </a:p>
        </p:txBody>
      </p:sp>
      <p:sp>
        <p:nvSpPr>
          <p:cNvPr id="13" name="TextBox 12">
            <a:extLst>
              <a:ext uri="{FF2B5EF4-FFF2-40B4-BE49-F238E27FC236}">
                <a16:creationId xmlns:a16="http://schemas.microsoft.com/office/drawing/2014/main" id="{F44D1184-079A-1132-F9C2-1A709630667A}"/>
              </a:ext>
            </a:extLst>
          </p:cNvPr>
          <p:cNvSpPr txBox="1"/>
          <p:nvPr/>
        </p:nvSpPr>
        <p:spPr>
          <a:xfrm>
            <a:off x="378199" y="4448478"/>
            <a:ext cx="8263384" cy="2308324"/>
          </a:xfrm>
          <a:prstGeom prst="rect">
            <a:avLst/>
          </a:prstGeom>
          <a:solidFill>
            <a:srgbClr val="FFC000"/>
          </a:solidFill>
          <a:ln>
            <a:solidFill>
              <a:schemeClr val="tx1"/>
            </a:solidFill>
          </a:ln>
        </p:spPr>
        <p:txBody>
          <a:bodyPr wrap="square">
            <a:spAutoFit/>
          </a:bodyPr>
          <a:lstStyle/>
          <a:p>
            <a:pPr marL="285750" indent="-285750" algn="just">
              <a:buFont typeface="Arial" panose="020B0604020202020204" pitchFamily="34" charset="0"/>
              <a:buChar char="•"/>
            </a:pPr>
            <a:r>
              <a:rPr lang="el-GR" dirty="0">
                <a:latin typeface="NewBaskerville-Roman"/>
              </a:rPr>
              <a:t>Το αξιοσημείωτο γεγονός είναι ότι η θεωρητική έκφραση</a:t>
            </a:r>
            <a:r>
              <a:rPr lang="en-US" dirty="0">
                <a:latin typeface="NewBaskerville-Roman"/>
              </a:rPr>
              <a:t> </a:t>
            </a:r>
            <a:r>
              <a:rPr lang="el-GR" dirty="0">
                <a:latin typeface="NewBaskerville-Roman"/>
              </a:rPr>
              <a:t>της εξίσωσης (12), είναι πανομοιότυπη με την εμπειρική σχέση του </a:t>
            </a:r>
            <a:r>
              <a:rPr lang="el-GR" dirty="0" err="1">
                <a:latin typeface="NewBaskerville-Roman"/>
              </a:rPr>
              <a:t>Balmer</a:t>
            </a:r>
            <a:r>
              <a:rPr lang="el-GR" dirty="0">
                <a:latin typeface="NewBaskerville-Roman"/>
              </a:rPr>
              <a:t>! Υπό τον όρο ότι ο συνδυασμός των σταθερών ke</a:t>
            </a:r>
            <a:r>
              <a:rPr lang="el-GR" baseline="30000" dirty="0">
                <a:latin typeface="NewBaskerville-Roman"/>
              </a:rPr>
              <a:t>2</a:t>
            </a:r>
            <a:r>
              <a:rPr lang="el-GR" dirty="0">
                <a:latin typeface="NewBaskerville-Roman"/>
              </a:rPr>
              <a:t>/2a</a:t>
            </a:r>
            <a:r>
              <a:rPr lang="el-GR" baseline="-25000" dirty="0">
                <a:latin typeface="NewBaskerville-Roman"/>
              </a:rPr>
              <a:t>0</a:t>
            </a:r>
            <a:r>
              <a:rPr lang="el-GR" dirty="0">
                <a:latin typeface="NewBaskerville-Roman"/>
              </a:rPr>
              <a:t>hc είναι ίσος με την πειραματικά προσδιορισμένη σταθερά </a:t>
            </a:r>
            <a:r>
              <a:rPr lang="el-GR" dirty="0" err="1">
                <a:latin typeface="NewBaskerville-Roman"/>
              </a:rPr>
              <a:t>Rydberg</a:t>
            </a:r>
            <a:r>
              <a:rPr lang="el-GR" dirty="0">
                <a:latin typeface="NewBaskerville-Roman"/>
              </a:rPr>
              <a:t>, R. Όταν ο </a:t>
            </a:r>
            <a:r>
              <a:rPr lang="el-GR" dirty="0" err="1">
                <a:latin typeface="NewBaskerville-Roman"/>
              </a:rPr>
              <a:t>Bohr</a:t>
            </a:r>
            <a:r>
              <a:rPr lang="el-GR" dirty="0">
                <a:latin typeface="NewBaskerville-Roman"/>
              </a:rPr>
              <a:t> έδειξε τη συμφωνία αυτών των δύο ποσοτήτων με ακρίβεια περίπου 1% στα τέλη του 1913, αναγνωρίστηκε ως το κορυφαίο επίτευγμα της κβαντικής του θεωρίας για το υδρογόνο. Επιπλέον, ο </a:t>
            </a:r>
            <a:r>
              <a:rPr lang="el-GR" dirty="0" err="1">
                <a:latin typeface="NewBaskerville-Roman"/>
              </a:rPr>
              <a:t>Bohr</a:t>
            </a:r>
            <a:r>
              <a:rPr lang="el-GR" dirty="0">
                <a:latin typeface="NewBaskerville-Roman"/>
              </a:rPr>
              <a:t> έδειξε ότι όλες οι παρατηρούμενες φασματικές σειρές για το υδρογόνο  έχουν μια φυσική ερμηνεία στη θεωρία του. </a:t>
            </a:r>
            <a:endParaRPr lang="el-GR" b="1" dirty="0">
              <a:latin typeface="NewBaskerville-Roman"/>
            </a:endParaRPr>
          </a:p>
        </p:txBody>
      </p:sp>
      <p:pic>
        <p:nvPicPr>
          <p:cNvPr id="18" name="Picture 17">
            <a:extLst>
              <a:ext uri="{FF2B5EF4-FFF2-40B4-BE49-F238E27FC236}">
                <a16:creationId xmlns:a16="http://schemas.microsoft.com/office/drawing/2014/main" id="{C6AD3C8A-0676-BF72-69EC-D6CF91CF1D33}"/>
              </a:ext>
            </a:extLst>
          </p:cNvPr>
          <p:cNvPicPr>
            <a:picLocks noChangeAspect="1"/>
          </p:cNvPicPr>
          <p:nvPr/>
        </p:nvPicPr>
        <p:blipFill>
          <a:blip r:embed="rId5"/>
          <a:stretch>
            <a:fillRect/>
          </a:stretch>
        </p:blipFill>
        <p:spPr>
          <a:xfrm>
            <a:off x="8821489" y="887256"/>
            <a:ext cx="3065711" cy="4435496"/>
          </a:xfrm>
          <a:prstGeom prst="rect">
            <a:avLst/>
          </a:prstGeom>
          <a:ln>
            <a:solidFill>
              <a:srgbClr val="000000"/>
            </a:solidFill>
          </a:ln>
        </p:spPr>
      </p:pic>
    </p:spTree>
    <p:extLst>
      <p:ext uri="{BB962C8B-B14F-4D97-AF65-F5344CB8AC3E}">
        <p14:creationId xmlns:p14="http://schemas.microsoft.com/office/powerpoint/2010/main" val="1265185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316C-7DCE-B040-B175-9D86D1E86077}"/>
              </a:ext>
            </a:extLst>
          </p:cNvPr>
          <p:cNvSpPr>
            <a:spLocks noGrp="1"/>
          </p:cNvSpPr>
          <p:nvPr>
            <p:ph type="title"/>
          </p:nvPr>
        </p:nvSpPr>
        <p:spPr>
          <a:xfrm>
            <a:off x="300038" y="152400"/>
            <a:ext cx="10515600" cy="685800"/>
          </a:xfrm>
        </p:spPr>
        <p:txBody>
          <a:bodyPr anchor="ctr">
            <a:normAutofit/>
          </a:bodyPr>
          <a:lstStyle/>
          <a:p>
            <a:r>
              <a:rPr lang="el-GR" dirty="0"/>
              <a:t>Γιατί είναι τόσο σημαντικό; </a:t>
            </a:r>
            <a:endParaRPr lang="en-US" dirty="0"/>
          </a:p>
        </p:txBody>
      </p:sp>
      <p:sp>
        <p:nvSpPr>
          <p:cNvPr id="4" name="TextBox 3">
            <a:extLst>
              <a:ext uri="{FF2B5EF4-FFF2-40B4-BE49-F238E27FC236}">
                <a16:creationId xmlns:a16="http://schemas.microsoft.com/office/drawing/2014/main" id="{77D4B953-370B-EF8F-3314-66CF7882C1BA}"/>
              </a:ext>
            </a:extLst>
          </p:cNvPr>
          <p:cNvSpPr txBox="1"/>
          <p:nvPr/>
        </p:nvSpPr>
        <p:spPr>
          <a:xfrm>
            <a:off x="295275" y="1310472"/>
            <a:ext cx="11591925" cy="3737946"/>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buFont typeface="Arial" panose="020B0604020202020204" pitchFamily="34" charset="0"/>
              <a:buChar char="•"/>
            </a:pPr>
            <a:r>
              <a:rPr lang="el-GR" sz="2000" dirty="0">
                <a:latin typeface="Minion Pro" panose="02040503050306020203"/>
              </a:rPr>
              <a:t>Αν και η θεωρητική εξαγωγή του φάσματος των γραμμών ήταν από μόνη της ένα αξιοσημείωτο επίτευγμα, το εύρος και ο αντίκτυπος του μνημειώδους επιτεύγματος του </a:t>
            </a:r>
            <a:r>
              <a:rPr lang="el-GR" sz="2000" dirty="0" err="1">
                <a:latin typeface="Minion Pro" panose="02040503050306020203"/>
              </a:rPr>
              <a:t>Bohr</a:t>
            </a:r>
            <a:r>
              <a:rPr lang="el-GR" sz="2000" dirty="0">
                <a:latin typeface="Minion Pro" panose="02040503050306020203"/>
              </a:rPr>
              <a:t> φαίνονται πραγματικά μόνο όταν συνειδητοποιηθεί τι άλλο εξέτασε στην εργασία του (σε τρία μέρη) του 1913:</a:t>
            </a:r>
          </a:p>
          <a:p>
            <a:pPr marL="914400" lvl="1" indent="-457200" algn="just">
              <a:lnSpc>
                <a:spcPct val="150000"/>
              </a:lnSpc>
              <a:buFont typeface="+mj-lt"/>
              <a:buAutoNum type="arabicPeriod"/>
            </a:pPr>
            <a:r>
              <a:rPr lang="el-GR" sz="2000" dirty="0">
                <a:latin typeface="Minion Pro" panose="02040503050306020203"/>
              </a:rPr>
              <a:t>Εξήγησε γιατί φαίνονται λιγότερες γραμμές στο φάσμα απορρόφησης του υδρογόνου παρά στο φάσμα εκπομπής.</a:t>
            </a:r>
          </a:p>
          <a:p>
            <a:pPr marL="914400" lvl="1" indent="-457200" algn="just">
              <a:lnSpc>
                <a:spcPct val="150000"/>
              </a:lnSpc>
              <a:buFont typeface="+mj-lt"/>
              <a:buAutoNum type="arabicPeriod"/>
            </a:pPr>
            <a:r>
              <a:rPr lang="el-GR" sz="2000" dirty="0">
                <a:latin typeface="Minion Pro" panose="02040503050306020203"/>
              </a:rPr>
              <a:t>Εξήγησε την εκπομπή </a:t>
            </a:r>
            <a:r>
              <a:rPr lang="el-GR" sz="2000" dirty="0" err="1">
                <a:latin typeface="Minion Pro" panose="02040503050306020203"/>
              </a:rPr>
              <a:t>ακτίνων</a:t>
            </a:r>
            <a:r>
              <a:rPr lang="el-GR" sz="2000" dirty="0">
                <a:latin typeface="Minion Pro" panose="02040503050306020203"/>
              </a:rPr>
              <a:t> Χ από άτομα.</a:t>
            </a:r>
          </a:p>
          <a:p>
            <a:pPr marL="914400" lvl="1" indent="-457200" algn="just">
              <a:lnSpc>
                <a:spcPct val="150000"/>
              </a:lnSpc>
              <a:buFont typeface="+mj-lt"/>
              <a:buAutoNum type="arabicPeriod"/>
            </a:pPr>
            <a:r>
              <a:rPr lang="el-GR" sz="2000" dirty="0">
                <a:latin typeface="Minion Pro" panose="02040503050306020203"/>
              </a:rPr>
              <a:t>Εξήγησε την πυρηνική προέλευση των σωματιδίων β.</a:t>
            </a:r>
          </a:p>
          <a:p>
            <a:pPr marL="914400" lvl="1" indent="-457200" algn="just">
              <a:lnSpc>
                <a:spcPct val="150000"/>
              </a:lnSpc>
              <a:buFont typeface="+mj-lt"/>
              <a:buAutoNum type="arabicPeriod"/>
            </a:pPr>
            <a:r>
              <a:rPr lang="el-GR" sz="2000" b="1" dirty="0">
                <a:solidFill>
                  <a:srgbClr val="168C75"/>
                </a:solidFill>
                <a:latin typeface="Minion Pro" panose="02040503050306020203"/>
              </a:rPr>
              <a:t>Εξήγησε τις χημικές ιδιότητες των ατόμων με βάση το μοντέλο του </a:t>
            </a:r>
            <a:r>
              <a:rPr lang="el-GR" sz="2000" b="1" dirty="0" err="1">
                <a:solidFill>
                  <a:srgbClr val="168C75"/>
                </a:solidFill>
                <a:latin typeface="Minion Pro" panose="02040503050306020203"/>
              </a:rPr>
              <a:t>ηλεκτρονιακού</a:t>
            </a:r>
            <a:r>
              <a:rPr lang="el-GR" sz="2000" b="1" dirty="0">
                <a:solidFill>
                  <a:srgbClr val="168C75"/>
                </a:solidFill>
                <a:latin typeface="Minion Pro" panose="02040503050306020203"/>
              </a:rPr>
              <a:t> κελύφους.</a:t>
            </a:r>
          </a:p>
          <a:p>
            <a:pPr marL="914400" lvl="1" indent="-457200" algn="just">
              <a:lnSpc>
                <a:spcPct val="150000"/>
              </a:lnSpc>
              <a:buFont typeface="+mj-lt"/>
              <a:buAutoNum type="arabicPeriod"/>
            </a:pPr>
            <a:r>
              <a:rPr lang="el-GR" sz="2000" b="1" dirty="0">
                <a:solidFill>
                  <a:srgbClr val="168C75"/>
                </a:solidFill>
                <a:latin typeface="Minion Pro" panose="02040503050306020203"/>
              </a:rPr>
              <a:t>Εξήγησε πώς τα άτομα συνδέονται για να σχηματίσουν μόρια.</a:t>
            </a:r>
          </a:p>
        </p:txBody>
      </p:sp>
    </p:spTree>
    <p:extLst>
      <p:ext uri="{BB962C8B-B14F-4D97-AF65-F5344CB8AC3E}">
        <p14:creationId xmlns:p14="http://schemas.microsoft.com/office/powerpoint/2010/main" val="4268845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FD0F-CEBD-B44F-5FF7-2659FC558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26C2B-2FF6-BAEC-0455-029211FBD9BA}"/>
              </a:ext>
            </a:extLst>
          </p:cNvPr>
          <p:cNvSpPr>
            <a:spLocks noGrp="1"/>
          </p:cNvSpPr>
          <p:nvPr>
            <p:ph type="title"/>
          </p:nvPr>
        </p:nvSpPr>
        <p:spPr>
          <a:xfrm>
            <a:off x="300038" y="152400"/>
            <a:ext cx="10515600" cy="685800"/>
          </a:xfrm>
        </p:spPr>
        <p:txBody>
          <a:bodyPr anchor="ctr">
            <a:normAutofit/>
          </a:bodyPr>
          <a:lstStyle/>
          <a:p>
            <a:r>
              <a:rPr lang="el-GR" dirty="0"/>
              <a:t>Γιατί είναι τόσο σημαντικό; </a:t>
            </a:r>
            <a:endParaRPr lang="en-US" dirty="0"/>
          </a:p>
        </p:txBody>
      </p:sp>
      <p:pic>
        <p:nvPicPr>
          <p:cNvPr id="5" name="Picture 4">
            <a:extLst>
              <a:ext uri="{FF2B5EF4-FFF2-40B4-BE49-F238E27FC236}">
                <a16:creationId xmlns:a16="http://schemas.microsoft.com/office/drawing/2014/main" id="{DF92CDF7-29E8-03E0-8942-37618EB81588}"/>
              </a:ext>
            </a:extLst>
          </p:cNvPr>
          <p:cNvPicPr>
            <a:picLocks noChangeAspect="1"/>
          </p:cNvPicPr>
          <p:nvPr/>
        </p:nvPicPr>
        <p:blipFill>
          <a:blip r:embed="rId3"/>
          <a:stretch>
            <a:fillRect/>
          </a:stretch>
        </p:blipFill>
        <p:spPr>
          <a:xfrm>
            <a:off x="299192" y="1213861"/>
            <a:ext cx="5796808" cy="4909457"/>
          </a:xfrm>
          <a:prstGeom prst="rect">
            <a:avLst/>
          </a:prstGeom>
        </p:spPr>
      </p:pic>
      <p:sp>
        <p:nvSpPr>
          <p:cNvPr id="3" name="TextBox 2">
            <a:extLst>
              <a:ext uri="{FF2B5EF4-FFF2-40B4-BE49-F238E27FC236}">
                <a16:creationId xmlns:a16="http://schemas.microsoft.com/office/drawing/2014/main" id="{90D66F9E-EA15-C17A-D1F3-B96B2B2A66F2}"/>
              </a:ext>
            </a:extLst>
          </p:cNvPr>
          <p:cNvSpPr txBox="1"/>
          <p:nvPr/>
        </p:nvSpPr>
        <p:spPr>
          <a:xfrm>
            <a:off x="5557838" y="852435"/>
            <a:ext cx="6400800" cy="5632311"/>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buFont typeface="Arial" panose="020B0604020202020204" pitchFamily="34" charset="0"/>
              <a:buChar char="•"/>
            </a:pPr>
            <a:r>
              <a:rPr lang="el-GR" dirty="0">
                <a:latin typeface="Minion Pro" panose="02040503050306020203"/>
              </a:rPr>
              <a:t>Στο 2</a:t>
            </a:r>
            <a:r>
              <a:rPr lang="el-GR" baseline="30000" dirty="0">
                <a:latin typeface="Minion Pro" panose="02040503050306020203"/>
              </a:rPr>
              <a:t>ο</a:t>
            </a:r>
            <a:r>
              <a:rPr lang="el-GR" dirty="0">
                <a:latin typeface="Minion Pro" panose="02040503050306020203"/>
              </a:rPr>
              <a:t> μέρος της εργασίας του, ο </a:t>
            </a:r>
            <a:r>
              <a:rPr lang="en-US" dirty="0">
                <a:latin typeface="Minion Pro" panose="02040503050306020203"/>
              </a:rPr>
              <a:t>Bohr</a:t>
            </a:r>
            <a:r>
              <a:rPr lang="el-GR" dirty="0">
                <a:latin typeface="Minion Pro" panose="02040503050306020203"/>
              </a:rPr>
              <a:t> προσπάθησε να βρει σταθερές ηλεκτρονικές διευθετήσεις υπό τις συνθήκες: (α) ότι η συνολική στροφορμή όλων των ηλεκτρονίων είναι κβαντισμένη και, (β) ταυτόχρονα, ότι η συνολική ενέργεια είναι ελάχιστη. Αυτό είναι ένα δύσκολο πρόβλημα, και γίνεται πιο δύσκολο καθώς περισσότερα ηλεκτρόνια εισάγονται σε ένα σύστημα. Ωστόσο, ο </a:t>
            </a:r>
            <a:r>
              <a:rPr lang="el-GR" dirty="0" err="1">
                <a:latin typeface="Minion Pro" panose="02040503050306020203"/>
              </a:rPr>
              <a:t>Bohr</a:t>
            </a:r>
            <a:r>
              <a:rPr lang="el-GR" dirty="0">
                <a:latin typeface="Minion Pro" panose="02040503050306020203"/>
              </a:rPr>
              <a:t> είχε σημαντική επιτυχία στην εξήγηση της χημικής δραστηριότητας των ατόμων πολλών ηλεκτρονίων:</a:t>
            </a:r>
          </a:p>
          <a:p>
            <a:pPr marL="914400" lvl="1" indent="-457200" algn="just">
              <a:buFont typeface="+mj-lt"/>
              <a:buAutoNum type="arabicPeriod"/>
            </a:pPr>
            <a:r>
              <a:rPr lang="el-GR" dirty="0">
                <a:latin typeface="Minion Pro" panose="02040503050306020203"/>
              </a:rPr>
              <a:t>Έδειξε ότι το ουδέτερο </a:t>
            </a:r>
            <a:r>
              <a:rPr lang="en-US" dirty="0">
                <a:latin typeface="Minion Pro" panose="02040503050306020203"/>
              </a:rPr>
              <a:t>H</a:t>
            </a:r>
            <a:r>
              <a:rPr lang="el-GR" dirty="0">
                <a:latin typeface="Minion Pro" panose="02040503050306020203"/>
              </a:rPr>
              <a:t> μπορούσε να προσθέσει ένα άλλο ηλεκτρόνιο για να γίνει Η</a:t>
            </a:r>
            <a:r>
              <a:rPr lang="el-GR" baseline="30000" dirty="0">
                <a:latin typeface="Minion Pro" panose="02040503050306020203"/>
              </a:rPr>
              <a:t>-</a:t>
            </a:r>
            <a:r>
              <a:rPr lang="el-GR" dirty="0">
                <a:latin typeface="Minion Pro" panose="02040503050306020203"/>
              </a:rPr>
              <a:t>, </a:t>
            </a:r>
            <a:endParaRPr lang="en-US" dirty="0">
              <a:latin typeface="Minion Pro" panose="02040503050306020203"/>
            </a:endParaRPr>
          </a:p>
          <a:p>
            <a:pPr marL="914400" lvl="1" indent="-457200" algn="just">
              <a:buFont typeface="+mj-lt"/>
              <a:buAutoNum type="arabicPeriod"/>
            </a:pPr>
            <a:r>
              <a:rPr lang="el-GR" dirty="0">
                <a:latin typeface="Minion Pro" panose="02040503050306020203"/>
              </a:rPr>
              <a:t>Έδειξε ότι ουδέτερο </a:t>
            </a:r>
            <a:r>
              <a:rPr lang="en-US" dirty="0">
                <a:latin typeface="Minion Pro" panose="02040503050306020203"/>
              </a:rPr>
              <a:t>He</a:t>
            </a:r>
            <a:r>
              <a:rPr lang="el-GR" dirty="0">
                <a:latin typeface="Minion Pro" panose="02040503050306020203"/>
              </a:rPr>
              <a:t> ήταν ιδιαίτερα σταθερό με ένα κλειστό εσωτερικό κέλυφος δύο</a:t>
            </a:r>
            <a:r>
              <a:rPr lang="en-US" dirty="0">
                <a:latin typeface="Minion Pro" panose="02040503050306020203"/>
              </a:rPr>
              <a:t> e</a:t>
            </a:r>
            <a:r>
              <a:rPr lang="en-US" baseline="30000" dirty="0">
                <a:latin typeface="Minion Pro" panose="02040503050306020203"/>
              </a:rPr>
              <a:t>-</a:t>
            </a:r>
            <a:r>
              <a:rPr lang="el-GR" dirty="0">
                <a:latin typeface="Minion Pro" panose="02040503050306020203"/>
              </a:rPr>
              <a:t> και ένα υψηλό δυναμικό ιονισμού. </a:t>
            </a:r>
            <a:endParaRPr lang="en-US" dirty="0">
              <a:latin typeface="Minion Pro" panose="02040503050306020203"/>
            </a:endParaRPr>
          </a:p>
          <a:p>
            <a:pPr marL="914400" lvl="1" indent="-457200" algn="just">
              <a:buFont typeface="+mj-lt"/>
              <a:buAutoNum type="arabicPeriod"/>
            </a:pPr>
            <a:r>
              <a:rPr lang="el-GR" dirty="0">
                <a:latin typeface="Minion Pro" panose="02040503050306020203"/>
              </a:rPr>
              <a:t>Πρότεινε ότι το </a:t>
            </a:r>
            <a:r>
              <a:rPr lang="en-US" dirty="0">
                <a:latin typeface="Minion Pro" panose="02040503050306020203"/>
              </a:rPr>
              <a:t>Li</a:t>
            </a:r>
            <a:r>
              <a:rPr lang="el-GR" dirty="0">
                <a:latin typeface="Minion Pro" panose="02040503050306020203"/>
              </a:rPr>
              <a:t> (Z</a:t>
            </a:r>
            <a:r>
              <a:rPr lang="en-US" dirty="0">
                <a:latin typeface="Minion Pro" panose="02040503050306020203"/>
              </a:rPr>
              <a:t>=</a:t>
            </a:r>
            <a:r>
              <a:rPr lang="el-GR" dirty="0">
                <a:latin typeface="Minion Pro" panose="02040503050306020203"/>
              </a:rPr>
              <a:t>3) είχε μια ηλεκτρονική διάταξη αποτελούμενη από δύο</a:t>
            </a:r>
            <a:r>
              <a:rPr lang="en-US" dirty="0">
                <a:latin typeface="Minion Pro" panose="02040503050306020203"/>
              </a:rPr>
              <a:t> e</a:t>
            </a:r>
            <a:r>
              <a:rPr lang="en-US" baseline="30000" dirty="0">
                <a:latin typeface="Minion Pro" panose="02040503050306020203"/>
              </a:rPr>
              <a:t>-</a:t>
            </a:r>
            <a:r>
              <a:rPr lang="el-GR" dirty="0">
                <a:latin typeface="Minion Pro" panose="02040503050306020203"/>
              </a:rPr>
              <a:t> σε μια τροχιά κοντά στον πυρήνα και το τρίτο σε μια μεγάλη, χαλαρά δεσμευμένη εξωτερική τροχιά. Αυτό εξηγεί την τάση των ατόμων </a:t>
            </a:r>
            <a:r>
              <a:rPr lang="en-US" dirty="0">
                <a:latin typeface="Minion Pro" panose="02040503050306020203"/>
              </a:rPr>
              <a:t>Li</a:t>
            </a:r>
            <a:r>
              <a:rPr lang="el-GR" dirty="0">
                <a:latin typeface="Minion Pro" panose="02040503050306020203"/>
              </a:rPr>
              <a:t> να χάνουν ένα ηλεκτρόνιο και να «παίρνουν θετικό φορτίο σε χημικούς συνδυασμούς με άλλα στοιχεία».</a:t>
            </a:r>
          </a:p>
        </p:txBody>
      </p:sp>
    </p:spTree>
    <p:extLst>
      <p:ext uri="{BB962C8B-B14F-4D97-AF65-F5344CB8AC3E}">
        <p14:creationId xmlns:p14="http://schemas.microsoft.com/office/powerpoint/2010/main" val="2638212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27FBE165-C51D-F4E1-FCF6-D7D60F059FE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93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FA15-5D3B-A056-D46F-CEB8F332A938}"/>
              </a:ext>
            </a:extLst>
          </p:cNvPr>
          <p:cNvSpPr>
            <a:spLocks noGrp="1"/>
          </p:cNvSpPr>
          <p:nvPr>
            <p:ph type="title"/>
          </p:nvPr>
        </p:nvSpPr>
        <p:spPr>
          <a:xfrm>
            <a:off x="324000" y="152400"/>
            <a:ext cx="10515600" cy="685800"/>
          </a:xfrm>
        </p:spPr>
        <p:txBody>
          <a:bodyPr anchor="ctr"/>
          <a:lstStyle/>
          <a:p>
            <a:r>
              <a:rPr lang="el-GR" dirty="0"/>
              <a:t>Μια διαδρομή με 7 στάσεις</a:t>
            </a:r>
            <a:endParaRPr lang="en-US" dirty="0"/>
          </a:p>
        </p:txBody>
      </p:sp>
      <p:grpSp>
        <p:nvGrpSpPr>
          <p:cNvPr id="4" name="Group 3">
            <a:extLst>
              <a:ext uri="{FF2B5EF4-FFF2-40B4-BE49-F238E27FC236}">
                <a16:creationId xmlns:a16="http://schemas.microsoft.com/office/drawing/2014/main" id="{104DAF21-77E8-19BE-FF0A-E53ABE2C7C73}"/>
              </a:ext>
            </a:extLst>
          </p:cNvPr>
          <p:cNvGrpSpPr/>
          <p:nvPr/>
        </p:nvGrpSpPr>
        <p:grpSpPr>
          <a:xfrm>
            <a:off x="330424" y="1826168"/>
            <a:ext cx="11162487" cy="3616233"/>
            <a:chOff x="330424" y="1826168"/>
            <a:chExt cx="11162487" cy="3616233"/>
          </a:xfrm>
        </p:grpSpPr>
        <p:sp>
          <p:nvSpPr>
            <p:cNvPr id="3" name="Rectangle 2">
              <a:extLst>
                <a:ext uri="{FF2B5EF4-FFF2-40B4-BE49-F238E27FC236}">
                  <a16:creationId xmlns:a16="http://schemas.microsoft.com/office/drawing/2014/main" id="{C949430F-E5A3-B79B-D369-F3775FA381AB}"/>
                </a:ext>
              </a:extLst>
            </p:cNvPr>
            <p:cNvSpPr/>
            <p:nvPr/>
          </p:nvSpPr>
          <p:spPr>
            <a:xfrm rot="1750439">
              <a:off x="2320475" y="3331774"/>
              <a:ext cx="696727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7C78622-DF68-63B7-66D7-7FE19D6A4AC0}"/>
                </a:ext>
              </a:extLst>
            </p:cNvPr>
            <p:cNvSpPr>
              <a:spLocks noChangeAspect="1"/>
            </p:cNvSpPr>
            <p:nvPr/>
          </p:nvSpPr>
          <p:spPr>
            <a:xfrm rot="1750439">
              <a:off x="2863291" y="182616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54D1AD3-5B2A-7083-85DC-47CF37A466B3}"/>
                </a:ext>
              </a:extLst>
            </p:cNvPr>
            <p:cNvSpPr>
              <a:spLocks noChangeAspect="1"/>
            </p:cNvSpPr>
            <p:nvPr/>
          </p:nvSpPr>
          <p:spPr>
            <a:xfrm rot="1750439">
              <a:off x="4282811" y="261866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3D93E2-A357-7909-EB55-9C23A5100C38}"/>
                </a:ext>
              </a:extLst>
            </p:cNvPr>
            <p:cNvSpPr>
              <a:spLocks noChangeAspect="1"/>
            </p:cNvSpPr>
            <p:nvPr/>
          </p:nvSpPr>
          <p:spPr>
            <a:xfrm rot="1750439">
              <a:off x="5496385" y="329618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6DBBA4D-F6ED-3704-1EA9-E310DF5FC285}"/>
                </a:ext>
              </a:extLst>
            </p:cNvPr>
            <p:cNvSpPr>
              <a:spLocks noChangeAspect="1"/>
            </p:cNvSpPr>
            <p:nvPr/>
          </p:nvSpPr>
          <p:spPr>
            <a:xfrm rot="1750439">
              <a:off x="6753561" y="3998049"/>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351EC3-25FB-891A-CCA5-46A9E4D18164}"/>
                </a:ext>
              </a:extLst>
            </p:cNvPr>
            <p:cNvSpPr>
              <a:spLocks noChangeAspect="1"/>
            </p:cNvSpPr>
            <p:nvPr/>
          </p:nvSpPr>
          <p:spPr>
            <a:xfrm rot="1750439">
              <a:off x="8010738" y="4699912"/>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DDE2E1-CE58-1C7A-D224-2613BA5F4A90}"/>
                </a:ext>
              </a:extLst>
            </p:cNvPr>
            <p:cNvSpPr txBox="1"/>
            <p:nvPr/>
          </p:nvSpPr>
          <p:spPr>
            <a:xfrm>
              <a:off x="330424" y="2199872"/>
              <a:ext cx="2670026"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Πυρηνικό μοντέλο ατόμου</a:t>
              </a:r>
              <a:endParaRPr lang="en-US" dirty="0">
                <a:latin typeface="Minion Pro"/>
              </a:endParaRPr>
            </a:p>
          </p:txBody>
        </p:sp>
        <p:sp>
          <p:nvSpPr>
            <p:cNvPr id="13" name="TextBox 12">
              <a:extLst>
                <a:ext uri="{FF2B5EF4-FFF2-40B4-BE49-F238E27FC236}">
                  <a16:creationId xmlns:a16="http://schemas.microsoft.com/office/drawing/2014/main" id="{9607EE7E-1EC9-4028-90DC-0B7CEDBCD6A0}"/>
                </a:ext>
              </a:extLst>
            </p:cNvPr>
            <p:cNvSpPr txBox="1"/>
            <p:nvPr/>
          </p:nvSpPr>
          <p:spPr>
            <a:xfrm>
              <a:off x="346218" y="2951972"/>
              <a:ext cx="3807581"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Η/Μ ακτινοβολία &amp; Ατομικά Φάσματα</a:t>
              </a:r>
              <a:endParaRPr lang="en-US" dirty="0">
                <a:latin typeface="Minion Pro"/>
              </a:endParaRPr>
            </a:p>
          </p:txBody>
        </p:sp>
        <p:sp>
          <p:nvSpPr>
            <p:cNvPr id="15" name="TextBox 14">
              <a:extLst>
                <a:ext uri="{FF2B5EF4-FFF2-40B4-BE49-F238E27FC236}">
                  <a16:creationId xmlns:a16="http://schemas.microsoft.com/office/drawing/2014/main" id="{B5DB83C1-84B6-A9BC-A205-97C01F25721D}"/>
                </a:ext>
              </a:extLst>
            </p:cNvPr>
            <p:cNvSpPr txBox="1"/>
            <p:nvPr/>
          </p:nvSpPr>
          <p:spPr>
            <a:xfrm>
              <a:off x="2757260" y="4378641"/>
              <a:ext cx="405995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Εξίσωση </a:t>
              </a:r>
              <a:r>
                <a:rPr lang="en-US" dirty="0">
                  <a:latin typeface="Minion Pro"/>
                </a:rPr>
                <a:t>Schrodinger – </a:t>
              </a:r>
              <a:r>
                <a:rPr lang="el-GR" dirty="0">
                  <a:latin typeface="Minion Pro"/>
                </a:rPr>
                <a:t>Ατομικά Τροχιακά</a:t>
              </a:r>
              <a:endParaRPr lang="en-US" dirty="0">
                <a:latin typeface="Minion Pro"/>
              </a:endParaRPr>
            </a:p>
          </p:txBody>
        </p:sp>
        <p:sp>
          <p:nvSpPr>
            <p:cNvPr id="16" name="TextBox 15">
              <a:extLst>
                <a:ext uri="{FF2B5EF4-FFF2-40B4-BE49-F238E27FC236}">
                  <a16:creationId xmlns:a16="http://schemas.microsoft.com/office/drawing/2014/main" id="{6A831CBC-1FB0-BB68-3707-CE434B370945}"/>
                </a:ext>
              </a:extLst>
            </p:cNvPr>
            <p:cNvSpPr txBox="1"/>
            <p:nvPr/>
          </p:nvSpPr>
          <p:spPr>
            <a:xfrm>
              <a:off x="2570602" y="5071820"/>
              <a:ext cx="553702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Αρχή της Δόμησης των ατόμων </a:t>
              </a:r>
              <a:r>
                <a:rPr lang="en-US" dirty="0">
                  <a:latin typeface="Minion Pro"/>
                </a:rPr>
                <a:t>(Aufbau) </a:t>
              </a:r>
              <a:r>
                <a:rPr lang="el-GR" dirty="0">
                  <a:latin typeface="Minion Pro"/>
                </a:rPr>
                <a:t>- Περιοδικότητα</a:t>
              </a:r>
              <a:endParaRPr lang="en-US" dirty="0">
                <a:latin typeface="Minion Pro"/>
              </a:endParaRPr>
            </a:p>
          </p:txBody>
        </p:sp>
        <p:sp>
          <p:nvSpPr>
            <p:cNvPr id="17" name="Block Arc 16">
              <a:extLst>
                <a:ext uri="{FF2B5EF4-FFF2-40B4-BE49-F238E27FC236}">
                  <a16:creationId xmlns:a16="http://schemas.microsoft.com/office/drawing/2014/main" id="{E5993E25-50E9-BCD0-5A78-A2DC95D36D03}"/>
                </a:ext>
              </a:extLst>
            </p:cNvPr>
            <p:cNvSpPr/>
            <p:nvPr/>
          </p:nvSpPr>
          <p:spPr>
            <a:xfrm rot="7498906">
              <a:off x="8415547" y="4202623"/>
              <a:ext cx="1136222" cy="1343333"/>
            </a:xfrm>
            <a:prstGeom prst="blockArc">
              <a:avLst>
                <a:gd name="adj1" fmla="val 14021203"/>
                <a:gd name="adj2" fmla="val 42461"/>
                <a:gd name="adj3" fmla="val 34011"/>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93D8F260-81C1-CB65-7CB0-99BFA26E0E1A}"/>
                </a:ext>
              </a:extLst>
            </p:cNvPr>
            <p:cNvSpPr/>
            <p:nvPr/>
          </p:nvSpPr>
          <p:spPr>
            <a:xfrm rot="15871439">
              <a:off x="7915980" y="3375078"/>
              <a:ext cx="276566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DDE3411-6E56-2096-6926-D33342A9367D}"/>
                </a:ext>
              </a:extLst>
            </p:cNvPr>
            <p:cNvSpPr>
              <a:spLocks noChangeAspect="1"/>
            </p:cNvSpPr>
            <p:nvPr/>
          </p:nvSpPr>
          <p:spPr>
            <a:xfrm rot="1750439">
              <a:off x="9267915" y="456285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4EB2CDA-9D6A-41BF-124B-BE7D1639D9CD}"/>
                </a:ext>
              </a:extLst>
            </p:cNvPr>
            <p:cNvSpPr txBox="1"/>
            <p:nvPr/>
          </p:nvSpPr>
          <p:spPr>
            <a:xfrm>
              <a:off x="9701459" y="4514527"/>
              <a:ext cx="17914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1</a:t>
              </a:r>
              <a:endParaRPr lang="en-US" dirty="0">
                <a:latin typeface="Minion Pro"/>
              </a:endParaRPr>
            </a:p>
          </p:txBody>
        </p:sp>
        <p:sp>
          <p:nvSpPr>
            <p:cNvPr id="22" name="Oval 21">
              <a:extLst>
                <a:ext uri="{FF2B5EF4-FFF2-40B4-BE49-F238E27FC236}">
                  <a16:creationId xmlns:a16="http://schemas.microsoft.com/office/drawing/2014/main" id="{D6019732-D966-B5C4-CD03-6497EAF3E2F7}"/>
                </a:ext>
              </a:extLst>
            </p:cNvPr>
            <p:cNvSpPr>
              <a:spLocks noChangeAspect="1"/>
            </p:cNvSpPr>
            <p:nvPr/>
          </p:nvSpPr>
          <p:spPr>
            <a:xfrm rot="1750439">
              <a:off x="9047074" y="2267763"/>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8D23AB4-514B-0C9B-4466-9DA093B697BD}"/>
                </a:ext>
              </a:extLst>
            </p:cNvPr>
            <p:cNvSpPr txBox="1"/>
            <p:nvPr/>
          </p:nvSpPr>
          <p:spPr>
            <a:xfrm>
              <a:off x="9464127" y="2163440"/>
              <a:ext cx="17914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2</a:t>
              </a:r>
              <a:endParaRPr lang="en-US" dirty="0">
                <a:latin typeface="Minion Pro"/>
              </a:endParaRPr>
            </a:p>
          </p:txBody>
        </p:sp>
        <p:sp>
          <p:nvSpPr>
            <p:cNvPr id="25" name="Rectangle: Rounded Corners 24">
              <a:extLst>
                <a:ext uri="{FF2B5EF4-FFF2-40B4-BE49-F238E27FC236}">
                  <a16:creationId xmlns:a16="http://schemas.microsoft.com/office/drawing/2014/main" id="{4546E059-CED5-E769-38D5-F378B4E996D6}"/>
                </a:ext>
              </a:extLst>
            </p:cNvPr>
            <p:cNvSpPr/>
            <p:nvPr/>
          </p:nvSpPr>
          <p:spPr>
            <a:xfrm rot="1746052">
              <a:off x="2766749" y="2051736"/>
              <a:ext cx="2760187" cy="300866"/>
            </a:xfrm>
            <a:prstGeom prst="roundRect">
              <a:avLst/>
            </a:prstGeom>
            <a:solidFill>
              <a:srgbClr val="92D05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Διαλέξεις 3-4</a:t>
              </a:r>
              <a:endParaRPr lang="en-US" dirty="0"/>
            </a:p>
          </p:txBody>
        </p:sp>
        <p:sp>
          <p:nvSpPr>
            <p:cNvPr id="26" name="Rectangle: Rounded Corners 25">
              <a:extLst>
                <a:ext uri="{FF2B5EF4-FFF2-40B4-BE49-F238E27FC236}">
                  <a16:creationId xmlns:a16="http://schemas.microsoft.com/office/drawing/2014/main" id="{3CD56454-B3F6-D64A-A26C-4B05DB1E9EE2}"/>
                </a:ext>
              </a:extLst>
            </p:cNvPr>
            <p:cNvSpPr/>
            <p:nvPr/>
          </p:nvSpPr>
          <p:spPr>
            <a:xfrm rot="1746052">
              <a:off x="5227418" y="3262894"/>
              <a:ext cx="2203405" cy="301752"/>
            </a:xfrm>
            <a:prstGeom prst="roundRect">
              <a:avLst/>
            </a:prstGeom>
            <a:solidFill>
              <a:srgbClr val="92D05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Διαλέξεις 5-6</a:t>
              </a:r>
              <a:endParaRPr lang="en-US" dirty="0"/>
            </a:p>
          </p:txBody>
        </p:sp>
        <p:sp>
          <p:nvSpPr>
            <p:cNvPr id="27" name="Rectangle: Rounded Corners 26">
              <a:extLst>
                <a:ext uri="{FF2B5EF4-FFF2-40B4-BE49-F238E27FC236}">
                  <a16:creationId xmlns:a16="http://schemas.microsoft.com/office/drawing/2014/main" id="{F841E808-B5D4-B824-35AB-D1D78BDD6A1A}"/>
                </a:ext>
              </a:extLst>
            </p:cNvPr>
            <p:cNvSpPr/>
            <p:nvPr/>
          </p:nvSpPr>
          <p:spPr>
            <a:xfrm rot="1746052">
              <a:off x="7166006" y="4306497"/>
              <a:ext cx="2058478" cy="297055"/>
            </a:xfrm>
            <a:prstGeom prst="roundRect">
              <a:avLst/>
            </a:prstGeom>
            <a:solidFill>
              <a:srgbClr val="92D05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Διαλέξεις 7-8</a:t>
              </a:r>
              <a:endParaRPr lang="en-US" dirty="0"/>
            </a:p>
          </p:txBody>
        </p:sp>
        <p:sp>
          <p:nvSpPr>
            <p:cNvPr id="14" name="TextBox 13">
              <a:extLst>
                <a:ext uri="{FF2B5EF4-FFF2-40B4-BE49-F238E27FC236}">
                  <a16:creationId xmlns:a16="http://schemas.microsoft.com/office/drawing/2014/main" id="{790691C6-C583-2086-32DF-EC3BDCDA6F60}"/>
                </a:ext>
              </a:extLst>
            </p:cNvPr>
            <p:cNvSpPr txBox="1"/>
            <p:nvPr/>
          </p:nvSpPr>
          <p:spPr>
            <a:xfrm>
              <a:off x="352642" y="3675762"/>
              <a:ext cx="5295617" cy="369332"/>
            </a:xfrm>
            <a:prstGeom prst="rect">
              <a:avLst/>
            </a:prstGeom>
            <a:gradFill>
              <a:gsLst>
                <a:gs pos="0">
                  <a:srgbClr val="D1F5CB"/>
                </a:gs>
                <a:gs pos="33000">
                  <a:srgbClr val="D1F5CB">
                    <a:alpha val="65000"/>
                  </a:srgbClr>
                </a:gs>
                <a:gs pos="65000">
                  <a:schemeClr val="bg1"/>
                </a:gs>
                <a:gs pos="100000">
                  <a:schemeClr val="bg1"/>
                </a:gs>
              </a:gsLst>
              <a:lin ang="5400000" scaled="1"/>
            </a:gra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Κβαντική Θεωρία – Κυματικός/Σωματιδιακός δυισμός </a:t>
              </a:r>
              <a:endParaRPr lang="en-US" dirty="0">
                <a:latin typeface="Minion Pro"/>
              </a:endParaRPr>
            </a:p>
          </p:txBody>
        </p:sp>
      </p:grpSp>
    </p:spTree>
    <p:extLst>
      <p:ext uri="{BB962C8B-B14F-4D97-AF65-F5344CB8AC3E}">
        <p14:creationId xmlns:p14="http://schemas.microsoft.com/office/powerpoint/2010/main" val="184875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FA15-5D3B-A056-D46F-CEB8F332A938}"/>
              </a:ext>
            </a:extLst>
          </p:cNvPr>
          <p:cNvSpPr>
            <a:spLocks noGrp="1"/>
          </p:cNvSpPr>
          <p:nvPr>
            <p:ph type="title"/>
          </p:nvPr>
        </p:nvSpPr>
        <p:spPr>
          <a:xfrm>
            <a:off x="323999" y="152400"/>
            <a:ext cx="11567963" cy="685800"/>
          </a:xfrm>
        </p:spPr>
        <p:txBody>
          <a:bodyPr anchor="ctr">
            <a:normAutofit fontScale="90000"/>
          </a:bodyPr>
          <a:lstStyle/>
          <a:p>
            <a:r>
              <a:rPr lang="el-GR" dirty="0"/>
              <a:t>Μιχάλη, γιατί πρέπει να τα ξέρω αυτά; Πού θα μου χρειαστούν;</a:t>
            </a:r>
            <a:endParaRPr lang="en-US" dirty="0"/>
          </a:p>
        </p:txBody>
      </p:sp>
      <p:sp>
        <p:nvSpPr>
          <p:cNvPr id="3" name="TextBox 2">
            <a:extLst>
              <a:ext uri="{FF2B5EF4-FFF2-40B4-BE49-F238E27FC236}">
                <a16:creationId xmlns:a16="http://schemas.microsoft.com/office/drawing/2014/main" id="{AACD1FA6-B0FC-F63B-C15D-72C7B91700C1}"/>
              </a:ext>
            </a:extLst>
          </p:cNvPr>
          <p:cNvSpPr txBox="1"/>
          <p:nvPr/>
        </p:nvSpPr>
        <p:spPr>
          <a:xfrm>
            <a:off x="300038" y="931510"/>
            <a:ext cx="11591925" cy="967957"/>
          </a:xfrm>
          <a:prstGeom prst="rect">
            <a:avLst/>
          </a:prstGeom>
          <a:solidFill>
            <a:srgbClr val="92D050"/>
          </a:solidFill>
          <a:ln>
            <a:solidFill>
              <a:schemeClr val="accent1"/>
            </a:solidFill>
          </a:ln>
        </p:spPr>
        <p:txBody>
          <a:bodyPr wrap="square" rtlCol="0">
            <a:spAutoFit/>
          </a:bodyPr>
          <a:lstStyle/>
          <a:p>
            <a:pPr>
              <a:lnSpc>
                <a:spcPct val="150000"/>
              </a:lnSpc>
            </a:pPr>
            <a:r>
              <a:rPr lang="el-GR" sz="2000" b="1" u="sng" dirty="0">
                <a:latin typeface="Minion Pro"/>
              </a:rPr>
              <a:t>Οι ιδιότητες των ηλεκτρονίων </a:t>
            </a:r>
            <a:r>
              <a:rPr lang="el-GR" sz="2000" b="1" dirty="0">
                <a:latin typeface="Minion Pro"/>
              </a:rPr>
              <a:t>που δεσμεύονται </a:t>
            </a:r>
            <a:r>
              <a:rPr lang="el-GR" sz="2000" b="1" u="sng" dirty="0">
                <a:latin typeface="Minion Pro"/>
              </a:rPr>
              <a:t>στα άτομα και τα μόρια</a:t>
            </a:r>
            <a:r>
              <a:rPr lang="el-GR" sz="2000" b="1" dirty="0">
                <a:latin typeface="Minion Pro"/>
              </a:rPr>
              <a:t>, η συμπεριφορά των οποίων είναι το αντικείμενο της Χημείας, </a:t>
            </a:r>
            <a:r>
              <a:rPr lang="el-GR" sz="2000" b="1" u="sng" dirty="0">
                <a:latin typeface="Minion Pro"/>
              </a:rPr>
              <a:t>κατανοούνται</a:t>
            </a:r>
            <a:r>
              <a:rPr lang="el-GR" sz="2000" b="1" dirty="0">
                <a:latin typeface="Minion Pro"/>
              </a:rPr>
              <a:t> σύμφωνα </a:t>
            </a:r>
            <a:r>
              <a:rPr lang="el-GR" sz="2000" b="1" u="sng" dirty="0">
                <a:latin typeface="Minion Pro"/>
              </a:rPr>
              <a:t>με τις Αρχές της Κβαντικής Μηχανικής</a:t>
            </a:r>
            <a:r>
              <a:rPr lang="el-GR" sz="2000" b="1" dirty="0">
                <a:latin typeface="Minion Pro"/>
              </a:rPr>
              <a:t>.</a:t>
            </a:r>
            <a:endParaRPr lang="en-US" sz="2000" b="1" dirty="0">
              <a:latin typeface="Minion Pro"/>
            </a:endParaRPr>
          </a:p>
        </p:txBody>
      </p:sp>
      <p:sp>
        <p:nvSpPr>
          <p:cNvPr id="5" name="TextBox 4">
            <a:extLst>
              <a:ext uri="{FF2B5EF4-FFF2-40B4-BE49-F238E27FC236}">
                <a16:creationId xmlns:a16="http://schemas.microsoft.com/office/drawing/2014/main" id="{9174EBD8-E44A-60B6-66DC-EB9D51B1760D}"/>
              </a:ext>
            </a:extLst>
          </p:cNvPr>
          <p:cNvSpPr txBox="1"/>
          <p:nvPr/>
        </p:nvSpPr>
        <p:spPr>
          <a:xfrm>
            <a:off x="300038" y="2231172"/>
            <a:ext cx="10171318" cy="4093428"/>
          </a:xfrm>
          <a:prstGeom prst="rect">
            <a:avLst/>
          </a:prstGeom>
          <a:solidFill>
            <a:schemeClr val="tx1">
              <a:lumMod val="20000"/>
              <a:lumOff val="80000"/>
            </a:schemeClr>
          </a:solidFill>
          <a:ln>
            <a:solidFill>
              <a:schemeClr val="tx1"/>
            </a:solidFill>
          </a:ln>
        </p:spPr>
        <p:txBody>
          <a:bodyPr wrap="square" rtlCol="0">
            <a:spAutoFit/>
          </a:bodyPr>
          <a:lstStyle/>
          <a:p>
            <a:pPr algn="just"/>
            <a:r>
              <a:rPr lang="el-GR" sz="2000" b="1" u="sng" dirty="0">
                <a:latin typeface="Minion Pro" panose="02040503050306020203"/>
              </a:rPr>
              <a:t>Κεντρικές Ιδέες της διάλεξης</a:t>
            </a:r>
          </a:p>
          <a:p>
            <a:pPr marL="457200" indent="-457200" algn="just">
              <a:buFont typeface="+mj-lt"/>
              <a:buAutoNum type="arabicPeriod"/>
            </a:pPr>
            <a:r>
              <a:rPr lang="el-GR" sz="2000" dirty="0">
                <a:latin typeface="Minion Pro" panose="02040503050306020203"/>
              </a:rPr>
              <a:t>Το φως ως σωματίδιο διαθέτει ορμή, την ενέργεια της οποία μπορεί να μεταδώσει σε άλλα σωματίδια.</a:t>
            </a:r>
          </a:p>
          <a:p>
            <a:pPr marL="457200" indent="-457200" algn="just">
              <a:buFont typeface="+mj-lt"/>
              <a:buAutoNum type="arabicPeriod"/>
            </a:pPr>
            <a:r>
              <a:rPr lang="el-GR" sz="2000" dirty="0">
                <a:latin typeface="Minion Pro" panose="02040503050306020203"/>
              </a:rPr>
              <a:t>Ατομικό μοντέλο </a:t>
            </a:r>
            <a:r>
              <a:rPr lang="en-US" sz="2000" dirty="0">
                <a:latin typeface="Minion Pro" panose="02040503050306020203"/>
              </a:rPr>
              <a:t>Bohr</a:t>
            </a:r>
            <a:r>
              <a:rPr lang="el-GR" sz="2000" dirty="0">
                <a:latin typeface="Minion Pro" panose="02040503050306020203"/>
              </a:rPr>
              <a:t> – Τα </a:t>
            </a:r>
            <a:r>
              <a:rPr lang="en-US" sz="2000" dirty="0">
                <a:latin typeface="Minion Pro" panose="02040503050306020203"/>
              </a:rPr>
              <a:t>e-</a:t>
            </a:r>
            <a:r>
              <a:rPr lang="el-GR" sz="2000" dirty="0">
                <a:latin typeface="Minion Pro" panose="02040503050306020203"/>
              </a:rPr>
              <a:t> κινούνται μόνο σε συγκεκριμένες (επιτρεπτές) τροχιές γύρω από τον πυρήνα και εκπέμπουν ακτινοβολία όταν μεταβαίνουν από μια τροχιά υψηλής σε μια τροχιά χαμηλότερης ενέργειας.</a:t>
            </a:r>
          </a:p>
          <a:p>
            <a:pPr marL="457200" indent="-457200" algn="just">
              <a:buFont typeface="+mj-lt"/>
              <a:buAutoNum type="arabicPeriod"/>
            </a:pPr>
            <a:r>
              <a:rPr lang="el-GR" sz="2000" dirty="0">
                <a:latin typeface="Minion Pro" panose="02040503050306020203"/>
              </a:rPr>
              <a:t>Η ύλη, όπως και το η ακτινοβολία, παρουσιάζει σωματιδιακή και κυματική συμπεριφορά.</a:t>
            </a:r>
          </a:p>
          <a:p>
            <a:pPr marL="457200" indent="-457200" algn="just">
              <a:buFont typeface="+mj-lt"/>
              <a:buAutoNum type="arabicPeriod"/>
            </a:pPr>
            <a:r>
              <a:rPr lang="el-GR" sz="2000" dirty="0">
                <a:latin typeface="Minion Pro" panose="02040503050306020203"/>
              </a:rPr>
              <a:t>Αρχή της Απροσδιοριστίας (</a:t>
            </a:r>
            <a:r>
              <a:rPr lang="en-US" sz="2000" dirty="0">
                <a:latin typeface="Minion Pro" panose="02040503050306020203"/>
              </a:rPr>
              <a:t>Heisenberg) – </a:t>
            </a:r>
            <a:r>
              <a:rPr lang="el-GR" sz="2000" dirty="0">
                <a:latin typeface="Minion Pro" panose="02040503050306020203"/>
              </a:rPr>
              <a:t>Είναι </a:t>
            </a:r>
            <a:r>
              <a:rPr lang="el-GR" sz="2000" u="sng" dirty="0">
                <a:latin typeface="Minion Pro" panose="02040503050306020203"/>
              </a:rPr>
              <a:t>αδύνατο</a:t>
            </a:r>
            <a:r>
              <a:rPr lang="el-GR" sz="2000" dirty="0">
                <a:latin typeface="Minion Pro" panose="02040503050306020203"/>
              </a:rPr>
              <a:t> να προσδιοριστεί με απόλυτη ακρίβεια η θέση και η ορμή ενός σωματιδίου στην ατομική κλίμακα.</a:t>
            </a:r>
          </a:p>
          <a:p>
            <a:pPr algn="just"/>
            <a:r>
              <a:rPr lang="el-GR" sz="2000" b="1" u="sng" dirty="0">
                <a:latin typeface="Minion Pro" panose="02040503050306020203"/>
              </a:rPr>
              <a:t>Προαπαιτούμενες γνώσεις </a:t>
            </a:r>
          </a:p>
          <a:p>
            <a:pPr marL="457200" indent="-457200" algn="just">
              <a:buFont typeface="+mj-lt"/>
              <a:buAutoNum type="arabicPeriod"/>
            </a:pPr>
            <a:r>
              <a:rPr lang="el-GR" sz="2000" dirty="0">
                <a:latin typeface="Minion Pro" panose="02040503050306020203"/>
              </a:rPr>
              <a:t>Να είστε εξοικειωμένοι με τις έννοιες της ορμής </a:t>
            </a:r>
            <a:r>
              <a:rPr lang="el-GR" sz="2000" b="1" dirty="0">
                <a:solidFill>
                  <a:schemeClr val="accent1"/>
                </a:solidFill>
                <a:latin typeface="Minion Pro" panose="02040503050306020203"/>
              </a:rPr>
              <a:t>(</a:t>
            </a:r>
            <a:r>
              <a:rPr lang="en-US" sz="2000" b="1" dirty="0">
                <a:solidFill>
                  <a:schemeClr val="accent1"/>
                </a:solidFill>
                <a:latin typeface="Minion Pro" panose="02040503050306020203"/>
              </a:rPr>
              <a:t>momentum)</a:t>
            </a:r>
            <a:r>
              <a:rPr lang="en-US" sz="2000" b="1" dirty="0">
                <a:latin typeface="Minion Pro" panose="02040503050306020203"/>
              </a:rPr>
              <a:t> </a:t>
            </a:r>
            <a:r>
              <a:rPr lang="el-GR" sz="2000" dirty="0">
                <a:latin typeface="Minion Pro" panose="02040503050306020203"/>
              </a:rPr>
              <a:t>και της στροφορμής</a:t>
            </a:r>
            <a:r>
              <a:rPr lang="en-US" sz="2000" dirty="0">
                <a:latin typeface="Minion Pro" panose="02040503050306020203"/>
              </a:rPr>
              <a:t> </a:t>
            </a:r>
            <a:r>
              <a:rPr lang="en-US" sz="2000" b="1" dirty="0">
                <a:solidFill>
                  <a:schemeClr val="accent1"/>
                </a:solidFill>
                <a:latin typeface="Minion Pro" panose="02040503050306020203"/>
              </a:rPr>
              <a:t>(angular momentum)</a:t>
            </a:r>
            <a:r>
              <a:rPr lang="el-GR" sz="2000" dirty="0">
                <a:latin typeface="Minion Pro" panose="02040503050306020203"/>
              </a:rPr>
              <a:t>.</a:t>
            </a:r>
          </a:p>
          <a:p>
            <a:pPr marL="457200" indent="-457200" algn="just">
              <a:buFont typeface="+mj-lt"/>
              <a:buAutoNum type="arabicPeriod"/>
            </a:pPr>
            <a:r>
              <a:rPr lang="el-GR" sz="2000" dirty="0">
                <a:latin typeface="Minion Pro" panose="02040503050306020203"/>
              </a:rPr>
              <a:t>Να χειρίζεστε τις έννοιες της δυναμικής και κινητικής Ενέργειας.</a:t>
            </a:r>
            <a:endParaRPr lang="en-US" sz="2000" dirty="0">
              <a:latin typeface="Minion Pro" panose="02040503050306020203"/>
            </a:endParaRPr>
          </a:p>
        </p:txBody>
      </p:sp>
    </p:spTree>
    <p:extLst>
      <p:ext uri="{BB962C8B-B14F-4D97-AF65-F5344CB8AC3E}">
        <p14:creationId xmlns:p14="http://schemas.microsoft.com/office/powerpoint/2010/main" val="56657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E7116-9CCE-BFE0-931B-B483231592BB}"/>
              </a:ext>
            </a:extLst>
          </p:cNvPr>
          <p:cNvSpPr>
            <a:spLocks noGrp="1"/>
          </p:cNvSpPr>
          <p:nvPr>
            <p:ph type="title"/>
          </p:nvPr>
        </p:nvSpPr>
        <p:spPr/>
        <p:txBody>
          <a:bodyPr anchor="ctr">
            <a:normAutofit/>
          </a:bodyPr>
          <a:lstStyle/>
          <a:p>
            <a:r>
              <a:rPr lang="el-GR" sz="2400" dirty="0"/>
              <a:t>Ορμή του φωτονίου – Φαινόμενο </a:t>
            </a:r>
            <a:r>
              <a:rPr lang="en-US" sz="2400" dirty="0"/>
              <a:t>Compton</a:t>
            </a:r>
          </a:p>
        </p:txBody>
      </p:sp>
      <p:sp>
        <p:nvSpPr>
          <p:cNvPr id="4" name="Text Placeholder 3">
            <a:extLst>
              <a:ext uri="{FF2B5EF4-FFF2-40B4-BE49-F238E27FC236}">
                <a16:creationId xmlns:a16="http://schemas.microsoft.com/office/drawing/2014/main" id="{2F7DF8A5-7B6F-A76C-E2EE-C86288A74128}"/>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0990C229-BC50-A633-FC69-31CECC992471}"/>
              </a:ext>
            </a:extLst>
          </p:cNvPr>
          <p:cNvSpPr>
            <a:spLocks noGrp="1"/>
          </p:cNvSpPr>
          <p:nvPr>
            <p:ph type="body" sz="quarter" idx="13"/>
          </p:nvPr>
        </p:nvSpPr>
        <p:spPr>
          <a:xfrm>
            <a:off x="323851" y="3429001"/>
            <a:ext cx="1654420" cy="1477537"/>
          </a:xfrm>
        </p:spPr>
        <p:txBody>
          <a:bodyPr/>
          <a:lstStyle/>
          <a:p>
            <a:r>
              <a:rPr lang="en-US" dirty="0"/>
              <a:t>01</a:t>
            </a:r>
          </a:p>
        </p:txBody>
      </p:sp>
    </p:spTree>
    <p:extLst>
      <p:ext uri="{BB962C8B-B14F-4D97-AF65-F5344CB8AC3E}">
        <p14:creationId xmlns:p14="http://schemas.microsoft.com/office/powerpoint/2010/main" val="175331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A968-DEA7-A963-969A-760C5B3C57B0}"/>
              </a:ext>
            </a:extLst>
          </p:cNvPr>
          <p:cNvSpPr>
            <a:spLocks noGrp="1"/>
          </p:cNvSpPr>
          <p:nvPr>
            <p:ph type="title"/>
          </p:nvPr>
        </p:nvSpPr>
        <p:spPr>
          <a:xfrm>
            <a:off x="324000" y="174625"/>
            <a:ext cx="11563200" cy="663575"/>
          </a:xfrm>
        </p:spPr>
        <p:txBody>
          <a:bodyPr anchor="ctr">
            <a:normAutofit/>
          </a:bodyPr>
          <a:lstStyle/>
          <a:p>
            <a:r>
              <a:rPr lang="el-GR" dirty="0"/>
              <a:t>Το Φως ως Σωματίδιο – Το Φωτοηλεκτρικό Φαινόμενο</a:t>
            </a:r>
            <a:endParaRPr lang="en-US" dirty="0"/>
          </a:p>
        </p:txBody>
      </p:sp>
      <p:sp>
        <p:nvSpPr>
          <p:cNvPr id="55" name="TextBox 54">
            <a:extLst>
              <a:ext uri="{FF2B5EF4-FFF2-40B4-BE49-F238E27FC236}">
                <a16:creationId xmlns:a16="http://schemas.microsoft.com/office/drawing/2014/main" id="{1E515513-FB2C-2CBD-0078-FF025208547D}"/>
              </a:ext>
            </a:extLst>
          </p:cNvPr>
          <p:cNvSpPr txBox="1"/>
          <p:nvPr/>
        </p:nvSpPr>
        <p:spPr>
          <a:xfrm>
            <a:off x="300038" y="3550427"/>
            <a:ext cx="5447071" cy="3139321"/>
          </a:xfrm>
          <a:prstGeom prst="rect">
            <a:avLst/>
          </a:prstGeom>
          <a:solidFill>
            <a:srgbClr val="D1F5CB"/>
          </a:solidFill>
        </p:spPr>
        <p:txBody>
          <a:bodyPr wrap="square">
            <a:spAutoFit/>
          </a:bodyPr>
          <a:lstStyle/>
          <a:p>
            <a:pPr marL="285750" indent="-285750" algn="just">
              <a:buFont typeface="Arial" panose="020B0604020202020204" pitchFamily="34" charset="0"/>
              <a:buChar char="•"/>
            </a:pPr>
            <a:r>
              <a:rPr lang="el-GR" dirty="0">
                <a:latin typeface="Minion Pro" panose="02040503050306020203"/>
              </a:rPr>
              <a:t>Ο </a:t>
            </a:r>
            <a:r>
              <a:rPr lang="en-US" dirty="0">
                <a:latin typeface="Minion Pro" panose="02040503050306020203"/>
              </a:rPr>
              <a:t>Einstein</a:t>
            </a:r>
            <a:r>
              <a:rPr lang="el-GR" dirty="0">
                <a:latin typeface="Minion Pro" panose="02040503050306020203"/>
              </a:rPr>
              <a:t> έδειξε ότι το φαινόμενο εξηγείται πλήρως αν θεωρηθεί ότι η ενέργεια της ακτινοβολίας είναι κβαντισμένη. Δηλαδή όταν δεχτούμε ότι το φως δε συμπεριφέρεται σαν ένα συνεχές κύμα αλλά σα μια ασυνεχής, διακριτή οντότητα με ενέργεια Ε=</a:t>
            </a:r>
            <a:r>
              <a:rPr lang="en-US" dirty="0">
                <a:latin typeface="Minion Pro" panose="02040503050306020203"/>
              </a:rPr>
              <a:t>h</a:t>
            </a:r>
            <a:r>
              <a:rPr lang="el-GR" dirty="0">
                <a:latin typeface="Minion Pro" panose="02040503050306020203"/>
              </a:rPr>
              <a:t>ν. Το κβάντο φωτός ονομάστηκε φωτόνιο.</a:t>
            </a:r>
          </a:p>
          <a:p>
            <a:pPr marL="285750" indent="-285750" algn="just">
              <a:buFont typeface="Arial" panose="020B0604020202020204" pitchFamily="34" charset="0"/>
              <a:buChar char="•"/>
            </a:pPr>
            <a:r>
              <a:rPr lang="el-GR" dirty="0">
                <a:latin typeface="Minion Pro" panose="02040503050306020203"/>
              </a:rPr>
              <a:t>Η ενέργεια ενός εισερχόμενου φωτονίου (</a:t>
            </a:r>
            <a:r>
              <a:rPr lang="en-US" dirty="0">
                <a:latin typeface="Minion Pro" panose="02040503050306020203"/>
              </a:rPr>
              <a:t>E</a:t>
            </a:r>
            <a:r>
              <a:rPr lang="en-US" baseline="-25000" dirty="0">
                <a:latin typeface="Minion Pro" panose="02040503050306020203"/>
              </a:rPr>
              <a:t>i</a:t>
            </a:r>
            <a:r>
              <a:rPr lang="en-US" dirty="0">
                <a:latin typeface="Minion Pro" panose="02040503050306020203"/>
              </a:rPr>
              <a:t>) </a:t>
            </a:r>
            <a:r>
              <a:rPr lang="el-GR" dirty="0">
                <a:latin typeface="Minion Pro" panose="02040503050306020203"/>
              </a:rPr>
              <a:t>πρέπει να είναι μεγαλύτερη μιας οριακής τη της συνάρτησης έργου </a:t>
            </a:r>
            <a:r>
              <a:rPr lang="el-GR" b="1" dirty="0">
                <a:latin typeface="Minion Pro" panose="02040503050306020203"/>
              </a:rPr>
              <a:t>φ</a:t>
            </a:r>
            <a:r>
              <a:rPr lang="el-GR" dirty="0">
                <a:latin typeface="Minion Pro" panose="02040503050306020203"/>
              </a:rPr>
              <a:t>, προκειμένου να εκτιναχθεί ένα </a:t>
            </a:r>
            <a:r>
              <a:rPr lang="en-US" dirty="0">
                <a:latin typeface="Minion Pro" panose="02040503050306020203"/>
              </a:rPr>
              <a:t>e</a:t>
            </a:r>
            <a:r>
              <a:rPr lang="en-US" baseline="30000" dirty="0">
                <a:latin typeface="Minion Pro" panose="02040503050306020203"/>
              </a:rPr>
              <a:t>-</a:t>
            </a:r>
            <a:r>
              <a:rPr lang="en-US" dirty="0">
                <a:latin typeface="Minion Pro" panose="02040503050306020203"/>
              </a:rPr>
              <a:t>.</a:t>
            </a:r>
            <a:r>
              <a:rPr lang="el-GR" dirty="0">
                <a:latin typeface="Minion Pro" panose="02040503050306020203"/>
              </a:rPr>
              <a:t> Η επιπλέον ενέργεια θα είναι η κινητική ενέργεια του εκτινασσόμενου </a:t>
            </a:r>
            <a:r>
              <a:rPr lang="en-US" dirty="0">
                <a:latin typeface="Minion Pro" panose="02040503050306020203"/>
              </a:rPr>
              <a:t>e</a:t>
            </a:r>
            <a:r>
              <a:rPr lang="en-US" baseline="30000" dirty="0">
                <a:latin typeface="Minion Pro" panose="02040503050306020203"/>
              </a:rPr>
              <a:t>-</a:t>
            </a:r>
            <a:r>
              <a:rPr lang="en-US" dirty="0">
                <a:latin typeface="Minion Pro" panose="02040503050306020203"/>
              </a:rPr>
              <a:t>. </a:t>
            </a:r>
          </a:p>
        </p:txBody>
      </p:sp>
      <p:pic>
        <p:nvPicPr>
          <p:cNvPr id="3" name="Picture 2">
            <a:extLst>
              <a:ext uri="{FF2B5EF4-FFF2-40B4-BE49-F238E27FC236}">
                <a16:creationId xmlns:a16="http://schemas.microsoft.com/office/drawing/2014/main" id="{2BE52C3D-3D5B-3629-0F96-AAC6AB13FF6F}"/>
              </a:ext>
            </a:extLst>
          </p:cNvPr>
          <p:cNvPicPr>
            <a:picLocks noChangeAspect="1"/>
          </p:cNvPicPr>
          <p:nvPr/>
        </p:nvPicPr>
        <p:blipFill>
          <a:blip r:embed="rId3"/>
          <a:stretch>
            <a:fillRect/>
          </a:stretch>
        </p:blipFill>
        <p:spPr>
          <a:xfrm>
            <a:off x="5747109" y="3712454"/>
            <a:ext cx="6444891" cy="2548197"/>
          </a:xfrm>
          <a:prstGeom prst="rect">
            <a:avLst/>
          </a:prstGeom>
          <a:ln>
            <a:noFill/>
          </a:ln>
        </p:spPr>
      </p:pic>
      <p:pic>
        <p:nvPicPr>
          <p:cNvPr id="5" name="Picture 4" descr="Diagram of a diagram of a solar energy system&#10;&#10;Description automatically generated with medium confidence">
            <a:extLst>
              <a:ext uri="{FF2B5EF4-FFF2-40B4-BE49-F238E27FC236}">
                <a16:creationId xmlns:a16="http://schemas.microsoft.com/office/drawing/2014/main" id="{8072ED66-EBA1-8AF3-6766-2D5DA0C3D029}"/>
              </a:ext>
            </a:extLst>
          </p:cNvPr>
          <p:cNvPicPr>
            <a:picLocks noChangeAspect="1"/>
          </p:cNvPicPr>
          <p:nvPr/>
        </p:nvPicPr>
        <p:blipFill>
          <a:blip r:embed="rId4"/>
          <a:stretch>
            <a:fillRect/>
          </a:stretch>
        </p:blipFill>
        <p:spPr>
          <a:xfrm>
            <a:off x="432619" y="888766"/>
            <a:ext cx="5216632" cy="2617003"/>
          </a:xfrm>
          <a:prstGeom prst="rect">
            <a:avLst/>
          </a:prstGeom>
          <a:ln>
            <a:solidFill>
              <a:schemeClr val="tx1"/>
            </a:solidFill>
          </a:ln>
        </p:spPr>
      </p:pic>
      <p:sp>
        <p:nvSpPr>
          <p:cNvPr id="6" name="TextBox 5">
            <a:extLst>
              <a:ext uri="{FF2B5EF4-FFF2-40B4-BE49-F238E27FC236}">
                <a16:creationId xmlns:a16="http://schemas.microsoft.com/office/drawing/2014/main" id="{9742A0E3-D6E4-8B91-6EA3-663AE40AF6DF}"/>
              </a:ext>
            </a:extLst>
          </p:cNvPr>
          <p:cNvSpPr txBox="1"/>
          <p:nvPr/>
        </p:nvSpPr>
        <p:spPr>
          <a:xfrm>
            <a:off x="5747109" y="850132"/>
            <a:ext cx="6164053" cy="2862322"/>
          </a:xfrm>
          <a:prstGeom prst="rect">
            <a:avLst/>
          </a:prstGeom>
          <a:noFill/>
        </p:spPr>
        <p:txBody>
          <a:bodyPr wrap="square">
            <a:spAutoFit/>
          </a:bodyPr>
          <a:lstStyle/>
          <a:p>
            <a:pPr marL="342900" indent="-342900" algn="just">
              <a:buFont typeface="Arial" panose="020B0604020202020204" pitchFamily="34" charset="0"/>
              <a:buChar char="•"/>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Όταν </a:t>
            </a:r>
            <a:r>
              <a:rPr lang="el-GR" sz="2000" dirty="0">
                <a:solidFill>
                  <a:srgbClr val="202849"/>
                </a:solidFill>
                <a:latin typeface="Minion Pro" panose="02040503050306020203"/>
              </a:rPr>
              <a:t>ακτίνες φωτός (Η/Μ ακτινοβολία) πέφτουν πάνω σε μια μεταλλική πλάκα, τότε η πλάκα μπορεί να εκπέμψει </a:t>
            </a:r>
            <a:r>
              <a:rPr lang="en-US" sz="2000" dirty="0">
                <a:solidFill>
                  <a:srgbClr val="202849"/>
                </a:solidFill>
                <a:latin typeface="Minion Pro" panose="02040503050306020203"/>
              </a:rPr>
              <a:t>e</a:t>
            </a:r>
            <a:r>
              <a:rPr lang="en-US" sz="2000" baseline="30000" dirty="0">
                <a:solidFill>
                  <a:srgbClr val="202849"/>
                </a:solidFill>
                <a:latin typeface="Minion Pro" panose="02040503050306020203"/>
              </a:rPr>
              <a:t>-</a:t>
            </a:r>
            <a:r>
              <a:rPr lang="en-US" sz="2000" dirty="0">
                <a:solidFill>
                  <a:srgbClr val="202849"/>
                </a:solidFill>
                <a:latin typeface="Minion Pro" panose="02040503050306020203"/>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202849"/>
                </a:solidFill>
                <a:latin typeface="Minion Pro" panose="02040503050306020203"/>
              </a:rPr>
              <a:t>Η εκπομπή του ηλεκτρονίου γίνεται μόνο όταν η συχνότητα </a:t>
            </a:r>
            <a:r>
              <a:rPr lang="en-US" sz="2000" i="1" dirty="0">
                <a:solidFill>
                  <a:srgbClr val="202849"/>
                </a:solidFill>
                <a:latin typeface="Minion Pro" panose="02040503050306020203"/>
              </a:rPr>
              <a:t>v</a:t>
            </a:r>
            <a:r>
              <a:rPr lang="el-GR" sz="2000" dirty="0">
                <a:solidFill>
                  <a:srgbClr val="202849"/>
                </a:solidFill>
                <a:latin typeface="Minion Pro" panose="02040503050306020203"/>
              </a:rPr>
              <a:t> της ακτινοβολίας ξεπεράσει μια οριακή τιμή </a:t>
            </a:r>
            <a:r>
              <a:rPr lang="en-US" sz="2000" i="1" dirty="0">
                <a:solidFill>
                  <a:srgbClr val="202849"/>
                </a:solidFill>
                <a:latin typeface="Minion Pro" panose="02040503050306020203"/>
              </a:rPr>
              <a:t>v</a:t>
            </a:r>
            <a:r>
              <a:rPr lang="en-US" sz="2000" baseline="-25000" dirty="0">
                <a:solidFill>
                  <a:srgbClr val="202849"/>
                </a:solidFill>
                <a:latin typeface="Minion Pro" panose="02040503050306020203"/>
              </a:rPr>
              <a:t>0</a:t>
            </a:r>
            <a:r>
              <a:rPr lang="en-US" sz="2000" dirty="0">
                <a:solidFill>
                  <a:srgbClr val="202849"/>
                </a:solidFill>
                <a:latin typeface="Minion Pro" panose="02040503050306020203"/>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Η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κινητική ενέργεια των ηλεκτρονίων </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που εκτινάσσονται αυξάνεται γραμμικά με τη συχνότητα της προσπίπτουσας ακτινοβολίας.</a:t>
            </a:r>
          </a:p>
        </p:txBody>
      </p:sp>
    </p:spTree>
    <p:extLst>
      <p:ext uri="{BB962C8B-B14F-4D97-AF65-F5344CB8AC3E}">
        <p14:creationId xmlns:p14="http://schemas.microsoft.com/office/powerpoint/2010/main" val="129632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FD99-C0A6-9C42-2BF3-154D087A9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F47DA-F69F-EA69-E633-9D9F1DBC3646}"/>
              </a:ext>
            </a:extLst>
          </p:cNvPr>
          <p:cNvSpPr>
            <a:spLocks noGrp="1"/>
          </p:cNvSpPr>
          <p:nvPr>
            <p:ph type="title"/>
          </p:nvPr>
        </p:nvSpPr>
        <p:spPr>
          <a:xfrm>
            <a:off x="324000" y="174625"/>
            <a:ext cx="11563200" cy="663575"/>
          </a:xfrm>
        </p:spPr>
        <p:txBody>
          <a:bodyPr anchor="ctr">
            <a:normAutofit/>
          </a:bodyPr>
          <a:lstStyle/>
          <a:p>
            <a:r>
              <a:rPr lang="el-GR" dirty="0"/>
              <a:t>Το Φως ως Σωματίδιο</a:t>
            </a:r>
            <a:endParaRPr lang="en-US" dirty="0"/>
          </a:p>
        </p:txBody>
      </p:sp>
      <p:sp>
        <p:nvSpPr>
          <p:cNvPr id="8" name="TextBox 7">
            <a:extLst>
              <a:ext uri="{FF2B5EF4-FFF2-40B4-BE49-F238E27FC236}">
                <a16:creationId xmlns:a16="http://schemas.microsoft.com/office/drawing/2014/main" id="{AFB2E006-CEAD-0E53-D9A0-40A23D498158}"/>
              </a:ext>
            </a:extLst>
          </p:cNvPr>
          <p:cNvSpPr txBox="1"/>
          <p:nvPr/>
        </p:nvSpPr>
        <p:spPr>
          <a:xfrm>
            <a:off x="1406013" y="4773249"/>
            <a:ext cx="3700693" cy="369332"/>
          </a:xfrm>
          <a:prstGeom prst="rect">
            <a:avLst/>
          </a:prstGeom>
          <a:solidFill>
            <a:srgbClr val="DCBA7F"/>
          </a:solidFill>
        </p:spPr>
        <p:txBody>
          <a:bodyPr wrap="none" rtlCol="0">
            <a:spAutoFit/>
          </a:bodyPr>
          <a:lstStyle/>
          <a:p>
            <a:r>
              <a:rPr lang="el-GR" dirty="0">
                <a:latin typeface="Minion Pro" panose="02040503050306020203"/>
              </a:rPr>
              <a:t>Κλασική Θεώρηση Η/Μ ακτινοβολίας</a:t>
            </a:r>
            <a:endParaRPr lang="en-US" dirty="0">
              <a:latin typeface="Minion Pro" panose="02040503050306020203"/>
            </a:endParaRPr>
          </a:p>
        </p:txBody>
      </p:sp>
      <p:sp>
        <p:nvSpPr>
          <p:cNvPr id="9" name="TextBox 8">
            <a:extLst>
              <a:ext uri="{FF2B5EF4-FFF2-40B4-BE49-F238E27FC236}">
                <a16:creationId xmlns:a16="http://schemas.microsoft.com/office/drawing/2014/main" id="{B28B2EBB-335E-F26B-7ED4-0809424EA5B0}"/>
              </a:ext>
            </a:extLst>
          </p:cNvPr>
          <p:cNvSpPr txBox="1"/>
          <p:nvPr/>
        </p:nvSpPr>
        <p:spPr>
          <a:xfrm>
            <a:off x="6799007" y="4773249"/>
            <a:ext cx="3416709" cy="369332"/>
          </a:xfrm>
          <a:prstGeom prst="rect">
            <a:avLst/>
          </a:prstGeom>
          <a:solidFill>
            <a:srgbClr val="DCBA7F"/>
          </a:solidFill>
        </p:spPr>
        <p:txBody>
          <a:bodyPr wrap="square" rtlCol="0">
            <a:spAutoFit/>
          </a:bodyPr>
          <a:lstStyle/>
          <a:p>
            <a:r>
              <a:rPr lang="el-GR" dirty="0">
                <a:latin typeface="Minion Pro" panose="02040503050306020203"/>
              </a:rPr>
              <a:t>Απεικόνιση φωτονίου του </a:t>
            </a:r>
            <a:r>
              <a:rPr lang="en-US" dirty="0">
                <a:latin typeface="Minion Pro" panose="02040503050306020203"/>
              </a:rPr>
              <a:t>Einstein</a:t>
            </a:r>
          </a:p>
        </p:txBody>
      </p:sp>
      <p:sp>
        <p:nvSpPr>
          <p:cNvPr id="10" name="TextBox 9">
            <a:extLst>
              <a:ext uri="{FF2B5EF4-FFF2-40B4-BE49-F238E27FC236}">
                <a16:creationId xmlns:a16="http://schemas.microsoft.com/office/drawing/2014/main" id="{3CAC0BD0-4111-B4A2-12B1-C32A4F54FC9D}"/>
              </a:ext>
            </a:extLst>
          </p:cNvPr>
          <p:cNvSpPr txBox="1"/>
          <p:nvPr/>
        </p:nvSpPr>
        <p:spPr>
          <a:xfrm>
            <a:off x="1098446" y="5376188"/>
            <a:ext cx="9995108" cy="461665"/>
          </a:xfrm>
          <a:prstGeom prst="rect">
            <a:avLst/>
          </a:prstGeom>
          <a:solidFill>
            <a:srgbClr val="168C75"/>
          </a:solidFill>
        </p:spPr>
        <p:txBody>
          <a:bodyPr wrap="none" rtlCol="0">
            <a:spAutoFit/>
          </a:bodyPr>
          <a:lstStyle/>
          <a:p>
            <a:r>
              <a:rPr lang="el-GR" sz="2400" dirty="0">
                <a:solidFill>
                  <a:schemeClr val="bg1"/>
                </a:solidFill>
                <a:latin typeface="Minion Pro" panose="02040503050306020203"/>
              </a:rPr>
              <a:t>Αν το φως έχει πράγματι σωματιδιακές ιδιότητες, τότε θα πρέπει να έχει ορμή.</a:t>
            </a:r>
            <a:endParaRPr lang="en-US" sz="2400" dirty="0">
              <a:solidFill>
                <a:schemeClr val="bg1"/>
              </a:solidFill>
              <a:latin typeface="Minion Pro" panose="02040503050306020203"/>
            </a:endParaRPr>
          </a:p>
        </p:txBody>
      </p:sp>
      <p:grpSp>
        <p:nvGrpSpPr>
          <p:cNvPr id="4" name="Group 3">
            <a:extLst>
              <a:ext uri="{FF2B5EF4-FFF2-40B4-BE49-F238E27FC236}">
                <a16:creationId xmlns:a16="http://schemas.microsoft.com/office/drawing/2014/main" id="{6072F58F-04E2-6D1E-722E-FB979449B80D}"/>
              </a:ext>
            </a:extLst>
          </p:cNvPr>
          <p:cNvGrpSpPr/>
          <p:nvPr/>
        </p:nvGrpSpPr>
        <p:grpSpPr>
          <a:xfrm>
            <a:off x="970835" y="1004370"/>
            <a:ext cx="10250330" cy="3686689"/>
            <a:chOff x="970835" y="1004370"/>
            <a:chExt cx="10250330" cy="3686689"/>
          </a:xfrm>
        </p:grpSpPr>
        <p:pic>
          <p:nvPicPr>
            <p:cNvPr id="7" name="Picture 6">
              <a:extLst>
                <a:ext uri="{FF2B5EF4-FFF2-40B4-BE49-F238E27FC236}">
                  <a16:creationId xmlns:a16="http://schemas.microsoft.com/office/drawing/2014/main" id="{89A5D43D-F091-2D37-1EDE-38D7EB305293}"/>
                </a:ext>
              </a:extLst>
            </p:cNvPr>
            <p:cNvPicPr>
              <a:picLocks noChangeAspect="1"/>
            </p:cNvPicPr>
            <p:nvPr/>
          </p:nvPicPr>
          <p:blipFill>
            <a:blip r:embed="rId3"/>
            <a:stretch>
              <a:fillRect/>
            </a:stretch>
          </p:blipFill>
          <p:spPr>
            <a:xfrm>
              <a:off x="970835" y="1004370"/>
              <a:ext cx="10250330" cy="3686689"/>
            </a:xfrm>
            <a:prstGeom prst="rect">
              <a:avLst/>
            </a:prstGeom>
          </p:spPr>
        </p:pic>
        <p:sp>
          <p:nvSpPr>
            <p:cNvPr id="3" name="TextBox 2">
              <a:extLst>
                <a:ext uri="{FF2B5EF4-FFF2-40B4-BE49-F238E27FC236}">
                  <a16:creationId xmlns:a16="http://schemas.microsoft.com/office/drawing/2014/main" id="{75E9CB14-9146-EB23-DBD8-5D2CA205704F}"/>
                </a:ext>
              </a:extLst>
            </p:cNvPr>
            <p:cNvSpPr txBox="1"/>
            <p:nvPr/>
          </p:nvSpPr>
          <p:spPr>
            <a:xfrm>
              <a:off x="8884902" y="1327920"/>
              <a:ext cx="1330814" cy="646331"/>
            </a:xfrm>
            <a:prstGeom prst="rect">
              <a:avLst/>
            </a:prstGeom>
            <a:solidFill>
              <a:schemeClr val="bg1"/>
            </a:solidFill>
          </p:spPr>
          <p:txBody>
            <a:bodyPr wrap="none" rtlCol="0">
              <a:spAutoFit/>
            </a:bodyPr>
            <a:lstStyle/>
            <a:p>
              <a:r>
                <a:rPr lang="el-GR" dirty="0">
                  <a:latin typeface="Times New Roman" panose="02020603050405020304" pitchFamily="18" charset="0"/>
                  <a:cs typeface="Times New Roman" panose="02020603050405020304" pitchFamily="18" charset="0"/>
                </a:rPr>
                <a:t>Φωτόνιο με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ενέργεια </a:t>
              </a:r>
              <a:r>
                <a:rPr lang="en-US" dirty="0">
                  <a:latin typeface="Times New Roman" panose="02020603050405020304" pitchFamily="18" charset="0"/>
                  <a:cs typeface="Times New Roman" panose="02020603050405020304" pitchFamily="18" charset="0"/>
                </a:rPr>
                <a:t>h·</a:t>
              </a:r>
              <a:r>
                <a:rPr lang="el-GR" i="1" dirty="0">
                  <a:latin typeface="Times New Roman" panose="02020603050405020304" pitchFamily="18" charset="0"/>
                  <a:cs typeface="Times New Roman" panose="02020603050405020304" pitchFamily="18" charset="0"/>
                </a:rPr>
                <a:t>ν</a:t>
              </a:r>
              <a:endParaRPr lang="en-US"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5991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AD5CC380-9228-7694-E392-630D0B08AF36}"/>
              </a:ext>
            </a:extLst>
          </p:cNvPr>
          <p:cNvSpPr>
            <a:spLocks noGrp="1"/>
          </p:cNvSpPr>
          <p:nvPr>
            <p:ph type="title"/>
          </p:nvPr>
        </p:nvSpPr>
        <p:spPr>
          <a:xfrm>
            <a:off x="324000" y="152400"/>
            <a:ext cx="10515600" cy="685800"/>
          </a:xfrm>
        </p:spPr>
        <p:txBody>
          <a:bodyPr anchor="ctr"/>
          <a:lstStyle/>
          <a:p>
            <a:r>
              <a:rPr lang="el-GR" dirty="0"/>
              <a:t>Το Φως ως Σωματίδιο - Ορμή του Φωτονίου</a:t>
            </a:r>
            <a:endParaRPr lang="en-US" dirty="0"/>
          </a:p>
        </p:txBody>
      </p:sp>
      <p:sp>
        <p:nvSpPr>
          <p:cNvPr id="2" name="TextBox 1">
            <a:extLst>
              <a:ext uri="{FF2B5EF4-FFF2-40B4-BE49-F238E27FC236}">
                <a16:creationId xmlns:a16="http://schemas.microsoft.com/office/drawing/2014/main" id="{50F4E430-7CB0-4CFD-2F00-565E434050C3}"/>
              </a:ext>
            </a:extLst>
          </p:cNvPr>
          <p:cNvSpPr txBox="1"/>
          <p:nvPr/>
        </p:nvSpPr>
        <p:spPr>
          <a:xfrm>
            <a:off x="300038" y="958904"/>
            <a:ext cx="11587162" cy="1631216"/>
          </a:xfrm>
          <a:prstGeom prst="rect">
            <a:avLst/>
          </a:prstGeom>
          <a:noFill/>
        </p:spPr>
        <p:txBody>
          <a:bodyPr wrap="square">
            <a:spAutoFit/>
          </a:bodyPr>
          <a:lstStyle/>
          <a:p>
            <a:pPr marL="342900" indent="-342900" algn="just">
              <a:buFont typeface="Arial" panose="020B0604020202020204" pitchFamily="34" charset="0"/>
              <a:buChar char="•"/>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Ο </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Einstein </a:t>
            </a:r>
            <a:r>
              <a:rPr lang="el-GR" sz="2000" dirty="0">
                <a:solidFill>
                  <a:srgbClr val="202849"/>
                </a:solidFill>
                <a:latin typeface="Minion Pro" panose="02040503050306020203"/>
              </a:rPr>
              <a:t>δεν αναφέρθηκε στην ορμή των κβάντων φωτός κατά την ερμηνεία του φωτοηλεκτρικού φαινομένου, αλλά μόνο ένα χρόνο αργότερα (1906) σε μια άλλη εργασία του που πραγματευόταν μοριακά αέρια σε θερμική ισορροπία με Η/Μ ακτινοβολία. </a:t>
            </a:r>
            <a:endParaRPr lang="en-US" sz="2000" dirty="0">
              <a:solidFill>
                <a:srgbClr val="202849"/>
              </a:solidFill>
              <a:latin typeface="Minion Pro" panose="02040503050306020203"/>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Ο </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Einstein </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κατέληξε ότι ένα φωτόνιο ενέργειας </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E</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κινείται προς μια μόνο κατεύθυνση και φέρει ορμή παράλληλη με τη κατεύθυνση διάδοσης του που δίνεται από τη σχέση:</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7A54944-7903-4FFE-B564-7EBA80E11D69}"/>
                  </a:ext>
                </a:extLst>
              </p:cNvPr>
              <p:cNvSpPr txBox="1"/>
              <p:nvPr/>
            </p:nvSpPr>
            <p:spPr>
              <a:xfrm>
                <a:off x="4391224" y="2608536"/>
                <a:ext cx="3162813" cy="818109"/>
              </a:xfrm>
              <a:prstGeom prst="rect">
                <a:avLst/>
              </a:prstGeom>
              <a:solidFill>
                <a:srgbClr val="D1F5CB"/>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p</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E</m:t>
                          </m:r>
                        </m:num>
                        <m:den>
                          <m:r>
                            <m:rPr>
                              <m:sty m:val="p"/>
                            </m:rPr>
                            <a:rPr lang="en-US" sz="2400" b="0" i="0" smtClean="0">
                              <a:latin typeface="Cambria Math" panose="02040503050406030204" pitchFamily="18" charset="0"/>
                            </a:rPr>
                            <m:t>c</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h</m:t>
                          </m:r>
                          <m:r>
                            <m:rPr>
                              <m:sty m:val="p"/>
                            </m:rPr>
                            <a:rPr lang="en-US" sz="2400" b="0" i="0" smtClean="0">
                              <a:latin typeface="Cambria Math" panose="02040503050406030204" pitchFamily="18" charset="0"/>
                              <a:ea typeface="Cambria Math" panose="02040503050406030204" pitchFamily="18" charset="0"/>
                            </a:rPr>
                            <m:t>ν</m:t>
                          </m:r>
                        </m:num>
                        <m:den>
                          <m:r>
                            <m:rPr>
                              <m:sty m:val="p"/>
                            </m:rPr>
                            <a:rPr lang="en-US" sz="2400" b="0" i="0" smtClean="0">
                              <a:latin typeface="Cambria Math" panose="02040503050406030204" pitchFamily="18" charset="0"/>
                            </a:rPr>
                            <m:t>c</m:t>
                          </m:r>
                        </m:den>
                      </m:f>
                    </m:oMath>
                  </m:oMathPara>
                </a14:m>
                <a:endParaRPr lang="en-US" sz="2400" b="0" dirty="0"/>
              </a:p>
            </p:txBody>
          </p:sp>
        </mc:Choice>
        <mc:Fallback xmlns="">
          <p:sp>
            <p:nvSpPr>
              <p:cNvPr id="4" name="TextBox 3">
                <a:extLst>
                  <a:ext uri="{FF2B5EF4-FFF2-40B4-BE49-F238E27FC236}">
                    <a16:creationId xmlns:a16="http://schemas.microsoft.com/office/drawing/2014/main" id="{E7A54944-7903-4FFE-B564-7EBA80E11D69}"/>
                  </a:ext>
                </a:extLst>
              </p:cNvPr>
              <p:cNvSpPr txBox="1">
                <a:spLocks noRot="1" noChangeAspect="1" noMove="1" noResize="1" noEditPoints="1" noAdjustHandles="1" noChangeArrowheads="1" noChangeShapeType="1" noTextEdit="1"/>
              </p:cNvSpPr>
              <p:nvPr/>
            </p:nvSpPr>
            <p:spPr>
              <a:xfrm>
                <a:off x="4391224" y="2608536"/>
                <a:ext cx="3162813" cy="818109"/>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8AB65F25-A936-D76A-0E61-244D5EEDD804}"/>
              </a:ext>
            </a:extLst>
          </p:cNvPr>
          <p:cNvSpPr txBox="1"/>
          <p:nvPr/>
        </p:nvSpPr>
        <p:spPr>
          <a:xfrm>
            <a:off x="324000" y="3512276"/>
            <a:ext cx="5014916" cy="40011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202849"/>
                </a:solidFill>
                <a:latin typeface="Minion Pro" panose="02040503050306020203"/>
              </a:rPr>
              <a:t>Όμως γνωρίζουμε  ότι </a:t>
            </a:r>
            <a:r>
              <a:rPr lang="en-US" sz="2000" dirty="0">
                <a:solidFill>
                  <a:srgbClr val="202849"/>
                </a:solidFill>
                <a:latin typeface="Minion Pro" panose="02040503050306020203"/>
              </a:rPr>
              <a:t>c=</a:t>
            </a:r>
            <a:r>
              <a:rPr lang="el-GR" sz="2000" dirty="0">
                <a:solidFill>
                  <a:srgbClr val="202849"/>
                </a:solidFill>
                <a:latin typeface="Minion Pro" panose="02040503050306020203"/>
              </a:rPr>
              <a:t>λ</a:t>
            </a:r>
            <a:r>
              <a:rPr lang="en-US" sz="2000" dirty="0">
                <a:solidFill>
                  <a:srgbClr val="202849"/>
                </a:solidFill>
                <a:latin typeface="Minion Pro" panose="02040503050306020203"/>
                <a:cs typeface="Times New Roman" panose="02020603050405020304" pitchFamily="18" charset="0"/>
              </a:rPr>
              <a:t>·</a:t>
            </a:r>
            <a:r>
              <a:rPr lang="en-US" sz="2000" dirty="0">
                <a:solidFill>
                  <a:srgbClr val="202849"/>
                </a:solidFill>
                <a:latin typeface="Minion Pro" panose="02040503050306020203"/>
              </a:rPr>
              <a:t>v, </a:t>
            </a:r>
            <a:r>
              <a:rPr lang="el-GR" sz="2000" dirty="0">
                <a:solidFill>
                  <a:srgbClr val="202849"/>
                </a:solidFill>
                <a:latin typeface="Minion Pro" panose="02040503050306020203"/>
              </a:rPr>
              <a:t>συνεπώς: </a:t>
            </a:r>
            <a:endParaRPr kumimoji="0" lang="el-GR" sz="2000" b="0" i="0" u="none" strike="noStrike" kern="1200" cap="none" spc="0" normalizeH="0" baseline="0" noProof="0" dirty="0">
              <a:ln>
                <a:noFill/>
              </a:ln>
              <a:solidFill>
                <a:srgbClr val="202849"/>
              </a:solidFill>
              <a:effectLst/>
              <a:uLnTx/>
              <a:uFillTx/>
              <a:latin typeface="Minion Pro" panose="02040503050306020203"/>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A17870-185D-3E7A-3DE4-99B5AB7813CC}"/>
                  </a:ext>
                </a:extLst>
              </p:cNvPr>
              <p:cNvSpPr txBox="1"/>
              <p:nvPr/>
            </p:nvSpPr>
            <p:spPr>
              <a:xfrm>
                <a:off x="4391225" y="3998017"/>
                <a:ext cx="3162813" cy="8181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p</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h</m:t>
                          </m:r>
                          <m:r>
                            <m:rPr>
                              <m:sty m:val="p"/>
                            </m:rPr>
                            <a:rPr lang="en-US" sz="2400" b="0" i="0" smtClean="0">
                              <a:latin typeface="Cambria Math" panose="02040503050406030204" pitchFamily="18" charset="0"/>
                              <a:ea typeface="Cambria Math" panose="02040503050406030204" pitchFamily="18" charset="0"/>
                            </a:rPr>
                            <m:t>ν</m:t>
                          </m:r>
                        </m:num>
                        <m:den>
                          <m:r>
                            <m:rPr>
                              <m:sty m:val="p"/>
                            </m:rPr>
                            <a:rPr lang="en-US" sz="2400" b="0" i="0" smtClean="0">
                              <a:latin typeface="Cambria Math" panose="02040503050406030204" pitchFamily="18" charset="0"/>
                            </a:rPr>
                            <m:t>c</m:t>
                          </m:r>
                        </m:den>
                      </m:f>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i="0">
                              <a:latin typeface="Cambria Math" panose="02040503050406030204" pitchFamily="18" charset="0"/>
                            </a:rPr>
                            <m:t>h</m:t>
                          </m:r>
                          <m:r>
                            <m:rPr>
                              <m:sty m:val="p"/>
                            </m:rPr>
                            <a:rPr lang="en-US" sz="2400" i="0" strike="sngStrike">
                              <a:latin typeface="Cambria Math" panose="02040503050406030204" pitchFamily="18" charset="0"/>
                              <a:ea typeface="Cambria Math" panose="02040503050406030204" pitchFamily="18" charset="0"/>
                            </a:rPr>
                            <m:t>ν</m:t>
                          </m:r>
                        </m:num>
                        <m:den>
                          <m:r>
                            <m:rPr>
                              <m:sty m:val="p"/>
                            </m:rPr>
                            <a:rPr lang="en-US" sz="2400" b="0" i="0" smtClean="0">
                              <a:latin typeface="Cambria Math" panose="02040503050406030204" pitchFamily="18" charset="0"/>
                              <a:ea typeface="Cambria Math" panose="02040503050406030204" pitchFamily="18" charset="0"/>
                            </a:rPr>
                            <m:t>λ</m:t>
                          </m:r>
                          <m:r>
                            <m:rPr>
                              <m:sty m:val="p"/>
                            </m:rPr>
                            <a:rPr lang="el-GR" sz="2400" b="0" i="0" strike="sngStrike" smtClean="0">
                              <a:latin typeface="Cambria Math" panose="02040503050406030204" pitchFamily="18" charset="0"/>
                              <a:ea typeface="Cambria Math" panose="02040503050406030204" pitchFamily="18" charset="0"/>
                            </a:rPr>
                            <m:t>ν</m:t>
                          </m:r>
                        </m:den>
                      </m:f>
                      <m:r>
                        <a:rPr lang="el-GR" sz="2400" b="0" i="1" smtClean="0">
                          <a:latin typeface="Cambria Math" panose="02040503050406030204" pitchFamily="18" charset="0"/>
                          <a:ea typeface="Cambria Math" panose="02040503050406030204" pitchFamily="18" charset="0"/>
                        </a:rPr>
                        <m:t>⟹</m:t>
                      </m:r>
                    </m:oMath>
                  </m:oMathPara>
                </a14:m>
                <a:endParaRPr lang="en-US" sz="2400" b="0" dirty="0"/>
              </a:p>
            </p:txBody>
          </p:sp>
        </mc:Choice>
        <mc:Fallback xmlns="">
          <p:sp>
            <p:nvSpPr>
              <p:cNvPr id="9" name="TextBox 8">
                <a:extLst>
                  <a:ext uri="{FF2B5EF4-FFF2-40B4-BE49-F238E27FC236}">
                    <a16:creationId xmlns:a16="http://schemas.microsoft.com/office/drawing/2014/main" id="{1CA17870-185D-3E7A-3DE4-99B5AB7813CC}"/>
                  </a:ext>
                </a:extLst>
              </p:cNvPr>
              <p:cNvSpPr txBox="1">
                <a:spLocks noRot="1" noChangeAspect="1" noMove="1" noResize="1" noEditPoints="1" noAdjustHandles="1" noChangeArrowheads="1" noChangeShapeType="1" noTextEdit="1"/>
              </p:cNvSpPr>
              <p:nvPr/>
            </p:nvSpPr>
            <p:spPr>
              <a:xfrm>
                <a:off x="4391225" y="3998017"/>
                <a:ext cx="3162813" cy="8181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1A2CD35-E8C5-FF68-0E12-0F362DD9E36C}"/>
                  </a:ext>
                </a:extLst>
              </p:cNvPr>
              <p:cNvSpPr txBox="1"/>
              <p:nvPr/>
            </p:nvSpPr>
            <p:spPr>
              <a:xfrm>
                <a:off x="7298400" y="4022447"/>
                <a:ext cx="1737446" cy="793679"/>
              </a:xfrm>
              <a:prstGeom prst="rect">
                <a:avLst/>
              </a:prstGeom>
              <a:solidFill>
                <a:srgbClr val="D1F5CB"/>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a:latin typeface="Cambria Math" panose="02040503050406030204" pitchFamily="18" charset="0"/>
                            </a:rPr>
                            <m:t>h</m:t>
                          </m:r>
                        </m:num>
                        <m:den>
                          <m:r>
                            <m:rPr>
                              <m:sty m:val="p"/>
                            </m:rPr>
                            <a:rPr lang="en-US" sz="2400">
                              <a:latin typeface="Cambria Math" panose="02040503050406030204" pitchFamily="18" charset="0"/>
                              <a:ea typeface="Cambria Math" panose="02040503050406030204" pitchFamily="18" charset="0"/>
                            </a:rPr>
                            <m:t>λ</m:t>
                          </m:r>
                        </m:den>
                      </m:f>
                    </m:oMath>
                  </m:oMathPara>
                </a14:m>
                <a:endParaRPr lang="en-US" sz="2400" dirty="0"/>
              </a:p>
            </p:txBody>
          </p:sp>
        </mc:Choice>
        <mc:Fallback xmlns="">
          <p:sp>
            <p:nvSpPr>
              <p:cNvPr id="11" name="TextBox 10">
                <a:extLst>
                  <a:ext uri="{FF2B5EF4-FFF2-40B4-BE49-F238E27FC236}">
                    <a16:creationId xmlns:a16="http://schemas.microsoft.com/office/drawing/2014/main" id="{71A2CD35-E8C5-FF68-0E12-0F362DD9E36C}"/>
                  </a:ext>
                </a:extLst>
              </p:cNvPr>
              <p:cNvSpPr txBox="1">
                <a:spLocks noRot="1" noChangeAspect="1" noMove="1" noResize="1" noEditPoints="1" noAdjustHandles="1" noChangeArrowheads="1" noChangeShapeType="1" noTextEdit="1"/>
              </p:cNvSpPr>
              <p:nvPr/>
            </p:nvSpPr>
            <p:spPr>
              <a:xfrm>
                <a:off x="7298400" y="4022447"/>
                <a:ext cx="1737446" cy="793679"/>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74441447-1FD1-BADD-3B53-9F10E8F7CC9A}"/>
              </a:ext>
            </a:extLst>
          </p:cNvPr>
          <p:cNvSpPr txBox="1"/>
          <p:nvPr/>
        </p:nvSpPr>
        <p:spPr>
          <a:xfrm>
            <a:off x="300038" y="4901757"/>
            <a:ext cx="10289304" cy="163121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solidFill>
                  <a:srgbClr val="202849"/>
                </a:solidFill>
                <a:latin typeface="Minion Pro" panose="02040503050306020203"/>
              </a:rPr>
              <a:t>Η επιβεβαίωση της ορμής του φωτονίου έπρεπε να περιμένει μερικά χρόνια. Το 1923 οι </a:t>
            </a:r>
            <a:r>
              <a:rPr lang="en-US" sz="2000" b="1" dirty="0">
                <a:solidFill>
                  <a:srgbClr val="202849"/>
                </a:solidFill>
                <a:latin typeface="Minion Pro" panose="02040503050306020203"/>
              </a:rPr>
              <a:t>Peter Debye (1884–1966, </a:t>
            </a:r>
            <a:r>
              <a:rPr lang="el-GR" sz="2000" b="1" dirty="0">
                <a:solidFill>
                  <a:srgbClr val="202849"/>
                </a:solidFill>
                <a:latin typeface="Minion Pro" panose="02040503050306020203"/>
              </a:rPr>
              <a:t>Ολλανδός</a:t>
            </a:r>
            <a:r>
              <a:rPr lang="en-US" sz="2000" b="1" dirty="0">
                <a:solidFill>
                  <a:srgbClr val="202849"/>
                </a:solidFill>
                <a:latin typeface="Minion Pro" panose="02040503050306020203"/>
              </a:rPr>
              <a:t> </a:t>
            </a:r>
            <a:r>
              <a:rPr lang="el-GR" sz="2000" b="1" dirty="0">
                <a:solidFill>
                  <a:srgbClr val="202849"/>
                </a:solidFill>
                <a:latin typeface="Minion Pro" panose="02040503050306020203"/>
              </a:rPr>
              <a:t>Φυσικοχημικός</a:t>
            </a:r>
            <a:r>
              <a:rPr lang="en-US" sz="2000" b="1" dirty="0">
                <a:solidFill>
                  <a:srgbClr val="202849"/>
                </a:solidFill>
                <a:latin typeface="Minion Pro" panose="02040503050306020203"/>
              </a:rPr>
              <a:t>)</a:t>
            </a:r>
            <a:r>
              <a:rPr lang="el-GR" sz="2000" b="1" dirty="0">
                <a:solidFill>
                  <a:srgbClr val="202849"/>
                </a:solidFill>
                <a:latin typeface="Minion Pro" panose="02040503050306020203"/>
              </a:rPr>
              <a:t> και</a:t>
            </a:r>
            <a:r>
              <a:rPr lang="en-US" sz="2000" b="1" dirty="0">
                <a:solidFill>
                  <a:srgbClr val="202849"/>
                </a:solidFill>
                <a:latin typeface="Minion Pro" panose="02040503050306020203"/>
              </a:rPr>
              <a:t> Arthur Holly Compton (1892–1962, </a:t>
            </a:r>
            <a:r>
              <a:rPr lang="el-GR" sz="2000" b="1" dirty="0">
                <a:solidFill>
                  <a:srgbClr val="202849"/>
                </a:solidFill>
                <a:latin typeface="Minion Pro" panose="02040503050306020203"/>
              </a:rPr>
              <a:t>Αμερικάνος Φυσικός</a:t>
            </a:r>
            <a:r>
              <a:rPr lang="en-US" sz="2000" b="1" dirty="0">
                <a:solidFill>
                  <a:srgbClr val="202849"/>
                </a:solidFill>
                <a:latin typeface="Minion Pro" panose="02040503050306020203"/>
              </a:rPr>
              <a:t>)</a:t>
            </a:r>
            <a:r>
              <a:rPr lang="el-GR" sz="2000" b="1" dirty="0">
                <a:solidFill>
                  <a:srgbClr val="202849"/>
                </a:solidFill>
                <a:latin typeface="Minion Pro" panose="02040503050306020203"/>
              </a:rPr>
              <a:t> </a:t>
            </a:r>
            <a:r>
              <a:rPr lang="el-GR" sz="2000" dirty="0">
                <a:solidFill>
                  <a:srgbClr val="202849"/>
                </a:solidFill>
                <a:latin typeface="Minion Pro" panose="02040503050306020203"/>
              </a:rPr>
              <a:t>ανακαλύπτουν ανεξάρτητα ο ένας από τον άλλο ότι η σκέδαση φωτονίων Ακτινών Χ από ηλεκτρόνια μπορεί να ερμηνευτεί πειραματικά μόνο αν θεωρήσουμε τα φωτόνια ως σημειακά σωματίδια με ορμή </a:t>
            </a:r>
            <a:r>
              <a:rPr lang="en-US" sz="2000" dirty="0">
                <a:solidFill>
                  <a:srgbClr val="202849"/>
                </a:solidFill>
                <a:latin typeface="Minion Pro" panose="02040503050306020203"/>
              </a:rPr>
              <a:t>h</a:t>
            </a:r>
            <a:r>
              <a:rPr lang="en-US" sz="2000" i="1" dirty="0">
                <a:solidFill>
                  <a:srgbClr val="202849"/>
                </a:solidFill>
                <a:latin typeface="Minion Pro" panose="02040503050306020203"/>
              </a:rPr>
              <a:t>v</a:t>
            </a:r>
            <a:r>
              <a:rPr lang="en-US" sz="2000" dirty="0">
                <a:solidFill>
                  <a:srgbClr val="202849"/>
                </a:solidFill>
                <a:latin typeface="Minion Pro" panose="02040503050306020203"/>
              </a:rPr>
              <a:t>/c</a:t>
            </a:r>
            <a:r>
              <a:rPr lang="el-GR" sz="2000" dirty="0">
                <a:solidFill>
                  <a:srgbClr val="202849"/>
                </a:solidFill>
                <a:latin typeface="Minion Pro" panose="02040503050306020203"/>
              </a:rPr>
              <a:t>.</a:t>
            </a:r>
            <a:endParaRPr kumimoji="0" lang="el-GR" sz="2000" b="0" i="0" u="none" strike="noStrike" kern="1200" cap="none" spc="0" normalizeH="0" baseline="0" noProof="0" dirty="0">
              <a:ln>
                <a:noFill/>
              </a:ln>
              <a:solidFill>
                <a:srgbClr val="202849"/>
              </a:solidFill>
              <a:effectLst/>
              <a:uLnTx/>
              <a:uFillTx/>
              <a:latin typeface="Minion Pro" panose="02040503050306020203"/>
            </a:endParaRPr>
          </a:p>
        </p:txBody>
      </p:sp>
    </p:spTree>
    <p:extLst>
      <p:ext uri="{BB962C8B-B14F-4D97-AF65-F5344CB8AC3E}">
        <p14:creationId xmlns:p14="http://schemas.microsoft.com/office/powerpoint/2010/main" val="2293972275"/>
      </p:ext>
    </p:extLst>
  </p:cSld>
  <p:clrMapOvr>
    <a:masterClrMapping/>
  </p:clrMapOvr>
</p:sld>
</file>

<file path=ppt/theme/theme1.xml><?xml version="1.0" encoding="utf-8"?>
<a:theme xmlns:a="http://schemas.openxmlformats.org/drawingml/2006/main" name="Office Theme">
  <a:themeElements>
    <a:clrScheme name="Προσαρμοσμένα 1">
      <a:dk1>
        <a:srgbClr val="202849"/>
      </a:dk1>
      <a:lt1>
        <a:srgbClr val="FFFFFF"/>
      </a:lt1>
      <a:dk2>
        <a:srgbClr val="44546A"/>
      </a:dk2>
      <a:lt2>
        <a:srgbClr val="E7E6E6"/>
      </a:lt2>
      <a:accent1>
        <a:srgbClr val="FF3B6B"/>
      </a:accent1>
      <a:accent2>
        <a:srgbClr val="91223C"/>
      </a:accent2>
      <a:accent3>
        <a:srgbClr val="A9BCD0"/>
      </a:accent3>
      <a:accent4>
        <a:srgbClr val="2E3B6B"/>
      </a:accent4>
      <a:accent5>
        <a:srgbClr val="73808E"/>
      </a:accent5>
      <a:accent6>
        <a:srgbClr val="AF2849"/>
      </a:accent6>
      <a:hlink>
        <a:srgbClr val="2E3B6B"/>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met" id="{7D718E16-50C4-584A-B675-C976906DF308}" vid="{3717A682-C7ED-D54A-A5A0-A86D6618E14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c89fd3c-e94f-4ee3-b6f4-cb7ef2e099a9">TKSM55F4HA6K-443205460-34654</_dlc_DocId>
    <_dlc_DocIdUrl xmlns="fc89fd3c-e94f-4ee3-b6f4-cb7ef2e099a9">
      <Url>https://paniasgrouplabmet.sharepoint.com/sites/PaniasGroupMain/_layouts/15/DocIdRedir.aspx?ID=TKSM55F4HA6K-443205460-34654</Url>
      <Description>TKSM55F4HA6K-443205460-34654</Description>
    </_dlc_DocIdUrl>
    <TaxCatchAll xmlns="fc89fd3c-e94f-4ee3-b6f4-cb7ef2e099a9" xsi:nil="true"/>
    <lcf76f155ced4ddcb4097134ff3c332f xmlns="d9b3ca6a-e93d-4eb6-97d0-e7e5b4aa38e2">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142AE366FC81E479AE73539D6F5D62A" ma:contentTypeVersion="18" ma:contentTypeDescription="Create a new document." ma:contentTypeScope="" ma:versionID="722f78fbfb360c1c70a646b3e2ee347e">
  <xsd:schema xmlns:xsd="http://www.w3.org/2001/XMLSchema" xmlns:xs="http://www.w3.org/2001/XMLSchema" xmlns:p="http://schemas.microsoft.com/office/2006/metadata/properties" xmlns:ns2="fc89fd3c-e94f-4ee3-b6f4-cb7ef2e099a9" xmlns:ns3="d9b3ca6a-e93d-4eb6-97d0-e7e5b4aa38e2" targetNamespace="http://schemas.microsoft.com/office/2006/metadata/properties" ma:root="true" ma:fieldsID="e95b1f617caa347dbf9507e7ceac680a" ns2:_="" ns3:_="">
    <xsd:import namespace="fc89fd3c-e94f-4ee3-b6f4-cb7ef2e099a9"/>
    <xsd:import namespace="d9b3ca6a-e93d-4eb6-97d0-e7e5b4aa38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fd3c-e94f-4ee3-b6f4-cb7ef2e099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71de052-67f1-4f69-ad40-3213ad0d6267}" ma:internalName="TaxCatchAll" ma:showField="CatchAllData" ma:web="fc89fd3c-e94f-4ee3-b6f4-cb7ef2e099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3ca6a-e93d-4eb6-97d0-e7e5b4aa38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5dc2aca-ae64-40b9-83a9-70642402b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1370D3-8B9C-42B4-AE30-E5FA04BF4FE7}">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d9b3ca6a-e93d-4eb6-97d0-e7e5b4aa38e2"/>
    <ds:schemaRef ds:uri="http://www.w3.org/XML/1998/namespace"/>
    <ds:schemaRef ds:uri="http://schemas.openxmlformats.org/package/2006/metadata/core-properties"/>
    <ds:schemaRef ds:uri="fc89fd3c-e94f-4ee3-b6f4-cb7ef2e099a9"/>
    <ds:schemaRef ds:uri="http://schemas.microsoft.com/office/2006/metadata/properties"/>
  </ds:schemaRefs>
</ds:datastoreItem>
</file>

<file path=customXml/itemProps2.xml><?xml version="1.0" encoding="utf-8"?>
<ds:datastoreItem xmlns:ds="http://schemas.openxmlformats.org/officeDocument/2006/customXml" ds:itemID="{289CDA05-27B0-42C0-A7C2-C54EC2C7C9FB}">
  <ds:schemaRefs>
    <ds:schemaRef ds:uri="http://schemas.microsoft.com/sharepoint/events"/>
  </ds:schemaRefs>
</ds:datastoreItem>
</file>

<file path=customXml/itemProps3.xml><?xml version="1.0" encoding="utf-8"?>
<ds:datastoreItem xmlns:ds="http://schemas.openxmlformats.org/officeDocument/2006/customXml" ds:itemID="{9F5E7679-21A9-4F83-92B7-AD920833E1DB}">
  <ds:schemaRefs>
    <ds:schemaRef ds:uri="http://schemas.microsoft.com/sharepoint/v3/contenttype/forms"/>
  </ds:schemaRefs>
</ds:datastoreItem>
</file>

<file path=customXml/itemProps4.xml><?xml version="1.0" encoding="utf-8"?>
<ds:datastoreItem xmlns:ds="http://schemas.openxmlformats.org/officeDocument/2006/customXml" ds:itemID="{B735CB8C-4230-4464-B5BB-A8F51703C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fd3c-e94f-4ee3-b6f4-cb7ef2e099a9"/>
    <ds:schemaRef ds:uri="d9b3ca6a-e93d-4eb6-97d0-e7e5b4aa3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37052</TotalTime>
  <Words>3797</Words>
  <Application>Microsoft Office PowerPoint</Application>
  <PresentationFormat>Widescreen</PresentationFormat>
  <Paragraphs>239</Paragraphs>
  <Slides>33</Slides>
  <Notes>27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Cambria Math</vt:lpstr>
      <vt:lpstr>Century Gothic</vt:lpstr>
      <vt:lpstr>Minion Pro</vt:lpstr>
      <vt:lpstr>NewBaskerville-Roman</vt:lpstr>
      <vt:lpstr>System Font Regular</vt:lpstr>
      <vt:lpstr>Times New Roman</vt:lpstr>
      <vt:lpstr>Office Theme</vt:lpstr>
      <vt:lpstr>Ατομική Θεωρία – Από τη κλασική στη σύγχρονη θεώρηση (Part 2)</vt:lpstr>
      <vt:lpstr>PowerPoint Presentation</vt:lpstr>
      <vt:lpstr>PowerPoint Presentation</vt:lpstr>
      <vt:lpstr>Μια διαδρομή με 7 στάσεις</vt:lpstr>
      <vt:lpstr>Μιχάλη, γιατί πρέπει να τα ξέρω αυτά; Πού θα μου χρειαστούν;</vt:lpstr>
      <vt:lpstr>Ορμή του φωτονίου – Φαινόμενο Compton</vt:lpstr>
      <vt:lpstr>Το Φως ως Σωματίδιο – Το Φωτοηλεκτρικό Φαινόμενο</vt:lpstr>
      <vt:lpstr>Το Φως ως Σωματίδιο</vt:lpstr>
      <vt:lpstr>Το Φως ως Σωματίδιο - Ορμή του Φωτονίου</vt:lpstr>
      <vt:lpstr>Ορμή του Φωτονίου – Φαινόμενο Compton</vt:lpstr>
      <vt:lpstr>Ορμή του Φωτονίου – Φαινόμενο Compton</vt:lpstr>
      <vt:lpstr>Ορμή του Φωτονίου – Φαινόμενο Compton</vt:lpstr>
      <vt:lpstr>Γιατί είναι τόσο σημαντικό; </vt:lpstr>
      <vt:lpstr>Βαρυτικοί φακοί – Gravitational Lensing (Einstein Rings)</vt:lpstr>
      <vt:lpstr>Βαρυτικοί φακοί – Gravitational Lensing (Einstein Rings)</vt:lpstr>
      <vt:lpstr>Βαρυτικοί φακοί – Gravitational Lensing (Einstein Rings)</vt:lpstr>
      <vt:lpstr>Ατομικό Μοντέλο Bohr –  Η πρώτη επιτυχημένη προσπάθεια ερμηνείας ενός ατόμου</vt:lpstr>
      <vt:lpstr>Πώς γίνεται και υπάρχει η ύλη;</vt:lpstr>
      <vt:lpstr>Αν κάτι δεν δουλεύει, είναι λάθος.</vt:lpstr>
      <vt:lpstr>Τα αξιώματα Bohr για το άτομο του Υδρογόνου</vt:lpstr>
      <vt:lpstr>Τα αξιώματα Bohr για το άτομο του Υδρογόνου</vt:lpstr>
      <vt:lpstr>Επιτρεπόμενες ενεργειακές στάθμες (τροχιές) Υδρογόνου</vt:lpstr>
      <vt:lpstr>Επιτρεπόμενες ενεργειακές στάθμες (τροχιές) Υδρογόνου</vt:lpstr>
      <vt:lpstr>Επιτρεπόμενες ενεργειακές στάθμες (τροχιές) Υδρογόνου</vt:lpstr>
      <vt:lpstr>Επιτρεπόμενες ενεργειακές στάθμες (τροχιές) Υδρογόνου</vt:lpstr>
      <vt:lpstr>Επιτρεπόμενες ενεργειακές στάθμες (τροχιές) Υδρογόνου</vt:lpstr>
      <vt:lpstr>Επιτρεπόμενες ενεργειακές στάθμες (τροχιές) Υδρογόνου</vt:lpstr>
      <vt:lpstr>Επιτρεπόμενες ενεργειακές στάθμες (τροχιές) Υδρογόνου</vt:lpstr>
      <vt:lpstr>Μήκη κύματος εκπομπής για το άτομο του Υδρογόνου</vt:lpstr>
      <vt:lpstr>Μήκη κύματος εκπομπής για το άτομο του Υδρογόνου</vt:lpstr>
      <vt:lpstr>Γιατί είναι τόσο σημαντικό; </vt:lpstr>
      <vt:lpstr>Γιατί είναι τόσο σημαντικό;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for sustainable metallurgy</dc:title>
  <dc:creator>Christina Dalla</dc:creator>
  <cp:lastModifiedBy>Michail Vafeias</cp:lastModifiedBy>
  <cp:revision>109</cp:revision>
  <cp:lastPrinted>2024-11-04T10:28:08Z</cp:lastPrinted>
  <dcterms:created xsi:type="dcterms:W3CDTF">2022-06-20T07:30:21Z</dcterms:created>
  <dcterms:modified xsi:type="dcterms:W3CDTF">2024-11-14T16:36:49Z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0x010100A142AE366FC81E479AE73539D6F5D62A</vt:lpwstr>
  </property>
  <property fmtid="{D5CDD505-2E9C-101B-9397-08002B2CF9AE}" pid="3" name="_dlc_DocIdItemGuid">
    <vt:lpwstr>60c2e527-40af-4ca3-9f3e-a53029a1abd2</vt:lpwstr>
  </property>
  <property fmtid="{D5CDD505-2E9C-101B-9397-08002B2CF9AE}" pid="4" name="MediaServiceImageTags">
    <vt:lpwstr/>
  </property>
</Properties>
</file>