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78" r:id="rId2"/>
    <p:sldId id="457" r:id="rId3"/>
    <p:sldId id="458" r:id="rId4"/>
    <p:sldId id="425" r:id="rId5"/>
    <p:sldId id="427" r:id="rId6"/>
    <p:sldId id="428" r:id="rId7"/>
    <p:sldId id="429" r:id="rId8"/>
    <p:sldId id="430" r:id="rId9"/>
    <p:sldId id="431" r:id="rId10"/>
    <p:sldId id="432" r:id="rId11"/>
    <p:sldId id="433" r:id="rId12"/>
    <p:sldId id="330" r:id="rId13"/>
    <p:sldId id="443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990099"/>
    <a:srgbClr val="003399"/>
    <a:srgbClr val="33CCCC"/>
    <a:srgbClr val="0099FF"/>
    <a:srgbClr val="008000"/>
    <a:srgbClr val="33CC33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7" autoAdjust="0"/>
    <p:restoredTop sz="88189" autoAdjust="0"/>
  </p:normalViewPr>
  <p:slideViewPr>
    <p:cSldViewPr>
      <p:cViewPr varScale="1">
        <p:scale>
          <a:sx n="62" d="100"/>
          <a:sy n="62" d="100"/>
        </p:scale>
        <p:origin x="156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5.wmf"/><Relationship Id="rId7" Type="http://schemas.openxmlformats.org/officeDocument/2006/relationships/image" Target="../media/image18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7.wmf"/><Relationship Id="rId5" Type="http://schemas.openxmlformats.org/officeDocument/2006/relationships/image" Target="../media/image12.wmf"/><Relationship Id="rId4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6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Click to edit Master text styles</a:t>
            </a:r>
          </a:p>
          <a:p>
            <a:pPr lvl="1"/>
            <a:r>
              <a:rPr lang="el-GR" noProof="0" smtClean="0"/>
              <a:t>Second level</a:t>
            </a:r>
          </a:p>
          <a:p>
            <a:pPr lvl="2"/>
            <a:r>
              <a:rPr lang="el-GR" noProof="0" smtClean="0"/>
              <a:t>Third level</a:t>
            </a:r>
          </a:p>
          <a:p>
            <a:pPr lvl="3"/>
            <a:r>
              <a:rPr lang="el-GR" noProof="0" smtClean="0"/>
              <a:t>Fourth level</a:t>
            </a:r>
          </a:p>
          <a:p>
            <a:pPr lvl="4"/>
            <a:r>
              <a:rPr lang="el-GR" noProof="0" smtClean="0"/>
              <a:t>Fifth level</a:t>
            </a:r>
          </a:p>
        </p:txBody>
      </p:sp>
      <p:sp>
        <p:nvSpPr>
          <p:cNvPr id="136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36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EFEE386-D439-4069-B068-1F3E66CF071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18545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Master equation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5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C09FA7-B8C0-4EE0-AB07-C3EBAA90E045}" type="slidenum">
              <a:rPr lang="el-GR" sz="1200" smtClean="0"/>
              <a:pPr/>
              <a:t>4</a:t>
            </a:fld>
            <a:endParaRPr lang="el-GR" sz="120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589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EEB8A8-AD03-4C8F-BAB7-598B4BAFFCEB}" type="slidenum">
              <a:rPr lang="el-GR" sz="1200" smtClean="0"/>
              <a:pPr/>
              <a:t>5</a:t>
            </a:fld>
            <a:endParaRPr lang="el-GR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22198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69DE3-6E7A-455E-9A4B-CEB500977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3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E8919-68E2-4D2F-BE4C-D506A601D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8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57FFF-CB19-4E7F-88B1-81BF55A9C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00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6D171-C3DA-423E-9C00-F49A6FD4A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3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131175" cy="622927"/>
          </a:xfrm>
          <a:prstGeom prst="rect">
            <a:avLst/>
          </a:prstGeom>
        </p:spPr>
        <p:txBody>
          <a:bodyPr/>
          <a:lstStyle>
            <a:lvl1pPr>
              <a:defRPr sz="2500" b="1"/>
            </a:lvl1pPr>
          </a:lstStyle>
          <a:p>
            <a:pPr lvl="0"/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2302382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711FD-936E-479B-857C-5C9AC641D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41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2AEFF-057F-4572-A64F-284A61DD1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07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E73A9-0702-45A8-BB8E-46967B5E8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02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2C58F-CDD4-4F35-8EAD-558C7C7F5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6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A34A9-0B94-4D7F-8894-49641834E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22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A4A51-CB60-487F-AD86-FDDB2A34E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1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778DD-F2BE-40B2-817F-4D075895B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2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79E7D-8FF9-49BB-B60D-AC2ADDA92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9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C02FE82-2468-4445-96DD-591362615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1.bin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9.wmf"/><Relationship Id="rId18" Type="http://schemas.openxmlformats.org/officeDocument/2006/relationships/oleObject" Target="../embeddings/oleObject9.bin"/><Relationship Id="rId3" Type="http://schemas.openxmlformats.org/officeDocument/2006/relationships/notesSlide" Target="../notesSlides/notesSlide3.xml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6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.wmf"/><Relationship Id="rId5" Type="http://schemas.openxmlformats.org/officeDocument/2006/relationships/image" Target="../media/image5.wmf"/><Relationship Id="rId15" Type="http://schemas.openxmlformats.org/officeDocument/2006/relationships/image" Target="../media/image10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2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7.w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18.bin"/><Relationship Id="rId18" Type="http://schemas.openxmlformats.org/officeDocument/2006/relationships/oleObject" Target="../embeddings/oleObject21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12.wmf"/><Relationship Id="rId1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0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17.wmf"/><Relationship Id="rId10" Type="http://schemas.openxmlformats.org/officeDocument/2006/relationships/image" Target="../media/image16.wmf"/><Relationship Id="rId19" Type="http://schemas.openxmlformats.org/officeDocument/2006/relationships/image" Target="../media/image19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16.bin"/><Relationship Id="rId14" Type="http://schemas.openxmlformats.org/officeDocument/2006/relationships/oleObject" Target="../embeddings/oleObject1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4.bin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22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2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3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782F7A-8CAD-46C1-A925-F1B8494A9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8" y="188640"/>
            <a:ext cx="8175172" cy="622927"/>
          </a:xfrm>
        </p:spPr>
        <p:txBody>
          <a:bodyPr/>
          <a:lstStyle/>
          <a:p>
            <a:r>
              <a:rPr lang="en-US" sz="3200" b="0" dirty="0">
                <a:solidFill>
                  <a:srgbClr val="FF0000"/>
                </a:solidFill>
              </a:rPr>
              <a:t>Evaluating time-dependent probabilities</a:t>
            </a:r>
            <a:endParaRPr lang="x-none" sz="3200" b="0" dirty="0">
              <a:solidFill>
                <a:srgbClr val="FF0000"/>
              </a:solidFill>
            </a:endParaRPr>
          </a:p>
        </p:txBody>
      </p:sp>
      <p:pic>
        <p:nvPicPr>
          <p:cNvPr id="3" name="probs_timelapse">
            <a:hlinkClick r:id="" action="ppaction://media"/>
            <a:extLst>
              <a:ext uri="{FF2B5EF4-FFF2-40B4-BE49-F238E27FC236}">
                <a16:creationId xmlns="" xmlns:a16="http://schemas.microsoft.com/office/drawing/2014/main" id="{658E0BA8-DEB3-4CFF-80EC-65672460FCE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2000" y="925286"/>
            <a:ext cx="5400000" cy="540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6115839"/>
            <a:ext cx="8350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Solution of </a:t>
            </a:r>
            <a:r>
              <a:rPr lang="en-US" sz="2000" dirty="0" smtClean="0">
                <a:solidFill>
                  <a:srgbClr val="008000"/>
                </a:solidFill>
              </a:rPr>
              <a:t>Master Equation </a:t>
            </a:r>
            <a:r>
              <a:rPr lang="en-US" sz="2000" dirty="0" smtClean="0"/>
              <a:t>for probabilities of </a:t>
            </a:r>
            <a:r>
              <a:rPr lang="en-US" sz="2000" dirty="0" err="1" smtClean="0"/>
              <a:t>ccupancy</a:t>
            </a:r>
            <a:r>
              <a:rPr lang="en-US" sz="2000" dirty="0" smtClean="0"/>
              <a:t> in the network of explored states, which is progressively </a:t>
            </a:r>
            <a:r>
              <a:rPr lang="en-US" sz="2000" dirty="0" smtClean="0">
                <a:solidFill>
                  <a:srgbClr val="008000"/>
                </a:solidFill>
              </a:rPr>
              <a:t>augmented “on the fly” </a:t>
            </a:r>
            <a:endParaRPr lang="en-US" sz="2000" dirty="0">
              <a:solidFill>
                <a:srgbClr val="008000"/>
              </a:solidFill>
            </a:endParaRPr>
          </a:p>
        </p:txBody>
      </p:sp>
      <p:graphicFrame>
        <p:nvGraphicFramePr>
          <p:cNvPr id="5" name="Object 120"/>
          <p:cNvGraphicFramePr>
            <a:graphicFrameLocks noChangeAspect="1"/>
          </p:cNvGraphicFramePr>
          <p:nvPr>
            <p:extLst/>
          </p:nvPr>
        </p:nvGraphicFramePr>
        <p:xfrm>
          <a:off x="228354" y="5517232"/>
          <a:ext cx="2936779" cy="598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9" name="Equation" r:id="rId7" imgW="2247840" imgH="457200" progId="Equation.DSMT4">
                  <p:embed/>
                </p:oleObj>
              </mc:Choice>
              <mc:Fallback>
                <p:oleObj name="Equation" r:id="rId7" imgW="22478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354" y="5517232"/>
                        <a:ext cx="2936779" cy="5986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8132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TEST  OF  LUMPING  ALGORITHM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0" y="1319213"/>
            <a:ext cx="9144000" cy="4464050"/>
            <a:chOff x="0" y="1052736"/>
            <a:chExt cx="9144000" cy="4464496"/>
          </a:xfrm>
        </p:grpSpPr>
        <p:pic>
          <p:nvPicPr>
            <p:cNvPr id="7066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2736"/>
              <a:ext cx="4644008" cy="4464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6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052736"/>
              <a:ext cx="4499992" cy="439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660" name="Text Box 7"/>
          <p:cNvSpPr txBox="1">
            <a:spLocks noChangeArrowheads="1"/>
          </p:cNvSpPr>
          <p:nvPr/>
        </p:nvSpPr>
        <p:spPr bwMode="auto">
          <a:xfrm>
            <a:off x="500063" y="6040438"/>
            <a:ext cx="8064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N. Lempesis, D.G. Tsalikis, G.C. Boulougouris, DNT </a:t>
            </a:r>
            <a:r>
              <a:rPr lang="en-US" sz="2000" i="1">
                <a:solidFill>
                  <a:srgbClr val="008000"/>
                </a:solidFill>
              </a:rPr>
              <a:t>J. Chem. Phys.</a:t>
            </a:r>
            <a:r>
              <a:rPr lang="en-US" sz="2000">
                <a:solidFill>
                  <a:srgbClr val="008000"/>
                </a:solidFill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135</a:t>
            </a:r>
            <a:r>
              <a:rPr lang="en-US" sz="2000">
                <a:solidFill>
                  <a:srgbClr val="008000"/>
                </a:solidFill>
              </a:rPr>
              <a:t>, 204507 (2011).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211138"/>
            <a:ext cx="8686800" cy="8509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TEST  OF  LUMPING  ALGORITHM</a:t>
            </a: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34925" y="1123950"/>
            <a:ext cx="9036050" cy="4105275"/>
            <a:chOff x="108520" y="1123435"/>
            <a:chExt cx="9035481" cy="4105765"/>
          </a:xfrm>
        </p:grpSpPr>
        <p:pic>
          <p:nvPicPr>
            <p:cNvPr id="7168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20" y="1123435"/>
              <a:ext cx="4567981" cy="4105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9" y="1124744"/>
              <a:ext cx="4499992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684" name="Text Box 9"/>
          <p:cNvSpPr txBox="1">
            <a:spLocks noChangeArrowheads="1"/>
          </p:cNvSpPr>
          <p:nvPr/>
        </p:nvSpPr>
        <p:spPr bwMode="auto">
          <a:xfrm>
            <a:off x="539750" y="5445125"/>
            <a:ext cx="83169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Histograms of inverse opposite eigenvalues of rate constant matrix in original (1503 states) and lumped (600 clusters of states) systems</a:t>
            </a:r>
            <a:r>
              <a:rPr lang="en-US" sz="2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57463" y="26988"/>
            <a:ext cx="3886200" cy="5207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-76200" y="4652963"/>
            <a:ext cx="9156700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>
                <a:solidFill>
                  <a:srgbClr val="800080"/>
                </a:solidFill>
                <a:sym typeface="Symbol" panose="05050102010706020507" pitchFamily="18" charset="2"/>
              </a:rPr>
              <a:t></a:t>
            </a:r>
            <a:r>
              <a:rPr lang="en-US" sz="2600">
                <a:solidFill>
                  <a:srgbClr val="FF3300"/>
                </a:solidFill>
              </a:rPr>
              <a:t>  </a:t>
            </a:r>
            <a:r>
              <a:rPr lang="en-US" sz="2000">
                <a:solidFill>
                  <a:srgbClr val="0000FF"/>
                </a:solidFill>
              </a:rPr>
              <a:t>In a glassy system, the Dynamic Integration of a Markovian Web (DIMW) method can track structural relaxation by solving the master equation in a network of states which is progressively augmented “on the fly”.  </a:t>
            </a:r>
            <a:endParaRPr lang="el-GR" sz="2000">
              <a:solidFill>
                <a:srgbClr val="0000FF"/>
              </a:solidFill>
            </a:endParaRPr>
          </a:p>
        </p:txBody>
      </p: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-60325" y="404813"/>
            <a:ext cx="9204325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>
                <a:solidFill>
                  <a:srgbClr val="800080"/>
                </a:solidFill>
                <a:sym typeface="Symbol" panose="05050102010706020507" pitchFamily="18" charset="2"/>
              </a:rPr>
              <a:t></a:t>
            </a:r>
            <a:r>
              <a:rPr lang="en-US" sz="2600">
                <a:solidFill>
                  <a:srgbClr val="FF3300"/>
                </a:solidFill>
              </a:rPr>
              <a:t>  </a:t>
            </a:r>
            <a:r>
              <a:rPr lang="en-US" sz="2000">
                <a:solidFill>
                  <a:srgbClr val="0000FF"/>
                </a:solidFill>
              </a:rPr>
              <a:t>Addressing long-time dynamics is greatly facilitated if system evolution in configuration (or order parameter) space can be reduced to a succession of uncorrelated infrequent events.  Rate constants for individual events can be estimated from the (free) energy landscape and the particle masses. </a:t>
            </a:r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l-GR" sz="2000">
              <a:solidFill>
                <a:srgbClr val="0000FF"/>
              </a:solidFill>
            </a:endParaRPr>
          </a:p>
        </p:txBody>
      </p:sp>
      <p:sp>
        <p:nvSpPr>
          <p:cNvPr id="80909" name="Rectangle 13"/>
          <p:cNvSpPr>
            <a:spLocks noChangeArrowheads="1"/>
          </p:cNvSpPr>
          <p:nvPr/>
        </p:nvSpPr>
        <p:spPr bwMode="auto">
          <a:xfrm>
            <a:off x="-69850" y="1709738"/>
            <a:ext cx="921385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>
                <a:solidFill>
                  <a:srgbClr val="800080"/>
                </a:solidFill>
                <a:sym typeface="Symbol" panose="05050102010706020507" pitchFamily="18" charset="2"/>
              </a:rPr>
              <a:t></a:t>
            </a:r>
            <a:r>
              <a:rPr lang="en-US" sz="2600">
                <a:solidFill>
                  <a:srgbClr val="FF3300"/>
                </a:solidFill>
              </a:rPr>
              <a:t>  </a:t>
            </a:r>
            <a:r>
              <a:rPr lang="en-US" sz="2000">
                <a:solidFill>
                  <a:srgbClr val="0000FF"/>
                </a:solidFill>
              </a:rPr>
              <a:t>Kinetic Monte Carlo (KMC) simulation generates stochastic trajectories in a network of discrete states connected by transition paths of known rate constants.  It can become inefficient when the spectrum of eigenvalues of the rate constant matrix is very broad.</a:t>
            </a:r>
            <a:endParaRPr lang="el-GR" sz="2000">
              <a:solidFill>
                <a:srgbClr val="0000FF"/>
              </a:solidFill>
            </a:endParaRPr>
          </a:p>
        </p:txBody>
      </p:sp>
      <p:sp>
        <p:nvSpPr>
          <p:cNvPr id="80910" name="Rectangle 14"/>
          <p:cNvSpPr>
            <a:spLocks noChangeArrowheads="1"/>
          </p:cNvSpPr>
          <p:nvPr/>
        </p:nvSpPr>
        <p:spPr bwMode="auto">
          <a:xfrm>
            <a:off x="-69850" y="3005138"/>
            <a:ext cx="921385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>
                <a:solidFill>
                  <a:srgbClr val="800080"/>
                </a:solidFill>
                <a:sym typeface="Symbol" panose="05050102010706020507" pitchFamily="18" charset="2"/>
              </a:rPr>
              <a:t></a:t>
            </a:r>
            <a:r>
              <a:rPr lang="en-US" sz="2600">
                <a:solidFill>
                  <a:srgbClr val="FF3300"/>
                </a:solidFill>
              </a:rPr>
              <a:t>  </a:t>
            </a:r>
            <a:r>
              <a:rPr lang="en-US" sz="2000">
                <a:solidFill>
                  <a:srgbClr val="0000FF"/>
                </a:solidFill>
              </a:rPr>
              <a:t>Analytical solution of the Master Equation starting from a given probability distribution among states can be much more efficient than KMC.  Special techniques for spatially periodic systems (MESoRReD)  afford tremendous acceleration of the computations.  Correlation functions for state-dependent observables are readily obtained from the analytical solution (EROPHILE). </a:t>
            </a:r>
            <a:endParaRPr lang="el-GR" sz="2000">
              <a:solidFill>
                <a:srgbClr val="0000FF"/>
              </a:solidFill>
            </a:endParaRPr>
          </a:p>
        </p:txBody>
      </p:sp>
      <p:sp>
        <p:nvSpPr>
          <p:cNvPr id="80912" name="Rectangle 16"/>
          <p:cNvSpPr>
            <a:spLocks noChangeArrowheads="1"/>
          </p:cNvSpPr>
          <p:nvPr/>
        </p:nvSpPr>
        <p:spPr bwMode="auto">
          <a:xfrm>
            <a:off x="-76200" y="5661025"/>
            <a:ext cx="915670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>
                <a:solidFill>
                  <a:srgbClr val="800080"/>
                </a:solidFill>
                <a:sym typeface="Symbol" panose="05050102010706020507" pitchFamily="18" charset="2"/>
              </a:rPr>
              <a:t></a:t>
            </a:r>
            <a:r>
              <a:rPr lang="en-US" sz="2600">
                <a:solidFill>
                  <a:srgbClr val="FF3300"/>
                </a:solidFill>
              </a:rPr>
              <a:t>  </a:t>
            </a:r>
            <a:r>
              <a:rPr lang="en-US" sz="2000">
                <a:solidFill>
                  <a:srgbClr val="0000FF"/>
                </a:solidFill>
              </a:rPr>
              <a:t>A systematic “lumping” technique has been designed which reduces the number of states that need to be tracked, while preserving the long-time dynamical characteristics of the system.</a:t>
            </a:r>
            <a:endParaRPr lang="el-GR" sz="20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4" grpId="0"/>
      <p:bldP spid="80908" grpId="0"/>
      <p:bldP spid="80909" grpId="0"/>
      <p:bldP spid="80910" grpId="0"/>
      <p:bldP spid="809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633413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0000"/>
                </a:solidFill>
              </a:rPr>
              <a:t>ACKNOWLEDGMENTS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436563" y="884238"/>
            <a:ext cx="82073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/>
              <a:t>Dr. R. Larry June (Shell Chemical Company)</a:t>
            </a: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468313" y="1428750"/>
            <a:ext cx="8207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/>
              <a:t>Prof. Randall Q. Snurr (Northwestern University)</a:t>
            </a:r>
          </a:p>
        </p:txBody>
      </p:sp>
      <p:sp>
        <p:nvSpPr>
          <p:cNvPr id="73733" name="Rectangle 9"/>
          <p:cNvSpPr>
            <a:spLocks noChangeArrowheads="1"/>
          </p:cNvSpPr>
          <p:nvPr/>
        </p:nvSpPr>
        <p:spPr bwMode="auto">
          <a:xfrm>
            <a:off x="468313" y="2060575"/>
            <a:ext cx="8207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/>
              <a:t>Prof. Michael L. Greenfield (U. of Rhode Island)</a:t>
            </a:r>
          </a:p>
        </p:txBody>
      </p:sp>
      <p:sp>
        <p:nvSpPr>
          <p:cNvPr id="73734" name="Rectangle 10"/>
          <p:cNvSpPr>
            <a:spLocks noChangeArrowheads="1"/>
          </p:cNvSpPr>
          <p:nvPr/>
        </p:nvSpPr>
        <p:spPr bwMode="auto">
          <a:xfrm>
            <a:off x="477838" y="2676525"/>
            <a:ext cx="8207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/>
              <a:t>Dr. Nikolaos P. Kopsias (Intracom Hellas)</a:t>
            </a:r>
          </a:p>
        </p:txBody>
      </p:sp>
      <p:sp>
        <p:nvSpPr>
          <p:cNvPr id="73735" name="Rectangle 11"/>
          <p:cNvSpPr>
            <a:spLocks noChangeArrowheads="1"/>
          </p:cNvSpPr>
          <p:nvPr/>
        </p:nvSpPr>
        <p:spPr bwMode="auto">
          <a:xfrm>
            <a:off x="492125" y="3284538"/>
            <a:ext cx="8207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/>
              <a:t>Dr. Niki Vergadou (NCSR </a:t>
            </a:r>
            <a:r>
              <a:rPr lang="en-US" sz="2800">
                <a:latin typeface="Times New Roman" panose="02020603050405020304" pitchFamily="18" charset="0"/>
              </a:rPr>
              <a:t>“</a:t>
            </a:r>
            <a:r>
              <a:rPr lang="en-US" sz="2800"/>
              <a:t>Demokritos</a:t>
            </a:r>
            <a:r>
              <a:rPr lang="en-US" sz="2800">
                <a:latin typeface="Times New Roman" panose="02020603050405020304" pitchFamily="18" charset="0"/>
              </a:rPr>
              <a:t>”</a:t>
            </a:r>
            <a:r>
              <a:rPr lang="en-US" sz="2800"/>
              <a:t>)</a:t>
            </a:r>
          </a:p>
        </p:txBody>
      </p:sp>
      <p:sp>
        <p:nvSpPr>
          <p:cNvPr id="73736" name="Rectangle 12"/>
          <p:cNvSpPr>
            <a:spLocks noChangeArrowheads="1"/>
          </p:cNvSpPr>
          <p:nvPr/>
        </p:nvSpPr>
        <p:spPr bwMode="auto">
          <a:xfrm>
            <a:off x="484188" y="3932238"/>
            <a:ext cx="8207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/>
              <a:t>Dr. George C. Boulougouris (Univ. of Thrace)</a:t>
            </a:r>
          </a:p>
        </p:txBody>
      </p:sp>
      <p:sp>
        <p:nvSpPr>
          <p:cNvPr id="73737" name="Rectangle 13"/>
          <p:cNvSpPr>
            <a:spLocks noChangeArrowheads="1"/>
          </p:cNvSpPr>
          <p:nvPr/>
        </p:nvSpPr>
        <p:spPr bwMode="auto">
          <a:xfrm>
            <a:off x="509588" y="4508500"/>
            <a:ext cx="8207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/>
              <a:t>Dr. Dimitrios Tsalikis (Univ. of Patras)</a:t>
            </a:r>
          </a:p>
        </p:txBody>
      </p:sp>
      <p:sp>
        <p:nvSpPr>
          <p:cNvPr id="73738" name="Rectangle 14"/>
          <p:cNvSpPr>
            <a:spLocks noChangeArrowheads="1"/>
          </p:cNvSpPr>
          <p:nvPr/>
        </p:nvSpPr>
        <p:spPr bwMode="auto">
          <a:xfrm>
            <a:off x="509588" y="5084763"/>
            <a:ext cx="8207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/>
              <a:t>Dr. Nikolaos Lempesis (Univ. Fribourg, CH)</a:t>
            </a:r>
          </a:p>
        </p:txBody>
      </p:sp>
      <p:sp>
        <p:nvSpPr>
          <p:cNvPr id="73739" name="Rectangle 15"/>
          <p:cNvSpPr>
            <a:spLocks noChangeArrowheads="1"/>
          </p:cNvSpPr>
          <p:nvPr/>
        </p:nvSpPr>
        <p:spPr bwMode="auto">
          <a:xfrm>
            <a:off x="508000" y="5661025"/>
            <a:ext cx="8207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/>
              <a:t>Dr. Panagiotis D. Kolokathis</a:t>
            </a:r>
          </a:p>
        </p:txBody>
      </p:sp>
      <p:sp>
        <p:nvSpPr>
          <p:cNvPr id="73740" name="Rectangle 15"/>
          <p:cNvSpPr>
            <a:spLocks noChangeArrowheads="1"/>
          </p:cNvSpPr>
          <p:nvPr/>
        </p:nvSpPr>
        <p:spPr bwMode="auto">
          <a:xfrm>
            <a:off x="522288" y="6221413"/>
            <a:ext cx="8207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/>
              <a:t>Dr. Georgios G. Vogiatzis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1328738" y="260350"/>
            <a:ext cx="6130925" cy="623888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Probability efflux from the current set of explored states</a:t>
            </a:r>
          </a:p>
        </p:txBody>
      </p:sp>
      <p:pic>
        <p:nvPicPr>
          <p:cNvPr id="60419" name="Picture 2" descr="C:\Users\Doros N. Theodorou\AppData\Roaming\PixelMetrics\CaptureWiz\Tem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1412875"/>
            <a:ext cx="598805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866775"/>
            <a:ext cx="5319713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itle 1"/>
          <p:cNvSpPr>
            <a:spLocks noGrp="1"/>
          </p:cNvSpPr>
          <p:nvPr>
            <p:ph type="title"/>
          </p:nvPr>
        </p:nvSpPr>
        <p:spPr>
          <a:xfrm>
            <a:off x="720725" y="103188"/>
            <a:ext cx="8458200" cy="622300"/>
          </a:xfrm>
        </p:spPr>
        <p:txBody>
          <a:bodyPr/>
          <a:lstStyle/>
          <a:p>
            <a:r>
              <a:rPr lang="en-US" sz="2800" b="0" smtClean="0">
                <a:solidFill>
                  <a:srgbClr val="FF0000"/>
                </a:solidFill>
              </a:rPr>
              <a:t>Revealing the molecular relaxations of atactic PS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5865813" y="3660775"/>
            <a:ext cx="30956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i="1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Experimental measurements</a:t>
            </a:r>
            <a:r>
              <a:rPr lang="en-GB" altLang="en-US" sz="2000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1400" b="1">
                <a:solidFill>
                  <a:srgbClr val="FF0000"/>
                </a:solidFill>
                <a:ea typeface="ヒラギノ角ゴ Pro W3"/>
                <a:cs typeface="ヒラギノ角ゴ Pro W3"/>
                <a:sym typeface="Helvetica Light"/>
              </a:rPr>
              <a:t>DS</a:t>
            </a:r>
            <a:r>
              <a:rPr lang="en-GB" altLang="en-US" sz="1400" b="1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:</a:t>
            </a:r>
            <a:r>
              <a:rPr lang="en-GB" altLang="en-US" sz="1400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 </a:t>
            </a:r>
            <a:r>
              <a:rPr lang="en-GB" altLang="en-US" sz="1400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Grigoriadi, K.; Putzeys, T.; Wubbenhorst, M.; van Breemen, L.C.A.; Anderson, P.D; Hütter M. </a:t>
            </a:r>
            <a:r>
              <a:rPr lang="en-GB" altLang="en-US" sz="1400" i="1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J.Polym.Sci. B Polym. Phys. </a:t>
            </a:r>
            <a:r>
              <a:rPr lang="en-GB" altLang="en-US" sz="1400" b="1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2019</a:t>
            </a:r>
            <a:r>
              <a:rPr lang="en-GB" altLang="en-US" sz="1400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, </a:t>
            </a:r>
            <a:r>
              <a:rPr lang="en-GB" altLang="en-US" sz="1400" i="1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57</a:t>
            </a:r>
            <a:r>
              <a:rPr lang="en-GB" altLang="en-US" sz="1400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, 1394.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1400" b="1">
                <a:solidFill>
                  <a:srgbClr val="048882"/>
                </a:solidFill>
                <a:ea typeface="ヒラギノ角ゴ Pro W3"/>
                <a:cs typeface="ヒラギノ角ゴ Pro W3"/>
                <a:sym typeface="Helvetica Light"/>
              </a:rPr>
              <a:t>Neutron Scattering</a:t>
            </a:r>
            <a:r>
              <a:rPr lang="en-GB" altLang="en-US" sz="1400" b="1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:</a:t>
            </a:r>
            <a:r>
              <a:rPr lang="en-GB" altLang="en-US" sz="1400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 </a:t>
            </a:r>
            <a:r>
              <a:rPr lang="es-ES" altLang="en-US" sz="1400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Arrese-Igor, S.; Arbe, A.; Frick, B.; Colmenero, J. </a:t>
            </a:r>
            <a:r>
              <a:rPr lang="es-ES" altLang="en-US" sz="1400" i="1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Macromolecules </a:t>
            </a:r>
            <a:r>
              <a:rPr lang="es-ES" altLang="en-US" sz="1400" b="1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2011</a:t>
            </a:r>
            <a:r>
              <a:rPr lang="es-ES" altLang="en-US" sz="1400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, </a:t>
            </a:r>
            <a:r>
              <a:rPr lang="es-ES" altLang="en-US" sz="1400" i="1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44</a:t>
            </a:r>
            <a:r>
              <a:rPr lang="es-ES" altLang="en-US" sz="1400">
                <a:solidFill>
                  <a:srgbClr val="008000"/>
                </a:solidFill>
                <a:ea typeface="ヒラギノ角ゴ Pro W3"/>
                <a:cs typeface="ヒラギノ角ゴ Pro W3"/>
                <a:sym typeface="Helvetica Light"/>
              </a:rPr>
              <a:t>, 3161.</a:t>
            </a:r>
            <a:endParaRPr lang="en-GB" altLang="en-US" sz="1400">
              <a:solidFill>
                <a:srgbClr val="008000"/>
              </a:solidFill>
              <a:ea typeface="ヒラギノ角ゴ Pro W3"/>
              <a:cs typeface="ヒラギノ角ゴ Pro W3"/>
              <a:sym typeface="Helvetica Light"/>
            </a:endParaRPr>
          </a:p>
        </p:txBody>
      </p:sp>
      <p:sp>
        <p:nvSpPr>
          <p:cNvPr id="6" name="TextBox 5">
            <a:extLst>
              <a:ext uri="{FF2B5EF4-FFF2-40B4-BE49-F238E27FC236}"/>
            </a:extLst>
          </p:cNvPr>
          <p:cNvSpPr txBox="1"/>
          <p:nvPr/>
        </p:nvSpPr>
        <p:spPr>
          <a:xfrm>
            <a:off x="3413058" y="2752636"/>
            <a:ext cx="2217420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i="1" kern="0" dirty="0">
                <a:solidFill>
                  <a:srgbClr val="000000"/>
                </a:solidFill>
                <a:sym typeface="Helvetica Light"/>
              </a:rPr>
              <a:t>γ</a:t>
            </a:r>
            <a:r>
              <a:rPr lang="el-GR" sz="1600" kern="0" dirty="0">
                <a:solidFill>
                  <a:srgbClr val="000000"/>
                </a:solidFill>
                <a:sym typeface="Helvetica Light"/>
              </a:rPr>
              <a:t>-</a:t>
            </a:r>
            <a:r>
              <a:rPr lang="en-US" sz="1600" kern="0" dirty="0">
                <a:solidFill>
                  <a:srgbClr val="000000"/>
                </a:solidFill>
                <a:sym typeface="Helvetica Light"/>
              </a:rPr>
              <a:t>relaxation</a:t>
            </a:r>
            <a:r>
              <a:rPr lang="el-GR" sz="1600" kern="0" dirty="0">
                <a:solidFill>
                  <a:srgbClr val="000000"/>
                </a:solidFill>
                <a:sym typeface="Helvetica Light"/>
              </a:rPr>
              <a:t> </a:t>
            </a:r>
            <a:endParaRPr lang="x-none"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7" name="TextBox 6">
            <a:extLst>
              <a:ext uri="{FF2B5EF4-FFF2-40B4-BE49-F238E27FC236}"/>
            </a:extLst>
          </p:cNvPr>
          <p:cNvSpPr txBox="1"/>
          <p:nvPr/>
        </p:nvSpPr>
        <p:spPr>
          <a:xfrm>
            <a:off x="1529691" y="4771484"/>
            <a:ext cx="2217420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i="1" kern="0" dirty="0">
                <a:solidFill>
                  <a:srgbClr val="000000"/>
                </a:solidFill>
                <a:sym typeface="Helvetica Light"/>
              </a:rPr>
              <a:t>β*</a:t>
            </a:r>
            <a:r>
              <a:rPr lang="el-GR" sz="1600" kern="0" dirty="0">
                <a:solidFill>
                  <a:srgbClr val="000000"/>
                </a:solidFill>
                <a:sym typeface="Helvetica Light"/>
              </a:rPr>
              <a:t>-</a:t>
            </a:r>
            <a:r>
              <a:rPr lang="en-US" sz="1600" kern="0" dirty="0">
                <a:solidFill>
                  <a:srgbClr val="000000"/>
                </a:solidFill>
                <a:sym typeface="Helvetica Light"/>
              </a:rPr>
              <a:t>relaxation</a:t>
            </a:r>
            <a:r>
              <a:rPr lang="el-GR" sz="1600" kern="0" dirty="0">
                <a:solidFill>
                  <a:srgbClr val="000000"/>
                </a:solidFill>
                <a:sym typeface="Helvetica Light"/>
              </a:rPr>
              <a:t> </a:t>
            </a:r>
            <a:endParaRPr lang="x-none"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8" name="TextBox 7">
            <a:extLst>
              <a:ext uri="{FF2B5EF4-FFF2-40B4-BE49-F238E27FC236}"/>
            </a:extLst>
          </p:cNvPr>
          <p:cNvSpPr txBox="1"/>
          <p:nvPr/>
        </p:nvSpPr>
        <p:spPr>
          <a:xfrm>
            <a:off x="1195638" y="3416408"/>
            <a:ext cx="2217420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i="1" kern="0" dirty="0">
                <a:solidFill>
                  <a:srgbClr val="000000"/>
                </a:solidFill>
                <a:sym typeface="Helvetica Light"/>
              </a:rPr>
              <a:t>α</a:t>
            </a:r>
            <a:r>
              <a:rPr lang="el-GR" sz="1600" kern="0" dirty="0">
                <a:solidFill>
                  <a:srgbClr val="000000"/>
                </a:solidFill>
                <a:sym typeface="Helvetica Light"/>
              </a:rPr>
              <a:t>-</a:t>
            </a:r>
            <a:r>
              <a:rPr lang="en-US" sz="1600" kern="0" dirty="0">
                <a:solidFill>
                  <a:srgbClr val="000000"/>
                </a:solidFill>
                <a:sym typeface="Helvetica Light"/>
              </a:rPr>
              <a:t>relaxation</a:t>
            </a:r>
            <a:r>
              <a:rPr lang="el-GR" sz="1600" kern="0" dirty="0">
                <a:solidFill>
                  <a:srgbClr val="000000"/>
                </a:solidFill>
                <a:sym typeface="Helvetica Light"/>
              </a:rPr>
              <a:t> </a:t>
            </a:r>
            <a:endParaRPr lang="x-none" sz="1600" kern="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" name="TextBox 8">
            <a:extLst>
              <a:ext uri="{FF2B5EF4-FFF2-40B4-BE49-F238E27FC236}"/>
            </a:extLst>
          </p:cNvPr>
          <p:cNvSpPr txBox="1"/>
          <p:nvPr/>
        </p:nvSpPr>
        <p:spPr>
          <a:xfrm>
            <a:off x="1093850" y="1703673"/>
            <a:ext cx="2217420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i="1" kern="0" dirty="0">
                <a:solidFill>
                  <a:srgbClr val="000000"/>
                </a:solidFill>
                <a:sym typeface="Helvetica Light"/>
              </a:rPr>
              <a:t>δ</a:t>
            </a:r>
            <a:r>
              <a:rPr lang="el-GR" sz="1600" kern="0" dirty="0">
                <a:solidFill>
                  <a:srgbClr val="000000"/>
                </a:solidFill>
                <a:sym typeface="Helvetica Light"/>
              </a:rPr>
              <a:t>-</a:t>
            </a:r>
            <a:r>
              <a:rPr lang="en-US" sz="1600" kern="0" dirty="0">
                <a:solidFill>
                  <a:srgbClr val="000000"/>
                </a:solidFill>
                <a:sym typeface="Helvetica Light"/>
              </a:rPr>
              <a:t>relaxation</a:t>
            </a:r>
            <a:r>
              <a:rPr lang="el-GR" sz="1600" kern="0" dirty="0">
                <a:solidFill>
                  <a:srgbClr val="000000"/>
                </a:solidFill>
                <a:sym typeface="Helvetica Light"/>
              </a:rPr>
              <a:t> </a:t>
            </a:r>
            <a:endParaRPr lang="x-none" sz="1600" kern="0" dirty="0">
              <a:solidFill>
                <a:srgbClr val="000000"/>
              </a:solidFill>
              <a:sym typeface="Helvetica Light"/>
            </a:endParaRPr>
          </a:p>
        </p:txBody>
      </p:sp>
      <p:cxnSp>
        <p:nvCxnSpPr>
          <p:cNvPr id="11" name="Straight Arrow Connector 1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371600" y="1095671"/>
            <a:ext cx="0" cy="4805578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ysDot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/>
            </a:extLst>
          </p:cNvPr>
          <p:cNvSpPr txBox="1"/>
          <p:nvPr/>
        </p:nvSpPr>
        <p:spPr>
          <a:xfrm>
            <a:off x="1045512" y="5866027"/>
            <a:ext cx="1088136" cy="3799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kern="0" dirty="0" err="1">
                <a:solidFill>
                  <a:srgbClr val="000000"/>
                </a:solidFill>
                <a:sym typeface="Helvetica Light"/>
              </a:rPr>
              <a:t>T</a:t>
            </a:r>
            <a:r>
              <a:rPr lang="en-US" sz="2000" kern="0" baseline="-25000" dirty="0" err="1">
                <a:solidFill>
                  <a:srgbClr val="000000"/>
                </a:solidFill>
                <a:sym typeface="Helvetica Light"/>
              </a:rPr>
              <a:t>g</a:t>
            </a:r>
            <a:endParaRPr lang="x-none" sz="2000" kern="0" baseline="-2500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61451" name="Rectangle 14"/>
          <p:cNvSpPr>
            <a:spLocks noChangeArrowheads="1"/>
          </p:cNvSpPr>
          <p:nvPr/>
        </p:nvSpPr>
        <p:spPr bwMode="auto">
          <a:xfrm>
            <a:off x="5865813" y="674688"/>
            <a:ext cx="30956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000" b="1" i="1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Simulations</a:t>
            </a:r>
            <a:r>
              <a:rPr lang="en-GB" altLang="en-US" sz="2000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000" b="1">
                <a:solidFill>
                  <a:srgbClr val="0070C0"/>
                </a:solidFill>
                <a:ea typeface="ヒラギノ角ゴ Pro W3"/>
                <a:cs typeface="ヒラギノ角ゴ Pro W3"/>
                <a:sym typeface="Helvetica Light"/>
              </a:rPr>
              <a:t>Network Dynamics</a:t>
            </a:r>
            <a:r>
              <a:rPr lang="en-GB" altLang="en-US" sz="2000" b="1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: </a:t>
            </a:r>
            <a:r>
              <a:rPr lang="en-GB" altLang="en-US" sz="1800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Peaks of the probability efflux from the set of explored states.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000" b="1">
                <a:solidFill>
                  <a:srgbClr val="7030A0"/>
                </a:solidFill>
                <a:ea typeface="ヒラギノ角ゴ Pro W3"/>
                <a:cs typeface="ヒラギノ角ゴ Pro W3"/>
                <a:sym typeface="Helvetica Light"/>
              </a:rPr>
              <a:t>MD</a:t>
            </a:r>
            <a:r>
              <a:rPr lang="en-GB" altLang="en-US" sz="2000" b="1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:</a:t>
            </a:r>
            <a:r>
              <a:rPr lang="en-GB" altLang="en-US" sz="2000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 </a:t>
            </a:r>
            <a:r>
              <a:rPr lang="en-GB" altLang="en-US" sz="1800">
                <a:solidFill>
                  <a:srgbClr val="0D377F"/>
                </a:solidFill>
                <a:ea typeface="ヒラギノ角ゴ Pro W3"/>
                <a:cs typeface="ヒラギノ角ゴ Pro W3"/>
                <a:sym typeface="Helvetica Light"/>
              </a:rPr>
              <a:t>Characteristic times from orientational autocorrelation function of pendant bonds.</a:t>
            </a:r>
          </a:p>
        </p:txBody>
      </p:sp>
      <p:sp>
        <p:nvSpPr>
          <p:cNvPr id="61452" name="TextBox 11"/>
          <p:cNvSpPr txBox="1">
            <a:spLocks noChangeArrowheads="1"/>
          </p:cNvSpPr>
          <p:nvPr/>
        </p:nvSpPr>
        <p:spPr bwMode="auto">
          <a:xfrm>
            <a:off x="323850" y="6369050"/>
            <a:ext cx="930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>
                <a:solidFill>
                  <a:srgbClr val="008000"/>
                </a:solidFill>
              </a:rPr>
              <a:t>Vogiatzis, G.G.; van Breemen, L.C.A.; DNT; Hütter, M. </a:t>
            </a:r>
            <a:r>
              <a:rPr lang="en-US" sz="1600" i="1">
                <a:solidFill>
                  <a:srgbClr val="008000"/>
                </a:solidFill>
              </a:rPr>
              <a:t>Comp. Phys. Comm</a:t>
            </a:r>
            <a:r>
              <a:rPr lang="en-US" sz="1600">
                <a:solidFill>
                  <a:srgbClr val="008000"/>
                </a:solidFill>
              </a:rPr>
              <a:t>. </a:t>
            </a:r>
            <a:r>
              <a:rPr lang="en-US" sz="1600" b="1">
                <a:solidFill>
                  <a:srgbClr val="008000"/>
                </a:solidFill>
              </a:rPr>
              <a:t>2020</a:t>
            </a:r>
            <a:r>
              <a:rPr lang="en-US" sz="1600">
                <a:solidFill>
                  <a:srgbClr val="008000"/>
                </a:solidFill>
              </a:rPr>
              <a:t>, 248, 107008.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14313" y="836613"/>
            <a:ext cx="8929687" cy="1728787"/>
          </a:xfrm>
        </p:spPr>
        <p:txBody>
          <a:bodyPr/>
          <a:lstStyle/>
          <a:p>
            <a:pPr marL="273050" indent="-273050" eaLnBrk="1" hangingPunct="1">
              <a:lnSpc>
                <a:spcPct val="120000"/>
              </a:lnSpc>
              <a:buClr>
                <a:srgbClr val="33CCFF"/>
              </a:buClr>
              <a:buSzPct val="125000"/>
            </a:pPr>
            <a:r>
              <a:rPr lang="en-US" sz="2400" smtClean="0"/>
              <a:t>In many systems evolving through infrequent transitions in a network of states (e.g., reacting systems)  the number of states (e.g., molecular species) is enormous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115888"/>
            <a:ext cx="8229600" cy="571500"/>
          </a:xfrm>
          <a:extLst>
            <a:ext uri="{909E8E84-426E-40DD-AFC4-6F175D3DCCD1}">
              <a14:hiddenFill xmlns:a14="http://schemas.microsoft.com/office/drawing/2010/main">
                <a:solidFill>
                  <a:srgbClr val="0B539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THE  LUMPING  PROBLEM</a:t>
            </a:r>
            <a:endParaRPr lang="el-GR" sz="3200" smtClean="0">
              <a:solidFill>
                <a:srgbClr val="FF0000"/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523875" y="5516563"/>
            <a:ext cx="6880225" cy="35718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000" smtClean="0">
                <a:solidFill>
                  <a:srgbClr val="008000"/>
                </a:solidFill>
                <a:cs typeface="Arial" panose="020B0604020202020204" pitchFamily="34" charset="0"/>
              </a:rPr>
              <a:t>J. </a:t>
            </a:r>
            <a:r>
              <a:rPr lang="en-US" sz="2000" smtClean="0">
                <a:solidFill>
                  <a:srgbClr val="008000"/>
                </a:solidFill>
              </a:rPr>
              <a:t>Wei, J.C.W.  Kuo  </a:t>
            </a:r>
            <a:r>
              <a:rPr lang="en-US" sz="2000" i="1" smtClean="0">
                <a:solidFill>
                  <a:srgbClr val="008000"/>
                </a:solidFill>
              </a:rPr>
              <a:t>I&amp;EC Fundamentals </a:t>
            </a:r>
            <a:r>
              <a:rPr lang="en-US" sz="2000" b="1" i="1" smtClean="0">
                <a:solidFill>
                  <a:srgbClr val="008000"/>
                </a:solidFill>
              </a:rPr>
              <a:t>8</a:t>
            </a:r>
            <a:r>
              <a:rPr lang="en-US" sz="2000" smtClean="0">
                <a:solidFill>
                  <a:srgbClr val="008000"/>
                </a:solidFill>
              </a:rPr>
              <a:t>(1), 114 (1969)</a:t>
            </a:r>
            <a:r>
              <a:rPr lang="en-US" sz="1400" smtClean="0"/>
              <a:t> </a:t>
            </a:r>
            <a:endParaRPr lang="en-US" sz="1400" smtClean="0"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95263" y="2452688"/>
            <a:ext cx="84248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lang="en-US" sz="2400"/>
              <a:t>Because of this large number, one is unable to deal with each state separately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03200" y="3716338"/>
            <a:ext cx="8893175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lang="en-US" sz="2400"/>
              <a:t>It is often expedient to lump all the states into a few clusters or “equivalence  classes" or “lumped classes”, and then consider each class as an independent entity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2"/>
          <p:cNvSpPr>
            <a:spLocks noGrp="1"/>
          </p:cNvSpPr>
          <p:nvPr>
            <p:ph idx="4294967295"/>
          </p:nvPr>
        </p:nvSpPr>
        <p:spPr>
          <a:xfrm>
            <a:off x="444500" y="898525"/>
            <a:ext cx="8229600" cy="1643063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Clr>
                <a:srgbClr val="0099FF"/>
              </a:buClr>
              <a:buSzPct val="160000"/>
              <a:buFontTx/>
              <a:buNone/>
            </a:pPr>
            <a:r>
              <a:rPr lang="en-US" sz="2000" smtClean="0">
                <a:solidFill>
                  <a:srgbClr val="003399"/>
                </a:solidFill>
              </a:rPr>
              <a:t>     </a:t>
            </a:r>
            <a:r>
              <a:rPr lang="en-US" sz="2400" smtClean="0">
                <a:solidFill>
                  <a:srgbClr val="003399"/>
                </a:solidFill>
              </a:rPr>
              <a:t>Lumping</a:t>
            </a:r>
            <a:r>
              <a:rPr lang="en-US" sz="2000" smtClean="0"/>
              <a:t> =  linear transformation of  an     -tuple  state probability vector,    , into an    -tuple vector    , of smaller dimension with help of a           matrix       of rank     , where           : </a:t>
            </a:r>
            <a:endParaRPr lang="el-GR" sz="2000" smtClean="0"/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214313"/>
            <a:ext cx="8229600" cy="571500"/>
          </a:xfrm>
          <a:extLst>
            <a:ext uri="{909E8E84-426E-40DD-AFC4-6F175D3DCCD1}">
              <a14:hiddenFill xmlns:a14="http://schemas.microsoft.com/office/drawing/2010/main">
                <a:solidFill>
                  <a:srgbClr val="0B539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LUMPING  ANALYSIS</a:t>
            </a:r>
            <a:endParaRPr lang="el-GR" sz="3200" smtClean="0">
              <a:solidFill>
                <a:srgbClr val="FF0000"/>
              </a:solidFill>
            </a:endParaRPr>
          </a:p>
        </p:txBody>
      </p:sp>
      <p:grpSp>
        <p:nvGrpSpPr>
          <p:cNvPr id="64516" name="Group 34"/>
          <p:cNvGrpSpPr>
            <a:grpSpLocks/>
          </p:cNvGrpSpPr>
          <p:nvPr/>
        </p:nvGrpSpPr>
        <p:grpSpPr bwMode="auto">
          <a:xfrm>
            <a:off x="1387475" y="1141413"/>
            <a:ext cx="4592638" cy="1225550"/>
            <a:chOff x="874" y="719"/>
            <a:chExt cx="2893" cy="772"/>
          </a:xfrm>
        </p:grpSpPr>
        <p:graphicFrame>
          <p:nvGraphicFramePr>
            <p:cNvPr id="64530" name="Object 6"/>
            <p:cNvGraphicFramePr>
              <a:graphicFrameLocks noChangeAspect="1"/>
            </p:cNvGraphicFramePr>
            <p:nvPr/>
          </p:nvGraphicFramePr>
          <p:xfrm>
            <a:off x="3507" y="719"/>
            <a:ext cx="172" cy="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26" name="Equation" r:id="rId4" imgW="126835" imgH="139518" progId="Equation.DSMT4">
                    <p:embed/>
                  </p:oleObj>
                </mc:Choice>
                <mc:Fallback>
                  <p:oleObj name="Equation" r:id="rId4" imgW="126835" imgH="139518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7" y="719"/>
                          <a:ext cx="172" cy="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31" name="Object 7"/>
            <p:cNvGraphicFramePr>
              <a:graphicFrameLocks noChangeAspect="1"/>
            </p:cNvGraphicFramePr>
            <p:nvPr/>
          </p:nvGraphicFramePr>
          <p:xfrm>
            <a:off x="1837" y="991"/>
            <a:ext cx="150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27" name="Equation" r:id="rId6" imgW="177646" imgH="241091" progId="Equation.DSMT4">
                    <p:embed/>
                  </p:oleObj>
                </mc:Choice>
                <mc:Fallback>
                  <p:oleObj name="Equation" r:id="rId6" imgW="177646" imgH="241091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7" y="991"/>
                          <a:ext cx="150" cy="2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32" name="Object 8"/>
            <p:cNvGraphicFramePr>
              <a:graphicFrameLocks noChangeAspect="1"/>
            </p:cNvGraphicFramePr>
            <p:nvPr/>
          </p:nvGraphicFramePr>
          <p:xfrm>
            <a:off x="874" y="1302"/>
            <a:ext cx="398" cy="1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28" name="Equation" r:id="rId8" imgW="508000" imgH="241300" progId="Equation.DSMT4">
                    <p:embed/>
                  </p:oleObj>
                </mc:Choice>
                <mc:Fallback>
                  <p:oleObj name="Equation" r:id="rId8" imgW="508000" imgH="2413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4" y="1302"/>
                          <a:ext cx="398" cy="1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33" name="Object 9"/>
            <p:cNvGraphicFramePr>
              <a:graphicFrameLocks noChangeAspect="1"/>
            </p:cNvGraphicFramePr>
            <p:nvPr/>
          </p:nvGraphicFramePr>
          <p:xfrm>
            <a:off x="2598" y="1263"/>
            <a:ext cx="167" cy="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29" name="Equation" r:id="rId10" imgW="177646" imgH="241091" progId="Equation.DSMT4">
                    <p:embed/>
                  </p:oleObj>
                </mc:Choice>
                <mc:Fallback>
                  <p:oleObj name="Equation" r:id="rId10" imgW="177646" imgH="241091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8" y="1263"/>
                          <a:ext cx="167" cy="2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34" name="Object 10"/>
            <p:cNvGraphicFramePr>
              <a:graphicFrameLocks noChangeAspect="1"/>
            </p:cNvGraphicFramePr>
            <p:nvPr/>
          </p:nvGraphicFramePr>
          <p:xfrm>
            <a:off x="3324" y="1292"/>
            <a:ext cx="443" cy="1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30" name="Equation" r:id="rId12" imgW="558558" imgH="241195" progId="Equation.DSMT4">
                    <p:embed/>
                  </p:oleObj>
                </mc:Choice>
                <mc:Fallback>
                  <p:oleObj name="Equation" r:id="rId12" imgW="558558" imgH="241195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24" y="1292"/>
                          <a:ext cx="443" cy="1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35" name="Object 11"/>
            <p:cNvGraphicFramePr>
              <a:graphicFrameLocks noChangeAspect="1"/>
            </p:cNvGraphicFramePr>
            <p:nvPr/>
          </p:nvGraphicFramePr>
          <p:xfrm>
            <a:off x="1066" y="981"/>
            <a:ext cx="152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31" name="Equation" r:id="rId14" imgW="139579" imgH="164957" progId="Equation.DSMT4">
                    <p:embed/>
                  </p:oleObj>
                </mc:Choice>
                <mc:Fallback>
                  <p:oleObj name="Equation" r:id="rId14" imgW="139579" imgH="164957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6" y="981"/>
                          <a:ext cx="152" cy="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36" name="Object 12"/>
            <p:cNvGraphicFramePr>
              <a:graphicFrameLocks noChangeAspect="1"/>
            </p:cNvGraphicFramePr>
            <p:nvPr/>
          </p:nvGraphicFramePr>
          <p:xfrm>
            <a:off x="2881" y="935"/>
            <a:ext cx="158" cy="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32" name="Equation" r:id="rId16" imgW="139639" imgH="203112" progId="Equation.DSMT4">
                    <p:embed/>
                  </p:oleObj>
                </mc:Choice>
                <mc:Fallback>
                  <p:oleObj name="Equation" r:id="rId16" imgW="139639" imgH="203112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1" y="935"/>
                          <a:ext cx="158" cy="2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37" name="Object 13"/>
            <p:cNvGraphicFramePr>
              <a:graphicFrameLocks noChangeAspect="1"/>
            </p:cNvGraphicFramePr>
            <p:nvPr/>
          </p:nvGraphicFramePr>
          <p:xfrm>
            <a:off x="1781" y="1253"/>
            <a:ext cx="214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33" name="Equation" r:id="rId18" imgW="190335" imgH="164957" progId="Equation.DSMT4">
                    <p:embed/>
                  </p:oleObj>
                </mc:Choice>
                <mc:Fallback>
                  <p:oleObj name="Equation" r:id="rId18" imgW="190335" imgH="164957" progId="Equation.DSMT4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1" y="1253"/>
                          <a:ext cx="214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4517" name="Group 29"/>
          <p:cNvGrpSpPr>
            <a:grpSpLocks/>
          </p:cNvGrpSpPr>
          <p:nvPr/>
        </p:nvGrpSpPr>
        <p:grpSpPr bwMode="auto">
          <a:xfrm>
            <a:off x="1547813" y="2636838"/>
            <a:ext cx="5184775" cy="2719387"/>
            <a:chOff x="839" y="1797"/>
            <a:chExt cx="3266" cy="1713"/>
          </a:xfrm>
        </p:grpSpPr>
        <p:grpSp>
          <p:nvGrpSpPr>
            <p:cNvPr id="64522" name="Group 28"/>
            <p:cNvGrpSpPr>
              <a:grpSpLocks/>
            </p:cNvGrpSpPr>
            <p:nvPr/>
          </p:nvGrpSpPr>
          <p:grpSpPr bwMode="auto">
            <a:xfrm>
              <a:off x="839" y="1797"/>
              <a:ext cx="3266" cy="1713"/>
              <a:chOff x="839" y="1797"/>
              <a:chExt cx="3266" cy="1713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839" y="1797"/>
                <a:ext cx="453" cy="76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l-GR" sz="180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845" y="1800"/>
                <a:ext cx="1710" cy="76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l-GR" sz="180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696" y="1800"/>
                <a:ext cx="409" cy="17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l-GR" sz="1800"/>
              </a:p>
            </p:txBody>
          </p:sp>
          <p:graphicFrame>
            <p:nvGraphicFramePr>
              <p:cNvPr id="64527" name="Object 21"/>
              <p:cNvGraphicFramePr>
                <a:graphicFrameLocks noChangeAspect="1"/>
              </p:cNvGraphicFramePr>
              <p:nvPr/>
            </p:nvGraphicFramePr>
            <p:xfrm>
              <a:off x="2581" y="2069"/>
              <a:ext cx="163" cy="1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4634" name="Equation" r:id="rId20" imgW="190335" imgH="164957" progId="Equation.DSMT4">
                      <p:embed/>
                    </p:oleObj>
                  </mc:Choice>
                  <mc:Fallback>
                    <p:oleObj name="Equation" r:id="rId20" imgW="190335" imgH="164957" progId="Equation.DSMT4">
                      <p:embed/>
                      <p:pic>
                        <p:nvPicPr>
                          <p:cNvPr id="0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81" y="2069"/>
                            <a:ext cx="163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4528" name="Object 22"/>
              <p:cNvGraphicFramePr>
                <a:graphicFrameLocks noChangeAspect="1"/>
              </p:cNvGraphicFramePr>
              <p:nvPr/>
            </p:nvGraphicFramePr>
            <p:xfrm>
              <a:off x="3833" y="2568"/>
              <a:ext cx="120" cy="1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4635" name="Equation" r:id="rId21" imgW="139579" imgH="164957" progId="Equation.DSMT4">
                      <p:embed/>
                    </p:oleObj>
                  </mc:Choice>
                  <mc:Fallback>
                    <p:oleObj name="Equation" r:id="rId21" imgW="139579" imgH="164957" progId="Equation.DSMT4">
                      <p:embed/>
                      <p:pic>
                        <p:nvPicPr>
                          <p:cNvPr id="0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33" y="2568"/>
                            <a:ext cx="120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4529" name="Text Box 27"/>
              <p:cNvSpPr txBox="1">
                <a:spLocks noChangeArrowheads="1"/>
              </p:cNvSpPr>
              <p:nvPr/>
            </p:nvSpPr>
            <p:spPr bwMode="auto">
              <a:xfrm>
                <a:off x="1474" y="2024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sz="2800"/>
                  <a:t>=</a:t>
                </a:r>
              </a:p>
            </p:txBody>
          </p:sp>
        </p:grpSp>
        <p:graphicFrame>
          <p:nvGraphicFramePr>
            <p:cNvPr id="64523" name="Object 20"/>
            <p:cNvGraphicFramePr>
              <a:graphicFrameLocks noChangeAspect="1"/>
            </p:cNvGraphicFramePr>
            <p:nvPr/>
          </p:nvGraphicFramePr>
          <p:xfrm>
            <a:off x="991" y="2069"/>
            <a:ext cx="120" cy="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36" name="Equation" r:id="rId22" imgW="139639" imgH="203112" progId="Equation.DSMT4">
                    <p:embed/>
                  </p:oleObj>
                </mc:Choice>
                <mc:Fallback>
                  <p:oleObj name="Equation" r:id="rId22" imgW="139639" imgH="203112" progId="Equation.DSMT4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1" y="2069"/>
                          <a:ext cx="120" cy="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6878" name="Text Box 30"/>
          <p:cNvSpPr txBox="1">
            <a:spLocks noChangeArrowheads="1"/>
          </p:cNvSpPr>
          <p:nvPr/>
        </p:nvSpPr>
        <p:spPr bwMode="auto">
          <a:xfrm>
            <a:off x="900113" y="4508500"/>
            <a:ext cx="4679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3399"/>
                </a:solidFill>
              </a:rPr>
              <a:t>Properties of lumping matrix </a:t>
            </a:r>
            <a:r>
              <a:rPr lang="en-US" sz="2400" b="1">
                <a:solidFill>
                  <a:srgbClr val="003399"/>
                </a:solidFill>
              </a:rPr>
              <a:t>M</a:t>
            </a:r>
            <a:r>
              <a:rPr lang="en-US" sz="2400">
                <a:solidFill>
                  <a:srgbClr val="003399"/>
                </a:solidFill>
              </a:rPr>
              <a:t>:</a:t>
            </a:r>
          </a:p>
        </p:txBody>
      </p:sp>
      <p:sp>
        <p:nvSpPr>
          <p:cNvPr id="206879" name="Text Box 31"/>
          <p:cNvSpPr txBox="1">
            <a:spLocks noChangeArrowheads="1"/>
          </p:cNvSpPr>
          <p:nvPr/>
        </p:nvSpPr>
        <p:spPr bwMode="auto">
          <a:xfrm>
            <a:off x="1116013" y="5084763"/>
            <a:ext cx="3384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40000"/>
            </a:pPr>
            <a:r>
              <a:rPr lang="en-US" sz="2000"/>
              <a:t>  Elements are either 0 or 1</a:t>
            </a:r>
          </a:p>
        </p:txBody>
      </p:sp>
      <p:sp>
        <p:nvSpPr>
          <p:cNvPr id="206880" name="Text Box 32"/>
          <p:cNvSpPr txBox="1">
            <a:spLocks noChangeArrowheads="1"/>
          </p:cNvSpPr>
          <p:nvPr/>
        </p:nvSpPr>
        <p:spPr bwMode="auto">
          <a:xfrm>
            <a:off x="1100138" y="5516563"/>
            <a:ext cx="4695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FF"/>
              </a:buClr>
              <a:buSzPct val="140000"/>
            </a:pPr>
            <a:r>
              <a:rPr lang="en-US" sz="2000"/>
              <a:t>  Each column contains exactly one 1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004888" y="6167438"/>
            <a:ext cx="6880225" cy="35718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000" smtClean="0">
                <a:solidFill>
                  <a:srgbClr val="008000"/>
                </a:solidFill>
                <a:cs typeface="Arial" panose="020B0604020202020204" pitchFamily="34" charset="0"/>
              </a:rPr>
              <a:t>J. </a:t>
            </a:r>
            <a:r>
              <a:rPr lang="en-US" sz="2000" smtClean="0">
                <a:solidFill>
                  <a:srgbClr val="008000"/>
                </a:solidFill>
              </a:rPr>
              <a:t>Wei, J.C.W.  Kuo  </a:t>
            </a:r>
            <a:r>
              <a:rPr lang="en-US" sz="2000" i="1" smtClean="0">
                <a:solidFill>
                  <a:srgbClr val="008000"/>
                </a:solidFill>
              </a:rPr>
              <a:t>I&amp;EC Fundamentals </a:t>
            </a:r>
            <a:r>
              <a:rPr lang="en-US" sz="2000" b="1" i="1" smtClean="0">
                <a:solidFill>
                  <a:srgbClr val="008000"/>
                </a:solidFill>
              </a:rPr>
              <a:t>8</a:t>
            </a:r>
            <a:r>
              <a:rPr lang="en-US" sz="2000" smtClean="0">
                <a:solidFill>
                  <a:srgbClr val="008000"/>
                </a:solidFill>
              </a:rPr>
              <a:t>(1), 114 (1969)</a:t>
            </a:r>
            <a:r>
              <a:rPr lang="en-US" sz="1400" smtClean="0"/>
              <a:t> </a:t>
            </a:r>
            <a:endParaRPr lang="en-US" sz="140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78" grpId="0"/>
      <p:bldP spid="206879" grpId="0"/>
      <p:bldP spid="2068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06438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0000"/>
                </a:solidFill>
              </a:rPr>
              <a:t>LUMPING  ERROR</a:t>
            </a:r>
          </a:p>
        </p:txBody>
      </p:sp>
      <p:grpSp>
        <p:nvGrpSpPr>
          <p:cNvPr id="66563" name="Group 8"/>
          <p:cNvGrpSpPr>
            <a:grpSpLocks/>
          </p:cNvGrpSpPr>
          <p:nvPr/>
        </p:nvGrpSpPr>
        <p:grpSpPr bwMode="auto">
          <a:xfrm>
            <a:off x="155575" y="765175"/>
            <a:ext cx="8893175" cy="2641600"/>
            <a:chOff x="158" y="754"/>
            <a:chExt cx="5602" cy="1664"/>
          </a:xfrm>
        </p:grpSpPr>
        <p:sp>
          <p:nvSpPr>
            <p:cNvPr id="66578" name="Text Box 4"/>
            <p:cNvSpPr txBox="1">
              <a:spLocks noChangeArrowheads="1"/>
            </p:cNvSpPr>
            <p:nvPr/>
          </p:nvSpPr>
          <p:spPr bwMode="auto">
            <a:xfrm>
              <a:off x="158" y="754"/>
              <a:ext cx="5602" cy="1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/>
                <a:t>System whose dynamics follows the master equation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/>
                <a:t>               is exactly lumpable by a matrix </a:t>
              </a:r>
              <a:r>
                <a:rPr lang="en-US" sz="2800" b="1">
                  <a:latin typeface="Times New Roman" panose="02020603050405020304" pitchFamily="18" charset="0"/>
                </a:rPr>
                <a:t>M</a:t>
              </a:r>
              <a:r>
                <a:rPr lang="en-US" sz="2800"/>
                <a:t> if there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/>
                <a:t>exists a matrix      such that the dynamics of the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/>
                <a:t>lumped system is described by               .  Then,</a:t>
              </a:r>
            </a:p>
          </p:txBody>
        </p:sp>
        <p:graphicFrame>
          <p:nvGraphicFramePr>
            <p:cNvPr id="66579" name="Object 5"/>
            <p:cNvGraphicFramePr>
              <a:graphicFrameLocks noChangeAspect="1"/>
            </p:cNvGraphicFramePr>
            <p:nvPr/>
          </p:nvGraphicFramePr>
          <p:xfrm>
            <a:off x="239" y="1091"/>
            <a:ext cx="827" cy="5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54" name="Equation" r:id="rId3" imgW="609336" imgH="393529" progId="Equation.DSMT4">
                    <p:embed/>
                  </p:oleObj>
                </mc:Choice>
                <mc:Fallback>
                  <p:oleObj name="Equation" r:id="rId3" imgW="609336" imgH="393529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" y="1091"/>
                          <a:ext cx="827" cy="5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580" name="Object 6"/>
            <p:cNvGraphicFramePr>
              <a:graphicFrameLocks noChangeAspect="1"/>
            </p:cNvGraphicFramePr>
            <p:nvPr/>
          </p:nvGraphicFramePr>
          <p:xfrm>
            <a:off x="1696" y="1520"/>
            <a:ext cx="294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55" name="Equation" r:id="rId5" imgW="177569" imgH="202936" progId="Equation.DSMT4">
                    <p:embed/>
                  </p:oleObj>
                </mc:Choice>
                <mc:Fallback>
                  <p:oleObj name="Equation" r:id="rId5" imgW="177569" imgH="202936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6" y="1520"/>
                          <a:ext cx="294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581" name="Object 7"/>
            <p:cNvGraphicFramePr>
              <a:graphicFrameLocks noChangeAspect="1"/>
            </p:cNvGraphicFramePr>
            <p:nvPr/>
          </p:nvGraphicFramePr>
          <p:xfrm>
            <a:off x="3374" y="1833"/>
            <a:ext cx="827" cy="5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56" name="Equation" r:id="rId7" imgW="609336" imgH="431613" progId="Equation.DSMT4">
                    <p:embed/>
                  </p:oleObj>
                </mc:Choice>
                <mc:Fallback>
                  <p:oleObj name="Equation" r:id="rId7" imgW="609336" imgH="431613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4" y="1833"/>
                          <a:ext cx="827" cy="5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3012" name="Group 20"/>
          <p:cNvGrpSpPr>
            <a:grpSpLocks/>
          </p:cNvGrpSpPr>
          <p:nvPr/>
        </p:nvGrpSpPr>
        <p:grpSpPr bwMode="auto">
          <a:xfrm>
            <a:off x="-219075" y="3357563"/>
            <a:ext cx="8382000" cy="2357437"/>
            <a:chOff x="22" y="2387"/>
            <a:chExt cx="5280" cy="1485"/>
          </a:xfrm>
        </p:grpSpPr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22" y="2387"/>
              <a:ext cx="5184" cy="1485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lvl1pPr marL="273050" indent="-2730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defRPr/>
              </a:pPr>
              <a:r>
                <a:rPr lang="en-US" sz="2400" smtClean="0">
                  <a:latin typeface="Constantia" panose="02030602050306030303" pitchFamily="18" charset="0"/>
                </a:rPr>
                <a:t> 					               </a:t>
              </a:r>
              <a:r>
                <a:rPr lang="en-US" sz="3200" smtClean="0">
                  <a:latin typeface="Constantia" panose="02030602050306030303" pitchFamily="18" charset="0"/>
                </a:rPr>
                <a:t>= </a:t>
              </a:r>
              <a:r>
                <a:rPr lang="en-US" sz="2400" smtClean="0">
                  <a:latin typeface="Constantia" panose="02030602050306030303" pitchFamily="18" charset="0"/>
                </a:rPr>
                <a:t>  </a:t>
              </a:r>
            </a:p>
            <a:p>
              <a:pPr eaLnBrk="1" hangingPunct="1">
                <a:lnSpc>
                  <a:spcPct val="13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defRPr/>
              </a:pPr>
              <a:r>
                <a:rPr lang="en-US" sz="2400" smtClean="0">
                  <a:latin typeface="Constantia" panose="02030602050306030303" pitchFamily="18" charset="0"/>
                </a:rPr>
                <a:t>					          </a:t>
              </a:r>
            </a:p>
            <a:p>
              <a:pPr eaLnBrk="1" hangingPunct="1">
                <a:lnSpc>
                  <a:spcPct val="13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defRPr/>
              </a:pPr>
              <a:r>
                <a:rPr lang="en-US" sz="2400" smtClean="0">
                  <a:latin typeface="Constantia" panose="02030602050306030303" pitchFamily="18" charset="0"/>
                </a:rPr>
                <a:t>					            </a:t>
              </a:r>
            </a:p>
            <a:p>
              <a:pPr eaLnBrk="1" hangingPunct="1">
                <a:lnSpc>
                  <a:spcPct val="13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defRPr/>
              </a:pPr>
              <a:r>
                <a:rPr lang="en-US" sz="2400" smtClean="0">
                  <a:latin typeface="Constantia" panose="02030602050306030303" pitchFamily="18" charset="0"/>
                </a:rPr>
                <a:t>						     </a:t>
              </a:r>
              <a:endParaRPr lang="el-GR" sz="2400" smtClean="0">
                <a:latin typeface="Constantia" panose="02030602050306030303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7" y="2432"/>
              <a:ext cx="1215" cy="6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sz="18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55" y="2432"/>
              <a:ext cx="1361" cy="13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sz="18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352" y="2432"/>
              <a:ext cx="614" cy="6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sz="18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87" y="2432"/>
              <a:ext cx="1215" cy="6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l-GR" sz="1800"/>
            </a:p>
          </p:txBody>
        </p:sp>
        <p:graphicFrame>
          <p:nvGraphicFramePr>
            <p:cNvPr id="66574" name="Object 16"/>
            <p:cNvGraphicFramePr>
              <a:graphicFrameLocks noChangeAspect="1"/>
            </p:cNvGraphicFramePr>
            <p:nvPr/>
          </p:nvGraphicFramePr>
          <p:xfrm>
            <a:off x="3527" y="2557"/>
            <a:ext cx="233" cy="3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57" name="Equation" r:id="rId9" imgW="177569" imgH="202936" progId="Equation.DSMT4">
                    <p:embed/>
                  </p:oleObj>
                </mc:Choice>
                <mc:Fallback>
                  <p:oleObj name="Equation" r:id="rId9" imgW="177569" imgH="202936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27" y="2557"/>
                          <a:ext cx="233" cy="3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575" name="Object 17"/>
            <p:cNvGraphicFramePr>
              <a:graphicFrameLocks noChangeAspect="1"/>
            </p:cNvGraphicFramePr>
            <p:nvPr/>
          </p:nvGraphicFramePr>
          <p:xfrm>
            <a:off x="4551" y="2573"/>
            <a:ext cx="286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58" name="Equation" r:id="rId11" imgW="190335" imgH="164957" progId="Equation.DSMT4">
                    <p:embed/>
                  </p:oleObj>
                </mc:Choice>
                <mc:Fallback>
                  <p:oleObj name="Equation" r:id="rId11" imgW="190335" imgH="164957" progId="Equation.DSMT4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51" y="2573"/>
                          <a:ext cx="286" cy="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576" name="Object 18"/>
            <p:cNvGraphicFramePr>
              <a:graphicFrameLocks noChangeAspect="1"/>
            </p:cNvGraphicFramePr>
            <p:nvPr/>
          </p:nvGraphicFramePr>
          <p:xfrm>
            <a:off x="808" y="2591"/>
            <a:ext cx="286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59" name="Equation" r:id="rId13" imgW="190335" imgH="164957" progId="Equation.DSMT4">
                    <p:embed/>
                  </p:oleObj>
                </mc:Choice>
                <mc:Fallback>
                  <p:oleObj name="Equation" r:id="rId13" imgW="190335" imgH="164957" progId="Equation.DSMT4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8" y="2591"/>
                          <a:ext cx="286" cy="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577" name="Object 19"/>
            <p:cNvGraphicFramePr>
              <a:graphicFrameLocks noChangeAspect="1"/>
            </p:cNvGraphicFramePr>
            <p:nvPr/>
          </p:nvGraphicFramePr>
          <p:xfrm>
            <a:off x="2153" y="2896"/>
            <a:ext cx="273" cy="3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60" name="Equation" r:id="rId14" imgW="177492" imgH="164814" progId="Equation.DSMT4">
                    <p:embed/>
                  </p:oleObj>
                </mc:Choice>
                <mc:Fallback>
                  <p:oleObj name="Equation" r:id="rId14" imgW="177492" imgH="164814" progId="Equation.DSMT4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3" y="2896"/>
                          <a:ext cx="273" cy="3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3016" name="Group 24"/>
          <p:cNvGrpSpPr>
            <a:grpSpLocks/>
          </p:cNvGrpSpPr>
          <p:nvPr/>
        </p:nvGrpSpPr>
        <p:grpSpPr bwMode="auto">
          <a:xfrm>
            <a:off x="187325" y="5559425"/>
            <a:ext cx="8886825" cy="1155700"/>
            <a:chOff x="118" y="3502"/>
            <a:chExt cx="5598" cy="728"/>
          </a:xfrm>
        </p:grpSpPr>
        <p:sp>
          <p:nvSpPr>
            <p:cNvPr id="66566" name="Text Box 21"/>
            <p:cNvSpPr txBox="1">
              <a:spLocks noChangeArrowheads="1"/>
            </p:cNvSpPr>
            <p:nvPr/>
          </p:nvSpPr>
          <p:spPr bwMode="auto">
            <a:xfrm>
              <a:off x="118" y="3693"/>
              <a:ext cx="426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/>
                <a:t>Lumping error: </a:t>
              </a:r>
            </a:p>
          </p:txBody>
        </p:sp>
        <p:graphicFrame>
          <p:nvGraphicFramePr>
            <p:cNvPr id="66567" name="Object 22"/>
            <p:cNvGraphicFramePr>
              <a:graphicFrameLocks noChangeAspect="1"/>
            </p:cNvGraphicFramePr>
            <p:nvPr/>
          </p:nvGraphicFramePr>
          <p:xfrm>
            <a:off x="1646" y="3502"/>
            <a:ext cx="2202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61" name="Equation" r:id="rId16" imgW="1497950" imgH="495085" progId="Equation.DSMT4">
                    <p:embed/>
                  </p:oleObj>
                </mc:Choice>
                <mc:Fallback>
                  <p:oleObj name="Equation" r:id="rId16" imgW="1497950" imgH="495085" progId="Equation.DSMT4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6" y="3502"/>
                          <a:ext cx="2202" cy="7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568" name="Object 23"/>
            <p:cNvGraphicFramePr>
              <a:graphicFrameLocks noChangeAspect="1"/>
            </p:cNvGraphicFramePr>
            <p:nvPr/>
          </p:nvGraphicFramePr>
          <p:xfrm>
            <a:off x="3723" y="3668"/>
            <a:ext cx="1993" cy="3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62" name="Equation" r:id="rId18" imgW="1257300" imgH="241300" progId="Equation.DSMT4">
                    <p:embed/>
                  </p:oleObj>
                </mc:Choice>
                <mc:Fallback>
                  <p:oleObj name="Equation" r:id="rId18" imgW="1257300" imgH="241300" progId="Equation.DSMT4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23" y="3668"/>
                          <a:ext cx="1993" cy="3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0963"/>
            <a:ext cx="8229600" cy="706438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THE  PROBLEM  OF  OPTIMAL  LUMPING</a:t>
            </a:r>
          </a:p>
        </p:txBody>
      </p:sp>
      <p:grpSp>
        <p:nvGrpSpPr>
          <p:cNvPr id="67587" name="Group 10"/>
          <p:cNvGrpSpPr>
            <a:grpSpLocks/>
          </p:cNvGrpSpPr>
          <p:nvPr/>
        </p:nvGrpSpPr>
        <p:grpSpPr bwMode="auto">
          <a:xfrm>
            <a:off x="395288" y="471488"/>
            <a:ext cx="7920037" cy="1800225"/>
            <a:chOff x="476" y="709"/>
            <a:chExt cx="4989" cy="1134"/>
          </a:xfrm>
        </p:grpSpPr>
        <p:sp>
          <p:nvSpPr>
            <p:cNvPr id="67597" name="Text Box 4"/>
            <p:cNvSpPr txBox="1">
              <a:spLocks noChangeArrowheads="1"/>
            </p:cNvSpPr>
            <p:nvPr/>
          </p:nvSpPr>
          <p:spPr bwMode="auto">
            <a:xfrm>
              <a:off x="476" y="709"/>
              <a:ext cx="4989" cy="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/>
                <a:t>For a system with </a:t>
              </a:r>
              <a:r>
                <a:rPr lang="en-US" sz="2800" i="1">
                  <a:latin typeface="Times New Roman" panose="02020603050405020304" pitchFamily="18" charset="0"/>
                </a:rPr>
                <a:t>n</a:t>
              </a:r>
              <a:r>
                <a:rPr lang="en-US" sz="2800"/>
                <a:t> states whose dynamics is described by the </a:t>
              </a:r>
              <a:r>
                <a:rPr lang="en-US" sz="2800" i="1">
                  <a:latin typeface="Times New Roman" panose="02020603050405020304" pitchFamily="18" charset="0"/>
                </a:rPr>
                <a:t>n</a:t>
              </a:r>
              <a:r>
                <a:rPr lang="en-US" sz="2800">
                  <a:latin typeface="Times New Roman" panose="02020603050405020304" pitchFamily="18" charset="0"/>
                  <a:sym typeface="Symbol" panose="05050102010706020507" pitchFamily="18" charset="2"/>
                </a:rPr>
                <a:t></a:t>
              </a:r>
              <a:r>
                <a:rPr lang="en-US" sz="2800" i="1">
                  <a:latin typeface="Times New Roman" panose="02020603050405020304" pitchFamily="18" charset="0"/>
                  <a:sym typeface="Symbol" panose="05050102010706020507" pitchFamily="18" charset="2"/>
                </a:rPr>
                <a:t>n</a:t>
              </a:r>
              <a:r>
                <a:rPr lang="en-US" sz="2800"/>
                <a:t> matrix </a:t>
              </a:r>
              <a:r>
                <a:rPr lang="en-US" sz="2800" b="1">
                  <a:latin typeface="Times New Roman" panose="02020603050405020304" pitchFamily="18" charset="0"/>
                </a:rPr>
                <a:t>K</a:t>
              </a:r>
              <a:r>
                <a:rPr lang="en-US" sz="2800"/>
                <a:t>, determine a number of lumped states     and a    </a:t>
              </a:r>
              <a:r>
                <a:rPr lang="en-US" sz="2800">
                  <a:sym typeface="Symbol" panose="05050102010706020507" pitchFamily="18" charset="2"/>
                </a:rPr>
                <a:t>   </a:t>
              </a:r>
              <a:r>
                <a:rPr lang="en-US" sz="2800"/>
                <a:t> lumping matrix </a:t>
              </a:r>
              <a:r>
                <a:rPr lang="en-US" sz="2800" b="1">
                  <a:latin typeface="Times New Roman" panose="02020603050405020304" pitchFamily="18" charset="0"/>
                </a:rPr>
                <a:t>M</a:t>
              </a:r>
              <a:r>
                <a:rPr lang="en-US" sz="2800"/>
                <a:t> such that the objective function </a:t>
              </a:r>
            </a:p>
          </p:txBody>
        </p:sp>
        <p:graphicFrame>
          <p:nvGraphicFramePr>
            <p:cNvPr id="67598" name="Object 5"/>
            <p:cNvGraphicFramePr>
              <a:graphicFrameLocks noChangeAspect="1"/>
            </p:cNvGraphicFramePr>
            <p:nvPr/>
          </p:nvGraphicFramePr>
          <p:xfrm>
            <a:off x="3041" y="1263"/>
            <a:ext cx="20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649" name="Equation" r:id="rId3" imgW="126725" imgH="177415" progId="Equation.DSMT4">
                    <p:embed/>
                  </p:oleObj>
                </mc:Choice>
                <mc:Fallback>
                  <p:oleObj name="Equation" r:id="rId3" imgW="126725" imgH="177415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1" y="1263"/>
                          <a:ext cx="20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599" name="Object 6"/>
            <p:cNvGraphicFramePr>
              <a:graphicFrameLocks noChangeAspect="1"/>
            </p:cNvGraphicFramePr>
            <p:nvPr/>
          </p:nvGraphicFramePr>
          <p:xfrm>
            <a:off x="3918" y="1273"/>
            <a:ext cx="20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650" name="Equation" r:id="rId5" imgW="126725" imgH="177415" progId="Equation.DSMT4">
                    <p:embed/>
                  </p:oleObj>
                </mc:Choice>
                <mc:Fallback>
                  <p:oleObj name="Equation" r:id="rId5" imgW="126725" imgH="177415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18" y="1273"/>
                          <a:ext cx="20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600" name="Object 7"/>
            <p:cNvGraphicFramePr>
              <a:graphicFrameLocks noChangeAspect="1"/>
            </p:cNvGraphicFramePr>
            <p:nvPr/>
          </p:nvGraphicFramePr>
          <p:xfrm>
            <a:off x="4220" y="1278"/>
            <a:ext cx="20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651" name="Equation" r:id="rId6" imgW="126725" imgH="177415" progId="Equation.DSMT4">
                    <p:embed/>
                  </p:oleObj>
                </mc:Choice>
                <mc:Fallback>
                  <p:oleObj name="Equation" r:id="rId6" imgW="126725" imgH="177415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0" y="1278"/>
                          <a:ext cx="20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7588" name="Object 8"/>
          <p:cNvGraphicFramePr>
            <a:graphicFrameLocks noChangeAspect="1"/>
          </p:cNvGraphicFramePr>
          <p:nvPr/>
        </p:nvGraphicFramePr>
        <p:xfrm>
          <a:off x="468313" y="2247900"/>
          <a:ext cx="65024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2" name="Equation" r:id="rId7" imgW="2527300" imgH="228600" progId="Equation.DSMT4">
                  <p:embed/>
                </p:oleObj>
              </mc:Choice>
              <mc:Fallback>
                <p:oleObj name="Equation" r:id="rId7" imgW="252730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247900"/>
                        <a:ext cx="6502400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9" name="Text Box 9"/>
          <p:cNvSpPr txBox="1">
            <a:spLocks noChangeArrowheads="1"/>
          </p:cNvSpPr>
          <p:nvPr/>
        </p:nvSpPr>
        <p:spPr bwMode="auto">
          <a:xfrm>
            <a:off x="477838" y="2824163"/>
            <a:ext cx="81264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/>
              <a:t>with </a:t>
            </a:r>
            <a:r>
              <a:rPr lang="en-US" sz="2800" i="1">
                <a:latin typeface="Times New Roman" panose="02020603050405020304" pitchFamily="18" charset="0"/>
              </a:rPr>
              <a:t>z</a:t>
            </a:r>
            <a:r>
              <a:rPr lang="en-US" sz="2800" baseline="-25000">
                <a:latin typeface="Times New Roman" panose="02020603050405020304" pitchFamily="18" charset="0"/>
              </a:rPr>
              <a:t>1</a:t>
            </a:r>
            <a:r>
              <a:rPr lang="en-US" sz="2800"/>
              <a:t>, </a:t>
            </a:r>
            <a:r>
              <a:rPr lang="en-US" sz="2800" i="1">
                <a:latin typeface="Times New Roman" panose="02020603050405020304" pitchFamily="18" charset="0"/>
              </a:rPr>
              <a:t>z</a:t>
            </a:r>
            <a:r>
              <a:rPr lang="en-US" sz="2800" baseline="-25000">
                <a:latin typeface="Times New Roman" panose="02020603050405020304" pitchFamily="18" charset="0"/>
              </a:rPr>
              <a:t>2</a:t>
            </a:r>
            <a:r>
              <a:rPr lang="en-US" sz="2800"/>
              <a:t>, </a:t>
            </a:r>
            <a:r>
              <a:rPr lang="en-US" sz="2800" i="1">
                <a:latin typeface="Times New Roman" panose="02020603050405020304" pitchFamily="18" charset="0"/>
              </a:rPr>
              <a:t>z</a:t>
            </a:r>
            <a:r>
              <a:rPr lang="en-US" sz="2800" baseline="-25000">
                <a:latin typeface="Times New Roman" panose="02020603050405020304" pitchFamily="18" charset="0"/>
              </a:rPr>
              <a:t>3</a:t>
            </a:r>
            <a:r>
              <a:rPr lang="en-US" sz="2800"/>
              <a:t> pre-defined constants, is minimized. </a:t>
            </a:r>
          </a:p>
        </p:txBody>
      </p:sp>
      <p:sp>
        <p:nvSpPr>
          <p:cNvPr id="67590" name="Text Box 11"/>
          <p:cNvSpPr txBox="1">
            <a:spLocks noChangeArrowheads="1"/>
          </p:cNvSpPr>
          <p:nvPr/>
        </p:nvSpPr>
        <p:spPr bwMode="auto">
          <a:xfrm>
            <a:off x="539750" y="3471863"/>
            <a:ext cx="81264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i="1">
                <a:latin typeface="Times New Roman" panose="02020603050405020304" pitchFamily="18" charset="0"/>
              </a:rPr>
              <a:t>E</a:t>
            </a:r>
            <a:r>
              <a:rPr lang="en-US" sz="2800"/>
              <a:t> =  lumping error </a:t>
            </a:r>
          </a:p>
        </p:txBody>
      </p:sp>
      <p:grpSp>
        <p:nvGrpSpPr>
          <p:cNvPr id="67591" name="Group 16"/>
          <p:cNvGrpSpPr>
            <a:grpSpLocks/>
          </p:cNvGrpSpPr>
          <p:nvPr/>
        </p:nvGrpSpPr>
        <p:grpSpPr bwMode="auto">
          <a:xfrm>
            <a:off x="460375" y="3832225"/>
            <a:ext cx="8232775" cy="1209675"/>
            <a:chOff x="290" y="2977"/>
            <a:chExt cx="5186" cy="762"/>
          </a:xfrm>
        </p:grpSpPr>
        <p:sp>
          <p:nvSpPr>
            <p:cNvPr id="67595" name="Text Box 12"/>
            <p:cNvSpPr txBox="1">
              <a:spLocks noChangeArrowheads="1"/>
            </p:cNvSpPr>
            <p:nvPr/>
          </p:nvSpPr>
          <p:spPr bwMode="auto">
            <a:xfrm>
              <a:off x="290" y="3156"/>
              <a:ext cx="511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i="1">
                  <a:latin typeface="Times New Roman" panose="02020603050405020304" pitchFamily="18" charset="0"/>
                </a:rPr>
                <a:t>W</a:t>
              </a:r>
              <a:r>
                <a:rPr lang="en-US" sz="2800"/>
                <a:t> =  long-time parameter </a:t>
              </a:r>
            </a:p>
          </p:txBody>
        </p:sp>
        <p:graphicFrame>
          <p:nvGraphicFramePr>
            <p:cNvPr id="67596" name="Object 13"/>
            <p:cNvGraphicFramePr>
              <a:graphicFrameLocks noChangeAspect="1"/>
            </p:cNvGraphicFramePr>
            <p:nvPr/>
          </p:nvGraphicFramePr>
          <p:xfrm>
            <a:off x="2779" y="2977"/>
            <a:ext cx="2697" cy="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653" name="Equation" r:id="rId9" imgW="1752600" imgH="495300" progId="Equation.DSMT4">
                    <p:embed/>
                  </p:oleObj>
                </mc:Choice>
                <mc:Fallback>
                  <p:oleObj name="Equation" r:id="rId9" imgW="1752600" imgH="495300" progId="Equation.DSMT4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79" y="2977"/>
                          <a:ext cx="2697" cy="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7592" name="Object 14"/>
          <p:cNvGraphicFramePr>
            <a:graphicFrameLocks noChangeAspect="1"/>
          </p:cNvGraphicFramePr>
          <p:nvPr/>
        </p:nvGraphicFramePr>
        <p:xfrm>
          <a:off x="468313" y="4859338"/>
          <a:ext cx="6359525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4" name="Equation" r:id="rId11" imgW="2501900" imgH="241300" progId="Equation.DSMT4">
                  <p:embed/>
                </p:oleObj>
              </mc:Choice>
              <mc:Fallback>
                <p:oleObj name="Equation" r:id="rId11" imgW="2501900" imgH="2413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859338"/>
                        <a:ext cx="6359525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3" name="Text Box 15"/>
          <p:cNvSpPr txBox="1">
            <a:spLocks noChangeArrowheads="1"/>
          </p:cNvSpPr>
          <p:nvPr/>
        </p:nvSpPr>
        <p:spPr bwMode="auto">
          <a:xfrm>
            <a:off x="452438" y="5468938"/>
            <a:ext cx="81264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b="1">
                <a:latin typeface="Times New Roman" panose="02020603050405020304" pitchFamily="18" charset="0"/>
              </a:rPr>
              <a:t>A</a:t>
            </a:r>
            <a:r>
              <a:rPr lang="en-US" sz="2800">
                <a:latin typeface="Times New Roman" panose="02020603050405020304" pitchFamily="18" charset="0"/>
              </a:rPr>
              <a:t> = diag( </a:t>
            </a:r>
            <a:r>
              <a:rPr lang="en-US" sz="2800" i="1">
                <a:latin typeface="Times New Roman" panose="02020603050405020304" pitchFamily="18" charset="0"/>
              </a:rPr>
              <a:t>P</a:t>
            </a:r>
            <a:r>
              <a:rPr lang="en-US" sz="2800" baseline="-25000">
                <a:latin typeface="Times New Roman" panose="02020603050405020304" pitchFamily="18" charset="0"/>
              </a:rPr>
              <a:t>1</a:t>
            </a:r>
            <a:r>
              <a:rPr lang="en-US" sz="2800"/>
              <a:t>(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∞</a:t>
            </a:r>
            <a:r>
              <a:rPr lang="en-US" sz="2800">
                <a:cs typeface="Arial" panose="020B0604020202020204" pitchFamily="34" charset="0"/>
              </a:rPr>
              <a:t>), </a:t>
            </a:r>
            <a:r>
              <a:rPr lang="en-US" sz="2800" i="1">
                <a:latin typeface="Times New Roman" panose="02020603050405020304" pitchFamily="18" charset="0"/>
              </a:rPr>
              <a:t>P</a:t>
            </a:r>
            <a:r>
              <a:rPr lang="en-US" sz="2800" baseline="-25000">
                <a:latin typeface="Times New Roman" panose="02020603050405020304" pitchFamily="18" charset="0"/>
              </a:rPr>
              <a:t>2</a:t>
            </a:r>
            <a:r>
              <a:rPr lang="en-US" sz="2800"/>
              <a:t>(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∞</a:t>
            </a:r>
            <a:r>
              <a:rPr lang="en-US" sz="2800">
                <a:cs typeface="Arial" panose="020B0604020202020204" pitchFamily="34" charset="0"/>
              </a:rPr>
              <a:t>), …, </a:t>
            </a:r>
            <a:r>
              <a:rPr lang="en-US" sz="2800" i="1">
                <a:latin typeface="Times New Roman" panose="02020603050405020304" pitchFamily="18" charset="0"/>
              </a:rPr>
              <a:t>P</a:t>
            </a:r>
            <a:r>
              <a:rPr lang="en-US" sz="2800" i="1" baseline="-25000">
                <a:latin typeface="Times New Roman" panose="02020603050405020304" pitchFamily="18" charset="0"/>
              </a:rPr>
              <a:t>n</a:t>
            </a:r>
            <a:r>
              <a:rPr lang="en-US" sz="2800"/>
              <a:t>(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∞</a:t>
            </a:r>
            <a:r>
              <a:rPr lang="en-US" sz="2800">
                <a:cs typeface="Arial" panose="020B0604020202020204" pitchFamily="34" charset="0"/>
              </a:rPr>
              <a:t>)) </a:t>
            </a:r>
          </a:p>
        </p:txBody>
      </p:sp>
      <p:sp>
        <p:nvSpPr>
          <p:cNvPr id="67594" name="Text Box 17"/>
          <p:cNvSpPr txBox="1">
            <a:spLocks noChangeArrowheads="1"/>
          </p:cNvSpPr>
          <p:nvPr/>
        </p:nvSpPr>
        <p:spPr bwMode="auto">
          <a:xfrm>
            <a:off x="395288" y="6157913"/>
            <a:ext cx="8064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N. Lempesis, D.G. Tsalikis, G.C. Boulougouris, DNT </a:t>
            </a:r>
            <a:r>
              <a:rPr lang="en-US" sz="2000" i="1">
                <a:solidFill>
                  <a:srgbClr val="008000"/>
                </a:solidFill>
              </a:rPr>
              <a:t>J. Chem. Phys.</a:t>
            </a:r>
            <a:r>
              <a:rPr lang="en-US" sz="2000">
                <a:solidFill>
                  <a:srgbClr val="008000"/>
                </a:solidFill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135</a:t>
            </a:r>
            <a:r>
              <a:rPr lang="en-US" sz="2000">
                <a:solidFill>
                  <a:srgbClr val="008000"/>
                </a:solidFill>
              </a:rPr>
              <a:t>, 204507 (2011).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06438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</a:rPr>
              <a:t>THE  PROBLEM  OF OPTIMAL  LUMPING</a:t>
            </a:r>
          </a:p>
        </p:txBody>
      </p:sp>
      <p:grpSp>
        <p:nvGrpSpPr>
          <p:cNvPr id="68611" name="Group 17"/>
          <p:cNvGrpSpPr>
            <a:grpSpLocks/>
          </p:cNvGrpSpPr>
          <p:nvPr/>
        </p:nvGrpSpPr>
        <p:grpSpPr bwMode="auto">
          <a:xfrm>
            <a:off x="395288" y="836613"/>
            <a:ext cx="8424862" cy="1800225"/>
            <a:chOff x="249" y="527"/>
            <a:chExt cx="5307" cy="1134"/>
          </a:xfrm>
        </p:grpSpPr>
        <p:sp>
          <p:nvSpPr>
            <p:cNvPr id="68618" name="Text Box 4"/>
            <p:cNvSpPr txBox="1">
              <a:spLocks noChangeArrowheads="1"/>
            </p:cNvSpPr>
            <p:nvPr/>
          </p:nvSpPr>
          <p:spPr bwMode="auto">
            <a:xfrm>
              <a:off x="249" y="527"/>
              <a:ext cx="5307" cy="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/>
                <a:t>Problem solved stochastically, using MC moves which change the dimensionality     and the form of the lumping matrix </a:t>
              </a:r>
              <a:r>
                <a:rPr lang="en-US" sz="2800" b="1">
                  <a:latin typeface="Times New Roman" panose="02020603050405020304" pitchFamily="18" charset="0"/>
                </a:rPr>
                <a:t>M</a:t>
              </a:r>
              <a:r>
                <a:rPr lang="en-US" sz="2800"/>
                <a:t>, while respecting the constraints it must satisfy.</a:t>
              </a:r>
              <a:endParaRPr lang="en-US" sz="2800" b="1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68619" name="Object 5"/>
            <p:cNvGraphicFramePr>
              <a:graphicFrameLocks noChangeAspect="1"/>
            </p:cNvGraphicFramePr>
            <p:nvPr/>
          </p:nvGraphicFramePr>
          <p:xfrm>
            <a:off x="3585" y="829"/>
            <a:ext cx="20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644" name="Equation" r:id="rId3" imgW="126725" imgH="177415" progId="Equation.DSMT4">
                    <p:embed/>
                  </p:oleObj>
                </mc:Choice>
                <mc:Fallback>
                  <p:oleObj name="Equation" r:id="rId3" imgW="126725" imgH="177415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85" y="829"/>
                          <a:ext cx="20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8612" name="Group 19"/>
          <p:cNvGrpSpPr>
            <a:grpSpLocks/>
          </p:cNvGrpSpPr>
          <p:nvPr/>
        </p:nvGrpSpPr>
        <p:grpSpPr bwMode="auto">
          <a:xfrm>
            <a:off x="404813" y="2797175"/>
            <a:ext cx="8126412" cy="1800225"/>
            <a:chOff x="301" y="2069"/>
            <a:chExt cx="5119" cy="1134"/>
          </a:xfrm>
        </p:grpSpPr>
        <p:sp>
          <p:nvSpPr>
            <p:cNvPr id="68615" name="Text Box 9"/>
            <p:cNvSpPr txBox="1">
              <a:spLocks noChangeArrowheads="1"/>
            </p:cNvSpPr>
            <p:nvPr/>
          </p:nvSpPr>
          <p:spPr bwMode="auto">
            <a:xfrm>
              <a:off x="301" y="2069"/>
              <a:ext cx="5119" cy="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800"/>
                <a:t>Wang-Landau scheme invoked to determine density of matrix </a:t>
              </a:r>
              <a:r>
                <a:rPr lang="en-US" sz="2800" b="1">
                  <a:latin typeface="Times New Roman" panose="02020603050405020304" pitchFamily="18" charset="0"/>
                </a:rPr>
                <a:t>M</a:t>
              </a:r>
              <a:r>
                <a:rPr lang="en-US" sz="2800"/>
                <a:t>-“states” in the space of variables (</a:t>
              </a:r>
              <a:r>
                <a:rPr lang="en-US" sz="2800" i="1">
                  <a:latin typeface="Times New Roman" panose="02020603050405020304" pitchFamily="18" charset="0"/>
                </a:rPr>
                <a:t>E</a:t>
              </a:r>
              <a:r>
                <a:rPr lang="en-US" sz="2800"/>
                <a:t>, </a:t>
              </a:r>
              <a:r>
                <a:rPr lang="en-US" sz="2800" i="1">
                  <a:latin typeface="Times New Roman" panose="02020603050405020304" pitchFamily="18" charset="0"/>
                </a:rPr>
                <a:t>W</a:t>
              </a:r>
              <a:r>
                <a:rPr lang="en-US" sz="2800"/>
                <a:t>,     ).  This avoids getting trapped  in local minima of the objective function </a:t>
              </a:r>
              <a:r>
                <a:rPr lang="en-US" sz="2800" i="1">
                  <a:latin typeface="Times New Roman" panose="02020603050405020304" pitchFamily="18" charset="0"/>
                </a:rPr>
                <a:t>z</a:t>
              </a:r>
              <a:r>
                <a:rPr lang="en-US" sz="2800">
                  <a:latin typeface="Times New Roman" panose="02020603050405020304" pitchFamily="18" charset="0"/>
                </a:rPr>
                <a:t>(   , </a:t>
              </a:r>
              <a:r>
                <a:rPr lang="en-US" sz="2800" b="1">
                  <a:latin typeface="Times New Roman" panose="02020603050405020304" pitchFamily="18" charset="0"/>
                </a:rPr>
                <a:t>M</a:t>
              </a:r>
              <a:r>
                <a:rPr lang="en-US" sz="2800">
                  <a:latin typeface="Times New Roman" panose="02020603050405020304" pitchFamily="18" charset="0"/>
                </a:rPr>
                <a:t>).</a:t>
              </a:r>
              <a:endParaRPr lang="en-US" sz="2800" b="1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68616" name="Object 16"/>
            <p:cNvGraphicFramePr>
              <a:graphicFrameLocks noChangeAspect="1"/>
            </p:cNvGraphicFramePr>
            <p:nvPr/>
          </p:nvGraphicFramePr>
          <p:xfrm>
            <a:off x="1948" y="2634"/>
            <a:ext cx="20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645" name="Equation" r:id="rId5" imgW="126725" imgH="177415" progId="Equation.DSMT4">
                    <p:embed/>
                  </p:oleObj>
                </mc:Choice>
                <mc:Fallback>
                  <p:oleObj name="Equation" r:id="rId5" imgW="126725" imgH="177415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8" y="2634"/>
                          <a:ext cx="20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617" name="Object 18"/>
            <p:cNvGraphicFramePr>
              <a:graphicFrameLocks noChangeAspect="1"/>
            </p:cNvGraphicFramePr>
            <p:nvPr/>
          </p:nvGraphicFramePr>
          <p:xfrm>
            <a:off x="4458" y="2906"/>
            <a:ext cx="20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646" name="Equation" r:id="rId6" imgW="126725" imgH="177415" progId="Equation.DSMT4">
                    <p:embed/>
                  </p:oleObj>
                </mc:Choice>
                <mc:Fallback>
                  <p:oleObj name="Equation" r:id="rId6" imgW="126725" imgH="177415" progId="Equation.DSMT4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8" y="2906"/>
                          <a:ext cx="20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8613" name="Text Box 20"/>
          <p:cNvSpPr txBox="1">
            <a:spLocks noChangeArrowheads="1"/>
          </p:cNvSpPr>
          <p:nvPr/>
        </p:nvSpPr>
        <p:spPr bwMode="auto">
          <a:xfrm>
            <a:off x="468313" y="4854575"/>
            <a:ext cx="84978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/>
              <a:t>Pick that </a:t>
            </a:r>
            <a:r>
              <a:rPr lang="en-US" sz="2800" b="1">
                <a:latin typeface="Times New Roman" panose="02020603050405020304" pitchFamily="18" charset="0"/>
              </a:rPr>
              <a:t>M</a:t>
            </a:r>
            <a:r>
              <a:rPr lang="en-US" sz="2800"/>
              <a:t> which minimizes the objective function.  </a:t>
            </a:r>
          </a:p>
        </p:txBody>
      </p:sp>
      <p:sp>
        <p:nvSpPr>
          <p:cNvPr id="68614" name="Text Box 21"/>
          <p:cNvSpPr txBox="1">
            <a:spLocks noChangeArrowheads="1"/>
          </p:cNvSpPr>
          <p:nvPr/>
        </p:nvSpPr>
        <p:spPr bwMode="auto">
          <a:xfrm>
            <a:off x="500063" y="5654675"/>
            <a:ext cx="8064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8000"/>
                </a:solidFill>
              </a:rPr>
              <a:t>N. Lempesis, D.G. Tsalikis, G.C. Boulougouris, DNT </a:t>
            </a:r>
            <a:r>
              <a:rPr lang="en-US" sz="2000" i="1">
                <a:solidFill>
                  <a:srgbClr val="008000"/>
                </a:solidFill>
              </a:rPr>
              <a:t>J. Chem. Phys.</a:t>
            </a:r>
            <a:r>
              <a:rPr lang="en-US" sz="2000">
                <a:solidFill>
                  <a:srgbClr val="008000"/>
                </a:solidFill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135</a:t>
            </a:r>
            <a:r>
              <a:rPr lang="en-US" sz="2000">
                <a:solidFill>
                  <a:srgbClr val="008000"/>
                </a:solidFill>
              </a:rPr>
              <a:t>, 204507 (2011).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0000"/>
                </a:solidFill>
              </a:rPr>
              <a:t>TEST OF  LUMPING  ALGORITHM</a:t>
            </a:r>
          </a:p>
        </p:txBody>
      </p:sp>
      <p:pic>
        <p:nvPicPr>
          <p:cNvPr id="282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125538"/>
            <a:ext cx="6638925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6" name="Group 7"/>
          <p:cNvGrpSpPr>
            <a:grpSpLocks/>
          </p:cNvGrpSpPr>
          <p:nvPr/>
        </p:nvGrpSpPr>
        <p:grpSpPr bwMode="auto">
          <a:xfrm>
            <a:off x="323850" y="5084763"/>
            <a:ext cx="8569325" cy="1552575"/>
            <a:chOff x="204" y="3203"/>
            <a:chExt cx="5398" cy="978"/>
          </a:xfrm>
        </p:grpSpPr>
        <p:sp>
          <p:nvSpPr>
            <p:cNvPr id="69637" name="Text Box 5"/>
            <p:cNvSpPr txBox="1">
              <a:spLocks noChangeArrowheads="1"/>
            </p:cNvSpPr>
            <p:nvPr/>
          </p:nvSpPr>
          <p:spPr bwMode="auto">
            <a:xfrm>
              <a:off x="204" y="3203"/>
              <a:ext cx="5398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400">
                  <a:solidFill>
                    <a:srgbClr val="003399"/>
                  </a:solidFill>
                </a:rPr>
                <a:t>System</a:t>
              </a:r>
              <a:r>
                <a:rPr lang="en-US" sz="2400"/>
                <a:t>: 641 particle Lennard-Jones mixture  (80%A, 20%B) at 37 K, just below </a:t>
              </a:r>
              <a:r>
                <a:rPr lang="en-US" sz="2400" i="1">
                  <a:latin typeface="Times New Roman" panose="02020603050405020304" pitchFamily="18" charset="0"/>
                </a:rPr>
                <a:t>T</a:t>
              </a:r>
              <a:r>
                <a:rPr lang="en-US" sz="2400" baseline="-25000">
                  <a:latin typeface="Times New Roman" panose="02020603050405020304" pitchFamily="18" charset="0"/>
                </a:rPr>
                <a:t>g</a:t>
              </a:r>
              <a:r>
                <a:rPr lang="en-US" sz="2400"/>
                <a:t>=38.4 K.  Original network of </a:t>
              </a:r>
              <a:r>
                <a:rPr lang="en-US" sz="2400" i="1">
                  <a:latin typeface="Times New Roman" panose="02020603050405020304" pitchFamily="18" charset="0"/>
                </a:rPr>
                <a:t>n</a:t>
              </a:r>
              <a:r>
                <a:rPr lang="en-US" sz="2400"/>
                <a:t>=1503 states (basins), with transition rate constants between them determined through parallel TAD.  Final    =600. </a:t>
              </a:r>
              <a:endParaRPr lang="en-US" sz="2800"/>
            </a:p>
          </p:txBody>
        </p:sp>
        <p:graphicFrame>
          <p:nvGraphicFramePr>
            <p:cNvPr id="69638" name="Object 6"/>
            <p:cNvGraphicFramePr>
              <a:graphicFrameLocks noChangeAspect="1"/>
            </p:cNvGraphicFramePr>
            <p:nvPr/>
          </p:nvGraphicFramePr>
          <p:xfrm>
            <a:off x="3676" y="3909"/>
            <a:ext cx="170" cy="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647" name="Equation" r:id="rId4" imgW="126725" imgH="177415" progId="Equation.DSMT4">
                    <p:embed/>
                  </p:oleObj>
                </mc:Choice>
                <mc:Fallback>
                  <p:oleObj name="Equation" r:id="rId4" imgW="126725" imgH="177415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6" y="3909"/>
                          <a:ext cx="170" cy="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4597</TotalTime>
  <Words>1018</Words>
  <Application>Microsoft Office PowerPoint</Application>
  <PresentationFormat>On-screen Show (4:3)</PresentationFormat>
  <Paragraphs>76</Paragraphs>
  <Slides>13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Constantia</vt:lpstr>
      <vt:lpstr>Helvetica Light</vt:lpstr>
      <vt:lpstr>Symbol</vt:lpstr>
      <vt:lpstr>Times New Roman</vt:lpstr>
      <vt:lpstr>Wingdings 2</vt:lpstr>
      <vt:lpstr>ヒラギノ角ゴ Pro W3</vt:lpstr>
      <vt:lpstr>Default Design</vt:lpstr>
      <vt:lpstr>Equation</vt:lpstr>
      <vt:lpstr>Evaluating time-dependent probabilities</vt:lpstr>
      <vt:lpstr>Probability efflux from the current set of explored states</vt:lpstr>
      <vt:lpstr>Revealing the molecular relaxations of atactic PS</vt:lpstr>
      <vt:lpstr>THE  LUMPING  PROBLEM</vt:lpstr>
      <vt:lpstr>LUMPING  ANALYSIS</vt:lpstr>
      <vt:lpstr>LUMPING  ERROR</vt:lpstr>
      <vt:lpstr>THE  PROBLEM  OF  OPTIMAL  LUMPING</vt:lpstr>
      <vt:lpstr>THE  PROBLEM  OF OPTIMAL  LUMPING</vt:lpstr>
      <vt:lpstr>TEST OF  LUMPING  ALGORITHM</vt:lpstr>
      <vt:lpstr>TEST  OF  LUMPING  ALGORITHM</vt:lpstr>
      <vt:lpstr>TEST  OF  LUMPING  ALGORITHM</vt:lpstr>
      <vt:lpstr>SUMMARY</vt:lpstr>
      <vt:lpstr>ACKNOWLEDGMENTS</vt:lpstr>
    </vt:vector>
  </TitlesOfParts>
  <Company>ntua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PLASTIC  DEFORMATION  IN  AMORPHOUS  POLYMERS:             A  FREE ENERGY  LANDSCAPE  APPROACH</dc:title>
  <dc:creator>Doros N. Theodorou</dc:creator>
  <cp:lastModifiedBy>Microsoft account</cp:lastModifiedBy>
  <cp:revision>341</cp:revision>
  <dcterms:created xsi:type="dcterms:W3CDTF">2010-06-16T08:46:35Z</dcterms:created>
  <dcterms:modified xsi:type="dcterms:W3CDTF">2022-05-17T08:18:22Z</dcterms:modified>
</cp:coreProperties>
</file>