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5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7685-4486-187F-6202-412576C13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663022-D972-3D4A-6040-34E922A8F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86B5-599F-0CA0-F6B6-BE56CF79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8C26-A9FA-9D1D-1278-D96A4904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69EFF-E7E2-F199-ACAB-2665AF61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4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776B-6120-2D75-9A72-03F13C25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B46C3-E61A-CB7A-96CF-DCBC8D8A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9D852-EBAD-11CE-67B5-DA19249D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7ED6A-8FE7-BBCC-8C54-E9272D80C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92D0-6DBA-67A6-D78C-6341EDAF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FE1F0-0308-BEA6-7E8D-BC03EB949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1B4F7-0A53-0C27-34EF-1711F79C3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2F721-5FB6-E24B-82A1-CA7590B9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29F67-D9D7-0F37-8AE5-9305D0D7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AD98B-AFDF-B971-F34B-D9579F073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A7F9-C536-7AB2-33CF-C85AA413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DBFC-E268-4C87-F0EF-5F541C012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A8C7-873D-FB41-0C23-1B6FD6A5A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BC625-8BE5-D05E-F9F0-298F2E42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DF314-2657-6FA7-8E82-F705CCEB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1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E037-2391-5FF1-8AD8-817904753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6A487-DBD0-A205-E33D-FD2CCBD2D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28A4B-3C9F-1611-0739-E2101E0D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871D8-950A-0696-71A2-228453F0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9E4A4-4228-DE41-D6F9-30883D78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E654-36CF-C889-AA25-1FD5012E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52D0-FCBB-6AF4-7181-2B3FCACE8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353BD-799F-8E8F-5DC8-6FB8CA441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ED237-14AA-B2C4-AB41-B939C0CC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18624-B319-69DA-FAB7-561E1D6CA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99BE1-28CB-53D1-6F28-2BBB0101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9A42-1ABD-0A97-6D27-A1D264BB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9D30E-E51B-C330-0330-D72F2E5F9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56F0-286D-1C2A-A523-D5A13BB51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251341-E44E-EC8D-5476-2D90B86C9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BBFC5-63E4-9184-F809-ACA338337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99C17-733D-DBA2-427D-1ADC7551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B93C5-7533-26A9-983F-D1C7AB86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190AA7-8BF2-F71B-3B92-5B0363A2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6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D280-FA2D-5982-6A94-ADB755A3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9301A0-205D-2BF4-0BBC-6C0E5AD6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9DA59-B4B0-5C49-0008-F6646420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934F5-349B-0C4B-2B3D-CCD4D9A7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F5A4D0-44E6-E5A6-C7F5-BE2A045C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C9863-A7BC-93D6-9095-950E58CB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CA08D-A070-671F-1058-81D41358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EE14-CB70-C855-D42A-BFE77737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FD1EC-AC6A-8D49-3CAC-0EF375B76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03DD5-55F0-3304-72E4-0D8D5BAA8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6B5B1-8D4F-DB4A-607E-2F276FD9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1F92D-1B27-308D-39E2-B2A139DD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1DF58-3A65-9508-E90D-3D085F9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5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458C8-918C-09E6-AD13-9D2EDAE7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59F95-0A8F-A185-ADF8-DFA44B147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7642C-A37F-F06F-C270-19F31F13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13B5A-9042-F929-69E7-14FE5960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B395F-D961-A93B-DE16-4E4133F1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58F1C-3AF5-F787-2749-6AAFB3E8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6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65AB6-A42F-0802-1E8C-9463BF43F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F9DF2-9DC8-F3A2-AEF6-BFA78C160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977C3-5751-DF4A-BBD3-C2F71D90A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80819-3AA0-4CD4-A7D6-8AF6B33906C8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2B66-F251-338D-A0A0-CB35A1A0E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7D15E-FE5C-A4A3-9F8B-41C7026D9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0645-9D70-480D-BDFE-920129EA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A49D15-5E57-952B-6A99-DA9C4F8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Θαλής και ατελέσφορη Οικολογία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E568B2-02F6-4C99-FD07-252716360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Εργαστήριο Ανθρωπιστικών Σπουδών</a:t>
            </a:r>
          </a:p>
          <a:p>
            <a:r>
              <a:rPr lang="el-GR" dirty="0"/>
              <a:t>Εαρινό εξάμηνο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2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24FF-399D-D0DF-69D1-57011AE3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Χαρακτηριστική  κουλτούρα πολλών οικολογικών ομάδων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C407-F0D2-FA9B-5241-1C7124887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Κλονίζει την εμπιστοσύνη προς την επιστημονική πρόοδο και προς τεχνικές λύσεις των προβλημάτων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Υποβόσκει η αντίθεση προς τον βιομηχανικό πολιτισμό, τον ορθολογισμό και τον μοντέρνο Δυτικό τρόπο σκέψης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Άλλο η υπερβολική τεχνολογική αυτοπεποίθηση, άλλο η καταφυγή σε μεταφυσικές προσεγγίσεις ως αντίδοτο στην επιστήμη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0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88F-59BF-8BD2-656B-E088DD589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Σήμερα, οι</a:t>
            </a:r>
            <a:r>
              <a:rPr lang="el-GR" sz="3200" dirty="0">
                <a:effectLst/>
                <a:latin typeface="+mn-lt"/>
                <a:ea typeface="Calibri" panose="020F0502020204030204" pitchFamily="34" charset="0"/>
              </a:rPr>
              <a:t> δυσοίωνες προβλέψεις της δεκαετίας του ’70 διαψεύδονται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4120E-8F6D-CCA1-1570-0AABD899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Το μέλλον δεν προσδιορίζεται από την εξάντληση των πόρων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ιδέα ότι οικολογικοί νόμοι καθορίζουν την συμπεριφορά κοινωνικών συστημάτων αποδεικνύεται λανθασμένη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07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5B01C-73B8-9B5C-E29B-0EDEB3D5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ιδέα μιας φύσης οργανωμένης από κάποια κρυμμένη δύναμη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625C6-448F-EA2B-3D0F-808AC3EC6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Ελκύει όσους νοιώθουν άβολα με τον σκεπτικισμό της σύγχρονης επιστήμης, τρομάζουν με την απουσία σχεδιασμού σε ένα δαρβινικό μηχανιστικό Σύμπαν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Προσδοκούν π.χ. ότι το δάσος είναι κάτι βαθύτερο από ένα αυτορρυθμιζόμενο μηχανισμό, από ένα σύστημα με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αλληλεπιδρώντα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μέρη που μπορούν να αναλυθούν, να μελετηθούν χωριστά, να αντικατασταθούν με άλλα και να αποδώσουν όφελος μέσω ολοκληρωμένης διαχείρισης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Αρνούνται την ολοκληρωμένη συστημική θεώρηση, παραπέμπουν την ύπαρξη τάξης και αρμονίας του δάσους σε μια βαθύτερη ενότητα των πραγμάτων, ένα είδος ψυχής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451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519AD-8B78-E8B3-906B-7F4C7958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Θεωρητικοί τρομοκρατημένοι από την έλευση περιβαλλοντικής συντέλειας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6152-727D-C67A-41FF-2CF3C134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Απορρίπτουν την χρησιμοθηρική και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εργαλειακή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στάση προς την φύση, την υλιστική και μηχανιστική θεώρηση του κόσμου, μέχρι και την εμπιστοσύνη στην ισχύ του λόγου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ισχυρή ρομαντική τάση του οικολογικού κινήματος πριμοδοτεί μεταφυσικές προσεγγίσεις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Νοσταλγία της Αρκαδίας, μυθικού ειδυλλιακού κόσμου όπου άνθρωπος και φύση ζούσαν σε πλήρη αρμονία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Χαρακτηριστική η υπόθεση της Γαίας: ο πλανήτης συμπεριφέρεται σαν ζωντανός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υπεροργανισμός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λειτουργικότητά του έχει διατηρήσει φυσικό περιβάλλον κατάλληλο για ζωή, στρέφεται σήμερα εναντίον της Ανθρωπότητας, εξ αιτίας των καταχρήσεών της</a:t>
            </a:r>
          </a:p>
          <a:p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Lovelock</a:t>
            </a:r>
            <a:r>
              <a:rPr lang="el-G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κόσμος έχει περάσει ήδη το σημείο χωρίς επιστροφή, ο πολιτισμός είναι απίθανο να επιζήσει</a:t>
            </a:r>
          </a:p>
          <a:p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Rifkin</a:t>
            </a:r>
            <a:r>
              <a:rPr lang="el-G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καταφεύγει σε επιστροφή στο παρελθόν και στις ηθικές αξίες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54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704C-F457-A600-057F-2FF0C40D1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Batang" panose="020B0503020000020004" pitchFamily="18" charset="-127"/>
              </a:rPr>
              <a:t>Ρομαντισμός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C522-381B-9BFA-100F-7A06DBD00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507"/>
            <a:ext cx="10515600" cy="4481328"/>
          </a:xfrm>
        </p:spPr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Απομακρύνει τον άνθρωπο από μια υπεύθυνη ευθυγράμμιση με την λογική τάξη των πραγμάτων</a:t>
            </a:r>
          </a:p>
          <a:p>
            <a:r>
              <a:rPr lang="el-GR" sz="2400" dirty="0">
                <a:latin typeface="Calibri" panose="020F0502020204030204" pitchFamily="34" charset="0"/>
                <a:ea typeface="Batang" panose="02030600000101010101" pitchFamily="18" charset="-127"/>
              </a:rPr>
              <a:t>Τον </a:t>
            </a:r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ωθεί στην κατασκευή μιας δικής του νέας τάξης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Σημαντική όχι η παγκόσμια ορθολογική αλήθεια όσο η φαντασιακή ενδοσκόπηση, η αίσθηση μιας ονειρικής οντότητας και ολότητας</a:t>
            </a:r>
            <a:endParaRPr lang="el-GR" sz="2400" dirty="0"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Η πράξη αποδεικνύει πως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προσήλωση στην πραγματικότητα επιτυγχάνει αποκρυπτογράφηση των γεγονότων, κατανόηση των εξελίξεων και ασφαλή θεμελίωση θετικών προοπτικών, όμως ο ονειρικός οικολογικός ακτιβισμός ρέπει προς αρνητισμό</a:t>
            </a:r>
            <a:endParaRPr lang="el-GR" sz="2400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σύμπλευση περιβαλλοντικών ακτιβιστών και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ανησυχούντων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δημοσιογράφων εκπέμπει απογοήτευση, επειδή καμιά ανθρωπογενής καταστροφή δεν σάρωσε ακόμη τον Δυτικό μας πολιτισμό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962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428F6-A1F5-8D82-6EC1-FD258F40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Μια εκσυγχρονισμένη Ανθρώπινη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5A2A-4415-7E0B-C4B3-08068746C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Οφείλει να βασισθεί στο κριτήριο της πραγματικότητας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λάβει υπόψη τόσο το τί συνέβη τα τελευταία 50 χρόνια, όσο και τις επιλογές των ανθρώπων για τον σύγχρονο ή όχι τρόπο που επιθυμούν να ζήσουν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2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F9463-D0C6-3EC5-CAE1-7DB3C274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Οι προβλέψεις περί κατάρρευσης διαψεύσθηκαν, διότι είχαν αγνοήσει: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15B0B-BF9A-4A33-C7F4-3FD0D10B1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Την πολυπλοκότητα των συστημάτων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Τις δυνατότητες της τεχνολογίας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Τις κοινωνικές προσαρμογές που εκδηλώθηκαν, ως αναμενόμενη αρνητική ανάδραση εξ αιτίας των μαλθουσιανών ανησυχιών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25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6F514-BFC1-3813-FC09-65A8419F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Τα περισσότερα προγράμματα προστασίας του περιβάλλοντος έχουν φέρει σημαντικά αποτελέσματα και καταγράφονται ως επιτυχίες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9D2F9-6B57-E1B8-D200-C80209D68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Παραμένουν βέβαια πολλά περιβαλλοντικά προβλήματα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Απαιτείται σοβαρή προσπάθεια για εξυγίανση και διατήρηση του περιβάλλοντος του πλανήτη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Ανθρωπογενής κλιματική αλλαγή: το πιο ανησυχητικό περιβαλλοντικό πρόβλημα, όμως δεν σχετίζεται με προβλέψεις περί εξάντλησης των πόρων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παγκόσμια θέρμανση δεν είναι μαλθουσιανό ζήτημα. Δεν βασίζεται στην Ανθρώπινη Οικολογία, αλλά σε ανάλυση ενός φυσικού συστήματος με αξιόπιστα εργαλεία φυσικών επιστημών</a:t>
            </a:r>
          </a:p>
          <a:p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</a:rPr>
              <a:t>Ο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 προγνώσεις των κλιματικών μοντέλων να εμπλουτισθούν με διεπιστημονικές προσεγγίσεις, ώστε να αντιμετωπισθούν οι κοινωνικοοικονομικές αβεβαιότητες και να εφαρμοσθούν αποτελεσματικές πολιτικές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8806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B2411-2615-0A28-6EEA-977942E6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Οικολογία είναι επιστήμη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8748-4856-9CC9-9AD3-E1226126F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Έχει πολλά να προσφέρει στην εξασφάλιση του φυσικού πλούτου, της ποιότητας ζωής και του μέλλοντος της Ανθρωπότητας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Ανθρώπινη Οικολογία οικοδόμησε μια αυταπάτη επερχόμενου κατακλυσμού και καλλιέργησε αδιέξοδες ρομαντικές κατευθύνσεις, αγνοώντας διεπιστημονικότητα, τεχνολογικές δυνατότητες και κοινωνική δυναμική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Πρόδηλες αναλογίες με την μεγάλη αυταπάτη του σοσιαλισμού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στις δύο περιπτώσεις, αφηγήματα με μετέωρη επιστημονική βάση κυριάρχησαν επί πολλές δεκαετίες του 20</a:t>
            </a:r>
            <a:r>
              <a:rPr lang="el-GR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αιώνα, δεν άντεξαν όμως την δοκιμασία της πραγματικότητας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18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6CA7-0B3A-E612-C75C-D89CC5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 και Προσωκρατικοί: ακόμα επίκαιροι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2837D-53C8-DA9E-347E-34975508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απομάγευση δεν έχει ολοκληρωθεί</a:t>
            </a:r>
          </a:p>
          <a:p>
            <a:r>
              <a:rPr lang="el-GR" dirty="0"/>
              <a:t>Σημαντικό μέρος της Ανθρωπότητας, ακόμα και μορφωμένο, εξακολουθεί: 1) να παραμυθιάζεται 2) να κάνει αβάσιμες ζοφερές προβλέψεις</a:t>
            </a:r>
          </a:p>
          <a:p>
            <a:r>
              <a:rPr lang="el-GR" dirty="0"/>
              <a:t>Πολλοί μύθοι επιβιώνουν και </a:t>
            </a:r>
            <a:r>
              <a:rPr lang="el-GR" dirty="0" err="1"/>
              <a:t>αναγεννώνται</a:t>
            </a:r>
            <a:r>
              <a:rPr lang="el-GR" dirty="0"/>
              <a:t> από τις στάχτες τους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4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527AD-21C8-2D1D-6258-52FDA60F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 ο </a:t>
            </a:r>
            <a:r>
              <a:rPr lang="el-GR" sz="3200" dirty="0" err="1">
                <a:latin typeface="+mn-lt"/>
              </a:rPr>
              <a:t>Μιλήσιος</a:t>
            </a:r>
            <a:r>
              <a:rPr lang="el-GR" sz="3200" dirty="0">
                <a:latin typeface="+mn-lt"/>
              </a:rPr>
              <a:t> </a:t>
            </a:r>
            <a:r>
              <a:rPr lang="el-GR" sz="3200" b="0" i="0" dirty="0">
                <a:solidFill>
                  <a:srgbClr val="4D5156"/>
                </a:solidFill>
                <a:effectLst/>
                <a:latin typeface="+mn-lt"/>
              </a:rPr>
              <a:t> (640 ή 624 – 546 π.Χ. Μίλητος, Ιωνία)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B1EF-493C-D389-CB45-A0E3E08AE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i="0" dirty="0">
                <a:solidFill>
                  <a:srgbClr val="202122"/>
                </a:solidFill>
                <a:effectLst/>
              </a:rPr>
              <a:t>Προσωκρατικοί:</a:t>
            </a:r>
            <a:r>
              <a:rPr lang="el-GR" b="0" i="0" dirty="0">
                <a:solidFill>
                  <a:srgbClr val="202122"/>
                </a:solidFill>
                <a:effectLst/>
              </a:rPr>
              <a:t> φιλόσοφοι, αρχικά στην Ιωνία, από τον 7ο αιώνα π.Χ.</a:t>
            </a:r>
          </a:p>
          <a:p>
            <a:r>
              <a:rPr lang="el-GR" dirty="0">
                <a:solidFill>
                  <a:srgbClr val="202122"/>
                </a:solidFill>
              </a:rPr>
              <a:t>Θαλής, Αναξίμανδρος, Αναξιμένης, Πυθαγόρας, Ηράκλειτος, Εμπεδοκλής, Δημόκριτος κ.λπ.</a:t>
            </a:r>
            <a:r>
              <a:rPr lang="el-GR" b="0" i="0" dirty="0">
                <a:solidFill>
                  <a:srgbClr val="202122"/>
                </a:solidFill>
                <a:effectLst/>
              </a:rPr>
              <a:t> 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Ονομάζονται Προσωκρατικοί, όχι τόσο γιατί έζησαν πριν τον Σωκράτη, αλλά κυρίως γιατί ασχολήθηκαν με τον φυσικό κόσμο και όχι με την ηθική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Οι πρώτοι που διατύπωσαν συγκεκριμένες θεωρίες, εγκαταλείποντας την αυθεντία της παράδοσης</a:t>
            </a:r>
          </a:p>
          <a:p>
            <a:r>
              <a:rPr lang="el-GR" dirty="0">
                <a:solidFill>
                  <a:srgbClr val="202122"/>
                </a:solidFill>
              </a:rPr>
              <a:t>Απομάγευση: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το πέρασμα από το μύθο στον λόγο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69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5D66D-1EB9-561E-4156-BC7B4152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CF9F6-A51A-2160-A990-F0E40EDB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4703270"/>
          </a:xfrm>
        </p:spPr>
        <p:txBody>
          <a:bodyPr>
            <a:normAutofit fontScale="40000" lnSpcReduction="20000"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Εντσενσμπέργκερ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Χ.Μ. 1975. Κριτική της πολιτικής οικολογίας, στο: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Περιβάλλον και ποιότητα ζωής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Επίκουρος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Παντής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Ι. 2001. Η καταστροφολογία του οικολογικού κινήματος δεν επαληθεύτηκε.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Δαίμων της Οικολογίας,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Σαμουέλ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Π. 1973.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Οικολογία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Βέργος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Στάμου, Γ. 2002. Από τον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Lomborg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στον Μαρξ,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Δαίμων της Οικολογίας,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14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Χατζημπίρος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Κ. 2009. Πράσινη Ανάπτυξη, στο Ξενάκης (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επιμ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.): 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Κατευθύνσεις Προοδευτικής Διακυβέρνησης,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Παπαζήσης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Althusser, L. 1976. Preface to: D.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Lecourt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Lyssenko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Maspero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Anonymous, 1997. Plenty of Gloom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Economist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Asimov, I. 1951.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Foundation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Doubleday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Barabasi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 2012. Une 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héorie de la complexité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s’appuiera sur la science des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réseaux. Recherche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464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Bertalanffy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L.V. 1973.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System Theory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Penguin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Brown L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(editor).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1988-1998 (11 vol.).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State of the World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orldwatch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Institute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Cancela da Fonseca, J.P. 1977.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Quelques remarques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propos de la r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silience et de la stabilit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dans les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ecosyst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Revue des Questions Scientifiques,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148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Ehrlich, P. R. 1968.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Population Bomb,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Ballantine Books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Easterbrook, G.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Democracy, a Journal of Ideas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Gorz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1978.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Écologie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politique</a:t>
            </a:r>
            <a:r>
              <a:rPr lang="el-G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Seuil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Hadjibiros, K. 2005. Impulsion, Contrainte et Cycles des Syst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 Cosmiques.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Diotima,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33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Hadjibiros, K. 2012. Systems Ecology and Environmental Policy.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Proc. Int. Conf. “Ecology, Interdisciplinary Science and Practice”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Sofia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Hadjibiros, K. 2014.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Ecology and Applied Environmental Science,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Taylor and Francis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Calibri" panose="020F0502020204030204" pitchFamily="34" charset="0"/>
              </a:rPr>
              <a:t>Johnston, I. 1994. </a:t>
            </a:r>
            <a:r>
              <a:rPr lang="en-US" sz="18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Calibri" panose="020F0502020204030204" pitchFamily="34" charset="0"/>
              </a:rPr>
              <a:t>Introduction to the Romantic Era in English Poetry,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Saylor.org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Kolakowski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L. 1972.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Positivist philosophy</a:t>
            </a:r>
            <a:r>
              <a:rPr lang="el-G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Pelican Books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Levins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R. 1968.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Evolution in changing environments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Princeton University Press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Lovelock, J. 1992.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Gaia: the practical guide to planetary science,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Gaia Books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Malthus, T.R. 1798.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essay on the Principle of Population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(reprinted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Everyman’s Library, 1914)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Meadows, D., J. Randers and W. Behrens 1972.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Limits to Growth. Report of the Club of Rome,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Universe Books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Nordhaus, T. and M.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Shellenberger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2007.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 Through: From the Death of Environmentalism to the Politics of Possibility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Houghton Mifflin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Odum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1971.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Fundamentals of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Ecology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Saunders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Ramade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F., 1974.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Éléments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d’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Écologie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Appliquée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McGraw-Hill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Rifkin, J. 1998.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Biotech Century,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Tarcher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Putman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Rossis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G. 1979. Sur la d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finition de la biophysique.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Revue des Questions Scientifiques,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150 (3)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Schumacher, E.F. 1977.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Small is Beautiful,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Harper et Row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Taylor, G.R. 1970. 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doomsday book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Thames and Hudson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Thom, R. 1972. </a:t>
            </a:r>
            <a:r>
              <a:rPr lang="fr-FR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Stabilité structurelle et morphogénèse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Benjamin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Wiener, N. 1948.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Cybernetics,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Wiley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9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D0EC-2365-F287-B752-7247C5433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Θαλής, ένας εκ των 7 σοφών</a:t>
            </a:r>
            <a:endParaRPr lang="en-US" sz="3200" dirty="0">
              <a:latin typeface="+mn-lt"/>
            </a:endParaRPr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B4B90F1A-5402-06A5-413E-CB48832ABA1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818" y="2004025"/>
            <a:ext cx="5871382" cy="328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71CD2-3E45-B47B-D0A0-C1A8FE1E21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Ο αρχαιότερος των Προσωκρατικών</a:t>
            </a:r>
          </a:p>
          <a:p>
            <a:r>
              <a:rPr lang="el-GR" dirty="0"/>
              <a:t>Αριστοκράτης, φοινικικής καταγωγής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A86B-AB70-225D-113A-7BF559C8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Ζητήματα που ασχολήθηκε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94044-C40F-4FCF-0836-AB6CC8585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Εκλείψεις Ηλίου</a:t>
            </a:r>
          </a:p>
          <a:p>
            <a:r>
              <a:rPr lang="el-GR" dirty="0"/>
              <a:t>Τροπές, εναλλαγή των εποχών</a:t>
            </a:r>
          </a:p>
          <a:p>
            <a:r>
              <a:rPr lang="el-GR" dirty="0"/>
              <a:t>Ετερόφωτο της Σελήνης</a:t>
            </a:r>
          </a:p>
          <a:p>
            <a:r>
              <a:rPr lang="el-GR" dirty="0"/>
              <a:t>Σεισμοί</a:t>
            </a:r>
          </a:p>
          <a:p>
            <a:r>
              <a:rPr lang="el-GR" dirty="0"/>
              <a:t>Ήλεκτρο, μαγνητίτης</a:t>
            </a:r>
          </a:p>
          <a:p>
            <a:r>
              <a:rPr lang="el-GR" dirty="0"/>
              <a:t>Αρχή είναι το νερό, σε αυτό στηρίζεται η Γη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Νερό: όχι θεϊκή ιδιότητα, μόνο φυσικό σώμα</a:t>
            </a:r>
          </a:p>
          <a:p>
            <a:r>
              <a:rPr lang="el-GR" dirty="0">
                <a:solidFill>
                  <a:srgbClr val="202122"/>
                </a:solidFill>
              </a:rPr>
              <a:t>Γεωμετρικές προτάσεις, θεώρημα Θαλή</a:t>
            </a:r>
            <a:endParaRPr lang="el-G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6C25-4144-BE72-DEA3-A008B4EA0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Η μεγάλη διανοητική επανάσταση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8119F-5E24-8D72-D999-700BE0145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Μπέρτραντ Ράσελ: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Η Δυτική φιλοσοφία αρχίζει με τον Θαλή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Ο άνθρωπος μπορεί να κατανοήσει τον κόσμο με τη νόηση</a:t>
            </a:r>
          </a:p>
          <a:p>
            <a:r>
              <a:rPr lang="el-GR" dirty="0">
                <a:solidFill>
                  <a:srgbClr val="202122"/>
                </a:solidFill>
              </a:rPr>
              <a:t>Εξήγηση φυσικών φαινομένων χωρίς αναφορά σε μύθους</a:t>
            </a:r>
          </a:p>
          <a:p>
            <a:r>
              <a:rPr lang="el-GR" b="0" i="0" dirty="0">
                <a:solidFill>
                  <a:srgbClr val="202122"/>
                </a:solidFill>
                <a:effectLst/>
              </a:rPr>
              <a:t>Εργαλεία: Αστρονομία, Λογική, Μαθηματικά, Φυσική, Βιολογία</a:t>
            </a:r>
            <a:r>
              <a:rPr lang="el-GR" dirty="0">
                <a:solidFill>
                  <a:srgbClr val="202122"/>
                </a:solidFill>
              </a:rPr>
              <a:t> </a:t>
            </a:r>
            <a:r>
              <a:rPr lang="el-GR" b="0" i="0" dirty="0">
                <a:solidFill>
                  <a:srgbClr val="202122"/>
                </a:solidFill>
                <a:effectLst/>
              </a:rPr>
              <a:t>κ.λπ.</a:t>
            </a:r>
          </a:p>
          <a:p>
            <a:r>
              <a:rPr lang="el-GR" dirty="0">
                <a:solidFill>
                  <a:srgbClr val="202122"/>
                </a:solidFill>
              </a:rPr>
              <a:t>Αναζήτηση της αλήθειας μακριά από μεταφυσικές πεποιθήσεις</a:t>
            </a:r>
          </a:p>
          <a:p>
            <a:r>
              <a:rPr lang="el-GR" dirty="0">
                <a:solidFill>
                  <a:srgbClr val="202122"/>
                </a:solidFill>
              </a:rPr>
              <a:t>Οι επιστημονικές προτάσεις βασίζονται σε λογική και εμπειρία, όχι σε απόψεις, φοβίες ή επιθυμίες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1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DE13-D4D3-F679-0431-7F45A359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+mn-lt"/>
              </a:rPr>
              <a:t>Σύγχρονη Οικολογία: εξηγήσεις και προβλέψεις 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713C7-1DAB-2A21-A04A-835B24254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επιστήμη της Οικολογίας ερμηνεύει εύστοχα την λειτουργία της φύσης, όπως εκδηλώνεται στα επίπεδα πληθυσμών, βιοκοινοτήτων και τοπίου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Είναι σε θέση να κάνει αξιόπιστες προβλέψεις και να προτείνει θεραπείες για περιβαλλοντικά προβλήματα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Ωστόσο, ο κλάδος της Ανθρώπινης Οικολογίας βλέπει τον άνθρωπο σαν ζωικό οργανισμό σε τεχνητό οικοσύστημα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Ασκεί κριτική στην ανάπτυξη και εξετάζει πολύπλοκα κοινωνικά, οικονομικά και περιβαλλοντικά φαινόμενα, ισχυριζόμενος πως προβλέπει το ανθρώπινο μέλλον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4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BCA1-6366-D391-A5FE-3EEC91A92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Ανθρώπινη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5C681-E1A4-D651-3BF8-EE7EE2257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Κεντρική ιδέα της η εξάντληση των φυσικών πόρων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φέρουσα ικανότητα της Γης εξαρτάται από την διαθεσιμότητα των πόρων και τον αριθμό των ανθρώπων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Μοντέρνα εκδοχή του κλασσικού Μαλθουσιανισμού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Το 1798 ο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Thomas Robert Malthus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ξεκίνησε μια παράδοση κατακλυσμιαίου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περιβαλλοντισμού</a:t>
            </a:r>
            <a:endParaRPr lang="el-GR" sz="24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Εφόσον ο ανθρώπινος πληθυσμός αυξάνεται γεωμετρικά και η παραγωγή τροφής αριθμητικά, ο λιμός είναι αναπόφευκτος στη Μεγάλη Βρετανία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Σχεδόν όλοι θεώρησαν ότι είχε δίκιο αλλά έπεσε έξω. Η εκτίμησή του θεωρείται μια από τις πιο ανεπιτυχείς επιστημονικές προβλέψεις που έγιναν ποτέ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866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0FF9-27AE-C373-C1DE-56250A16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Ζοφερές προβλέψεις της δεκαετίας του 1970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57C29-0331-48C4-1E5C-EC5A22BA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Odum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“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populution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”, (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population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pollution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αυξάνεται ταχύτερα από τους  πόρους, οδηγώντας σε αδιέξοδο</a:t>
            </a:r>
          </a:p>
          <a:p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Ramade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θεμελιώδης αντίθεση μεταξύ διατήρησης φυσικού περιβάλλοντος και μοντέρνου βιομηχανικού πολιτισμού</a:t>
            </a:r>
          </a:p>
          <a:p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Σαμουέλ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όχι ανάπτυξη, κατάργηση των εντάσεων της ανθρώπινης δραστηριότητας</a:t>
            </a:r>
          </a:p>
          <a:p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Gorz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(1978):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σε 30 χρόνια δεν θα χρησιμοποιείται πια αλουμίνιο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Ehrlich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</a:rPr>
              <a:t> (1968): 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μάχη για την διατροφή τελείωσε, ο κόσμος θα αντιμετωπίσει λιμούς, εκατοντάδες εκατομμύρια άνθρωποι θα πεθάνουν από την πείνα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Taylor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στις αρχές του 21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ου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αιώνα η κατάσταση στον πλανήτη θα είναι αβίωτη, λόγω περιβαλλοντικών καταστροφών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307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4305-E1D0-975F-F512-E7E458F5C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Ανθρώπινη γεννά την Πολιτική Οικολογία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5559-34A3-6922-6F22-7267851E9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Ιδεολογία μεγάλου μέρους οικολογικού κινήματος και πράσινων κομμάτων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Απομάκρυνση από επιστημονικές βάσεις, ιδεολογικές προεκτάσεις: «το μικρό είναι όμορφο», κατά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Schumacher</a:t>
            </a:r>
            <a:endParaRPr lang="el-GR" sz="24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Βιομηχανικές κοινωνίες: παράγουν αντιφάσεις σε ζητήματα πληθυσμού, ενέργειας, πρώτων υλών, νερού, τροφίμων, ρύπανσης, άρα οδηγούνται σε κατάρρευση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Τα όρια στη μεγέθυνση της ανθρώπινης δραστηριότητας υπολογίζονται, το 1972, με μαθηματικά μοντέλα για τον παγκόσμιο πληθυσμό, τους φυσικούς πόρους και την ρύπανση, στην κλασσική μελέτη της Λέσχης της Ρώμης</a:t>
            </a: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Ως αντίδοτο προτείνεται η μηδενική ανάπτυξη</a:t>
            </a:r>
          </a:p>
          <a:p>
            <a:endParaRPr lang="el-GR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5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1814</Words>
  <Application>Microsoft Office PowerPoint</Application>
  <PresentationFormat>Widescreen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 Theme</vt:lpstr>
      <vt:lpstr>Θαλής και ατελέσφορη Οικολογία </vt:lpstr>
      <vt:lpstr>Θαλής ο Μιλήσιος  (640 ή 624 – 546 π.Χ. Μίλητος, Ιωνία)</vt:lpstr>
      <vt:lpstr>Θαλής, ένας εκ των 7 σοφών</vt:lpstr>
      <vt:lpstr>Ζητήματα που ασχολήθηκε</vt:lpstr>
      <vt:lpstr>Η μεγάλη διανοητική επανάσταση</vt:lpstr>
      <vt:lpstr>Σύγχρονη Οικολογία: εξηγήσεις και προβλέψεις </vt:lpstr>
      <vt:lpstr>Ανθρώπινη Οικολογία</vt:lpstr>
      <vt:lpstr>Ζοφερές προβλέψεις της δεκαετίας του 1970</vt:lpstr>
      <vt:lpstr>Η Ανθρώπινη γεννά την Πολιτική Οικολογία</vt:lpstr>
      <vt:lpstr>Χαρακτηριστική  κουλτούρα πολλών οικολογικών ομάδων</vt:lpstr>
      <vt:lpstr>Σήμερα, οι δυσοίωνες προβλέψεις της δεκαετίας του ’70 διαψεύδονται</vt:lpstr>
      <vt:lpstr>Η ιδέα μιας φύσης οργανωμένης από κάποια κρυμμένη δύναμη</vt:lpstr>
      <vt:lpstr>Θεωρητικοί τρομοκρατημένοι από την έλευση περιβαλλοντικής συντέλειας</vt:lpstr>
      <vt:lpstr>Ρομαντισμός</vt:lpstr>
      <vt:lpstr>Μια εκσυγχρονισμένη Ανθρώπινη Οικολογία</vt:lpstr>
      <vt:lpstr>Οι προβλέψεις περί κατάρρευσης διαψεύσθηκαν, διότι είχαν αγνοήσει: </vt:lpstr>
      <vt:lpstr>Τα περισσότερα προγράμματα προστασίας του περιβάλλοντος έχουν φέρει σημαντικά αποτελέσματα και καταγράφονται ως επιτυχίες</vt:lpstr>
      <vt:lpstr>Η Οικολογία είναι επιστήμη</vt:lpstr>
      <vt:lpstr>Θαλής και Προσωκρατικοί: ακόμα επίκαιροι</vt:lpstr>
      <vt:lpstr>Βιβλιογραφία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Θαλής και ατελέσφορη Οικολογία</dc:title>
  <dc:creator>Kimon Hadjibiros</dc:creator>
  <cp:lastModifiedBy>Kimon Hadjibiros</cp:lastModifiedBy>
  <cp:revision>6</cp:revision>
  <dcterms:created xsi:type="dcterms:W3CDTF">2023-02-28T16:08:08Z</dcterms:created>
  <dcterms:modified xsi:type="dcterms:W3CDTF">2023-03-01T10:29:29Z</dcterms:modified>
</cp:coreProperties>
</file>