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78" r:id="rId5"/>
    <p:sldId id="258" r:id="rId6"/>
    <p:sldId id="265" r:id="rId7"/>
    <p:sldId id="260" r:id="rId8"/>
    <p:sldId id="267" r:id="rId9"/>
    <p:sldId id="280" r:id="rId10"/>
    <p:sldId id="268" r:id="rId11"/>
    <p:sldId id="269" r:id="rId12"/>
    <p:sldId id="270" r:id="rId13"/>
    <p:sldId id="281" r:id="rId14"/>
    <p:sldId id="271" r:id="rId15"/>
    <p:sldId id="272" r:id="rId16"/>
    <p:sldId id="279" r:id="rId17"/>
    <p:sldId id="282" r:id="rId18"/>
    <p:sldId id="266" r:id="rId19"/>
    <p:sldId id="273" r:id="rId20"/>
    <p:sldId id="283" r:id="rId21"/>
    <p:sldId id="277" r:id="rId22"/>
    <p:sldId id="284" r:id="rId23"/>
    <p:sldId id="262" r:id="rId24"/>
    <p:sldId id="274" r:id="rId25"/>
    <p:sldId id="275" r:id="rId26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09A73A-1E8D-4457-84E1-3DAB1671E6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95AE5D-CE6E-41BA-8E10-F754DDD0C2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0D504E-FC0D-4136-89FF-6FF10F254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AD76-2D5D-433C-94EA-18481429B882}" type="datetimeFigureOut">
              <a:rPr lang="el-GR" smtClean="0"/>
              <a:t>9/5/2020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6A2C64-45E6-4F78-912F-11797B041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5D10C3-7CF1-4B7D-A879-2543B4FA0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4BC8-57FE-4F85-A084-D85B2361CB9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86136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347A7-2F11-4880-A67D-9B0A35C6F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D334A8-9D02-4E06-B590-9E8A51A9B1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4451F8-F6C7-4BF5-ADD2-90C9FC8E2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AD76-2D5D-433C-94EA-18481429B882}" type="datetimeFigureOut">
              <a:rPr lang="el-GR" smtClean="0"/>
              <a:t>9/5/2020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9C0AA5-AA7E-491B-99BC-18968F263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68CCDB-14A0-494E-9BA7-A06FD549C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4BC8-57FE-4F85-A084-D85B2361CB9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35257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66F288-4469-401D-867A-110123CF45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FD41D4-BC28-40DA-BD67-8304C96263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7D65E7-24ED-474A-8E2D-DAC116F35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AD76-2D5D-433C-94EA-18481429B882}" type="datetimeFigureOut">
              <a:rPr lang="el-GR" smtClean="0"/>
              <a:t>9/5/2020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96BE50-56EF-42E9-91EB-7488A142C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0C2346-BA31-4516-8DA0-8DEC7236C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4BC8-57FE-4F85-A084-D85B2361CB9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4227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8C8BC-5A7D-4BEA-91A3-85C8241B6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9B0D51-9234-4E71-98DB-B5E5595EE3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3C6EED-D4B3-488A-829D-85574277A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AD76-2D5D-433C-94EA-18481429B882}" type="datetimeFigureOut">
              <a:rPr lang="el-GR" smtClean="0"/>
              <a:t>9/5/2020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70BAA0-74D0-4629-B3B8-E151EB252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B9BB5-376F-489F-9DE1-45124E3D1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4BC8-57FE-4F85-A084-D85B2361CB9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26957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668F2-2969-4670-9433-772D7531E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EAC315-51F0-4131-8FD3-D36F805BFF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F3D27-750B-424D-89F2-E6118563C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AD76-2D5D-433C-94EA-18481429B882}" type="datetimeFigureOut">
              <a:rPr lang="el-GR" smtClean="0"/>
              <a:t>9/5/2020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DA7F59-408F-4511-A378-C605CF515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0D7E59-C799-4142-B25D-1694C33A8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4BC8-57FE-4F85-A084-D85B2361CB9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89231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3B11F-E40A-42E8-A102-D5684CB33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5644CC-443E-4B9E-AD66-3F2CAE0BC5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7BA263-BD6F-4A6E-A2B1-5E704987CC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8187A1-813A-4747-AD66-732C3D2EC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AD76-2D5D-433C-94EA-18481429B882}" type="datetimeFigureOut">
              <a:rPr lang="el-GR" smtClean="0"/>
              <a:t>9/5/2020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028BC3-3B39-4156-81AD-A6D15C735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41F19A-BCED-4758-A65A-3DE593EE1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4BC8-57FE-4F85-A084-D85B2361CB9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34584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5E47E-94BC-4B98-B7B8-42D5D9C52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4FE0EF-B52A-4CCD-91D0-9290817BC7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BDE6A7-A60A-4649-AB03-B8C452B5A7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2AAB88-F829-4E7E-B632-1FE5BF3FF4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746775-E821-4C6A-9040-A85758B85E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4C081E0-F05F-43D9-B39C-E0FD0E24D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AD76-2D5D-433C-94EA-18481429B882}" type="datetimeFigureOut">
              <a:rPr lang="el-GR" smtClean="0"/>
              <a:t>9/5/2020</a:t>
            </a:fld>
            <a:endParaRPr lang="el-G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C7DF6A-0CE7-42C8-9BF8-EA2E1292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24B0A0-C461-4356-A503-9DC01447F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4BC8-57FE-4F85-A084-D85B2361CB9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22034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741F6A-8091-45E5-B23A-C61B96F3F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2617CC-8466-4579-9F51-D3859185A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AD76-2D5D-433C-94EA-18481429B882}" type="datetimeFigureOut">
              <a:rPr lang="el-GR" smtClean="0"/>
              <a:t>9/5/2020</a:t>
            </a:fld>
            <a:endParaRPr lang="el-G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03720C-94D9-489A-BCA4-0362DDFF1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9A76AE-7EC6-4725-8C32-73676071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4BC8-57FE-4F85-A084-D85B2361CB9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5522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DED73D-B67C-4FEB-87A9-69E95B791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AD76-2D5D-433C-94EA-18481429B882}" type="datetimeFigureOut">
              <a:rPr lang="el-GR" smtClean="0"/>
              <a:t>9/5/2020</a:t>
            </a:fld>
            <a:endParaRPr lang="el-G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E7AE28-C63A-4E76-A9A3-637529348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CEC712-90DF-4C56-81B5-24FE0118A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4BC8-57FE-4F85-A084-D85B2361CB9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40656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99F13-8E91-4037-B058-6BED25FD9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1F5856-CDA4-4291-A210-DDE5F38713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B25E87-9244-4F78-86E5-541041ABB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227824-5956-43A8-B307-5470297A6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AD76-2D5D-433C-94EA-18481429B882}" type="datetimeFigureOut">
              <a:rPr lang="el-GR" smtClean="0"/>
              <a:t>9/5/2020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91278D-973E-4CC5-960E-1D4A5BA4E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FE4752-6728-4BBA-9A10-6D717792E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4BC8-57FE-4F85-A084-D85B2361CB9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66801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46CFB-5007-4B69-8CD3-FCAF7100E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8812E2-DC48-415A-BBF6-8A7825A5DF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B56C19-B5B3-4C30-864B-52DC89A36A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22D28D-34EF-42D3-8E67-B65858479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7AD76-2D5D-433C-94EA-18481429B882}" type="datetimeFigureOut">
              <a:rPr lang="el-GR" smtClean="0"/>
              <a:t>9/5/2020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F2B842-DBC4-4EC7-845C-75A857D89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7B1B1B-6202-4FC2-91AA-E624D815B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4BC8-57FE-4F85-A084-D85B2361CB9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09271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DD9DFA-F18C-4B9A-9F23-A8FD4F21B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C9E85B-7971-4242-9AB8-BEEE07749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64D228-15B4-4E65-BA4D-DBDF86C122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7AD76-2D5D-433C-94EA-18481429B882}" type="datetimeFigureOut">
              <a:rPr lang="el-GR" smtClean="0"/>
              <a:t>9/5/2020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01085D-F45A-4989-B54A-6599110B56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243C3-EA62-4E53-B70E-8310AC3E13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24BC8-57FE-4F85-A084-D85B2361CB9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99700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arthexplorer.usgs.gov/" TargetMode="External"/><Relationship Id="rId7" Type="http://schemas.openxmlformats.org/officeDocument/2006/relationships/hyperlink" Target="https://gisgeography.com/gis-applications-uses/" TargetMode="External"/><Relationship Id="rId2" Type="http://schemas.openxmlformats.org/officeDocument/2006/relationships/hyperlink" Target="https://www.qgis.org/en/site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geodata.gov.gr/" TargetMode="External"/><Relationship Id="rId5" Type="http://schemas.openxmlformats.org/officeDocument/2006/relationships/hyperlink" Target="http://www.diva-gis.org/gdata" TargetMode="External"/><Relationship Id="rId4" Type="http://schemas.openxmlformats.org/officeDocument/2006/relationships/hyperlink" Target="https://www.gisenglish.com/2018/04/download-sasplanet-2018-v1801319744.html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382BD51-4EF2-463C-AF2F-C2BADBD12FED}"/>
              </a:ext>
            </a:extLst>
          </p:cNvPr>
          <p:cNvSpPr/>
          <p:nvPr/>
        </p:nvSpPr>
        <p:spPr>
          <a:xfrm>
            <a:off x="2671864" y="1758865"/>
            <a:ext cx="684827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3400" b="1" dirty="0">
                <a:solidFill>
                  <a:srgbClr val="002060"/>
                </a:solidFill>
                <a:effectLst>
                  <a:innerShdw blurRad="63500" dist="50800" dir="18900000">
                    <a:srgbClr val="0039AC">
                      <a:alpha val="50000"/>
                    </a:srgbClr>
                  </a:innerShdw>
                  <a:reflection stA="45000" endPos="0" dir="5400000" sy="-100000" algn="bl" rotWithShape="0"/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Εθνικό Μετσόβιο Πολυτεχνείο</a:t>
            </a:r>
          </a:p>
          <a:p>
            <a:pPr algn="ctr"/>
            <a:r>
              <a:rPr lang="el-GR" sz="3000" dirty="0">
                <a:solidFill>
                  <a:srgbClr val="002060"/>
                </a:solidFill>
                <a:effectLst>
                  <a:innerShdw blurRad="63500" dist="50800" dir="18900000">
                    <a:srgbClr val="0039AC">
                      <a:alpha val="50000"/>
                    </a:srgbClr>
                  </a:innerShdw>
                  <a:reflection stA="45000" endPos="0" dir="5400000" sy="-100000" algn="bl" rotWithShape="0"/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Σχολή Πολιτικών Μηχανικών</a:t>
            </a:r>
          </a:p>
          <a:p>
            <a:pPr algn="ctr"/>
            <a:endParaRPr lang="en-US" sz="3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FDA66B-271A-4194-9C7A-10E76968490A}"/>
              </a:ext>
            </a:extLst>
          </p:cNvPr>
          <p:cNvSpPr txBox="1">
            <a:spLocks/>
          </p:cNvSpPr>
          <p:nvPr/>
        </p:nvSpPr>
        <p:spPr>
          <a:xfrm>
            <a:off x="2007577" y="2844336"/>
            <a:ext cx="8176846" cy="26859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l-GR" sz="3000" b="1" dirty="0">
                <a:solidFill>
                  <a:srgbClr val="C00000"/>
                </a:solidFill>
                <a:latin typeface="+mn-lt"/>
              </a:rPr>
              <a:t>Εξάμηνο 8</a:t>
            </a:r>
            <a:r>
              <a:rPr lang="el-GR" sz="3000" b="1" baseline="30000" dirty="0">
                <a:solidFill>
                  <a:srgbClr val="C00000"/>
                </a:solidFill>
                <a:latin typeface="+mn-lt"/>
              </a:rPr>
              <a:t>ο</a:t>
            </a:r>
            <a:r>
              <a:rPr lang="el-GR" sz="3000" b="1" dirty="0">
                <a:solidFill>
                  <a:srgbClr val="C00000"/>
                </a:solidFill>
                <a:latin typeface="+mn-lt"/>
              </a:rPr>
              <a:t>: </a:t>
            </a:r>
          </a:p>
          <a:p>
            <a:pPr>
              <a:lnSpc>
                <a:spcPct val="150000"/>
              </a:lnSpc>
            </a:pPr>
            <a:r>
              <a:rPr lang="el-GR" sz="3000" b="1" dirty="0">
                <a:solidFill>
                  <a:srgbClr val="C00000"/>
                </a:solidFill>
                <a:latin typeface="+mn-lt"/>
              </a:rPr>
              <a:t>Συστήματα Γεωγραφικών Πληροφοριών (ΣΓΠ)</a:t>
            </a:r>
          </a:p>
          <a:p>
            <a:pPr>
              <a:lnSpc>
                <a:spcPct val="150000"/>
              </a:lnSpc>
            </a:pPr>
            <a:r>
              <a:rPr lang="en-US" sz="3000" i="1" dirty="0">
                <a:solidFill>
                  <a:srgbClr val="C00000"/>
                </a:solidFill>
                <a:latin typeface="+mn-lt"/>
              </a:rPr>
              <a:t>QGIS Tutorial</a:t>
            </a:r>
            <a:r>
              <a:rPr lang="el-GR" sz="3000" i="1" dirty="0">
                <a:solidFill>
                  <a:srgbClr val="C00000"/>
                </a:solidFill>
                <a:latin typeface="+mn-lt"/>
              </a:rPr>
              <a:t> και Άσκηση</a:t>
            </a:r>
            <a:endParaRPr lang="en-US" sz="3000" i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CA5C65-063F-4DC1-868F-DCB25E3FE012}"/>
              </a:ext>
            </a:extLst>
          </p:cNvPr>
          <p:cNvSpPr txBox="1">
            <a:spLocks/>
          </p:cNvSpPr>
          <p:nvPr/>
        </p:nvSpPr>
        <p:spPr>
          <a:xfrm>
            <a:off x="2203242" y="5253300"/>
            <a:ext cx="817684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000" b="1" dirty="0">
              <a:solidFill>
                <a:srgbClr val="C0000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6681C1E-3876-409D-8D67-708C9C820FD4}"/>
              </a:ext>
            </a:extLst>
          </p:cNvPr>
          <p:cNvSpPr txBox="1">
            <a:spLocks/>
          </p:cNvSpPr>
          <p:nvPr/>
        </p:nvSpPr>
        <p:spPr>
          <a:xfrm>
            <a:off x="2203242" y="6147852"/>
            <a:ext cx="8176846" cy="5754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l-GR" sz="1800" b="1" dirty="0">
                <a:solidFill>
                  <a:srgbClr val="C00000"/>
                </a:solidFill>
              </a:rPr>
              <a:t>Μάϊος 2020</a:t>
            </a:r>
            <a:endParaRPr lang="en-US" sz="1800" b="1" dirty="0">
              <a:solidFill>
                <a:srgbClr val="C000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2F4C4BD-3FB5-4946-8117-82791EAED4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000" y="363622"/>
            <a:ext cx="1152000" cy="1152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8B18E1-9663-4ECC-9764-7CD2D01C45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51" y="6063048"/>
            <a:ext cx="611362" cy="575471"/>
          </a:xfrm>
          <a:prstGeom prst="ellipse">
            <a:avLst/>
          </a:prstGeom>
          <a:ln w="63500" cap="rnd">
            <a:noFill/>
          </a:ln>
          <a:effectLst>
            <a:outerShdw blurRad="482600" dist="292100" dir="5400000" sx="1000" sy="1000" rotWithShape="0">
              <a:srgbClr val="000000">
                <a:alpha val="5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1314389-775C-43DE-930D-6DE26A722EC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9" r="61573"/>
          <a:stretch/>
        </p:blipFill>
        <p:spPr>
          <a:xfrm>
            <a:off x="11330608" y="6115101"/>
            <a:ext cx="616159" cy="608222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341173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B0B9641-8C90-4211-B7C4-8148566C6B32}"/>
              </a:ext>
            </a:extLst>
          </p:cNvPr>
          <p:cNvSpPr txBox="1"/>
          <p:nvPr/>
        </p:nvSpPr>
        <p:spPr>
          <a:xfrm>
            <a:off x="187227" y="568739"/>
            <a:ext cx="118324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l-GR" altLang="el-GR" sz="20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Δεξί κλικ στο </a:t>
            </a:r>
            <a:r>
              <a:rPr lang="en-US" altLang="el-GR" sz="20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shapefile </a:t>
            </a:r>
            <a:r>
              <a:rPr lang="el-GR" altLang="el-GR" sz="20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των </a:t>
            </a:r>
            <a:r>
              <a:rPr lang="en-US" altLang="el-GR" sz="2000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Natura_Thess.shp</a:t>
            </a:r>
            <a:r>
              <a:rPr lang="en-US" altLang="el-GR" sz="20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&gt; Open Attribute Table &gt; Toggle Editing 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0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Open Field Calculator &gt; Create new filed &gt; </a:t>
            </a:r>
            <a:r>
              <a:rPr lang="el-GR" altLang="el-GR" sz="20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Όνομα του νέου </a:t>
            </a:r>
            <a:r>
              <a:rPr lang="en-US" altLang="el-GR" sz="20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Field: Score &gt; Whole Number &gt; </a:t>
            </a:r>
            <a:r>
              <a:rPr lang="en-US" altLang="el-GR" sz="2000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Lenghth</a:t>
            </a:r>
            <a:r>
              <a:rPr lang="en-US" altLang="el-GR" sz="20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2 &gt; </a:t>
            </a:r>
            <a:r>
              <a:rPr lang="el-GR" altLang="el-GR" sz="20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τιμή 1 και ΟΚ.</a:t>
            </a:r>
            <a:endParaRPr lang="en-US" altLang="el-GR" sz="20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0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Field Calculator &gt; Update Existing Field &gt; Score &gt; Expression: 1 &gt; OK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0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Toggle Editing &gt; Save Edits &gt; Yes</a:t>
            </a:r>
            <a:endParaRPr lang="el-GR" altLang="el-GR" sz="20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l-GR" altLang="el-GR" sz="22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  </a:t>
            </a:r>
            <a:endParaRPr kumimoji="0" lang="el-GR" altLang="el-GR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304F325-1ACF-41A6-888E-D7B104A71FE5}"/>
              </a:ext>
            </a:extLst>
          </p:cNvPr>
          <p:cNvSpPr txBox="1">
            <a:spLocks/>
          </p:cNvSpPr>
          <p:nvPr/>
        </p:nvSpPr>
        <p:spPr>
          <a:xfrm>
            <a:off x="1530395" y="10619"/>
            <a:ext cx="9493653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sz="3000" b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 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NATURA </a:t>
            </a:r>
            <a:endParaRPr lang="el-GR" sz="30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190413-3E7A-4633-ACCE-A7E46B0C59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162" y="2167097"/>
            <a:ext cx="8128838" cy="467697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AA1819E-49AB-489B-A09B-5C361D5E0A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9" y="2981738"/>
            <a:ext cx="4014713" cy="386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153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B0B9641-8C90-4211-B7C4-8148566C6B32}"/>
              </a:ext>
            </a:extLst>
          </p:cNvPr>
          <p:cNvSpPr txBox="1"/>
          <p:nvPr/>
        </p:nvSpPr>
        <p:spPr>
          <a:xfrm>
            <a:off x="187227" y="568739"/>
            <a:ext cx="1183249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Processing Toolbox &gt; </a:t>
            </a: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Πληκτρολογούμε </a:t>
            </a: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Rasterize 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Input Layer: </a:t>
            </a:r>
            <a:r>
              <a:rPr lang="en-US" altLang="el-GR" sz="2200" b="1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Natura_Thess.shp</a:t>
            </a:r>
            <a:endParaRPr lang="en-US" altLang="el-GR" sz="2200" b="1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lvl="0" indent="-457200" algn="just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Attribute: </a:t>
            </a:r>
            <a:r>
              <a:rPr lang="en-US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Score </a:t>
            </a:r>
            <a:r>
              <a:rPr lang="el-GR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και ορίζουμε </a:t>
            </a:r>
            <a:r>
              <a:rPr lang="en-US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Output Extent </a:t>
            </a:r>
            <a:r>
              <a:rPr lang="el-GR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και </a:t>
            </a:r>
            <a:r>
              <a:rPr lang="en-US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Cell Size </a:t>
            </a:r>
            <a:r>
              <a:rPr lang="el-GR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το </a:t>
            </a:r>
            <a:r>
              <a:rPr lang="en-US" altLang="el-GR" sz="2200" b="1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DEM_Thess.tif</a:t>
            </a:r>
            <a:r>
              <a:rPr lang="en-US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(</a:t>
            </a:r>
            <a:r>
              <a:rPr lang="el-GR" sz="2000" b="1" dirty="0">
                <a:solidFill>
                  <a:srgbClr val="FF0000"/>
                </a:solidFill>
              </a:rPr>
              <a:t>256</a:t>
            </a:r>
            <a:r>
              <a:rPr lang="en-US" sz="2000" b="1" dirty="0">
                <a:solidFill>
                  <a:srgbClr val="FF0000"/>
                </a:solidFill>
              </a:rPr>
              <a:t>,</a:t>
            </a:r>
            <a:r>
              <a:rPr lang="el-GR" sz="2000" b="1" dirty="0">
                <a:solidFill>
                  <a:srgbClr val="FF0000"/>
                </a:solidFill>
              </a:rPr>
              <a:t>742</a:t>
            </a:r>
            <a:r>
              <a:rPr lang="en-US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) 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l-GR" altLang="el-GR" sz="2200" dirty="0">
                <a:solidFill>
                  <a:prstClr val="black"/>
                </a:solidFill>
                <a:cs typeface="Arial" panose="020B0604020202020204" pitchFamily="34" charset="0"/>
              </a:rPr>
              <a:t>Σώζουμε σαν </a:t>
            </a:r>
            <a:r>
              <a:rPr lang="en-US" altLang="el-GR" sz="2200" b="1" dirty="0" err="1">
                <a:solidFill>
                  <a:prstClr val="black"/>
                </a:solidFill>
                <a:cs typeface="Arial" panose="020B0604020202020204" pitchFamily="34" charset="0"/>
              </a:rPr>
              <a:t>Natura_ras.tif</a:t>
            </a:r>
            <a:endParaRPr lang="el-GR" altLang="el-GR" sz="2200" b="1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l-GR" altLang="el-GR" sz="22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  </a:t>
            </a:r>
            <a:endParaRPr kumimoji="0" lang="el-GR" altLang="el-GR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304F325-1ACF-41A6-888E-D7B104A71FE5}"/>
              </a:ext>
            </a:extLst>
          </p:cNvPr>
          <p:cNvSpPr txBox="1">
            <a:spLocks/>
          </p:cNvSpPr>
          <p:nvPr/>
        </p:nvSpPr>
        <p:spPr>
          <a:xfrm>
            <a:off x="1530395" y="10619"/>
            <a:ext cx="9493653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 NATURA (2) </a:t>
            </a:r>
            <a:endParaRPr lang="el-GR" sz="30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46DE6BC-0B9F-441E-BD1A-E65C03556336}"/>
              </a:ext>
            </a:extLst>
          </p:cNvPr>
          <p:cNvSpPr txBox="1"/>
          <p:nvPr/>
        </p:nvSpPr>
        <p:spPr>
          <a:xfrm>
            <a:off x="187227" y="1957244"/>
            <a:ext cx="62202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Processing Toolbox &gt; </a:t>
            </a: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Πληκτρολογούμε </a:t>
            </a: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Reclass </a:t>
            </a: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και επιλέγουμε </a:t>
            </a: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Reclassify Values (</a:t>
            </a:r>
            <a:r>
              <a:rPr lang="el-GR" altLang="el-GR" sz="2200" b="1" dirty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όχι </a:t>
            </a:r>
            <a:r>
              <a:rPr lang="en-US" altLang="el-GR" sz="2200" b="1" dirty="0" err="1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r.reclass</a:t>
            </a: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).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Input Raster: </a:t>
            </a:r>
            <a:r>
              <a:rPr lang="en-US" altLang="el-GR" sz="2200" b="1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Natura_ras.tif</a:t>
            </a:r>
            <a:endParaRPr lang="en-US" altLang="el-GR" sz="2200" b="1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lvl="0" indent="-457200" algn="just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 startAt="5"/>
              <a:defRPr/>
            </a:pPr>
            <a:r>
              <a:rPr lang="el-GR" altLang="el-GR" sz="2200" dirty="0">
                <a:solidFill>
                  <a:prstClr val="black"/>
                </a:solidFill>
                <a:cs typeface="Arial" panose="020B0604020202020204" pitchFamily="34" charset="0"/>
              </a:rPr>
              <a:t>ΔΕΝ ΑΛΛΑΖΟΥΜΕ ΤΙΠΟΤΑ ΠΑΡΑ ΜΟΝΟ: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l-GR" altLang="el-GR" sz="2200" dirty="0">
                <a:solidFill>
                  <a:prstClr val="black"/>
                </a:solidFill>
                <a:cs typeface="Arial" panose="020B0604020202020204" pitchFamily="34" charset="0"/>
              </a:rPr>
              <a:t>       </a:t>
            </a:r>
            <a:r>
              <a:rPr lang="en-US" altLang="el-GR" sz="2200" b="1" dirty="0">
                <a:solidFill>
                  <a:srgbClr val="FF0000"/>
                </a:solidFill>
                <a:cs typeface="Arial" panose="020B0604020202020204" pitchFamily="34" charset="0"/>
              </a:rPr>
              <a:t>new value for no data values (check) </a:t>
            </a:r>
            <a:r>
              <a:rPr lang="el-GR" altLang="el-GR" sz="2200" b="1" dirty="0">
                <a:solidFill>
                  <a:srgbClr val="FF0000"/>
                </a:solidFill>
                <a:cs typeface="Arial" panose="020B0604020202020204" pitchFamily="34" charset="0"/>
              </a:rPr>
              <a:t>και από κάτω      ορίζουμε την τιμή </a:t>
            </a:r>
            <a:r>
              <a:rPr lang="en-US" altLang="el-GR" sz="2200" b="1" dirty="0">
                <a:solidFill>
                  <a:srgbClr val="FF0000"/>
                </a:solidFill>
                <a:cs typeface="Arial" panose="020B0604020202020204" pitchFamily="34" charset="0"/>
              </a:rPr>
              <a:t>5</a:t>
            </a:r>
            <a:endParaRPr lang="el-GR" altLang="el-GR" sz="2200" b="1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l-GR" altLang="el-GR" sz="2200" b="1" dirty="0">
                <a:solidFill>
                  <a:srgbClr val="FF0000"/>
                </a:solidFill>
                <a:cs typeface="Arial" panose="020B0604020202020204" pitchFamily="34" charset="0"/>
              </a:rPr>
              <a:t>(</a:t>
            </a:r>
            <a:r>
              <a:rPr lang="en-US" altLang="el-GR" sz="2200" b="1" dirty="0">
                <a:solidFill>
                  <a:srgbClr val="FF0000"/>
                </a:solidFill>
                <a:cs typeface="Arial" panose="020B0604020202020204" pitchFamily="34" charset="0"/>
              </a:rPr>
              <a:t>replace other values </a:t>
            </a:r>
            <a:r>
              <a:rPr lang="el-GR" altLang="el-GR" sz="2200" b="1" dirty="0">
                <a:solidFill>
                  <a:srgbClr val="FF0000"/>
                </a:solidFill>
                <a:cs typeface="Arial" panose="020B0604020202020204" pitchFamily="34" charset="0"/>
              </a:rPr>
              <a:t>βάζουμε 1)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 startAt="8"/>
              <a:tabLst/>
              <a:defRPr/>
            </a:pP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Σώζουμε σαν </a:t>
            </a:r>
            <a:r>
              <a:rPr lang="en-US" altLang="el-GR" sz="2200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Natura_NODATA.tif</a:t>
            </a:r>
            <a:endParaRPr lang="en-US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 startAt="8"/>
              <a:tabLst/>
              <a:defRPr/>
            </a:pP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l-GR" altLang="el-GR" sz="22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  </a:t>
            </a:r>
            <a:endParaRPr kumimoji="0" lang="el-GR" altLang="el-GR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3090BD8-E96A-4671-BEAA-C5751450CC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392" t="4229" r="28043" b="8272"/>
          <a:stretch/>
        </p:blipFill>
        <p:spPr>
          <a:xfrm>
            <a:off x="6493566" y="1754473"/>
            <a:ext cx="5660770" cy="5103527"/>
          </a:xfrm>
          <a:prstGeom prst="rect">
            <a:avLst/>
          </a:prstGeom>
        </p:spPr>
      </p:pic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2963A1DD-1E8C-48D8-9F57-DF72792C19FF}"/>
              </a:ext>
            </a:extLst>
          </p:cNvPr>
          <p:cNvCxnSpPr>
            <a:cxnSpLocks/>
            <a:endCxn id="13" idx="1"/>
          </p:cNvCxnSpPr>
          <p:nvPr/>
        </p:nvCxnSpPr>
        <p:spPr>
          <a:xfrm>
            <a:off x="291548" y="3696181"/>
            <a:ext cx="2682520" cy="2115532"/>
          </a:xfrm>
          <a:prstGeom prst="bentConnector3">
            <a:avLst>
              <a:gd name="adj1" fmla="val -4342"/>
            </a:avLst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1D534AAB-5D55-4DB2-9321-C848B77443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391" t="53898" r="53570" b="15884"/>
          <a:stretch/>
        </p:blipFill>
        <p:spPr>
          <a:xfrm>
            <a:off x="2974068" y="4776045"/>
            <a:ext cx="3540422" cy="207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0138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B0B9641-8C90-4211-B7C4-8148566C6B32}"/>
              </a:ext>
            </a:extLst>
          </p:cNvPr>
          <p:cNvSpPr txBox="1"/>
          <p:nvPr/>
        </p:nvSpPr>
        <p:spPr>
          <a:xfrm>
            <a:off x="393038" y="924607"/>
            <a:ext cx="6134060" cy="6387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Επιλέγουμε </a:t>
            </a: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Raster &gt; Extraction &gt; Clip raster by Mask Layer</a:t>
            </a: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Input Raster: </a:t>
            </a:r>
            <a:r>
              <a:rPr lang="en-US" altLang="el-GR" sz="2200" b="1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Natura_ras_NODATA.tif</a:t>
            </a:r>
            <a:endParaRPr lang="en-US" altLang="el-GR" sz="2200" b="1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indent="-457200" algn="just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altLang="el-GR" sz="2200" dirty="0">
                <a:solidFill>
                  <a:prstClr val="black"/>
                </a:solidFill>
                <a:cs typeface="Arial" panose="020B0604020202020204" pitchFamily="34" charset="0"/>
              </a:rPr>
              <a:t>Mask layer: </a:t>
            </a:r>
            <a:r>
              <a:rPr lang="en-US" altLang="el-GR" sz="2200" b="1" dirty="0">
                <a:solidFill>
                  <a:prstClr val="black"/>
                </a:solidFill>
                <a:cs typeface="Arial" panose="020B0604020202020204" pitchFamily="34" charset="0"/>
              </a:rPr>
              <a:t>Thessaly</a:t>
            </a:r>
            <a:endParaRPr lang="en-US" altLang="el-GR" sz="2200" b="1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Output file: </a:t>
            </a:r>
            <a:r>
              <a:rPr lang="en-US" altLang="el-GR" sz="2200" b="1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Natura_cr.tif</a:t>
            </a:r>
            <a:endParaRPr lang="en-US" altLang="el-GR" sz="2200" b="1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No data value (check): </a:t>
            </a:r>
            <a:r>
              <a:rPr lang="en-US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Not set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Πατάμε</a:t>
            </a: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‘OK’</a:t>
            </a: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lvl="0" algn="just" eaLnBrk="0" fontAlgn="base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l-GR" altLang="el-GR" sz="22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  </a:t>
            </a:r>
            <a:endParaRPr kumimoji="0" lang="el-GR" altLang="el-GR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304F325-1ACF-41A6-888E-D7B104A71FE5}"/>
              </a:ext>
            </a:extLst>
          </p:cNvPr>
          <p:cNvSpPr txBox="1">
            <a:spLocks/>
          </p:cNvSpPr>
          <p:nvPr/>
        </p:nvSpPr>
        <p:spPr>
          <a:xfrm>
            <a:off x="1530395" y="10619"/>
            <a:ext cx="9493653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.2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NATURA (3) </a:t>
            </a:r>
            <a:endParaRPr lang="el-GR" sz="30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89D88A-B754-4D3B-9EE5-7B02D59D02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174" t="4229" r="40761" b="8965"/>
          <a:stretch/>
        </p:blipFill>
        <p:spPr>
          <a:xfrm>
            <a:off x="6891129" y="752535"/>
            <a:ext cx="5128592" cy="5950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5901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304F325-1ACF-41A6-888E-D7B104A71FE5}"/>
              </a:ext>
            </a:extLst>
          </p:cNvPr>
          <p:cNvSpPr txBox="1">
            <a:spLocks/>
          </p:cNvSpPr>
          <p:nvPr/>
        </p:nvSpPr>
        <p:spPr>
          <a:xfrm>
            <a:off x="1530395" y="10619"/>
            <a:ext cx="9493653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.2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NATURA (4) – 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Τελικό κριτήριο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B8B3A47-018A-4957-AA66-239367540E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2724" y="1094547"/>
            <a:ext cx="7106552" cy="504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8782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B0B9641-8C90-4211-B7C4-8148566C6B32}"/>
              </a:ext>
            </a:extLst>
          </p:cNvPr>
          <p:cNvSpPr txBox="1"/>
          <p:nvPr/>
        </p:nvSpPr>
        <p:spPr>
          <a:xfrm>
            <a:off x="300273" y="633265"/>
            <a:ext cx="5393220" cy="7249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altLang="el-GR" sz="2200" dirty="0">
                <a:solidFill>
                  <a:prstClr val="black"/>
                </a:solidFill>
                <a:cs typeface="Arial" panose="020B0604020202020204" pitchFamily="34" charset="0"/>
              </a:rPr>
              <a:t>Processing Toolbox &gt; </a:t>
            </a:r>
            <a:r>
              <a:rPr lang="el-GR" altLang="el-GR" sz="2200" dirty="0">
                <a:solidFill>
                  <a:prstClr val="black"/>
                </a:solidFill>
                <a:cs typeface="Arial" panose="020B0604020202020204" pitchFamily="34" charset="0"/>
              </a:rPr>
              <a:t>Πληκτρολογούμε </a:t>
            </a:r>
            <a:r>
              <a:rPr lang="en-US" altLang="el-GR" sz="2200" dirty="0">
                <a:solidFill>
                  <a:prstClr val="black"/>
                </a:solidFill>
                <a:cs typeface="Arial" panose="020B0604020202020204" pitchFamily="34" charset="0"/>
              </a:rPr>
              <a:t>Rasterize 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Input Raster: </a:t>
            </a:r>
            <a:r>
              <a:rPr lang="en-US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Grid_150_Thess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Attribute: </a:t>
            </a:r>
            <a:r>
              <a:rPr lang="en-US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OBJECTID</a:t>
            </a:r>
          </a:p>
          <a:p>
            <a:pPr marL="457200" lvl="0" indent="-457200" algn="just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l-GR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Ορίζουμε </a:t>
            </a:r>
            <a:r>
              <a:rPr lang="en-US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Extent </a:t>
            </a:r>
            <a:r>
              <a:rPr lang="el-GR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και </a:t>
            </a:r>
            <a:r>
              <a:rPr lang="en-US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Cell size (</a:t>
            </a:r>
            <a:r>
              <a:rPr lang="el-GR" sz="2000" b="1" dirty="0">
                <a:solidFill>
                  <a:srgbClr val="FF0000"/>
                </a:solidFill>
              </a:rPr>
              <a:t>256</a:t>
            </a:r>
            <a:r>
              <a:rPr lang="en-US" sz="2000" b="1" dirty="0">
                <a:solidFill>
                  <a:srgbClr val="FF0000"/>
                </a:solidFill>
              </a:rPr>
              <a:t>,</a:t>
            </a:r>
            <a:r>
              <a:rPr lang="el-GR" sz="2000" b="1" dirty="0">
                <a:solidFill>
                  <a:srgbClr val="FF0000"/>
                </a:solidFill>
              </a:rPr>
              <a:t>742</a:t>
            </a:r>
            <a:r>
              <a:rPr lang="en-US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) </a:t>
            </a:r>
            <a:r>
              <a:rPr lang="el-GR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το </a:t>
            </a:r>
            <a:r>
              <a:rPr lang="en-US" altLang="el-GR" sz="2200" b="1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DEM_Thess.tif</a:t>
            </a:r>
            <a:r>
              <a:rPr lang="el-GR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όπως προηγουμένως.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Σώζουμε το αρχείο σαν </a:t>
            </a:r>
            <a:r>
              <a:rPr lang="en-US" altLang="el-GR" sz="2200" b="1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Grid_ras.tif</a:t>
            </a:r>
            <a:endParaRPr lang="el-GR" altLang="el-GR" sz="2200" b="1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Πατάμε</a:t>
            </a: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‘Run’</a:t>
            </a: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lvl="0" algn="just" eaLnBrk="0" fontAlgn="base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l-GR" altLang="el-GR" sz="22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  </a:t>
            </a:r>
            <a:endParaRPr kumimoji="0" lang="el-GR" altLang="el-GR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304F325-1ACF-41A6-888E-D7B104A71FE5}"/>
              </a:ext>
            </a:extLst>
          </p:cNvPr>
          <p:cNvSpPr txBox="1">
            <a:spLocks/>
          </p:cNvSpPr>
          <p:nvPr/>
        </p:nvSpPr>
        <p:spPr>
          <a:xfrm>
            <a:off x="1530395" y="10619"/>
            <a:ext cx="9493653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 Distance from Grid Network </a:t>
            </a:r>
            <a:endParaRPr lang="el-GR" sz="30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19F555E-EFD7-44C3-A7F1-47009D4ADD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391" t="4228" r="40761" b="9214"/>
          <a:stretch/>
        </p:blipFill>
        <p:spPr>
          <a:xfrm>
            <a:off x="6789640" y="633265"/>
            <a:ext cx="5102087" cy="593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5821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B0B9641-8C90-4211-B7C4-8148566C6B32}"/>
              </a:ext>
            </a:extLst>
          </p:cNvPr>
          <p:cNvSpPr txBox="1"/>
          <p:nvPr/>
        </p:nvSpPr>
        <p:spPr>
          <a:xfrm>
            <a:off x="114742" y="413084"/>
            <a:ext cx="5393220" cy="4187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altLang="el-GR" sz="2200" dirty="0">
                <a:solidFill>
                  <a:prstClr val="black"/>
                </a:solidFill>
                <a:cs typeface="Arial" panose="020B0604020202020204" pitchFamily="34" charset="0"/>
              </a:rPr>
              <a:t>Processing Toolbox &gt; </a:t>
            </a:r>
            <a:r>
              <a:rPr lang="el-GR" altLang="el-GR" sz="2200" dirty="0">
                <a:solidFill>
                  <a:prstClr val="black"/>
                </a:solidFill>
                <a:cs typeface="Arial" panose="020B0604020202020204" pitchFamily="34" charset="0"/>
              </a:rPr>
              <a:t>Πληκτρολογούμε </a:t>
            </a:r>
            <a:r>
              <a:rPr lang="en-US" altLang="el-GR" sz="2200" dirty="0">
                <a:solidFill>
                  <a:prstClr val="black"/>
                </a:solidFill>
                <a:cs typeface="Arial" panose="020B0604020202020204" pitchFamily="34" charset="0"/>
              </a:rPr>
              <a:t>distance &gt; </a:t>
            </a:r>
            <a:r>
              <a:rPr lang="en-US" altLang="el-GR" sz="2200" dirty="0" err="1">
                <a:solidFill>
                  <a:prstClr val="black"/>
                </a:solidFill>
                <a:cs typeface="Arial" panose="020B0604020202020204" pitchFamily="34" charset="0"/>
              </a:rPr>
              <a:t>r.grow.distance</a:t>
            </a:r>
            <a:endParaRPr lang="en-US" altLang="el-GR" sz="220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Input file: </a:t>
            </a:r>
            <a:r>
              <a:rPr lang="en-US" altLang="el-GR" sz="2200" b="1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Grid_ras.tif</a:t>
            </a:r>
            <a:endParaRPr lang="en-US" altLang="el-GR" sz="2200" b="1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Output file: </a:t>
            </a:r>
            <a:r>
              <a:rPr lang="en-US" altLang="el-GR" sz="2200" b="1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Grid_Euclidean.tif</a:t>
            </a:r>
            <a:endParaRPr lang="en-US" altLang="el-GR" sz="2200" b="1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Πατάμε</a:t>
            </a: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‘Run’</a:t>
            </a: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lvl="0" algn="just" eaLnBrk="0" fontAlgn="base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l-GR" altLang="el-GR" sz="22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  </a:t>
            </a:r>
            <a:endParaRPr kumimoji="0" lang="el-GR" altLang="el-GR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304F325-1ACF-41A6-888E-D7B104A71FE5}"/>
              </a:ext>
            </a:extLst>
          </p:cNvPr>
          <p:cNvSpPr txBox="1">
            <a:spLocks/>
          </p:cNvSpPr>
          <p:nvPr/>
        </p:nvSpPr>
        <p:spPr>
          <a:xfrm>
            <a:off x="1530395" y="10619"/>
            <a:ext cx="9493653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 Distance from Grid Network (2) </a:t>
            </a:r>
            <a:endParaRPr lang="el-GR" sz="30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3F16A6-9916-4874-B4C5-CCC878FB0392}"/>
              </a:ext>
            </a:extLst>
          </p:cNvPr>
          <p:cNvSpPr txBox="1"/>
          <p:nvPr/>
        </p:nvSpPr>
        <p:spPr>
          <a:xfrm>
            <a:off x="114742" y="2851684"/>
            <a:ext cx="3729785" cy="5710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altLang="el-GR" sz="2200" dirty="0">
                <a:solidFill>
                  <a:prstClr val="black"/>
                </a:solidFill>
                <a:cs typeface="Arial" panose="020B0604020202020204" pitchFamily="34" charset="0"/>
              </a:rPr>
              <a:t>Raster &gt; Extraction &gt; Clip by Mask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Input file: </a:t>
            </a:r>
            <a:r>
              <a:rPr lang="en-US" altLang="el-GR" sz="2200" b="1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Grid_dist.tif</a:t>
            </a:r>
            <a:endParaRPr lang="en-US" altLang="el-GR" sz="2200" b="1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200" b="1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NoData</a:t>
            </a:r>
            <a:r>
              <a:rPr lang="en-US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: -9999</a:t>
            </a:r>
          </a:p>
          <a:p>
            <a:pPr marL="457200" marR="0" lvl="0" indent="-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Output file: </a:t>
            </a:r>
            <a:r>
              <a:rPr lang="en-US" altLang="el-GR" sz="2200" b="1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Grid_ras_dist_clip.tif</a:t>
            </a:r>
            <a:endParaRPr lang="en-US" altLang="el-GR" sz="2200" b="1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Mask layer: </a:t>
            </a:r>
            <a:r>
              <a:rPr lang="en-US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Thessaly</a:t>
            </a:r>
            <a:endParaRPr lang="el-GR" altLang="el-GR" sz="2200" b="1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Πατάμε</a:t>
            </a: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‘OK’</a:t>
            </a: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lvl="0" algn="just" eaLnBrk="0" fontAlgn="base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l-GR" altLang="el-GR" sz="22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  </a:t>
            </a:r>
            <a:endParaRPr kumimoji="0" lang="el-GR" altLang="el-GR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25CA7042-3312-4C5C-9D42-CD82F632EFF3}"/>
              </a:ext>
            </a:extLst>
          </p:cNvPr>
          <p:cNvCxnSpPr>
            <a:cxnSpLocks/>
          </p:cNvCxnSpPr>
          <p:nvPr/>
        </p:nvCxnSpPr>
        <p:spPr>
          <a:xfrm>
            <a:off x="3659198" y="1458290"/>
            <a:ext cx="3946808" cy="889385"/>
          </a:xfrm>
          <a:prstGeom prst="bentConnector3">
            <a:avLst>
              <a:gd name="adj1" fmla="val 50000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FC45BBF5-0A05-46E7-8BBE-006C04DAEFEB}"/>
              </a:ext>
            </a:extLst>
          </p:cNvPr>
          <p:cNvCxnSpPr>
            <a:cxnSpLocks/>
          </p:cNvCxnSpPr>
          <p:nvPr/>
        </p:nvCxnSpPr>
        <p:spPr>
          <a:xfrm>
            <a:off x="3962400" y="3001878"/>
            <a:ext cx="1772303" cy="1218099"/>
          </a:xfrm>
          <a:prstGeom prst="bentConnector2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3C41E55-E5A9-4271-909F-08DFC10DF9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717" t="4229" r="40870" b="48405"/>
          <a:stretch/>
        </p:blipFill>
        <p:spPr>
          <a:xfrm>
            <a:off x="7599557" y="1540283"/>
            <a:ext cx="4552616" cy="29275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55DA689-18CE-4496-B8C0-B92F195210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391" t="4035" r="40761" b="44345"/>
          <a:stretch/>
        </p:blipFill>
        <p:spPr>
          <a:xfrm>
            <a:off x="4071229" y="4260751"/>
            <a:ext cx="3729785" cy="258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298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304F325-1ACF-41A6-888E-D7B104A71FE5}"/>
              </a:ext>
            </a:extLst>
          </p:cNvPr>
          <p:cNvSpPr txBox="1">
            <a:spLocks/>
          </p:cNvSpPr>
          <p:nvPr/>
        </p:nvSpPr>
        <p:spPr>
          <a:xfrm>
            <a:off x="1530395" y="10619"/>
            <a:ext cx="9493653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.3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Distance from Grid Network (3) </a:t>
            </a:r>
            <a:endParaRPr lang="el-GR" sz="30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28F0354-F60A-40AF-B7A8-730295491326}"/>
              </a:ext>
            </a:extLst>
          </p:cNvPr>
          <p:cNvSpPr txBox="1"/>
          <p:nvPr/>
        </p:nvSpPr>
        <p:spPr>
          <a:xfrm>
            <a:off x="171011" y="2407086"/>
            <a:ext cx="581897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200" b="1" dirty="0">
                <a:solidFill>
                  <a:srgbClr val="FF0000"/>
                </a:solidFill>
              </a:rPr>
              <a:t>ΤΕΛΟΣ ΚΑΝΟΥΜΕ </a:t>
            </a:r>
            <a:r>
              <a:rPr lang="en-US" sz="2200" b="1" dirty="0">
                <a:solidFill>
                  <a:srgbClr val="FF0000"/>
                </a:solidFill>
              </a:rPr>
              <a:t>RECLASSIFY </a:t>
            </a:r>
            <a:r>
              <a:rPr lang="el-GR" sz="2200" b="1" dirty="0">
                <a:solidFill>
                  <a:srgbClr val="FF0000"/>
                </a:solidFill>
              </a:rPr>
              <a:t>ΜΕ ΤΟ </a:t>
            </a:r>
            <a:r>
              <a:rPr lang="en-US" sz="2200" b="1" dirty="0" err="1">
                <a:solidFill>
                  <a:srgbClr val="FF0000"/>
                </a:solidFill>
              </a:rPr>
              <a:t>r.reclass</a:t>
            </a:r>
            <a:r>
              <a:rPr lang="en-US" sz="2200" b="1" dirty="0">
                <a:solidFill>
                  <a:srgbClr val="FF0000"/>
                </a:solidFill>
              </a:rPr>
              <a:t> </a:t>
            </a:r>
            <a:r>
              <a:rPr lang="el-GR" sz="2200" b="1" dirty="0">
                <a:solidFill>
                  <a:srgbClr val="FF0000"/>
                </a:solidFill>
              </a:rPr>
              <a:t>ΓΙΑ ΤΟ ΤΕΛΙΚΟ ΚΡΙΤΗΡΙΟ!!</a:t>
            </a:r>
            <a:endParaRPr lang="en-US" sz="2200" b="1" dirty="0">
              <a:solidFill>
                <a:srgbClr val="FF0000"/>
              </a:solidFill>
            </a:endParaRPr>
          </a:p>
          <a:p>
            <a:endParaRPr lang="en-US" sz="2200" b="1" dirty="0">
              <a:solidFill>
                <a:srgbClr val="FF0000"/>
              </a:solidFill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l-GR" sz="2200" b="1" dirty="0">
                <a:solidFill>
                  <a:prstClr val="black"/>
                </a:solidFill>
                <a:cs typeface="Arial" panose="020B0604020202020204" pitchFamily="34" charset="0"/>
              </a:rPr>
              <a:t>0 thru 10000 = 5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l-GR" sz="2200" b="1" dirty="0">
                <a:solidFill>
                  <a:prstClr val="black"/>
                </a:solidFill>
                <a:cs typeface="Arial" panose="020B0604020202020204" pitchFamily="34" charset="0"/>
              </a:rPr>
              <a:t>10000 thru 20000 = 4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l-GR" sz="2200" b="1" dirty="0">
                <a:solidFill>
                  <a:prstClr val="black"/>
                </a:solidFill>
                <a:cs typeface="Arial" panose="020B0604020202020204" pitchFamily="34" charset="0"/>
              </a:rPr>
              <a:t>20000 thru 30000 = 3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l-GR" sz="2200" b="1" dirty="0">
                <a:solidFill>
                  <a:prstClr val="black"/>
                </a:solidFill>
                <a:cs typeface="Arial" panose="020B0604020202020204" pitchFamily="34" charset="0"/>
              </a:rPr>
              <a:t>30000 thru 40000 = 2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l-GR" sz="2200" b="1" dirty="0">
                <a:solidFill>
                  <a:prstClr val="black"/>
                </a:solidFill>
                <a:cs typeface="Arial" panose="020B0604020202020204" pitchFamily="34" charset="0"/>
              </a:rPr>
              <a:t>40000 thru 50000 = 1</a:t>
            </a:r>
            <a:r>
              <a:rPr lang="el-GR" altLang="el-GR" sz="22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l-GR" altLang="el-GR" sz="2200" b="1" dirty="0">
                <a:solidFill>
                  <a:srgbClr val="222222"/>
                </a:solidFill>
                <a:cs typeface="Calibri" panose="020F0502020204030204" pitchFamily="34" charset="0"/>
              </a:rPr>
              <a:t>  </a:t>
            </a:r>
            <a:endParaRPr lang="el-GR" altLang="el-GR" sz="2200" b="1" dirty="0">
              <a:solidFill>
                <a:prstClr val="black"/>
              </a:solidFill>
            </a:endParaRPr>
          </a:p>
          <a:p>
            <a:endParaRPr lang="el-GR" sz="2200" b="1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B09807-DC04-4B29-A8FB-4A029F3483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065" t="4422" r="24783" b="7806"/>
          <a:stretch/>
        </p:blipFill>
        <p:spPr>
          <a:xfrm>
            <a:off x="6096000" y="1205948"/>
            <a:ext cx="5993408" cy="5085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6609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304F325-1ACF-41A6-888E-D7B104A71FE5}"/>
              </a:ext>
            </a:extLst>
          </p:cNvPr>
          <p:cNvSpPr txBox="1">
            <a:spLocks/>
          </p:cNvSpPr>
          <p:nvPr/>
        </p:nvSpPr>
        <p:spPr>
          <a:xfrm>
            <a:off x="1530395" y="10619"/>
            <a:ext cx="9493653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.3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Distance from Grid Network (4) – 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Τελικό κριτήριο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l-GR" sz="30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9A45C98-4D1A-4504-BA0D-28A46A6AB5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129" y="911293"/>
            <a:ext cx="7368209" cy="5445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3921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304F325-1ACF-41A6-888E-D7B104A71FE5}"/>
              </a:ext>
            </a:extLst>
          </p:cNvPr>
          <p:cNvSpPr txBox="1">
            <a:spLocks/>
          </p:cNvSpPr>
          <p:nvPr/>
        </p:nvSpPr>
        <p:spPr>
          <a:xfrm>
            <a:off x="1530395" y="10619"/>
            <a:ext cx="9493653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.4 Εδαφοκάλυψη (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CORINE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8D7E3A-83A5-49A1-93DE-3B5417BF7D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576" y="2120347"/>
            <a:ext cx="8231423" cy="47270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78BFD50-2266-4A1F-B7C0-12106609B82F}"/>
              </a:ext>
            </a:extLst>
          </p:cNvPr>
          <p:cNvSpPr txBox="1"/>
          <p:nvPr/>
        </p:nvSpPr>
        <p:spPr>
          <a:xfrm>
            <a:off x="187227" y="568739"/>
            <a:ext cx="11832495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Δεξί κλικ στο </a:t>
            </a: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shapefile </a:t>
            </a: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του </a:t>
            </a:r>
            <a:r>
              <a:rPr lang="en-US" altLang="el-GR" sz="2200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Corine_Thess.shp</a:t>
            </a: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&gt; Open Attribute Table &gt; Toggle Editing &gt; Add Field</a:t>
            </a: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Όνομα του νέου </a:t>
            </a: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Field: Score &gt; Whole Number &gt; </a:t>
            </a:r>
            <a:r>
              <a:rPr lang="en-US" altLang="el-GR" sz="2200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Lenghth</a:t>
            </a: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= 2 &gt; OK</a:t>
            </a:r>
          </a:p>
          <a:p>
            <a:pPr marL="457200" indent="-457200" algn="just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Select by expression</a:t>
            </a: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και γράφουμε: </a:t>
            </a:r>
            <a:r>
              <a:rPr lang="fr-FR" altLang="el-GR" sz="2200" b="1" dirty="0">
                <a:solidFill>
                  <a:srgbClr val="FF0000"/>
                </a:solidFill>
                <a:cs typeface="Arial" panose="020B0604020202020204" pitchFamily="34" charset="0"/>
              </a:rPr>
              <a:t>"Code_12" &lt;= 143</a:t>
            </a:r>
            <a:r>
              <a:rPr lang="el-GR" altLang="el-GR" sz="2200" dirty="0">
                <a:solidFill>
                  <a:prstClr val="black"/>
                </a:solidFill>
                <a:cs typeface="Arial" panose="020B0604020202020204" pitchFamily="34" charset="0"/>
              </a:rPr>
              <a:t>, και πατάμε </a:t>
            </a:r>
            <a:r>
              <a:rPr lang="en-US" altLang="el-GR" sz="2200" dirty="0">
                <a:solidFill>
                  <a:prstClr val="black"/>
                </a:solidFill>
                <a:cs typeface="Arial" panose="020B0604020202020204" pitchFamily="34" charset="0"/>
              </a:rPr>
              <a:t>Select</a:t>
            </a:r>
          </a:p>
          <a:p>
            <a:pPr marL="457200" indent="-457200" algn="just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altLang="el-GR" sz="2200" dirty="0">
                <a:solidFill>
                  <a:prstClr val="black"/>
                </a:solidFill>
                <a:cs typeface="Arial" panose="020B0604020202020204" pitchFamily="34" charset="0"/>
              </a:rPr>
              <a:t>Field Calculator &gt; Update Existing Field &gt; Score &gt; Expression: 1 &gt; OK</a:t>
            </a:r>
          </a:p>
          <a:p>
            <a:pPr marL="457200" indent="-457200" algn="just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endParaRPr lang="fr-FR" altLang="el-GR" sz="220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l-GR" altLang="el-GR" sz="22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  </a:t>
            </a:r>
            <a:endParaRPr kumimoji="0" lang="el-GR" altLang="el-GR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776ECC-3E3A-4638-80EE-C3093AB54878}"/>
              </a:ext>
            </a:extLst>
          </p:cNvPr>
          <p:cNvSpPr txBox="1"/>
          <p:nvPr/>
        </p:nvSpPr>
        <p:spPr>
          <a:xfrm>
            <a:off x="187227" y="2120347"/>
            <a:ext cx="37733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 startAt="5"/>
              <a:defRPr/>
            </a:pPr>
            <a:r>
              <a:rPr lang="el-GR" altLang="el-GR" sz="2200" dirty="0">
                <a:solidFill>
                  <a:prstClr val="black"/>
                </a:solidFill>
                <a:cs typeface="Arial" panose="020B0604020202020204" pitchFamily="34" charset="0"/>
              </a:rPr>
              <a:t>Αντίστοιχα και για τις υπόλοιπες κατηγορίες εδαφοκάλυψης!</a:t>
            </a:r>
          </a:p>
          <a:p>
            <a:endParaRPr lang="el-GR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2E2BEE-119E-4F47-9DFB-4D1228FC335B}"/>
              </a:ext>
            </a:extLst>
          </p:cNvPr>
          <p:cNvSpPr txBox="1"/>
          <p:nvPr/>
        </p:nvSpPr>
        <p:spPr>
          <a:xfrm>
            <a:off x="265890" y="3187207"/>
            <a:ext cx="361602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0" fontAlgn="base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fr-FR" altLang="el-GR" sz="1400" b="1" dirty="0">
                <a:solidFill>
                  <a:srgbClr val="FF0000"/>
                </a:solidFill>
                <a:cs typeface="Arial" panose="020B0604020202020204" pitchFamily="34" charset="0"/>
              </a:rPr>
              <a:t>"Code_12" &gt;= 143 AND "Code_12" &lt;= 243 </a:t>
            </a:r>
            <a:r>
              <a:rPr lang="fr-FR" altLang="el-GR" sz="1400" b="1" dirty="0">
                <a:cs typeface="Arial" panose="020B0604020202020204" pitchFamily="34" charset="0"/>
              </a:rPr>
              <a:t>(4)</a:t>
            </a:r>
          </a:p>
          <a:p>
            <a:pPr lvl="0" algn="ctr" eaLnBrk="0" fontAlgn="base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fr-FR" altLang="el-GR" sz="1400" b="1" dirty="0">
                <a:solidFill>
                  <a:srgbClr val="FF0000"/>
                </a:solidFill>
                <a:cs typeface="Arial" panose="020B0604020202020204" pitchFamily="34" charset="0"/>
              </a:rPr>
              <a:t>"Code_12" &gt;= 244 AND  "Code_12" &lt;= 334 </a:t>
            </a:r>
            <a:r>
              <a:rPr lang="fr-FR" altLang="el-GR" sz="1400" b="1" dirty="0">
                <a:cs typeface="Arial" panose="020B0604020202020204" pitchFamily="34" charset="0"/>
              </a:rPr>
              <a:t>(2)</a:t>
            </a:r>
          </a:p>
          <a:p>
            <a:pPr lvl="0" algn="ctr" eaLnBrk="0" fontAlgn="base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fr-FR" altLang="el-GR" sz="1400" b="1" dirty="0">
                <a:solidFill>
                  <a:srgbClr val="FF0000"/>
                </a:solidFill>
                <a:cs typeface="Arial" panose="020B0604020202020204" pitchFamily="34" charset="0"/>
              </a:rPr>
              <a:t>"Code_12" &gt;= 335 AND  "Code_12" &lt;= 421 </a:t>
            </a:r>
            <a:r>
              <a:rPr lang="fr-FR" altLang="el-GR" sz="1400" b="1" dirty="0">
                <a:cs typeface="Arial" panose="020B0604020202020204" pitchFamily="34" charset="0"/>
              </a:rPr>
              <a:t>(3)</a:t>
            </a:r>
          </a:p>
          <a:p>
            <a:pPr lvl="0" algn="ctr" eaLnBrk="0" fontAlgn="base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fr-FR" altLang="el-GR" sz="1400" b="1" dirty="0">
                <a:solidFill>
                  <a:srgbClr val="FF0000"/>
                </a:solidFill>
                <a:cs typeface="Arial" panose="020B0604020202020204" pitchFamily="34" charset="0"/>
              </a:rPr>
              <a:t>"Code_12" &gt;= 422 AND  "Code_12" &lt;= 523 </a:t>
            </a:r>
            <a:r>
              <a:rPr lang="fr-FR" altLang="el-GR" sz="1400" b="1" dirty="0">
                <a:cs typeface="Arial" panose="020B0604020202020204" pitchFamily="34" charset="0"/>
              </a:rPr>
              <a:t>(5)</a:t>
            </a:r>
            <a:endParaRPr lang="en-US" altLang="el-GR" sz="1400" b="1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r>
              <a:rPr lang="el-GR" altLang="el-GR" sz="2200" dirty="0">
                <a:solidFill>
                  <a:prstClr val="black"/>
                </a:solidFill>
                <a:cs typeface="Arial" panose="020B0604020202020204" pitchFamily="34" charset="0"/>
              </a:rPr>
              <a:t>6. </a:t>
            </a:r>
            <a:r>
              <a:rPr lang="en-US" altLang="el-GR" sz="2200" dirty="0">
                <a:solidFill>
                  <a:prstClr val="black"/>
                </a:solidFill>
                <a:cs typeface="Arial" panose="020B0604020202020204" pitchFamily="34" charset="0"/>
              </a:rPr>
              <a:t>Toggle Editing &gt; Save Edits &gt; Yes</a:t>
            </a:r>
          </a:p>
          <a:p>
            <a:r>
              <a:rPr lang="en-US" altLang="el-GR" sz="2200" b="1" dirty="0">
                <a:solidFill>
                  <a:prstClr val="black"/>
                </a:solidFill>
                <a:cs typeface="Arial" panose="020B0604020202020204" pitchFamily="34" charset="0"/>
              </a:rPr>
              <a:t>7. </a:t>
            </a:r>
            <a:r>
              <a:rPr lang="en-US" altLang="el-GR" sz="2200" b="1" dirty="0" err="1">
                <a:solidFill>
                  <a:prstClr val="black"/>
                </a:solidFill>
                <a:cs typeface="Arial" panose="020B0604020202020204" pitchFamily="34" charset="0"/>
              </a:rPr>
              <a:t>Diselect</a:t>
            </a:r>
            <a:r>
              <a:rPr lang="en-US" altLang="el-GR" sz="2200" b="1" dirty="0">
                <a:solidFill>
                  <a:prstClr val="black"/>
                </a:solidFill>
                <a:cs typeface="Arial" panose="020B0604020202020204" pitchFamily="34" charset="0"/>
              </a:rPr>
              <a:t> all (SOS)</a:t>
            </a:r>
            <a:endParaRPr lang="el-GR" altLang="el-GR" sz="2200" b="1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6747822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304F325-1ACF-41A6-888E-D7B104A71FE5}"/>
              </a:ext>
            </a:extLst>
          </p:cNvPr>
          <p:cNvSpPr txBox="1">
            <a:spLocks/>
          </p:cNvSpPr>
          <p:nvPr/>
        </p:nvSpPr>
        <p:spPr>
          <a:xfrm>
            <a:off x="1530395" y="10619"/>
            <a:ext cx="9493653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Εδαφοκάλυψη (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CORINE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(2)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1B2B73-A0E8-4F15-816B-8348B76DC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764" y="667233"/>
            <a:ext cx="6487236" cy="618014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8EB963C-770D-4908-BEC4-E882B355B881}"/>
              </a:ext>
            </a:extLst>
          </p:cNvPr>
          <p:cNvSpPr txBox="1"/>
          <p:nvPr/>
        </p:nvSpPr>
        <p:spPr>
          <a:xfrm>
            <a:off x="311544" y="633265"/>
            <a:ext cx="5393220" cy="7926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altLang="el-GR" sz="2200" dirty="0">
                <a:solidFill>
                  <a:prstClr val="black"/>
                </a:solidFill>
                <a:cs typeface="Arial" panose="020B0604020202020204" pitchFamily="34" charset="0"/>
              </a:rPr>
              <a:t>Processing Toolbox &gt; </a:t>
            </a:r>
            <a:r>
              <a:rPr lang="el-GR" altLang="el-GR" sz="2200" dirty="0">
                <a:solidFill>
                  <a:prstClr val="black"/>
                </a:solidFill>
                <a:cs typeface="Arial" panose="020B0604020202020204" pitchFamily="34" charset="0"/>
              </a:rPr>
              <a:t>Πληκτρολογούμε </a:t>
            </a:r>
            <a:r>
              <a:rPr lang="en-US" altLang="el-GR" sz="2200" dirty="0">
                <a:solidFill>
                  <a:prstClr val="black"/>
                </a:solidFill>
                <a:cs typeface="Arial" panose="020B0604020202020204" pitchFamily="34" charset="0"/>
              </a:rPr>
              <a:t>Rasterize </a:t>
            </a:r>
          </a:p>
          <a:p>
            <a:pPr marL="457200" marR="0" lvl="0" indent="-457200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Input Raster: </a:t>
            </a:r>
            <a:r>
              <a:rPr lang="en-US" altLang="el-GR" sz="2200" b="1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Corine_Thess.shp</a:t>
            </a:r>
            <a:endParaRPr lang="en-US" altLang="el-GR" sz="2200" b="1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Attribute: </a:t>
            </a:r>
            <a:r>
              <a:rPr lang="en-US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Score</a:t>
            </a:r>
          </a:p>
          <a:p>
            <a:pPr marL="457200" lvl="0" indent="-4572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l-GR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Ορίζουμε </a:t>
            </a:r>
            <a:r>
              <a:rPr lang="en-US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Extent </a:t>
            </a:r>
            <a:r>
              <a:rPr lang="el-GR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και </a:t>
            </a:r>
            <a:r>
              <a:rPr lang="en-US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Cell size </a:t>
            </a:r>
            <a:r>
              <a:rPr lang="el-GR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το </a:t>
            </a:r>
            <a:r>
              <a:rPr lang="en-US" altLang="el-GR" sz="2200" b="1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DEM_Thess.tif</a:t>
            </a:r>
            <a:r>
              <a:rPr lang="en-US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</a:t>
            </a:r>
            <a:r>
              <a:rPr lang="en-US" altLang="el-GR" sz="2000" b="1" dirty="0">
                <a:solidFill>
                  <a:prstClr val="black"/>
                </a:solidFill>
                <a:cs typeface="Arial" panose="020B0604020202020204" pitchFamily="34" charset="0"/>
              </a:rPr>
              <a:t>(</a:t>
            </a:r>
            <a:r>
              <a:rPr lang="el-GR" sz="2000" b="1" dirty="0">
                <a:solidFill>
                  <a:srgbClr val="FF0000"/>
                </a:solidFill>
              </a:rPr>
              <a:t>256</a:t>
            </a:r>
            <a:r>
              <a:rPr lang="en-US" sz="2000" b="1" dirty="0">
                <a:solidFill>
                  <a:srgbClr val="FF0000"/>
                </a:solidFill>
              </a:rPr>
              <a:t>,</a:t>
            </a:r>
            <a:r>
              <a:rPr lang="el-GR" sz="2000" b="1" dirty="0">
                <a:solidFill>
                  <a:srgbClr val="FF0000"/>
                </a:solidFill>
              </a:rPr>
              <a:t>742</a:t>
            </a:r>
            <a:r>
              <a:rPr lang="en-US" altLang="el-GR" sz="2000" b="1" dirty="0">
                <a:solidFill>
                  <a:prstClr val="black"/>
                </a:solidFill>
                <a:cs typeface="Arial" panose="020B0604020202020204" pitchFamily="34" charset="0"/>
              </a:rPr>
              <a:t>)</a:t>
            </a:r>
            <a:r>
              <a:rPr lang="el-GR" altLang="el-GR" sz="20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</a:t>
            </a:r>
            <a:r>
              <a:rPr lang="el-GR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όπως προηγουμένως.</a:t>
            </a:r>
          </a:p>
          <a:p>
            <a:pPr marL="457200" marR="0" lvl="0" indent="-457200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Σώζουμε το αρχείο σαν </a:t>
            </a:r>
            <a:r>
              <a:rPr lang="en-US" altLang="el-GR" sz="2200" b="1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Corine_cr.tif</a:t>
            </a:r>
            <a:endParaRPr lang="el-GR" altLang="el-GR" sz="2200" b="1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Πατάμε</a:t>
            </a: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‘Run’</a:t>
            </a: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lvl="0" algn="just" eaLnBrk="0" fontAlgn="base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l-GR" altLang="el-GR" sz="22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  </a:t>
            </a:r>
            <a:endParaRPr kumimoji="0" lang="el-GR" altLang="el-GR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2287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284BB-C1CE-4D2A-A47D-7581D86364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16E4DE-E83E-495D-8A47-3D33C79271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0D70B9-DA9B-4D9B-AEE7-7AD17EF0F7DD}"/>
              </a:ext>
            </a:extLst>
          </p:cNvPr>
          <p:cNvSpPr txBox="1">
            <a:spLocks/>
          </p:cNvSpPr>
          <p:nvPr/>
        </p:nvSpPr>
        <p:spPr>
          <a:xfrm>
            <a:off x="1524000" y="24789"/>
            <a:ext cx="9493653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Χρήσιμες ιστοσελίδες – Ανοιχτά γεωχωρικά δεδομένα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FC2F545-C597-4841-9674-A22E2DF5F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1" y="750406"/>
            <a:ext cx="9143999" cy="558261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en-US" altLang="el-GR" sz="2000" b="1" dirty="0">
                <a:latin typeface="+mn-lt"/>
                <a:cs typeface="Calibri" panose="020F0502020204030204" pitchFamily="34" charset="0"/>
              </a:rPr>
              <a:t>Download QGIS versions:</a:t>
            </a:r>
            <a:r>
              <a:rPr lang="en-US" altLang="el-GR" sz="2000" dirty="0">
                <a:latin typeface="+mn-lt"/>
                <a:cs typeface="Calibri" panose="020F050202020403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el-GR" sz="2000" i="1" dirty="0">
                <a:solidFill>
                  <a:srgbClr val="222222"/>
                </a:solidFill>
                <a:latin typeface="+mn-lt"/>
                <a:cs typeface="Calibri" panose="020F0502020204030204" pitchFamily="34" charset="0"/>
                <a:hlinkClick r:id="rId2"/>
              </a:rPr>
              <a:t>https://www.qgis.org/en/site/</a:t>
            </a:r>
            <a:endParaRPr lang="en-US" altLang="el-GR" sz="2000" i="1" dirty="0">
              <a:solidFill>
                <a:srgbClr val="222222"/>
              </a:solidFill>
              <a:latin typeface="+mn-lt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el-GR" sz="2000" b="1" dirty="0">
                <a:latin typeface="+mn-lt"/>
                <a:cs typeface="Calibri" panose="020F0502020204030204" pitchFamily="34" charset="0"/>
              </a:rPr>
              <a:t>2. Download satellite images link (e.g. Landsat):</a:t>
            </a:r>
            <a:r>
              <a:rPr lang="el-GR" altLang="el-GR" sz="2000" b="1" dirty="0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 </a:t>
            </a:r>
            <a:endParaRPr lang="en-US" altLang="el-GR" sz="2000" b="1" dirty="0">
              <a:solidFill>
                <a:srgbClr val="222222"/>
              </a:solidFill>
              <a:latin typeface="+mn-lt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l-GR" altLang="el-GR" sz="2000" i="1" dirty="0">
                <a:solidFill>
                  <a:srgbClr val="1155CC"/>
                </a:solidFill>
                <a:latin typeface="+mn-lt"/>
                <a:cs typeface="Arial" panose="020B0604020202020204" pitchFamily="34" charset="0"/>
                <a:hlinkClick r:id="rId3"/>
              </a:rPr>
              <a:t>https://earthexplorer.usgs.gov/</a:t>
            </a:r>
            <a:br>
              <a:rPr lang="el-GR" altLang="el-GR" sz="2000" i="1" dirty="0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</a:br>
            <a:r>
              <a:rPr lang="en-US" altLang="el-GR" sz="2000" b="1" dirty="0">
                <a:latin typeface="+mn-lt"/>
                <a:cs typeface="Calibri" panose="020F0502020204030204" pitchFamily="34" charset="0"/>
              </a:rPr>
              <a:t>3. GIS Tutorials, software and additional information: </a:t>
            </a:r>
          </a:p>
          <a:p>
            <a:pPr>
              <a:lnSpc>
                <a:spcPct val="150000"/>
              </a:lnSpc>
            </a:pPr>
            <a:r>
              <a:rPr lang="el-GR" altLang="el-GR" sz="2000" i="1" dirty="0">
                <a:solidFill>
                  <a:srgbClr val="1155CC"/>
                </a:solidFill>
                <a:latin typeface="+mn-lt"/>
                <a:cs typeface="Arial" panose="020B0604020202020204" pitchFamily="34" charset="0"/>
                <a:hlinkClick r:id="rId4"/>
              </a:rPr>
              <a:t>https://www.gisenglish.com/2018/04/download-sasplanet-2018-v1801319744.html</a:t>
            </a:r>
            <a:br>
              <a:rPr lang="el-GR" altLang="el-GR" sz="2000" i="1" dirty="0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</a:br>
            <a:r>
              <a:rPr lang="en-US" altLang="el-GR" sz="2000" b="1" dirty="0">
                <a:latin typeface="+mn-lt"/>
                <a:cs typeface="Calibri" panose="020F0502020204030204" pitchFamily="34" charset="0"/>
              </a:rPr>
              <a:t>4. </a:t>
            </a:r>
            <a:r>
              <a:rPr lang="en-US" altLang="el-GR" sz="2000" b="1" dirty="0">
                <a:latin typeface="+mn-lt"/>
                <a:cs typeface="Arial" panose="020B0604020202020204" pitchFamily="34" charset="0"/>
              </a:rPr>
              <a:t>Download spatial datasets (e.g. DEMs, Boundaries and other Features):  </a:t>
            </a:r>
          </a:p>
          <a:p>
            <a:pPr>
              <a:lnSpc>
                <a:spcPct val="150000"/>
              </a:lnSpc>
            </a:pPr>
            <a:r>
              <a:rPr lang="el-GR" altLang="el-GR" sz="2000" i="1" dirty="0">
                <a:solidFill>
                  <a:srgbClr val="1155CC"/>
                </a:solidFill>
                <a:latin typeface="+mn-lt"/>
                <a:cs typeface="Arial" panose="020B0604020202020204" pitchFamily="34" charset="0"/>
                <a:hlinkClick r:id="rId5"/>
              </a:rPr>
              <a:t>http://www.diva-gis.org/gdata</a:t>
            </a:r>
            <a:r>
              <a:rPr lang="el-GR" altLang="el-GR" sz="2000" dirty="0">
                <a:solidFill>
                  <a:srgbClr val="222222"/>
                </a:solidFill>
                <a:latin typeface="+mn-lt"/>
                <a:cs typeface="Calibri" panose="020F0502020204030204" pitchFamily="34" charset="0"/>
              </a:rPr>
              <a:t>  </a:t>
            </a:r>
          </a:p>
          <a:p>
            <a:pPr>
              <a:lnSpc>
                <a:spcPct val="150000"/>
              </a:lnSpc>
            </a:pPr>
            <a:r>
              <a:rPr lang="el-GR" altLang="el-GR" sz="2000" b="1" dirty="0">
                <a:latin typeface="+mn-lt"/>
                <a:cs typeface="Calibri" panose="020F0502020204030204" pitchFamily="34" charset="0"/>
              </a:rPr>
              <a:t>5. </a:t>
            </a:r>
            <a:r>
              <a:rPr lang="en-US" altLang="el-GR" sz="2000" b="1" dirty="0">
                <a:latin typeface="+mn-lt"/>
                <a:cs typeface="Calibri" panose="020F0502020204030204" pitchFamily="34" charset="0"/>
              </a:rPr>
              <a:t>Download spatial data for Greece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hlinkClick r:id="rId6"/>
              </a:rPr>
              <a:t>http://geodata.gov.gr/</a:t>
            </a:r>
            <a:endParaRPr lang="en-US" sz="2000" dirty="0"/>
          </a:p>
          <a:p>
            <a:pPr>
              <a:lnSpc>
                <a:spcPct val="150000"/>
              </a:lnSpc>
            </a:pPr>
            <a:r>
              <a:rPr lang="en-US" altLang="el-GR" sz="2000" b="1" dirty="0">
                <a:latin typeface="+mn-lt"/>
              </a:rPr>
              <a:t>6. 1000 Applications of GIS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hlinkClick r:id="rId7"/>
              </a:rPr>
              <a:t>https://gisgeography.com/gis-applications-uses/</a:t>
            </a:r>
            <a:endParaRPr lang="el-GR" altLang="el-GR" sz="20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489494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304F325-1ACF-41A6-888E-D7B104A71FE5}"/>
              </a:ext>
            </a:extLst>
          </p:cNvPr>
          <p:cNvSpPr txBox="1">
            <a:spLocks/>
          </p:cNvSpPr>
          <p:nvPr/>
        </p:nvSpPr>
        <p:spPr>
          <a:xfrm>
            <a:off x="1530395" y="10619"/>
            <a:ext cx="9493653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Εδαφοκάλυψη (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CORINE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(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Τελικό κριτήριο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504CF5A-E92E-4A4C-96F4-CCCE386486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336" y="1102001"/>
            <a:ext cx="7223328" cy="511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868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B0B9641-8C90-4211-B7C4-8148566C6B32}"/>
              </a:ext>
            </a:extLst>
          </p:cNvPr>
          <p:cNvSpPr txBox="1"/>
          <p:nvPr/>
        </p:nvSpPr>
        <p:spPr>
          <a:xfrm>
            <a:off x="187228" y="568739"/>
            <a:ext cx="949365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l-GR" altLang="el-G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Γράφουμε στο </a:t>
            </a:r>
            <a:r>
              <a:rPr kumimoji="0" lang="en-US" altLang="el-G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Processing Toolbox: </a:t>
            </a:r>
            <a:r>
              <a:rPr kumimoji="0" lang="en-US" altLang="el-GR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r.reclass</a:t>
            </a:r>
            <a:endParaRPr kumimoji="0" lang="el-GR" altLang="el-GR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altLang="el-G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Input Raster: </a:t>
            </a:r>
            <a:r>
              <a:rPr kumimoji="0" lang="en-US" altLang="el-GR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Wind_Thess.tif</a:t>
            </a:r>
            <a:endParaRPr kumimoji="0" lang="en-US" altLang="el-GR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altLang="el-G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File containing….: </a:t>
            </a:r>
            <a:r>
              <a:rPr kumimoji="0" lang="el-GR" altLang="el-G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Δημιουργούμε ένα κενο </a:t>
            </a:r>
            <a:r>
              <a:rPr kumimoji="0" lang="en-US" altLang="el-G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.txt </a:t>
            </a:r>
            <a:r>
              <a:rPr kumimoji="0" lang="el-GR" altLang="el-G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αρχείο και εισάγουμε: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altLang="el-G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      Εναλλακτικά μπορούμε να γράψουμε τον κανόνα και στο </a:t>
            </a:r>
            <a:r>
              <a:rPr kumimoji="0" lang="en-US" altLang="el-G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Reclass rules text!</a:t>
            </a:r>
            <a:endParaRPr kumimoji="0" lang="el-GR" altLang="el-GR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l-GR" altLang="el-GR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l-G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0 thru 2 = 1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l-G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2 thru 4 = 2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l-G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4 thru 6 = 3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l-G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6 thru 8 = 4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l-G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8 thru 20 = 5</a:t>
            </a:r>
            <a:r>
              <a:rPr kumimoji="0" lang="el-GR" altLang="el-G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  <a:r>
              <a:rPr kumimoji="0" lang="el-GR" altLang="el-GR" sz="22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  </a:t>
            </a:r>
            <a:endParaRPr kumimoji="0" lang="el-GR" altLang="el-GR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A76A5D-217E-493C-8938-9B48058AABC7}"/>
              </a:ext>
            </a:extLst>
          </p:cNvPr>
          <p:cNvSpPr txBox="1"/>
          <p:nvPr/>
        </p:nvSpPr>
        <p:spPr>
          <a:xfrm>
            <a:off x="187228" y="4046614"/>
            <a:ext cx="6107555" cy="2579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Extend: </a:t>
            </a:r>
            <a:r>
              <a:rPr kumimoji="0" lang="el-G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Επιλέγουμε του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DEM_Thess.tif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 startAt="4"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Cell size: </a:t>
            </a:r>
            <a:r>
              <a:rPr lang="en-US" altLang="el-GR" sz="2200" b="1" dirty="0">
                <a:solidFill>
                  <a:prstClr val="black"/>
                </a:solidFill>
                <a:cs typeface="Arial" panose="020B0604020202020204" pitchFamily="34" charset="0"/>
              </a:rPr>
              <a:t>Cell size </a:t>
            </a:r>
            <a:r>
              <a:rPr lang="el-GR" altLang="el-GR" sz="2200" b="1" dirty="0">
                <a:solidFill>
                  <a:prstClr val="black"/>
                </a:solidFill>
                <a:cs typeface="Arial" panose="020B0604020202020204" pitchFamily="34" charset="0"/>
              </a:rPr>
              <a:t>το </a:t>
            </a:r>
            <a:r>
              <a:rPr lang="en-US" altLang="el-GR" sz="2200" b="1" dirty="0" err="1">
                <a:solidFill>
                  <a:prstClr val="black"/>
                </a:solidFill>
                <a:cs typeface="Arial" panose="020B0604020202020204" pitchFamily="34" charset="0"/>
              </a:rPr>
              <a:t>DEM_Thess.tif</a:t>
            </a:r>
            <a:r>
              <a:rPr lang="en-US" altLang="el-GR" sz="22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el-GR" sz="2000" b="1" dirty="0">
                <a:solidFill>
                  <a:prstClr val="black"/>
                </a:solidFill>
                <a:cs typeface="Arial" panose="020B0604020202020204" pitchFamily="34" charset="0"/>
              </a:rPr>
              <a:t>(</a:t>
            </a:r>
            <a:r>
              <a:rPr lang="el-GR" sz="2000" b="1" dirty="0">
                <a:solidFill>
                  <a:srgbClr val="FF0000"/>
                </a:solidFill>
              </a:rPr>
              <a:t>256</a:t>
            </a:r>
            <a:r>
              <a:rPr lang="en-US" sz="2000" b="1" dirty="0">
                <a:solidFill>
                  <a:srgbClr val="FF0000"/>
                </a:solidFill>
              </a:rPr>
              <a:t>,</a:t>
            </a:r>
            <a:r>
              <a:rPr lang="el-GR" sz="2000" b="1" dirty="0">
                <a:solidFill>
                  <a:srgbClr val="FF0000"/>
                </a:solidFill>
              </a:rPr>
              <a:t>742</a:t>
            </a:r>
            <a:r>
              <a:rPr lang="en-US" altLang="el-GR" sz="2000" b="1" dirty="0">
                <a:solidFill>
                  <a:prstClr val="black"/>
                </a:solidFill>
                <a:cs typeface="Arial" panose="020B0604020202020204" pitchFamily="34" charset="0"/>
              </a:rPr>
              <a:t>)</a:t>
            </a:r>
            <a:r>
              <a:rPr lang="el-GR" altLang="el-GR" sz="2000" b="1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l-GR" altLang="el-GR" sz="2200" b="1" dirty="0">
                <a:solidFill>
                  <a:prstClr val="black"/>
                </a:solidFill>
                <a:cs typeface="Arial" panose="020B0604020202020204" pitchFamily="34" charset="0"/>
              </a:rPr>
              <a:t>όπως προηγουμένως.</a:t>
            </a:r>
          </a:p>
          <a:p>
            <a:pPr marL="342900" marR="0" lvl="0" indent="-34290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kumimoji="0" lang="el-G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παράμετρος του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DEM</a:t>
            </a:r>
          </a:p>
          <a:p>
            <a:pPr marL="342900" marR="0" lvl="0" indent="-34290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kumimoji="0" lang="el-G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Σώζουμε σαν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Wind_cr.tif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l-GR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27FD0B2-D8B0-44DB-A647-CF7CD323DFBF}"/>
              </a:ext>
            </a:extLst>
          </p:cNvPr>
          <p:cNvSpPr txBox="1">
            <a:spLocks/>
          </p:cNvSpPr>
          <p:nvPr/>
        </p:nvSpPr>
        <p:spPr>
          <a:xfrm>
            <a:off x="1530395" y="10619"/>
            <a:ext cx="9493653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.5 Ταχύτητα ανέμου (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Wind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259F508-71B0-4BF8-B03F-3EFB8A5E37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500" t="4036" r="40761" b="31199"/>
          <a:stretch/>
        </p:blipFill>
        <p:spPr>
          <a:xfrm>
            <a:off x="6703902" y="2069689"/>
            <a:ext cx="5300870" cy="462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9135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27FD0B2-D8B0-44DB-A647-CF7CD323DFBF}"/>
              </a:ext>
            </a:extLst>
          </p:cNvPr>
          <p:cNvSpPr txBox="1">
            <a:spLocks/>
          </p:cNvSpPr>
          <p:nvPr/>
        </p:nvSpPr>
        <p:spPr>
          <a:xfrm>
            <a:off x="1530395" y="10619"/>
            <a:ext cx="9493653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.5 Ταχύτητα ανέμου (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Wind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(2) – 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Τελικό κριτήριο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FEF257-99D2-4F60-A175-0FB1D0DB40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933" y="1033670"/>
            <a:ext cx="7190133" cy="524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7109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9F16CD3-20D8-4D41-B593-9632B987C791}"/>
              </a:ext>
            </a:extLst>
          </p:cNvPr>
          <p:cNvSpPr txBox="1"/>
          <p:nvPr/>
        </p:nvSpPr>
        <p:spPr>
          <a:xfrm>
            <a:off x="23883" y="712586"/>
            <a:ext cx="121442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l-GR" sz="2200" dirty="0"/>
              <a:t>Τα βάρη που επιλέγουμε για τα κριτήρια αναφορικά με την σημαντικότητα τους και την συμμετοχή τους στην τελική λύση αποδίδονται στον παρακάτω πίνακα.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C6EE09B-FE83-4E03-B3E7-8F3ED479BF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006704"/>
              </p:ext>
            </p:extLst>
          </p:nvPr>
        </p:nvGraphicFramePr>
        <p:xfrm>
          <a:off x="371061" y="1815548"/>
          <a:ext cx="11376452" cy="45094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88226">
                  <a:extLst>
                    <a:ext uri="{9D8B030D-6E8A-4147-A177-3AD203B41FA5}">
                      <a16:colId xmlns:a16="http://schemas.microsoft.com/office/drawing/2014/main" val="88857571"/>
                    </a:ext>
                  </a:extLst>
                </a:gridCol>
                <a:gridCol w="5688226">
                  <a:extLst>
                    <a:ext uri="{9D8B030D-6E8A-4147-A177-3AD203B41FA5}">
                      <a16:colId xmlns:a16="http://schemas.microsoft.com/office/drawing/2014/main" val="2310322661"/>
                    </a:ext>
                  </a:extLst>
                </a:gridCol>
              </a:tblGrid>
              <a:tr h="7102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lt-LT" sz="1800" dirty="0">
                          <a:solidFill>
                            <a:schemeClr val="tx1"/>
                          </a:solidFill>
                          <a:effectLst/>
                        </a:rPr>
                        <a:t>Criteria</a:t>
                      </a:r>
                      <a:endParaRPr lang="el-GR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lt-LT" sz="1800">
                          <a:solidFill>
                            <a:schemeClr val="tx1"/>
                          </a:solidFill>
                          <a:effectLst/>
                        </a:rPr>
                        <a:t>Criteria Weighting index (scale 0-1)</a:t>
                      </a:r>
                      <a:endParaRPr lang="el-GR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3387347"/>
                  </a:ext>
                </a:extLst>
              </a:tr>
              <a:tr h="6674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Wind</a:t>
                      </a:r>
                      <a:endParaRPr lang="el-GR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lt-LT" sz="1800" dirty="0">
                          <a:solidFill>
                            <a:schemeClr val="tx1"/>
                          </a:solidFill>
                          <a:effectLst/>
                        </a:rPr>
                        <a:t>0.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35</a:t>
                      </a:r>
                      <a:r>
                        <a:rPr lang="lt-LT" sz="1800" dirty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lt-LT" sz="1800" dirty="0">
                          <a:solidFill>
                            <a:schemeClr val="tx1"/>
                          </a:solidFill>
                          <a:effectLst/>
                        </a:rPr>
                        <a:t>5%)</a:t>
                      </a:r>
                      <a:endParaRPr lang="el-GR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9566483"/>
                  </a:ext>
                </a:extLst>
              </a:tr>
              <a:tr h="6627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Landcover</a:t>
                      </a:r>
                      <a:endParaRPr lang="el-GR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lt-LT" sz="1800" dirty="0">
                          <a:solidFill>
                            <a:schemeClr val="tx1"/>
                          </a:solidFill>
                          <a:effectLst/>
                        </a:rPr>
                        <a:t>0.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r>
                        <a:rPr lang="lt-LT" sz="1800" dirty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r>
                        <a:rPr lang="lt-LT" sz="1800" dirty="0">
                          <a:solidFill>
                            <a:schemeClr val="tx1"/>
                          </a:solidFill>
                          <a:effectLst/>
                        </a:rPr>
                        <a:t>%)</a:t>
                      </a:r>
                      <a:endParaRPr lang="el-GR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9357899"/>
                  </a:ext>
                </a:extLst>
              </a:tr>
              <a:tr h="8230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Grid 150</a:t>
                      </a:r>
                      <a:endParaRPr lang="el-GR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lt-LT" sz="1800" dirty="0">
                          <a:solidFill>
                            <a:schemeClr val="tx1"/>
                          </a:solidFill>
                          <a:effectLst/>
                        </a:rPr>
                        <a:t>0.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lt-LT" sz="1800" dirty="0">
                          <a:solidFill>
                            <a:schemeClr val="tx1"/>
                          </a:solidFill>
                          <a:effectLst/>
                        </a:rPr>
                        <a:t>0 (2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lt-LT" sz="1800" dirty="0">
                          <a:solidFill>
                            <a:schemeClr val="tx1"/>
                          </a:solidFill>
                          <a:effectLst/>
                        </a:rPr>
                        <a:t>%)</a:t>
                      </a:r>
                      <a:endParaRPr lang="el-GR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5778158"/>
                  </a:ext>
                </a:extLst>
              </a:tr>
              <a:tr h="8230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Slope</a:t>
                      </a:r>
                      <a:endParaRPr lang="el-GR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lt-LT" sz="1800" dirty="0">
                          <a:solidFill>
                            <a:schemeClr val="tx1"/>
                          </a:solidFill>
                          <a:effectLst/>
                        </a:rPr>
                        <a:t>0.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r>
                        <a:rPr lang="lt-LT" sz="1800" dirty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r>
                        <a:rPr lang="lt-LT" sz="1800" dirty="0">
                          <a:solidFill>
                            <a:schemeClr val="tx1"/>
                          </a:solidFill>
                          <a:effectLst/>
                        </a:rPr>
                        <a:t>%)</a:t>
                      </a:r>
                      <a:endParaRPr lang="el-GR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5944012"/>
                  </a:ext>
                </a:extLst>
              </a:tr>
              <a:tr h="8230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Natura</a:t>
                      </a:r>
                      <a:endParaRPr lang="el-GR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lt-LT" sz="1800" dirty="0">
                          <a:solidFill>
                            <a:schemeClr val="tx1"/>
                          </a:solidFill>
                          <a:effectLst/>
                        </a:rPr>
                        <a:t>0.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05</a:t>
                      </a:r>
                      <a:r>
                        <a:rPr lang="lt-LT" sz="1800" dirty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r>
                        <a:rPr lang="lt-LT" sz="1800" dirty="0">
                          <a:solidFill>
                            <a:schemeClr val="tx1"/>
                          </a:solidFill>
                          <a:effectLst/>
                        </a:rPr>
                        <a:t>%)</a:t>
                      </a:r>
                      <a:endParaRPr lang="el-GR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9501751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DEB2AD2E-D3D3-4CCF-B5EA-99FEF0D569E7}"/>
              </a:ext>
            </a:extLst>
          </p:cNvPr>
          <p:cNvSpPr txBox="1">
            <a:spLocks/>
          </p:cNvSpPr>
          <p:nvPr/>
        </p:nvSpPr>
        <p:spPr>
          <a:xfrm>
            <a:off x="532707" y="0"/>
            <a:ext cx="11078817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.6 Σύνθεση ΄τελικού χάρτη καταλληλότητας (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Weighted Overlay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707163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304F325-1ACF-41A6-888E-D7B104A71FE5}"/>
              </a:ext>
            </a:extLst>
          </p:cNvPr>
          <p:cNvSpPr txBox="1">
            <a:spLocks/>
          </p:cNvSpPr>
          <p:nvPr/>
        </p:nvSpPr>
        <p:spPr>
          <a:xfrm>
            <a:off x="715618" y="-11256"/>
            <a:ext cx="11025808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Σύνθεση ΄τελικού χάρτη καταλληλότητας (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Weighted Overlay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(2)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EB963C-770D-4908-BEC4-E882B355B881}"/>
              </a:ext>
            </a:extLst>
          </p:cNvPr>
          <p:cNvSpPr txBox="1"/>
          <p:nvPr/>
        </p:nvSpPr>
        <p:spPr>
          <a:xfrm>
            <a:off x="112761" y="611390"/>
            <a:ext cx="5148352" cy="6218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en-US" altLang="el-GR" sz="2200" dirty="0">
                <a:solidFill>
                  <a:prstClr val="black"/>
                </a:solidFill>
                <a:cs typeface="Arial" panose="020B0604020202020204" pitchFamily="34" charset="0"/>
              </a:rPr>
              <a:t>Raster &gt; Raster Calculator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Output Layer: </a:t>
            </a:r>
            <a:r>
              <a:rPr lang="en-US" altLang="el-GR" sz="2200" b="1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Final_cr.tif</a:t>
            </a:r>
            <a:endParaRPr lang="en-US" altLang="el-GR" sz="2200" b="1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Current extent layer</a:t>
            </a:r>
            <a:endParaRPr lang="en-US" altLang="el-GR" sz="2200" b="1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Output CRS: Greek Grid</a:t>
            </a:r>
            <a:r>
              <a:rPr lang="el-GR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.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Raster calc. expression: </a:t>
            </a: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Με την ίδια λογική όπως στο </a:t>
            </a: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Map Algebra </a:t>
            </a: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του </a:t>
            </a:r>
            <a:r>
              <a:rPr lang="en-US" altLang="el-GR" sz="2200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ArcGis</a:t>
            </a: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</a:t>
            </a: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δηλαδή: </a:t>
            </a:r>
          </a:p>
          <a:p>
            <a:pPr marR="0" lvl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     </a:t>
            </a:r>
            <a:r>
              <a:rPr lang="el-GR" altLang="el-GR" sz="2200" b="1" dirty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Κριτήριο1 *Βάρος1+Κριτήριο2*Βάρος2</a:t>
            </a:r>
          </a:p>
          <a:p>
            <a:pPr marR="0" lvl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6. Πατάμε</a:t>
            </a: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‘</a:t>
            </a: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ΟΚ</a:t>
            </a: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’</a:t>
            </a: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lvl="0" algn="just" eaLnBrk="0" fontAlgn="base" hangingPunct="0">
              <a:lnSpc>
                <a:spcPct val="2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l-GR" altLang="el-GR" sz="22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  </a:t>
            </a:r>
            <a:endParaRPr kumimoji="0" lang="el-GR" altLang="el-GR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927D4F-313F-43AD-8861-9D35A8C079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283" t="3649" r="22283" b="9280"/>
          <a:stretch/>
        </p:blipFill>
        <p:spPr>
          <a:xfrm>
            <a:off x="5327054" y="742121"/>
            <a:ext cx="6752185" cy="5962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5016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304F325-1ACF-41A6-888E-D7B104A71FE5}"/>
              </a:ext>
            </a:extLst>
          </p:cNvPr>
          <p:cNvSpPr txBox="1">
            <a:spLocks/>
          </p:cNvSpPr>
          <p:nvPr/>
        </p:nvSpPr>
        <p:spPr>
          <a:xfrm>
            <a:off x="537907" y="12474"/>
            <a:ext cx="11116186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Σύνθεση ΄τελικού χάρτη καταλληλότητας (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Weighted Overlay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(3)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CBA0EE-C8E9-4C3A-B60E-87D25AF1B0A0}"/>
              </a:ext>
            </a:extLst>
          </p:cNvPr>
          <p:cNvSpPr txBox="1"/>
          <p:nvPr/>
        </p:nvSpPr>
        <p:spPr>
          <a:xfrm>
            <a:off x="0" y="1075394"/>
            <a:ext cx="3945834" cy="554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l-GR" sz="2000" b="1" dirty="0"/>
              <a:t>Στο τελικό αρχείο δεξί κλικ:</a:t>
            </a:r>
          </a:p>
          <a:p>
            <a:pPr algn="ctr">
              <a:lnSpc>
                <a:spcPct val="200000"/>
              </a:lnSpc>
            </a:pPr>
            <a:endParaRPr lang="el-GR" sz="2000" dirty="0"/>
          </a:p>
          <a:p>
            <a:pPr algn="ctr">
              <a:lnSpc>
                <a:spcPct val="200000"/>
              </a:lnSpc>
            </a:pPr>
            <a:r>
              <a:rPr lang="en-US" sz="2000" dirty="0"/>
              <a:t>Style &gt; Multiband </a:t>
            </a:r>
            <a:r>
              <a:rPr lang="en-US" sz="2000" dirty="0" err="1"/>
              <a:t>Pseudocolor</a:t>
            </a:r>
            <a:r>
              <a:rPr lang="en-US" sz="2000" dirty="0"/>
              <a:t> &gt;</a:t>
            </a:r>
          </a:p>
          <a:p>
            <a:pPr algn="ctr">
              <a:lnSpc>
                <a:spcPct val="200000"/>
              </a:lnSpc>
            </a:pPr>
            <a:r>
              <a:rPr lang="en-US" sz="2000" dirty="0"/>
              <a:t>Classify</a:t>
            </a:r>
          </a:p>
          <a:p>
            <a:pPr algn="ctr">
              <a:lnSpc>
                <a:spcPct val="200000"/>
              </a:lnSpc>
            </a:pPr>
            <a:endParaRPr lang="en-US" sz="2000" dirty="0"/>
          </a:p>
          <a:p>
            <a:pPr algn="ctr">
              <a:lnSpc>
                <a:spcPct val="200000"/>
              </a:lnSpc>
            </a:pPr>
            <a:r>
              <a:rPr lang="en-US" sz="2000" dirty="0"/>
              <a:t>E</a:t>
            </a:r>
            <a:r>
              <a:rPr lang="el-GR" sz="2000" dirty="0"/>
              <a:t>πιλέγουμε 5  κλάσεις (από το 1 εως το 5)</a:t>
            </a:r>
          </a:p>
          <a:p>
            <a:pPr algn="ctr">
              <a:lnSpc>
                <a:spcPct val="200000"/>
              </a:lnSpc>
            </a:pPr>
            <a:endParaRPr lang="el-GR" sz="2000" dirty="0"/>
          </a:p>
          <a:p>
            <a:pPr algn="ctr">
              <a:lnSpc>
                <a:spcPct val="200000"/>
              </a:lnSpc>
            </a:pPr>
            <a:r>
              <a:rPr lang="el-GR" sz="2000" dirty="0"/>
              <a:t>Πατάμε ‘ΟΚ’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9FC249-2970-41DE-8E9E-A6E5D9E20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5834" y="906324"/>
            <a:ext cx="7888357" cy="5676077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0C30F717-E8E9-445F-AA6B-9D8E70255521}"/>
              </a:ext>
            </a:extLst>
          </p:cNvPr>
          <p:cNvSpPr/>
          <p:nvPr/>
        </p:nvSpPr>
        <p:spPr>
          <a:xfrm>
            <a:off x="4903305" y="3084443"/>
            <a:ext cx="689113" cy="689113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8A51D15-6B56-4A23-B6DC-EAEDCE82D10C}"/>
              </a:ext>
            </a:extLst>
          </p:cNvPr>
          <p:cNvSpPr/>
          <p:nvPr/>
        </p:nvSpPr>
        <p:spPr>
          <a:xfrm>
            <a:off x="5247861" y="4270513"/>
            <a:ext cx="689113" cy="689113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2360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90D70B9-DA9B-4D9B-AEE7-7AD17EF0F7DD}"/>
              </a:ext>
            </a:extLst>
          </p:cNvPr>
          <p:cNvSpPr txBox="1">
            <a:spLocks/>
          </p:cNvSpPr>
          <p:nvPr/>
        </p:nvSpPr>
        <p:spPr>
          <a:xfrm>
            <a:off x="1349172" y="157311"/>
            <a:ext cx="9493653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1.1 Λογισμικό 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QGIS – 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Γενικά στοιχεία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12017B-515F-481B-969D-E1B35F10AB88}"/>
              </a:ext>
            </a:extLst>
          </p:cNvPr>
          <p:cNvSpPr txBox="1"/>
          <p:nvPr/>
        </p:nvSpPr>
        <p:spPr>
          <a:xfrm>
            <a:off x="852215" y="779957"/>
            <a:ext cx="10487565" cy="5034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lnSpc>
                <a:spcPct val="300000"/>
              </a:lnSpc>
              <a:buFont typeface="Arial" panose="020B0604020202020204" pitchFamily="34" charset="0"/>
              <a:buChar char="•"/>
            </a:pPr>
            <a:r>
              <a:rPr lang="el-GR" sz="2800" b="1" dirty="0"/>
              <a:t>Λογισμικό ανοιχτού κώδικα</a:t>
            </a:r>
          </a:p>
          <a:p>
            <a:pPr marL="457200" indent="-457200" algn="ctr">
              <a:lnSpc>
                <a:spcPct val="300000"/>
              </a:lnSpc>
              <a:buFont typeface="Arial" panose="020B0604020202020204" pitchFamily="34" charset="0"/>
              <a:buChar char="•"/>
            </a:pPr>
            <a:r>
              <a:rPr lang="el-GR" sz="2800" b="1" dirty="0"/>
              <a:t>Ξεκίνησε να στήνεται από το 2002 με πρώτη κυκλοφορία το 200</a:t>
            </a:r>
            <a:r>
              <a:rPr lang="en-US" sz="2800" b="1" dirty="0"/>
              <a:t>9</a:t>
            </a:r>
            <a:endParaRPr lang="el-GR" sz="2800" b="1" dirty="0"/>
          </a:p>
          <a:p>
            <a:pPr marL="457200" indent="-457200" algn="ctr">
              <a:lnSpc>
                <a:spcPct val="300000"/>
              </a:lnSpc>
              <a:buFont typeface="Arial" panose="020B0604020202020204" pitchFamily="34" charset="0"/>
              <a:buChar char="•"/>
            </a:pPr>
            <a:r>
              <a:rPr lang="el-GR" sz="2800" b="1" dirty="0"/>
              <a:t>Βασίζεται στις γλώσσες προγραμματισμού </a:t>
            </a:r>
            <a:r>
              <a:rPr lang="en-US" sz="2800" b="1" dirty="0"/>
              <a:t>C++, Python, Qt</a:t>
            </a:r>
          </a:p>
          <a:p>
            <a:pPr marL="457200" indent="-457200" algn="ctr">
              <a:lnSpc>
                <a:spcPct val="300000"/>
              </a:lnSpc>
              <a:buFont typeface="Arial" panose="020B0604020202020204" pitchFamily="34" charset="0"/>
              <a:buChar char="•"/>
            </a:pPr>
            <a:r>
              <a:rPr lang="el-GR" sz="2800" b="1" dirty="0"/>
              <a:t>Για λειτουργικά συστήματα </a:t>
            </a:r>
            <a:r>
              <a:rPr lang="en-US" sz="2800" b="1" dirty="0"/>
              <a:t>Windows, Linux, MAC OS X, Android</a:t>
            </a:r>
            <a:endParaRPr lang="el-GR" sz="2800" b="1" dirty="0"/>
          </a:p>
        </p:txBody>
      </p:sp>
    </p:spTree>
    <p:extLst>
      <p:ext uri="{BB962C8B-B14F-4D97-AF65-F5344CB8AC3E}">
        <p14:creationId xmlns:p14="http://schemas.microsoft.com/office/powerpoint/2010/main" val="3775841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90D70B9-DA9B-4D9B-AEE7-7AD17EF0F7DD}"/>
              </a:ext>
            </a:extLst>
          </p:cNvPr>
          <p:cNvSpPr txBox="1">
            <a:spLocks/>
          </p:cNvSpPr>
          <p:nvPr/>
        </p:nvSpPr>
        <p:spPr>
          <a:xfrm>
            <a:off x="1349173" y="37584"/>
            <a:ext cx="9493653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.2 Λογισμικό 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QGIS – 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Εγκατάσταση και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Άνοιγμα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12017B-515F-481B-969D-E1B35F10AB88}"/>
              </a:ext>
            </a:extLst>
          </p:cNvPr>
          <p:cNvSpPr txBox="1"/>
          <p:nvPr/>
        </p:nvSpPr>
        <p:spPr>
          <a:xfrm>
            <a:off x="6944139" y="1124515"/>
            <a:ext cx="4793208" cy="5142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l-GR" sz="2800" b="1" dirty="0"/>
              <a:t>Άνοιγμα από το μενού της Έναρξης των </a:t>
            </a:r>
            <a:r>
              <a:rPr lang="en-US" sz="2800" b="1" dirty="0"/>
              <a:t>Windows:</a:t>
            </a:r>
          </a:p>
          <a:p>
            <a:pPr marL="457200" indent="-457200" algn="ctr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070C0"/>
                </a:solidFill>
              </a:rPr>
              <a:t>"QGIS Desktop 3.2.</a:t>
            </a:r>
            <a:r>
              <a:rPr lang="el-GR" sz="2800" b="1" dirty="0">
                <a:solidFill>
                  <a:srgbClr val="0070C0"/>
                </a:solidFill>
              </a:rPr>
              <a:t>3</a:t>
            </a:r>
            <a:r>
              <a:rPr lang="en-US" sz="2800" b="1" dirty="0">
                <a:solidFill>
                  <a:srgbClr val="0070C0"/>
                </a:solidFill>
              </a:rPr>
              <a:t> with GRASS 7.</a:t>
            </a:r>
            <a:r>
              <a:rPr lang="el-GR" sz="2800" b="1" dirty="0">
                <a:solidFill>
                  <a:srgbClr val="0070C0"/>
                </a:solidFill>
              </a:rPr>
              <a:t>4</a:t>
            </a:r>
            <a:r>
              <a:rPr lang="en-US" sz="2800" b="1" dirty="0">
                <a:solidFill>
                  <a:srgbClr val="0070C0"/>
                </a:solidFill>
              </a:rPr>
              <a:t>.</a:t>
            </a:r>
            <a:r>
              <a:rPr lang="el-GR" sz="2800" b="1" dirty="0">
                <a:solidFill>
                  <a:srgbClr val="0070C0"/>
                </a:solidFill>
              </a:rPr>
              <a:t>1</a:t>
            </a:r>
            <a:r>
              <a:rPr lang="en-US" sz="2800" b="1" dirty="0">
                <a:solidFill>
                  <a:srgbClr val="0070C0"/>
                </a:solidFill>
              </a:rPr>
              <a:t>“</a:t>
            </a:r>
          </a:p>
          <a:p>
            <a:pPr marL="457200" indent="-457200" algn="ctr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FF0000"/>
                </a:solidFill>
              </a:rPr>
              <a:t>OXI TO QGIS Desktop 3.</a:t>
            </a:r>
            <a:r>
              <a:rPr lang="el-GR" sz="2800" b="1" dirty="0">
                <a:solidFill>
                  <a:srgbClr val="FF0000"/>
                </a:solidFill>
              </a:rPr>
              <a:t>2</a:t>
            </a:r>
            <a:r>
              <a:rPr lang="en-US" sz="2800" b="1" dirty="0">
                <a:solidFill>
                  <a:srgbClr val="FF0000"/>
                </a:solidFill>
              </a:rPr>
              <a:t>.</a:t>
            </a:r>
            <a:r>
              <a:rPr lang="el-GR" sz="2800" b="1" dirty="0">
                <a:solidFill>
                  <a:srgbClr val="FF0000"/>
                </a:solidFill>
              </a:rPr>
              <a:t>3</a:t>
            </a:r>
            <a:r>
              <a:rPr lang="en-US" sz="2800" b="1" dirty="0">
                <a:solidFill>
                  <a:srgbClr val="FF0000"/>
                </a:solidFill>
              </a:rPr>
              <a:t>!!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BDD126-9719-4ADA-9DB3-991A53EEE6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82" y="709162"/>
            <a:ext cx="5591955" cy="597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540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4F5954C-ED53-4AD1-A811-4F0DDD7BB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876" y="796750"/>
            <a:ext cx="9886122" cy="593167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813BD25-F378-42F2-9D95-80FB9568DE99}"/>
              </a:ext>
            </a:extLst>
          </p:cNvPr>
          <p:cNvSpPr/>
          <p:nvPr/>
        </p:nvSpPr>
        <p:spPr>
          <a:xfrm>
            <a:off x="2952096" y="861359"/>
            <a:ext cx="287826" cy="2059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1FEB52-13DE-4DDF-8C58-865E89C7E51C}"/>
              </a:ext>
            </a:extLst>
          </p:cNvPr>
          <p:cNvSpPr/>
          <p:nvPr/>
        </p:nvSpPr>
        <p:spPr>
          <a:xfrm>
            <a:off x="3811688" y="893494"/>
            <a:ext cx="287826" cy="23944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4FAEAA4-F1E3-475C-B7F4-B9CAA5172B74}"/>
              </a:ext>
            </a:extLst>
          </p:cNvPr>
          <p:cNvSpPr/>
          <p:nvPr/>
        </p:nvSpPr>
        <p:spPr>
          <a:xfrm>
            <a:off x="4089462" y="893494"/>
            <a:ext cx="287826" cy="239442"/>
          </a:xfrm>
          <a:prstGeom prst="rect">
            <a:avLst/>
          </a:prstGeom>
          <a:noFill/>
          <a:ln>
            <a:solidFill>
              <a:srgbClr val="1E7C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0F6605C-8580-40AE-A354-ABB3F6A1BC17}"/>
              </a:ext>
            </a:extLst>
          </p:cNvPr>
          <p:cNvSpPr/>
          <p:nvPr/>
        </p:nvSpPr>
        <p:spPr>
          <a:xfrm>
            <a:off x="3554351" y="885788"/>
            <a:ext cx="287826" cy="239442"/>
          </a:xfrm>
          <a:prstGeom prst="rect">
            <a:avLst/>
          </a:prstGeom>
          <a:noFill/>
          <a:ln>
            <a:solidFill>
              <a:srgbClr val="C22C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1E9CB31-A85A-48CB-835B-AF97477D2B35}"/>
              </a:ext>
            </a:extLst>
          </p:cNvPr>
          <p:cNvSpPr/>
          <p:nvPr/>
        </p:nvSpPr>
        <p:spPr>
          <a:xfrm>
            <a:off x="4948811" y="914188"/>
            <a:ext cx="415109" cy="194134"/>
          </a:xfrm>
          <a:prstGeom prst="rect">
            <a:avLst/>
          </a:prstGeom>
          <a:noFill/>
          <a:ln>
            <a:solidFill>
              <a:srgbClr val="C22C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9EC3276A-2DCD-4508-BBCD-029C8A4D85E8}"/>
              </a:ext>
            </a:extLst>
          </p:cNvPr>
          <p:cNvCxnSpPr>
            <a:cxnSpLocks/>
            <a:stCxn id="9" idx="0"/>
          </p:cNvCxnSpPr>
          <p:nvPr/>
        </p:nvCxnSpPr>
        <p:spPr>
          <a:xfrm rot="16200000" flipH="1">
            <a:off x="6216246" y="-145692"/>
            <a:ext cx="121952" cy="2241713"/>
          </a:xfrm>
          <a:prstGeom prst="bentConnector4">
            <a:avLst>
              <a:gd name="adj1" fmla="val -187451"/>
              <a:gd name="adj2" fmla="val 54629"/>
            </a:avLst>
          </a:prstGeom>
          <a:ln w="19050">
            <a:solidFill>
              <a:srgbClr val="C22CA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396072E4-A369-4ED6-8751-3C0CF6A81373}"/>
              </a:ext>
            </a:extLst>
          </p:cNvPr>
          <p:cNvCxnSpPr>
            <a:cxnSpLocks/>
          </p:cNvCxnSpPr>
          <p:nvPr/>
        </p:nvCxnSpPr>
        <p:spPr>
          <a:xfrm>
            <a:off x="3798290" y="1094394"/>
            <a:ext cx="6476752" cy="1118336"/>
          </a:xfrm>
          <a:prstGeom prst="bentConnector3">
            <a:avLst>
              <a:gd name="adj1" fmla="val 50000"/>
            </a:avLst>
          </a:prstGeom>
          <a:ln w="19050">
            <a:solidFill>
              <a:srgbClr val="C22CA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FC18B97E-B91F-48AD-BA9A-E91FBE19A4CD}"/>
              </a:ext>
            </a:extLst>
          </p:cNvPr>
          <p:cNvSpPr/>
          <p:nvPr/>
        </p:nvSpPr>
        <p:spPr>
          <a:xfrm>
            <a:off x="2271217" y="1406293"/>
            <a:ext cx="1731858" cy="239442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885A519-0771-4D9D-BD71-80E462CB9361}"/>
              </a:ext>
            </a:extLst>
          </p:cNvPr>
          <p:cNvSpPr txBox="1"/>
          <p:nvPr/>
        </p:nvSpPr>
        <p:spPr>
          <a:xfrm>
            <a:off x="4009416" y="1526184"/>
            <a:ext cx="3898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1.</a:t>
            </a:r>
            <a:endParaRPr lang="el-GR" sz="16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B59878-A1C3-4B77-A605-365E782C4C07}"/>
              </a:ext>
            </a:extLst>
          </p:cNvPr>
          <p:cNvSpPr txBox="1"/>
          <p:nvPr/>
        </p:nvSpPr>
        <p:spPr>
          <a:xfrm flipH="1">
            <a:off x="3821979" y="587144"/>
            <a:ext cx="3898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4DE6"/>
                </a:solidFill>
              </a:rPr>
              <a:t>3.</a:t>
            </a:r>
            <a:endParaRPr lang="el-GR" sz="1600" b="1" dirty="0">
              <a:solidFill>
                <a:srgbClr val="004DE6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0BAC65-F442-4ACB-B0F2-4EC689FB04CA}"/>
              </a:ext>
            </a:extLst>
          </p:cNvPr>
          <p:cNvSpPr txBox="1"/>
          <p:nvPr/>
        </p:nvSpPr>
        <p:spPr>
          <a:xfrm>
            <a:off x="4324198" y="706122"/>
            <a:ext cx="3898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1E7C1E"/>
                </a:solidFill>
              </a:rPr>
              <a:t>4.</a:t>
            </a:r>
            <a:endParaRPr lang="el-GR" sz="1600" b="1" dirty="0">
              <a:solidFill>
                <a:srgbClr val="1E7C1E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EBF4B8-893C-4CA3-9468-36CCB3BC4643}"/>
              </a:ext>
            </a:extLst>
          </p:cNvPr>
          <p:cNvSpPr txBox="1"/>
          <p:nvPr/>
        </p:nvSpPr>
        <p:spPr>
          <a:xfrm>
            <a:off x="3333494" y="1062371"/>
            <a:ext cx="3898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22CAD"/>
                </a:solidFill>
              </a:rPr>
              <a:t>5.</a:t>
            </a:r>
            <a:endParaRPr lang="el-GR" sz="1600" b="1" dirty="0">
              <a:solidFill>
                <a:srgbClr val="C22CAD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AB5396-86D2-445C-9E4E-B9383824E5B0}"/>
              </a:ext>
            </a:extLst>
          </p:cNvPr>
          <p:cNvSpPr txBox="1"/>
          <p:nvPr/>
        </p:nvSpPr>
        <p:spPr>
          <a:xfrm>
            <a:off x="3271974" y="698641"/>
            <a:ext cx="3898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2.</a:t>
            </a:r>
            <a:endParaRPr lang="el-GR" sz="1600" b="1" dirty="0">
              <a:solidFill>
                <a:srgbClr val="FF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61F213-CF42-495C-9E0A-4A7FCBCDC082}"/>
              </a:ext>
            </a:extLst>
          </p:cNvPr>
          <p:cNvSpPr txBox="1"/>
          <p:nvPr/>
        </p:nvSpPr>
        <p:spPr>
          <a:xfrm>
            <a:off x="4221680" y="2296095"/>
            <a:ext cx="54416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l-GR" sz="1600" b="1" dirty="0"/>
              <a:t>Πλοήγηση στα αρχεία του υπολογιστή μας, σύνδεση με φακέλους, δυνατότητα με </a:t>
            </a:r>
            <a:r>
              <a:rPr lang="en-US" sz="1600" b="1" dirty="0"/>
              <a:t>drag and drop </a:t>
            </a:r>
            <a:r>
              <a:rPr lang="el-GR" sz="1600" b="1" dirty="0"/>
              <a:t>να φορτώσουμε δεδομένα.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AE5C211-71A1-4ED6-8C80-2E26148313E0}"/>
              </a:ext>
            </a:extLst>
          </p:cNvPr>
          <p:cNvSpPr txBox="1"/>
          <p:nvPr/>
        </p:nvSpPr>
        <p:spPr>
          <a:xfrm>
            <a:off x="4229391" y="3123961"/>
            <a:ext cx="5149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2"/>
            </a:pPr>
            <a:r>
              <a:rPr lang="el-GR" sz="1600" b="1" dirty="0">
                <a:solidFill>
                  <a:srgbClr val="FF0000"/>
                </a:solidFill>
              </a:rPr>
              <a:t>Άνοιγμα διανυσματικών (</a:t>
            </a:r>
            <a:r>
              <a:rPr lang="en-US" sz="1600" b="1" dirty="0">
                <a:solidFill>
                  <a:srgbClr val="FF0000"/>
                </a:solidFill>
              </a:rPr>
              <a:t>Vector</a:t>
            </a:r>
            <a:r>
              <a:rPr lang="el-GR" sz="1600" b="1" dirty="0">
                <a:solidFill>
                  <a:srgbClr val="FF0000"/>
                </a:solidFill>
              </a:rPr>
              <a:t>)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l-GR" sz="1600" b="1" dirty="0">
                <a:solidFill>
                  <a:srgbClr val="FF0000"/>
                </a:solidFill>
              </a:rPr>
              <a:t>και ψηφιδωτών (</a:t>
            </a:r>
            <a:r>
              <a:rPr lang="en-US" sz="1600" b="1" dirty="0">
                <a:solidFill>
                  <a:srgbClr val="FF0000"/>
                </a:solidFill>
              </a:rPr>
              <a:t>Raster</a:t>
            </a:r>
            <a:r>
              <a:rPr lang="el-GR" sz="1600" b="1" dirty="0">
                <a:solidFill>
                  <a:srgbClr val="FF0000"/>
                </a:solidFill>
              </a:rPr>
              <a:t>) δεδομένων.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FC29F6C-47FE-4964-9570-B3B2147C397A}"/>
              </a:ext>
            </a:extLst>
          </p:cNvPr>
          <p:cNvSpPr txBox="1"/>
          <p:nvPr/>
        </p:nvSpPr>
        <p:spPr>
          <a:xfrm flipH="1">
            <a:off x="4221680" y="3783609"/>
            <a:ext cx="54416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4DE6"/>
                </a:solidFill>
              </a:rPr>
              <a:t>3. </a:t>
            </a:r>
            <a:r>
              <a:rPr lang="el-GR" sz="1600" b="1" dirty="0">
                <a:solidFill>
                  <a:srgbClr val="004DE6"/>
                </a:solidFill>
              </a:rPr>
              <a:t>Βασική εργαλειοθήκη για τα </a:t>
            </a:r>
            <a:r>
              <a:rPr lang="en-US" sz="1600" b="1" dirty="0">
                <a:solidFill>
                  <a:srgbClr val="004DE6"/>
                </a:solidFill>
              </a:rPr>
              <a:t>Vector </a:t>
            </a:r>
            <a:r>
              <a:rPr lang="el-GR" sz="1600" b="1" dirty="0">
                <a:solidFill>
                  <a:srgbClr val="004DE6"/>
                </a:solidFill>
              </a:rPr>
              <a:t>δεδομένα.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5D8327-4145-4B35-851B-2119F3244DB2}"/>
              </a:ext>
            </a:extLst>
          </p:cNvPr>
          <p:cNvSpPr txBox="1"/>
          <p:nvPr/>
        </p:nvSpPr>
        <p:spPr>
          <a:xfrm>
            <a:off x="4229391" y="4271908"/>
            <a:ext cx="49991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1E7C1E"/>
                </a:solidFill>
              </a:rPr>
              <a:t>4. </a:t>
            </a:r>
            <a:r>
              <a:rPr lang="el-GR" sz="1600" b="1" dirty="0">
                <a:solidFill>
                  <a:srgbClr val="1E7C1E"/>
                </a:solidFill>
              </a:rPr>
              <a:t>Βασική εργαλειοθήκη για τα </a:t>
            </a:r>
            <a:r>
              <a:rPr lang="en-US" sz="1600" b="1" dirty="0">
                <a:solidFill>
                  <a:srgbClr val="1E7C1E"/>
                </a:solidFill>
              </a:rPr>
              <a:t>Raster </a:t>
            </a:r>
            <a:r>
              <a:rPr lang="el-GR" sz="1600" b="1" dirty="0">
                <a:solidFill>
                  <a:srgbClr val="1E7C1E"/>
                </a:solidFill>
              </a:rPr>
              <a:t>δεδομένα.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EFBBF35-3645-475B-BCD0-D2909CDCEBF4}"/>
              </a:ext>
            </a:extLst>
          </p:cNvPr>
          <p:cNvSpPr txBox="1"/>
          <p:nvPr/>
        </p:nvSpPr>
        <p:spPr>
          <a:xfrm>
            <a:off x="4211856" y="4723259"/>
            <a:ext cx="6005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7030A0"/>
                </a:solidFill>
              </a:rPr>
              <a:t>5. Processing Toolbar</a:t>
            </a:r>
            <a:r>
              <a:rPr lang="el-GR" sz="1600" b="1" dirty="0">
                <a:solidFill>
                  <a:srgbClr val="7030A0"/>
                </a:solidFill>
              </a:rPr>
              <a:t>: Όλες οι εργαλειοθήκες και οι βιβλιοθήκες που είναι εγκατεστημένες στο πρόγραμμα. Διαχείριση όλων των εγκατεστημένων και μη </a:t>
            </a:r>
            <a:r>
              <a:rPr lang="en-US" sz="1600" b="1" dirty="0">
                <a:solidFill>
                  <a:srgbClr val="7030A0"/>
                </a:solidFill>
              </a:rPr>
              <a:t>Plug-Ins </a:t>
            </a:r>
            <a:r>
              <a:rPr lang="el-GR" sz="1600" b="1" dirty="0">
                <a:solidFill>
                  <a:srgbClr val="7030A0"/>
                </a:solidFill>
              </a:rPr>
              <a:t>του Προγράμματος.</a:t>
            </a:r>
            <a:r>
              <a:rPr lang="en-US" sz="1600" b="1" dirty="0">
                <a:solidFill>
                  <a:srgbClr val="7030A0"/>
                </a:solidFill>
              </a:rPr>
              <a:t>	</a:t>
            </a:r>
            <a:endParaRPr lang="el-GR" sz="1600" b="1" dirty="0">
              <a:solidFill>
                <a:srgbClr val="7030A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47D74BB-96E4-461B-A04A-1B9D5BF5C086}"/>
              </a:ext>
            </a:extLst>
          </p:cNvPr>
          <p:cNvSpPr txBox="1"/>
          <p:nvPr/>
        </p:nvSpPr>
        <p:spPr>
          <a:xfrm>
            <a:off x="3452300" y="3829185"/>
            <a:ext cx="3898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B63D1C"/>
                </a:solidFill>
              </a:rPr>
              <a:t>6.</a:t>
            </a:r>
            <a:endParaRPr lang="el-GR" sz="1600" b="1" dirty="0">
              <a:solidFill>
                <a:srgbClr val="B63D1C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C3FAF91-C618-4989-AF87-1E8BCB33701E}"/>
              </a:ext>
            </a:extLst>
          </p:cNvPr>
          <p:cNvSpPr/>
          <p:nvPr/>
        </p:nvSpPr>
        <p:spPr>
          <a:xfrm>
            <a:off x="2264876" y="4175448"/>
            <a:ext cx="1731858" cy="387589"/>
          </a:xfrm>
          <a:prstGeom prst="rect">
            <a:avLst/>
          </a:prstGeom>
          <a:noFill/>
          <a:ln>
            <a:solidFill>
              <a:srgbClr val="B63D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699BDA5-0D62-48BE-A81F-7EBC1C5C1345}"/>
              </a:ext>
            </a:extLst>
          </p:cNvPr>
          <p:cNvSpPr txBox="1"/>
          <p:nvPr/>
        </p:nvSpPr>
        <p:spPr>
          <a:xfrm>
            <a:off x="4217544" y="5676111"/>
            <a:ext cx="5679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B63D1C"/>
                </a:solidFill>
              </a:rPr>
              <a:t>6. </a:t>
            </a:r>
            <a:r>
              <a:rPr lang="el-GR" sz="1600" b="1" dirty="0">
                <a:solidFill>
                  <a:srgbClr val="B63D1C"/>
                </a:solidFill>
              </a:rPr>
              <a:t>Διαχείριση των θεματικών δεδομένων που εισάγουμε (αντίστοιχο του </a:t>
            </a:r>
            <a:r>
              <a:rPr lang="en-US" sz="1600" b="1" dirty="0">
                <a:solidFill>
                  <a:srgbClr val="B63D1C"/>
                </a:solidFill>
              </a:rPr>
              <a:t>Table of Contents </a:t>
            </a:r>
            <a:r>
              <a:rPr lang="el-GR" sz="1600" b="1" dirty="0">
                <a:solidFill>
                  <a:srgbClr val="B63D1C"/>
                </a:solidFill>
              </a:rPr>
              <a:t>στο </a:t>
            </a:r>
            <a:r>
              <a:rPr lang="en-US" sz="1600" b="1" dirty="0">
                <a:solidFill>
                  <a:srgbClr val="B63D1C"/>
                </a:solidFill>
              </a:rPr>
              <a:t>Arc</a:t>
            </a:r>
            <a:r>
              <a:rPr lang="el-GR" sz="1600" b="1" dirty="0">
                <a:solidFill>
                  <a:srgbClr val="B63D1C"/>
                </a:solidFill>
              </a:rPr>
              <a:t>)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DB2552B-0F79-4C9A-8B83-8A1F45CEC7E5}"/>
              </a:ext>
            </a:extLst>
          </p:cNvPr>
          <p:cNvSpPr txBox="1">
            <a:spLocks/>
          </p:cNvSpPr>
          <p:nvPr/>
        </p:nvSpPr>
        <p:spPr>
          <a:xfrm>
            <a:off x="1530395" y="10619"/>
            <a:ext cx="9493653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Το κεντρικό παράθυρο διαλόγου – Βασικά Εργαλεία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C812F2E-EBB0-4458-A51A-AC5975963C20}"/>
              </a:ext>
            </a:extLst>
          </p:cNvPr>
          <p:cNvSpPr txBox="1"/>
          <p:nvPr/>
        </p:nvSpPr>
        <p:spPr>
          <a:xfrm>
            <a:off x="72390" y="3675296"/>
            <a:ext cx="20764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b="1" dirty="0"/>
              <a:t>Βασικό παράθυρο</a:t>
            </a:r>
          </a:p>
          <a:p>
            <a:pPr algn="ctr"/>
            <a:r>
              <a:rPr lang="el-GR" b="1" dirty="0"/>
              <a:t> διαλόγου του </a:t>
            </a:r>
            <a:r>
              <a:rPr lang="en-US" b="1" dirty="0"/>
              <a:t>QGIS</a:t>
            </a:r>
            <a:endParaRPr lang="el-GR" b="1" dirty="0"/>
          </a:p>
        </p:txBody>
      </p:sp>
    </p:spTree>
    <p:extLst>
      <p:ext uri="{BB962C8B-B14F-4D97-AF65-F5344CB8AC3E}">
        <p14:creationId xmlns:p14="http://schemas.microsoft.com/office/powerpoint/2010/main" val="3408474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1C86905-F57B-461F-92E4-EB4AC16F7818}"/>
              </a:ext>
            </a:extLst>
          </p:cNvPr>
          <p:cNvSpPr txBox="1"/>
          <p:nvPr/>
        </p:nvSpPr>
        <p:spPr>
          <a:xfrm>
            <a:off x="20257" y="711255"/>
            <a:ext cx="4238999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l-GR" altLang="el-G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Για να εισάγουμε Διανυσματικά δεδομένα επιλέγουμε στην βασική εργαλειοθήκη </a:t>
            </a:r>
            <a:r>
              <a:rPr kumimoji="0" lang="en-US" altLang="el-GR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Layer &gt; Add Vector Layer &gt; </a:t>
            </a:r>
            <a:r>
              <a:rPr kumimoji="0" lang="el-GR" altLang="el-GR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Πλοήγηση στον φάκελο μας</a:t>
            </a:r>
            <a:r>
              <a:rPr kumimoji="0" lang="el-GR" altLang="el-G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και ανοίγουμε τα </a:t>
            </a:r>
            <a:r>
              <a:rPr kumimoji="0" lang="en-US" altLang="el-GR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Grid_Thes</a:t>
            </a:r>
            <a:r>
              <a:rPr kumimoji="0" lang="en-US" altLang="el-G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altLang="el-GR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Corine_Thes</a:t>
            </a:r>
            <a:r>
              <a:rPr kumimoji="0" lang="en-US" altLang="el-G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altLang="el-GR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Natura_Thes</a:t>
            </a:r>
            <a:r>
              <a:rPr kumimoji="0" lang="en-US" altLang="el-G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, Thessaly (</a:t>
            </a:r>
            <a:r>
              <a:rPr kumimoji="0" lang="el-GR" altLang="el-G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Μάσκα</a:t>
            </a:r>
            <a:r>
              <a:rPr kumimoji="0" lang="en-US" altLang="el-G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).</a:t>
            </a:r>
          </a:p>
          <a:p>
            <a:pPr marL="457200" marR="0" lvl="0" indent="-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l-GR" altLang="el-GR" sz="2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Για να εισάγουμε Ψηφιδωτά δεδομένα επιλέγουμε </a:t>
            </a:r>
            <a:r>
              <a:rPr kumimoji="0" lang="en-US" altLang="el-GR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Layer &gt; Add Raster Layer &gt; </a:t>
            </a:r>
            <a:r>
              <a:rPr kumimoji="0" lang="el-GR" altLang="el-GR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Ανοίγουμε τα </a:t>
            </a:r>
            <a:r>
              <a:rPr kumimoji="0" lang="en-US" altLang="el-GR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Wind_Thes.tif</a:t>
            </a:r>
            <a:r>
              <a:rPr kumimoji="0" lang="en-US" altLang="el-GR" sz="2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altLang="el-GR" sz="22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Dem_Thes.tif</a:t>
            </a:r>
            <a:endParaRPr kumimoji="0" lang="el-GR" altLang="el-GR" sz="2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Κάνουμε το αρχείο της μάσκας με διαφάνεια: Δεξί κλικ &gt; </a:t>
            </a: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Style&gt; Opacity (0%) </a:t>
            </a: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και επιλέγουμε </a:t>
            </a: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Fill color</a:t>
            </a:r>
            <a:endParaRPr kumimoji="0" lang="en-US" altLang="el-GR" sz="220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altLang="el-GR" sz="22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  </a:t>
            </a:r>
            <a:endParaRPr kumimoji="0" lang="el-GR" altLang="el-GR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D2C1397-88CD-4A4F-A000-B1D8A09F15A9}"/>
              </a:ext>
            </a:extLst>
          </p:cNvPr>
          <p:cNvSpPr txBox="1">
            <a:spLocks/>
          </p:cNvSpPr>
          <p:nvPr/>
        </p:nvSpPr>
        <p:spPr>
          <a:xfrm>
            <a:off x="1530395" y="10619"/>
            <a:ext cx="9493653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Εισαγωγή δεδομένων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F46A25-C541-478B-AC76-5C68CC834A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196" b="89503"/>
          <a:stretch/>
        </p:blipFill>
        <p:spPr>
          <a:xfrm>
            <a:off x="4554872" y="711255"/>
            <a:ext cx="7616871" cy="133988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7620592-97FD-4E2C-8FCC-37733BE9619B}"/>
              </a:ext>
            </a:extLst>
          </p:cNvPr>
          <p:cNvSpPr/>
          <p:nvPr/>
        </p:nvSpPr>
        <p:spPr>
          <a:xfrm>
            <a:off x="6000786" y="940871"/>
            <a:ext cx="691562" cy="4108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642FB1-E0FF-4F50-90B6-C102F5D321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520" y="2280754"/>
            <a:ext cx="7626223" cy="456662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3965A32-31BE-4960-ACA9-B475EAA01F7D}"/>
              </a:ext>
            </a:extLst>
          </p:cNvPr>
          <p:cNvSpPr/>
          <p:nvPr/>
        </p:nvSpPr>
        <p:spPr>
          <a:xfrm>
            <a:off x="4761707" y="5579165"/>
            <a:ext cx="804205" cy="2319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72276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B0B9641-8C90-4211-B7C4-8148566C6B32}"/>
              </a:ext>
            </a:extLst>
          </p:cNvPr>
          <p:cNvSpPr txBox="1"/>
          <p:nvPr/>
        </p:nvSpPr>
        <p:spPr>
          <a:xfrm>
            <a:off x="187228" y="794801"/>
            <a:ext cx="847969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l-GR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Επιλέγουμε στην κεντρική εργαλειοθήκη </a:t>
            </a:r>
            <a:r>
              <a:rPr lang="en-US" altLang="el-GR" sz="22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Raster &gt; Analysis &gt; DEM (Terrain Models)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altLang="el-G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Input file </a:t>
            </a:r>
            <a:r>
              <a:rPr kumimoji="0" lang="el-GR" altLang="el-G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το </a:t>
            </a:r>
            <a:r>
              <a:rPr kumimoji="0" lang="en-US" altLang="el-GR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DEM_Thess.tif</a:t>
            </a:r>
            <a:r>
              <a:rPr kumimoji="0" lang="en-US" altLang="el-G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.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altLang="el-G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Output file </a:t>
            </a:r>
            <a:r>
              <a:rPr kumimoji="0" lang="el-GR" altLang="el-G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σαν </a:t>
            </a:r>
            <a:r>
              <a:rPr kumimoji="0" lang="en-US" altLang="el-GR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Slope.tif</a:t>
            </a:r>
            <a:endParaRPr kumimoji="0" lang="en-US" altLang="el-GR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l-GR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Πατάμε ‘</a:t>
            </a:r>
            <a:r>
              <a:rPr lang="en-US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Run in Background</a:t>
            </a:r>
            <a:r>
              <a:rPr lang="el-GR" altLang="el-GR" sz="2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’</a:t>
            </a:r>
            <a:endParaRPr kumimoji="0" lang="en-US" altLang="el-GR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altLang="el-GR" sz="22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  </a:t>
            </a:r>
            <a:endParaRPr kumimoji="0" lang="el-GR" altLang="el-GR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304F325-1ACF-41A6-888E-D7B104A71FE5}"/>
              </a:ext>
            </a:extLst>
          </p:cNvPr>
          <p:cNvSpPr txBox="1">
            <a:spLocks/>
          </p:cNvSpPr>
          <p:nvPr/>
        </p:nvSpPr>
        <p:spPr>
          <a:xfrm>
            <a:off x="1530395" y="10619"/>
            <a:ext cx="9493653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Υπολογισμός κλίσεων (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Slope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FBC9478-8997-4FC1-B50F-7C2EC53A9B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174" t="3842" r="52174" b="35007"/>
          <a:stretch/>
        </p:blipFill>
        <p:spPr>
          <a:xfrm>
            <a:off x="7195930" y="1234128"/>
            <a:ext cx="4955071" cy="55577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657E27-38FB-4FCE-9E24-D059844BAA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64" y="2492051"/>
            <a:ext cx="6306430" cy="429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2577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B0B9641-8C90-4211-B7C4-8148566C6B32}"/>
              </a:ext>
            </a:extLst>
          </p:cNvPr>
          <p:cNvSpPr txBox="1"/>
          <p:nvPr/>
        </p:nvSpPr>
        <p:spPr>
          <a:xfrm>
            <a:off x="187228" y="568739"/>
            <a:ext cx="606779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l-GR" altLang="el-GR" sz="24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Γράφουμε στο </a:t>
            </a:r>
            <a:r>
              <a:rPr lang="en-US" altLang="el-GR" sz="24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Processing Toolbox: </a:t>
            </a:r>
            <a:r>
              <a:rPr lang="en-US" altLang="el-GR" sz="2400" dirty="0" err="1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r.reclass</a:t>
            </a:r>
            <a:endParaRPr lang="el-GR" altLang="el-GR" sz="24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altLang="el-GR" sz="24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4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Input Raster: Slope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altLang="el-GR" sz="24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el-GR" sz="24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File containing….: </a:t>
            </a:r>
            <a:r>
              <a:rPr lang="el-GR" altLang="el-GR" sz="24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Δημιουργούμε ένα κενο </a:t>
            </a:r>
            <a:r>
              <a:rPr lang="en-US" altLang="el-GR" sz="24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.txt </a:t>
            </a:r>
            <a:r>
              <a:rPr lang="el-GR" altLang="el-GR" sz="24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αρχείο και εισάγουμε: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l-GR" altLang="el-GR" sz="24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      Εναλλακτικά μπορούμε να γράψουμε τον κανόνα και στο </a:t>
            </a:r>
            <a:r>
              <a:rPr lang="en-US" altLang="el-GR" sz="24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Reclass rules text!</a:t>
            </a:r>
            <a:endParaRPr lang="el-GR" altLang="el-GR" sz="24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l-GR" altLang="el-GR" sz="2200" dirty="0">
              <a:solidFill>
                <a:prstClr val="black"/>
              </a:solidFill>
              <a:latin typeface="Calibri"/>
              <a:cs typeface="Arial" panose="020B060402020202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l-GR" sz="2600" b="1" dirty="0">
                <a:solidFill>
                  <a:prstClr val="black"/>
                </a:solidFill>
                <a:cs typeface="Arial" panose="020B0604020202020204" pitchFamily="34" charset="0"/>
              </a:rPr>
              <a:t>0 thru 5 = 5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l-GR" sz="2600" b="1" dirty="0">
                <a:solidFill>
                  <a:prstClr val="black"/>
                </a:solidFill>
                <a:cs typeface="Arial" panose="020B0604020202020204" pitchFamily="34" charset="0"/>
              </a:rPr>
              <a:t>5 thru 10 = 4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l-GR" sz="2600" b="1" dirty="0">
                <a:solidFill>
                  <a:prstClr val="black"/>
                </a:solidFill>
                <a:cs typeface="Arial" panose="020B0604020202020204" pitchFamily="34" charset="0"/>
              </a:rPr>
              <a:t>10 thru 15 = 3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l-GR" sz="2600" b="1" dirty="0">
                <a:solidFill>
                  <a:prstClr val="black"/>
                </a:solidFill>
                <a:cs typeface="Arial" panose="020B0604020202020204" pitchFamily="34" charset="0"/>
              </a:rPr>
              <a:t>15 thru 20 = 2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l-GR" sz="2600" b="1" dirty="0">
                <a:solidFill>
                  <a:prstClr val="black"/>
                </a:solidFill>
                <a:cs typeface="Arial" panose="020B0604020202020204" pitchFamily="34" charset="0"/>
              </a:rPr>
              <a:t>20 thru 50 = 1</a:t>
            </a:r>
            <a:r>
              <a:rPr lang="el-GR" altLang="el-GR" sz="26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</a:t>
            </a:r>
            <a:r>
              <a:rPr kumimoji="0" lang="el-GR" altLang="el-GR" sz="26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 </a:t>
            </a:r>
            <a:r>
              <a:rPr kumimoji="0" lang="el-GR" altLang="el-GR" sz="22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 </a:t>
            </a:r>
            <a:endParaRPr kumimoji="0" lang="el-GR" altLang="el-GR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304F325-1ACF-41A6-888E-D7B104A71FE5}"/>
              </a:ext>
            </a:extLst>
          </p:cNvPr>
          <p:cNvSpPr txBox="1">
            <a:spLocks/>
          </p:cNvSpPr>
          <p:nvPr/>
        </p:nvSpPr>
        <p:spPr>
          <a:xfrm>
            <a:off x="1530395" y="10619"/>
            <a:ext cx="9493653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.1 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Reclassify</a:t>
            </a:r>
            <a:endParaRPr lang="el-GR" sz="30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A76A5D-217E-493C-8938-9B48058AABC7}"/>
              </a:ext>
            </a:extLst>
          </p:cNvPr>
          <p:cNvSpPr txBox="1"/>
          <p:nvPr/>
        </p:nvSpPr>
        <p:spPr>
          <a:xfrm>
            <a:off x="187228" y="6282404"/>
            <a:ext cx="3854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+mj-lt"/>
              <a:buAutoNum type="arabicPeriod" startAt="4"/>
            </a:pPr>
            <a:r>
              <a:rPr lang="el-GR" sz="2400" dirty="0"/>
              <a:t>Σώζουμε σαν </a:t>
            </a:r>
            <a:r>
              <a:rPr lang="en-US" sz="2400" dirty="0" err="1"/>
              <a:t>Slope_cr.tif</a:t>
            </a:r>
            <a:r>
              <a:rPr lang="en-US" sz="2400" dirty="0"/>
              <a:t> </a:t>
            </a:r>
            <a:endParaRPr lang="el-GR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FD8EF2-365B-4ECC-8B5C-AC5015B23D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283" t="4229" r="47717" b="33519"/>
          <a:stretch/>
        </p:blipFill>
        <p:spPr>
          <a:xfrm>
            <a:off x="6312028" y="633265"/>
            <a:ext cx="5879972" cy="5879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256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304F325-1ACF-41A6-888E-D7B104A71FE5}"/>
              </a:ext>
            </a:extLst>
          </p:cNvPr>
          <p:cNvSpPr txBox="1">
            <a:spLocks/>
          </p:cNvSpPr>
          <p:nvPr/>
        </p:nvSpPr>
        <p:spPr>
          <a:xfrm>
            <a:off x="1530395" y="10619"/>
            <a:ext cx="9493653" cy="6226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.1 </a:t>
            </a:r>
            <a:r>
              <a:rPr lang="en-US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Reclassify </a:t>
            </a:r>
            <a:r>
              <a:rPr lang="el-GR" sz="30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Κλίσεις Τελικό κριτήριο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954CB2-189B-4524-8943-E2EB0C9D67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198" y="957262"/>
            <a:ext cx="7895604" cy="5569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948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</TotalTime>
  <Words>1558</Words>
  <Application>Microsoft Office PowerPoint</Application>
  <PresentationFormat>Widescreen</PresentationFormat>
  <Paragraphs>212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Loukas</dc:creator>
  <cp:lastModifiedBy>Loukas</cp:lastModifiedBy>
  <cp:revision>81</cp:revision>
  <dcterms:created xsi:type="dcterms:W3CDTF">2019-04-10T20:17:04Z</dcterms:created>
  <dcterms:modified xsi:type="dcterms:W3CDTF">2020-05-09T13:10:29Z</dcterms:modified>
</cp:coreProperties>
</file>