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483" r:id="rId2"/>
    <p:sldId id="533" r:id="rId3"/>
    <p:sldId id="630" r:id="rId4"/>
    <p:sldId id="700" r:id="rId5"/>
    <p:sldId id="567" r:id="rId6"/>
    <p:sldId id="631" r:id="rId7"/>
    <p:sldId id="696" r:id="rId8"/>
    <p:sldId id="632" r:id="rId9"/>
    <p:sldId id="670" r:id="rId10"/>
    <p:sldId id="634" r:id="rId11"/>
    <p:sldId id="565" r:id="rId12"/>
    <p:sldId id="615" r:id="rId13"/>
    <p:sldId id="620" r:id="rId14"/>
    <p:sldId id="708" r:id="rId15"/>
    <p:sldId id="704" r:id="rId16"/>
    <p:sldId id="705" r:id="rId17"/>
    <p:sldId id="697" r:id="rId18"/>
    <p:sldId id="698" r:id="rId19"/>
    <p:sldId id="570" r:id="rId20"/>
    <p:sldId id="574" r:id="rId21"/>
    <p:sldId id="577" r:id="rId22"/>
    <p:sldId id="613" r:id="rId23"/>
    <p:sldId id="575" r:id="rId24"/>
    <p:sldId id="713" r:id="rId25"/>
    <p:sldId id="709" r:id="rId26"/>
    <p:sldId id="573" r:id="rId27"/>
    <p:sldId id="585" r:id="rId28"/>
    <p:sldId id="602" r:id="rId29"/>
    <p:sldId id="595" r:id="rId30"/>
    <p:sldId id="710" r:id="rId31"/>
    <p:sldId id="599" r:id="rId32"/>
    <p:sldId id="711" r:id="rId33"/>
    <p:sldId id="687" r:id="rId34"/>
    <p:sldId id="609" r:id="rId35"/>
    <p:sldId id="686" r:id="rId36"/>
    <p:sldId id="691" r:id="rId37"/>
    <p:sldId id="693" r:id="rId38"/>
    <p:sldId id="667" r:id="rId39"/>
    <p:sldId id="669" r:id="rId40"/>
    <p:sldId id="664" r:id="rId41"/>
    <p:sldId id="701" r:id="rId42"/>
    <p:sldId id="663" r:id="rId43"/>
    <p:sldId id="717" r:id="rId44"/>
    <p:sldId id="718" r:id="rId45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D4E2B8"/>
    <a:srgbClr val="C7D9A3"/>
    <a:srgbClr val="008000"/>
    <a:srgbClr val="800000"/>
    <a:srgbClr val="B8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20251" autoAdjust="0"/>
    <p:restoredTop sz="98991" autoAdjust="0"/>
  </p:normalViewPr>
  <p:slideViewPr>
    <p:cSldViewPr snapToGrid="0">
      <p:cViewPr>
        <p:scale>
          <a:sx n="90" d="100"/>
          <a:sy n="90" d="100"/>
        </p:scale>
        <p:origin x="-1110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8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A319B-8794-4207-842D-7E98855E02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856836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Times New Roman Greek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Times New Roman Greek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l-G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Times New Roman Greek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Times New Roman Greek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213DE878-C3EE-4396-A126-4CAE3E46E553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5956605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Greek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Greek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Greek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Greek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Greek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18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1pPr>
            <a:lvl2pPr marL="685817" indent="-263776" defTabSz="88218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2pPr>
            <a:lvl3pPr marL="1055103" indent="-211021" defTabSz="88218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3pPr>
            <a:lvl4pPr marL="1477145" indent="-211021" defTabSz="88218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4pPr>
            <a:lvl5pPr marL="1899186" indent="-211021" defTabSz="88218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5pPr>
            <a:lvl6pPr marL="2321227" indent="-211021" defTabSz="88218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6pPr>
            <a:lvl7pPr marL="2743269" indent="-211021" defTabSz="88218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7pPr>
            <a:lvl8pPr marL="3165310" indent="-211021" defTabSz="88218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8pPr>
            <a:lvl9pPr marL="3587351" indent="-211021" defTabSz="88218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C9D0D2-E3D1-4957-8816-6204C5B98C51}" type="slidenum">
              <a:rPr lang="el-GR" altLang="el-GR" sz="1200"/>
              <a:pPr eaLnBrk="1" hangingPunct="1">
                <a:spcBef>
                  <a:spcPct val="0"/>
                </a:spcBef>
              </a:pPr>
              <a:t>3</a:t>
            </a:fld>
            <a:endParaRPr lang="el-GR" altLang="el-GR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34819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F424AB-94B7-4FEC-ACDA-D0DDB375C46E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l-GR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1 - Θέση εικόνας διαφάνειας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4301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F35B93-23D7-468C-9FE6-DD77967A3177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l-GR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127F-875F-4E6C-982F-8FB13E671BD5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21040-6A7A-4F0C-8F9B-FEA6E22EF11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E3814-739C-4CB3-B803-A7DD2A3C5F47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EAA4C-D398-4A10-B41F-36B59C85EBB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C2987-CEB1-45E0-9774-562643551E46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FE509-33AD-40F7-AD0D-15AC84B917B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899C5-26C6-4CE6-96B1-F82E53613BBD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56754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2ED04-B4EC-40F9-B416-14D3951702C9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CD0C0-DE62-409D-9B17-2797669F535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34AB9-7E2D-4CEB-A227-F742BBC65CAF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2F7B9-1ADB-4794-B8BF-B47798C2029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AFD6C-DE30-43A2-90B7-2A273961888D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A75B6-CF2E-4E1E-902D-D22F8EAF4C5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92318-284B-4253-8220-4339C0098DC5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834FB-352B-443E-A1C1-A928556B2DA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F6032-F80D-49CB-B01A-195D3EA566ED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2211E-82B3-4EA7-AC1C-E58864FE5B2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48024-81E1-4A8A-B534-2179A64BA200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FC733-D5C4-43ED-B8E7-CFFC1482B98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1AC27-7A88-44E0-9F2E-73EAD002AF54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5100C-0A09-4478-A4F8-3CA88241EDA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BE8DB-39C6-477E-9EDF-F646786C5277}" type="datetimeFigureOut">
              <a:rPr lang="el-GR"/>
              <a:pPr>
                <a:defRPr/>
              </a:pPr>
              <a:t>27/3/2023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88263-405D-43B7-BB41-44E036E1253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l-GR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 Greek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30A65094-E303-4092-B5C2-53B5AF8FF02F}" type="datetimeFigureOut">
              <a:rPr lang="el-GR" smtClean="0"/>
              <a:pPr>
                <a:defRPr/>
              </a:pPr>
              <a:t>27/3/2023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 Greek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 Greek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0F7E9601-9516-4944-94A8-FE56598BF9B1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 Greek" panose="02020603050405020304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 Greek" panose="02020603050405020304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 Greek" panose="02020603050405020304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 Greek" panose="02020603050405020304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 Greek" panose="02020603050405020304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 Greek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52.jpeg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51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-65441" y="220486"/>
            <a:ext cx="9135269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l-GR" altLang="el-GR" sz="2800" b="1" dirty="0" smtClean="0">
                <a:solidFill>
                  <a:schemeClr val="tx2"/>
                </a:solidFill>
              </a:rPr>
              <a:t>Συστήματα Γεωγραφικής Πληροφορίας</a:t>
            </a:r>
            <a:endParaRPr lang="el-GR" altLang="el-GR" sz="2800" b="1" i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-119063" y="5803306"/>
            <a:ext cx="90582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l-GR" altLang="el-GR" sz="1600" dirty="0">
                <a:solidFill>
                  <a:srgbClr val="0070C0"/>
                </a:solidFill>
                <a:cs typeface="Times New Roman" pitchFamily="18" charset="0"/>
              </a:rPr>
              <a:t>Νίκος </a:t>
            </a:r>
            <a:r>
              <a:rPr lang="el-GR" altLang="el-GR" sz="1600" dirty="0" err="1" smtClean="0">
                <a:solidFill>
                  <a:srgbClr val="0070C0"/>
                </a:solidFill>
                <a:cs typeface="Times New Roman" pitchFamily="18" charset="0"/>
              </a:rPr>
              <a:t>Μαμάσης</a:t>
            </a:r>
            <a:endParaRPr lang="el-GR" altLang="el-GR" sz="1600" dirty="0" smtClean="0">
              <a:solidFill>
                <a:srgbClr val="0070C0"/>
              </a:solidFill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altLang="el-GR" sz="1600" dirty="0" smtClean="0">
                <a:cs typeface="Times New Roman" pitchFamily="18" charset="0"/>
              </a:rPr>
              <a:t> </a:t>
            </a:r>
            <a:r>
              <a:rPr lang="el-GR" altLang="el-GR" sz="1600" dirty="0" smtClean="0">
                <a:cs typeface="Times New Roman" pitchFamily="18" charset="0"/>
              </a:rPr>
              <a:t>Σχολή Πολιτικών Μηχανικών</a:t>
            </a:r>
          </a:p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l-GR" altLang="el-GR" sz="1600" dirty="0" smtClean="0">
                <a:cs typeface="Times New Roman" pitchFamily="18" charset="0"/>
              </a:rPr>
              <a:t>Τομέας </a:t>
            </a:r>
            <a:r>
              <a:rPr lang="el-GR" altLang="el-GR" sz="1600" dirty="0">
                <a:cs typeface="Times New Roman" pitchFamily="18" charset="0"/>
              </a:rPr>
              <a:t>Υδατικών Πόρων και Περιβάλλοντος, Εθνικό Μετσόβιο </a:t>
            </a:r>
            <a:r>
              <a:rPr lang="el-GR" altLang="el-GR" sz="1600" dirty="0" smtClean="0">
                <a:cs typeface="Times New Roman" pitchFamily="18" charset="0"/>
              </a:rPr>
              <a:t>Πολυτεχνείο</a:t>
            </a:r>
            <a:r>
              <a:rPr lang="en-US" altLang="el-GR" sz="1600" dirty="0" smtClean="0">
                <a:cs typeface="Times New Roman" pitchFamily="18" charset="0"/>
              </a:rPr>
              <a:t>,</a:t>
            </a:r>
            <a:r>
              <a:rPr lang="el-GR" altLang="el-GR" sz="1600" dirty="0" smtClean="0">
                <a:cs typeface="Times New Roman" pitchFamily="18" charset="0"/>
              </a:rPr>
              <a:t> </a:t>
            </a:r>
            <a:r>
              <a:rPr lang="el-GR" altLang="el-GR" sz="1600" dirty="0" smtClean="0">
                <a:cs typeface="Times New Roman" pitchFamily="18" charset="0"/>
              </a:rPr>
              <a:t>2023</a:t>
            </a:r>
            <a:endParaRPr lang="en-US" altLang="el-GR" sz="1600" dirty="0"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76500" y="858661"/>
            <a:ext cx="38671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l-GR" altLang="el-GR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Υδρολογικές </a:t>
            </a:r>
            <a:r>
              <a:rPr lang="el-GR" altLang="el-GR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εφαρμογές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t="30730" r="5212" b="26060"/>
          <a:stretch>
            <a:fillRect/>
          </a:stretch>
        </p:blipFill>
        <p:spPr bwMode="auto">
          <a:xfrm>
            <a:off x="2725445" y="3660606"/>
            <a:ext cx="3207630" cy="151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9" t="17254" r="16738" b="8480"/>
          <a:stretch/>
        </p:blipFill>
        <p:spPr bwMode="auto">
          <a:xfrm>
            <a:off x="103558" y="3037280"/>
            <a:ext cx="2629639" cy="276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15116" r="12935" b="24516"/>
          <a:stretch/>
        </p:blipFill>
        <p:spPr bwMode="auto">
          <a:xfrm>
            <a:off x="5964483" y="3037281"/>
            <a:ext cx="3136753" cy="249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1" b="39805"/>
          <a:stretch/>
        </p:blipFill>
        <p:spPr>
          <a:xfrm>
            <a:off x="0" y="1531087"/>
            <a:ext cx="9144000" cy="13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1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8" t="33480" r="12113" b="9818"/>
          <a:stretch/>
        </p:blipFill>
        <p:spPr bwMode="auto">
          <a:xfrm>
            <a:off x="4075932" y="4971182"/>
            <a:ext cx="2587146" cy="18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1" r="19503" b="66499"/>
          <a:stretch/>
        </p:blipFill>
        <p:spPr bwMode="auto">
          <a:xfrm>
            <a:off x="4089716" y="2212677"/>
            <a:ext cx="4985160" cy="124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8" t="7464" r="15299" b="10353"/>
          <a:stretch/>
        </p:blipFill>
        <p:spPr bwMode="auto">
          <a:xfrm>
            <a:off x="28574" y="2212677"/>
            <a:ext cx="4150706" cy="433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4 - TextBox"/>
          <p:cNvSpPr txBox="1"/>
          <p:nvPr/>
        </p:nvSpPr>
        <p:spPr>
          <a:xfrm>
            <a:off x="387008" y="1921530"/>
            <a:ext cx="3281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Βροχομετρικοί σταθμοί (ΣΓΠ)</a:t>
            </a:r>
          </a:p>
        </p:txBody>
      </p:sp>
      <p:sp>
        <p:nvSpPr>
          <p:cNvPr id="10" name="14 - TextBox"/>
          <p:cNvSpPr txBox="1"/>
          <p:nvPr/>
        </p:nvSpPr>
        <p:spPr>
          <a:xfrm>
            <a:off x="4590497" y="1883430"/>
            <a:ext cx="415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Μέσες μηνιαίες βροχοπτώσεις </a:t>
            </a:r>
            <a:r>
              <a:rPr lang="el-G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4531" y="2450962"/>
            <a:ext cx="419480" cy="67815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677" y="2560566"/>
            <a:ext cx="319870" cy="46460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10620" y="2573415"/>
            <a:ext cx="1999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el-GR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Σύνδεση </a:t>
            </a:r>
            <a:r>
              <a:rPr lang="el-GR" altLang="el-GR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πινάκων</a:t>
            </a:r>
            <a:endParaRPr lang="el-G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14 - TextBox"/>
          <p:cNvSpPr txBox="1"/>
          <p:nvPr/>
        </p:nvSpPr>
        <p:spPr>
          <a:xfrm>
            <a:off x="4801285" y="3689851"/>
            <a:ext cx="3562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latin typeface="Times New Roman Greek" panose="02020603050405020304" pitchFamily="18" charset="0"/>
                <a:cs typeface="Times New Roman Greek" panose="02020603050405020304" pitchFamily="18" charset="0"/>
              </a:rPr>
              <a:t>Βροχομετρικοί σταθμοί (ΣΓΠ) με πίνακα δεδομένων</a:t>
            </a:r>
            <a:endParaRPr lang="el-GR" b="1" dirty="0">
              <a:latin typeface="Times New Roman Greek" panose="02020603050405020304" pitchFamily="18" charset="0"/>
              <a:cs typeface="Times New Roman Greek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471895" y="2088976"/>
            <a:ext cx="1208075" cy="3661"/>
          </a:xfrm>
          <a:prstGeom prst="straightConnector1">
            <a:avLst/>
          </a:prstGeom>
          <a:ln w="254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6" t="33439" r="5418" b="10938"/>
          <a:stretch/>
        </p:blipFill>
        <p:spPr bwMode="auto">
          <a:xfrm>
            <a:off x="6632828" y="4923558"/>
            <a:ext cx="2442047" cy="179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3737444" y="4336182"/>
            <a:ext cx="29549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Απεικόνιση χωρικής κατανομής ετήσιας βροχόπτωσης</a:t>
            </a:r>
            <a:endParaRPr lang="el-G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92389" y="4332248"/>
            <a:ext cx="2382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Απεικόνιση</a:t>
            </a:r>
            <a:r>
              <a:rPr lang="el-GR" altLang="el-GR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σημειακών μηνιαίων </a:t>
            </a:r>
            <a:r>
              <a:rPr lang="el-GR" alt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βροχοπτώσεων</a:t>
            </a:r>
            <a:endParaRPr lang="el-G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263612" y="117201"/>
            <a:ext cx="86136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Σύνδεση</a:t>
            </a:r>
            <a:r>
              <a:rPr lang="el-GR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ΣΓΠ με </a:t>
            </a:r>
            <a:r>
              <a:rPr 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αρχεία και βάσεις </a:t>
            </a:r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δεδομένων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423547" y="2560566"/>
            <a:ext cx="3850984" cy="12849"/>
          </a:xfrm>
          <a:prstGeom prst="straightConnector1">
            <a:avLst/>
          </a:prstGeom>
          <a:ln w="254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96937" y="981179"/>
            <a:ext cx="8613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Για να συνδεθεί η χωρική πληροφορία που αποθηκεύεται στο ΣΓΠ με την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πληροφορία 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που αποθηκεύεται σε λογιστικά φύλλα, αρχεία κειμένου ή πίνακες βάσεων δεδομένων, χρησιμοποιείται ένα κοινό πεδίο-κλειδί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altLang="el-GR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l-GR" altLang="el-GR" sz="20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3612" y="609644"/>
            <a:ext cx="84803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Σύνδεση με κοινό πεδίο (κλειδί)</a:t>
            </a:r>
          </a:p>
        </p:txBody>
      </p:sp>
    </p:spTree>
    <p:extLst>
      <p:ext uri="{BB962C8B-B14F-4D97-AF65-F5344CB8AC3E}">
        <p14:creationId xmlns:p14="http://schemas.microsoft.com/office/powerpoint/2010/main" val="35134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t="30730" r="5212" b="26060"/>
          <a:stretch>
            <a:fillRect/>
          </a:stretch>
        </p:blipFill>
        <p:spPr bwMode="auto">
          <a:xfrm>
            <a:off x="2676328" y="2108018"/>
            <a:ext cx="6388257" cy="302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57650" y="1565791"/>
            <a:ext cx="4135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Κατανάλωση νερού για οικιακή χρήση (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l/c/d)</a:t>
            </a:r>
            <a:endParaRPr lang="el-G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57175" y="1316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Σύνδεση</a:t>
            </a:r>
            <a:r>
              <a:rPr lang="el-GR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ΣΓΠ με </a:t>
            </a:r>
            <a:r>
              <a:rPr 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αρχεία και βάσεις </a:t>
            </a:r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δεδομένων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28975" y="545385"/>
            <a:ext cx="46374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el-GR" altLang="el-GR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Οπτικοποίηση χωρικής κατανομής περιγραφικών δεδομένων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667" y="3260727"/>
            <a:ext cx="1862932" cy="86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Documents and Settings\ΦΟΙΒΗ\Τα έγγραφά μου\palios skliros\FIVI-METAPTUXIAKO\DIPLOMATIKH\pics\XARTHS 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16916" r="5989" b="9283"/>
          <a:stretch/>
        </p:blipFill>
        <p:spPr bwMode="auto">
          <a:xfrm>
            <a:off x="-76485" y="3768906"/>
            <a:ext cx="2763397" cy="308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FIVI-METAPTUXIAKO\DIPLOMATIKH\pics\XARTHS 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2" t="11250" r="6661" b="8202"/>
          <a:stretch/>
        </p:blipFill>
        <p:spPr bwMode="auto">
          <a:xfrm>
            <a:off x="0" y="476713"/>
            <a:ext cx="2525854" cy="329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20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1028"/>
          <p:cNvSpPr txBox="1">
            <a:spLocks noChangeArrowheads="1"/>
          </p:cNvSpPr>
          <p:nvPr/>
        </p:nvSpPr>
        <p:spPr bwMode="auto">
          <a:xfrm>
            <a:off x="247649" y="760282"/>
            <a:ext cx="8696325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altLang="el-GR" sz="1800" dirty="0" smtClean="0">
                <a:cs typeface="Times New Roman" panose="02020603050405020304" pitchFamily="18" charset="0"/>
              </a:rPr>
              <a:t>Με </a:t>
            </a:r>
            <a:r>
              <a:rPr lang="el-GR" altLang="el-GR" sz="1800" dirty="0">
                <a:cs typeface="Times New Roman" panose="02020603050405020304" pitchFamily="18" charset="0"/>
              </a:rPr>
              <a:t>τον όρο </a:t>
            </a:r>
            <a:r>
              <a:rPr lang="el-GR" altLang="el-GR" sz="1800" b="1" dirty="0">
                <a:cs typeface="Times New Roman" panose="02020603050405020304" pitchFamily="18" charset="0"/>
              </a:rPr>
              <a:t>γεωστατιστική</a:t>
            </a:r>
            <a:r>
              <a:rPr lang="el-GR" altLang="el-GR" sz="1800" dirty="0">
                <a:cs typeface="Times New Roman" panose="02020603050405020304" pitchFamily="18" charset="0"/>
              </a:rPr>
              <a:t> ορίζεται ένα σύνολο στατιστικών τεχνικών που σχετίζονται με μεταβλητές που μεταβάλλονται στο χώρο. Οι τεχνικές αυτές βασίζονται στην υπόθεση ότι η χωρική διακύμανση της μεταβλητής είναι τυχαία, οπότε χρησιμοποιούν στατιστικές μεθοδολογίες για οποιαδήποτε εκτίμηση </a:t>
            </a:r>
            <a:r>
              <a:rPr lang="el-GR" altLang="el-GR" sz="1800" dirty="0" smtClean="0">
                <a:cs typeface="Times New Roman" panose="02020603050405020304" pitchFamily="18" charset="0"/>
              </a:rPr>
              <a:t>προκύπτει από </a:t>
            </a:r>
            <a:r>
              <a:rPr lang="el-GR" altLang="el-GR" sz="1800" dirty="0">
                <a:cs typeface="Times New Roman" panose="02020603050405020304" pitchFamily="18" charset="0"/>
              </a:rPr>
              <a:t>τις σημειακές μετρήσεις της μεταβλητής. </a:t>
            </a:r>
            <a:endParaRPr lang="el-GR" altLang="el-GR" sz="1800" dirty="0" smtClean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altLang="el-GR" sz="1800" dirty="0" smtClean="0">
                <a:cs typeface="Times New Roman" panose="02020603050405020304" pitchFamily="18" charset="0"/>
              </a:rPr>
              <a:t>Σημαντικό </a:t>
            </a:r>
            <a:r>
              <a:rPr lang="el-GR" altLang="el-GR" sz="1800" b="1" dirty="0">
                <a:cs typeface="Times New Roman" panose="02020603050405020304" pitchFamily="18" charset="0"/>
              </a:rPr>
              <a:t>πλεονέκτημα των γεωστατιστικών μεθόδων </a:t>
            </a:r>
            <a:r>
              <a:rPr lang="el-GR" altLang="el-GR" sz="1800" dirty="0">
                <a:cs typeface="Times New Roman" panose="02020603050405020304" pitchFamily="18" charset="0"/>
              </a:rPr>
              <a:t>είναι το ο</a:t>
            </a:r>
            <a:r>
              <a:rPr lang="el-GR" altLang="el-GR" sz="1800" dirty="0" smtClean="0">
                <a:cs typeface="Times New Roman" panose="02020603050405020304" pitchFamily="18" charset="0"/>
              </a:rPr>
              <a:t>τι </a:t>
            </a:r>
            <a:r>
              <a:rPr lang="el-GR" altLang="el-GR" sz="1800" dirty="0">
                <a:cs typeface="Times New Roman" panose="02020603050405020304" pitchFamily="18" charset="0"/>
              </a:rPr>
              <a:t>ποσοτικοποιούν και τελικά ελαχιστοποιούν το σφάλμα εκτίμησης. Ωστόσο, οι μέθοδοι είναι αρκετά πολύπλοκες στην εφαρμογή τους, η οποία προϋποθέτει </a:t>
            </a:r>
            <a:r>
              <a:rPr lang="el-GR" altLang="el-GR" sz="1800" dirty="0" smtClean="0">
                <a:cs typeface="Times New Roman" panose="02020603050405020304" pitchFamily="18" charset="0"/>
              </a:rPr>
              <a:t>και χρήση </a:t>
            </a:r>
            <a:r>
              <a:rPr lang="el-GR" altLang="el-GR" sz="1800" dirty="0">
                <a:cs typeface="Times New Roman" panose="02020603050405020304" pitchFamily="18" charset="0"/>
              </a:rPr>
              <a:t>κατάλληλων υπολογιστικών </a:t>
            </a:r>
            <a:r>
              <a:rPr lang="el-GR" altLang="el-GR" sz="1800" dirty="0" smtClean="0">
                <a:cs typeface="Times New Roman" panose="02020603050405020304" pitchFamily="18" charset="0"/>
              </a:rPr>
              <a:t>προγραμμάτων.</a:t>
            </a:r>
            <a:endParaRPr lang="el-GR" altLang="el-GR" sz="18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altLang="el-GR" sz="1800" dirty="0">
              <a:cs typeface="Times New Roman" panose="02020603050405020304" pitchFamily="18" charset="0"/>
            </a:endParaRPr>
          </a:p>
          <a:p>
            <a:pPr algn="just"/>
            <a:r>
              <a:rPr lang="el-GR" altLang="el-GR" sz="1800" dirty="0" smtClean="0">
                <a:cs typeface="Times New Roman" panose="02020603050405020304" pitchFamily="18" charset="0"/>
              </a:rPr>
              <a:t>Η </a:t>
            </a:r>
            <a:r>
              <a:rPr lang="el-GR" altLang="el-GR" sz="1800" dirty="0">
                <a:cs typeface="Times New Roman" panose="02020603050405020304" pitchFamily="18" charset="0"/>
              </a:rPr>
              <a:t>γεωστατιστική ανάλυση περιλαμβάνει δύο κύριες φάσεις: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l-GR" altLang="el-GR" sz="1800" dirty="0" smtClean="0">
                <a:cs typeface="Times New Roman" panose="02020603050405020304" pitchFamily="18" charset="0"/>
              </a:rPr>
              <a:t>την </a:t>
            </a:r>
            <a:r>
              <a:rPr lang="el-GR" altLang="el-GR" sz="1800" dirty="0">
                <a:cs typeface="Times New Roman" panose="02020603050405020304" pitchFamily="18" charset="0"/>
              </a:rPr>
              <a:t>χωρική ανάλυση που περιλαμβάνει την επιλογή και προσαρμογή ενός μοντέλου που περιγράφει την χωρική μεταβλητότητα των σημειακών μετρήσεων, και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l-GR" altLang="el-GR" sz="1800" dirty="0" smtClean="0">
                <a:cs typeface="Times New Roman" panose="02020603050405020304" pitchFamily="18" charset="0"/>
              </a:rPr>
              <a:t>τη </a:t>
            </a:r>
            <a:r>
              <a:rPr lang="el-GR" altLang="el-GR" sz="1800" dirty="0">
                <a:cs typeface="Times New Roman" panose="02020603050405020304" pitchFamily="18" charset="0"/>
              </a:rPr>
              <a:t>βέλτιστη γραμμική αμερόληπτη εκτίμηση (</a:t>
            </a:r>
            <a:r>
              <a:rPr lang="en-US" altLang="el-GR" sz="1800" dirty="0">
                <a:cs typeface="Times New Roman" panose="02020603050405020304" pitchFamily="18" charset="0"/>
              </a:rPr>
              <a:t>best linear unbiased estimation-BLUE) </a:t>
            </a:r>
            <a:r>
              <a:rPr lang="el-GR" altLang="el-GR" sz="1800" dirty="0">
                <a:cs typeface="Times New Roman" panose="02020603050405020304" pitchFamily="18" charset="0"/>
              </a:rPr>
              <a:t>που σχετίζεται με τον υπολογισμό των εκτιμητριών των αγνώστων ως γραμμικών συναρτήσεων των μετρήσεων. Οι εκτιμήτριες είναι αμερόληπτες, έχουν την ελάχιστη μεταβλητότητα, ενώ για τον υπολογισμό τους χρησιμοποιείται η μοντελοποίηση της χωρικής μεταβλητότητας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7649" y="152400"/>
            <a:ext cx="8696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Γεωστατιστική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9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16467" y="377257"/>
            <a:ext cx="8372474" cy="409575"/>
          </a:xfrm>
          <a:noFill/>
          <a:ln/>
        </p:spPr>
        <p:txBody>
          <a:bodyPr/>
          <a:lstStyle/>
          <a:p>
            <a:r>
              <a:rPr lang="el-GR" altLang="el-GR" sz="2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Χωρική μεταβλητότητα- ημιμεταβλητόγραμμα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90499" y="716867"/>
            <a:ext cx="8429625" cy="181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l-GR" altLang="el-GR" sz="1600" dirty="0"/>
              <a:t>Η ανάλυση με την κατάρτιση ημιμεταβλητογράμματος εφαρμόζεται στην περίπτωση που διατίθενται σημειακές μετρημένες τιμές της μεταβλητής </a:t>
            </a:r>
            <a:r>
              <a:rPr lang="el-GR" altLang="el-GR" sz="1600" i="1" dirty="0"/>
              <a:t>z</a:t>
            </a:r>
            <a:r>
              <a:rPr lang="el-GR" altLang="el-GR" sz="1600" dirty="0"/>
              <a:t>(</a:t>
            </a:r>
            <a:r>
              <a:rPr lang="el-GR" altLang="el-GR" sz="1600" b="1" dirty="0"/>
              <a:t>x</a:t>
            </a:r>
            <a:r>
              <a:rPr lang="el-GR" altLang="el-GR" sz="1600" dirty="0"/>
              <a:t>), όπου το </a:t>
            </a:r>
            <a:r>
              <a:rPr lang="el-GR" altLang="el-GR" sz="1600" b="1" dirty="0"/>
              <a:t>x</a:t>
            </a:r>
            <a:r>
              <a:rPr lang="el-GR" altLang="el-GR" sz="1600" dirty="0"/>
              <a:t> συμβολίζει ένα </a:t>
            </a:r>
            <a:r>
              <a:rPr lang="el-GR" altLang="el-GR" sz="1600" dirty="0" smtClean="0"/>
              <a:t>διανυσματικό σύστημα δύο </a:t>
            </a:r>
            <a:r>
              <a:rPr lang="el-GR" altLang="el-GR" sz="1600" dirty="0"/>
              <a:t>διαστάσεων. </a:t>
            </a:r>
            <a:endParaRPr lang="el-GR" altLang="el-GR" sz="1600" dirty="0" smtClean="0"/>
          </a:p>
          <a:p>
            <a:pPr algn="just"/>
            <a:r>
              <a:rPr lang="el-GR" altLang="el-GR" sz="1600" dirty="0" smtClean="0"/>
              <a:t>Σε </a:t>
            </a:r>
            <a:r>
              <a:rPr lang="el-GR" altLang="el-GR" sz="1600" dirty="0"/>
              <a:t>ένα πλήθος </a:t>
            </a:r>
            <a:r>
              <a:rPr lang="el-GR" altLang="el-GR" sz="1600" i="1" dirty="0"/>
              <a:t>n</a:t>
            </a:r>
            <a:r>
              <a:rPr lang="el-GR" altLang="el-GR" sz="1600" dirty="0"/>
              <a:t> σημειακών μετρήσεων στο χώρο μπορούν να υπολογιστούν </a:t>
            </a:r>
            <a:r>
              <a:rPr lang="el-GR" altLang="el-GR" sz="1600" i="1" dirty="0" smtClean="0"/>
              <a:t>n(n-</a:t>
            </a:r>
            <a:r>
              <a:rPr lang="el-GR" altLang="el-GR" sz="1600" dirty="0" smtClean="0"/>
              <a:t>1</a:t>
            </a:r>
            <a:r>
              <a:rPr lang="el-GR" altLang="el-GR" sz="1600" dirty="0"/>
              <a:t>)/2 ζεύγη από τη διαφορά [</a:t>
            </a:r>
            <a:r>
              <a:rPr lang="el-GR" altLang="el-GR" sz="1600" i="1" dirty="0"/>
              <a:t>z</a:t>
            </a:r>
            <a:r>
              <a:rPr lang="el-GR" altLang="el-GR" sz="1600" dirty="0"/>
              <a:t>(</a:t>
            </a:r>
            <a:r>
              <a:rPr lang="el-GR" altLang="el-GR" sz="1600" b="1" dirty="0"/>
              <a:t>x</a:t>
            </a:r>
            <a:r>
              <a:rPr lang="el-GR" altLang="el-GR" sz="1600" baseline="-25000" dirty="0"/>
              <a:t>i</a:t>
            </a:r>
            <a:r>
              <a:rPr lang="el-GR" altLang="el-GR" sz="1600" dirty="0"/>
              <a:t>)</a:t>
            </a:r>
            <a:r>
              <a:rPr lang="el-GR" altLang="el-GR" sz="1600" i="1" dirty="0"/>
              <a:t>-z</a:t>
            </a:r>
            <a:r>
              <a:rPr lang="el-GR" altLang="el-GR" sz="1600" dirty="0"/>
              <a:t>(</a:t>
            </a:r>
            <a:r>
              <a:rPr lang="el-GR" altLang="el-GR" sz="1600" b="1" dirty="0"/>
              <a:t>x</a:t>
            </a:r>
            <a:r>
              <a:rPr lang="en-US" altLang="el-GR" sz="1600" baseline="-25000" dirty="0"/>
              <a:t>j</a:t>
            </a:r>
            <a:r>
              <a:rPr lang="el-GR" altLang="el-GR" sz="1600" dirty="0"/>
              <a:t>)]</a:t>
            </a:r>
            <a:r>
              <a:rPr lang="el-GR" altLang="el-GR" sz="1600" baseline="50000" dirty="0"/>
              <a:t>2</a:t>
            </a:r>
            <a:r>
              <a:rPr lang="el-GR" altLang="el-GR" sz="1600" dirty="0"/>
              <a:t> και την απόσταση |</a:t>
            </a:r>
            <a:r>
              <a:rPr lang="el-GR" altLang="el-GR" sz="1600" b="1" dirty="0"/>
              <a:t>x</a:t>
            </a:r>
            <a:r>
              <a:rPr lang="el-GR" altLang="el-GR" sz="1600" i="1" baseline="-17000" dirty="0"/>
              <a:t>ι</a:t>
            </a:r>
            <a:r>
              <a:rPr lang="el-GR" altLang="el-GR" sz="1600" i="1" dirty="0"/>
              <a:t>-</a:t>
            </a:r>
            <a:r>
              <a:rPr lang="el-GR" altLang="el-GR" sz="1600" b="1" dirty="0"/>
              <a:t>x</a:t>
            </a:r>
            <a:r>
              <a:rPr lang="el-GR" altLang="el-GR" sz="1600" i="1" baseline="-17000" dirty="0"/>
              <a:t>j</a:t>
            </a:r>
            <a:r>
              <a:rPr lang="el-GR" altLang="el-GR" sz="1600" dirty="0"/>
              <a:t>|. Η σχεδίαση της διαφοράς αυτής συναρτήσει της απόστασης, είναι το </a:t>
            </a:r>
            <a:r>
              <a:rPr lang="el-GR" altLang="el-GR" sz="1600" b="1" i="1" dirty="0"/>
              <a:t>πρωτογενές </a:t>
            </a:r>
            <a:r>
              <a:rPr lang="en-US" altLang="el-GR" sz="1600" b="1" i="1" dirty="0"/>
              <a:t>(raw)</a:t>
            </a:r>
            <a:r>
              <a:rPr lang="el-GR" altLang="el-GR" sz="1600" b="1" dirty="0"/>
              <a:t> </a:t>
            </a:r>
            <a:r>
              <a:rPr lang="el-GR" altLang="el-GR" sz="1600" dirty="0"/>
              <a:t>ημιμεταβλητόγραμμα. </a:t>
            </a:r>
          </a:p>
          <a:p>
            <a:pPr algn="just"/>
            <a:endParaRPr lang="el-GR" altLang="el-GR" sz="1600" dirty="0" smtClean="0"/>
          </a:p>
        </p:txBody>
      </p:sp>
      <p:graphicFrame>
        <p:nvGraphicFramePr>
          <p:cNvPr id="133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144906"/>
              </p:ext>
            </p:extLst>
          </p:nvPr>
        </p:nvGraphicFramePr>
        <p:xfrm>
          <a:off x="1018709" y="4630248"/>
          <a:ext cx="2562224" cy="71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5" name="Εξίσωση" r:id="rId3" imgW="1904760" imgH="457200" progId="Equation.3">
                  <p:embed/>
                </p:oleObj>
              </mc:Choice>
              <mc:Fallback>
                <p:oleObj name="Εξίσωση" r:id="rId3" imgW="19047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709" y="4630248"/>
                        <a:ext cx="2562224" cy="71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688502" y="0"/>
            <a:ext cx="55282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Γεωστατιστική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408" y="2613617"/>
            <a:ext cx="4135902" cy="4140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Για κατάρτιση του </a:t>
            </a:r>
            <a:r>
              <a:rPr lang="el-GR" altLang="el-G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πειραματικού (</a:t>
            </a:r>
            <a:r>
              <a:rPr lang="el-GR" altLang="el-G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el-GR" altLang="el-G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alt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ημιμεταβλητογράμματος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απαιτείται η κατάτμηση του άξονα των αποστάσεων σε διαδοχικά διαστήματα. Το </a:t>
            </a:r>
            <a:r>
              <a:rPr lang="el-GR" altLang="el-G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διάστημα είναι [h1</a:t>
            </a:r>
            <a:r>
              <a:rPr lang="el-GR" altLang="el-GR" sz="1600" i="1" baseline="-1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l-GR" altLang="el-G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</a:t>
            </a:r>
            <a:r>
              <a:rPr lang="el-GR" altLang="el-GR" sz="1600" i="1" baseline="-1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και περιέχει </a:t>
            </a:r>
            <a:r>
              <a:rPr lang="el-GR" altLang="el-G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altLang="el-GR" sz="1600" i="1" baseline="-1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ζεύγη τιμών </a:t>
            </a:r>
            <a:r>
              <a:rPr lang="el-GR" altLang="el-G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l-GR" altLang="el-G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l-G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l-GR" altLang="el-GR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altLang="el-G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l-GR" altLang="el-G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l-GR" altLang="el-G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l-G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l-G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για τα οποία ισχύει h1</a:t>
            </a:r>
            <a:r>
              <a:rPr lang="el-GR" altLang="el-GR" sz="1600" i="1" baseline="-1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l-GR" altLang="el-G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|</a:t>
            </a:r>
            <a:r>
              <a:rPr lang="el-GR" altLang="el-G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l-GR" altLang="el-GR" sz="1600" i="1" baseline="-1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</a:t>
            </a:r>
            <a:r>
              <a:rPr lang="el-GR" altLang="el-G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altLang="el-G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l-GR" altLang="el-GR" sz="1600" i="1" baseline="-1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&lt;</a:t>
            </a:r>
            <a:r>
              <a:rPr lang="el-GR" altLang="el-G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</a:t>
            </a:r>
            <a:r>
              <a:rPr lang="el-GR" altLang="el-GR" sz="1600" i="1" baseline="-1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Για κάθε διάστημα υπολογίζεται η παράσταση:</a:t>
            </a:r>
          </a:p>
          <a:p>
            <a:pPr algn="just">
              <a:spcBef>
                <a:spcPct val="48000"/>
              </a:spcBef>
              <a:spcAft>
                <a:spcPct val="48000"/>
              </a:spcAft>
            </a:pP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</a:p>
          <a:p>
            <a:pPr algn="just">
              <a:spcBef>
                <a:spcPct val="48000"/>
              </a:spcBef>
              <a:spcAft>
                <a:spcPct val="48000"/>
              </a:spcAft>
            </a:pP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όπου: </a:t>
            </a:r>
            <a:r>
              <a:rPr lang="el-GR" altLang="el-G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αριθμός των ζευγών που ανήκουν στο διάστημα. Το </a:t>
            </a:r>
            <a:r>
              <a:rPr lang="el-GR" altLang="el-G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ημιμεταβλητόγραμμα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σχεδιάζεται με βάση τις τιμές της </a:t>
            </a:r>
            <a:r>
              <a:rPr lang="el-GR" altLang="el-G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ενώ το κάθε διάστημα [h1</a:t>
            </a:r>
            <a:r>
              <a:rPr lang="el-GR" altLang="el-GR" sz="1600" i="1" baseline="-1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l-GR" altLang="el-G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</a:t>
            </a:r>
            <a:r>
              <a:rPr lang="el-GR" altLang="el-GR" sz="1600" i="1" baseline="-1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αντιπροσωπεύεται από την τιμή (h2</a:t>
            </a:r>
            <a:r>
              <a:rPr lang="el-GR" altLang="el-GR" sz="1600" i="1" baseline="-1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l-GR" altLang="el-G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</a:t>
            </a:r>
            <a:r>
              <a:rPr lang="el-GR" altLang="el-GR" sz="1600" i="1" baseline="-1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l-GR" alt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)/2.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267957" y="2933935"/>
            <a:ext cx="4678630" cy="3812030"/>
            <a:chOff x="4183549" y="2708847"/>
            <a:chExt cx="4678630" cy="3812030"/>
          </a:xfrm>
        </p:grpSpPr>
        <p:sp>
          <p:nvSpPr>
            <p:cNvPr id="3" name="Rectangle 2"/>
            <p:cNvSpPr/>
            <p:nvPr/>
          </p:nvSpPr>
          <p:spPr>
            <a:xfrm>
              <a:off x="4713382" y="2708847"/>
              <a:ext cx="4148797" cy="3438735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082162" y="6151545"/>
              <a:ext cx="1208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Απόσταση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775361" y="5111934"/>
              <a:ext cx="101125" cy="1114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16349" y="4648938"/>
              <a:ext cx="101125" cy="1114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17474" y="4104302"/>
              <a:ext cx="101125" cy="1114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660299" y="3715228"/>
              <a:ext cx="101125" cy="1114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11173" y="3315959"/>
              <a:ext cx="101125" cy="1114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288657" y="3427394"/>
              <a:ext cx="101125" cy="1114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686655" y="3469043"/>
              <a:ext cx="101125" cy="1114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110882" y="3315958"/>
              <a:ext cx="101125" cy="1114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519579" y="3524760"/>
              <a:ext cx="101125" cy="1114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069539" y="3294303"/>
              <a:ext cx="101125" cy="1114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333746" y="4775737"/>
              <a:ext cx="101125" cy="1114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713382" y="3413326"/>
              <a:ext cx="3981157" cy="41649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026366" y="2708847"/>
              <a:ext cx="0" cy="3438735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reeform 24"/>
            <p:cNvSpPr/>
            <p:nvPr/>
          </p:nvSpPr>
          <p:spPr>
            <a:xfrm>
              <a:off x="4727450" y="3451946"/>
              <a:ext cx="3953021" cy="2166425"/>
            </a:xfrm>
            <a:custGeom>
              <a:avLst/>
              <a:gdLst>
                <a:gd name="connsiteX0" fmla="*/ 0 w 3953021"/>
                <a:gd name="connsiteY0" fmla="*/ 2166425 h 2166425"/>
                <a:gd name="connsiteX1" fmla="*/ 407963 w 3953021"/>
                <a:gd name="connsiteY1" fmla="*/ 1125415 h 2166425"/>
                <a:gd name="connsiteX2" fmla="*/ 829994 w 3953021"/>
                <a:gd name="connsiteY2" fmla="*/ 295422 h 2166425"/>
                <a:gd name="connsiteX3" fmla="*/ 1097280 w 3953021"/>
                <a:gd name="connsiteY3" fmla="*/ 56271 h 2166425"/>
                <a:gd name="connsiteX4" fmla="*/ 1322363 w 3953021"/>
                <a:gd name="connsiteY4" fmla="*/ 14068 h 2166425"/>
                <a:gd name="connsiteX5" fmla="*/ 3953021 w 3953021"/>
                <a:gd name="connsiteY5" fmla="*/ 0 h 2166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53021" h="2166425">
                  <a:moveTo>
                    <a:pt x="0" y="2166425"/>
                  </a:moveTo>
                  <a:lnTo>
                    <a:pt x="407963" y="1125415"/>
                  </a:lnTo>
                  <a:lnTo>
                    <a:pt x="829994" y="295422"/>
                  </a:lnTo>
                  <a:lnTo>
                    <a:pt x="1097280" y="56271"/>
                  </a:lnTo>
                  <a:lnTo>
                    <a:pt x="1322363" y="14068"/>
                  </a:lnTo>
                  <a:lnTo>
                    <a:pt x="3953021" y="0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3614643" y="4207145"/>
              <a:ext cx="1507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Ημιδιασπορά</a:t>
              </a:r>
              <a:endPara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47570" y="4479598"/>
              <a:ext cx="22595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Εμπειρικό </a:t>
              </a:r>
              <a:r>
                <a:rPr lang="el-G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ημιμεταβλητόγραμμα</a:t>
              </a:r>
              <a:endPara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34247" y="5308579"/>
              <a:ext cx="2272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Θεωρητικό μοντέλο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87834" y="5521381"/>
              <a:ext cx="373649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879930" y="5677911"/>
              <a:ext cx="898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Nugget</a:t>
              </a:r>
              <a:endParaRPr lang="el-GR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10232" y="2765119"/>
              <a:ext cx="10344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l-GR"/>
              </a:defPPr>
              <a:lvl1pPr>
                <a:defRPr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Range</a:t>
              </a:r>
              <a:endParaRPr lang="el-GR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4834241" y="5649775"/>
              <a:ext cx="0" cy="469671"/>
            </a:xfrm>
            <a:prstGeom prst="straightConnector1">
              <a:avLst/>
            </a:prstGeom>
            <a:ln w="2540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713382" y="3191508"/>
              <a:ext cx="124835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050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6DFDA53C-CDC7-4E63-BD7C-1B049C572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8957"/>
            <a:ext cx="8991600" cy="480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endParaRPr lang="el-GR" altLang="en-US" sz="1800" b="1" dirty="0"/>
          </a:p>
          <a:p>
            <a:pPr algn="just" eaLnBrk="1" hangingPunct="1"/>
            <a:endParaRPr lang="el-GR" altLang="en-US" sz="1800" b="1" dirty="0"/>
          </a:p>
          <a:p>
            <a:pPr algn="just" eaLnBrk="1" hangingPunct="1"/>
            <a:r>
              <a:rPr lang="el-GR" altLang="en-US" sz="1800" i="1" dirty="0"/>
              <a:t>λ</a:t>
            </a:r>
            <a:r>
              <a:rPr lang="el-GR" altLang="en-US" sz="1800" i="1" baseline="-25000" dirty="0"/>
              <a:t>1</a:t>
            </a:r>
            <a:r>
              <a:rPr lang="el-GR" altLang="en-US" sz="1800" i="1" dirty="0"/>
              <a:t>γ(d</a:t>
            </a:r>
            <a:r>
              <a:rPr lang="el-GR" altLang="en-US" sz="1800" i="1" baseline="-25000" dirty="0"/>
              <a:t>11</a:t>
            </a:r>
            <a:r>
              <a:rPr lang="el-GR" altLang="en-US" sz="1800" i="1" dirty="0"/>
              <a:t>)+λ</a:t>
            </a:r>
            <a:r>
              <a:rPr lang="el-GR" altLang="en-US" sz="1800" i="1" baseline="-25000" dirty="0"/>
              <a:t>2</a:t>
            </a:r>
            <a:r>
              <a:rPr lang="el-GR" altLang="en-US" sz="1800" i="1" dirty="0"/>
              <a:t>γ(d</a:t>
            </a:r>
            <a:r>
              <a:rPr lang="el-GR" altLang="en-US" sz="1800" i="1" baseline="-25000" dirty="0"/>
              <a:t>12</a:t>
            </a:r>
            <a:r>
              <a:rPr lang="el-GR" altLang="en-US" sz="1800" i="1" dirty="0"/>
              <a:t>)+λ</a:t>
            </a:r>
            <a:r>
              <a:rPr lang="el-GR" altLang="en-US" sz="1800" i="1" baseline="-25000" dirty="0"/>
              <a:t>3</a:t>
            </a:r>
            <a:r>
              <a:rPr lang="el-GR" altLang="en-US" sz="1800" i="1" dirty="0"/>
              <a:t>γd</a:t>
            </a:r>
            <a:r>
              <a:rPr lang="el-GR" altLang="en-US" sz="1800" i="1" baseline="-25000" dirty="0"/>
              <a:t>13</a:t>
            </a:r>
            <a:r>
              <a:rPr lang="el-GR" altLang="en-US" sz="1800" i="1" dirty="0"/>
              <a:t>+ν =γ(d</a:t>
            </a:r>
            <a:r>
              <a:rPr lang="el-GR" altLang="en-US" sz="1800" i="1" baseline="-25000" dirty="0"/>
              <a:t>10</a:t>
            </a:r>
            <a:r>
              <a:rPr lang="el-GR" altLang="en-US" sz="1800" i="1" dirty="0"/>
              <a:t>)</a:t>
            </a:r>
          </a:p>
          <a:p>
            <a:pPr algn="just" eaLnBrk="1" hangingPunct="1"/>
            <a:r>
              <a:rPr lang="el-GR" altLang="en-US" sz="1800" i="1" dirty="0"/>
              <a:t>λ</a:t>
            </a:r>
            <a:r>
              <a:rPr lang="el-GR" altLang="en-US" sz="1800" i="1" baseline="-25000" dirty="0"/>
              <a:t>1</a:t>
            </a:r>
            <a:r>
              <a:rPr lang="el-GR" altLang="en-US" sz="1800" i="1" dirty="0"/>
              <a:t>γ(d</a:t>
            </a:r>
            <a:r>
              <a:rPr lang="el-GR" altLang="en-US" sz="1800" i="1" baseline="-25000" dirty="0"/>
              <a:t>21</a:t>
            </a:r>
            <a:r>
              <a:rPr lang="el-GR" altLang="en-US" sz="1800" i="1" dirty="0"/>
              <a:t>)+λ</a:t>
            </a:r>
            <a:r>
              <a:rPr lang="el-GR" altLang="en-US" sz="1800" i="1" baseline="-25000" dirty="0"/>
              <a:t>2</a:t>
            </a:r>
            <a:r>
              <a:rPr lang="el-GR" altLang="en-US" sz="1800" i="1" dirty="0"/>
              <a:t>γ(d</a:t>
            </a:r>
            <a:r>
              <a:rPr lang="el-GR" altLang="en-US" sz="1800" i="1" baseline="-25000" dirty="0"/>
              <a:t>22</a:t>
            </a:r>
            <a:r>
              <a:rPr lang="el-GR" altLang="en-US" sz="1800" i="1" dirty="0"/>
              <a:t>)+λ</a:t>
            </a:r>
            <a:r>
              <a:rPr lang="el-GR" altLang="en-US" sz="1800" i="1" baseline="-25000" dirty="0"/>
              <a:t>3</a:t>
            </a:r>
            <a:r>
              <a:rPr lang="el-GR" altLang="en-US" sz="1800" i="1" dirty="0"/>
              <a:t>γd</a:t>
            </a:r>
            <a:r>
              <a:rPr lang="el-GR" altLang="en-US" sz="1800" i="1" baseline="-25000" dirty="0"/>
              <a:t>23</a:t>
            </a:r>
            <a:r>
              <a:rPr lang="el-GR" altLang="en-US" sz="1800" i="1" dirty="0"/>
              <a:t>+ν =γ(d</a:t>
            </a:r>
            <a:r>
              <a:rPr lang="el-GR" altLang="en-US" sz="1800" i="1" baseline="-25000" dirty="0"/>
              <a:t>20</a:t>
            </a:r>
            <a:r>
              <a:rPr lang="el-GR" altLang="en-US" sz="1800" i="1" dirty="0"/>
              <a:t>)</a:t>
            </a:r>
          </a:p>
          <a:p>
            <a:pPr algn="just" eaLnBrk="1" hangingPunct="1"/>
            <a:r>
              <a:rPr lang="el-GR" altLang="en-US" sz="1800" i="1" dirty="0"/>
              <a:t>λ</a:t>
            </a:r>
            <a:r>
              <a:rPr lang="el-GR" altLang="en-US" sz="1800" i="1" baseline="-25000" dirty="0"/>
              <a:t>1</a:t>
            </a:r>
            <a:r>
              <a:rPr lang="el-GR" altLang="en-US" sz="1800" i="1" dirty="0"/>
              <a:t>γ(d</a:t>
            </a:r>
            <a:r>
              <a:rPr lang="el-GR" altLang="en-US" sz="1800" i="1" baseline="-25000" dirty="0"/>
              <a:t>31</a:t>
            </a:r>
            <a:r>
              <a:rPr lang="el-GR" altLang="en-US" sz="1800" i="1" dirty="0"/>
              <a:t>)+λ</a:t>
            </a:r>
            <a:r>
              <a:rPr lang="el-GR" altLang="en-US" sz="1800" i="1" baseline="-25000" dirty="0"/>
              <a:t>2</a:t>
            </a:r>
            <a:r>
              <a:rPr lang="el-GR" altLang="en-US" sz="1800" i="1" dirty="0"/>
              <a:t>γ(d</a:t>
            </a:r>
            <a:r>
              <a:rPr lang="el-GR" altLang="en-US" sz="1800" i="1" baseline="-25000" dirty="0"/>
              <a:t>32</a:t>
            </a:r>
            <a:r>
              <a:rPr lang="el-GR" altLang="en-US" sz="1800" i="1" dirty="0"/>
              <a:t>)+λ</a:t>
            </a:r>
            <a:r>
              <a:rPr lang="el-GR" altLang="en-US" sz="1800" i="1" baseline="-25000" dirty="0"/>
              <a:t>3</a:t>
            </a:r>
            <a:r>
              <a:rPr lang="el-GR" altLang="en-US" sz="1800" i="1" dirty="0"/>
              <a:t>γd</a:t>
            </a:r>
            <a:r>
              <a:rPr lang="el-GR" altLang="en-US" sz="1800" i="1" baseline="-25000" dirty="0"/>
              <a:t>33</a:t>
            </a:r>
            <a:r>
              <a:rPr lang="el-GR" altLang="en-US" sz="1800" i="1" dirty="0"/>
              <a:t>+ν =γ(d</a:t>
            </a:r>
            <a:r>
              <a:rPr lang="el-GR" altLang="en-US" sz="1800" i="1" baseline="-25000" dirty="0"/>
              <a:t>30</a:t>
            </a:r>
            <a:r>
              <a:rPr lang="el-GR" altLang="en-US" sz="1800" i="1" dirty="0"/>
              <a:t>)</a:t>
            </a:r>
          </a:p>
          <a:p>
            <a:pPr algn="just" eaLnBrk="1" hangingPunct="1"/>
            <a:r>
              <a:rPr lang="el-GR" altLang="en-US" sz="1800" i="1" dirty="0"/>
              <a:t>λ</a:t>
            </a:r>
            <a:r>
              <a:rPr lang="el-GR" altLang="en-US" sz="1800" i="1" baseline="-25000" dirty="0"/>
              <a:t>1</a:t>
            </a:r>
            <a:r>
              <a:rPr lang="el-GR" altLang="en-US" sz="1800" i="1" dirty="0"/>
              <a:t>+λ</a:t>
            </a:r>
            <a:r>
              <a:rPr lang="el-GR" altLang="en-US" sz="1800" i="1" baseline="-25000" dirty="0"/>
              <a:t>2</a:t>
            </a:r>
            <a:r>
              <a:rPr lang="el-GR" altLang="en-US" sz="1800" i="1" dirty="0"/>
              <a:t>+λ</a:t>
            </a:r>
            <a:r>
              <a:rPr lang="el-GR" altLang="en-US" sz="1800" i="1" baseline="-25000" dirty="0"/>
              <a:t>3</a:t>
            </a:r>
            <a:r>
              <a:rPr lang="el-GR" altLang="en-US" sz="1800" i="1" dirty="0"/>
              <a:t> =1</a:t>
            </a:r>
          </a:p>
          <a:p>
            <a:pPr algn="just" eaLnBrk="1" hangingPunct="1"/>
            <a:endParaRPr lang="el-GR" altLang="en-US" sz="1800" dirty="0"/>
          </a:p>
          <a:p>
            <a:pPr algn="just" eaLnBrk="1" hangingPunct="1"/>
            <a:endParaRPr lang="el-GR" altLang="en-US" sz="1800" dirty="0" smtClean="0"/>
          </a:p>
          <a:p>
            <a:pPr algn="just" eaLnBrk="1" hangingPunct="1"/>
            <a:endParaRPr lang="el-GR" altLang="en-US" sz="1800" dirty="0"/>
          </a:p>
          <a:p>
            <a:pPr algn="just" eaLnBrk="1" hangingPunct="1"/>
            <a:r>
              <a:rPr lang="el-GR" altLang="en-US" sz="1800" dirty="0" err="1" smtClean="0"/>
              <a:t>Tα</a:t>
            </a:r>
            <a:r>
              <a:rPr lang="el-GR" altLang="en-US" sz="1800" dirty="0" smtClean="0"/>
              <a:t> </a:t>
            </a:r>
            <a:r>
              <a:rPr lang="el-GR" altLang="en-US" sz="1800" dirty="0"/>
              <a:t>βάρη προσδιορίζονται από τη σχέση </a:t>
            </a:r>
            <a:r>
              <a:rPr lang="el-GR" altLang="en-US" sz="1800" b="1" dirty="0"/>
              <a:t>S</a:t>
            </a:r>
            <a:r>
              <a:rPr lang="el-GR" altLang="en-US" sz="1800" i="1" dirty="0"/>
              <a:t> </a:t>
            </a:r>
            <a:r>
              <a:rPr lang="el-GR" altLang="en-US" sz="1800" b="1" dirty="0"/>
              <a:t>Q</a:t>
            </a:r>
            <a:r>
              <a:rPr lang="el-GR" altLang="en-US" sz="1800" baseline="30000" dirty="0"/>
              <a:t>-1</a:t>
            </a:r>
            <a:r>
              <a:rPr lang="el-GR" altLang="en-US" sz="1800" dirty="0"/>
              <a:t> ενώ η εκτιμημένη τιμή από τη σχέση </a:t>
            </a:r>
          </a:p>
          <a:p>
            <a:pPr algn="just" eaLnBrk="1" hangingPunct="1"/>
            <a:r>
              <a:rPr lang="el-GR" altLang="en-US" sz="1800" i="1" dirty="0"/>
              <a:t>S*Q</a:t>
            </a:r>
            <a:r>
              <a:rPr lang="el-GR" altLang="en-US" sz="1800" i="1" baseline="30000" dirty="0"/>
              <a:t>-1</a:t>
            </a:r>
            <a:r>
              <a:rPr lang="el-GR" altLang="en-US" sz="1800" i="1" dirty="0"/>
              <a:t>*F</a:t>
            </a:r>
            <a:r>
              <a:rPr lang="el-GR" altLang="en-US" sz="1800" dirty="0"/>
              <a:t> (BLUE) όπου:</a:t>
            </a:r>
          </a:p>
          <a:p>
            <a:pPr algn="just" eaLnBrk="1" hangingPunct="1"/>
            <a:r>
              <a:rPr lang="el-GR" altLang="en-US" sz="1800" dirty="0"/>
              <a:t>Το διάνυσμα </a:t>
            </a:r>
            <a:r>
              <a:rPr lang="el-GR" altLang="en-US" sz="1800" b="1" dirty="0">
                <a:solidFill>
                  <a:srgbClr val="CC0000"/>
                </a:solidFill>
              </a:rPr>
              <a:t>S</a:t>
            </a:r>
            <a:r>
              <a:rPr lang="el-GR" altLang="en-US" sz="1800" i="1" dirty="0"/>
              <a:t> </a:t>
            </a:r>
            <a:r>
              <a:rPr lang="el-GR" altLang="en-US" sz="1800" dirty="0"/>
              <a:t>περιέχει τις μετασχηματισμένες (με βάση το επιλεγμένο </a:t>
            </a:r>
            <a:r>
              <a:rPr lang="el-GR" altLang="en-US" sz="1800" dirty="0" err="1"/>
              <a:t>ημιμεταβλητόγραμμα</a:t>
            </a:r>
            <a:r>
              <a:rPr lang="el-GR" altLang="en-US" sz="1800" dirty="0"/>
              <a:t>) μεταβλητότητες των σημείων μέτρησης από το σημείο παρεμβολής.</a:t>
            </a:r>
          </a:p>
          <a:p>
            <a:pPr algn="just" eaLnBrk="1" hangingPunct="1"/>
            <a:r>
              <a:rPr lang="el-GR" altLang="en-US" sz="1800" dirty="0"/>
              <a:t>Ο πίνακας </a:t>
            </a:r>
            <a:r>
              <a:rPr lang="el-GR" altLang="en-US" sz="1800" b="1" dirty="0">
                <a:solidFill>
                  <a:srgbClr val="CC0000"/>
                </a:solidFill>
              </a:rPr>
              <a:t>Q</a:t>
            </a:r>
            <a:r>
              <a:rPr lang="el-GR" altLang="en-US" sz="1800" dirty="0"/>
              <a:t> περιέχει τις μετασχηματισμένες (με βάση το επιλεγμένο </a:t>
            </a:r>
            <a:r>
              <a:rPr lang="el-GR" altLang="en-US" sz="1800" dirty="0" err="1"/>
              <a:t>ημιμεταβλητόγραμμα</a:t>
            </a:r>
            <a:r>
              <a:rPr lang="el-GR" altLang="en-US" sz="1800" dirty="0"/>
              <a:t>) μεταβλητότητες</a:t>
            </a:r>
            <a:r>
              <a:rPr lang="el-GR" altLang="en-US" sz="1800" dirty="0">
                <a:latin typeface="Times New Roman Greek" panose="02020603050405020304" pitchFamily="18" charset="0"/>
              </a:rPr>
              <a:t> </a:t>
            </a:r>
            <a:r>
              <a:rPr lang="el-GR" altLang="en-US" sz="1800" dirty="0"/>
              <a:t>μεταξύ όλων των σημείων μέτρησης. Η διαγώνιος του είναι μηδενική (</a:t>
            </a:r>
            <a:r>
              <a:rPr lang="el-GR" altLang="en-US" sz="1800" dirty="0" err="1"/>
              <a:t>γ(0</a:t>
            </a:r>
            <a:r>
              <a:rPr lang="el-GR" altLang="en-US" sz="1800" dirty="0"/>
              <a:t>) = 0), ενώ είναι συμμετρικό (υπόθεση ισότροπου πεδίου)</a:t>
            </a:r>
          </a:p>
          <a:p>
            <a:pPr algn="just" eaLnBrk="1" hangingPunct="1"/>
            <a:r>
              <a:rPr lang="el-GR" altLang="en-US" sz="1800" dirty="0"/>
              <a:t>Ο πίνακας </a:t>
            </a:r>
            <a:r>
              <a:rPr lang="el-GR" altLang="en-US" sz="1800" b="1" dirty="0">
                <a:solidFill>
                  <a:srgbClr val="CC0000"/>
                </a:solidFill>
              </a:rPr>
              <a:t>F</a:t>
            </a:r>
            <a:r>
              <a:rPr lang="el-GR" altLang="en-US" sz="1800" dirty="0"/>
              <a:t> περιέχει τις σημειακές μετρήσεις της μεταβλητής στα σημεία </a:t>
            </a:r>
            <a:r>
              <a:rPr lang="el-GR" altLang="en-US" sz="1800" i="1" dirty="0"/>
              <a:t>x</a:t>
            </a:r>
            <a:r>
              <a:rPr lang="el-GR" altLang="en-US" sz="1800" baseline="-25000" dirty="0"/>
              <a:t>1</a:t>
            </a:r>
            <a:r>
              <a:rPr lang="el-GR" altLang="en-US" sz="1800" dirty="0"/>
              <a:t>, </a:t>
            </a:r>
            <a:r>
              <a:rPr lang="el-GR" altLang="en-US" sz="1800" i="1" dirty="0"/>
              <a:t>x</a:t>
            </a:r>
            <a:r>
              <a:rPr lang="el-GR" altLang="en-US" sz="1800" baseline="-25000" dirty="0"/>
              <a:t>2</a:t>
            </a:r>
            <a:r>
              <a:rPr lang="el-GR" altLang="en-US" sz="1800" dirty="0"/>
              <a:t> και </a:t>
            </a:r>
            <a:r>
              <a:rPr lang="el-GR" altLang="en-US" sz="1800" i="1" dirty="0"/>
              <a:t>x</a:t>
            </a:r>
            <a:r>
              <a:rPr lang="el-GR" altLang="en-US" sz="1800" baseline="-25000" dirty="0"/>
              <a:t>3</a:t>
            </a:r>
            <a:r>
              <a:rPr lang="el-GR" altLang="en-US" sz="1800" dirty="0"/>
              <a:t> 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2C1E1624-B521-45F4-9063-FBB53904B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599" y="279357"/>
            <a:ext cx="7772400" cy="609600"/>
          </a:xfrm>
          <a:noFill/>
          <a:ln/>
        </p:spPr>
        <p:txBody>
          <a:bodyPr>
            <a:normAutofit/>
          </a:bodyPr>
          <a:lstStyle/>
          <a:p>
            <a:r>
              <a:rPr lang="el-GR" altLang="en-US" sz="2000" b="1" dirty="0" smtClean="0">
                <a:solidFill>
                  <a:srgbClr val="C00000"/>
                </a:solidFill>
              </a:rPr>
              <a:t> </a:t>
            </a:r>
            <a:r>
              <a:rPr lang="el-GR" altLang="en-US" sz="2000" b="1" dirty="0" err="1">
                <a:solidFill>
                  <a:srgbClr val="C00000"/>
                </a:solidFill>
              </a:rPr>
              <a:t>Οrdinary</a:t>
            </a:r>
            <a:r>
              <a:rPr lang="el-GR" altLang="en-US" sz="2000" b="1" dirty="0">
                <a:solidFill>
                  <a:srgbClr val="C00000"/>
                </a:solidFill>
              </a:rPr>
              <a:t> </a:t>
            </a:r>
            <a:r>
              <a:rPr lang="el-GR" altLang="en-US" sz="2000" b="1" dirty="0" err="1">
                <a:solidFill>
                  <a:srgbClr val="C00000"/>
                </a:solidFill>
              </a:rPr>
              <a:t>kriging</a:t>
            </a:r>
            <a:endParaRPr lang="el-GR" altLang="en-US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440041"/>
              </p:ext>
            </p:extLst>
          </p:nvPr>
        </p:nvGraphicFramePr>
        <p:xfrm>
          <a:off x="4097459" y="1525637"/>
          <a:ext cx="4451350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0" name="Microsoft Equation 3.0" r:id="rId3" imgW="3644900" imgH="927100" progId="Equation.3">
                  <p:embed/>
                </p:oleObj>
              </mc:Choice>
              <mc:Fallback>
                <p:oleObj name="Microsoft Equation 3.0" r:id="rId3" imgW="3644900" imgH="9271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459" y="1525637"/>
                        <a:ext cx="4451350" cy="1109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47637" y="0"/>
            <a:ext cx="8696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Γεωστατιστική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11348" y="860822"/>
            <a:ext cx="6505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Εφαρμογή: </a:t>
            </a:r>
            <a:r>
              <a:rPr lang="el-GR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Εκτίμηση </a:t>
            </a:r>
            <a:r>
              <a:rPr lang="el-GR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του x</a:t>
            </a:r>
            <a:r>
              <a:rPr lang="el-GR" altLang="en-US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από τρία σημεία x</a:t>
            </a:r>
            <a:r>
              <a:rPr lang="el-GR" altLang="en-US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l-GR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</a:t>
            </a:r>
            <a:r>
              <a:rPr lang="el-GR" altLang="en-US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</a:t>
            </a:r>
            <a:r>
              <a:rPr lang="el-GR" altLang="en-US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l-GR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593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6" y="1286157"/>
            <a:ext cx="8989256" cy="509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DFDA53C-CDC7-4E63-BD7C-1B049C572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2855" y="710876"/>
            <a:ext cx="4726745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l-GR" altLang="en-US" sz="1800" b="1" dirty="0" smtClean="0"/>
              <a:t>Εφαρμογή</a:t>
            </a:r>
            <a:r>
              <a:rPr lang="el-GR" altLang="en-US" sz="1800" b="1" dirty="0"/>
              <a:t>: </a:t>
            </a:r>
            <a:r>
              <a:rPr lang="el-GR" altLang="en-US" sz="1800" b="1" dirty="0" smtClean="0"/>
              <a:t>Εκτίμηση τιμής </a:t>
            </a:r>
            <a:r>
              <a:rPr lang="en-US" altLang="en-US" sz="1800" b="1" dirty="0" smtClean="0"/>
              <a:t>h</a:t>
            </a:r>
            <a:r>
              <a:rPr lang="el-GR" altLang="en-US" sz="1800" b="1" dirty="0" smtClean="0"/>
              <a:t> από </a:t>
            </a:r>
            <a:r>
              <a:rPr lang="en-US" altLang="en-US" sz="1800" b="1" dirty="0" smtClean="0"/>
              <a:t>13 </a:t>
            </a:r>
            <a:r>
              <a:rPr lang="el-GR" altLang="en-US" sz="1800" b="1" dirty="0" smtClean="0"/>
              <a:t>σημεία</a:t>
            </a:r>
            <a:endParaRPr lang="el-GR" altLang="en-US" sz="1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C1E1624-B521-45F4-9063-FBB53904B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1743" y="278781"/>
            <a:ext cx="7772400" cy="609600"/>
          </a:xfrm>
          <a:noFill/>
          <a:ln/>
        </p:spPr>
        <p:txBody>
          <a:bodyPr>
            <a:normAutofit/>
          </a:bodyPr>
          <a:lstStyle/>
          <a:p>
            <a:r>
              <a:rPr lang="el-GR" altLang="en-US" sz="2000" b="1" dirty="0" smtClean="0">
                <a:solidFill>
                  <a:srgbClr val="C00000"/>
                </a:solidFill>
              </a:rPr>
              <a:t> </a:t>
            </a:r>
            <a:r>
              <a:rPr lang="el-GR" altLang="en-US" sz="2000" b="1" dirty="0" err="1">
                <a:solidFill>
                  <a:srgbClr val="C00000"/>
                </a:solidFill>
              </a:rPr>
              <a:t>Οrdinary</a:t>
            </a:r>
            <a:r>
              <a:rPr lang="el-GR" altLang="en-US" sz="2000" b="1" dirty="0">
                <a:solidFill>
                  <a:srgbClr val="C00000"/>
                </a:solidFill>
              </a:rPr>
              <a:t> </a:t>
            </a:r>
            <a:r>
              <a:rPr lang="el-GR" altLang="en-US" sz="2000" b="1" dirty="0" err="1">
                <a:solidFill>
                  <a:srgbClr val="C00000"/>
                </a:solidFill>
              </a:rPr>
              <a:t>kriging</a:t>
            </a:r>
            <a:endParaRPr lang="el-GR" altLang="en-US" sz="2000" b="1" dirty="0">
              <a:solidFill>
                <a:srgbClr val="C0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7637" y="0"/>
            <a:ext cx="8696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Γεωστατιστική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6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2" y="1498070"/>
            <a:ext cx="8997119" cy="487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DFDA53C-CDC7-4E63-BD7C-1B049C572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2855" y="710876"/>
            <a:ext cx="4726745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l-GR" altLang="en-US" sz="1800" b="1" dirty="0" smtClean="0"/>
              <a:t>Εφαρμογή</a:t>
            </a:r>
            <a:r>
              <a:rPr lang="el-GR" altLang="en-US" sz="1800" b="1" dirty="0"/>
              <a:t>: </a:t>
            </a:r>
            <a:r>
              <a:rPr lang="el-GR" altLang="en-US" sz="1800" b="1" dirty="0" smtClean="0"/>
              <a:t>Εκτίμηση τιμής από </a:t>
            </a:r>
            <a:r>
              <a:rPr lang="en-US" altLang="en-US" sz="1800" b="1" dirty="0" smtClean="0"/>
              <a:t>1</a:t>
            </a:r>
            <a:r>
              <a:rPr lang="el-GR" altLang="en-US" sz="1800" b="1" dirty="0" smtClean="0"/>
              <a:t>3</a:t>
            </a:r>
            <a:r>
              <a:rPr lang="en-US" altLang="en-US" sz="1800" b="1" dirty="0" smtClean="0"/>
              <a:t> </a:t>
            </a:r>
            <a:r>
              <a:rPr lang="el-GR" altLang="en-US" sz="1800" b="1" dirty="0" smtClean="0"/>
              <a:t>σημεία</a:t>
            </a:r>
            <a:endParaRPr lang="el-GR" altLang="en-US" sz="1800" b="1" dirty="0"/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xmlns="" id="{2C1E1624-B521-45F4-9063-FBB53904B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1743" y="278781"/>
            <a:ext cx="7772400" cy="609600"/>
          </a:xfrm>
          <a:noFill/>
          <a:ln/>
        </p:spPr>
        <p:txBody>
          <a:bodyPr>
            <a:normAutofit/>
          </a:bodyPr>
          <a:lstStyle/>
          <a:p>
            <a:r>
              <a:rPr lang="el-GR" altLang="en-US" sz="2000" b="1" dirty="0" smtClean="0">
                <a:solidFill>
                  <a:srgbClr val="C00000"/>
                </a:solidFill>
              </a:rPr>
              <a:t> </a:t>
            </a:r>
            <a:r>
              <a:rPr lang="el-GR" altLang="en-US" sz="2000" b="1" dirty="0" err="1">
                <a:solidFill>
                  <a:srgbClr val="C00000"/>
                </a:solidFill>
              </a:rPr>
              <a:t>Οrdinary</a:t>
            </a:r>
            <a:r>
              <a:rPr lang="el-GR" altLang="en-US" sz="2000" b="1" dirty="0">
                <a:solidFill>
                  <a:srgbClr val="C00000"/>
                </a:solidFill>
              </a:rPr>
              <a:t> </a:t>
            </a:r>
            <a:r>
              <a:rPr lang="el-GR" altLang="en-US" sz="2000" b="1" dirty="0" err="1">
                <a:solidFill>
                  <a:srgbClr val="C00000"/>
                </a:solidFill>
              </a:rPr>
              <a:t>kriging</a:t>
            </a:r>
            <a:endParaRPr lang="el-GR" altLang="en-US" sz="2000" b="1" dirty="0">
              <a:solidFill>
                <a:srgbClr val="C00000"/>
              </a:solidFill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147637" y="0"/>
            <a:ext cx="8696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Γεωστατιστική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6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5851316" y="1038225"/>
            <a:ext cx="19800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l-GR" altLang="el-GR" sz="1800" b="1" dirty="0"/>
              <a:t>Πρωτογενές </a:t>
            </a:r>
            <a:r>
              <a:rPr lang="en-US" altLang="el-GR" sz="1800" b="1" dirty="0"/>
              <a:t>(raw)</a:t>
            </a:r>
            <a:endParaRPr lang="el-GR" altLang="el-GR" sz="1800" b="1" dirty="0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5580714" y="4126425"/>
            <a:ext cx="31489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l-GR" altLang="el-GR" sz="1800" b="1" dirty="0"/>
              <a:t>Πειραματικό (experimental)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9536" y="542925"/>
            <a:ext cx="8648699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0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Ημιμεταβλητόγραμμα</a:t>
            </a:r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ετήσιας βροχόπτωσης</a:t>
            </a: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47650" y="123825"/>
            <a:ext cx="8696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Γεωστατιστική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2" t="19987" r="4139" b="10249"/>
          <a:stretch/>
        </p:blipFill>
        <p:spPr bwMode="auto">
          <a:xfrm>
            <a:off x="16546" y="2146221"/>
            <a:ext cx="3615654" cy="273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73" y="1359932"/>
            <a:ext cx="4691002" cy="270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247650" y="1222891"/>
            <a:ext cx="27526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l-GR" altLang="el-GR" sz="1800" b="1" dirty="0" smtClean="0"/>
              <a:t>50 </a:t>
            </a:r>
            <a:r>
              <a:rPr lang="el-GR" altLang="el-GR" sz="1800" b="1" dirty="0" err="1" smtClean="0"/>
              <a:t>βροχομετρικοί</a:t>
            </a:r>
            <a:r>
              <a:rPr lang="el-GR" altLang="el-GR" sz="1800" b="1" dirty="0" smtClean="0"/>
              <a:t> σταθμοί</a:t>
            </a:r>
          </a:p>
          <a:p>
            <a:pPr algn="ctr"/>
            <a:r>
              <a:rPr lang="el-GR" altLang="el-GR" sz="1800" dirty="0" smtClean="0"/>
              <a:t>50*49/2=1225 συνδυασμοί</a:t>
            </a:r>
          </a:p>
          <a:p>
            <a:pPr algn="ctr"/>
            <a:r>
              <a:rPr lang="el-GR" altLang="el-GR" sz="1800" dirty="0" smtClean="0"/>
              <a:t>Μέση απόσταση: 71.3 </a:t>
            </a:r>
            <a:r>
              <a:rPr lang="en-US" altLang="el-GR" sz="1800" dirty="0" smtClean="0"/>
              <a:t>km</a:t>
            </a:r>
            <a:endParaRPr lang="el-GR" altLang="el-GR" sz="1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73" y="4063462"/>
            <a:ext cx="4829970" cy="249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970043" y="6506075"/>
            <a:ext cx="16129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l-GR" altLang="el-GR" sz="1800" b="1" dirty="0" smtClean="0"/>
              <a:t>Απόσταση </a:t>
            </a:r>
            <a:r>
              <a:rPr lang="en-US" altLang="el-GR" sz="1800" b="1" dirty="0" smtClean="0"/>
              <a:t>(m)</a:t>
            </a:r>
            <a:endParaRPr lang="el-GR" altLang="el-GR" sz="1800" b="1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 rot="16200000">
            <a:off x="3101444" y="3766303"/>
            <a:ext cx="18598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l-GR" altLang="el-GR" sz="1800" b="1" dirty="0" smtClean="0"/>
              <a:t>Διασπορά </a:t>
            </a:r>
            <a:r>
              <a:rPr lang="en-US" altLang="el-GR" sz="1800" b="1" dirty="0" smtClean="0"/>
              <a:t>(mm</a:t>
            </a:r>
            <a:r>
              <a:rPr lang="en-US" altLang="el-GR" sz="1800" b="1" baseline="30000" dirty="0" smtClean="0"/>
              <a:t>2</a:t>
            </a:r>
            <a:r>
              <a:rPr lang="en-US" altLang="el-GR" sz="1800" b="1" dirty="0" smtClean="0"/>
              <a:t>)</a:t>
            </a:r>
            <a:endParaRPr lang="el-GR" altLang="el-GR" sz="1800" b="1" dirty="0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853491" y="4547136"/>
            <a:ext cx="19684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l-GR" altLang="el-GR" sz="1800" b="1" dirty="0" smtClean="0">
                <a:solidFill>
                  <a:srgbClr val="C00000"/>
                </a:solidFill>
              </a:rPr>
              <a:t>Διασπορά δείγματος </a:t>
            </a:r>
            <a:r>
              <a:rPr lang="en-US" altLang="el-GR" sz="1800" b="1" dirty="0" smtClean="0">
                <a:solidFill>
                  <a:srgbClr val="C00000"/>
                </a:solidFill>
              </a:rPr>
              <a:t>(mm</a:t>
            </a:r>
            <a:r>
              <a:rPr lang="en-US" altLang="el-GR" sz="1800" b="1" baseline="30000" dirty="0" smtClean="0">
                <a:solidFill>
                  <a:srgbClr val="C00000"/>
                </a:solidFill>
              </a:rPr>
              <a:t>2</a:t>
            </a:r>
            <a:r>
              <a:rPr lang="en-US" altLang="el-GR" sz="1800" b="1" dirty="0" smtClean="0">
                <a:solidFill>
                  <a:srgbClr val="C00000"/>
                </a:solidFill>
              </a:rPr>
              <a:t>)</a:t>
            </a:r>
            <a:endParaRPr lang="el-GR" altLang="el-GR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0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2" t="19987" r="4139" b="10249"/>
          <a:stretch/>
        </p:blipFill>
        <p:spPr bwMode="auto">
          <a:xfrm>
            <a:off x="-31714" y="1797244"/>
            <a:ext cx="6727154" cy="50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390140" y="3751580"/>
            <a:ext cx="941723" cy="77724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725399" y="5312340"/>
            <a:ext cx="875561" cy="276999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>
            <a:spAutoFit/>
          </a:bodyPr>
          <a:lstStyle/>
          <a:p>
            <a:pPr algn="r" fontAlgn="b"/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</a:rPr>
              <a:t>8-21=64.8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n-US" sz="1200" b="1" baseline="30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401320" y="4272209"/>
            <a:ext cx="4843780" cy="46168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656840" y="1976120"/>
            <a:ext cx="0" cy="4709161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234851" y="3863201"/>
            <a:ext cx="626150" cy="1336179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1874917" y="3541136"/>
            <a:ext cx="1048623" cy="990154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514579" y="3073413"/>
            <a:ext cx="1003801" cy="276999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>
            <a:spAutoFit/>
          </a:bodyPr>
          <a:lstStyle/>
          <a:p>
            <a:pPr algn="r" fontAlgn="b"/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</a:rPr>
              <a:t>27-21=-43.0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n-US" sz="1200" b="1" baseline="30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2390140" y="4140200"/>
            <a:ext cx="1466035" cy="71315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439287" y="4853814"/>
            <a:ext cx="926857" cy="276999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>
            <a:spAutoFit/>
          </a:bodyPr>
          <a:lstStyle/>
          <a:p>
            <a:pPr algn="r" fontAlgn="b"/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</a:rPr>
              <a:t>7-21=-25.3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n-US" sz="1200" b="1" baseline="30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123157" y="3326436"/>
            <a:ext cx="952505" cy="276999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>
            <a:spAutoFit/>
          </a:bodyPr>
          <a:lstStyle/>
          <a:p>
            <a:pPr algn="r" fontAlgn="b"/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</a:rPr>
              <a:t>20-21=37.4</a:t>
            </a:r>
            <a:r>
              <a:rPr lang="en-US" sz="1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en-US" sz="1200" b="1" baseline="30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247650" y="22225"/>
            <a:ext cx="8696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Γεωστατιστική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426034"/>
              </p:ext>
            </p:extLst>
          </p:nvPr>
        </p:nvGraphicFramePr>
        <p:xfrm>
          <a:off x="3112997" y="774700"/>
          <a:ext cx="5983747" cy="1257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8047"/>
                <a:gridCol w="1054100"/>
                <a:gridCol w="1333500"/>
                <a:gridCol w="1320800"/>
                <a:gridCol w="1257300"/>
              </a:tblGrid>
              <a:tr h="239515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Σταθμός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Σταθμός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</a:t>
                      </a:r>
                      <a:endParaRPr lang="en-US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Απόσταση (</a:t>
                      </a:r>
                      <a:r>
                        <a:rPr lang="en-US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m)</a:t>
                      </a:r>
                      <a:endParaRPr lang="en-US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 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Hi-</a:t>
                      </a:r>
                      <a:r>
                        <a:rPr lang="en-US" sz="16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Hj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en-US" sz="1600" b="1" u="none" strike="noStrike" baseline="30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6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mm</a:t>
                      </a:r>
                      <a:r>
                        <a:rPr lang="en-US" sz="1600" b="1" u="none" strike="noStrike" baseline="30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600" b="1" i="0" u="none" strike="noStrike" baseline="30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Διεύθυνση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600" b="1" u="none" strike="noStrike" baseline="30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l-GR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11478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268531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-30,5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87906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389002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-25,8</a:t>
                      </a:r>
                      <a:endParaRPr lang="en-US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52362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276466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49,6</a:t>
                      </a:r>
                      <a:endParaRPr lang="en-US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73815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608712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57,1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173990" y="306264"/>
            <a:ext cx="8648699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Ανάλυση με βάση τη διεύθυνση</a:t>
            </a: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50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2943"/>
            <a:ext cx="9143999" cy="269875"/>
          </a:xfrm>
          <a:noFill/>
          <a:ln/>
        </p:spPr>
        <p:txBody>
          <a:bodyPr/>
          <a:lstStyle/>
          <a:p>
            <a:r>
              <a:rPr lang="el-GR" altLang="el-GR" sz="2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Πολύγωνα </a:t>
            </a:r>
            <a:r>
              <a:rPr lang="el-GR" altLang="el-GR" sz="20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Thiessen</a:t>
            </a: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7542" y="76200"/>
            <a:ext cx="9076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Επιφανειακή ολοκλήρωση σημειακών μετρήσεων 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50"/>
          <a:stretch/>
        </p:blipFill>
        <p:spPr>
          <a:xfrm>
            <a:off x="753859" y="2343151"/>
            <a:ext cx="3618616" cy="40253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1381" y="1029906"/>
            <a:ext cx="82676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Χαράσσονται οι </a:t>
            </a:r>
            <a:r>
              <a:rPr lang="el-GR" altLang="el-GR" sz="2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μεσοκάθετοι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στους σταθμούς μέτρησης και υπολογίζεται το βάρος κάθε σταθμού, δηλαδή η έκταση της επιφάνειας που επηρεάζεται από κάθε σταθμό (βρίσκεται 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πλησιέστερα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προς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τη συνολική έκταση της λεκάνης. Το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άθροισμα των βαρών ισούται με 1.</a:t>
            </a:r>
            <a:endParaRPr lang="el-GR" altLang="el-GR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7"/>
          <a:stretch/>
        </p:blipFill>
        <p:spPr>
          <a:xfrm>
            <a:off x="4687684" y="2343150"/>
            <a:ext cx="3597632" cy="398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4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606" y="571413"/>
            <a:ext cx="8829675" cy="5381625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l-GR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Γεωμορφολογικά μεγέθη </a:t>
            </a:r>
            <a:r>
              <a:rPr lang="el-GR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λεκάνης </a:t>
            </a:r>
            <a:r>
              <a:rPr lang="el-GR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απορροής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el-GR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l-GR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Σύνδεση ΣΓΠ με αρχεία και βάσεις </a:t>
            </a:r>
            <a:r>
              <a:rPr lang="el-GR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δεδομένων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el-GR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l-GR" altLang="el-GR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Γεωστατιστική</a:t>
            </a:r>
            <a:endParaRPr lang="el-GR" altLang="el-GR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el-GR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l-GR" altLang="el-GR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Επιφανειακή </a:t>
            </a:r>
            <a:r>
              <a:rPr lang="el-GR" altLang="el-GR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ολοκλήρωση σημειακών μετρήσεων </a:t>
            </a:r>
            <a:endParaRPr lang="el-GR" altLang="el-GR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el-GR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l-GR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Ηλιακή </a:t>
            </a:r>
            <a:r>
              <a:rPr lang="el-GR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ακτινοβολία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l-GR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Στερεοαπορροή</a:t>
            </a:r>
            <a:r>
              <a:rPr lang="el-GR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el-GR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l-GR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Πλημμυρογραφήματα</a:t>
            </a:r>
            <a:endParaRPr lang="el-GR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altLang="el-GR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19325" y="-72352"/>
            <a:ext cx="386715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l-GR" altLang="el-GR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Υδρολογικές </a:t>
            </a:r>
            <a:r>
              <a:rPr lang="el-GR" altLang="el-GR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εφαρμογές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2" t="32000" r="12423" b="14462"/>
          <a:stretch/>
        </p:blipFill>
        <p:spPr bwMode="auto">
          <a:xfrm>
            <a:off x="5592724" y="433184"/>
            <a:ext cx="1390199" cy="98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39708" r="13460" b="42262"/>
          <a:stretch/>
        </p:blipFill>
        <p:spPr bwMode="auto">
          <a:xfrm>
            <a:off x="5846572" y="1501198"/>
            <a:ext cx="2987749" cy="57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577" y="2189322"/>
            <a:ext cx="1314007" cy="109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4" t="12018" r="12018" b="29025"/>
          <a:stretch/>
        </p:blipFill>
        <p:spPr bwMode="auto">
          <a:xfrm>
            <a:off x="6000732" y="3076104"/>
            <a:ext cx="1541395" cy="124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7010" r="14655" b="11552"/>
          <a:stretch/>
        </p:blipFill>
        <p:spPr bwMode="auto">
          <a:xfrm>
            <a:off x="4173526" y="3872542"/>
            <a:ext cx="1124471" cy="125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2" t="18375" r="16041" b="11668"/>
          <a:stretch/>
        </p:blipFill>
        <p:spPr bwMode="auto">
          <a:xfrm>
            <a:off x="2655852" y="4848447"/>
            <a:ext cx="1233150" cy="112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15116" r="12935" b="24516"/>
          <a:stretch/>
        </p:blipFill>
        <p:spPr bwMode="auto">
          <a:xfrm>
            <a:off x="4257298" y="5658908"/>
            <a:ext cx="1452388" cy="115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06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" y="771526"/>
            <a:ext cx="8724900" cy="485774"/>
          </a:xfrm>
          <a:noFill/>
          <a:ln/>
        </p:spPr>
        <p:txBody>
          <a:bodyPr/>
          <a:lstStyle/>
          <a:p>
            <a:r>
              <a:rPr lang="el-GR" altLang="el-GR" sz="2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Μέθοδοι ψηφιδωτής </a:t>
            </a:r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διαμέρισης</a:t>
            </a:r>
            <a:r>
              <a:rPr lang="el-GR" altLang="el-GR" sz="2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l-GR" altLang="el-GR" sz="2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80962" y="5190230"/>
            <a:ext cx="8934450" cy="163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Clr>
                <a:schemeClr val="tx2"/>
              </a:buClr>
            </a:pPr>
            <a:r>
              <a:rPr lang="el-GR" altLang="el-GR" sz="2000" kern="0" dirty="0">
                <a:cs typeface="Times New Roman" panose="02020603050405020304" pitchFamily="18" charset="0"/>
              </a:rPr>
              <a:t>Μία </a:t>
            </a:r>
            <a:r>
              <a:rPr lang="el-GR" altLang="el-GR" sz="2000" kern="0" dirty="0" smtClean="0">
                <a:cs typeface="Times New Roman" panose="02020603050405020304" pitchFamily="18" charset="0"/>
              </a:rPr>
              <a:t>άλλη κατηγοριοποίηση </a:t>
            </a:r>
            <a:r>
              <a:rPr lang="el-GR" altLang="el-GR" sz="2000" kern="0" dirty="0">
                <a:cs typeface="Times New Roman" panose="02020603050405020304" pitchFamily="18" charset="0"/>
              </a:rPr>
              <a:t>διαχωρίζει </a:t>
            </a:r>
            <a:r>
              <a:rPr lang="el-GR" altLang="el-GR" sz="2000" kern="0" dirty="0" smtClean="0">
                <a:cs typeface="Times New Roman" panose="02020603050405020304" pitchFamily="18" charset="0"/>
              </a:rPr>
              <a:t>τις μεθόδους σε στατιστικές- </a:t>
            </a:r>
            <a:r>
              <a:rPr lang="el-GR" altLang="el-GR" sz="2000" kern="0" dirty="0">
                <a:cs typeface="Times New Roman" panose="02020603050405020304" pitchFamily="18" charset="0"/>
              </a:rPr>
              <a:t>στοχαστικές (</a:t>
            </a:r>
            <a:r>
              <a:rPr lang="el-GR" altLang="el-GR" sz="2000" b="1" kern="0" dirty="0" err="1" smtClean="0">
                <a:cs typeface="Times New Roman" panose="02020603050405020304" pitchFamily="18" charset="0"/>
              </a:rPr>
              <a:t>statistical</a:t>
            </a:r>
            <a:r>
              <a:rPr lang="el-GR" altLang="el-GR" sz="2000" b="1" kern="0" dirty="0" smtClean="0">
                <a:cs typeface="Times New Roman" panose="02020603050405020304" pitchFamily="18" charset="0"/>
              </a:rPr>
              <a:t>-</a:t>
            </a:r>
            <a:r>
              <a:rPr lang="el-GR" altLang="el-GR" sz="2000" b="1" kern="0" dirty="0" err="1" smtClean="0">
                <a:cs typeface="Times New Roman" panose="02020603050405020304" pitchFamily="18" charset="0"/>
              </a:rPr>
              <a:t>stochastic</a:t>
            </a:r>
            <a:r>
              <a:rPr lang="el-GR" altLang="el-GR" sz="2000" kern="0" dirty="0">
                <a:cs typeface="Times New Roman" panose="02020603050405020304" pitchFamily="18" charset="0"/>
              </a:rPr>
              <a:t>) </a:t>
            </a:r>
            <a:r>
              <a:rPr lang="el-GR" altLang="el-GR" sz="2000" kern="0" dirty="0" smtClean="0">
                <a:cs typeface="Times New Roman" panose="02020603050405020304" pitchFamily="18" charset="0"/>
              </a:rPr>
              <a:t>και </a:t>
            </a:r>
            <a:r>
              <a:rPr lang="el-GR" altLang="el-GR" sz="2000" kern="0" dirty="0">
                <a:cs typeface="Times New Roman" panose="02020603050405020304" pitchFamily="18" charset="0"/>
              </a:rPr>
              <a:t>προσδιοριστικές (</a:t>
            </a:r>
            <a:r>
              <a:rPr lang="el-GR" altLang="el-GR" sz="2000" b="1" kern="0" dirty="0" err="1">
                <a:cs typeface="Times New Roman" panose="02020603050405020304" pitchFamily="18" charset="0"/>
              </a:rPr>
              <a:t>deterministic</a:t>
            </a:r>
            <a:r>
              <a:rPr lang="el-GR" altLang="el-GR" sz="2000" kern="0" dirty="0">
                <a:cs typeface="Times New Roman" panose="02020603050405020304" pitchFamily="18" charset="0"/>
              </a:rPr>
              <a:t>). Οι πρώτες βασίζονται στην αρχή </a:t>
            </a:r>
            <a:r>
              <a:rPr lang="el-GR" altLang="el-GR" sz="2000" kern="0" dirty="0" smtClean="0">
                <a:cs typeface="Times New Roman" panose="02020603050405020304" pitchFamily="18" charset="0"/>
              </a:rPr>
              <a:t>της μείωσης των σφαλμάτων παρεμβολής ενώ </a:t>
            </a:r>
            <a:r>
              <a:rPr lang="el-GR" altLang="el-GR" sz="2000" kern="0" dirty="0">
                <a:cs typeface="Times New Roman" panose="02020603050405020304" pitchFamily="18" charset="0"/>
              </a:rPr>
              <a:t>οι δεύτερες παράγουν επιφάνειες με την χρήση μαθηματικών </a:t>
            </a:r>
            <a:r>
              <a:rPr lang="el-GR" altLang="el-GR" sz="2000" kern="0" dirty="0" smtClean="0">
                <a:cs typeface="Times New Roman" panose="02020603050405020304" pitchFamily="18" charset="0"/>
              </a:rPr>
              <a:t>σχέσεων (πολυώνυμα κλπ). </a:t>
            </a:r>
            <a:r>
              <a:rPr lang="el-GR" altLang="el-GR" sz="2000" kern="0" dirty="0">
                <a:cs typeface="Times New Roman" panose="02020603050405020304" pitchFamily="18" charset="0"/>
              </a:rPr>
              <a:t>Πλεονέκτημα των στατιστικών μεθόδων είναι ότι υπολογίζουν το σφάλμα παρεμβολής σε κάθε </a:t>
            </a:r>
            <a:r>
              <a:rPr lang="el-GR" altLang="el-GR" sz="2000" kern="0" dirty="0" smtClean="0">
                <a:cs typeface="Times New Roman" panose="02020603050405020304" pitchFamily="18" charset="0"/>
              </a:rPr>
              <a:t>σημείο.</a:t>
            </a:r>
            <a:endParaRPr lang="el-GR" altLang="el-GR" sz="2000" kern="0" dirty="0"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962" y="2353910"/>
            <a:ext cx="50244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chemeClr val="tx2"/>
              </a:buClr>
            </a:pP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περιοχή ολοκλήρωσης διαμερίζεται σε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στοιχειώδεις ψηφίδες και υπολογίζεται 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τιμή της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μεταβλητής που αντιστοιχεί 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στο κέντρο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κάθε ψηφίδας. 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τιμή στην επιφάνεια προκύπτει, 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ως ο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μέσος 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όρος των τιμών όλων των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ψηφίδων. </a:t>
            </a:r>
            <a:endParaRPr lang="el-GR" altLang="el-GR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487" y="4275621"/>
            <a:ext cx="90630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chemeClr val="tx2"/>
              </a:buClr>
            </a:pP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μέθοδοι διακρίνονται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σε ακριβούς παρεμβολής 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l-GR" sz="2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exact</a:t>
            </a:r>
            <a:r>
              <a:rPr lang="el-GR" altLang="el-GR" sz="2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interpolation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και εξομάλυνσης (</a:t>
            </a:r>
            <a:r>
              <a:rPr lang="el-GR" altLang="el-GR" sz="2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smoothing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ανάλογα 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 το αν η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επιφάνεια 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διατηρεί ή όχι τις μετρημένες σημειακές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τιμές</a:t>
            </a:r>
            <a:endParaRPr lang="el-GR" altLang="el-GR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2382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Επιφανειακή ολοκλήρωση σημειακών μετρήσεων 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252" y="1119485"/>
            <a:ext cx="50101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2"/>
              </a:buClr>
            </a:pP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σημειακές τιμές που ολοκληρώνονται σε επιφάνεια μπορεί να είναι στιγμιαίες, μέσες ή αθροιστικές για συγκεκριμένη χρονική διάρκεια</a:t>
            </a:r>
            <a:endParaRPr lang="el-GR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8840" r="10781" b="18751"/>
          <a:stretch/>
        </p:blipFill>
        <p:spPr bwMode="auto">
          <a:xfrm>
            <a:off x="5105400" y="1286192"/>
            <a:ext cx="3838575" cy="30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29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411956" y="561975"/>
            <a:ext cx="8382000" cy="609600"/>
          </a:xfrm>
          <a:noFill/>
          <a:ln/>
        </p:spPr>
        <p:txBody>
          <a:bodyPr/>
          <a:lstStyle/>
          <a:p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Μέθοδοι ψηφιδωτής </a:t>
            </a:r>
            <a:r>
              <a:rPr lang="el-GR" altLang="el-GR" sz="20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διαμέρισης</a:t>
            </a:r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Μεθοδολογία</a:t>
            </a: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61912" y="1046162"/>
            <a:ext cx="9082088" cy="535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288925" indent="-288925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l-GR" altLang="el-GR" sz="1800" dirty="0" smtClean="0">
                <a:cs typeface="Times New Roman" panose="02020603050405020304" pitchFamily="18" charset="0"/>
              </a:rPr>
              <a:t>Οι </a:t>
            </a:r>
            <a:r>
              <a:rPr lang="el-GR" altLang="el-GR" sz="1800" dirty="0">
                <a:cs typeface="Times New Roman" panose="02020603050405020304" pitchFamily="18" charset="0"/>
              </a:rPr>
              <a:t>τιμές της μεταβλητής σε κάθε </a:t>
            </a:r>
            <a:r>
              <a:rPr lang="el-GR" altLang="el-GR" sz="1800" dirty="0" smtClean="0">
                <a:cs typeface="Times New Roman" panose="02020603050405020304" pitchFamily="18" charset="0"/>
              </a:rPr>
              <a:t>στοιχείο του </a:t>
            </a:r>
            <a:r>
              <a:rPr lang="el-GR" altLang="el-GR" sz="1800" dirty="0" err="1">
                <a:cs typeface="Times New Roman" panose="02020603050405020304" pitchFamily="18" charset="0"/>
              </a:rPr>
              <a:t>καννάβου</a:t>
            </a:r>
            <a:r>
              <a:rPr lang="el-GR" altLang="el-GR" sz="1800" dirty="0">
                <a:cs typeface="Times New Roman" panose="02020603050405020304" pitchFamily="18" charset="0"/>
              </a:rPr>
              <a:t> υπολογίζονται από τις μετρημένες τιμές με βάση τη σχέση:</a:t>
            </a:r>
          </a:p>
          <a:p>
            <a:pPr algn="just"/>
            <a:endParaRPr lang="el-GR" altLang="el-GR" sz="1800" dirty="0">
              <a:cs typeface="Times New Roman" panose="02020603050405020304" pitchFamily="18" charset="0"/>
            </a:endParaRPr>
          </a:p>
          <a:p>
            <a:pPr algn="just"/>
            <a:endParaRPr lang="el-GR" altLang="el-GR" sz="1800" dirty="0" smtClean="0">
              <a:cs typeface="Times New Roman" panose="02020603050405020304" pitchFamily="18" charset="0"/>
            </a:endParaRPr>
          </a:p>
          <a:p>
            <a:pPr algn="just"/>
            <a:endParaRPr lang="en-US" altLang="el-GR" sz="1800" dirty="0">
              <a:cs typeface="Times New Roman" panose="02020603050405020304" pitchFamily="18" charset="0"/>
            </a:endParaRPr>
          </a:p>
          <a:p>
            <a:pPr algn="just"/>
            <a:r>
              <a:rPr lang="en-US" altLang="el-GR" sz="1800" b="1" i="1" dirty="0">
                <a:cs typeface="Times New Roman" panose="02020603050405020304" pitchFamily="18" charset="0"/>
              </a:rPr>
              <a:t>	 </a:t>
            </a:r>
            <a:r>
              <a:rPr lang="el-GR" altLang="el-GR" sz="1800" dirty="0">
                <a:cs typeface="Times New Roman" panose="02020603050405020304" pitchFamily="18" charset="0"/>
              </a:rPr>
              <a:t>όπου:</a:t>
            </a:r>
            <a:r>
              <a:rPr lang="en-US" altLang="el-GR" sz="1800" b="1" i="1" dirty="0">
                <a:cs typeface="Times New Roman" panose="02020603050405020304" pitchFamily="18" charset="0"/>
              </a:rPr>
              <a:t> </a:t>
            </a:r>
            <a:r>
              <a:rPr lang="en-US" altLang="el-GR" sz="1800" b="1" i="1" dirty="0" err="1" smtClean="0">
                <a:cs typeface="Times New Roman" panose="02020603050405020304" pitchFamily="18" charset="0"/>
              </a:rPr>
              <a:t>P</a:t>
            </a:r>
            <a:r>
              <a:rPr lang="en-US" altLang="el-GR" sz="1800" b="1" i="1" baseline="-25000" dirty="0" err="1" smtClean="0">
                <a:cs typeface="Times New Roman" panose="02020603050405020304" pitchFamily="18" charset="0"/>
              </a:rPr>
              <a:t>n</a:t>
            </a:r>
            <a:r>
              <a:rPr lang="en-US" altLang="el-GR" sz="1800" b="1" i="1" dirty="0" smtClean="0">
                <a:cs typeface="Times New Roman" panose="02020603050405020304" pitchFamily="18" charset="0"/>
              </a:rPr>
              <a:t>   </a:t>
            </a:r>
            <a:r>
              <a:rPr lang="el-GR" altLang="el-GR" sz="1800" dirty="0">
                <a:cs typeface="Times New Roman" panose="02020603050405020304" pitchFamily="18" charset="0"/>
              </a:rPr>
              <a:t>η υπολογισμένη βροχόπτωση στο</a:t>
            </a:r>
            <a:r>
              <a:rPr lang="el-GR" altLang="el-GR" sz="1800" i="1" dirty="0">
                <a:cs typeface="Times New Roman" panose="02020603050405020304" pitchFamily="18" charset="0"/>
              </a:rPr>
              <a:t> </a:t>
            </a:r>
            <a:r>
              <a:rPr lang="el-GR" altLang="el-GR" sz="1800" b="1" i="1" dirty="0">
                <a:cs typeface="Times New Roman" panose="02020603050405020304" pitchFamily="18" charset="0"/>
              </a:rPr>
              <a:t>n</a:t>
            </a:r>
            <a:r>
              <a:rPr lang="el-GR" altLang="el-GR" sz="1800" dirty="0">
                <a:cs typeface="Times New Roman" panose="02020603050405020304" pitchFamily="18" charset="0"/>
              </a:rPr>
              <a:t> </a:t>
            </a:r>
            <a:r>
              <a:rPr lang="el-GR" altLang="el-GR" sz="1800" dirty="0" smtClean="0">
                <a:cs typeface="Times New Roman" panose="02020603050405020304" pitchFamily="18" charset="0"/>
              </a:rPr>
              <a:t>στοιχείο</a:t>
            </a:r>
            <a:endParaRPr lang="el-GR" altLang="el-GR" sz="1800" dirty="0">
              <a:cs typeface="Times New Roman" panose="02020603050405020304" pitchFamily="18" charset="0"/>
            </a:endParaRPr>
          </a:p>
          <a:p>
            <a:pPr algn="just"/>
            <a:r>
              <a:rPr lang="el-GR" altLang="el-GR" sz="1800" b="1" i="1" dirty="0">
                <a:cs typeface="Times New Roman" panose="02020603050405020304" pitchFamily="18" charset="0"/>
              </a:rPr>
              <a:t>		   </a:t>
            </a:r>
            <a:r>
              <a:rPr lang="el-GR" altLang="el-GR" sz="1800" b="1" i="1" dirty="0" err="1" smtClean="0">
                <a:cs typeface="Times New Roman" panose="02020603050405020304" pitchFamily="18" charset="0"/>
              </a:rPr>
              <a:t>P</a:t>
            </a:r>
            <a:r>
              <a:rPr lang="el-GR" altLang="el-GR" sz="1800" b="1" i="1" baseline="-25000" dirty="0" err="1" smtClean="0">
                <a:cs typeface="Times New Roman" panose="02020603050405020304" pitchFamily="18" charset="0"/>
              </a:rPr>
              <a:t>κ</a:t>
            </a:r>
            <a:r>
              <a:rPr lang="el-GR" altLang="el-GR" sz="1800" baseline="-25000" dirty="0" smtClean="0">
                <a:cs typeface="Times New Roman" panose="02020603050405020304" pitchFamily="18" charset="0"/>
              </a:rPr>
              <a:t>  </a:t>
            </a:r>
            <a:r>
              <a:rPr lang="el-GR" altLang="el-GR" sz="1800" baseline="-17000" dirty="0" smtClean="0">
                <a:cs typeface="Times New Roman" panose="02020603050405020304" pitchFamily="18" charset="0"/>
              </a:rPr>
              <a:t>  </a:t>
            </a:r>
            <a:r>
              <a:rPr lang="el-GR" altLang="el-GR" sz="1800" dirty="0">
                <a:cs typeface="Times New Roman" panose="02020603050405020304" pitchFamily="18" charset="0"/>
              </a:rPr>
              <a:t>η μετρημένη βροχόπτωση στο σημείο </a:t>
            </a:r>
            <a:r>
              <a:rPr lang="el-GR" altLang="el-GR" sz="1800" b="1" i="1" dirty="0" smtClean="0">
                <a:cs typeface="Times New Roman" panose="02020603050405020304" pitchFamily="18" charset="0"/>
              </a:rPr>
              <a:t>κ</a:t>
            </a:r>
            <a:r>
              <a:rPr lang="el-GR" altLang="el-GR" sz="1800" dirty="0" smtClean="0">
                <a:cs typeface="Times New Roman" panose="02020603050405020304" pitchFamily="18" charset="0"/>
              </a:rPr>
              <a:t> </a:t>
            </a:r>
            <a:endParaRPr lang="el-GR" altLang="el-GR" sz="1800" dirty="0">
              <a:cs typeface="Times New Roman" panose="02020603050405020304" pitchFamily="18" charset="0"/>
            </a:endParaRPr>
          </a:p>
          <a:p>
            <a:pPr algn="just"/>
            <a:r>
              <a:rPr lang="el-GR" altLang="el-GR" sz="1800" b="1" i="1" dirty="0">
                <a:cs typeface="Times New Roman" panose="02020603050405020304" pitchFamily="18" charset="0"/>
              </a:rPr>
              <a:t>	           α</a:t>
            </a:r>
            <a:r>
              <a:rPr lang="el-GR" altLang="el-GR" sz="1800" b="1" i="1" baseline="-17000" dirty="0">
                <a:cs typeface="Times New Roman" panose="02020603050405020304" pitchFamily="18" charset="0"/>
              </a:rPr>
              <a:t>nκ</a:t>
            </a:r>
            <a:r>
              <a:rPr lang="el-GR" altLang="el-GR" sz="1800" dirty="0">
                <a:cs typeface="Times New Roman" panose="02020603050405020304" pitchFamily="18" charset="0"/>
              </a:rPr>
              <a:t>  το βάρος του σταθμού </a:t>
            </a:r>
            <a:r>
              <a:rPr lang="el-GR" altLang="el-GR" sz="1800" b="1" i="1" dirty="0">
                <a:cs typeface="Times New Roman" panose="02020603050405020304" pitchFamily="18" charset="0"/>
              </a:rPr>
              <a:t>κ</a:t>
            </a:r>
            <a:r>
              <a:rPr lang="el-GR" altLang="el-GR" sz="1800" dirty="0">
                <a:cs typeface="Times New Roman" panose="02020603050405020304" pitchFamily="18" charset="0"/>
              </a:rPr>
              <a:t> για τον υπολογισμό του σημείου</a:t>
            </a:r>
            <a:r>
              <a:rPr lang="el-GR" altLang="el-GR" sz="1800" i="1" dirty="0">
                <a:cs typeface="Times New Roman" panose="02020603050405020304" pitchFamily="18" charset="0"/>
              </a:rPr>
              <a:t> </a:t>
            </a:r>
            <a:r>
              <a:rPr lang="el-GR" altLang="el-GR" sz="1800" b="1" i="1" dirty="0">
                <a:cs typeface="Times New Roman" panose="02020603050405020304" pitchFamily="18" charset="0"/>
              </a:rPr>
              <a:t>n</a:t>
            </a:r>
            <a:r>
              <a:rPr lang="el-GR" altLang="el-GR" sz="1800" i="1" dirty="0">
                <a:cs typeface="Times New Roman" panose="02020603050405020304" pitchFamily="18" charset="0"/>
              </a:rPr>
              <a:t> </a:t>
            </a:r>
            <a:r>
              <a:rPr lang="el-GR" altLang="el-GR" sz="1800" dirty="0">
                <a:cs typeface="Times New Roman" panose="02020603050405020304" pitchFamily="18" charset="0"/>
              </a:rPr>
              <a:t>και</a:t>
            </a:r>
          </a:p>
          <a:p>
            <a:pPr algn="just"/>
            <a:r>
              <a:rPr lang="el-GR" altLang="el-GR" sz="1800" b="1" i="1" dirty="0">
                <a:cs typeface="Times New Roman" panose="02020603050405020304" pitchFamily="18" charset="0"/>
              </a:rPr>
              <a:t>	           Κ</a:t>
            </a:r>
            <a:r>
              <a:rPr lang="el-GR" altLang="el-GR" sz="1800" dirty="0">
                <a:cs typeface="Times New Roman" panose="02020603050405020304" pitchFamily="18" charset="0"/>
              </a:rPr>
              <a:t>    ο συνολικός αριθμός των σημείων μέτρησης. </a:t>
            </a:r>
          </a:p>
          <a:p>
            <a:pPr algn="just"/>
            <a:endParaRPr lang="el-GR" altLang="el-GR" sz="1800" dirty="0">
              <a:cs typeface="Times New Roman" panose="02020603050405020304" pitchFamily="18" charset="0"/>
            </a:endParaRPr>
          </a:p>
          <a:p>
            <a:pPr algn="just"/>
            <a:r>
              <a:rPr lang="el-GR" altLang="el-GR" sz="1800" dirty="0">
                <a:cs typeface="Times New Roman" panose="02020603050405020304" pitchFamily="18" charset="0"/>
              </a:rPr>
              <a:t>	Οι περισσότερες μεθοδολογίες </a:t>
            </a:r>
            <a:r>
              <a:rPr lang="el-GR" altLang="el-GR" sz="1800" dirty="0" smtClean="0">
                <a:cs typeface="Times New Roman" panose="02020603050405020304" pitchFamily="18" charset="0"/>
              </a:rPr>
              <a:t>ορίζουν το </a:t>
            </a:r>
            <a:r>
              <a:rPr lang="el-GR" altLang="el-GR" sz="1800" dirty="0">
                <a:cs typeface="Times New Roman" panose="02020603050405020304" pitchFamily="18" charset="0"/>
              </a:rPr>
              <a:t>άθροισμα των βαρών </a:t>
            </a:r>
            <a:r>
              <a:rPr lang="el-GR" altLang="el-GR" sz="1800" i="1" dirty="0">
                <a:cs typeface="Times New Roman" panose="02020603050405020304" pitchFamily="18" charset="0"/>
              </a:rPr>
              <a:t>α</a:t>
            </a:r>
            <a:r>
              <a:rPr lang="el-GR" altLang="el-GR" sz="1800" i="1" baseline="-17000" dirty="0">
                <a:cs typeface="Times New Roman" panose="02020603050405020304" pitchFamily="18" charset="0"/>
              </a:rPr>
              <a:t>nκ</a:t>
            </a:r>
            <a:r>
              <a:rPr lang="el-GR" altLang="el-GR" sz="1800" dirty="0">
                <a:cs typeface="Times New Roman" panose="02020603050405020304" pitchFamily="18" charset="0"/>
              </a:rPr>
              <a:t> να είναι ίσο με τη μονάδα</a:t>
            </a:r>
          </a:p>
          <a:p>
            <a:pPr algn="just"/>
            <a:endParaRPr lang="el-GR" altLang="el-GR" sz="1800" dirty="0">
              <a:cs typeface="Times New Roman" panose="02020603050405020304" pitchFamily="18" charset="0"/>
            </a:endParaRPr>
          </a:p>
          <a:p>
            <a:pPr algn="just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l-GR" altLang="el-GR" sz="1800" dirty="0" smtClean="0">
                <a:cs typeface="Times New Roman" panose="02020603050405020304" pitchFamily="18" charset="0"/>
              </a:rPr>
              <a:t>Η </a:t>
            </a:r>
            <a:r>
              <a:rPr lang="el-GR" altLang="el-GR" sz="1800" dirty="0">
                <a:cs typeface="Times New Roman" panose="02020603050405020304" pitchFamily="18" charset="0"/>
              </a:rPr>
              <a:t>μέση επιφανειακή βροχόπτωση </a:t>
            </a:r>
            <a:r>
              <a:rPr lang="en-US" altLang="el-GR" sz="1800" b="1" i="1" dirty="0">
                <a:cs typeface="Times New Roman" panose="02020603050405020304" pitchFamily="18" charset="0"/>
              </a:rPr>
              <a:t>P</a:t>
            </a:r>
            <a:r>
              <a:rPr lang="en-US" altLang="el-GR" sz="1800" dirty="0">
                <a:cs typeface="Times New Roman" panose="02020603050405020304" pitchFamily="18" charset="0"/>
              </a:rPr>
              <a:t> </a:t>
            </a:r>
            <a:r>
              <a:rPr lang="el-GR" altLang="el-GR" sz="1800" dirty="0">
                <a:cs typeface="Times New Roman" panose="02020603050405020304" pitchFamily="18" charset="0"/>
              </a:rPr>
              <a:t>δίδεται από τις υπολογισμένες τιμές του </a:t>
            </a:r>
            <a:r>
              <a:rPr lang="el-GR" altLang="el-GR" sz="1800" dirty="0" err="1" smtClean="0">
                <a:cs typeface="Times New Roman" panose="02020603050405020304" pitchFamily="18" charset="0"/>
              </a:rPr>
              <a:t>καννάβου</a:t>
            </a:r>
            <a:r>
              <a:rPr lang="el-GR" altLang="el-GR" sz="1800" dirty="0" smtClean="0">
                <a:cs typeface="Times New Roman" panose="02020603050405020304" pitchFamily="18" charset="0"/>
              </a:rPr>
              <a:t> από τη σχέση:</a:t>
            </a:r>
            <a:endParaRPr lang="el-GR" altLang="el-GR" sz="1800" dirty="0">
              <a:cs typeface="Times New Roman" panose="02020603050405020304" pitchFamily="18" charset="0"/>
            </a:endParaRPr>
          </a:p>
          <a:p>
            <a:pPr marL="0" indent="0" algn="just">
              <a:buClr>
                <a:schemeClr val="tx2"/>
              </a:buClr>
            </a:pPr>
            <a:r>
              <a:rPr lang="el-GR" altLang="el-GR" sz="1800" dirty="0">
                <a:cs typeface="Times New Roman" panose="02020603050405020304" pitchFamily="18" charset="0"/>
              </a:rPr>
              <a:t>	</a:t>
            </a:r>
            <a:endParaRPr lang="el-GR" altLang="el-GR" sz="1800" dirty="0" smtClean="0">
              <a:cs typeface="Times New Roman" panose="02020603050405020304" pitchFamily="18" charset="0"/>
            </a:endParaRPr>
          </a:p>
          <a:p>
            <a:pPr algn="just"/>
            <a:r>
              <a:rPr lang="el-GR" altLang="el-GR" sz="1800" dirty="0">
                <a:cs typeface="Times New Roman" panose="02020603050405020304" pitchFamily="18" charset="0"/>
              </a:rPr>
              <a:t>			         </a:t>
            </a:r>
            <a:r>
              <a:rPr lang="el-GR" altLang="el-GR" sz="1800" dirty="0" smtClean="0">
                <a:cs typeface="Times New Roman" panose="02020603050405020304" pitchFamily="18" charset="0"/>
              </a:rPr>
              <a:t>	</a:t>
            </a:r>
            <a:endParaRPr lang="el-GR" altLang="el-GR" sz="1800" dirty="0">
              <a:cs typeface="Times New Roman" panose="02020603050405020304" pitchFamily="18" charset="0"/>
            </a:endParaRPr>
          </a:p>
          <a:p>
            <a:pPr algn="just"/>
            <a:endParaRPr lang="el-GR" altLang="el-GR" sz="1800" dirty="0">
              <a:cs typeface="Times New Roman" panose="02020603050405020304" pitchFamily="18" charset="0"/>
            </a:endParaRPr>
          </a:p>
          <a:p>
            <a:pPr algn="just"/>
            <a:r>
              <a:rPr lang="el-GR" altLang="el-GR" sz="1800" dirty="0">
                <a:cs typeface="Times New Roman" panose="02020603050405020304" pitchFamily="18" charset="0"/>
              </a:rPr>
              <a:t>       </a:t>
            </a:r>
            <a:endParaRPr lang="el-GR" altLang="el-GR" sz="1800" dirty="0" smtClean="0">
              <a:cs typeface="Times New Roman" panose="02020603050405020304" pitchFamily="18" charset="0"/>
            </a:endParaRPr>
          </a:p>
          <a:p>
            <a:pPr algn="just"/>
            <a:r>
              <a:rPr lang="el-GR" altLang="el-GR" sz="1800" dirty="0" smtClean="0">
                <a:cs typeface="Times New Roman" panose="02020603050405020304" pitchFamily="18" charset="0"/>
              </a:rPr>
              <a:t>	όπου</a:t>
            </a:r>
            <a:r>
              <a:rPr lang="el-GR" altLang="el-GR" sz="1800" dirty="0">
                <a:cs typeface="Times New Roman" panose="02020603050405020304" pitchFamily="18" charset="0"/>
              </a:rPr>
              <a:t>: </a:t>
            </a:r>
            <a:r>
              <a:rPr lang="el-GR" altLang="el-GR" sz="1800" i="1" dirty="0" smtClean="0">
                <a:cs typeface="Times New Roman" panose="02020603050405020304" pitchFamily="18" charset="0"/>
              </a:rPr>
              <a:t>Ν</a:t>
            </a:r>
            <a:r>
              <a:rPr lang="el-GR" altLang="el-GR" sz="1800" dirty="0" smtClean="0">
                <a:cs typeface="Times New Roman" panose="02020603050405020304" pitchFamily="18" charset="0"/>
              </a:rPr>
              <a:t> </a:t>
            </a:r>
            <a:r>
              <a:rPr lang="el-GR" altLang="el-GR" sz="1800" dirty="0">
                <a:cs typeface="Times New Roman" panose="02020603050405020304" pitchFamily="18" charset="0"/>
              </a:rPr>
              <a:t>ο συνολικός αριθμός των </a:t>
            </a:r>
            <a:r>
              <a:rPr lang="el-GR" altLang="el-GR" sz="1800" dirty="0" smtClean="0">
                <a:cs typeface="Times New Roman" panose="02020603050405020304" pitchFamily="18" charset="0"/>
              </a:rPr>
              <a:t>στοιχείων του ψηφιδωτού</a:t>
            </a:r>
            <a:endParaRPr lang="el-GR" altLang="el-GR" sz="1800" dirty="0">
              <a:cs typeface="Times New Roman" panose="02020603050405020304" pitchFamily="18" charset="0"/>
            </a:endParaRPr>
          </a:p>
        </p:txBody>
      </p:sp>
      <p:graphicFrame>
        <p:nvGraphicFramePr>
          <p:cNvPr id="2050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599872"/>
              </p:ext>
            </p:extLst>
          </p:nvPr>
        </p:nvGraphicFramePr>
        <p:xfrm>
          <a:off x="2802730" y="1524000"/>
          <a:ext cx="167640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6" name="Εξίσωση" r:id="rId3" imgW="838080" imgH="431640" progId="Equation.3">
                  <p:embed/>
                </p:oleObj>
              </mc:Choice>
              <mc:Fallback>
                <p:oleObj name="Εξίσωση" r:id="rId3" imgW="8380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2730" y="1524000"/>
                        <a:ext cx="1676400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64171"/>
              </p:ext>
            </p:extLst>
          </p:nvPr>
        </p:nvGraphicFramePr>
        <p:xfrm>
          <a:off x="2752725" y="5095875"/>
          <a:ext cx="160020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" name="Εξίσωση" r:id="rId5" imgW="799920" imgH="431640" progId="Equation.3">
                  <p:embed/>
                </p:oleObj>
              </mc:Choice>
              <mc:Fallback>
                <p:oleObj name="Εξίσωση" r:id="rId5" imgW="7999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725" y="5095875"/>
                        <a:ext cx="1600200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47649" y="161925"/>
            <a:ext cx="8696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Επιφανειακή ολοκλήρωση σημειακών μετρήσεων 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49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r="8485" b="6612"/>
          <a:stretch/>
        </p:blipFill>
        <p:spPr bwMode="auto">
          <a:xfrm>
            <a:off x="4421321" y="1547411"/>
            <a:ext cx="4656004" cy="232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499765"/>
            <a:ext cx="8858249" cy="438150"/>
          </a:xfrm>
          <a:noFill/>
          <a:ln/>
        </p:spPr>
        <p:txBody>
          <a:bodyPr/>
          <a:lstStyle/>
          <a:p>
            <a:r>
              <a:rPr lang="el-GR" altLang="el-GR" sz="2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</a:t>
            </a:r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έθοδος </a:t>
            </a:r>
            <a:r>
              <a:rPr lang="el-GR" altLang="el-GR" sz="2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σταθμισμένων αντίστροφων αποστάσεων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19077" y="1122639"/>
            <a:ext cx="4202244" cy="460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l-GR" altLang="el-GR" sz="1600" dirty="0">
                <a:cs typeface="Times New Roman" panose="02020603050405020304" pitchFamily="18" charset="0"/>
              </a:rPr>
              <a:t>H παρεμβολή γίνεται με </a:t>
            </a:r>
            <a:r>
              <a:rPr lang="el-GR" altLang="el-GR" sz="1600" dirty="0" smtClean="0">
                <a:cs typeface="Times New Roman" panose="02020603050405020304" pitchFamily="18" charset="0"/>
              </a:rPr>
              <a:t>τη </a:t>
            </a:r>
            <a:r>
              <a:rPr lang="el-GR" altLang="el-GR" sz="1600" dirty="0">
                <a:cs typeface="Times New Roman" panose="02020603050405020304" pitchFamily="18" charset="0"/>
              </a:rPr>
              <a:t>σχέση:</a:t>
            </a:r>
          </a:p>
          <a:p>
            <a:pPr>
              <a:spcBef>
                <a:spcPct val="48000"/>
              </a:spcBef>
            </a:pPr>
            <a:r>
              <a:rPr lang="el-GR" altLang="el-GR" sz="1600" dirty="0">
                <a:cs typeface="Times New Roman" panose="02020603050405020304" pitchFamily="18" charset="0"/>
              </a:rPr>
              <a:t> 				</a:t>
            </a:r>
          </a:p>
          <a:p>
            <a:pPr>
              <a:spcBef>
                <a:spcPct val="48000"/>
              </a:spcBef>
            </a:pPr>
            <a:endParaRPr lang="el-GR" altLang="el-GR" sz="1600" dirty="0">
              <a:cs typeface="Times New Roman" panose="02020603050405020304" pitchFamily="18" charset="0"/>
            </a:endParaRPr>
          </a:p>
          <a:p>
            <a:pPr>
              <a:spcBef>
                <a:spcPct val="48000"/>
              </a:spcBef>
            </a:pPr>
            <a:endParaRPr lang="el-GR" altLang="el-GR" sz="1600" dirty="0">
              <a:cs typeface="Times New Roman" panose="02020603050405020304" pitchFamily="18" charset="0"/>
            </a:endParaRPr>
          </a:p>
          <a:p>
            <a:pPr>
              <a:spcBef>
                <a:spcPct val="48000"/>
              </a:spcBef>
            </a:pPr>
            <a:r>
              <a:rPr lang="el-GR" altLang="el-GR" sz="1600" dirty="0">
                <a:cs typeface="Times New Roman" panose="02020603050405020304" pitchFamily="18" charset="0"/>
              </a:rPr>
              <a:t>όπου :</a:t>
            </a:r>
          </a:p>
          <a:p>
            <a:pPr>
              <a:spcBef>
                <a:spcPct val="48000"/>
              </a:spcBef>
            </a:pPr>
            <a:r>
              <a:rPr lang="en-US" altLang="el-GR" sz="1600" i="1" dirty="0">
                <a:cs typeface="Times New Roman" panose="02020603050405020304" pitchFamily="18" charset="0"/>
              </a:rPr>
              <a:t>h</a:t>
            </a:r>
            <a:r>
              <a:rPr lang="el-GR" altLang="el-GR" sz="1600" dirty="0" smtClean="0">
                <a:cs typeface="Times New Roman" panose="02020603050405020304" pitchFamily="18" charset="0"/>
              </a:rPr>
              <a:t> η </a:t>
            </a:r>
            <a:r>
              <a:rPr lang="el-GR" altLang="el-GR" sz="1600" dirty="0">
                <a:cs typeface="Times New Roman" panose="02020603050405020304" pitchFamily="18" charset="0"/>
              </a:rPr>
              <a:t>τιμή της μεταβλητής στη ζητούμενη θέση </a:t>
            </a:r>
          </a:p>
          <a:p>
            <a:pPr>
              <a:spcBef>
                <a:spcPct val="48000"/>
              </a:spcBef>
            </a:pPr>
            <a:r>
              <a:rPr lang="el-GR" altLang="el-GR" sz="1600" i="1" dirty="0">
                <a:cs typeface="Times New Roman" panose="02020603050405020304" pitchFamily="18" charset="0"/>
              </a:rPr>
              <a:t>Ν</a:t>
            </a:r>
            <a:r>
              <a:rPr lang="el-GR" altLang="el-GR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1600" dirty="0" smtClean="0">
                <a:cs typeface="Times New Roman" panose="02020603050405020304" pitchFamily="18" charset="0"/>
              </a:rPr>
              <a:t>o </a:t>
            </a:r>
            <a:r>
              <a:rPr lang="el-GR" altLang="el-GR" sz="1600" dirty="0">
                <a:cs typeface="Times New Roman" panose="02020603050405020304" pitchFamily="18" charset="0"/>
              </a:rPr>
              <a:t>αριθμός των σημείων που συμμετέχουν </a:t>
            </a:r>
          </a:p>
          <a:p>
            <a:pPr>
              <a:spcBef>
                <a:spcPct val="48000"/>
              </a:spcBef>
            </a:pPr>
            <a:r>
              <a:rPr lang="el-GR" altLang="el-GR" sz="1600" i="1" dirty="0">
                <a:cs typeface="Times New Roman" panose="02020603050405020304" pitchFamily="18" charset="0"/>
              </a:rPr>
              <a:t>h</a:t>
            </a:r>
            <a:r>
              <a:rPr lang="el-GR" altLang="el-GR" sz="1600" baseline="-25000" dirty="0">
                <a:cs typeface="Times New Roman" panose="02020603050405020304" pitchFamily="18" charset="0"/>
              </a:rPr>
              <a:t>1</a:t>
            </a:r>
            <a:r>
              <a:rPr lang="el-GR" altLang="el-GR" sz="1600" dirty="0">
                <a:cs typeface="Times New Roman" panose="02020603050405020304" pitchFamily="18" charset="0"/>
              </a:rPr>
              <a:t>, </a:t>
            </a:r>
            <a:r>
              <a:rPr lang="el-GR" altLang="el-GR" sz="1600" i="1" dirty="0">
                <a:cs typeface="Times New Roman" panose="02020603050405020304" pitchFamily="18" charset="0"/>
              </a:rPr>
              <a:t>h</a:t>
            </a:r>
            <a:r>
              <a:rPr lang="el-GR" altLang="el-GR" sz="1600" baseline="-25000" dirty="0">
                <a:cs typeface="Times New Roman" panose="02020603050405020304" pitchFamily="18" charset="0"/>
              </a:rPr>
              <a:t>2</a:t>
            </a:r>
            <a:r>
              <a:rPr lang="el-GR" altLang="el-GR" sz="1600" dirty="0">
                <a:cs typeface="Times New Roman" panose="02020603050405020304" pitchFamily="18" charset="0"/>
              </a:rPr>
              <a:t>, </a:t>
            </a:r>
            <a:r>
              <a:rPr lang="el-GR" altLang="el-GR" sz="1600" i="1" dirty="0">
                <a:cs typeface="Times New Roman" panose="02020603050405020304" pitchFamily="18" charset="0"/>
              </a:rPr>
              <a:t>h</a:t>
            </a:r>
            <a:r>
              <a:rPr lang="el-GR" altLang="el-GR" sz="1600" baseline="-25000" dirty="0">
                <a:cs typeface="Times New Roman" panose="02020603050405020304" pitchFamily="18" charset="0"/>
              </a:rPr>
              <a:t>3</a:t>
            </a:r>
            <a:r>
              <a:rPr lang="el-GR" altLang="el-GR" sz="1600" dirty="0">
                <a:cs typeface="Times New Roman" panose="02020603050405020304" pitchFamily="18" charset="0"/>
              </a:rPr>
              <a:t>, ...,</a:t>
            </a:r>
            <a:r>
              <a:rPr lang="el-GR" altLang="el-GR" sz="1600" i="1" dirty="0">
                <a:cs typeface="Times New Roman" panose="02020603050405020304" pitchFamily="18" charset="0"/>
              </a:rPr>
              <a:t>h</a:t>
            </a:r>
            <a:r>
              <a:rPr lang="el-GR" altLang="el-GR" sz="1600" baseline="-25000" dirty="0">
                <a:cs typeface="Times New Roman" panose="02020603050405020304" pitchFamily="18" charset="0"/>
              </a:rPr>
              <a:t>N </a:t>
            </a:r>
            <a:r>
              <a:rPr lang="el-GR" altLang="el-GR" sz="1600" dirty="0" smtClean="0">
                <a:cs typeface="Times New Roman" panose="02020603050405020304" pitchFamily="18" charset="0"/>
              </a:rPr>
              <a:t>οι </a:t>
            </a:r>
            <a:r>
              <a:rPr lang="el-GR" altLang="el-GR" sz="1600" dirty="0">
                <a:cs typeface="Times New Roman" panose="02020603050405020304" pitchFamily="18" charset="0"/>
              </a:rPr>
              <a:t>σημειακές μετρήσεις στα σημεία 1, 2, 3, …, </a:t>
            </a:r>
            <a:r>
              <a:rPr lang="el-GR" altLang="el-GR" sz="1600" i="1" dirty="0">
                <a:cs typeface="Times New Roman" panose="02020603050405020304" pitchFamily="18" charset="0"/>
              </a:rPr>
              <a:t>N</a:t>
            </a:r>
            <a:endParaRPr lang="el-GR" altLang="el-GR" sz="1600" dirty="0">
              <a:cs typeface="Times New Roman" panose="02020603050405020304" pitchFamily="18" charset="0"/>
            </a:endParaRPr>
          </a:p>
          <a:p>
            <a:pPr>
              <a:spcBef>
                <a:spcPct val="48000"/>
              </a:spcBef>
            </a:pPr>
            <a:r>
              <a:rPr lang="el-GR" altLang="el-GR" sz="1600" i="1" dirty="0">
                <a:cs typeface="Times New Roman" panose="02020603050405020304" pitchFamily="18" charset="0"/>
              </a:rPr>
              <a:t>d</a:t>
            </a:r>
            <a:r>
              <a:rPr lang="el-GR" altLang="el-GR" sz="1600" baseline="-25000" dirty="0">
                <a:cs typeface="Times New Roman" panose="02020603050405020304" pitchFamily="18" charset="0"/>
              </a:rPr>
              <a:t>1</a:t>
            </a:r>
            <a:r>
              <a:rPr lang="el-GR" altLang="el-GR" sz="1600" dirty="0">
                <a:cs typeface="Times New Roman" panose="02020603050405020304" pitchFamily="18" charset="0"/>
              </a:rPr>
              <a:t>, </a:t>
            </a:r>
            <a:r>
              <a:rPr lang="el-GR" altLang="el-GR" sz="1600" i="1" dirty="0">
                <a:cs typeface="Times New Roman" panose="02020603050405020304" pitchFamily="18" charset="0"/>
              </a:rPr>
              <a:t>d</a:t>
            </a:r>
            <a:r>
              <a:rPr lang="el-GR" altLang="el-GR" sz="1600" baseline="-25000" dirty="0">
                <a:cs typeface="Times New Roman" panose="02020603050405020304" pitchFamily="18" charset="0"/>
              </a:rPr>
              <a:t>2</a:t>
            </a:r>
            <a:r>
              <a:rPr lang="el-GR" altLang="el-GR" sz="1600" dirty="0">
                <a:cs typeface="Times New Roman" panose="02020603050405020304" pitchFamily="18" charset="0"/>
              </a:rPr>
              <a:t>, </a:t>
            </a:r>
            <a:r>
              <a:rPr lang="el-GR" altLang="el-GR" sz="1600" i="1" dirty="0">
                <a:cs typeface="Times New Roman" panose="02020603050405020304" pitchFamily="18" charset="0"/>
              </a:rPr>
              <a:t>d</a:t>
            </a:r>
            <a:r>
              <a:rPr lang="el-GR" altLang="el-GR" sz="1600" baseline="-25000" dirty="0">
                <a:cs typeface="Times New Roman" panose="02020603050405020304" pitchFamily="18" charset="0"/>
              </a:rPr>
              <a:t>3</a:t>
            </a:r>
            <a:r>
              <a:rPr lang="el-GR" altLang="el-GR" sz="1600" dirty="0">
                <a:cs typeface="Times New Roman" panose="02020603050405020304" pitchFamily="18" charset="0"/>
              </a:rPr>
              <a:t>, ...,</a:t>
            </a:r>
            <a:r>
              <a:rPr lang="el-GR" altLang="el-GR" sz="1600" i="1" dirty="0">
                <a:cs typeface="Times New Roman" panose="02020603050405020304" pitchFamily="18" charset="0"/>
              </a:rPr>
              <a:t>d</a:t>
            </a:r>
            <a:r>
              <a:rPr lang="el-GR" altLang="el-GR" sz="1600" baseline="-25000" dirty="0">
                <a:cs typeface="Times New Roman" panose="02020603050405020304" pitchFamily="18" charset="0"/>
              </a:rPr>
              <a:t>N </a:t>
            </a:r>
            <a:r>
              <a:rPr lang="el-GR" altLang="el-GR" sz="1600" dirty="0" smtClean="0">
                <a:cs typeface="Times New Roman" panose="02020603050405020304" pitchFamily="18" charset="0"/>
              </a:rPr>
              <a:t>οι </a:t>
            </a:r>
            <a:r>
              <a:rPr lang="el-GR" altLang="el-GR" sz="1600" dirty="0">
                <a:cs typeface="Times New Roman" panose="02020603050405020304" pitchFamily="18" charset="0"/>
              </a:rPr>
              <a:t>αποστάσεις του κυττάρου από τα σημεία 1, 2, 3, …, </a:t>
            </a:r>
            <a:r>
              <a:rPr lang="el-GR" altLang="el-GR" sz="1600" i="1" dirty="0">
                <a:cs typeface="Times New Roman" panose="02020603050405020304" pitchFamily="18" charset="0"/>
              </a:rPr>
              <a:t>N</a:t>
            </a:r>
            <a:endParaRPr lang="el-GR" altLang="el-GR" sz="1600" dirty="0">
              <a:cs typeface="Times New Roman" panose="02020603050405020304" pitchFamily="18" charset="0"/>
            </a:endParaRPr>
          </a:p>
          <a:p>
            <a:pPr>
              <a:spcBef>
                <a:spcPct val="48000"/>
              </a:spcBef>
            </a:pPr>
            <a:r>
              <a:rPr lang="en-US" altLang="el-GR" sz="1600" i="1" dirty="0" smtClean="0">
                <a:cs typeface="Times New Roman" panose="02020603050405020304" pitchFamily="18" charset="0"/>
              </a:rPr>
              <a:t>k</a:t>
            </a:r>
            <a:r>
              <a:rPr lang="en-US" altLang="el-GR" sz="1600" dirty="0" smtClean="0">
                <a:cs typeface="Times New Roman" panose="02020603050405020304" pitchFamily="18" charset="0"/>
              </a:rPr>
              <a:t> </a:t>
            </a:r>
            <a:r>
              <a:rPr lang="el-GR" altLang="el-GR" sz="1600" dirty="0" smtClean="0">
                <a:cs typeface="Times New Roman" panose="02020603050405020304" pitchFamily="18" charset="0"/>
              </a:rPr>
              <a:t>ο </a:t>
            </a:r>
            <a:r>
              <a:rPr lang="el-GR" altLang="el-GR" sz="1600" dirty="0">
                <a:cs typeface="Times New Roman" panose="02020603050405020304" pitchFamily="18" charset="0"/>
              </a:rPr>
              <a:t>συντελεστής επιρροής της απόστασης</a:t>
            </a:r>
            <a:endParaRPr lang="el-GR" altLang="el-GR" sz="1600" b="1" dirty="0">
              <a:cs typeface="Times New Roman" panose="02020603050405020304" pitchFamily="18" charset="0"/>
            </a:endParaRPr>
          </a:p>
          <a:p>
            <a:endParaRPr lang="el-GR" altLang="el-GR" sz="1600" b="1" dirty="0">
              <a:cs typeface="Times New Roman" panose="02020603050405020304" pitchFamily="18" charset="0"/>
            </a:endParaRPr>
          </a:p>
          <a:p>
            <a:r>
              <a:rPr lang="el-GR" altLang="el-GR" sz="1600" dirty="0">
                <a:cs typeface="Times New Roman" panose="02020603050405020304" pitchFamily="18" charset="0"/>
              </a:rPr>
              <a:t>Η τιμή του εκθέτη </a:t>
            </a:r>
            <a:r>
              <a:rPr lang="el-GR" altLang="el-GR" sz="1600" i="1" dirty="0">
                <a:cs typeface="Times New Roman" panose="02020603050405020304" pitchFamily="18" charset="0"/>
              </a:rPr>
              <a:t>k</a:t>
            </a:r>
            <a:r>
              <a:rPr lang="el-GR" altLang="el-GR" sz="1600" dirty="0">
                <a:cs typeface="Times New Roman" panose="02020603050405020304" pitchFamily="18" charset="0"/>
              </a:rPr>
              <a:t> συνήθως λαμβάνεται 1 ή </a:t>
            </a:r>
            <a:r>
              <a:rPr lang="el-GR" altLang="el-GR" sz="1600" dirty="0" smtClean="0">
                <a:cs typeface="Times New Roman" panose="02020603050405020304" pitchFamily="18" charset="0"/>
              </a:rPr>
              <a:t>2.</a:t>
            </a:r>
            <a:endParaRPr lang="el-GR" altLang="el-GR" sz="1600" dirty="0">
              <a:cs typeface="Times New Roman" panose="02020603050405020304" pitchFamily="18" charset="0"/>
            </a:endParaRPr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391141"/>
              </p:ext>
            </p:extLst>
          </p:nvPr>
        </p:nvGraphicFramePr>
        <p:xfrm>
          <a:off x="285750" y="1512417"/>
          <a:ext cx="3714750" cy="915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3" name="Εξίσωση" r:id="rId4" imgW="2628720" imgH="647640" progId="Equation.3">
                  <p:embed/>
                </p:oleObj>
              </mc:Choice>
              <mc:Fallback>
                <p:oleObj name="Εξίσωση" r:id="rId4" imgW="2628720" imgH="647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512417"/>
                        <a:ext cx="3714750" cy="9157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098905"/>
              </p:ext>
            </p:extLst>
          </p:nvPr>
        </p:nvGraphicFramePr>
        <p:xfrm>
          <a:off x="4524805" y="5737226"/>
          <a:ext cx="4079014" cy="569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4" name="Equation" r:id="rId6" imgW="3213000" imgH="431640" progId="Equation.3">
                  <p:embed/>
                </p:oleObj>
              </mc:Choice>
              <mc:Fallback>
                <p:oleObj name="Equation" r:id="rId6" imgW="32130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805" y="5737226"/>
                        <a:ext cx="4079014" cy="5691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830000"/>
              </p:ext>
            </p:extLst>
          </p:nvPr>
        </p:nvGraphicFramePr>
        <p:xfrm>
          <a:off x="4191299" y="4889500"/>
          <a:ext cx="491761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5" name="Equation" r:id="rId8" imgW="5841720" imgH="583920" progId="Equation.3">
                  <p:embed/>
                </p:oleObj>
              </mc:Choice>
              <mc:Fallback>
                <p:oleObj name="Equation" r:id="rId8" imgW="5841720" imgH="58392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299" y="4889500"/>
                        <a:ext cx="4917610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4552950" y="3945610"/>
            <a:ext cx="40227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l-GR" sz="1600" i="1" dirty="0">
                <a:latin typeface="Times New Roman" pitchFamily="18" charset="0"/>
                <a:cs typeface="Times New Roman" panose="02020603050405020304" pitchFamily="18" charset="0"/>
              </a:rPr>
              <a:t>Ρ</a:t>
            </a:r>
            <a:r>
              <a:rPr lang="en-US" altLang="el-GR" sz="1600" dirty="0">
                <a:latin typeface="Times New Roman" pitchFamily="18" charset="0"/>
                <a:cs typeface="Times New Roman" panose="02020603050405020304" pitchFamily="18" charset="0"/>
              </a:rPr>
              <a:t>:</a:t>
            </a:r>
            <a:r>
              <a:rPr lang="el-GR" altLang="el-GR" sz="1600" dirty="0">
                <a:latin typeface="Times New Roman" pitchFamily="18" charset="0"/>
                <a:cs typeface="Times New Roman" panose="02020603050405020304" pitchFamily="18" charset="0"/>
              </a:rPr>
              <a:t> βροχόπτωση </a:t>
            </a:r>
            <a:r>
              <a:rPr lang="en-US" altLang="el-GR" sz="1600" dirty="0" smtClean="0">
                <a:latin typeface="Times New Roman" pitchFamily="18" charset="0"/>
                <a:cs typeface="Times New Roman" panose="02020603050405020304" pitchFamily="18" charset="0"/>
              </a:rPr>
              <a:t>(</a:t>
            </a:r>
            <a:r>
              <a:rPr lang="el-GR" altLang="el-GR" sz="1600" dirty="0" smtClean="0">
                <a:latin typeface="Times New Roman" pitchFamily="18" charset="0"/>
                <a:cs typeface="Times New Roman" panose="02020603050405020304" pitchFamily="18" charset="0"/>
              </a:rPr>
              <a:t>σε </a:t>
            </a:r>
            <a:r>
              <a:rPr lang="en-US" altLang="el-GR" sz="1600" dirty="0" smtClean="0">
                <a:latin typeface="Times New Roman" pitchFamily="18" charset="0"/>
                <a:cs typeface="Times New Roman" panose="02020603050405020304" pitchFamily="18" charset="0"/>
              </a:rPr>
              <a:t>mm)</a:t>
            </a:r>
            <a:endParaRPr lang="en-US" altLang="el-GR" sz="1600" dirty="0">
              <a:latin typeface="Times New Roman" pitchFamily="18" charset="0"/>
              <a:cs typeface="Times New Roman" panose="02020603050405020304" pitchFamily="18" charset="0"/>
            </a:endParaRPr>
          </a:p>
          <a:p>
            <a:r>
              <a:rPr lang="en-US" altLang="el-GR" sz="1600" i="1" dirty="0">
                <a:latin typeface="Times New Roman" pitchFamily="18" charset="0"/>
                <a:cs typeface="Times New Roman" panose="02020603050405020304" pitchFamily="18" charset="0"/>
              </a:rPr>
              <a:t>D</a:t>
            </a:r>
            <a:r>
              <a:rPr lang="en-US" altLang="el-GR" sz="1600" dirty="0"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l-GR" altLang="el-GR" sz="1600" dirty="0">
                <a:latin typeface="Times New Roman" pitchFamily="18" charset="0"/>
                <a:cs typeface="Times New Roman" panose="02020603050405020304" pitchFamily="18" charset="0"/>
              </a:rPr>
              <a:t>απόσταση μεταξύ σταθμών </a:t>
            </a:r>
            <a:r>
              <a:rPr lang="en-US" altLang="el-GR" sz="1600" dirty="0" smtClean="0">
                <a:latin typeface="Times New Roman" pitchFamily="18" charset="0"/>
                <a:cs typeface="Times New Roman" panose="02020603050405020304" pitchFamily="18" charset="0"/>
              </a:rPr>
              <a:t>(</a:t>
            </a:r>
            <a:r>
              <a:rPr lang="el-GR" altLang="el-GR" sz="1600" dirty="0" smtClean="0">
                <a:latin typeface="Times New Roman" pitchFamily="18" charset="0"/>
                <a:cs typeface="Times New Roman" panose="02020603050405020304" pitchFamily="18" charset="0"/>
              </a:rPr>
              <a:t>σε </a:t>
            </a:r>
            <a:r>
              <a:rPr lang="en-US" altLang="el-GR" sz="1600" dirty="0" smtClean="0">
                <a:latin typeface="Times New Roman" pitchFamily="18" charset="0"/>
                <a:cs typeface="Times New Roman" panose="02020603050405020304" pitchFamily="18" charset="0"/>
              </a:rPr>
              <a:t>m)</a:t>
            </a:r>
            <a:endParaRPr lang="el-GR" altLang="el-GR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r>
              <a:rPr lang="en-US" altLang="el-GR" sz="1600" i="1" dirty="0">
                <a:latin typeface="Times New Roman" pitchFamily="18" charset="0"/>
                <a:cs typeface="Times New Roman" panose="02020603050405020304" pitchFamily="18" charset="0"/>
              </a:rPr>
              <a:t>k</a:t>
            </a:r>
            <a:r>
              <a:rPr lang="el-GR" altLang="el-GR" sz="1600" dirty="0" smtClean="0">
                <a:latin typeface="Times New Roman" pitchFamily="18" charset="0"/>
                <a:cs typeface="Times New Roman" panose="02020603050405020304" pitchFamily="18" charset="0"/>
              </a:rPr>
              <a:t>: 2</a:t>
            </a:r>
            <a:endParaRPr lang="el-GR" altLang="el-GR" sz="16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4140199" y="1092179"/>
            <a:ext cx="49371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altLang="el-G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Εκτίμηση τιμής σε οποιοδήποτε σημείο του χώρου</a:t>
            </a:r>
            <a:endParaRPr lang="el-GR" altLang="el-GR" sz="16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19077" y="38100"/>
            <a:ext cx="8696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Επιφανειακή ολοκλήρωση σημειακών μετρήσεων 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4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3350" y="692468"/>
            <a:ext cx="8791576" cy="449263"/>
          </a:xfrm>
        </p:spPr>
        <p:txBody>
          <a:bodyPr/>
          <a:lstStyle/>
          <a:p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Μέθοδοι ψηφιδωτής</a:t>
            </a:r>
            <a:r>
              <a:rPr lang="el-GR" altLang="el-G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0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διαμέρισης</a:t>
            </a:r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l-GR" altLang="el-GR" sz="2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Παράμετροι</a:t>
            </a: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282" name="Text Box 1034"/>
          <p:cNvSpPr txBox="1">
            <a:spLocks noChangeArrowheads="1"/>
          </p:cNvSpPr>
          <p:nvPr/>
        </p:nvSpPr>
        <p:spPr bwMode="auto">
          <a:xfrm>
            <a:off x="3962400" y="55626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l-GR" altLang="el-GR" sz="2000"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7934" y="1228725"/>
            <a:ext cx="8816992" cy="181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l-GR" altLang="el-GR" sz="1600" b="1" dirty="0">
                <a:cs typeface="Times New Roman" panose="02020603050405020304" pitchFamily="18" charset="0"/>
              </a:rPr>
              <a:t>Διάσταση στοιχειώδους επιφάνειας</a:t>
            </a:r>
            <a:r>
              <a:rPr lang="el-GR" altLang="el-GR" sz="1600" dirty="0">
                <a:cs typeface="Times New Roman" panose="02020603050405020304" pitchFamily="18" charset="0"/>
              </a:rPr>
              <a:t>. Σ</a:t>
            </a:r>
            <a:r>
              <a:rPr lang="el-GR" altLang="el-GR" sz="1600" dirty="0" smtClean="0">
                <a:cs typeface="Times New Roman" panose="02020603050405020304" pitchFamily="18" charset="0"/>
              </a:rPr>
              <a:t>υνήθως </a:t>
            </a:r>
            <a:r>
              <a:rPr lang="el-GR" altLang="el-GR" sz="1600" dirty="0">
                <a:cs typeface="Times New Roman" panose="02020603050405020304" pitchFamily="18" charset="0"/>
              </a:rPr>
              <a:t>λαμβάνεται από 1/2 έως 1/10 της μέσης απόστασης μεταξύ των σημείων </a:t>
            </a:r>
            <a:r>
              <a:rPr lang="el-GR" altLang="el-GR" sz="1600" dirty="0" smtClean="0">
                <a:cs typeface="Times New Roman" panose="02020603050405020304" pitchFamily="18" charset="0"/>
              </a:rPr>
              <a:t>μέτρησης</a:t>
            </a:r>
            <a:endParaRPr lang="en-US" altLang="el-GR" sz="1600" dirty="0" smtClean="0">
              <a:cs typeface="Times New Roman" panose="02020603050405020304" pitchFamily="18" charset="0"/>
            </a:endParaRPr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l-GR" altLang="el-GR" sz="1600" b="1" dirty="0">
                <a:cs typeface="Times New Roman" panose="02020603050405020304" pitchFamily="18" charset="0"/>
              </a:rPr>
              <a:t>Προσδιορισμός σημείων επιρροής κάθε ψηφίδας</a:t>
            </a:r>
            <a:r>
              <a:rPr lang="el-GR" altLang="el-GR" sz="1600" dirty="0">
                <a:cs typeface="Times New Roman" panose="02020603050405020304" pitchFamily="18" charset="0"/>
              </a:rPr>
              <a:t>. Η επιλογή των σημείων που θα </a:t>
            </a:r>
            <a:r>
              <a:rPr lang="el-GR" altLang="el-GR" sz="1600" dirty="0" smtClean="0">
                <a:cs typeface="Times New Roman" panose="02020603050405020304" pitchFamily="18" charset="0"/>
              </a:rPr>
              <a:t>χρησιμοποιηθούν στον </a:t>
            </a:r>
            <a:r>
              <a:rPr lang="el-GR" altLang="el-GR" sz="1600" dirty="0">
                <a:cs typeface="Times New Roman" panose="02020603050405020304" pitchFamily="18" charset="0"/>
              </a:rPr>
              <a:t>υπολογισμό </a:t>
            </a:r>
            <a:r>
              <a:rPr lang="el-GR" altLang="el-GR" sz="1600" dirty="0" smtClean="0">
                <a:cs typeface="Times New Roman" panose="02020603050405020304" pitchFamily="18" charset="0"/>
              </a:rPr>
              <a:t>γίνεται </a:t>
            </a:r>
            <a:r>
              <a:rPr lang="el-GR" altLang="el-GR" sz="1600" dirty="0">
                <a:cs typeface="Times New Roman" panose="02020603050405020304" pitchFamily="18" charset="0"/>
              </a:rPr>
              <a:t>με δύο μεθόδους: (α) στον υπολογισμό της τιμής συμμετέχουν τα σημεία που βρίσκονται μέσα σε μια προκαθορισμένη και σταθερή ακτίνα και </a:t>
            </a:r>
            <a:r>
              <a:rPr lang="el-GR" altLang="el-GR" sz="1600" dirty="0" smtClean="0">
                <a:cs typeface="Times New Roman" panose="02020603050405020304" pitchFamily="18" charset="0"/>
              </a:rPr>
              <a:t>(</a:t>
            </a:r>
            <a:r>
              <a:rPr lang="el-GR" altLang="el-GR" sz="1600" dirty="0">
                <a:cs typeface="Times New Roman" panose="02020603050405020304" pitchFamily="18" charset="0"/>
              </a:rPr>
              <a:t>β) ορίζεται ένας σταθερός αριθμός των πλησιέστερων σημείων που θα συμμετάσχουν στον υπολογισμό της </a:t>
            </a:r>
            <a:r>
              <a:rPr lang="el-GR" altLang="el-GR" sz="1600" dirty="0" smtClean="0">
                <a:cs typeface="Times New Roman" panose="02020603050405020304" pitchFamily="18" charset="0"/>
              </a:rPr>
              <a:t>τιμής</a:t>
            </a:r>
            <a:endParaRPr lang="el-GR" altLang="el-GR" sz="1600" b="1" dirty="0"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47650" y="133350"/>
            <a:ext cx="8696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Επιφανειακή ολοκλήρωση σημειακών μετρήσεων 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5" t="33877" r="15809" b="9819"/>
          <a:stretch/>
        </p:blipFill>
        <p:spPr bwMode="auto">
          <a:xfrm>
            <a:off x="5000326" y="2865703"/>
            <a:ext cx="4052528" cy="322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349" y="2926120"/>
            <a:ext cx="48291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l-GR" altLang="el-GR" sz="1600" b="1" dirty="0">
                <a:latin typeface="Times New Roman" pitchFamily="18" charset="0"/>
                <a:cs typeface="Times New Roman" panose="02020603050405020304" pitchFamily="18" charset="0"/>
              </a:rPr>
              <a:t>Οπτική απεικόνιση επιφανειών</a:t>
            </a:r>
            <a:r>
              <a:rPr lang="el-GR" altLang="el-GR" sz="1600" dirty="0">
                <a:latin typeface="Times New Roman" pitchFamily="18" charset="0"/>
                <a:cs typeface="Times New Roman" panose="02020603050405020304" pitchFamily="18" charset="0"/>
              </a:rPr>
              <a:t>. </a:t>
            </a:r>
            <a:r>
              <a:rPr lang="el-GR" altLang="el-GR" sz="1600" dirty="0" smtClean="0">
                <a:latin typeface="Times New Roman" pitchFamily="18" charset="0"/>
                <a:cs typeface="Times New Roman" panose="02020603050405020304" pitchFamily="18" charset="0"/>
              </a:rPr>
              <a:t>Γίνεται αντιστοίχιση </a:t>
            </a:r>
            <a:r>
              <a:rPr lang="el-GR" altLang="el-GR" sz="1600" dirty="0">
                <a:latin typeface="Times New Roman" pitchFamily="18" charset="0"/>
                <a:cs typeface="Times New Roman" panose="02020603050405020304" pitchFamily="18" charset="0"/>
              </a:rPr>
              <a:t>μιας χρωματικής </a:t>
            </a:r>
            <a:r>
              <a:rPr lang="el-GR" altLang="el-GR" sz="1600" dirty="0" smtClean="0">
                <a:latin typeface="Times New Roman" pitchFamily="18" charset="0"/>
                <a:cs typeface="Times New Roman" panose="02020603050405020304" pitchFamily="18" charset="0"/>
              </a:rPr>
              <a:t>κλίμακας </a:t>
            </a:r>
            <a:r>
              <a:rPr lang="el-GR" altLang="el-GR" sz="1600" dirty="0">
                <a:latin typeface="Times New Roman" pitchFamily="18" charset="0"/>
                <a:cs typeface="Times New Roman" panose="02020603050405020304" pitchFamily="18" charset="0"/>
              </a:rPr>
              <a:t>σε προσδιορισμένες κατηγορίες του πεδίου τιμών της μεταβλητής. Στη συνέχεια γίνεται η παραγωγή ενός χάρτη γεωγραφικής κατανομής της μεταβλητής, όπου η κάθε ψηφίδα έχει το χρώμα που αντιστοιχεί στην τιμή του. </a:t>
            </a:r>
            <a:endParaRPr lang="el-GR" altLang="el-GR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tx2"/>
              </a:buClr>
            </a:pPr>
            <a:r>
              <a:rPr lang="el-GR" altLang="el-GR" sz="1600" dirty="0" smtClean="0">
                <a:latin typeface="Times New Roman" pitchFamily="18" charset="0"/>
                <a:cs typeface="Times New Roman" panose="02020603050405020304" pitchFamily="18" charset="0"/>
              </a:rPr>
              <a:t>     Οι </a:t>
            </a:r>
            <a:r>
              <a:rPr lang="el-GR" altLang="el-GR" sz="1600" dirty="0">
                <a:latin typeface="Times New Roman" pitchFamily="18" charset="0"/>
                <a:cs typeface="Times New Roman" panose="02020603050405020304" pitchFamily="18" charset="0"/>
              </a:rPr>
              <a:t>χρωματικές κλίμακες διακρίνονται σε δύο κύριες </a:t>
            </a:r>
            <a:r>
              <a:rPr lang="el-GR" altLang="el-GR" sz="1600" dirty="0" smtClean="0">
                <a:latin typeface="Times New Roman" pitchFamily="18" charset="0"/>
                <a:cs typeface="Times New Roman" panose="02020603050405020304" pitchFamily="18" charset="0"/>
              </a:rPr>
              <a:t>   </a:t>
            </a:r>
          </a:p>
          <a:p>
            <a:pPr algn="just">
              <a:buClr>
                <a:schemeClr val="tx2"/>
              </a:buClr>
            </a:pPr>
            <a:r>
              <a:rPr lang="el-GR" altLang="el-GR" sz="16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1600" dirty="0" smtClean="0">
                <a:latin typeface="Times New Roman" pitchFamily="18" charset="0"/>
                <a:cs typeface="Times New Roman" panose="02020603050405020304" pitchFamily="18" charset="0"/>
              </a:rPr>
              <a:t>     </a:t>
            </a:r>
            <a:r>
              <a:rPr lang="el-GR" altLang="el-GR" sz="1600" dirty="0" smtClean="0">
                <a:latin typeface="Times New Roman" pitchFamily="18" charset="0"/>
                <a:cs typeface="Times New Roman" panose="02020603050405020304" pitchFamily="18" charset="0"/>
              </a:rPr>
              <a:t>κατηγορίες</a:t>
            </a:r>
            <a:r>
              <a:rPr lang="el-GR" altLang="el-GR" sz="1600" dirty="0"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endParaRPr lang="el-GR" altLang="el-GR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marL="287338" indent="-287338" algn="just">
              <a:buClr>
                <a:schemeClr val="tx2"/>
              </a:buClr>
            </a:pPr>
            <a:r>
              <a:rPr lang="el-GR" altLang="el-GR" sz="1600" dirty="0" smtClean="0">
                <a:latin typeface="Times New Roman" pitchFamily="18" charset="0"/>
                <a:cs typeface="Times New Roman" panose="02020603050405020304" pitchFamily="18" charset="0"/>
              </a:rPr>
              <a:t>   	(</a:t>
            </a:r>
            <a:r>
              <a:rPr lang="el-GR" altLang="el-GR" sz="1600" dirty="0">
                <a:latin typeface="Times New Roman" pitchFamily="18" charset="0"/>
                <a:cs typeface="Times New Roman" panose="02020603050405020304" pitchFamily="18" charset="0"/>
              </a:rPr>
              <a:t>α) αυτές που περιλαμβάνουν διαφορετικές αποχρώσεις του ιδίου χρώματος και συνήθως η απόχρωση σκουραίνει όσο οι τιμές της μεταβλητής μεγαλώνουν και </a:t>
            </a:r>
            <a:endParaRPr lang="el-GR" altLang="el-GR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marL="287338" indent="-287338" algn="just">
              <a:buClr>
                <a:schemeClr val="tx2"/>
              </a:buClr>
            </a:pPr>
            <a:r>
              <a:rPr lang="el-GR" altLang="el-GR" sz="1600" dirty="0" smtClean="0">
                <a:latin typeface="Times New Roman" pitchFamily="18" charset="0"/>
                <a:cs typeface="Times New Roman" panose="02020603050405020304" pitchFamily="18" charset="0"/>
              </a:rPr>
              <a:t>	(</a:t>
            </a:r>
            <a:r>
              <a:rPr lang="el-GR" altLang="el-GR" sz="1600" dirty="0">
                <a:latin typeface="Times New Roman" pitchFamily="18" charset="0"/>
                <a:cs typeface="Times New Roman" panose="02020603050405020304" pitchFamily="18" charset="0"/>
              </a:rPr>
              <a:t>β) αυτές που περιλαμβάνουν διαφορετικά χρώματα (συνήθως δύο ή τρία</a:t>
            </a:r>
            <a:r>
              <a:rPr lang="el-GR" altLang="el-GR" sz="1600" dirty="0" smtClean="0">
                <a:latin typeface="Times New Roman" pitchFamily="18" charset="0"/>
                <a:cs typeface="Times New Roman" panose="02020603050405020304" pitchFamily="18" charset="0"/>
              </a:rPr>
              <a:t>)</a:t>
            </a:r>
            <a:r>
              <a:rPr lang="en-US" altLang="el-GR" sz="1600" dirty="0" smtClean="0">
                <a:latin typeface="Times New Roman" pitchFamily="18" charset="0"/>
                <a:cs typeface="Times New Roman" panose="02020603050405020304" pitchFamily="18" charset="0"/>
              </a:rPr>
              <a:t>.</a:t>
            </a:r>
            <a:endParaRPr lang="el-GR" altLang="el-GR" sz="16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9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20643" r="11307" b="19876"/>
          <a:stretch/>
        </p:blipFill>
        <p:spPr bwMode="auto">
          <a:xfrm>
            <a:off x="3901145" y="4602242"/>
            <a:ext cx="2775005" cy="214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2" t="22544" r="11218" b="20820"/>
          <a:stretch/>
        </p:blipFill>
        <p:spPr bwMode="auto">
          <a:xfrm>
            <a:off x="3901145" y="1096306"/>
            <a:ext cx="2830592" cy="214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4" t="12018" r="12018" b="29025"/>
          <a:stretch/>
        </p:blipFill>
        <p:spPr bwMode="auto">
          <a:xfrm>
            <a:off x="60582" y="2767976"/>
            <a:ext cx="3368907" cy="271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1347" y="-53165"/>
            <a:ext cx="8696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Επιφανειακή ολοκλήρωση σημειακών μετρήσεων 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16288" y="1751325"/>
            <a:ext cx="2319004" cy="449263"/>
          </a:xfrm>
        </p:spPr>
        <p:txBody>
          <a:bodyPr/>
          <a:lstStyle/>
          <a:p>
            <a:r>
              <a:rPr lang="en-US" altLang="el-GR" sz="2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Thiessen</a:t>
            </a:r>
            <a:endParaRPr lang="el-GR" altLang="el-GR" sz="2000" b="1" kern="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3417285" y="624570"/>
            <a:ext cx="3452814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l-GR" sz="2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IDW</a:t>
            </a:r>
            <a:endParaRPr lang="el-GR" altLang="el-GR" sz="2000" b="1" kern="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1026"/>
          <p:cNvSpPr txBox="1">
            <a:spLocks noChangeArrowheads="1"/>
          </p:cNvSpPr>
          <p:nvPr/>
        </p:nvSpPr>
        <p:spPr bwMode="auto">
          <a:xfrm>
            <a:off x="3590034" y="4019031"/>
            <a:ext cx="3452814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l-GR" sz="2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Kriging</a:t>
            </a:r>
            <a:endParaRPr lang="el-GR" altLang="el-GR" sz="2000" b="1" kern="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002" y="2235843"/>
            <a:ext cx="2730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Σημειακά ύψη βροχής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mm) </a:t>
            </a:r>
            <a:r>
              <a:rPr lang="el-G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συντελεστές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Thiessen</a:t>
            </a:r>
            <a:endParaRPr lang="el-G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3715" y="4433164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l-GR"/>
            </a:defPPr>
            <a:lvl1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1200" i="1" dirty="0">
                <a:solidFill>
                  <a:srgbClr val="002060"/>
                </a:solidFill>
              </a:rPr>
              <a:t>0.45</a:t>
            </a:r>
            <a:endParaRPr lang="el-GR" sz="1200" i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81322" y="3860314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l-GR"/>
            </a:defPPr>
            <a:lvl1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1200" i="1" dirty="0" smtClean="0">
                <a:solidFill>
                  <a:srgbClr val="0070C0"/>
                </a:solidFill>
              </a:rPr>
              <a:t>0.16</a:t>
            </a:r>
            <a:endParaRPr lang="el-GR" sz="12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7432" y="5133351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l-GR"/>
            </a:defPPr>
            <a:lvl1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1200" i="1" dirty="0" smtClean="0">
                <a:solidFill>
                  <a:srgbClr val="0070C0"/>
                </a:solidFill>
              </a:rPr>
              <a:t>0.09</a:t>
            </a:r>
            <a:endParaRPr lang="el-GR" sz="1200" i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32" y="4994851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l-GR"/>
            </a:defPPr>
            <a:lvl1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1200" i="1" dirty="0" smtClean="0">
                <a:solidFill>
                  <a:srgbClr val="0070C0"/>
                </a:solidFill>
              </a:rPr>
              <a:t>0.09</a:t>
            </a:r>
            <a:endParaRPr lang="el-GR" sz="1200" i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97187" y="3262112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l-GR"/>
            </a:defPPr>
            <a:lvl1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1200" i="1" dirty="0" smtClean="0"/>
              <a:t>0.21</a:t>
            </a:r>
            <a:endParaRPr lang="el-GR" sz="12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583" y="5818805"/>
            <a:ext cx="3280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Μέσο ετήσιο ύψος βροχής: </a:t>
            </a:r>
            <a:r>
              <a:rPr lang="el-GR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611.7 </a:t>
            </a:r>
            <a:r>
              <a:rPr lang="en-U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</a:p>
          <a:p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Ελάχιστη-μέγιστη τιμή: 558.9-704.5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l-G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08735" y="2838297"/>
            <a:ext cx="1832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Ελάχιστη-μέγιστη τιμή: 558.9-704.5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l-G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00667" y="6308756"/>
            <a:ext cx="1943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Ελάχιστη-μέγιστη τιμή: 614.7-708.4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endParaRPr lang="el-G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7" t="21314" r="8455" b="12631"/>
          <a:stretch/>
        </p:blipFill>
        <p:spPr bwMode="auto">
          <a:xfrm>
            <a:off x="6337005" y="2575948"/>
            <a:ext cx="2806995" cy="222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026"/>
          <p:cNvSpPr txBox="1">
            <a:spLocks noChangeArrowheads="1"/>
          </p:cNvSpPr>
          <p:nvPr/>
        </p:nvSpPr>
        <p:spPr bwMode="auto">
          <a:xfrm>
            <a:off x="6944530" y="1972949"/>
            <a:ext cx="2011746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Διαφορά (%) </a:t>
            </a:r>
            <a:r>
              <a:rPr lang="en-US" altLang="el-GR" sz="2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Kriging</a:t>
            </a:r>
            <a:r>
              <a:rPr lang="el-GR" altLang="el-GR" sz="2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l-GR" sz="2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IDW</a:t>
            </a:r>
            <a:endParaRPr lang="el-GR" altLang="el-GR" sz="2000" b="1" kern="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1026"/>
          <p:cNvSpPr txBox="1">
            <a:spLocks noChangeArrowheads="1"/>
          </p:cNvSpPr>
          <p:nvPr/>
        </p:nvSpPr>
        <p:spPr bwMode="auto">
          <a:xfrm>
            <a:off x="3003102" y="291064"/>
            <a:ext cx="3452814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Μέση ετήσια βροχόπτωση</a:t>
            </a: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07827" y="4656025"/>
            <a:ext cx="946446" cy="954107"/>
            <a:chOff x="7938518" y="5446845"/>
            <a:chExt cx="946446" cy="954107"/>
          </a:xfrm>
        </p:grpSpPr>
        <p:pic>
          <p:nvPicPr>
            <p:cNvPr id="15370" name="Picture 10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1" t="80858" r="92641" b="11606"/>
            <a:stretch/>
          </p:blipFill>
          <p:spPr bwMode="auto">
            <a:xfrm>
              <a:off x="7938518" y="5455192"/>
              <a:ext cx="278399" cy="875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22603" y="5446845"/>
              <a:ext cx="66236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&lt;-5%</a:t>
              </a:r>
            </a:p>
            <a:p>
              <a:r>
                <a:rPr lang="el-GR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-5%-0</a:t>
              </a:r>
            </a:p>
            <a:p>
              <a:r>
                <a:rPr lang="el-GR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0-5%</a:t>
              </a:r>
            </a:p>
            <a:p>
              <a:r>
                <a:rPr lang="el-GR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&gt;5%</a:t>
              </a:r>
              <a:endPara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489510" y="1000212"/>
            <a:ext cx="1629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Μέσο ετήσιο ύψος βροχής: </a:t>
            </a:r>
            <a:r>
              <a:rPr lang="el-GR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632.1 </a:t>
            </a:r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96969" y="4376746"/>
            <a:ext cx="1715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Μέσο ετήσιο ύψος βροχής: </a:t>
            </a:r>
            <a:r>
              <a:rPr lang="el-GR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47.3</a:t>
            </a:r>
            <a:r>
              <a:rPr lang="el-GR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57288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-148921" y="337802"/>
            <a:ext cx="9489465" cy="476250"/>
          </a:xfrm>
          <a:noFill/>
          <a:ln/>
        </p:spPr>
        <p:txBody>
          <a:bodyPr/>
          <a:lstStyle/>
          <a:p>
            <a:r>
              <a:rPr lang="el-GR" altLang="el-GR" sz="2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Χρήση </a:t>
            </a:r>
            <a:r>
              <a:rPr lang="en-US" altLang="el-GR" sz="2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model </a:t>
            </a:r>
            <a:r>
              <a:rPr lang="en-US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builder</a:t>
            </a:r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για τη σύγκριση επιφανειών</a:t>
            </a: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47650" y="16817"/>
            <a:ext cx="8696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Επιφανειακή ολοκλήρωση σημειακών μετρήσεων 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" t="13793" r="10388" b="41207"/>
          <a:stretch/>
        </p:blipFill>
        <p:spPr bwMode="auto">
          <a:xfrm>
            <a:off x="472829" y="881281"/>
            <a:ext cx="7772400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7" t="15431" r="18577" b="40431"/>
          <a:stretch/>
        </p:blipFill>
        <p:spPr bwMode="auto">
          <a:xfrm>
            <a:off x="1425904" y="3791273"/>
            <a:ext cx="5866249" cy="309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78347" y="801883"/>
            <a:ext cx="4862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Υπολογισμός διαφορών (%) δύο </a:t>
            </a:r>
            <a:r>
              <a:rPr lang="el-G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καννάβων</a:t>
            </a:r>
            <a:endParaRPr lang="el-GR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utgrid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=100*(grid1-grid2)/grid1</a:t>
            </a:r>
            <a:endParaRPr lang="el-GR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648" y="674501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Παράμετρος</a:t>
            </a:r>
            <a:endParaRPr lang="el-GR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2245" y="3065605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Παράμετρος</a:t>
            </a:r>
            <a:endParaRPr lang="el-GR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72924" y="2696273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Παράμετρος</a:t>
            </a:r>
            <a:endParaRPr lang="el-GR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5253" y="5228418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Παράμετροι</a:t>
            </a:r>
            <a:endParaRPr lang="el-GR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44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6" y="1191631"/>
            <a:ext cx="5086349" cy="452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Rectangle 2052"/>
          <p:cNvSpPr>
            <a:spLocks noGrp="1" noChangeArrowheads="1"/>
          </p:cNvSpPr>
          <p:nvPr>
            <p:ph type="title"/>
          </p:nvPr>
        </p:nvSpPr>
        <p:spPr>
          <a:xfrm>
            <a:off x="247649" y="540753"/>
            <a:ext cx="8524874" cy="400050"/>
          </a:xfrm>
          <a:noFill/>
          <a:ln/>
        </p:spPr>
        <p:txBody>
          <a:bodyPr/>
          <a:lstStyle/>
          <a:p>
            <a:r>
              <a:rPr lang="el-GR" altLang="el-GR" sz="20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Ισοτιμικές</a:t>
            </a:r>
            <a:r>
              <a:rPr lang="el-GR" altLang="el-GR" sz="2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καμπύλες</a:t>
            </a: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677" name="Text Box 2053"/>
          <p:cNvSpPr txBox="1">
            <a:spLocks noChangeArrowheads="1"/>
          </p:cNvSpPr>
          <p:nvPr/>
        </p:nvSpPr>
        <p:spPr bwMode="auto">
          <a:xfrm>
            <a:off x="133350" y="5950235"/>
            <a:ext cx="88106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l-GR" altLang="el-GR" sz="1600" dirty="0">
                <a:cs typeface="Times New Roman" panose="02020603050405020304" pitchFamily="18" charset="0"/>
              </a:rPr>
              <a:t>Μέσες ετήσιες </a:t>
            </a:r>
            <a:r>
              <a:rPr lang="el-GR" altLang="el-GR" sz="1600" dirty="0" err="1">
                <a:cs typeface="Times New Roman" panose="02020603050405020304" pitchFamily="18" charset="0"/>
              </a:rPr>
              <a:t>ισοϋέτιες</a:t>
            </a:r>
            <a:r>
              <a:rPr lang="el-GR" altLang="el-GR" sz="1600" dirty="0">
                <a:cs typeface="Times New Roman" panose="02020603050405020304" pitchFamily="18" charset="0"/>
              </a:rPr>
              <a:t> καμπύλες της λεκάνης Σπερχειού ανάντη Γ. </a:t>
            </a:r>
            <a:r>
              <a:rPr lang="el-GR" altLang="el-GR" sz="1600" dirty="0" err="1" smtClean="0">
                <a:cs typeface="Times New Roman" panose="02020603050405020304" pitchFamily="18" charset="0"/>
              </a:rPr>
              <a:t>Κομποτάδων</a:t>
            </a:r>
            <a:endParaRPr lang="el-GR" altLang="el-GR" sz="1600" dirty="0">
              <a:cs typeface="Times New Roman" panose="02020603050405020304" pitchFamily="18" charset="0"/>
            </a:endParaRPr>
          </a:p>
          <a:p>
            <a:r>
              <a:rPr lang="el-GR" altLang="el-GR" sz="1600" dirty="0" smtClean="0">
                <a:cs typeface="Times New Roman" panose="02020603050405020304" pitchFamily="18" charset="0"/>
              </a:rPr>
              <a:t>	    (</a:t>
            </a:r>
            <a:r>
              <a:rPr lang="el-GR" altLang="el-GR" sz="1400" i="1" dirty="0" smtClean="0">
                <a:ea typeface="Calibri" pitchFamily="34" charset="0"/>
                <a:cs typeface="Times New Roman" panose="02020603050405020304" pitchFamily="18" charset="0"/>
              </a:rPr>
              <a:t>Πηγή</a:t>
            </a:r>
            <a:r>
              <a:rPr lang="el-GR" altLang="el-GR" sz="1400" i="1" dirty="0">
                <a:ea typeface="Calibri" pitchFamily="34" charset="0"/>
                <a:cs typeface="Times New Roman" panose="02020603050405020304" pitchFamily="18" charset="0"/>
              </a:rPr>
              <a:t>: </a:t>
            </a:r>
            <a:r>
              <a:rPr lang="el-GR" altLang="el-GR" sz="1400" i="1" dirty="0" err="1">
                <a:ea typeface="Calibri" pitchFamily="34" charset="0"/>
                <a:cs typeface="Times New Roman" panose="02020603050405020304" pitchFamily="18" charset="0"/>
              </a:rPr>
              <a:t>Κουτσογιάννης</a:t>
            </a:r>
            <a:r>
              <a:rPr lang="el-GR" altLang="el-GR" sz="1400" i="1" dirty="0">
                <a:ea typeface="Calibri" pitchFamily="34" charset="0"/>
                <a:cs typeface="Times New Roman" panose="02020603050405020304" pitchFamily="18" charset="0"/>
              </a:rPr>
              <a:t> και Ξανθόπουλος, 1997</a:t>
            </a:r>
            <a:r>
              <a:rPr lang="el-GR" altLang="el-GR" sz="1600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47649" y="79088"/>
            <a:ext cx="8696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Επιφανειακή ολοκλήρωση σημειακών μετρήσεων 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7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38175" y="471488"/>
            <a:ext cx="8108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000" b="1" kern="0" dirty="0">
                <a:solidFill>
                  <a:srgbClr val="C00000"/>
                </a:solidFill>
                <a:cs typeface="Times New Roman" panose="02020603050405020304" pitchFamily="18" charset="0"/>
              </a:rPr>
              <a:t>Παράγοντες που επιδρούν στην εισερχόμενη ηλιακή ακτινοβολία</a:t>
            </a: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1117600" y="5842000"/>
            <a:ext cx="6553200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527300" y="5446713"/>
            <a:ext cx="1271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 dirty="0">
                <a:solidFill>
                  <a:srgbClr val="990033"/>
                </a:solidFill>
              </a:rPr>
              <a:t>ΕΔΑΦΟΣ</a:t>
            </a:r>
          </a:p>
        </p:txBody>
      </p:sp>
      <p:sp>
        <p:nvSpPr>
          <p:cNvPr id="8197" name="Cloud"/>
          <p:cNvSpPr>
            <a:spLocks noChangeAspect="1" noEditPoints="1" noChangeArrowheads="1"/>
          </p:cNvSpPr>
          <p:nvPr/>
        </p:nvSpPr>
        <p:spPr bwMode="auto">
          <a:xfrm>
            <a:off x="2527300" y="3522663"/>
            <a:ext cx="838200" cy="619125"/>
          </a:xfrm>
          <a:custGeom>
            <a:avLst/>
            <a:gdLst>
              <a:gd name="T0" fmla="*/ 151933374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83361320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66FF">
              <a:alpha val="67842"/>
            </a:srgbClr>
          </a:solidFill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8198" name="Cloud"/>
          <p:cNvSpPr>
            <a:spLocks noChangeAspect="1" noEditPoints="1" noChangeArrowheads="1"/>
          </p:cNvSpPr>
          <p:nvPr/>
        </p:nvSpPr>
        <p:spPr bwMode="auto">
          <a:xfrm>
            <a:off x="4757738" y="3444875"/>
            <a:ext cx="850900" cy="628650"/>
          </a:xfrm>
          <a:custGeom>
            <a:avLst/>
            <a:gdLst>
              <a:gd name="T0" fmla="*/ 16132871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88611858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66FF">
              <a:alpha val="67842"/>
            </a:srgbClr>
          </a:solidFill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381000" y="1003300"/>
            <a:ext cx="965200" cy="9398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l-GR" altLang="el-GR" sz="2000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660400" y="1765300"/>
            <a:ext cx="4089400" cy="3060700"/>
          </a:xfrm>
          <a:prstGeom prst="line">
            <a:avLst/>
          </a:prstGeom>
          <a:noFill/>
          <a:ln w="25400">
            <a:solidFill>
              <a:srgbClr val="FFCC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189038" y="1709738"/>
            <a:ext cx="5473700" cy="4076700"/>
          </a:xfrm>
          <a:prstGeom prst="line">
            <a:avLst/>
          </a:prstGeom>
          <a:noFill/>
          <a:ln w="25400">
            <a:solidFill>
              <a:srgbClr val="FFCC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1290638" y="1430338"/>
            <a:ext cx="5880100" cy="4330700"/>
          </a:xfrm>
          <a:prstGeom prst="line">
            <a:avLst/>
          </a:prstGeom>
          <a:noFill/>
          <a:ln w="25400">
            <a:solidFill>
              <a:srgbClr val="FFCC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8203" name="Cloud"/>
          <p:cNvSpPr>
            <a:spLocks noChangeAspect="1" noEditPoints="1" noChangeArrowheads="1"/>
          </p:cNvSpPr>
          <p:nvPr/>
        </p:nvSpPr>
        <p:spPr bwMode="auto">
          <a:xfrm>
            <a:off x="6378575" y="3414713"/>
            <a:ext cx="850900" cy="628650"/>
          </a:xfrm>
          <a:custGeom>
            <a:avLst/>
            <a:gdLst>
              <a:gd name="T0" fmla="*/ 16132871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88611858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66FF">
              <a:alpha val="67842"/>
            </a:srgbClr>
          </a:solidFill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8204" name="Freeform 12"/>
          <p:cNvSpPr>
            <a:spLocks/>
          </p:cNvSpPr>
          <p:nvPr/>
        </p:nvSpPr>
        <p:spPr bwMode="auto">
          <a:xfrm>
            <a:off x="3479800" y="4783138"/>
            <a:ext cx="2336800" cy="1052512"/>
          </a:xfrm>
          <a:custGeom>
            <a:avLst/>
            <a:gdLst>
              <a:gd name="T0" fmla="*/ 0 w 1472"/>
              <a:gd name="T1" fmla="*/ 2147483647 h 663"/>
              <a:gd name="T2" fmla="*/ 2147483647 w 1472"/>
              <a:gd name="T3" fmla="*/ 2147483647 h 663"/>
              <a:gd name="T4" fmla="*/ 2147483647 w 1472"/>
              <a:gd name="T5" fmla="*/ 2147483647 h 663"/>
              <a:gd name="T6" fmla="*/ 2147483647 w 1472"/>
              <a:gd name="T7" fmla="*/ 2147483647 h 663"/>
              <a:gd name="T8" fmla="*/ 2147483647 w 1472"/>
              <a:gd name="T9" fmla="*/ 2147483647 h 663"/>
              <a:gd name="T10" fmla="*/ 2147483647 w 1472"/>
              <a:gd name="T11" fmla="*/ 2147483647 h 663"/>
              <a:gd name="T12" fmla="*/ 2147483647 w 1472"/>
              <a:gd name="T13" fmla="*/ 2147483647 h 663"/>
              <a:gd name="T14" fmla="*/ 2147483647 w 1472"/>
              <a:gd name="T15" fmla="*/ 2147483647 h 663"/>
              <a:gd name="T16" fmla="*/ 2147483647 w 1472"/>
              <a:gd name="T17" fmla="*/ 2147483647 h 663"/>
              <a:gd name="T18" fmla="*/ 2147483647 w 1472"/>
              <a:gd name="T19" fmla="*/ 2147483647 h 663"/>
              <a:gd name="T20" fmla="*/ 2147483647 w 1472"/>
              <a:gd name="T21" fmla="*/ 2147483647 h 663"/>
              <a:gd name="T22" fmla="*/ 2147483647 w 1472"/>
              <a:gd name="T23" fmla="*/ 2147483647 h 663"/>
              <a:gd name="T24" fmla="*/ 2147483647 w 1472"/>
              <a:gd name="T25" fmla="*/ 2147483647 h 663"/>
              <a:gd name="T26" fmla="*/ 2147483647 w 1472"/>
              <a:gd name="T27" fmla="*/ 2147483647 h 6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72" h="663">
                <a:moveTo>
                  <a:pt x="0" y="659"/>
                </a:moveTo>
                <a:cubicBezTo>
                  <a:pt x="128" y="661"/>
                  <a:pt x="257" y="663"/>
                  <a:pt x="344" y="619"/>
                </a:cubicBezTo>
                <a:cubicBezTo>
                  <a:pt x="431" y="575"/>
                  <a:pt x="481" y="454"/>
                  <a:pt x="520" y="395"/>
                </a:cubicBezTo>
                <a:cubicBezTo>
                  <a:pt x="559" y="336"/>
                  <a:pt x="561" y="308"/>
                  <a:pt x="576" y="267"/>
                </a:cubicBezTo>
                <a:cubicBezTo>
                  <a:pt x="591" y="226"/>
                  <a:pt x="591" y="176"/>
                  <a:pt x="608" y="147"/>
                </a:cubicBezTo>
                <a:cubicBezTo>
                  <a:pt x="625" y="118"/>
                  <a:pt x="644" y="114"/>
                  <a:pt x="680" y="91"/>
                </a:cubicBezTo>
                <a:cubicBezTo>
                  <a:pt x="716" y="68"/>
                  <a:pt x="771" y="22"/>
                  <a:pt x="824" y="11"/>
                </a:cubicBezTo>
                <a:cubicBezTo>
                  <a:pt x="877" y="0"/>
                  <a:pt x="949" y="10"/>
                  <a:pt x="1000" y="27"/>
                </a:cubicBezTo>
                <a:cubicBezTo>
                  <a:pt x="1051" y="44"/>
                  <a:pt x="1099" y="83"/>
                  <a:pt x="1128" y="115"/>
                </a:cubicBezTo>
                <a:cubicBezTo>
                  <a:pt x="1157" y="147"/>
                  <a:pt x="1160" y="175"/>
                  <a:pt x="1176" y="219"/>
                </a:cubicBezTo>
                <a:cubicBezTo>
                  <a:pt x="1192" y="263"/>
                  <a:pt x="1203" y="340"/>
                  <a:pt x="1224" y="379"/>
                </a:cubicBezTo>
                <a:cubicBezTo>
                  <a:pt x="1245" y="418"/>
                  <a:pt x="1277" y="414"/>
                  <a:pt x="1304" y="451"/>
                </a:cubicBezTo>
                <a:cubicBezTo>
                  <a:pt x="1331" y="488"/>
                  <a:pt x="1356" y="568"/>
                  <a:pt x="1384" y="603"/>
                </a:cubicBezTo>
                <a:cubicBezTo>
                  <a:pt x="1412" y="638"/>
                  <a:pt x="1454" y="647"/>
                  <a:pt x="1472" y="659"/>
                </a:cubicBezTo>
              </a:path>
            </a:pathLst>
          </a:cu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3168650" y="4906963"/>
            <a:ext cx="1284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 dirty="0">
                <a:solidFill>
                  <a:srgbClr val="3333FF"/>
                </a:solidFill>
              </a:rPr>
              <a:t>Ανάγλυφο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3895725" y="2755900"/>
            <a:ext cx="145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 dirty="0">
                <a:solidFill>
                  <a:srgbClr val="3333FF"/>
                </a:solidFill>
              </a:rPr>
              <a:t>Ηλιοφάνεια</a:t>
            </a: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 flipV="1">
            <a:off x="7267575" y="4968875"/>
            <a:ext cx="1079500" cy="812800"/>
          </a:xfrm>
          <a:prstGeom prst="line">
            <a:avLst/>
          </a:prstGeom>
          <a:noFill/>
          <a:ln w="25400">
            <a:solidFill>
              <a:srgbClr val="FFCC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5208588" y="5813425"/>
            <a:ext cx="398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000" b="1" dirty="0" err="1">
                <a:solidFill>
                  <a:srgbClr val="3333FF"/>
                </a:solidFill>
              </a:rPr>
              <a:t>Ανακλαστικότητα</a:t>
            </a:r>
            <a:r>
              <a:rPr lang="el-GR" altLang="el-GR" sz="2000" b="1" dirty="0">
                <a:solidFill>
                  <a:srgbClr val="3333FF"/>
                </a:solidFill>
              </a:rPr>
              <a:t> επιφάνειας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2413000" y="1751013"/>
            <a:ext cx="1974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>
                <a:solidFill>
                  <a:srgbClr val="3333FF"/>
                </a:solidFill>
              </a:rPr>
              <a:t>Υψόμετρο ηλίου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1341438" y="1095375"/>
            <a:ext cx="3281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 dirty="0">
                <a:solidFill>
                  <a:srgbClr val="3333FF"/>
                </a:solidFill>
              </a:rPr>
              <a:t>Εξερχόμενη ηλιακή ενέργεια</a:t>
            </a: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228601" y="3424238"/>
            <a:ext cx="1752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000" b="1" dirty="0">
                <a:solidFill>
                  <a:srgbClr val="3333FF"/>
                </a:solidFill>
              </a:rPr>
              <a:t>Απόσταση </a:t>
            </a:r>
            <a:r>
              <a:rPr lang="el-GR" altLang="el-GR" sz="2000" b="1" dirty="0" smtClean="0">
                <a:solidFill>
                  <a:srgbClr val="3333FF"/>
                </a:solidFill>
              </a:rPr>
              <a:t>Γης - Ηλίου</a:t>
            </a:r>
            <a:endParaRPr lang="el-GR" altLang="el-GR" sz="2000" b="1" dirty="0">
              <a:solidFill>
                <a:srgbClr val="3333FF"/>
              </a:solidFill>
            </a:endParaRPr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>
            <a:off x="2540000" y="2286000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8213" name="Freeform 21"/>
          <p:cNvSpPr>
            <a:spLocks/>
          </p:cNvSpPr>
          <p:nvPr/>
        </p:nvSpPr>
        <p:spPr bwMode="auto">
          <a:xfrm>
            <a:off x="2794000" y="2298700"/>
            <a:ext cx="163513" cy="241300"/>
          </a:xfrm>
          <a:custGeom>
            <a:avLst/>
            <a:gdLst>
              <a:gd name="T0" fmla="*/ 0 w 103"/>
              <a:gd name="T1" fmla="*/ 2147483647 h 152"/>
              <a:gd name="T2" fmla="*/ 2147483647 w 103"/>
              <a:gd name="T3" fmla="*/ 2147483647 h 152"/>
              <a:gd name="T4" fmla="*/ 2147483647 w 103"/>
              <a:gd name="T5" fmla="*/ 0 h 1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3" h="152">
                <a:moveTo>
                  <a:pt x="0" y="152"/>
                </a:moveTo>
                <a:cubicBezTo>
                  <a:pt x="36" y="148"/>
                  <a:pt x="73" y="145"/>
                  <a:pt x="88" y="120"/>
                </a:cubicBezTo>
                <a:cubicBezTo>
                  <a:pt x="103" y="95"/>
                  <a:pt x="95" y="47"/>
                  <a:pt x="8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8214" name="Rectangle 23"/>
          <p:cNvSpPr>
            <a:spLocks noChangeArrowheads="1"/>
          </p:cNvSpPr>
          <p:nvPr/>
        </p:nvSpPr>
        <p:spPr bwMode="auto">
          <a:xfrm>
            <a:off x="4627562" y="1159268"/>
            <a:ext cx="4352925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l-GR" sz="1600" dirty="0"/>
              <a:t>Εξαρτάται από </a:t>
            </a:r>
            <a:r>
              <a:rPr lang="el-GR" altLang="el-GR" sz="1600" dirty="0" smtClean="0"/>
              <a:t>την ηλιακή </a:t>
            </a:r>
            <a:r>
              <a:rPr lang="el-GR" altLang="el-GR" sz="1600" dirty="0"/>
              <a:t>δραστηριότητα</a:t>
            </a:r>
          </a:p>
        </p:txBody>
      </p:sp>
      <p:sp>
        <p:nvSpPr>
          <p:cNvPr id="8215" name="Rectangle 24"/>
          <p:cNvSpPr>
            <a:spLocks noChangeArrowheads="1"/>
          </p:cNvSpPr>
          <p:nvPr/>
        </p:nvSpPr>
        <p:spPr bwMode="auto">
          <a:xfrm>
            <a:off x="255588" y="4087813"/>
            <a:ext cx="27289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600" dirty="0"/>
              <a:t>Η απόσταση </a:t>
            </a:r>
            <a:r>
              <a:rPr lang="el-GR" altLang="el-GR" sz="1600" dirty="0" smtClean="0"/>
              <a:t>είναι: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1600" dirty="0" smtClean="0"/>
              <a:t>στις 3/1 </a:t>
            </a:r>
            <a:r>
              <a:rPr lang="el-GR" altLang="el-GR" sz="1600" dirty="0"/>
              <a:t>147*10</a:t>
            </a:r>
            <a:r>
              <a:rPr lang="el-GR" altLang="el-GR" sz="1600" baseline="30000" dirty="0"/>
              <a:t>6</a:t>
            </a:r>
            <a:r>
              <a:rPr lang="el-GR" altLang="el-GR" sz="1600" dirty="0"/>
              <a:t> </a:t>
            </a:r>
            <a:r>
              <a:rPr lang="en-US" altLang="el-GR" sz="1600" dirty="0" smtClean="0"/>
              <a:t>km </a:t>
            </a:r>
            <a:r>
              <a:rPr lang="el-GR" altLang="el-GR" sz="1600" dirty="0" smtClean="0"/>
              <a:t>και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1600" dirty="0" smtClean="0"/>
              <a:t>στις 4/7 152*10</a:t>
            </a:r>
            <a:r>
              <a:rPr lang="el-GR" altLang="el-GR" sz="1600" baseline="30000" dirty="0" smtClean="0"/>
              <a:t>6</a:t>
            </a:r>
            <a:r>
              <a:rPr lang="el-GR" altLang="el-GR" sz="1600" dirty="0" smtClean="0"/>
              <a:t> </a:t>
            </a:r>
            <a:r>
              <a:rPr lang="en-US" altLang="el-GR" sz="1600" dirty="0" smtClean="0"/>
              <a:t>km</a:t>
            </a:r>
            <a:endParaRPr lang="el-GR" altLang="el-GR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1600" dirty="0"/>
              <a:t>(μεταβολή απόστασης: 3.4%)</a:t>
            </a:r>
          </a:p>
        </p:txBody>
      </p:sp>
      <p:sp>
        <p:nvSpPr>
          <p:cNvPr id="8216" name="Rectangle 25"/>
          <p:cNvSpPr>
            <a:spLocks noChangeArrowheads="1"/>
          </p:cNvSpPr>
          <p:nvPr/>
        </p:nvSpPr>
        <p:spPr bwMode="auto">
          <a:xfrm>
            <a:off x="4625976" y="1717675"/>
            <a:ext cx="38131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600" dirty="0"/>
              <a:t>Εξαρτάται από το χρόνο (ώρα, ημέρα) και το γεωγραφικό πλάτος</a:t>
            </a:r>
          </a:p>
        </p:txBody>
      </p:sp>
      <p:sp>
        <p:nvSpPr>
          <p:cNvPr id="8217" name="Rectangle 26"/>
          <p:cNvSpPr>
            <a:spLocks noChangeArrowheads="1"/>
          </p:cNvSpPr>
          <p:nvPr/>
        </p:nvSpPr>
        <p:spPr bwMode="auto">
          <a:xfrm>
            <a:off x="5349875" y="2776538"/>
            <a:ext cx="32035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600" dirty="0"/>
              <a:t>Εξαρτάται από τη </a:t>
            </a:r>
            <a:r>
              <a:rPr lang="el-GR" altLang="el-GR" sz="1600" dirty="0" err="1"/>
              <a:t>νεφοκάλυψη</a:t>
            </a:r>
            <a:r>
              <a:rPr lang="el-GR" altLang="el-GR" sz="1600" dirty="0"/>
              <a:t> και τη δομή της ατμόσφαιρας</a:t>
            </a:r>
          </a:p>
        </p:txBody>
      </p:sp>
      <p:sp>
        <p:nvSpPr>
          <p:cNvPr id="8218" name="Rectangle 27"/>
          <p:cNvSpPr>
            <a:spLocks noChangeArrowheads="1"/>
          </p:cNvSpPr>
          <p:nvPr/>
        </p:nvSpPr>
        <p:spPr bwMode="auto">
          <a:xfrm>
            <a:off x="5540375" y="6140450"/>
            <a:ext cx="36036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600" dirty="0"/>
              <a:t>Εξαρτάται από την επιφάνεια (νερό: 0.06, έδαφος: 0.25, χιόνι: </a:t>
            </a:r>
            <a:r>
              <a:rPr lang="el-GR" altLang="el-GR" sz="1600" dirty="0" smtClean="0"/>
              <a:t>0.95)</a:t>
            </a:r>
            <a:endParaRPr lang="el-GR" altLang="el-GR" sz="1600" dirty="0"/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81000" y="47981"/>
            <a:ext cx="8450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Ηλιακή ακτινοβολία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6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0"/>
          <p:cNvSpPr>
            <a:spLocks noChangeArrowheads="1"/>
          </p:cNvSpPr>
          <p:nvPr/>
        </p:nvSpPr>
        <p:spPr bwMode="auto">
          <a:xfrm>
            <a:off x="6024556" y="2205353"/>
            <a:ext cx="3119444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400" b="1" dirty="0" smtClean="0"/>
              <a:t>Προσανατολισμός επιφάνειας (</a:t>
            </a:r>
            <a:r>
              <a:rPr lang="en-US" altLang="el-GR" sz="1400" b="1" dirty="0" smtClean="0"/>
              <a:t>Surface </a:t>
            </a:r>
            <a:r>
              <a:rPr lang="el-GR" altLang="el-GR" sz="1400" b="1" dirty="0" err="1" smtClean="0"/>
              <a:t>Aspect</a:t>
            </a:r>
            <a:r>
              <a:rPr lang="en-US" altLang="el-GR" sz="1400" b="1" dirty="0" smtClean="0"/>
              <a:t>, Asp). </a:t>
            </a:r>
            <a:r>
              <a:rPr lang="el-GR" altLang="el-GR" sz="1400" dirty="0" smtClean="0"/>
              <a:t>Η </a:t>
            </a:r>
            <a:r>
              <a:rPr lang="el-GR" altLang="el-GR" sz="1400" dirty="0"/>
              <a:t>διεύθυνση που ‘βλέπει’ </a:t>
            </a:r>
            <a:r>
              <a:rPr lang="el-GR" altLang="el-GR" sz="1400" dirty="0" smtClean="0"/>
              <a:t>κάθε ψηφίδα.</a:t>
            </a:r>
            <a:r>
              <a:rPr lang="en-US" altLang="el-GR" sz="1400" dirty="0"/>
              <a:t> </a:t>
            </a:r>
            <a:r>
              <a:rPr lang="el-GR" altLang="el-GR" sz="1400" dirty="0" smtClean="0"/>
              <a:t>Η γωνία</a:t>
            </a:r>
            <a:r>
              <a:rPr lang="en-US" altLang="el-GR" sz="1400" dirty="0"/>
              <a:t> </a:t>
            </a:r>
            <a:r>
              <a:rPr lang="el-GR" altLang="el-GR" sz="1400" dirty="0" smtClean="0"/>
              <a:t>μετριέται </a:t>
            </a:r>
            <a:r>
              <a:rPr lang="el-GR" altLang="el-GR" sz="1400" dirty="0"/>
              <a:t>από το Βορρά στη </a:t>
            </a:r>
            <a:r>
              <a:rPr lang="el-GR" altLang="el-GR" sz="1400" dirty="0" smtClean="0"/>
              <a:t>φορά</a:t>
            </a:r>
            <a:r>
              <a:rPr lang="en-US" altLang="el-GR" sz="1400" dirty="0" smtClean="0"/>
              <a:t> </a:t>
            </a:r>
            <a:r>
              <a:rPr lang="el-GR" altLang="el-GR" sz="1400" dirty="0" smtClean="0"/>
              <a:t>των δεικτώντου </a:t>
            </a:r>
            <a:r>
              <a:rPr lang="el-GR" altLang="el-GR" sz="1400" dirty="0"/>
              <a:t>ρολογιού σε μοίρες </a:t>
            </a:r>
            <a:r>
              <a:rPr lang="en-US" altLang="el-GR" sz="1400" dirty="0"/>
              <a:t> (0-360</a:t>
            </a:r>
            <a:r>
              <a:rPr lang="en-US" altLang="el-GR" sz="1400" dirty="0" smtClean="0"/>
              <a:t>).</a:t>
            </a:r>
            <a:endParaRPr lang="en-US" altLang="el-GR" sz="1400" dirty="0"/>
          </a:p>
        </p:txBody>
      </p:sp>
      <p:sp>
        <p:nvSpPr>
          <p:cNvPr id="25605" name="Rectangle 51"/>
          <p:cNvSpPr>
            <a:spLocks noChangeArrowheads="1"/>
          </p:cNvSpPr>
          <p:nvPr/>
        </p:nvSpPr>
        <p:spPr bwMode="auto">
          <a:xfrm>
            <a:off x="-9526" y="4326189"/>
            <a:ext cx="2362202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400" b="1" dirty="0"/>
              <a:t>Αζιμούθιο </a:t>
            </a:r>
            <a:r>
              <a:rPr lang="el-GR" altLang="el-GR" sz="1400" b="1" dirty="0" smtClean="0"/>
              <a:t>ηλίου (</a:t>
            </a:r>
            <a:r>
              <a:rPr lang="en-US" altLang="el-GR" sz="1400" b="1" dirty="0" smtClean="0"/>
              <a:t>Solar azimuth, </a:t>
            </a:r>
            <a:r>
              <a:rPr lang="en-US" altLang="el-GR" sz="1400" b="1" dirty="0" err="1" smtClean="0"/>
              <a:t>azm</a:t>
            </a:r>
            <a:r>
              <a:rPr lang="el-GR" altLang="el-GR" sz="1400" b="1" dirty="0" smtClean="0"/>
              <a:t>)</a:t>
            </a:r>
            <a:r>
              <a:rPr lang="en-US" altLang="el-GR" sz="1400" b="1" dirty="0" smtClean="0"/>
              <a:t>. </a:t>
            </a:r>
            <a:endParaRPr lang="el-GR" altLang="el-GR" sz="1400" b="1" dirty="0" smtClean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400" dirty="0" smtClean="0"/>
              <a:t>Η </a:t>
            </a:r>
            <a:r>
              <a:rPr lang="el-GR" altLang="el-GR" sz="1400" dirty="0"/>
              <a:t>γωνία </a:t>
            </a:r>
            <a:r>
              <a:rPr lang="el-GR" altLang="el-GR" sz="1400" dirty="0" smtClean="0"/>
              <a:t>μεταξύ: </a:t>
            </a:r>
            <a:r>
              <a:rPr lang="en-US" altLang="el-GR" sz="1400" dirty="0"/>
              <a:t>(</a:t>
            </a:r>
            <a:r>
              <a:rPr lang="el-GR" altLang="el-GR" sz="1400" dirty="0"/>
              <a:t>α</a:t>
            </a:r>
            <a:r>
              <a:rPr lang="en-US" altLang="el-GR" sz="1400" dirty="0" smtClean="0"/>
              <a:t>) </a:t>
            </a:r>
            <a:r>
              <a:rPr lang="el-GR" altLang="el-GR" sz="1400" dirty="0"/>
              <a:t>του επιπέδου που περνάει από τον ήλιο, τον παρατηρητή και το </a:t>
            </a:r>
            <a:r>
              <a:rPr lang="en-US" altLang="el-GR" sz="1400" dirty="0"/>
              <a:t>zenith </a:t>
            </a:r>
            <a:r>
              <a:rPr lang="el-GR" altLang="el-GR" sz="1400" dirty="0"/>
              <a:t>του και</a:t>
            </a:r>
            <a:r>
              <a:rPr lang="en-US" altLang="el-GR" sz="1400" dirty="0"/>
              <a:t> </a:t>
            </a:r>
            <a:r>
              <a:rPr lang="el-GR" altLang="el-GR" sz="1400" dirty="0"/>
              <a:t>(β) της γραμμής που συνδέει τον παρατηρητή και το </a:t>
            </a:r>
            <a:r>
              <a:rPr lang="el-GR" altLang="el-GR" sz="1400" dirty="0" smtClean="0"/>
              <a:t>Βορρά. </a:t>
            </a:r>
            <a:r>
              <a:rPr lang="el-GR" altLang="el-GR" sz="1400" dirty="0"/>
              <a:t>Η γωνία μετριέται από το Βορρά στη φορά των δεικτών του ρολογιού σε μοίρες </a:t>
            </a:r>
            <a:r>
              <a:rPr lang="en-US" altLang="el-GR" sz="1400" dirty="0"/>
              <a:t> (0-360). </a:t>
            </a:r>
            <a:endParaRPr lang="el-GR" altLang="el-GR" sz="1400" dirty="0"/>
          </a:p>
        </p:txBody>
      </p:sp>
      <p:sp>
        <p:nvSpPr>
          <p:cNvPr id="25606" name="Rectangle 52"/>
          <p:cNvSpPr>
            <a:spLocks noChangeArrowheads="1"/>
          </p:cNvSpPr>
          <p:nvPr/>
        </p:nvSpPr>
        <p:spPr bwMode="auto">
          <a:xfrm>
            <a:off x="0" y="2097623"/>
            <a:ext cx="242887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400" b="1" dirty="0"/>
              <a:t>Υψόμετρο </a:t>
            </a:r>
            <a:r>
              <a:rPr lang="el-GR" altLang="el-GR" sz="1400" b="1" dirty="0" smtClean="0"/>
              <a:t>ηλίου</a:t>
            </a:r>
            <a:r>
              <a:rPr lang="el-GR" altLang="el-GR" sz="1400" b="1" dirty="0"/>
              <a:t> </a:t>
            </a:r>
            <a:r>
              <a:rPr lang="el-GR" altLang="el-GR" sz="1400" b="1" dirty="0" smtClean="0"/>
              <a:t>(</a:t>
            </a:r>
            <a:r>
              <a:rPr lang="en-US" altLang="el-GR" sz="1400" b="1" dirty="0" smtClean="0"/>
              <a:t>Solar elevation, </a:t>
            </a:r>
            <a:r>
              <a:rPr lang="en-US" altLang="el-GR" sz="1400" b="1" dirty="0" err="1" smtClean="0"/>
              <a:t>elv</a:t>
            </a:r>
            <a:r>
              <a:rPr lang="en-US" altLang="el-GR" sz="1400" b="1" dirty="0" smtClean="0"/>
              <a:t>). </a:t>
            </a:r>
            <a:endParaRPr lang="el-GR" altLang="el-GR" sz="1400" b="1" dirty="0" smtClean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400" dirty="0" smtClean="0"/>
              <a:t>Η </a:t>
            </a:r>
            <a:r>
              <a:rPr lang="el-GR" altLang="el-GR" sz="1400" dirty="0"/>
              <a:t>γωνία </a:t>
            </a:r>
            <a:r>
              <a:rPr lang="el-GR" altLang="el-GR" sz="1400" dirty="0" smtClean="0"/>
              <a:t>μεταξύ: </a:t>
            </a:r>
            <a:r>
              <a:rPr lang="en-US" altLang="el-GR" sz="1400" dirty="0"/>
              <a:t>(</a:t>
            </a:r>
            <a:r>
              <a:rPr lang="el-GR" altLang="el-GR" sz="1400" dirty="0"/>
              <a:t>α</a:t>
            </a:r>
            <a:r>
              <a:rPr lang="en-US" altLang="el-GR" sz="1400" dirty="0"/>
              <a:t>) </a:t>
            </a:r>
            <a:r>
              <a:rPr lang="el-GR" altLang="el-GR" sz="1400" dirty="0"/>
              <a:t>της γραμμής του ορίζοντα του παρατηρητή και </a:t>
            </a:r>
            <a:r>
              <a:rPr lang="en-US" altLang="el-GR" sz="1400" dirty="0"/>
              <a:t>(</a:t>
            </a:r>
            <a:r>
              <a:rPr lang="el-GR" altLang="el-GR" sz="1400" dirty="0"/>
              <a:t>β</a:t>
            </a:r>
            <a:r>
              <a:rPr lang="en-US" altLang="el-GR" sz="1400" dirty="0"/>
              <a:t>) </a:t>
            </a:r>
            <a:r>
              <a:rPr lang="el-GR" altLang="el-GR" sz="1400" dirty="0"/>
              <a:t>της γραμμής που συνδέει τον παρατηρητή και τον ήλιο</a:t>
            </a:r>
            <a:r>
              <a:rPr lang="en-US" altLang="el-GR" sz="1400" dirty="0"/>
              <a:t>. </a:t>
            </a:r>
            <a:r>
              <a:rPr lang="el-GR" altLang="el-GR" sz="1400" dirty="0"/>
              <a:t>Η γωνία μετριέται από τον ορίζοντα προς τα πάνω σε μοίρες </a:t>
            </a:r>
            <a:r>
              <a:rPr lang="en-US" altLang="el-GR" sz="1400" dirty="0"/>
              <a:t>(0-90).</a:t>
            </a:r>
            <a:endParaRPr lang="el-GR" altLang="el-GR" sz="1400" dirty="0"/>
          </a:p>
        </p:txBody>
      </p:sp>
      <p:sp>
        <p:nvSpPr>
          <p:cNvPr id="25607" name="Rectangle 53"/>
          <p:cNvSpPr>
            <a:spLocks noChangeArrowheads="1"/>
          </p:cNvSpPr>
          <p:nvPr/>
        </p:nvSpPr>
        <p:spPr bwMode="auto">
          <a:xfrm>
            <a:off x="2511472" y="5903893"/>
            <a:ext cx="367025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400" b="1" dirty="0"/>
              <a:t>Κλίση</a:t>
            </a:r>
            <a:r>
              <a:rPr lang="en-US" altLang="el-GR" sz="1400" b="1" dirty="0"/>
              <a:t> </a:t>
            </a:r>
            <a:r>
              <a:rPr lang="el-GR" altLang="el-GR" sz="1400" b="1" dirty="0" smtClean="0"/>
              <a:t>επιφάνειας (</a:t>
            </a:r>
            <a:r>
              <a:rPr lang="en-US" altLang="el-GR" sz="1400" b="1" dirty="0" smtClean="0"/>
              <a:t>Surface Slope, </a:t>
            </a:r>
            <a:r>
              <a:rPr lang="en-US" altLang="el-GR" sz="1400" b="1" dirty="0" err="1" smtClean="0"/>
              <a:t>Slp</a:t>
            </a:r>
            <a:r>
              <a:rPr lang="en-US" altLang="el-GR" sz="1400" b="1" dirty="0" smtClean="0"/>
              <a:t>). </a:t>
            </a:r>
            <a:endParaRPr lang="el-GR" altLang="el-GR" sz="1400" b="1" dirty="0" smtClean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400" dirty="0" smtClean="0"/>
              <a:t>Η κλίση</a:t>
            </a:r>
            <a:r>
              <a:rPr lang="en-US" altLang="el-GR" sz="1400" dirty="0" smtClean="0"/>
              <a:t> </a:t>
            </a:r>
            <a:r>
              <a:rPr lang="el-GR" altLang="el-GR" sz="1400" dirty="0" smtClean="0"/>
              <a:t>της επιφάνειας είναι </a:t>
            </a:r>
            <a:r>
              <a:rPr lang="el-GR" altLang="el-GR" sz="1400" dirty="0"/>
              <a:t>η μεγαλύτερη κλίση </a:t>
            </a:r>
            <a:r>
              <a:rPr lang="el-GR" altLang="el-GR" sz="1400" dirty="0" smtClean="0"/>
              <a:t>από κάθε ψηφίδα προς τις </a:t>
            </a:r>
            <a:r>
              <a:rPr lang="el-GR" altLang="el-GR" sz="1400" dirty="0"/>
              <a:t>οκτώ </a:t>
            </a:r>
            <a:r>
              <a:rPr lang="el-GR" altLang="el-GR" sz="1400" dirty="0" smtClean="0"/>
              <a:t>γειτονικές της</a:t>
            </a:r>
            <a:r>
              <a:rPr lang="en-US" altLang="el-GR" sz="1400" dirty="0" smtClean="0"/>
              <a:t>. </a:t>
            </a:r>
            <a:r>
              <a:rPr lang="el-GR" altLang="el-GR" sz="1400" dirty="0"/>
              <a:t>Η γωνία μετριέται σε μοίρες </a:t>
            </a:r>
            <a:r>
              <a:rPr lang="en-US" altLang="el-GR" sz="1400" dirty="0"/>
              <a:t>(0-90</a:t>
            </a:r>
            <a:r>
              <a:rPr lang="en-US" altLang="el-GR" sz="1400" dirty="0" smtClean="0"/>
              <a:t>).</a:t>
            </a:r>
            <a:endParaRPr lang="en-US" altLang="el-GR" sz="1400" dirty="0"/>
          </a:p>
        </p:txBody>
      </p:sp>
      <p:sp>
        <p:nvSpPr>
          <p:cNvPr id="56" name="Rectangle 2"/>
          <p:cNvSpPr txBox="1">
            <a:spLocks noChangeArrowheads="1"/>
          </p:cNvSpPr>
          <p:nvPr/>
        </p:nvSpPr>
        <p:spPr bwMode="auto">
          <a:xfrm>
            <a:off x="2947559" y="4464"/>
            <a:ext cx="44628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l-GR" alt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Ηλιακή ακτινοβολία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ectangle 2"/>
          <p:cNvSpPr>
            <a:spLocks noChangeArrowheads="1"/>
          </p:cNvSpPr>
          <p:nvPr/>
        </p:nvSpPr>
        <p:spPr bwMode="auto">
          <a:xfrm>
            <a:off x="3242864" y="845496"/>
            <a:ext cx="1789272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000" b="1" i="1" dirty="0">
                <a:solidFill>
                  <a:srgbClr val="C00000"/>
                </a:solidFill>
              </a:rPr>
              <a:t>I = I</a:t>
            </a:r>
            <a:r>
              <a:rPr lang="en-US" altLang="el-GR" sz="2000" b="1" i="1" baseline="-25000" dirty="0">
                <a:solidFill>
                  <a:srgbClr val="C00000"/>
                </a:solidFill>
              </a:rPr>
              <a:t>o </a:t>
            </a:r>
            <a:r>
              <a:rPr lang="el-GR" altLang="el-GR" sz="2000" b="1" i="1" dirty="0">
                <a:solidFill>
                  <a:srgbClr val="C00000"/>
                </a:solidFill>
              </a:rPr>
              <a:t>*</a:t>
            </a:r>
            <a:r>
              <a:rPr lang="en-US" altLang="el-GR" sz="2000" b="1" i="1" dirty="0" smtClean="0">
                <a:solidFill>
                  <a:srgbClr val="C00000"/>
                </a:solidFill>
              </a:rPr>
              <a:t> </a:t>
            </a:r>
            <a:r>
              <a:rPr lang="en-US" altLang="el-GR" sz="2000" b="1" i="1" dirty="0">
                <a:solidFill>
                  <a:srgbClr val="C00000"/>
                </a:solidFill>
              </a:rPr>
              <a:t>d * </a:t>
            </a:r>
            <a:r>
              <a:rPr lang="en-US" altLang="el-GR" sz="2000" b="1" dirty="0" err="1">
                <a:solidFill>
                  <a:srgbClr val="C00000"/>
                </a:solidFill>
              </a:rPr>
              <a:t>cos</a:t>
            </a:r>
            <a:r>
              <a:rPr lang="en-US" altLang="el-GR" sz="2000" b="1" i="1" dirty="0" err="1">
                <a:solidFill>
                  <a:srgbClr val="C00000"/>
                </a:solidFill>
              </a:rPr>
              <a:t>f</a:t>
            </a:r>
            <a:endParaRPr lang="en-US" altLang="el-GR" sz="2000" b="1" i="1" dirty="0">
              <a:solidFill>
                <a:srgbClr val="C00000"/>
              </a:solidFill>
            </a:endParaRPr>
          </a:p>
        </p:txBody>
      </p:sp>
      <p:sp>
        <p:nvSpPr>
          <p:cNvPr id="57" name="Text Box 3"/>
          <p:cNvSpPr txBox="1">
            <a:spLocks noChangeArrowheads="1"/>
          </p:cNvSpPr>
          <p:nvPr/>
        </p:nvSpPr>
        <p:spPr bwMode="auto">
          <a:xfrm>
            <a:off x="209549" y="1680094"/>
            <a:ext cx="884631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600" dirty="0" err="1">
                <a:solidFill>
                  <a:srgbClr val="C00000"/>
                </a:solidFill>
              </a:rPr>
              <a:t>c</a:t>
            </a:r>
            <a:r>
              <a:rPr lang="en-US" altLang="el-GR" sz="1600" dirty="0" err="1" smtClean="0">
                <a:solidFill>
                  <a:srgbClr val="C00000"/>
                </a:solidFill>
              </a:rPr>
              <a:t>os</a:t>
            </a:r>
            <a:r>
              <a:rPr lang="en-US" altLang="el-GR" sz="1600" b="1" i="1" dirty="0" err="1" smtClean="0">
                <a:solidFill>
                  <a:srgbClr val="C00000"/>
                </a:solidFill>
              </a:rPr>
              <a:t>f</a:t>
            </a:r>
            <a:r>
              <a:rPr lang="el-GR" altLang="el-GR" sz="1600" b="1" i="1" dirty="0" smtClean="0">
                <a:solidFill>
                  <a:srgbClr val="C00000"/>
                </a:solidFill>
              </a:rPr>
              <a:t> </a:t>
            </a:r>
            <a:r>
              <a:rPr lang="en-US" altLang="el-GR" sz="1600" dirty="0" smtClean="0">
                <a:solidFill>
                  <a:srgbClr val="C00000"/>
                </a:solidFill>
              </a:rPr>
              <a:t>=</a:t>
            </a:r>
            <a:r>
              <a:rPr lang="el-GR" altLang="el-GR" sz="1600" dirty="0" smtClean="0">
                <a:solidFill>
                  <a:srgbClr val="C00000"/>
                </a:solidFill>
              </a:rPr>
              <a:t> </a:t>
            </a:r>
            <a:r>
              <a:rPr lang="en-US" altLang="el-GR" sz="1600" dirty="0" err="1">
                <a:solidFill>
                  <a:srgbClr val="C00000"/>
                </a:solidFill>
              </a:rPr>
              <a:t>sin</a:t>
            </a:r>
            <a:r>
              <a:rPr lang="en-US" altLang="el-GR" sz="1600" b="1" i="1" dirty="0" err="1">
                <a:solidFill>
                  <a:srgbClr val="C00000"/>
                </a:solidFill>
              </a:rPr>
              <a:t>Azm</a:t>
            </a:r>
            <a:r>
              <a:rPr lang="en-US" altLang="el-GR" sz="1600" dirty="0">
                <a:solidFill>
                  <a:srgbClr val="C00000"/>
                </a:solidFill>
              </a:rPr>
              <a:t>*</a:t>
            </a:r>
            <a:r>
              <a:rPr lang="en-US" altLang="el-GR" sz="1600" dirty="0" err="1">
                <a:solidFill>
                  <a:srgbClr val="C00000"/>
                </a:solidFill>
              </a:rPr>
              <a:t>cos</a:t>
            </a:r>
            <a:r>
              <a:rPr lang="en-US" altLang="el-GR" sz="1600" b="1" i="1" dirty="0" err="1">
                <a:solidFill>
                  <a:srgbClr val="C00000"/>
                </a:solidFill>
              </a:rPr>
              <a:t>Elv</a:t>
            </a:r>
            <a:r>
              <a:rPr lang="en-US" altLang="el-GR" sz="1600" dirty="0">
                <a:solidFill>
                  <a:srgbClr val="C00000"/>
                </a:solidFill>
              </a:rPr>
              <a:t>*cos(90-</a:t>
            </a:r>
            <a:r>
              <a:rPr lang="en-US" altLang="el-GR" sz="1600" b="1" i="1" dirty="0">
                <a:solidFill>
                  <a:srgbClr val="C00000"/>
                </a:solidFill>
              </a:rPr>
              <a:t>Slp)</a:t>
            </a:r>
            <a:r>
              <a:rPr lang="en-US" altLang="el-GR" sz="1600" dirty="0">
                <a:solidFill>
                  <a:srgbClr val="C00000"/>
                </a:solidFill>
              </a:rPr>
              <a:t>*</a:t>
            </a:r>
            <a:r>
              <a:rPr lang="en-US" altLang="el-GR" sz="1600" dirty="0" err="1" smtClean="0">
                <a:solidFill>
                  <a:srgbClr val="C00000"/>
                </a:solidFill>
              </a:rPr>
              <a:t>sin</a:t>
            </a:r>
            <a:r>
              <a:rPr lang="en-US" altLang="el-GR" sz="1600" b="1" i="1" dirty="0" err="1" smtClean="0">
                <a:solidFill>
                  <a:srgbClr val="C00000"/>
                </a:solidFill>
              </a:rPr>
              <a:t>Asp</a:t>
            </a:r>
            <a:r>
              <a:rPr lang="en-US" altLang="el-GR" sz="1600" dirty="0" err="1" smtClean="0">
                <a:solidFill>
                  <a:srgbClr val="C00000"/>
                </a:solidFill>
              </a:rPr>
              <a:t>+cos</a:t>
            </a:r>
            <a:r>
              <a:rPr lang="en-US" altLang="el-GR" sz="1600" b="1" i="1" dirty="0" err="1" smtClean="0">
                <a:solidFill>
                  <a:srgbClr val="C00000"/>
                </a:solidFill>
              </a:rPr>
              <a:t>Azm</a:t>
            </a:r>
            <a:r>
              <a:rPr lang="en-US" altLang="el-GR" sz="1600" dirty="0" smtClean="0">
                <a:solidFill>
                  <a:srgbClr val="C00000"/>
                </a:solidFill>
              </a:rPr>
              <a:t>*</a:t>
            </a:r>
            <a:r>
              <a:rPr lang="en-US" altLang="el-GR" sz="1600" dirty="0" err="1" smtClean="0">
                <a:solidFill>
                  <a:srgbClr val="C00000"/>
                </a:solidFill>
              </a:rPr>
              <a:t>cos</a:t>
            </a:r>
            <a:r>
              <a:rPr lang="en-US" altLang="el-GR" sz="1600" b="1" i="1" dirty="0" err="1" smtClean="0">
                <a:solidFill>
                  <a:srgbClr val="C00000"/>
                </a:solidFill>
              </a:rPr>
              <a:t>Elv</a:t>
            </a:r>
            <a:r>
              <a:rPr lang="en-US" altLang="el-GR" sz="1600" dirty="0" smtClean="0">
                <a:solidFill>
                  <a:srgbClr val="C00000"/>
                </a:solidFill>
              </a:rPr>
              <a:t>*cos(90-</a:t>
            </a:r>
            <a:r>
              <a:rPr lang="en-US" altLang="el-GR" sz="1600" b="1" i="1" dirty="0" smtClean="0">
                <a:solidFill>
                  <a:srgbClr val="C00000"/>
                </a:solidFill>
              </a:rPr>
              <a:t>Slp</a:t>
            </a:r>
            <a:r>
              <a:rPr lang="en-US" altLang="el-GR" sz="1600" b="1" i="1" dirty="0">
                <a:solidFill>
                  <a:srgbClr val="C00000"/>
                </a:solidFill>
              </a:rPr>
              <a:t>)</a:t>
            </a:r>
            <a:r>
              <a:rPr lang="en-US" altLang="el-GR" sz="1600" dirty="0">
                <a:solidFill>
                  <a:srgbClr val="C00000"/>
                </a:solidFill>
              </a:rPr>
              <a:t>*</a:t>
            </a:r>
            <a:r>
              <a:rPr lang="en-US" altLang="el-GR" sz="1600" dirty="0" err="1" smtClean="0">
                <a:solidFill>
                  <a:srgbClr val="C00000"/>
                </a:solidFill>
              </a:rPr>
              <a:t>cos</a:t>
            </a:r>
            <a:r>
              <a:rPr lang="en-US" altLang="el-GR" sz="1600" b="1" i="1" dirty="0" err="1" smtClean="0">
                <a:solidFill>
                  <a:srgbClr val="C00000"/>
                </a:solidFill>
              </a:rPr>
              <a:t>Asp</a:t>
            </a:r>
            <a:r>
              <a:rPr lang="en-US" altLang="el-GR" sz="1600" dirty="0" err="1" smtClean="0">
                <a:solidFill>
                  <a:srgbClr val="C00000"/>
                </a:solidFill>
              </a:rPr>
              <a:t>+sin</a:t>
            </a:r>
            <a:r>
              <a:rPr lang="en-US" altLang="el-GR" sz="1600" b="1" i="1" dirty="0" err="1" smtClean="0">
                <a:solidFill>
                  <a:srgbClr val="C00000"/>
                </a:solidFill>
              </a:rPr>
              <a:t>Elv</a:t>
            </a:r>
            <a:r>
              <a:rPr lang="en-US" altLang="el-GR" sz="1600" dirty="0" smtClean="0">
                <a:solidFill>
                  <a:srgbClr val="C00000"/>
                </a:solidFill>
              </a:rPr>
              <a:t>*sin(90-</a:t>
            </a:r>
            <a:r>
              <a:rPr lang="en-US" altLang="el-GR" sz="1600" b="1" i="1" dirty="0" smtClean="0">
                <a:solidFill>
                  <a:srgbClr val="C00000"/>
                </a:solidFill>
              </a:rPr>
              <a:t>Slp</a:t>
            </a:r>
            <a:r>
              <a:rPr lang="en-US" altLang="el-GR" sz="1600" b="1" i="1" dirty="0">
                <a:solidFill>
                  <a:srgbClr val="C00000"/>
                </a:solidFill>
              </a:rPr>
              <a:t>)</a:t>
            </a:r>
            <a:endParaRPr lang="el-GR" altLang="el-GR" sz="1600" b="1" i="1" dirty="0">
              <a:solidFill>
                <a:srgbClr val="C00000"/>
              </a:solidFill>
            </a:endParaRPr>
          </a:p>
        </p:txBody>
      </p:sp>
      <p:sp>
        <p:nvSpPr>
          <p:cNvPr id="58" name="Rectangle 5"/>
          <p:cNvSpPr>
            <a:spLocks noChangeArrowheads="1"/>
          </p:cNvSpPr>
          <p:nvPr/>
        </p:nvSpPr>
        <p:spPr bwMode="auto">
          <a:xfrm>
            <a:off x="3776997" y="1313454"/>
            <a:ext cx="33821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64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640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640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640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640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64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64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64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64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l-GR" sz="1600" i="1" dirty="0">
                <a:solidFill>
                  <a:srgbClr val="C00000"/>
                </a:solidFill>
              </a:rPr>
              <a:t>d</a:t>
            </a:r>
            <a:r>
              <a:rPr lang="en-US" altLang="el-GR" sz="1600" dirty="0">
                <a:solidFill>
                  <a:srgbClr val="C00000"/>
                </a:solidFill>
              </a:rPr>
              <a:t>=1+0.034*cos(2*</a:t>
            </a:r>
            <a:r>
              <a:rPr lang="el-GR" altLang="el-GR" sz="1600" dirty="0">
                <a:solidFill>
                  <a:srgbClr val="C00000"/>
                </a:solidFill>
              </a:rPr>
              <a:t>π</a:t>
            </a:r>
            <a:r>
              <a:rPr lang="en-US" altLang="el-GR" sz="1600" dirty="0">
                <a:solidFill>
                  <a:srgbClr val="C00000"/>
                </a:solidFill>
              </a:rPr>
              <a:t>*</a:t>
            </a:r>
            <a:r>
              <a:rPr lang="en-US" altLang="el-GR" sz="1600" b="1" i="1" dirty="0">
                <a:solidFill>
                  <a:srgbClr val="C00000"/>
                </a:solidFill>
              </a:rPr>
              <a:t>J</a:t>
            </a:r>
            <a:r>
              <a:rPr lang="en-US" altLang="el-GR" sz="1600" dirty="0">
                <a:solidFill>
                  <a:srgbClr val="C00000"/>
                </a:solidFill>
              </a:rPr>
              <a:t>/365-0.05) </a:t>
            </a:r>
          </a:p>
        </p:txBody>
      </p:sp>
      <p:sp>
        <p:nvSpPr>
          <p:cNvPr id="59" name="Text Box 6"/>
          <p:cNvSpPr txBox="1">
            <a:spLocks noChangeArrowheads="1"/>
          </p:cNvSpPr>
          <p:nvPr/>
        </p:nvSpPr>
        <p:spPr bwMode="auto">
          <a:xfrm>
            <a:off x="1852381" y="1293408"/>
            <a:ext cx="16718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640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640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640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640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640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64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64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64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64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l-GR" sz="1600" i="1" dirty="0">
                <a:solidFill>
                  <a:srgbClr val="C00000"/>
                </a:solidFill>
              </a:rPr>
              <a:t>I</a:t>
            </a:r>
            <a:r>
              <a:rPr lang="en-US" altLang="el-GR" sz="1600" baseline="-25000" dirty="0">
                <a:solidFill>
                  <a:srgbClr val="C00000"/>
                </a:solidFill>
              </a:rPr>
              <a:t>o</a:t>
            </a:r>
            <a:r>
              <a:rPr lang="en-US" altLang="el-GR" sz="1600" dirty="0">
                <a:solidFill>
                  <a:srgbClr val="C00000"/>
                </a:solidFill>
              </a:rPr>
              <a:t> ≈ 1367 W/m</a:t>
            </a:r>
            <a:r>
              <a:rPr lang="en-US" altLang="el-GR" sz="1600" baseline="30000" dirty="0">
                <a:solidFill>
                  <a:srgbClr val="C00000"/>
                </a:solidFill>
              </a:rPr>
              <a:t>2</a:t>
            </a:r>
            <a:endParaRPr lang="el-GR" altLang="el-GR" sz="1600" baseline="30000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205354"/>
            <a:ext cx="3829197" cy="365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38099" y="366414"/>
            <a:ext cx="891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000" b="1" kern="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Δυνητική ηλιακή ακτινοβολία</a:t>
            </a:r>
            <a:r>
              <a:rPr lang="en-US" altLang="el-GR" sz="2000" b="1" kern="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l-GR" sz="2000" b="1" kern="0" dirty="0">
                <a:solidFill>
                  <a:srgbClr val="C00000"/>
                </a:solidFill>
                <a:cs typeface="Times New Roman" panose="02020603050405020304" pitchFamily="18" charset="0"/>
              </a:rPr>
              <a:t>(W/m</a:t>
            </a:r>
            <a:r>
              <a:rPr lang="en-US" altLang="el-GR" sz="2000" b="1" kern="0" baseline="30000" dirty="0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000" b="1" kern="0" dirty="0">
                <a:solidFill>
                  <a:srgbClr val="C00000"/>
                </a:solidFill>
                <a:cs typeface="Times New Roman" panose="02020603050405020304" pitchFamily="18" charset="0"/>
              </a:rPr>
              <a:t>)   </a:t>
            </a:r>
            <a:endParaRPr lang="el-GR" altLang="el-GR" sz="2000" b="1" kern="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89"/>
          <a:stretch/>
        </p:blipFill>
        <p:spPr>
          <a:xfrm>
            <a:off x="6268678" y="3399621"/>
            <a:ext cx="2839943" cy="315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90500" y="1409700"/>
            <a:ext cx="269875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000" b="1" dirty="0"/>
              <a:t>Ημερησία ηλιακή </a:t>
            </a:r>
            <a:endParaRPr lang="en-US" altLang="el-GR" sz="20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2000" b="1" dirty="0"/>
              <a:t>ακτινοβολία στο εξωτερικό όριο της ατμόσφαιρας </a:t>
            </a:r>
            <a:r>
              <a:rPr lang="en-US" altLang="el-GR" sz="2000" b="1" dirty="0"/>
              <a:t>(W/m</a:t>
            </a:r>
            <a:r>
              <a:rPr lang="en-US" altLang="el-GR" sz="2000" b="1" baseline="30000" dirty="0"/>
              <a:t>2</a:t>
            </a:r>
            <a:r>
              <a:rPr lang="en-US" altLang="el-GR" sz="2000" b="1" dirty="0"/>
              <a:t>)</a:t>
            </a:r>
            <a:endParaRPr lang="el-GR" altLang="el-GR" sz="2000" b="1" dirty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6296025" y="6464399"/>
            <a:ext cx="2476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i="1" dirty="0" smtClean="0">
                <a:ea typeface="Calibri" pitchFamily="34" charset="0"/>
                <a:cs typeface="Times New Roman" pitchFamily="18" charset="0"/>
              </a:rPr>
              <a:t>Πηγή:</a:t>
            </a:r>
            <a:r>
              <a:rPr lang="el-GR" altLang="el-GR" sz="1400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l-GR" sz="1400" i="1" dirty="0" err="1" smtClean="0">
                <a:ea typeface="Calibri" pitchFamily="34" charset="0"/>
                <a:cs typeface="Times New Roman" pitchFamily="18" charset="0"/>
              </a:rPr>
              <a:t>Christopherson</a:t>
            </a:r>
            <a:r>
              <a:rPr lang="en-US" altLang="el-GR" sz="1400" i="1" dirty="0">
                <a:ea typeface="Calibri" pitchFamily="34" charset="0"/>
                <a:cs typeface="Times New Roman" pitchFamily="18" charset="0"/>
              </a:rPr>
              <a:t>, </a:t>
            </a:r>
            <a:r>
              <a:rPr lang="el-GR" altLang="el-GR" sz="1400" i="1" dirty="0">
                <a:ea typeface="Calibri" pitchFamily="34" charset="0"/>
                <a:cs typeface="Times New Roman" pitchFamily="18" charset="0"/>
              </a:rPr>
              <a:t>2000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863" y="914400"/>
            <a:ext cx="5840149" cy="570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90500" y="218430"/>
            <a:ext cx="86582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Ηλιακή ακτινοβολία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2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88925" y="1020763"/>
            <a:ext cx="186013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130141" y="2941102"/>
            <a:ext cx="8610600" cy="221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 eaLnBrk="1" hangingPunct="1">
              <a:spcBef>
                <a:spcPct val="0"/>
              </a:spcBef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l-GR" altLang="el-GR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Εύρεση κοιλοτήτων </a:t>
            </a:r>
            <a:r>
              <a:rPr lang="el-GR" altLang="el-GR" sz="2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l-GR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l-GR" altLang="el-GR" sz="2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ink</a:t>
            </a:r>
            <a:r>
              <a:rPr lang="el-GR" altLang="el-GR" sz="2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και κορυφών (</a:t>
            </a:r>
            <a:r>
              <a:rPr lang="en-US" altLang="el-GR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l-GR" sz="2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eak)</a:t>
            </a:r>
            <a:endParaRPr lang="el-GR" altLang="el-GR" sz="2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Εφαρμόζεται</a:t>
            </a:r>
            <a:r>
              <a:rPr lang="el-GR" altLang="el-GR" sz="1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στο ΨΜ</a:t>
            </a:r>
            <a:r>
              <a:rPr lang="en-US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εντοπίζει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τις ψηφίδες που έχουν χαμηλότερο ή μεγαλύτερο υψόμετρο 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από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τις 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οκτώ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γειτονικές τους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l-GR" altLang="el-GR" sz="20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l-GR" altLang="el-GR" sz="2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Εξάλειψη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κοιλοτήτων (</a:t>
            </a:r>
            <a:r>
              <a:rPr lang="en-US" altLang="el-GR" sz="2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l-GR" altLang="el-GR" sz="2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ill</a:t>
            </a:r>
            <a:r>
              <a:rPr lang="el-GR" altLang="el-GR" sz="2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Εφαρμόζεται στο ΨΜΥ και εξαλείφει 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τις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κοιλότητες</a:t>
            </a:r>
            <a:r>
              <a:rPr lang="en-US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και τις κορυφές</a:t>
            </a:r>
            <a:endParaRPr lang="el-GR" altLang="el-GR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l-GR" altLang="el-GR" sz="1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Rectangle 2"/>
          <p:cNvSpPr>
            <a:spLocks noChangeArrowheads="1"/>
          </p:cNvSpPr>
          <p:nvPr/>
        </p:nvSpPr>
        <p:spPr bwMode="auto">
          <a:xfrm>
            <a:off x="130141" y="1312863"/>
            <a:ext cx="853598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υδρολογικές συναρτήσεις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που χρησιμοποιούνται στα ΣΓΠ για τη δημιουργία λεκάνης απορροής και υδρογραφικού δικτύου εφαρμόζονται σε ένα </a:t>
            </a:r>
            <a:r>
              <a:rPr lang="el-GR" altLang="el-GR" sz="2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κάνναβο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(raster)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υψομέτρων. Σε αυτό το πρωτογενές επίπεδο</a:t>
            </a:r>
            <a:r>
              <a:rPr lang="en-US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Ψηφιακό Μοντέλο Υψομέτρων, ΨΜΥ-</a:t>
            </a:r>
            <a:r>
              <a:rPr lang="en-US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γίνονται οι απαραίτητες επεξεργασίες, ώστε να προκύψει ένας υδρολογικά λειτουργικός </a:t>
            </a:r>
            <a:r>
              <a:rPr lang="el-GR" altLang="el-GR" sz="2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κάνναβος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altLang="el-GR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39339" r="51640" b="52588"/>
          <a:stretch>
            <a:fillRect/>
          </a:stretch>
        </p:blipFill>
        <p:spPr bwMode="auto">
          <a:xfrm>
            <a:off x="-12705" y="5013255"/>
            <a:ext cx="4637884" cy="103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24612" r="52631" b="66534"/>
          <a:stretch>
            <a:fillRect/>
          </a:stretch>
        </p:blipFill>
        <p:spPr bwMode="auto">
          <a:xfrm>
            <a:off x="4663477" y="4934403"/>
            <a:ext cx="4280497" cy="108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Rectangle 3"/>
          <p:cNvSpPr>
            <a:spLocks noChangeArrowheads="1"/>
          </p:cNvSpPr>
          <p:nvPr/>
        </p:nvSpPr>
        <p:spPr bwMode="auto">
          <a:xfrm>
            <a:off x="5885447" y="6177089"/>
            <a:ext cx="28052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Πηγή σχημάτων: </a:t>
            </a:r>
            <a:r>
              <a:rPr lang="en-US" altLang="el-GR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ESRI, </a:t>
            </a:r>
            <a:r>
              <a:rPr lang="el-GR" altLang="el-GR" sz="1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ArcGIS</a:t>
            </a:r>
            <a:r>
              <a:rPr lang="el-GR" altLang="el-GR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l-GR" altLang="el-GR" sz="1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Help</a:t>
            </a:r>
            <a:endParaRPr lang="el-GR" altLang="el-GR" sz="14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" y="801688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Δημιουργία υδρολογικά </a:t>
            </a:r>
            <a:r>
              <a:rPr lang="el-GR" altLang="el-GR" sz="20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λειτοργικού</a:t>
            </a:r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ψηφιακού μοντέλου υψομέτρων </a:t>
            </a: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-12707" y="109282"/>
            <a:ext cx="91567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Γεωμορφολογικά μεγέθη λεκάνης απορροής</a:t>
            </a:r>
            <a:endParaRPr 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41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www.researchgate.net/profile/Md_Islam228/publication/319648257/figure/fig1/AS:574885833306112@1514074871304/Annual-solar-global-radiation-9_W640.jpg">
            <a:extLst>
              <a:ext uri="{FF2B5EF4-FFF2-40B4-BE49-F238E27FC236}">
                <a16:creationId xmlns:a16="http://schemas.microsoft.com/office/drawing/2014/main" xmlns="" id="{A763C3D7-0D1D-4F75-913B-2DF90B8FA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t="8460"/>
          <a:stretch/>
        </p:blipFill>
        <p:spPr bwMode="auto">
          <a:xfrm>
            <a:off x="3064437" y="3812688"/>
            <a:ext cx="6079563" cy="30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xmlns="" id="{EFADBA04-EE73-4DD8-BE84-1D579F0E9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31" y="1488927"/>
            <a:ext cx="188942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el-GR"/>
            </a:defPPr>
            <a:lvl1pPr algn="ctr" eaLnBrk="0" hangingPunct="0">
              <a:buFontTx/>
              <a:buNone/>
              <a:defRPr sz="2000" b="1" ker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itchFamily="18" charset="0"/>
              </a:defRPr>
            </a:lvl9pPr>
          </a:lstStyle>
          <a:p>
            <a:r>
              <a:rPr lang="el-GR" altLang="el-GR" dirty="0"/>
              <a:t>Μέση ετήσια ηλιακή ακτινοβολία στο έδαφος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28779"/>
            <a:ext cx="28714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Ηλιακή ακτινοβολία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2" descr="g8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50417" r="1149" b="7675"/>
          <a:stretch/>
        </p:blipFill>
        <p:spPr bwMode="auto">
          <a:xfrm>
            <a:off x="3147709" y="57150"/>
            <a:ext cx="5996292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91929" y="4839554"/>
            <a:ext cx="127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l-G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kWh/m</a:t>
            </a:r>
            <a:r>
              <a:rPr lang="en-US" altLang="el-GR" sz="2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l-GR" alt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64437" y="2943225"/>
            <a:ext cx="16283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b="1" i="1" dirty="0">
                <a:ea typeface="Calibri" pitchFamily="34" charset="0"/>
                <a:cs typeface="Times New Roman" pitchFamily="18" charset="0"/>
              </a:rPr>
              <a:t>Πηγή:</a:t>
            </a:r>
            <a:r>
              <a:rPr lang="en-US" altLang="el-GR" sz="12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l-GR" sz="1200" b="1" i="1" dirty="0" err="1">
                <a:ea typeface="Calibri" pitchFamily="34" charset="0"/>
                <a:cs typeface="Times New Roman" pitchFamily="18" charset="0"/>
              </a:rPr>
              <a:t>Christopherson</a:t>
            </a:r>
            <a:r>
              <a:rPr lang="en-US" altLang="el-GR" sz="1200" b="1" i="1" dirty="0">
                <a:ea typeface="Calibri" pitchFamily="34" charset="0"/>
                <a:cs typeface="Times New Roman" pitchFamily="18" charset="0"/>
              </a:rPr>
              <a:t>, </a:t>
            </a:r>
            <a:r>
              <a:rPr lang="el-GR" altLang="el-GR" sz="1200" b="1" i="1" dirty="0">
                <a:ea typeface="Calibri" pitchFamily="34" charset="0"/>
                <a:cs typeface="Times New Roman" pitchFamily="18" charset="0"/>
              </a:rPr>
              <a:t>2000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2319034" y="1474639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W/m</a:t>
            </a:r>
            <a:r>
              <a:rPr lang="en-US" sz="2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87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0661" name="Group 213"/>
          <p:cNvGraphicFramePr>
            <a:graphicFrameLocks noGrp="1"/>
          </p:cNvGraphicFramePr>
          <p:nvPr/>
        </p:nvGraphicFramePr>
        <p:xfrm>
          <a:off x="930275" y="1096963"/>
          <a:ext cx="6545263" cy="5121270"/>
        </p:xfrm>
        <a:graphic>
          <a:graphicData uri="http://schemas.openxmlformats.org/drawingml/2006/table">
            <a:tbl>
              <a:tblPr/>
              <a:tblGrid>
                <a:gridCol w="935038"/>
                <a:gridCol w="1011237"/>
                <a:gridCol w="857250"/>
                <a:gridCol w="935038"/>
                <a:gridCol w="936625"/>
                <a:gridCol w="935037"/>
                <a:gridCol w="935038"/>
              </a:tblGrid>
              <a:tr h="365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580" name="Rectangle 209"/>
          <p:cNvSpPr>
            <a:spLocks noChangeArrowheads="1"/>
          </p:cNvSpPr>
          <p:nvPr/>
        </p:nvSpPr>
        <p:spPr bwMode="auto">
          <a:xfrm>
            <a:off x="6054725" y="6499225"/>
            <a:ext cx="243335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i="1" dirty="0">
                <a:ea typeface="Calibri" pitchFamily="34" charset="0"/>
                <a:cs typeface="Times New Roman" pitchFamily="18" charset="0"/>
              </a:rPr>
              <a:t>Πηγή</a:t>
            </a:r>
            <a:r>
              <a:rPr lang="en-US" altLang="el-GR" sz="1400" i="1" dirty="0">
                <a:ea typeface="Calibri" pitchFamily="34" charset="0"/>
                <a:cs typeface="Times New Roman" pitchFamily="18" charset="0"/>
              </a:rPr>
              <a:t>: </a:t>
            </a:r>
            <a:r>
              <a:rPr lang="en-US" altLang="el-GR" sz="1400" i="1" dirty="0" err="1">
                <a:ea typeface="Calibri" pitchFamily="34" charset="0"/>
                <a:cs typeface="Times New Roman" pitchFamily="18" charset="0"/>
              </a:rPr>
              <a:t>RETScreen</a:t>
            </a:r>
            <a:r>
              <a:rPr lang="en-US" altLang="el-GR" sz="1400" i="1" dirty="0">
                <a:ea typeface="Calibri" pitchFamily="34" charset="0"/>
                <a:cs typeface="Times New Roman" pitchFamily="18" charset="0"/>
              </a:rPr>
              <a:t> Data</a:t>
            </a:r>
            <a:r>
              <a:rPr lang="el-GR" altLang="el-GR" sz="1400" i="1" dirty="0">
                <a:ea typeface="Calibri" pitchFamily="34" charset="0"/>
                <a:cs typeface="Times New Roman" pitchFamily="18" charset="0"/>
              </a:rPr>
              <a:t>,</a:t>
            </a:r>
            <a:r>
              <a:rPr lang="en-US" altLang="el-GR" sz="1400" i="1" dirty="0">
                <a:ea typeface="Calibri" pitchFamily="34" charset="0"/>
                <a:cs typeface="Times New Roman" pitchFamily="18" charset="0"/>
              </a:rPr>
              <a:t> NASA </a:t>
            </a:r>
            <a:endParaRPr lang="el-GR" altLang="el-GR" sz="1400" i="1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81" name="Text Box 210"/>
          <p:cNvSpPr txBox="1">
            <a:spLocks noChangeArrowheads="1"/>
          </p:cNvSpPr>
          <p:nvPr/>
        </p:nvSpPr>
        <p:spPr bwMode="auto">
          <a:xfrm>
            <a:off x="-1" y="452438"/>
            <a:ext cx="91535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000" b="1" kern="0" dirty="0">
                <a:solidFill>
                  <a:srgbClr val="C00000"/>
                </a:solidFill>
                <a:cs typeface="Times New Roman" panose="02020603050405020304" pitchFamily="18" charset="0"/>
              </a:rPr>
              <a:t>Ηλιακή ισχύς και ενέργεια στο έδαφος</a:t>
            </a:r>
          </a:p>
        </p:txBody>
      </p:sp>
      <p:graphicFrame>
        <p:nvGraphicFramePr>
          <p:cNvPr id="361447" name="Group 9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361678"/>
              </p:ext>
            </p:extLst>
          </p:nvPr>
        </p:nvGraphicFramePr>
        <p:xfrm>
          <a:off x="1436688" y="944813"/>
          <a:ext cx="6682441" cy="5525841"/>
        </p:xfrm>
        <a:graphic>
          <a:graphicData uri="http://schemas.openxmlformats.org/drawingml/2006/table">
            <a:tbl>
              <a:tblPr/>
              <a:tblGrid>
                <a:gridCol w="954047"/>
                <a:gridCol w="1033438"/>
                <a:gridCol w="874657"/>
                <a:gridCol w="955417"/>
                <a:gridCol w="955417"/>
                <a:gridCol w="955417"/>
                <a:gridCol w="954048"/>
              </a:tblGrid>
              <a:tr h="4050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Βόρεια Ελλάδα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Αιγαίο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Κρήτη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339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kWh/m</a:t>
                      </a:r>
                      <a:r>
                        <a:rPr kumimoji="0" lang="en-US" altLang="el-G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W/m</a:t>
                      </a:r>
                      <a:r>
                        <a:rPr kumimoji="0" lang="en-US" altLang="el-G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kWh/m</a:t>
                      </a:r>
                      <a:r>
                        <a:rPr kumimoji="0" lang="en-US" altLang="el-G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W/m</a:t>
                      </a:r>
                      <a:r>
                        <a:rPr kumimoji="0" lang="en-US" altLang="el-G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kWh/m</a:t>
                      </a:r>
                      <a:r>
                        <a:rPr kumimoji="0" lang="en-US" altLang="el-G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W/m</a:t>
                      </a:r>
                      <a:r>
                        <a:rPr kumimoji="0" lang="en-US" altLang="el-GR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ΙΑΝ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60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81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62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83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74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100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ΦΕΒ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75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112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81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120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93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138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ΜΑΡ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113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152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130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175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145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195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ΑΠΡ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132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183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173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241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189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262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ΜΑΙΟΣ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161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216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223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300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232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312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ΙΟΥΝ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181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251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249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346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254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353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ΙΟΥΛ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190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255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254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341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261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351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ΑΥΓ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171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230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227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305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235</a:t>
                      </a:r>
                      <a:endParaRPr kumimoji="0" lang="en-US" alt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316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ΣΕΠ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131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183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174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242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186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258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ΟΚΤ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94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126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121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162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134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180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ΝΟΕ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60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83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71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99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83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115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ΔΕΚ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49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65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52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70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65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87</a:t>
                      </a:r>
                      <a:endParaRPr kumimoji="0" lang="en-US" alt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ΕΤΟΣ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1416</a:t>
                      </a:r>
                      <a:endParaRPr kumimoji="0" lang="en-US" alt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161</a:t>
                      </a:r>
                      <a:endParaRPr kumimoji="0" lang="en-US" alt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1817</a:t>
                      </a:r>
                      <a:endParaRPr kumimoji="0" lang="en-US" alt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207</a:t>
                      </a:r>
                      <a:endParaRPr kumimoji="0" lang="en-US" alt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1951</a:t>
                      </a:r>
                      <a:endParaRPr kumimoji="0" lang="en-US" alt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222</a:t>
                      </a:r>
                      <a:endParaRPr kumimoji="0" lang="en-US" alt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9084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Ηλιακή ακτινοβολία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89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xmlns="" id="{54A419DC-7BFE-4009-A86B-B351DE65F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5284789"/>
            <a:ext cx="3548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000"/>
              <a:t>Διαπερατότητα της ατμόσφαιρας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xmlns="" id="{C6F77F10-880D-4F61-B10A-80162E19B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723901"/>
            <a:ext cx="77406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000" b="1">
                <a:solidFill>
                  <a:srgbClr val="990000"/>
                </a:solidFill>
              </a:rPr>
              <a:t>Άμεση –διάχυτη ακτινοβολία</a:t>
            </a:r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xmlns="" id="{D461F675-8E78-451C-8FF9-153A75356C7C}"/>
              </a:ext>
            </a:extLst>
          </p:cNvPr>
          <p:cNvGrpSpPr>
            <a:grpSpLocks/>
          </p:cNvGrpSpPr>
          <p:nvPr/>
        </p:nvGrpSpPr>
        <p:grpSpPr bwMode="auto">
          <a:xfrm>
            <a:off x="530226" y="1935164"/>
            <a:ext cx="3228975" cy="3287713"/>
            <a:chOff x="1338" y="943"/>
            <a:chExt cx="2034" cy="2071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xmlns="" id="{235563D8-E6BD-4FDA-BB69-1D66E56A8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7" y="1024"/>
              <a:ext cx="1628" cy="171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l-GR" altLang="el-GR" sz="2000"/>
            </a:p>
          </p:txBody>
        </p:sp>
        <p:sp>
          <p:nvSpPr>
            <p:cNvPr id="7" name="Text Box 9">
              <a:extLst>
                <a:ext uri="{FF2B5EF4-FFF2-40B4-BE49-F238E27FC236}">
                  <a16:creationId xmlns:a16="http://schemas.microsoft.com/office/drawing/2014/main" xmlns="" id="{3D0D046B-CB85-4655-959D-7515DAD584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0" y="2802"/>
              <a:ext cx="181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el-GR" sz="1600" dirty="0"/>
                <a:t>0                     0.4                    0.8</a:t>
              </a:r>
            </a:p>
          </p:txBody>
        </p:sp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xmlns="" id="{6B97ABC2-6D29-42E9-AC9D-090A8D6BF7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" y="2635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el-GR" sz="1600"/>
                <a:t>0</a:t>
              </a:r>
            </a:p>
          </p:txBody>
        </p: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xmlns="" id="{9335D1B7-86B1-4843-84A5-2F5311A272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8" y="1793"/>
              <a:ext cx="2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el-GR" sz="1600"/>
                <a:t>0.5</a:t>
              </a:r>
            </a:p>
          </p:txBody>
        </p:sp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xmlns="" id="{D6E227A3-6E6B-4C62-B5E6-FEB66939B1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3" y="943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el-GR" sz="1600"/>
                <a:t>1</a:t>
              </a: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xmlns="" id="{71A6BBD8-61AC-4FE6-B73A-C94073B43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7" y="1033"/>
              <a:ext cx="1600" cy="1308"/>
            </a:xfrm>
            <a:custGeom>
              <a:avLst/>
              <a:gdLst>
                <a:gd name="T0" fmla="*/ 0 w 1600"/>
                <a:gd name="T1" fmla="*/ 0 h 1308"/>
                <a:gd name="T2" fmla="*/ 247 w 1600"/>
                <a:gd name="T3" fmla="*/ 0 h 1308"/>
                <a:gd name="T4" fmla="*/ 458 w 1600"/>
                <a:gd name="T5" fmla="*/ 92 h 1308"/>
                <a:gd name="T6" fmla="*/ 732 w 1600"/>
                <a:gd name="T7" fmla="*/ 320 h 1308"/>
                <a:gd name="T8" fmla="*/ 997 w 1600"/>
                <a:gd name="T9" fmla="*/ 686 h 1308"/>
                <a:gd name="T10" fmla="*/ 1308 w 1600"/>
                <a:gd name="T11" fmla="*/ 1061 h 1308"/>
                <a:gd name="T12" fmla="*/ 1491 w 1600"/>
                <a:gd name="T13" fmla="*/ 1298 h 1308"/>
                <a:gd name="T14" fmla="*/ 1600 w 1600"/>
                <a:gd name="T15" fmla="*/ 1308 h 1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00" h="1308">
                  <a:moveTo>
                    <a:pt x="0" y="0"/>
                  </a:moveTo>
                  <a:lnTo>
                    <a:pt x="247" y="0"/>
                  </a:lnTo>
                  <a:lnTo>
                    <a:pt x="458" y="92"/>
                  </a:lnTo>
                  <a:lnTo>
                    <a:pt x="732" y="320"/>
                  </a:lnTo>
                  <a:lnTo>
                    <a:pt x="997" y="686"/>
                  </a:lnTo>
                  <a:lnTo>
                    <a:pt x="1308" y="1061"/>
                  </a:lnTo>
                  <a:lnTo>
                    <a:pt x="1491" y="1298"/>
                  </a:lnTo>
                  <a:lnTo>
                    <a:pt x="1600" y="1308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 Box 15">
            <a:extLst>
              <a:ext uri="{FF2B5EF4-FFF2-40B4-BE49-F238E27FC236}">
                <a16:creationId xmlns:a16="http://schemas.microsoft.com/office/drawing/2014/main" xmlns="" id="{8E66E324-F01B-4624-9CBD-0AD40271D87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566068" y="3169445"/>
            <a:ext cx="37957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000"/>
              <a:t>Αναλογία διάχυτης προς άμεσης ημερήσιας ηλιακής ακτινοβολίας</a:t>
            </a:r>
          </a:p>
        </p:txBody>
      </p:sp>
      <p:grpSp>
        <p:nvGrpSpPr>
          <p:cNvPr id="13" name="Group 16">
            <a:extLst>
              <a:ext uri="{FF2B5EF4-FFF2-40B4-BE49-F238E27FC236}">
                <a16:creationId xmlns:a16="http://schemas.microsoft.com/office/drawing/2014/main" xmlns="" id="{CB36757A-53EA-4DA3-837C-C58C7F75FCE4}"/>
              </a:ext>
            </a:extLst>
          </p:cNvPr>
          <p:cNvGrpSpPr>
            <a:grpSpLocks/>
          </p:cNvGrpSpPr>
          <p:nvPr/>
        </p:nvGrpSpPr>
        <p:grpSpPr bwMode="auto">
          <a:xfrm>
            <a:off x="3762375" y="1541463"/>
            <a:ext cx="5087938" cy="3957638"/>
            <a:chOff x="169" y="722"/>
            <a:chExt cx="3205" cy="2493"/>
          </a:xfrm>
        </p:grpSpPr>
        <p:sp>
          <p:nvSpPr>
            <p:cNvPr id="14" name="Rectangle 17">
              <a:extLst>
                <a:ext uri="{FF2B5EF4-FFF2-40B4-BE49-F238E27FC236}">
                  <a16:creationId xmlns:a16="http://schemas.microsoft.com/office/drawing/2014/main" xmlns="" id="{FCC571C3-A937-4BE5-998F-36BF8E95C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" y="1246"/>
              <a:ext cx="2638" cy="152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l-GR" altLang="el-GR" sz="2000"/>
            </a:p>
          </p:txBody>
        </p:sp>
        <p:sp>
          <p:nvSpPr>
            <p:cNvPr id="15" name="Line 18">
              <a:extLst>
                <a:ext uri="{FF2B5EF4-FFF2-40B4-BE49-F238E27FC236}">
                  <a16:creationId xmlns:a16="http://schemas.microsoft.com/office/drawing/2014/main" xmlns="" id="{BDAC3632-F3AE-426B-AC7B-30D6270659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7" y="1237"/>
              <a:ext cx="9" cy="15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9">
              <a:extLst>
                <a:ext uri="{FF2B5EF4-FFF2-40B4-BE49-F238E27FC236}">
                  <a16:creationId xmlns:a16="http://schemas.microsoft.com/office/drawing/2014/main" xmlns="" id="{0575450F-C974-4C8A-9D4A-1F1DF570D9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94" y="1224"/>
              <a:ext cx="9" cy="15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0">
              <a:extLst>
                <a:ext uri="{FF2B5EF4-FFF2-40B4-BE49-F238E27FC236}">
                  <a16:creationId xmlns:a16="http://schemas.microsoft.com/office/drawing/2014/main" xmlns="" id="{A7123260-2041-46C1-9FB9-6EA015D83B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03" y="1225"/>
              <a:ext cx="9" cy="15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1">
              <a:extLst>
                <a:ext uri="{FF2B5EF4-FFF2-40B4-BE49-F238E27FC236}">
                  <a16:creationId xmlns:a16="http://schemas.microsoft.com/office/drawing/2014/main" xmlns="" id="{68C8010A-7555-4642-86B7-55F8EB27F9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40" y="1222"/>
              <a:ext cx="9" cy="15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2">
              <a:extLst>
                <a:ext uri="{FF2B5EF4-FFF2-40B4-BE49-F238E27FC236}">
                  <a16:creationId xmlns:a16="http://schemas.microsoft.com/office/drawing/2014/main" xmlns="" id="{060FBE5E-7A0C-418C-A892-ED0C95C103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39" y="1223"/>
              <a:ext cx="9" cy="15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xmlns="" id="{5FDB75F1-D81E-4B83-8456-5D65E02975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59" y="1233"/>
              <a:ext cx="9" cy="15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4">
              <a:extLst>
                <a:ext uri="{FF2B5EF4-FFF2-40B4-BE49-F238E27FC236}">
                  <a16:creationId xmlns:a16="http://schemas.microsoft.com/office/drawing/2014/main" xmlns="" id="{3406D756-D57E-4E02-AC6E-938064B4BC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89" y="1241"/>
              <a:ext cx="9" cy="14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5">
              <a:extLst>
                <a:ext uri="{FF2B5EF4-FFF2-40B4-BE49-F238E27FC236}">
                  <a16:creationId xmlns:a16="http://schemas.microsoft.com/office/drawing/2014/main" xmlns="" id="{9EDC9AD2-C1F8-44EE-AFFC-819B25AF1A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0" y="1228"/>
              <a:ext cx="9" cy="15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6">
              <a:extLst>
                <a:ext uri="{FF2B5EF4-FFF2-40B4-BE49-F238E27FC236}">
                  <a16:creationId xmlns:a16="http://schemas.microsoft.com/office/drawing/2014/main" xmlns="" id="{C39ED3EF-1FFA-4F51-8C06-707B1F9BD6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1" y="1217"/>
              <a:ext cx="9" cy="15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7">
              <a:extLst>
                <a:ext uri="{FF2B5EF4-FFF2-40B4-BE49-F238E27FC236}">
                  <a16:creationId xmlns:a16="http://schemas.microsoft.com/office/drawing/2014/main" xmlns="" id="{6FBD3727-2360-4B2F-A0BA-2A9F99D13D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42" y="1220"/>
              <a:ext cx="9" cy="15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8">
              <a:extLst>
                <a:ext uri="{FF2B5EF4-FFF2-40B4-BE49-F238E27FC236}">
                  <a16:creationId xmlns:a16="http://schemas.microsoft.com/office/drawing/2014/main" xmlns="" id="{FCB6E27D-1939-4882-86D9-EAFC15905D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62" y="1230"/>
              <a:ext cx="9" cy="15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9">
              <a:extLst>
                <a:ext uri="{FF2B5EF4-FFF2-40B4-BE49-F238E27FC236}">
                  <a16:creationId xmlns:a16="http://schemas.microsoft.com/office/drawing/2014/main" xmlns="" id="{C99D9DE2-D347-4423-8590-EA866654DC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3" y="2305"/>
              <a:ext cx="2629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30">
              <a:extLst>
                <a:ext uri="{FF2B5EF4-FFF2-40B4-BE49-F238E27FC236}">
                  <a16:creationId xmlns:a16="http://schemas.microsoft.com/office/drawing/2014/main" xmlns="" id="{FD5457BC-096F-49F8-AA85-74FE5A4FAF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1868"/>
              <a:ext cx="2629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1">
              <a:extLst>
                <a:ext uri="{FF2B5EF4-FFF2-40B4-BE49-F238E27FC236}">
                  <a16:creationId xmlns:a16="http://schemas.microsoft.com/office/drawing/2014/main" xmlns="" id="{67B3577D-FAF8-4642-9E9B-A690EE73F8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1436"/>
              <a:ext cx="2629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xmlns="" id="{994BC5EE-4EDB-4635-9DCA-5FB73A5C9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" y="2150"/>
              <a:ext cx="2424" cy="282"/>
            </a:xfrm>
            <a:custGeom>
              <a:avLst/>
              <a:gdLst>
                <a:gd name="T0" fmla="*/ 0 w 2424"/>
                <a:gd name="T1" fmla="*/ 72 h 282"/>
                <a:gd name="T2" fmla="*/ 246 w 2424"/>
                <a:gd name="T3" fmla="*/ 72 h 282"/>
                <a:gd name="T4" fmla="*/ 450 w 2424"/>
                <a:gd name="T5" fmla="*/ 0 h 282"/>
                <a:gd name="T6" fmla="*/ 690 w 2424"/>
                <a:gd name="T7" fmla="*/ 126 h 282"/>
                <a:gd name="T8" fmla="*/ 882 w 2424"/>
                <a:gd name="T9" fmla="*/ 234 h 282"/>
                <a:gd name="T10" fmla="*/ 1092 w 2424"/>
                <a:gd name="T11" fmla="*/ 222 h 282"/>
                <a:gd name="T12" fmla="*/ 1332 w 2424"/>
                <a:gd name="T13" fmla="*/ 282 h 282"/>
                <a:gd name="T14" fmla="*/ 1560 w 2424"/>
                <a:gd name="T15" fmla="*/ 264 h 282"/>
                <a:gd name="T16" fmla="*/ 1746 w 2424"/>
                <a:gd name="T17" fmla="*/ 246 h 282"/>
                <a:gd name="T18" fmla="*/ 1986 w 2424"/>
                <a:gd name="T19" fmla="*/ 120 h 282"/>
                <a:gd name="T20" fmla="*/ 2208 w 2424"/>
                <a:gd name="T21" fmla="*/ 48 h 282"/>
                <a:gd name="T22" fmla="*/ 2424 w 2424"/>
                <a:gd name="T23" fmla="*/ 36 h 2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24" h="282">
                  <a:moveTo>
                    <a:pt x="0" y="72"/>
                  </a:moveTo>
                  <a:lnTo>
                    <a:pt x="246" y="72"/>
                  </a:lnTo>
                  <a:lnTo>
                    <a:pt x="450" y="0"/>
                  </a:lnTo>
                  <a:lnTo>
                    <a:pt x="690" y="126"/>
                  </a:lnTo>
                  <a:lnTo>
                    <a:pt x="882" y="234"/>
                  </a:lnTo>
                  <a:lnTo>
                    <a:pt x="1092" y="222"/>
                  </a:lnTo>
                  <a:lnTo>
                    <a:pt x="1332" y="282"/>
                  </a:lnTo>
                  <a:lnTo>
                    <a:pt x="1560" y="264"/>
                  </a:lnTo>
                  <a:lnTo>
                    <a:pt x="1746" y="246"/>
                  </a:lnTo>
                  <a:lnTo>
                    <a:pt x="1986" y="120"/>
                  </a:lnTo>
                  <a:lnTo>
                    <a:pt x="2208" y="48"/>
                  </a:lnTo>
                  <a:lnTo>
                    <a:pt x="2424" y="36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xmlns="" id="{0E305EFB-BC65-4E8D-8BBE-3AFE2206A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" y="1748"/>
              <a:ext cx="2430" cy="552"/>
            </a:xfrm>
            <a:custGeom>
              <a:avLst/>
              <a:gdLst>
                <a:gd name="T0" fmla="*/ 0 w 2430"/>
                <a:gd name="T1" fmla="*/ 234 h 552"/>
                <a:gd name="T2" fmla="*/ 240 w 2430"/>
                <a:gd name="T3" fmla="*/ 168 h 552"/>
                <a:gd name="T4" fmla="*/ 456 w 2430"/>
                <a:gd name="T5" fmla="*/ 270 h 552"/>
                <a:gd name="T6" fmla="*/ 894 w 2430"/>
                <a:gd name="T7" fmla="*/ 450 h 552"/>
                <a:gd name="T8" fmla="*/ 1086 w 2430"/>
                <a:gd name="T9" fmla="*/ 492 h 552"/>
                <a:gd name="T10" fmla="*/ 1344 w 2430"/>
                <a:gd name="T11" fmla="*/ 552 h 552"/>
                <a:gd name="T12" fmla="*/ 1554 w 2430"/>
                <a:gd name="T13" fmla="*/ 522 h 552"/>
                <a:gd name="T14" fmla="*/ 1764 w 2430"/>
                <a:gd name="T15" fmla="*/ 510 h 552"/>
                <a:gd name="T16" fmla="*/ 1998 w 2430"/>
                <a:gd name="T17" fmla="*/ 336 h 552"/>
                <a:gd name="T18" fmla="*/ 2196 w 2430"/>
                <a:gd name="T19" fmla="*/ 180 h 552"/>
                <a:gd name="T20" fmla="*/ 2430 w 2430"/>
                <a:gd name="T21" fmla="*/ 0 h 5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30" h="552">
                  <a:moveTo>
                    <a:pt x="0" y="234"/>
                  </a:moveTo>
                  <a:lnTo>
                    <a:pt x="240" y="168"/>
                  </a:lnTo>
                  <a:lnTo>
                    <a:pt x="456" y="270"/>
                  </a:lnTo>
                  <a:lnTo>
                    <a:pt x="894" y="450"/>
                  </a:lnTo>
                  <a:lnTo>
                    <a:pt x="1086" y="492"/>
                  </a:lnTo>
                  <a:lnTo>
                    <a:pt x="1344" y="552"/>
                  </a:lnTo>
                  <a:lnTo>
                    <a:pt x="1554" y="522"/>
                  </a:lnTo>
                  <a:lnTo>
                    <a:pt x="1764" y="510"/>
                  </a:lnTo>
                  <a:lnTo>
                    <a:pt x="1998" y="336"/>
                  </a:lnTo>
                  <a:lnTo>
                    <a:pt x="2196" y="180"/>
                  </a:lnTo>
                  <a:lnTo>
                    <a:pt x="2430" y="0"/>
                  </a:lnTo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xmlns="" id="{768FE8D2-6698-42A9-9664-1D66F6FC6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" y="2108"/>
              <a:ext cx="2418" cy="258"/>
            </a:xfrm>
            <a:custGeom>
              <a:avLst/>
              <a:gdLst>
                <a:gd name="T0" fmla="*/ 0 w 2418"/>
                <a:gd name="T1" fmla="*/ 198 h 258"/>
                <a:gd name="T2" fmla="*/ 240 w 2418"/>
                <a:gd name="T3" fmla="*/ 0 h 258"/>
                <a:gd name="T4" fmla="*/ 450 w 2418"/>
                <a:gd name="T5" fmla="*/ 78 h 258"/>
                <a:gd name="T6" fmla="*/ 684 w 2418"/>
                <a:gd name="T7" fmla="*/ 36 h 258"/>
                <a:gd name="T8" fmla="*/ 870 w 2418"/>
                <a:gd name="T9" fmla="*/ 156 h 258"/>
                <a:gd name="T10" fmla="*/ 1086 w 2418"/>
                <a:gd name="T11" fmla="*/ 162 h 258"/>
                <a:gd name="T12" fmla="*/ 1326 w 2418"/>
                <a:gd name="T13" fmla="*/ 258 h 258"/>
                <a:gd name="T14" fmla="*/ 1542 w 2418"/>
                <a:gd name="T15" fmla="*/ 258 h 258"/>
                <a:gd name="T16" fmla="*/ 1764 w 2418"/>
                <a:gd name="T17" fmla="*/ 204 h 258"/>
                <a:gd name="T18" fmla="*/ 1974 w 2418"/>
                <a:gd name="T19" fmla="*/ 66 h 258"/>
                <a:gd name="T20" fmla="*/ 2202 w 2418"/>
                <a:gd name="T21" fmla="*/ 66 h 258"/>
                <a:gd name="T22" fmla="*/ 2418 w 2418"/>
                <a:gd name="T23" fmla="*/ 168 h 25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18" h="258">
                  <a:moveTo>
                    <a:pt x="0" y="198"/>
                  </a:moveTo>
                  <a:lnTo>
                    <a:pt x="240" y="0"/>
                  </a:lnTo>
                  <a:lnTo>
                    <a:pt x="450" y="78"/>
                  </a:lnTo>
                  <a:lnTo>
                    <a:pt x="684" y="36"/>
                  </a:lnTo>
                  <a:lnTo>
                    <a:pt x="870" y="156"/>
                  </a:lnTo>
                  <a:lnTo>
                    <a:pt x="1086" y="162"/>
                  </a:lnTo>
                  <a:lnTo>
                    <a:pt x="1326" y="258"/>
                  </a:lnTo>
                  <a:lnTo>
                    <a:pt x="1542" y="258"/>
                  </a:lnTo>
                  <a:lnTo>
                    <a:pt x="1764" y="204"/>
                  </a:lnTo>
                  <a:lnTo>
                    <a:pt x="1974" y="66"/>
                  </a:lnTo>
                  <a:lnTo>
                    <a:pt x="2202" y="66"/>
                  </a:lnTo>
                  <a:lnTo>
                    <a:pt x="2418" y="168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xmlns="" id="{BB77F057-EB87-47C1-868B-5109AE100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" y="1796"/>
              <a:ext cx="2400" cy="570"/>
            </a:xfrm>
            <a:custGeom>
              <a:avLst/>
              <a:gdLst>
                <a:gd name="T0" fmla="*/ 0 w 2400"/>
                <a:gd name="T1" fmla="*/ 66 h 570"/>
                <a:gd name="T2" fmla="*/ 240 w 2400"/>
                <a:gd name="T3" fmla="*/ 204 h 570"/>
                <a:gd name="T4" fmla="*/ 426 w 2400"/>
                <a:gd name="T5" fmla="*/ 282 h 570"/>
                <a:gd name="T6" fmla="*/ 672 w 2400"/>
                <a:gd name="T7" fmla="*/ 408 h 570"/>
                <a:gd name="T8" fmla="*/ 858 w 2400"/>
                <a:gd name="T9" fmla="*/ 504 h 570"/>
                <a:gd name="T10" fmla="*/ 1056 w 2400"/>
                <a:gd name="T11" fmla="*/ 498 h 570"/>
                <a:gd name="T12" fmla="*/ 1320 w 2400"/>
                <a:gd name="T13" fmla="*/ 570 h 570"/>
                <a:gd name="T14" fmla="*/ 1530 w 2400"/>
                <a:gd name="T15" fmla="*/ 558 h 570"/>
                <a:gd name="T16" fmla="*/ 1764 w 2400"/>
                <a:gd name="T17" fmla="*/ 504 h 570"/>
                <a:gd name="T18" fmla="*/ 1974 w 2400"/>
                <a:gd name="T19" fmla="*/ 342 h 570"/>
                <a:gd name="T20" fmla="*/ 2196 w 2400"/>
                <a:gd name="T21" fmla="*/ 222 h 570"/>
                <a:gd name="T22" fmla="*/ 2400 w 2400"/>
                <a:gd name="T23" fmla="*/ 0 h 57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00" h="570">
                  <a:moveTo>
                    <a:pt x="0" y="66"/>
                  </a:moveTo>
                  <a:lnTo>
                    <a:pt x="240" y="204"/>
                  </a:lnTo>
                  <a:lnTo>
                    <a:pt x="426" y="282"/>
                  </a:lnTo>
                  <a:lnTo>
                    <a:pt x="672" y="408"/>
                  </a:lnTo>
                  <a:lnTo>
                    <a:pt x="858" y="504"/>
                  </a:lnTo>
                  <a:lnTo>
                    <a:pt x="1056" y="498"/>
                  </a:lnTo>
                  <a:lnTo>
                    <a:pt x="1320" y="570"/>
                  </a:lnTo>
                  <a:lnTo>
                    <a:pt x="1530" y="558"/>
                  </a:lnTo>
                  <a:lnTo>
                    <a:pt x="1764" y="504"/>
                  </a:lnTo>
                  <a:lnTo>
                    <a:pt x="1974" y="342"/>
                  </a:lnTo>
                  <a:lnTo>
                    <a:pt x="2196" y="222"/>
                  </a:lnTo>
                  <a:lnTo>
                    <a:pt x="2400" y="0"/>
                  </a:lnTo>
                </a:path>
              </a:pathLst>
            </a:cu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xmlns="" id="{218F9960-F39F-4B0A-9FB3-19AD3E8D6E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" y="2798"/>
              <a:ext cx="258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800"/>
                <a:t>Ι    Φ   Μ   Α  Μ    Ι     Ι    Α   Σ    Ο   Ν   Δ</a:t>
              </a:r>
            </a:p>
          </p:txBody>
        </p:sp>
        <p:sp>
          <p:nvSpPr>
            <p:cNvPr id="34" name="Text Box 37">
              <a:extLst>
                <a:ext uri="{FF2B5EF4-FFF2-40B4-BE49-F238E27FC236}">
                  <a16:creationId xmlns:a16="http://schemas.microsoft.com/office/drawing/2014/main" xmlns="" id="{378ACF1F-FDCE-4F82-A325-D9468E13E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6" y="2984"/>
              <a:ext cx="5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800" b="1"/>
                <a:t>Μήνας</a:t>
              </a:r>
            </a:p>
          </p:txBody>
        </p:sp>
        <p:sp>
          <p:nvSpPr>
            <p:cNvPr id="35" name="Text Box 38">
              <a:extLst>
                <a:ext uri="{FF2B5EF4-FFF2-40B4-BE49-F238E27FC236}">
                  <a16:creationId xmlns:a16="http://schemas.microsoft.com/office/drawing/2014/main" xmlns="" id="{F82FD001-72F8-481A-9402-5FF26C9F87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490" y="1879"/>
              <a:ext cx="1639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75000"/>
                </a:lnSpc>
                <a:spcBef>
                  <a:spcPct val="0"/>
                </a:spcBef>
                <a:buFontTx/>
                <a:buNone/>
              </a:pPr>
              <a:r>
                <a:rPr lang="el-GR" altLang="el-GR" sz="1800" b="1"/>
                <a:t>Διάχυτη προς συνολική ηλιακή ακτινοβολία</a:t>
              </a:r>
            </a:p>
          </p:txBody>
        </p:sp>
        <p:sp>
          <p:nvSpPr>
            <p:cNvPr id="36" name="Text Box 39">
              <a:extLst>
                <a:ext uri="{FF2B5EF4-FFF2-40B4-BE49-F238E27FC236}">
                  <a16:creationId xmlns:a16="http://schemas.microsoft.com/office/drawing/2014/main" xmlns="" id="{10A4B643-629C-4F3F-812A-C7905E6E7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" y="2198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800"/>
                <a:t>0.3</a:t>
              </a:r>
            </a:p>
          </p:txBody>
        </p:sp>
        <p:sp>
          <p:nvSpPr>
            <p:cNvPr id="37" name="Text Box 40">
              <a:extLst>
                <a:ext uri="{FF2B5EF4-FFF2-40B4-BE49-F238E27FC236}">
                  <a16:creationId xmlns:a16="http://schemas.microsoft.com/office/drawing/2014/main" xmlns="" id="{C51E1ABD-FFA7-48A1-8FFA-B48E1860DC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" y="1761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800"/>
                <a:t>0.5</a:t>
              </a:r>
            </a:p>
          </p:txBody>
        </p:sp>
        <p:sp>
          <p:nvSpPr>
            <p:cNvPr id="38" name="Text Box 41">
              <a:extLst>
                <a:ext uri="{FF2B5EF4-FFF2-40B4-BE49-F238E27FC236}">
                  <a16:creationId xmlns:a16="http://schemas.microsoft.com/office/drawing/2014/main" xmlns="" id="{7A66DE95-44B5-4CD9-A8B4-82CF75E3D0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" y="133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800"/>
                <a:t>0.7</a:t>
              </a:r>
            </a:p>
          </p:txBody>
        </p:sp>
        <p:sp>
          <p:nvSpPr>
            <p:cNvPr id="39" name="Line 42">
              <a:extLst>
                <a:ext uri="{FF2B5EF4-FFF2-40B4-BE49-F238E27FC236}">
                  <a16:creationId xmlns:a16="http://schemas.microsoft.com/office/drawing/2014/main" xmlns="" id="{A0FCEA3E-5917-42DA-AA7E-1636D1A37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" y="884"/>
              <a:ext cx="28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3">
              <a:extLst>
                <a:ext uri="{FF2B5EF4-FFF2-40B4-BE49-F238E27FC236}">
                  <a16:creationId xmlns:a16="http://schemas.microsoft.com/office/drawing/2014/main" xmlns="" id="{75CB009C-4797-4A51-BA0C-E4FCAB3291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5" y="1119"/>
              <a:ext cx="282" cy="0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44">
              <a:extLst>
                <a:ext uri="{FF2B5EF4-FFF2-40B4-BE49-F238E27FC236}">
                  <a16:creationId xmlns:a16="http://schemas.microsoft.com/office/drawing/2014/main" xmlns="" id="{FE2F9A4C-E499-4B17-A46F-4A1ADC51DB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2" y="880"/>
              <a:ext cx="282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45">
              <a:extLst>
                <a:ext uri="{FF2B5EF4-FFF2-40B4-BE49-F238E27FC236}">
                  <a16:creationId xmlns:a16="http://schemas.microsoft.com/office/drawing/2014/main" xmlns="" id="{2487E42B-C597-4A28-BE97-7B30C35FE4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1" y="1115"/>
              <a:ext cx="282" cy="0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 Box 46">
              <a:extLst>
                <a:ext uri="{FF2B5EF4-FFF2-40B4-BE49-F238E27FC236}">
                  <a16:creationId xmlns:a16="http://schemas.microsoft.com/office/drawing/2014/main" xmlns="" id="{0DE375D1-5905-4430-9199-C1D2079BA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6" y="722"/>
              <a:ext cx="817" cy="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40000"/>
                </a:lnSpc>
                <a:spcBef>
                  <a:spcPct val="0"/>
                </a:spcBef>
                <a:buFontTx/>
                <a:buNone/>
              </a:pPr>
              <a:r>
                <a:rPr lang="el-GR" altLang="el-GR" sz="1600"/>
                <a:t>Θεσσαλονίκη</a:t>
              </a:r>
            </a:p>
            <a:p>
              <a:pPr eaLnBrk="1" hangingPunct="1">
                <a:lnSpc>
                  <a:spcPct val="140000"/>
                </a:lnSpc>
                <a:spcBef>
                  <a:spcPct val="0"/>
                </a:spcBef>
                <a:buFontTx/>
                <a:buNone/>
              </a:pPr>
              <a:r>
                <a:rPr lang="el-GR" altLang="el-GR" sz="1600"/>
                <a:t>Ιωάννινα</a:t>
              </a:r>
            </a:p>
          </p:txBody>
        </p:sp>
        <p:sp>
          <p:nvSpPr>
            <p:cNvPr id="44" name="Rectangle 47">
              <a:extLst>
                <a:ext uri="{FF2B5EF4-FFF2-40B4-BE49-F238E27FC236}">
                  <a16:creationId xmlns:a16="http://schemas.microsoft.com/office/drawing/2014/main" xmlns="" id="{17FC2585-42E4-4CE1-9AC9-AE91B7B07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0" y="728"/>
              <a:ext cx="666" cy="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40000"/>
                </a:lnSpc>
                <a:spcBef>
                  <a:spcPct val="0"/>
                </a:spcBef>
                <a:buFontTx/>
                <a:buNone/>
              </a:pPr>
              <a:r>
                <a:rPr lang="el-GR" altLang="el-GR" sz="1600"/>
                <a:t>Κόνιτσα</a:t>
              </a:r>
            </a:p>
            <a:p>
              <a:pPr eaLnBrk="1" hangingPunct="1">
                <a:lnSpc>
                  <a:spcPct val="140000"/>
                </a:lnSpc>
                <a:spcBef>
                  <a:spcPct val="0"/>
                </a:spcBef>
                <a:buFontTx/>
                <a:buNone/>
              </a:pPr>
              <a:r>
                <a:rPr lang="el-GR" altLang="el-GR" sz="1600"/>
                <a:t>Λάρισα</a:t>
              </a:r>
            </a:p>
          </p:txBody>
        </p:sp>
      </p:grpSp>
      <p:sp>
        <p:nvSpPr>
          <p:cNvPr id="45" name="Rectangle 48">
            <a:extLst>
              <a:ext uri="{FF2B5EF4-FFF2-40B4-BE49-F238E27FC236}">
                <a16:creationId xmlns:a16="http://schemas.microsoft.com/office/drawing/2014/main" xmlns="" id="{29AE43BF-DE43-450A-9F53-D5547D1A5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1" y="5653088"/>
            <a:ext cx="42005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42925" indent="-5429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 b="1">
                <a:solidFill>
                  <a:srgbClr val="FF0000"/>
                </a:solidFill>
              </a:rPr>
              <a:t>Πηγή:</a:t>
            </a:r>
            <a:r>
              <a:rPr lang="el-GR" altLang="el-GR" sz="1600"/>
              <a:t> B. D. Katsoulis, A Comparison of Several Diffuse Solar Radiation, Theor. Appl. Climatol. 44, 181-186 (1991)</a:t>
            </a:r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 bwMode="auto">
          <a:xfrm>
            <a:off x="0" y="9084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Ηλιακή ακτινοβολία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2679" y="1228492"/>
            <a:ext cx="21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Άμεση ακτινοβολία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924" y="5058431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Μέση ετήσια τιμή: </a:t>
            </a:r>
          </a:p>
          <a:p>
            <a:pPr algn="ctr"/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2.6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MWh/m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l-GR" b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6" t="27077" r="33367" b="14201"/>
          <a:stretch/>
        </p:blipFill>
        <p:spPr bwMode="auto">
          <a:xfrm>
            <a:off x="3130378" y="1597824"/>
            <a:ext cx="2914650" cy="342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5" t="25055" r="32165" b="12539"/>
          <a:stretch/>
        </p:blipFill>
        <p:spPr bwMode="auto">
          <a:xfrm>
            <a:off x="121864" y="1582678"/>
            <a:ext cx="2926136" cy="3571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00024" y="106411"/>
            <a:ext cx="8858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Ηλιακή ακτινοβολία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78192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Άμεση ηλιακή ακτινοβολία</a:t>
            </a:r>
            <a:r>
              <a:rPr lang="en-US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και ώρες ηλιοφάνειας (χωρίς ατμόσφαιρα)</a:t>
            </a:r>
            <a:endParaRPr lang="el-GR" sz="20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2532" y="1226166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Άμεση ακτινοβολία</a:t>
            </a:r>
          </a:p>
        </p:txBody>
      </p:sp>
      <p:sp>
        <p:nvSpPr>
          <p:cNvPr id="4" name="Rectangle 3"/>
          <p:cNvSpPr/>
          <p:nvPr/>
        </p:nvSpPr>
        <p:spPr>
          <a:xfrm>
            <a:off x="3011149" y="5058431"/>
            <a:ext cx="31531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Περιοχές που βρίσκονται στο </a:t>
            </a:r>
            <a:endParaRPr lang="el-GR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l-GR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άνω </a:t>
            </a:r>
            <a:r>
              <a:rPr lang="el-GR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1% (&gt;3.48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MWh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/m</a:t>
            </a:r>
            <a:r>
              <a:rPr lang="en-US" b="1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l-GR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l-GR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και </a:t>
            </a:r>
          </a:p>
          <a:p>
            <a:pPr lvl="0" algn="ctr"/>
            <a:r>
              <a:rPr lang="el-GR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κάτω </a:t>
            </a:r>
            <a:r>
              <a:rPr lang="el-GR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1% (&lt;0.93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MWh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/m</a:t>
            </a:r>
            <a:r>
              <a:rPr lang="en-US" b="1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33162" y="1233383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Δυνητική Ηλιοφάνεια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7010" r="14655" b="11552"/>
          <a:stretch/>
        </p:blipFill>
        <p:spPr bwMode="auto">
          <a:xfrm>
            <a:off x="6053916" y="1645162"/>
            <a:ext cx="3016497" cy="337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926843" y="5216884"/>
            <a:ext cx="1647629" cy="1540391"/>
            <a:chOff x="6406565" y="5279948"/>
            <a:chExt cx="1647629" cy="1540391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" t="25935" r="92349" b="63879"/>
            <a:stretch/>
          </p:blipFill>
          <p:spPr bwMode="auto">
            <a:xfrm>
              <a:off x="6406565" y="5279948"/>
              <a:ext cx="395811" cy="1508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811546" y="5343011"/>
              <a:ext cx="1242648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50-2000</a:t>
              </a:r>
            </a:p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2000-3000</a:t>
              </a:r>
            </a:p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3000-3400</a:t>
              </a:r>
            </a:p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3400-3800</a:t>
              </a:r>
            </a:p>
            <a:p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3800-4367 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187064" y="496915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/year</a:t>
            </a:r>
            <a:endParaRPr lang="el-GR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66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468313" y="3573463"/>
            <a:ext cx="8226425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l-GR" altLang="el-GR" sz="2000"/>
          </a:p>
        </p:txBody>
      </p:sp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9"/>
          <a:stretch>
            <a:fillRect/>
          </a:stretch>
        </p:blipFill>
        <p:spPr bwMode="auto">
          <a:xfrm>
            <a:off x="1627188" y="1104900"/>
            <a:ext cx="5751513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179388" y="412750"/>
            <a:ext cx="89646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000" b="1" kern="0" dirty="0">
                <a:solidFill>
                  <a:srgbClr val="C00000"/>
                </a:solidFill>
                <a:cs typeface="Times New Roman" panose="02020603050405020304" pitchFamily="18" charset="0"/>
              </a:rPr>
              <a:t>Ετήσια παραγωγή ηλεκτρικής ενέργειας (</a:t>
            </a:r>
            <a:r>
              <a:rPr lang="en-US" altLang="el-GR" sz="2000" b="1" kern="0" dirty="0">
                <a:solidFill>
                  <a:srgbClr val="C00000"/>
                </a:solidFill>
                <a:cs typeface="Times New Roman" panose="02020603050405020304" pitchFamily="18" charset="0"/>
              </a:rPr>
              <a:t>kWh</a:t>
            </a:r>
            <a:r>
              <a:rPr lang="el-GR" altLang="el-GR" sz="2000" b="1" kern="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/</a:t>
            </a:r>
            <a:r>
              <a:rPr lang="en-US" altLang="el-GR" sz="2000" b="1" kern="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kWp</a:t>
            </a:r>
            <a:r>
              <a:rPr lang="en-US" altLang="el-GR" sz="2000" b="1" kern="0" dirty="0">
                <a:solidFill>
                  <a:srgbClr val="C00000"/>
                </a:solidFill>
                <a:cs typeface="Times New Roman" panose="02020603050405020304" pitchFamily="18" charset="0"/>
              </a:rPr>
              <a:t>) </a:t>
            </a:r>
            <a:endParaRPr lang="el-GR" altLang="el-GR" sz="2000" b="1" kern="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000" b="1" kern="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(για </a:t>
            </a:r>
            <a:r>
              <a:rPr lang="el-GR" altLang="el-GR" sz="2000" b="1" kern="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φωτοβολταϊκό</a:t>
            </a:r>
            <a:r>
              <a:rPr lang="el-GR" altLang="el-GR" sz="2000" b="1" kern="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σύστημα τοποθετημένο στη βέλτιστη </a:t>
            </a:r>
            <a:r>
              <a:rPr lang="el-GR" altLang="el-GR" sz="2000" b="1" kern="0" dirty="0">
                <a:solidFill>
                  <a:srgbClr val="C00000"/>
                </a:solidFill>
                <a:cs typeface="Times New Roman" panose="02020603050405020304" pitchFamily="18" charset="0"/>
              </a:rPr>
              <a:t>κλίση)</a:t>
            </a:r>
          </a:p>
        </p:txBody>
      </p:sp>
      <p:pic>
        <p:nvPicPr>
          <p:cNvPr id="52229" name="Picture 9" descr="φωτοβολταϊκή παραγωγ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3" r="60057"/>
          <a:stretch>
            <a:fillRect/>
          </a:stretch>
        </p:blipFill>
        <p:spPr bwMode="auto">
          <a:xfrm>
            <a:off x="1495425" y="5662005"/>
            <a:ext cx="2505075" cy="91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747962" y="-48915"/>
            <a:ext cx="5600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l-GR" alt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Ηλιακή ακτινοβολία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1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1 - Ορθογώνιο"/>
          <p:cNvSpPr>
            <a:spLocks noChangeArrowheads="1"/>
          </p:cNvSpPr>
          <p:nvPr/>
        </p:nvSpPr>
        <p:spPr bwMode="auto">
          <a:xfrm>
            <a:off x="-210362" y="393700"/>
            <a:ext cx="93964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alt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Αναθεωρημένη Παγκόσμια Εξίσωση Εδαφικής Απώλειας </a:t>
            </a:r>
          </a:p>
          <a:p>
            <a:pPr algn="ctr"/>
            <a:r>
              <a:rPr lang="en-US" alt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Revised Universal Soil Loss Equation </a:t>
            </a:r>
            <a:r>
              <a:rPr lang="el-GR" alt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alt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RUSLE </a:t>
            </a:r>
            <a:r>
              <a:rPr lang="en-US" alt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l-GR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Renard</a:t>
            </a:r>
            <a:r>
              <a:rPr lang="en-US" alt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et al.,1997) </a:t>
            </a:r>
            <a:endParaRPr lang="el-GR" altLang="el-G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8" name="3 - TextBox"/>
          <p:cNvSpPr txBox="1">
            <a:spLocks noChangeArrowheads="1"/>
          </p:cNvSpPr>
          <p:nvPr/>
        </p:nvSpPr>
        <p:spPr bwMode="auto">
          <a:xfrm>
            <a:off x="-76200" y="1663736"/>
            <a:ext cx="9144000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l-GR" altLang="el-G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Α: ετήσια εδαφική απώλεια (</a:t>
            </a:r>
            <a:r>
              <a:rPr lang="en-US" altLang="el-G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 ha</a:t>
            </a:r>
            <a:r>
              <a:rPr lang="el-GR" altLang="el-GR" b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l-GR" altLang="el-G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l-GR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year</a:t>
            </a:r>
            <a:r>
              <a:rPr lang="el-GR" altLang="el-GR" b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l-GR" altLang="el-GR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l-GR" altLang="el-GR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r>
              <a:rPr lang="el-GR" altLang="el-GR" b="1" dirty="0">
                <a:latin typeface="Times New Roman" pitchFamily="18" charset="0"/>
                <a:cs typeface="Times New Roman" pitchFamily="18" charset="0"/>
              </a:rPr>
              <a:t>Συντελεστές (</a:t>
            </a:r>
            <a:r>
              <a:rPr lang="en-US" altLang="el-GR" b="1" dirty="0">
                <a:latin typeface="Times New Roman" pitchFamily="18" charset="0"/>
                <a:cs typeface="Times New Roman" pitchFamily="18" charset="0"/>
              </a:rPr>
              <a:t>factors</a:t>
            </a:r>
            <a:r>
              <a:rPr lang="en-US" altLang="el-GR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l-GR" altLang="el-GR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Ø"/>
            </a:pP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l-GR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: διαβρωτικότητας βροχόπτωσης</a:t>
            </a:r>
            <a:r>
              <a:rPr lang="en-US" altLang="el-G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l-GR" dirty="0">
                <a:latin typeface="Times New Roman" pitchFamily="18" charset="0"/>
                <a:cs typeface="Times New Roman" pitchFamily="18" charset="0"/>
              </a:rPr>
              <a:t>Rainfall </a:t>
            </a:r>
            <a:r>
              <a:rPr lang="en-US" altLang="el-GR" dirty="0" err="1">
                <a:latin typeface="Times New Roman" pitchFamily="18" charset="0"/>
                <a:cs typeface="Times New Roman" pitchFamily="18" charset="0"/>
              </a:rPr>
              <a:t>Erosivity</a:t>
            </a: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) (</a:t>
            </a:r>
            <a:r>
              <a:rPr lang="en-US" altLang="el-GR" dirty="0">
                <a:latin typeface="Times New Roman" pitchFamily="18" charset="0"/>
                <a:cs typeface="Times New Roman" pitchFamily="18" charset="0"/>
              </a:rPr>
              <a:t>MJ mm ha</a:t>
            </a:r>
            <a:r>
              <a:rPr lang="el-GR" altLang="el-GR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l-GR" dirty="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l-GR" altLang="el-GR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Ø"/>
            </a:pP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 Κ: διαβρωσιμότητας εδάφους (</a:t>
            </a:r>
            <a:r>
              <a:rPr lang="en-US" altLang="el-GR" dirty="0">
                <a:latin typeface="Times New Roman" pitchFamily="18" charset="0"/>
                <a:cs typeface="Times New Roman" pitchFamily="18" charset="0"/>
              </a:rPr>
              <a:t>Soil Erodibility</a:t>
            </a: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) (t h MJ</a:t>
            </a:r>
            <a:r>
              <a:rPr lang="el-GR" altLang="el-GR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 mm</a:t>
            </a:r>
            <a:r>
              <a:rPr lang="el-GR" altLang="el-GR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l-GR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Ø"/>
            </a:pPr>
            <a:r>
              <a:rPr lang="en-US" altLang="el-GR" dirty="0">
                <a:latin typeface="Times New Roman" pitchFamily="18" charset="0"/>
                <a:cs typeface="Times New Roman" pitchFamily="18" charset="0"/>
              </a:rPr>
              <a:t> L: </a:t>
            </a: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μήκους κλίσης (</a:t>
            </a:r>
            <a:r>
              <a:rPr lang="en-US" altLang="el-GR" dirty="0">
                <a:latin typeface="Times New Roman" pitchFamily="18" charset="0"/>
                <a:cs typeface="Times New Roman" pitchFamily="18" charset="0"/>
              </a:rPr>
              <a:t>Slope Length</a:t>
            </a: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), αδιάστατος</a:t>
            </a:r>
          </a:p>
          <a:p>
            <a:pPr lvl="1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Ø"/>
            </a:pPr>
            <a:r>
              <a:rPr lang="en-US" altLang="el-GR" dirty="0">
                <a:latin typeface="Times New Roman" pitchFamily="18" charset="0"/>
                <a:cs typeface="Times New Roman" pitchFamily="18" charset="0"/>
              </a:rPr>
              <a:t> S: </a:t>
            </a: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βαθμού κλίσης (</a:t>
            </a:r>
            <a:r>
              <a:rPr lang="en-US" altLang="el-GR" dirty="0">
                <a:latin typeface="Times New Roman" pitchFamily="18" charset="0"/>
                <a:cs typeface="Times New Roman" pitchFamily="18" charset="0"/>
              </a:rPr>
              <a:t>Slope Steepness</a:t>
            </a: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), αδιάστατος</a:t>
            </a:r>
          </a:p>
          <a:p>
            <a:pPr lvl="1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Ø"/>
            </a:pPr>
            <a:r>
              <a:rPr lang="en-US" altLang="el-GR" dirty="0">
                <a:latin typeface="Times New Roman" pitchFamily="18" charset="0"/>
                <a:cs typeface="Times New Roman" pitchFamily="18" charset="0"/>
              </a:rPr>
              <a:t> C: </a:t>
            </a: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διαχείρισης - κάλυψης γης (</a:t>
            </a:r>
            <a:r>
              <a:rPr lang="en-US" altLang="el-GR" dirty="0">
                <a:latin typeface="Times New Roman" pitchFamily="18" charset="0"/>
                <a:cs typeface="Times New Roman" pitchFamily="18" charset="0"/>
              </a:rPr>
              <a:t>Cover Management</a:t>
            </a: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), αδιάστατος (από 0 έως 1)</a:t>
            </a:r>
            <a:endParaRPr lang="en-US" altLang="el-GR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Ø"/>
            </a:pP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l-GR" dirty="0">
                <a:latin typeface="Times New Roman" pitchFamily="18" charset="0"/>
                <a:cs typeface="Times New Roman" pitchFamily="18" charset="0"/>
              </a:rPr>
              <a:t>P: </a:t>
            </a: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ελέγχου της διάβρωσης (</a:t>
            </a:r>
            <a:r>
              <a:rPr lang="en-US" altLang="el-GR" dirty="0">
                <a:latin typeface="Times New Roman" pitchFamily="18" charset="0"/>
                <a:cs typeface="Times New Roman" pitchFamily="18" charset="0"/>
              </a:rPr>
              <a:t>Support Practice</a:t>
            </a:r>
            <a:r>
              <a:rPr lang="el-GR" altLang="el-GR" dirty="0">
                <a:latin typeface="Times New Roman" pitchFamily="18" charset="0"/>
                <a:cs typeface="Times New Roman" pitchFamily="18" charset="0"/>
              </a:rPr>
              <a:t>), αδιάστατος (από 0 έως 1)</a:t>
            </a:r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3040063" y="1210048"/>
            <a:ext cx="292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Α= </a:t>
            </a:r>
            <a:r>
              <a:rPr lang="en-GB" altLang="el-GR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l-GR" altLang="el-GR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GB" altLang="el-GR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l-GR" altLang="el-GR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GB" altLang="el-GR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l-GR" altLang="el-GR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GB" altLang="el-GR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l-GR" altLang="el-GR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GB" altLang="el-GR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l-GR" altLang="el-GR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GB" altLang="el-GR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l-GR" altLang="el-GR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l-GR" altLang="el-GR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42647" y="5328162"/>
            <a:ext cx="89514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Δεδομένα από </a:t>
            </a:r>
            <a:r>
              <a:rPr lang="en-US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ESDAC</a:t>
            </a:r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870" y="5714204"/>
            <a:ext cx="8648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2"/>
              </a:buClr>
            </a:pPr>
            <a:r>
              <a:rPr lang="el-GR" dirty="0" smtClean="0">
                <a:latin typeface="Times New Roman" pitchFamily="18" charset="0"/>
              </a:rPr>
              <a:t>Το </a:t>
            </a:r>
            <a:r>
              <a:rPr lang="en-US" dirty="0" smtClean="0">
                <a:latin typeface="Times New Roman" pitchFamily="18" charset="0"/>
              </a:rPr>
              <a:t>European Soil Data Centre (ESDAC) </a:t>
            </a:r>
            <a:r>
              <a:rPr lang="el-GR" dirty="0" smtClean="0">
                <a:latin typeface="Times New Roman" pitchFamily="18" charset="0"/>
              </a:rPr>
              <a:t>διαθέτει ελεύθερα σύνολα δεδομένων με τις τιμές των συντελεστών που χρησιμοποιούνται στην </a:t>
            </a:r>
            <a:r>
              <a:rPr lang="en-US" dirty="0" smtClean="0">
                <a:latin typeface="Times New Roman" pitchFamily="18" charset="0"/>
              </a:rPr>
              <a:t>RUSLE</a:t>
            </a:r>
            <a:r>
              <a:rPr lang="el-GR" dirty="0" smtClean="0">
                <a:latin typeface="Times New Roman" pitchFamily="18" charset="0"/>
              </a:rPr>
              <a:t>, για όλη την Ευρώπη </a:t>
            </a:r>
          </a:p>
          <a:p>
            <a:pPr algn="ctr">
              <a:buClr>
                <a:schemeClr val="tx2"/>
              </a:buClr>
            </a:pPr>
            <a:r>
              <a:rPr lang="el-GR" sz="2000" b="1" i="1" dirty="0" smtClean="0">
                <a:solidFill>
                  <a:srgbClr val="0070C0"/>
                </a:solidFill>
                <a:latin typeface="Times New Roman" pitchFamily="18" charset="0"/>
              </a:rPr>
              <a:t>https</a:t>
            </a:r>
            <a:r>
              <a:rPr lang="el-GR" sz="2000" b="1" i="1" dirty="0">
                <a:solidFill>
                  <a:srgbClr val="0070C0"/>
                </a:solidFill>
                <a:latin typeface="Times New Roman" pitchFamily="18" charset="0"/>
              </a:rPr>
              <a:t>://</a:t>
            </a:r>
            <a:r>
              <a:rPr lang="el-GR" sz="2000" b="1" i="1" dirty="0" smtClean="0">
                <a:solidFill>
                  <a:srgbClr val="0070C0"/>
                </a:solidFill>
                <a:latin typeface="Times New Roman" pitchFamily="18" charset="0"/>
              </a:rPr>
              <a:t>esdac.jrc.ec.europa.eu/content/soil-erosion-water-rusle2015/</a:t>
            </a:r>
            <a:endParaRPr lang="el-GR" sz="2000" b="1" i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0063" y="-10041"/>
            <a:ext cx="23067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l-G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Στερεοαπορροή</a:t>
            </a:r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62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9" t="15607" r="3778" b="17204"/>
          <a:stretch/>
        </p:blipFill>
        <p:spPr bwMode="auto">
          <a:xfrm>
            <a:off x="2092197" y="680566"/>
            <a:ext cx="4821408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8" t="26064" r="34082" b="37371"/>
          <a:stretch/>
        </p:blipFill>
        <p:spPr bwMode="auto">
          <a:xfrm>
            <a:off x="6701816" y="4477394"/>
            <a:ext cx="2438402" cy="238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8" t="14385" r="18391" b="37374"/>
          <a:stretch/>
        </p:blipFill>
        <p:spPr bwMode="auto">
          <a:xfrm>
            <a:off x="2947786" y="4477396"/>
            <a:ext cx="3406367" cy="245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2" t="18375" r="16041" b="11668"/>
          <a:stretch/>
        </p:blipFill>
        <p:spPr bwMode="auto">
          <a:xfrm>
            <a:off x="72140" y="4393776"/>
            <a:ext cx="2759960" cy="251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5566" y="464949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3.51 t/ha/y</a:t>
            </a:r>
            <a:endParaRPr lang="el-G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7786" y="468552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4.05 t/ha/y</a:t>
            </a:r>
            <a:endParaRPr lang="el-G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5886" y="480772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8.06 t/ha/y</a:t>
            </a:r>
            <a:endParaRPr lang="el-G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9592" y="127116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3.00 t/ha/y</a:t>
            </a:r>
            <a:endParaRPr lang="el-G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6740" y="434795"/>
            <a:ext cx="89514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RUSLE</a:t>
            </a:r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Δεδομένα από </a:t>
            </a:r>
            <a:r>
              <a:rPr lang="en-US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ESDAC</a:t>
            </a:r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7746" y="994163"/>
            <a:ext cx="1398457" cy="2265397"/>
            <a:chOff x="313646" y="1565663"/>
            <a:chExt cx="1398457" cy="2265397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6" t="80843" r="92573" b="9164"/>
            <a:stretch/>
          </p:blipFill>
          <p:spPr bwMode="auto">
            <a:xfrm>
              <a:off x="313646" y="1982315"/>
              <a:ext cx="508452" cy="1848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775628" y="1565663"/>
              <a:ext cx="9364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t/ha/y</a:t>
              </a:r>
              <a:endParaRPr lang="el-GR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51719" y="2026885"/>
              <a:ext cx="723275" cy="1785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l-GR" b="1" dirty="0" smtClean="0">
                  <a:latin typeface="Times New Roman" pitchFamily="18" charset="0"/>
                  <a:cs typeface="Times New Roman" pitchFamily="18" charset="0"/>
                </a:rPr>
                <a:t>0-1</a:t>
              </a:r>
            </a:p>
            <a:p>
              <a:pPr algn="ctr">
                <a:spcAft>
                  <a:spcPts val="600"/>
                </a:spcAft>
              </a:pPr>
              <a:r>
                <a:rPr lang="el-GR" b="1" dirty="0" smtClean="0">
                  <a:latin typeface="Times New Roman" pitchFamily="18" charset="0"/>
                  <a:cs typeface="Times New Roman" pitchFamily="18" charset="0"/>
                </a:rPr>
                <a:t>1-3</a:t>
              </a:r>
            </a:p>
            <a:p>
              <a:pPr algn="ctr">
                <a:spcAft>
                  <a:spcPts val="600"/>
                </a:spcAft>
              </a:pPr>
              <a:r>
                <a:rPr lang="el-GR" b="1" dirty="0" smtClean="0">
                  <a:latin typeface="Times New Roman" pitchFamily="18" charset="0"/>
                  <a:cs typeface="Times New Roman" pitchFamily="18" charset="0"/>
                </a:rPr>
                <a:t>3-10</a:t>
              </a:r>
            </a:p>
            <a:p>
              <a:pPr algn="ctr">
                <a:spcAft>
                  <a:spcPts val="600"/>
                </a:spcAft>
              </a:pPr>
              <a:r>
                <a:rPr lang="el-GR" b="1" dirty="0" smtClean="0">
                  <a:latin typeface="Times New Roman" pitchFamily="18" charset="0"/>
                  <a:cs typeface="Times New Roman" pitchFamily="18" charset="0"/>
                </a:rPr>
                <a:t>10-20</a:t>
              </a:r>
            </a:p>
            <a:p>
              <a:pPr algn="ctr">
                <a:spcAft>
                  <a:spcPts val="600"/>
                </a:spcAft>
              </a:pPr>
              <a:r>
                <a:rPr lang="el-GR" b="1" dirty="0" smtClean="0">
                  <a:latin typeface="Times New Roman" pitchFamily="18" charset="0"/>
                  <a:cs typeface="Times New Roman" pitchFamily="18" charset="0"/>
                </a:rPr>
                <a:t>&gt;20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165643" y="-26870"/>
            <a:ext cx="23067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l-G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Στερεοαπορροή</a:t>
            </a:r>
            <a:r>
              <a:rPr lang="el-G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951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3 - TextBox"/>
          <p:cNvSpPr txBox="1">
            <a:spLocks noChangeArrowheads="1"/>
          </p:cNvSpPr>
          <p:nvPr/>
        </p:nvSpPr>
        <p:spPr bwMode="auto">
          <a:xfrm>
            <a:off x="1835233" y="492420"/>
            <a:ext cx="5543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el-GR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Συντελεστής </a:t>
            </a:r>
            <a:r>
              <a:rPr lang="el-GR" sz="2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Στερεοαπορροής</a:t>
            </a:r>
            <a:r>
              <a:rPr lang="en-US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(SDR)</a:t>
            </a:r>
            <a:endParaRPr lang="el-GR" sz="2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8" name="Text Box 12"/>
          <p:cNvSpPr txBox="1">
            <a:spLocks noChangeArrowheads="1"/>
          </p:cNvSpPr>
          <p:nvPr/>
        </p:nvSpPr>
        <p:spPr bwMode="auto">
          <a:xfrm>
            <a:off x="3348038" y="1037364"/>
            <a:ext cx="20329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SDR</a:t>
            </a:r>
            <a:r>
              <a:rPr lang="el-GR" sz="2000" b="1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=0.42*Α</a:t>
            </a:r>
            <a:r>
              <a:rPr lang="el-GR" sz="2000" b="1" baseline="3000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-0.125</a:t>
            </a:r>
          </a:p>
        </p:txBody>
      </p:sp>
      <p:sp>
        <p:nvSpPr>
          <p:cNvPr id="41989" name="Rectangle 13"/>
          <p:cNvSpPr>
            <a:spLocks noChangeArrowheads="1"/>
          </p:cNvSpPr>
          <p:nvPr/>
        </p:nvSpPr>
        <p:spPr bwMode="auto">
          <a:xfrm>
            <a:off x="298994" y="1048346"/>
            <a:ext cx="18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l-GR" sz="20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Vanoni</a:t>
            </a:r>
            <a:r>
              <a:rPr lang="en-US" sz="20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, 1975</a:t>
            </a:r>
            <a:r>
              <a:rPr lang="el-GR" sz="20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1990" name="Rectangle 15"/>
          <p:cNvSpPr>
            <a:spLocks noChangeArrowheads="1"/>
          </p:cNvSpPr>
          <p:nvPr/>
        </p:nvSpPr>
        <p:spPr bwMode="auto">
          <a:xfrm>
            <a:off x="6331033" y="3689872"/>
            <a:ext cx="23925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l-GR" sz="16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έκταση λεκάνης </a:t>
            </a:r>
            <a:r>
              <a:rPr lang="el-GR" sz="1600" b="1" dirty="0" smtClean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smtClean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el-GR" sz="1600" b="1" baseline="30000" dirty="0" smtClean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 sz="16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b="1" dirty="0">
              <a:solidFill>
                <a:srgbClr val="2F52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1" name="Text Box 16"/>
          <p:cNvSpPr txBox="1">
            <a:spLocks noChangeArrowheads="1"/>
          </p:cNvSpPr>
          <p:nvPr/>
        </p:nvSpPr>
        <p:spPr bwMode="auto">
          <a:xfrm>
            <a:off x="3404136" y="2109000"/>
            <a:ext cx="19416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SDR</a:t>
            </a:r>
            <a:r>
              <a:rPr lang="el-GR" sz="20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=0.</a:t>
            </a:r>
            <a:r>
              <a:rPr lang="en-US" sz="20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51</a:t>
            </a:r>
            <a:r>
              <a:rPr lang="el-GR" sz="20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*Α</a:t>
            </a:r>
            <a:r>
              <a:rPr lang="el-GR" sz="2000" b="1" baseline="30000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-0.1</a:t>
            </a:r>
            <a:r>
              <a:rPr lang="en-US" sz="2000" b="1" baseline="30000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l-GR" sz="2000" b="1" baseline="30000" dirty="0">
              <a:solidFill>
                <a:srgbClr val="2F52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2" name="Rectangle 17"/>
          <p:cNvSpPr>
            <a:spLocks noChangeArrowheads="1"/>
          </p:cNvSpPr>
          <p:nvPr/>
        </p:nvSpPr>
        <p:spPr bwMode="auto">
          <a:xfrm>
            <a:off x="376867" y="2109000"/>
            <a:ext cx="22381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lang="el-GR" sz="20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USDA-SCS, 1971</a:t>
            </a:r>
            <a:r>
              <a:rPr lang="el-GR" sz="20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1993" name="Text Box 18"/>
          <p:cNvSpPr txBox="1">
            <a:spLocks noChangeArrowheads="1"/>
          </p:cNvSpPr>
          <p:nvPr/>
        </p:nvSpPr>
        <p:spPr bwMode="auto">
          <a:xfrm>
            <a:off x="2206045" y="3679239"/>
            <a:ext cx="40623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logSDR</a:t>
            </a:r>
            <a:r>
              <a:rPr lang="el-GR" sz="2000" b="1" dirty="0" smtClean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b="1" dirty="0" smtClean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(1.7935-0.14191*log</a:t>
            </a:r>
            <a:r>
              <a:rPr lang="el-GR" sz="2000" b="1" dirty="0" smtClean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2000" b="1" dirty="0" smtClean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)/100</a:t>
            </a:r>
            <a:endParaRPr lang="el-GR" sz="2000" b="1" baseline="30000" dirty="0">
              <a:solidFill>
                <a:srgbClr val="2F52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4" name="Rectangle 19"/>
          <p:cNvSpPr>
            <a:spLocks noChangeArrowheads="1"/>
          </p:cNvSpPr>
          <p:nvPr/>
        </p:nvSpPr>
        <p:spPr bwMode="auto">
          <a:xfrm>
            <a:off x="378867" y="3682474"/>
            <a:ext cx="216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l-GR" sz="20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Renfro, 1975</a:t>
            </a:r>
            <a:r>
              <a:rPr lang="el-GR" sz="20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1995" name="Rectangle 12"/>
          <p:cNvSpPr>
            <a:spLocks noChangeArrowheads="1"/>
          </p:cNvSpPr>
          <p:nvPr/>
        </p:nvSpPr>
        <p:spPr bwMode="auto">
          <a:xfrm>
            <a:off x="315603" y="4149447"/>
            <a:ext cx="87762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Renfro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G.W., 1975, Use of Erosion Equations and Sediment Delivery Ratios for Predicting Sediment Yield, in 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Present and Prospective Technology for Predicting Sediment Yield and Sources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U.S. Department of Agriculture (USDA).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81" y="1448456"/>
            <a:ext cx="7864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Vanoni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V.A., 1975, Sedimentation Engineering, in </a:t>
            </a:r>
            <a:r>
              <a:rPr lang="en-US" sz="1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Manuals and Reports on Engineering Practices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ASCE, New York.</a:t>
            </a:r>
            <a:endParaRPr lang="el-GR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784" y="2517876"/>
            <a:ext cx="86044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U.S. Department of Agriculture, Soil Conservation Service (USDA-SCS), 1971, National Engineering Handbook, Section 3: Sedimentation, Chapter 6: Sediment sources, yields, and delivery ratios, pp 18.</a:t>
            </a:r>
            <a:endParaRPr lang="el-GR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3 - TextBox"/>
          <p:cNvSpPr txBox="1">
            <a:spLocks noChangeArrowheads="1"/>
          </p:cNvSpPr>
          <p:nvPr/>
        </p:nvSpPr>
        <p:spPr bwMode="auto">
          <a:xfrm>
            <a:off x="2626557" y="5301419"/>
            <a:ext cx="3455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/>
            <a:r>
              <a:rPr lang="el-GR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Πυκνότητα φερτών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72690" y="5664082"/>
            <a:ext cx="77843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Η πυκνότητα των σωματιδίων των φερτών υλικών (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dry bulk density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) κυμαίνεται συνήθως μεταξύ των τιμών </a:t>
            </a:r>
            <a:r>
              <a:rPr lang="el-GR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1.0 και 1.6 </a:t>
            </a:r>
            <a:r>
              <a:rPr lang="en-US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l-GR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l-GR" sz="2000" b="1" baseline="30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l-GR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72140" y="852"/>
            <a:ext cx="8741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Στερεοαπορροή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5686340" y="1053126"/>
            <a:ext cx="23364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l-GR" sz="16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έκταση λεκάνης (</a:t>
            </a:r>
            <a:r>
              <a:rPr lang="en-US" sz="16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l-GR" sz="1600" b="1" baseline="30000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 sz="16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b="1" dirty="0">
              <a:solidFill>
                <a:srgbClr val="2F52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5650531" y="2109000"/>
            <a:ext cx="23364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l-GR" sz="16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έκταση λεκάνης (</a:t>
            </a:r>
            <a:r>
              <a:rPr lang="en-US" sz="16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l-GR" sz="1600" b="1" baseline="30000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 sz="1600" b="1" dirty="0">
                <a:solidFill>
                  <a:srgbClr val="2F527D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b="1" dirty="0">
              <a:solidFill>
                <a:srgbClr val="2F527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92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3879850" y="2238375"/>
            <a:ext cx="365125" cy="3651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4686300" y="2232025"/>
            <a:ext cx="365125" cy="365125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5435600" y="2238375"/>
            <a:ext cx="365125" cy="3651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077" name="Rectangle 8"/>
          <p:cNvSpPr>
            <a:spLocks noChangeArrowheads="1"/>
          </p:cNvSpPr>
          <p:nvPr/>
        </p:nvSpPr>
        <p:spPr bwMode="auto">
          <a:xfrm>
            <a:off x="6186488" y="2238375"/>
            <a:ext cx="365125" cy="3651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grpSp>
        <p:nvGrpSpPr>
          <p:cNvPr id="3078" name="Group 10"/>
          <p:cNvGrpSpPr>
            <a:grpSpLocks/>
          </p:cNvGrpSpPr>
          <p:nvPr/>
        </p:nvGrpSpPr>
        <p:grpSpPr bwMode="auto">
          <a:xfrm>
            <a:off x="492125" y="741363"/>
            <a:ext cx="2640013" cy="3859212"/>
            <a:chOff x="406" y="1053"/>
            <a:chExt cx="1267" cy="1819"/>
          </a:xfrm>
        </p:grpSpPr>
        <p:sp>
          <p:nvSpPr>
            <p:cNvPr id="3127" name="Freeform 11"/>
            <p:cNvSpPr>
              <a:spLocks/>
            </p:cNvSpPr>
            <p:nvPr/>
          </p:nvSpPr>
          <p:spPr bwMode="auto">
            <a:xfrm>
              <a:off x="416" y="1053"/>
              <a:ext cx="1257" cy="1819"/>
            </a:xfrm>
            <a:custGeom>
              <a:avLst/>
              <a:gdLst>
                <a:gd name="T0" fmla="*/ 563 w 1257"/>
                <a:gd name="T1" fmla="*/ 1808 h 1819"/>
                <a:gd name="T2" fmla="*/ 218 w 1257"/>
                <a:gd name="T3" fmla="*/ 1577 h 1819"/>
                <a:gd name="T4" fmla="*/ 26 w 1257"/>
                <a:gd name="T5" fmla="*/ 1088 h 1819"/>
                <a:gd name="T6" fmla="*/ 64 w 1257"/>
                <a:gd name="T7" fmla="*/ 454 h 1819"/>
                <a:gd name="T8" fmla="*/ 304 w 1257"/>
                <a:gd name="T9" fmla="*/ 128 h 1819"/>
                <a:gd name="T10" fmla="*/ 870 w 1257"/>
                <a:gd name="T11" fmla="*/ 51 h 1819"/>
                <a:gd name="T12" fmla="*/ 1158 w 1257"/>
                <a:gd name="T13" fmla="*/ 435 h 1819"/>
                <a:gd name="T14" fmla="*/ 1254 w 1257"/>
                <a:gd name="T15" fmla="*/ 800 h 1819"/>
                <a:gd name="T16" fmla="*/ 1178 w 1257"/>
                <a:gd name="T17" fmla="*/ 1251 h 1819"/>
                <a:gd name="T18" fmla="*/ 947 w 1257"/>
                <a:gd name="T19" fmla="*/ 1645 h 1819"/>
                <a:gd name="T20" fmla="*/ 563 w 1257"/>
                <a:gd name="T21" fmla="*/ 1808 h 18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57" h="1819">
                  <a:moveTo>
                    <a:pt x="563" y="1808"/>
                  </a:moveTo>
                  <a:cubicBezTo>
                    <a:pt x="442" y="1797"/>
                    <a:pt x="307" y="1697"/>
                    <a:pt x="218" y="1577"/>
                  </a:cubicBezTo>
                  <a:cubicBezTo>
                    <a:pt x="129" y="1457"/>
                    <a:pt x="52" y="1275"/>
                    <a:pt x="26" y="1088"/>
                  </a:cubicBezTo>
                  <a:cubicBezTo>
                    <a:pt x="0" y="901"/>
                    <a:pt x="18" y="614"/>
                    <a:pt x="64" y="454"/>
                  </a:cubicBezTo>
                  <a:cubicBezTo>
                    <a:pt x="110" y="294"/>
                    <a:pt x="170" y="195"/>
                    <a:pt x="304" y="128"/>
                  </a:cubicBezTo>
                  <a:cubicBezTo>
                    <a:pt x="438" y="61"/>
                    <a:pt x="728" y="0"/>
                    <a:pt x="870" y="51"/>
                  </a:cubicBezTo>
                  <a:cubicBezTo>
                    <a:pt x="1012" y="102"/>
                    <a:pt x="1094" y="310"/>
                    <a:pt x="1158" y="435"/>
                  </a:cubicBezTo>
                  <a:cubicBezTo>
                    <a:pt x="1222" y="560"/>
                    <a:pt x="1251" y="664"/>
                    <a:pt x="1254" y="800"/>
                  </a:cubicBezTo>
                  <a:cubicBezTo>
                    <a:pt x="1257" y="936"/>
                    <a:pt x="1229" y="1110"/>
                    <a:pt x="1178" y="1251"/>
                  </a:cubicBezTo>
                  <a:cubicBezTo>
                    <a:pt x="1127" y="1392"/>
                    <a:pt x="1045" y="1551"/>
                    <a:pt x="947" y="1645"/>
                  </a:cubicBezTo>
                  <a:cubicBezTo>
                    <a:pt x="849" y="1739"/>
                    <a:pt x="684" y="1819"/>
                    <a:pt x="563" y="1808"/>
                  </a:cubicBezTo>
                  <a:close/>
                </a:path>
              </a:pathLst>
            </a:cu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28" name="Freeform 12"/>
            <p:cNvSpPr>
              <a:spLocks/>
            </p:cNvSpPr>
            <p:nvPr/>
          </p:nvSpPr>
          <p:spPr bwMode="auto">
            <a:xfrm>
              <a:off x="470" y="1469"/>
              <a:ext cx="1104" cy="163"/>
            </a:xfrm>
            <a:custGeom>
              <a:avLst/>
              <a:gdLst>
                <a:gd name="T0" fmla="*/ 0 w 1104"/>
                <a:gd name="T1" fmla="*/ 0 h 163"/>
                <a:gd name="T2" fmla="*/ 231 w 1104"/>
                <a:gd name="T3" fmla="*/ 125 h 163"/>
                <a:gd name="T4" fmla="*/ 538 w 1104"/>
                <a:gd name="T5" fmla="*/ 163 h 163"/>
                <a:gd name="T6" fmla="*/ 874 w 1104"/>
                <a:gd name="T7" fmla="*/ 105 h 163"/>
                <a:gd name="T8" fmla="*/ 1104 w 1104"/>
                <a:gd name="T9" fmla="*/ 9 h 1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04" h="163">
                  <a:moveTo>
                    <a:pt x="0" y="0"/>
                  </a:moveTo>
                  <a:lnTo>
                    <a:pt x="231" y="125"/>
                  </a:lnTo>
                  <a:lnTo>
                    <a:pt x="538" y="163"/>
                  </a:lnTo>
                  <a:lnTo>
                    <a:pt x="874" y="105"/>
                  </a:lnTo>
                  <a:lnTo>
                    <a:pt x="1104" y="9"/>
                  </a:lnTo>
                </a:path>
              </a:pathLst>
            </a:custGeom>
            <a:noFill/>
            <a:ln w="12700" cap="flat">
              <a:solidFill>
                <a:srgbClr val="008A3E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29" name="Freeform 13"/>
            <p:cNvSpPr>
              <a:spLocks/>
            </p:cNvSpPr>
            <p:nvPr/>
          </p:nvSpPr>
          <p:spPr bwMode="auto">
            <a:xfrm>
              <a:off x="406" y="1805"/>
              <a:ext cx="1255" cy="211"/>
            </a:xfrm>
            <a:custGeom>
              <a:avLst/>
              <a:gdLst>
                <a:gd name="T0" fmla="*/ 0 w 1255"/>
                <a:gd name="T1" fmla="*/ 62 h 211"/>
                <a:gd name="T2" fmla="*/ 231 w 1255"/>
                <a:gd name="T3" fmla="*/ 187 h 211"/>
                <a:gd name="T4" fmla="*/ 669 w 1255"/>
                <a:gd name="T5" fmla="*/ 211 h 211"/>
                <a:gd name="T6" fmla="*/ 1005 w 1255"/>
                <a:gd name="T7" fmla="*/ 115 h 211"/>
                <a:gd name="T8" fmla="*/ 1255 w 1255"/>
                <a:gd name="T9" fmla="*/ 0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5" h="211">
                  <a:moveTo>
                    <a:pt x="0" y="62"/>
                  </a:moveTo>
                  <a:lnTo>
                    <a:pt x="231" y="187"/>
                  </a:lnTo>
                  <a:lnTo>
                    <a:pt x="669" y="211"/>
                  </a:lnTo>
                  <a:lnTo>
                    <a:pt x="1005" y="115"/>
                  </a:lnTo>
                  <a:lnTo>
                    <a:pt x="1255" y="0"/>
                  </a:lnTo>
                </a:path>
              </a:pathLst>
            </a:custGeom>
            <a:noFill/>
            <a:ln w="12700" cap="flat">
              <a:solidFill>
                <a:srgbClr val="008A3E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30" name="Freeform 14"/>
            <p:cNvSpPr>
              <a:spLocks/>
            </p:cNvSpPr>
            <p:nvPr/>
          </p:nvSpPr>
          <p:spPr bwMode="auto">
            <a:xfrm>
              <a:off x="473" y="2288"/>
              <a:ext cx="1104" cy="163"/>
            </a:xfrm>
            <a:custGeom>
              <a:avLst/>
              <a:gdLst>
                <a:gd name="T0" fmla="*/ 0 w 1104"/>
                <a:gd name="T1" fmla="*/ 0 h 163"/>
                <a:gd name="T2" fmla="*/ 231 w 1104"/>
                <a:gd name="T3" fmla="*/ 125 h 163"/>
                <a:gd name="T4" fmla="*/ 538 w 1104"/>
                <a:gd name="T5" fmla="*/ 163 h 163"/>
                <a:gd name="T6" fmla="*/ 874 w 1104"/>
                <a:gd name="T7" fmla="*/ 105 h 163"/>
                <a:gd name="T8" fmla="*/ 1104 w 1104"/>
                <a:gd name="T9" fmla="*/ 9 h 1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04" h="163">
                  <a:moveTo>
                    <a:pt x="0" y="0"/>
                  </a:moveTo>
                  <a:lnTo>
                    <a:pt x="231" y="125"/>
                  </a:lnTo>
                  <a:lnTo>
                    <a:pt x="538" y="163"/>
                  </a:lnTo>
                  <a:lnTo>
                    <a:pt x="874" y="105"/>
                  </a:lnTo>
                  <a:lnTo>
                    <a:pt x="1104" y="9"/>
                  </a:lnTo>
                </a:path>
              </a:pathLst>
            </a:custGeom>
            <a:noFill/>
            <a:ln w="12700" cap="flat">
              <a:solidFill>
                <a:srgbClr val="008A3E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31" name="Freeform 15"/>
            <p:cNvSpPr>
              <a:spLocks/>
            </p:cNvSpPr>
            <p:nvPr/>
          </p:nvSpPr>
          <p:spPr bwMode="auto">
            <a:xfrm>
              <a:off x="931" y="1229"/>
              <a:ext cx="144" cy="1622"/>
            </a:xfrm>
            <a:custGeom>
              <a:avLst/>
              <a:gdLst>
                <a:gd name="T0" fmla="*/ 96 w 144"/>
                <a:gd name="T1" fmla="*/ 1622 h 1622"/>
                <a:gd name="T2" fmla="*/ 19 w 144"/>
                <a:gd name="T3" fmla="*/ 1248 h 1622"/>
                <a:gd name="T4" fmla="*/ 0 w 144"/>
                <a:gd name="T5" fmla="*/ 921 h 1622"/>
                <a:gd name="T6" fmla="*/ 0 w 144"/>
                <a:gd name="T7" fmla="*/ 480 h 1622"/>
                <a:gd name="T8" fmla="*/ 125 w 144"/>
                <a:gd name="T9" fmla="*/ 57 h 1622"/>
                <a:gd name="T10" fmla="*/ 144 w 144"/>
                <a:gd name="T11" fmla="*/ 0 h 16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" h="1622">
                  <a:moveTo>
                    <a:pt x="96" y="1622"/>
                  </a:moveTo>
                  <a:lnTo>
                    <a:pt x="19" y="1248"/>
                  </a:lnTo>
                  <a:lnTo>
                    <a:pt x="0" y="921"/>
                  </a:lnTo>
                  <a:lnTo>
                    <a:pt x="0" y="480"/>
                  </a:lnTo>
                  <a:lnTo>
                    <a:pt x="125" y="57"/>
                  </a:lnTo>
                  <a:lnTo>
                    <a:pt x="144" y="0"/>
                  </a:ln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32" name="Freeform 16"/>
            <p:cNvSpPr>
              <a:spLocks/>
            </p:cNvSpPr>
            <p:nvPr/>
          </p:nvSpPr>
          <p:spPr bwMode="auto">
            <a:xfrm>
              <a:off x="926" y="1440"/>
              <a:ext cx="514" cy="533"/>
            </a:xfrm>
            <a:custGeom>
              <a:avLst/>
              <a:gdLst>
                <a:gd name="T0" fmla="*/ 0 w 514"/>
                <a:gd name="T1" fmla="*/ 533 h 533"/>
                <a:gd name="T2" fmla="*/ 145 w 514"/>
                <a:gd name="T3" fmla="*/ 473 h 533"/>
                <a:gd name="T4" fmla="*/ 229 w 514"/>
                <a:gd name="T5" fmla="*/ 390 h 533"/>
                <a:gd name="T6" fmla="*/ 318 w 514"/>
                <a:gd name="T7" fmla="*/ 262 h 533"/>
                <a:gd name="T8" fmla="*/ 466 w 514"/>
                <a:gd name="T9" fmla="*/ 106 h 533"/>
                <a:gd name="T10" fmla="*/ 514 w 514"/>
                <a:gd name="T11" fmla="*/ 0 h 5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4" h="533">
                  <a:moveTo>
                    <a:pt x="0" y="533"/>
                  </a:moveTo>
                  <a:lnTo>
                    <a:pt x="145" y="473"/>
                  </a:lnTo>
                  <a:lnTo>
                    <a:pt x="229" y="390"/>
                  </a:lnTo>
                  <a:lnTo>
                    <a:pt x="318" y="262"/>
                  </a:lnTo>
                  <a:lnTo>
                    <a:pt x="466" y="106"/>
                  </a:lnTo>
                  <a:lnTo>
                    <a:pt x="514" y="0"/>
                  </a:ln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33" name="Freeform 17"/>
            <p:cNvSpPr>
              <a:spLocks/>
            </p:cNvSpPr>
            <p:nvPr/>
          </p:nvSpPr>
          <p:spPr bwMode="auto">
            <a:xfrm rot="-1475405">
              <a:off x="621" y="1522"/>
              <a:ext cx="221" cy="864"/>
            </a:xfrm>
            <a:custGeom>
              <a:avLst/>
              <a:gdLst>
                <a:gd name="T0" fmla="*/ 1255 w 144"/>
                <a:gd name="T1" fmla="*/ 37 h 1622"/>
                <a:gd name="T2" fmla="*/ 250 w 144"/>
                <a:gd name="T3" fmla="*/ 29 h 1622"/>
                <a:gd name="T4" fmla="*/ 0 w 144"/>
                <a:gd name="T5" fmla="*/ 21 h 1622"/>
                <a:gd name="T6" fmla="*/ 0 w 144"/>
                <a:gd name="T7" fmla="*/ 11 h 1622"/>
                <a:gd name="T8" fmla="*/ 1638 w 144"/>
                <a:gd name="T9" fmla="*/ 2 h 1622"/>
                <a:gd name="T10" fmla="*/ 1880 w 144"/>
                <a:gd name="T11" fmla="*/ 0 h 16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" h="1622">
                  <a:moveTo>
                    <a:pt x="96" y="1622"/>
                  </a:moveTo>
                  <a:lnTo>
                    <a:pt x="19" y="1248"/>
                  </a:lnTo>
                  <a:lnTo>
                    <a:pt x="0" y="921"/>
                  </a:lnTo>
                  <a:lnTo>
                    <a:pt x="0" y="480"/>
                  </a:lnTo>
                  <a:lnTo>
                    <a:pt x="125" y="57"/>
                  </a:lnTo>
                  <a:lnTo>
                    <a:pt x="144" y="0"/>
                  </a:ln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079" name="Rectangle 18"/>
          <p:cNvSpPr>
            <a:spLocks noChangeAspect="1" noChangeArrowheads="1"/>
          </p:cNvSpPr>
          <p:nvPr/>
        </p:nvSpPr>
        <p:spPr bwMode="auto">
          <a:xfrm>
            <a:off x="3832225" y="5789613"/>
            <a:ext cx="655638" cy="6556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080" name="Rectangle 19"/>
          <p:cNvSpPr>
            <a:spLocks noChangeAspect="1" noChangeArrowheads="1"/>
          </p:cNvSpPr>
          <p:nvPr/>
        </p:nvSpPr>
        <p:spPr bwMode="auto">
          <a:xfrm>
            <a:off x="4597400" y="5037138"/>
            <a:ext cx="655638" cy="655637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081" name="Rectangle 20"/>
          <p:cNvSpPr>
            <a:spLocks noChangeAspect="1" noChangeArrowheads="1"/>
          </p:cNvSpPr>
          <p:nvPr/>
        </p:nvSpPr>
        <p:spPr bwMode="auto">
          <a:xfrm>
            <a:off x="5364163" y="4303713"/>
            <a:ext cx="655637" cy="65563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082" name="Rectangle 21"/>
          <p:cNvSpPr>
            <a:spLocks noChangeAspect="1" noChangeArrowheads="1"/>
          </p:cNvSpPr>
          <p:nvPr/>
        </p:nvSpPr>
        <p:spPr bwMode="auto">
          <a:xfrm>
            <a:off x="6105525" y="3557588"/>
            <a:ext cx="655638" cy="65563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083" name="Text Box 22"/>
          <p:cNvSpPr txBox="1">
            <a:spLocks noChangeArrowheads="1"/>
          </p:cNvSpPr>
          <p:nvPr/>
        </p:nvSpPr>
        <p:spPr bwMode="auto">
          <a:xfrm>
            <a:off x="3797300" y="5897563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/>
              <a:t>A</a:t>
            </a:r>
            <a:r>
              <a:rPr lang="en-US" altLang="el-GR" sz="1800" baseline="-25000"/>
              <a:t>1</a:t>
            </a:r>
            <a:r>
              <a:rPr lang="en-US" altLang="el-GR" sz="1800"/>
              <a:t>*h</a:t>
            </a:r>
            <a:r>
              <a:rPr lang="en-US" altLang="el-GR" sz="1800" baseline="-25000"/>
              <a:t>1</a:t>
            </a:r>
            <a:endParaRPr lang="el-GR" altLang="el-GR" sz="1800" baseline="-25000"/>
          </a:p>
        </p:txBody>
      </p:sp>
      <p:sp>
        <p:nvSpPr>
          <p:cNvPr id="3084" name="Rectangle 23"/>
          <p:cNvSpPr>
            <a:spLocks noChangeAspect="1" noChangeArrowheads="1"/>
          </p:cNvSpPr>
          <p:nvPr/>
        </p:nvSpPr>
        <p:spPr bwMode="auto">
          <a:xfrm>
            <a:off x="4597400" y="5789613"/>
            <a:ext cx="655638" cy="6556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085" name="Rectangle 24"/>
          <p:cNvSpPr>
            <a:spLocks noChangeAspect="1" noChangeArrowheads="1"/>
          </p:cNvSpPr>
          <p:nvPr/>
        </p:nvSpPr>
        <p:spPr bwMode="auto">
          <a:xfrm>
            <a:off x="5365750" y="5789613"/>
            <a:ext cx="655638" cy="6556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086" name="Rectangle 25"/>
          <p:cNvSpPr>
            <a:spLocks noChangeAspect="1" noChangeArrowheads="1"/>
          </p:cNvSpPr>
          <p:nvPr/>
        </p:nvSpPr>
        <p:spPr bwMode="auto">
          <a:xfrm>
            <a:off x="6105525" y="5789613"/>
            <a:ext cx="655638" cy="6556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087" name="Text Box 26"/>
          <p:cNvSpPr txBox="1">
            <a:spLocks noChangeArrowheads="1"/>
          </p:cNvSpPr>
          <p:nvPr/>
        </p:nvSpPr>
        <p:spPr bwMode="auto">
          <a:xfrm>
            <a:off x="4608513" y="5915025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/>
              <a:t>A</a:t>
            </a:r>
            <a:r>
              <a:rPr lang="en-US" altLang="el-GR" sz="1800" baseline="-25000"/>
              <a:t>2</a:t>
            </a:r>
            <a:r>
              <a:rPr lang="en-US" altLang="el-GR" sz="1800"/>
              <a:t>*h</a:t>
            </a:r>
            <a:r>
              <a:rPr lang="en-US" altLang="el-GR" sz="1800" baseline="-25000"/>
              <a:t>1</a:t>
            </a:r>
            <a:endParaRPr lang="el-GR" altLang="el-GR" sz="1800" baseline="-25000"/>
          </a:p>
        </p:txBody>
      </p:sp>
      <p:sp>
        <p:nvSpPr>
          <p:cNvPr id="3088" name="Text Box 27"/>
          <p:cNvSpPr txBox="1">
            <a:spLocks noChangeArrowheads="1"/>
          </p:cNvSpPr>
          <p:nvPr/>
        </p:nvSpPr>
        <p:spPr bwMode="auto">
          <a:xfrm>
            <a:off x="5343525" y="5910263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/>
              <a:t>A</a:t>
            </a:r>
            <a:r>
              <a:rPr lang="en-US" altLang="el-GR" sz="1800" baseline="-25000"/>
              <a:t>3</a:t>
            </a:r>
            <a:r>
              <a:rPr lang="en-US" altLang="el-GR" sz="1800"/>
              <a:t>*h</a:t>
            </a:r>
            <a:r>
              <a:rPr lang="en-US" altLang="el-GR" sz="1800" baseline="-25000"/>
              <a:t>1</a:t>
            </a:r>
            <a:endParaRPr lang="el-GR" altLang="el-GR" sz="1800" baseline="-25000"/>
          </a:p>
        </p:txBody>
      </p:sp>
      <p:sp>
        <p:nvSpPr>
          <p:cNvPr id="3089" name="Text Box 28"/>
          <p:cNvSpPr txBox="1">
            <a:spLocks noChangeArrowheads="1"/>
          </p:cNvSpPr>
          <p:nvPr/>
        </p:nvSpPr>
        <p:spPr bwMode="auto">
          <a:xfrm>
            <a:off x="6091238" y="5911850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/>
              <a:t>A</a:t>
            </a:r>
            <a:r>
              <a:rPr lang="en-US" altLang="el-GR" sz="1800" baseline="-25000"/>
              <a:t>4</a:t>
            </a:r>
            <a:r>
              <a:rPr lang="en-US" altLang="el-GR" sz="1800"/>
              <a:t>*h</a:t>
            </a:r>
            <a:r>
              <a:rPr lang="en-US" altLang="el-GR" sz="1800" baseline="-25000"/>
              <a:t>1</a:t>
            </a:r>
            <a:endParaRPr lang="el-GR" altLang="el-GR" sz="1800" baseline="-25000"/>
          </a:p>
        </p:txBody>
      </p:sp>
      <p:sp>
        <p:nvSpPr>
          <p:cNvPr id="3090" name="Text Box 29"/>
          <p:cNvSpPr txBox="1">
            <a:spLocks noChangeArrowheads="1"/>
          </p:cNvSpPr>
          <p:nvPr/>
        </p:nvSpPr>
        <p:spPr bwMode="auto">
          <a:xfrm>
            <a:off x="6067425" y="3732213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A</a:t>
            </a:r>
            <a:r>
              <a:rPr lang="en-US" altLang="el-GR" sz="1800" baseline="-25000">
                <a:solidFill>
                  <a:schemeClr val="bg1"/>
                </a:solidFill>
              </a:rPr>
              <a:t>1</a:t>
            </a:r>
            <a:r>
              <a:rPr lang="en-US" altLang="el-GR" sz="1800">
                <a:solidFill>
                  <a:schemeClr val="bg1"/>
                </a:solidFill>
              </a:rPr>
              <a:t>*h</a:t>
            </a:r>
            <a:r>
              <a:rPr lang="en-US" altLang="el-GR" sz="1800" baseline="-25000">
                <a:solidFill>
                  <a:schemeClr val="bg1"/>
                </a:solidFill>
              </a:rPr>
              <a:t>4</a:t>
            </a:r>
            <a:endParaRPr lang="el-GR" altLang="el-GR" sz="1800" baseline="-25000">
              <a:solidFill>
                <a:schemeClr val="bg1"/>
              </a:solidFill>
            </a:endParaRPr>
          </a:p>
        </p:txBody>
      </p:sp>
      <p:sp>
        <p:nvSpPr>
          <p:cNvPr id="3091" name="Text Box 30"/>
          <p:cNvSpPr txBox="1">
            <a:spLocks noChangeArrowheads="1"/>
          </p:cNvSpPr>
          <p:nvPr/>
        </p:nvSpPr>
        <p:spPr bwMode="auto">
          <a:xfrm>
            <a:off x="5341938" y="4429125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A</a:t>
            </a:r>
            <a:r>
              <a:rPr lang="en-US" altLang="el-GR" sz="1800" baseline="-25000">
                <a:solidFill>
                  <a:schemeClr val="bg1"/>
                </a:solidFill>
              </a:rPr>
              <a:t>1</a:t>
            </a:r>
            <a:r>
              <a:rPr lang="en-US" altLang="el-GR" sz="1800">
                <a:solidFill>
                  <a:schemeClr val="bg1"/>
                </a:solidFill>
              </a:rPr>
              <a:t>*h</a:t>
            </a:r>
            <a:r>
              <a:rPr lang="en-US" altLang="el-GR" sz="1800" baseline="-25000">
                <a:solidFill>
                  <a:schemeClr val="bg1"/>
                </a:solidFill>
              </a:rPr>
              <a:t>3</a:t>
            </a:r>
            <a:endParaRPr lang="el-GR" altLang="el-GR" sz="1800" baseline="-25000">
              <a:solidFill>
                <a:schemeClr val="bg1"/>
              </a:solidFill>
            </a:endParaRPr>
          </a:p>
        </p:txBody>
      </p:sp>
      <p:sp>
        <p:nvSpPr>
          <p:cNvPr id="3092" name="Text Box 31"/>
          <p:cNvSpPr txBox="1">
            <a:spLocks noChangeArrowheads="1"/>
          </p:cNvSpPr>
          <p:nvPr/>
        </p:nvSpPr>
        <p:spPr bwMode="auto">
          <a:xfrm>
            <a:off x="4559300" y="5208588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/>
              <a:t>A</a:t>
            </a:r>
            <a:r>
              <a:rPr lang="en-US" altLang="el-GR" sz="1800" baseline="-25000"/>
              <a:t>1</a:t>
            </a:r>
            <a:r>
              <a:rPr lang="en-US" altLang="el-GR" sz="1800"/>
              <a:t>*h</a:t>
            </a:r>
            <a:r>
              <a:rPr lang="en-US" altLang="el-GR" sz="1800" baseline="-25000"/>
              <a:t>2</a:t>
            </a:r>
            <a:endParaRPr lang="el-GR" altLang="el-GR" sz="1800" baseline="-25000"/>
          </a:p>
        </p:txBody>
      </p:sp>
      <p:sp>
        <p:nvSpPr>
          <p:cNvPr id="3093" name="Text Box 32"/>
          <p:cNvSpPr txBox="1">
            <a:spLocks noChangeArrowheads="1"/>
          </p:cNvSpPr>
          <p:nvPr/>
        </p:nvSpPr>
        <p:spPr bwMode="auto">
          <a:xfrm>
            <a:off x="1885950" y="3876675"/>
            <a:ext cx="450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 b="1">
                <a:solidFill>
                  <a:srgbClr val="A50021"/>
                </a:solidFill>
                <a:latin typeface="Times New Roman" pitchFamily="18" charset="0"/>
              </a:rPr>
              <a:t>A</a:t>
            </a:r>
            <a:r>
              <a:rPr lang="en-US" altLang="el-GR" sz="1800" b="1" baseline="-25000">
                <a:solidFill>
                  <a:srgbClr val="A50021"/>
                </a:solidFill>
                <a:latin typeface="Times New Roman" pitchFamily="18" charset="0"/>
              </a:rPr>
              <a:t>1</a:t>
            </a:r>
            <a:endParaRPr lang="el-GR" altLang="el-GR" sz="1800" b="1" baseline="-25000">
              <a:solidFill>
                <a:srgbClr val="A50021"/>
              </a:solidFill>
              <a:latin typeface="Times New Roman" pitchFamily="18" charset="0"/>
            </a:endParaRPr>
          </a:p>
        </p:txBody>
      </p:sp>
      <p:sp>
        <p:nvSpPr>
          <p:cNvPr id="3094" name="Text Box 33"/>
          <p:cNvSpPr txBox="1">
            <a:spLocks noChangeArrowheads="1"/>
          </p:cNvSpPr>
          <p:nvPr/>
        </p:nvSpPr>
        <p:spPr bwMode="auto">
          <a:xfrm>
            <a:off x="5426075" y="1831975"/>
            <a:ext cx="407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 b="1">
                <a:solidFill>
                  <a:srgbClr val="0033CC"/>
                </a:solidFill>
                <a:latin typeface="Times New Roman" pitchFamily="18" charset="0"/>
              </a:rPr>
              <a:t>h</a:t>
            </a:r>
            <a:r>
              <a:rPr lang="en-US" altLang="el-GR" sz="1800" b="1" baseline="-25000">
                <a:solidFill>
                  <a:srgbClr val="0033CC"/>
                </a:solidFill>
                <a:latin typeface="Times New Roman" pitchFamily="18" charset="0"/>
              </a:rPr>
              <a:t>3</a:t>
            </a:r>
            <a:endParaRPr lang="el-GR" altLang="el-GR" sz="1800" b="1" baseline="-2500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3095" name="Text Box 34"/>
          <p:cNvSpPr txBox="1">
            <a:spLocks noChangeArrowheads="1"/>
          </p:cNvSpPr>
          <p:nvPr/>
        </p:nvSpPr>
        <p:spPr bwMode="auto">
          <a:xfrm>
            <a:off x="4662488" y="1822450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 b="1">
                <a:solidFill>
                  <a:srgbClr val="0033CC"/>
                </a:solidFill>
                <a:latin typeface="Times New Roman" pitchFamily="18" charset="0"/>
              </a:rPr>
              <a:t>h</a:t>
            </a:r>
            <a:r>
              <a:rPr lang="en-US" altLang="el-GR" sz="1800" b="1" baseline="-25000">
                <a:solidFill>
                  <a:srgbClr val="0033CC"/>
                </a:solidFill>
                <a:latin typeface="Times New Roman" pitchFamily="18" charset="0"/>
              </a:rPr>
              <a:t>2</a:t>
            </a:r>
            <a:endParaRPr lang="el-GR" altLang="el-GR" sz="1800" b="1" baseline="-2500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3096" name="Text Box 35"/>
          <p:cNvSpPr txBox="1">
            <a:spLocks noChangeArrowheads="1"/>
          </p:cNvSpPr>
          <p:nvPr/>
        </p:nvSpPr>
        <p:spPr bwMode="auto">
          <a:xfrm>
            <a:off x="6172200" y="1851025"/>
            <a:ext cx="407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 b="1">
                <a:solidFill>
                  <a:srgbClr val="0033CC"/>
                </a:solidFill>
                <a:latin typeface="Times New Roman" pitchFamily="18" charset="0"/>
              </a:rPr>
              <a:t>h</a:t>
            </a:r>
            <a:r>
              <a:rPr lang="en-US" altLang="el-GR" sz="1800" b="1" baseline="-25000">
                <a:solidFill>
                  <a:srgbClr val="0033CC"/>
                </a:solidFill>
                <a:latin typeface="Times New Roman" pitchFamily="18" charset="0"/>
              </a:rPr>
              <a:t>4</a:t>
            </a:r>
            <a:endParaRPr lang="el-GR" altLang="el-GR" sz="1800" b="1" baseline="-2500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3097" name="Rectangle 36"/>
          <p:cNvSpPr>
            <a:spLocks noChangeAspect="1" noChangeArrowheads="1"/>
          </p:cNvSpPr>
          <p:nvPr/>
        </p:nvSpPr>
        <p:spPr bwMode="auto">
          <a:xfrm>
            <a:off x="6105525" y="5037138"/>
            <a:ext cx="655638" cy="655637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098" name="Rectangle 37"/>
          <p:cNvSpPr>
            <a:spLocks noChangeAspect="1" noChangeArrowheads="1"/>
          </p:cNvSpPr>
          <p:nvPr/>
        </p:nvSpPr>
        <p:spPr bwMode="auto">
          <a:xfrm>
            <a:off x="5364163" y="5037138"/>
            <a:ext cx="655637" cy="655637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099" name="Rectangle 38"/>
          <p:cNvSpPr>
            <a:spLocks noChangeAspect="1" noChangeArrowheads="1"/>
          </p:cNvSpPr>
          <p:nvPr/>
        </p:nvSpPr>
        <p:spPr bwMode="auto">
          <a:xfrm>
            <a:off x="6854825" y="5789613"/>
            <a:ext cx="655638" cy="655637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100" name="Rectangle 39"/>
          <p:cNvSpPr>
            <a:spLocks noChangeAspect="1" noChangeArrowheads="1"/>
          </p:cNvSpPr>
          <p:nvPr/>
        </p:nvSpPr>
        <p:spPr bwMode="auto">
          <a:xfrm>
            <a:off x="6856413" y="5035550"/>
            <a:ext cx="655637" cy="65563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101" name="Rectangle 40"/>
          <p:cNvSpPr>
            <a:spLocks noChangeAspect="1" noChangeArrowheads="1"/>
          </p:cNvSpPr>
          <p:nvPr/>
        </p:nvSpPr>
        <p:spPr bwMode="auto">
          <a:xfrm>
            <a:off x="7599363" y="5788025"/>
            <a:ext cx="655637" cy="65563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102" name="Rectangle 41"/>
          <p:cNvSpPr>
            <a:spLocks noChangeAspect="1" noChangeArrowheads="1"/>
          </p:cNvSpPr>
          <p:nvPr/>
        </p:nvSpPr>
        <p:spPr bwMode="auto">
          <a:xfrm>
            <a:off x="6105525" y="4302125"/>
            <a:ext cx="655638" cy="65563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103" name="Rectangle 42"/>
          <p:cNvSpPr>
            <a:spLocks noChangeAspect="1" noChangeArrowheads="1"/>
          </p:cNvSpPr>
          <p:nvPr/>
        </p:nvSpPr>
        <p:spPr bwMode="auto">
          <a:xfrm>
            <a:off x="6854825" y="4302125"/>
            <a:ext cx="655638" cy="6556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104" name="Rectangle 43"/>
          <p:cNvSpPr>
            <a:spLocks noChangeAspect="1" noChangeArrowheads="1"/>
          </p:cNvSpPr>
          <p:nvPr/>
        </p:nvSpPr>
        <p:spPr bwMode="auto">
          <a:xfrm>
            <a:off x="7600950" y="5035550"/>
            <a:ext cx="655638" cy="6556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114732" name="Rectangle 44"/>
          <p:cNvSpPr>
            <a:spLocks noChangeAspect="1" noChangeArrowheads="1"/>
          </p:cNvSpPr>
          <p:nvPr/>
        </p:nvSpPr>
        <p:spPr bwMode="auto">
          <a:xfrm>
            <a:off x="8350250" y="5788025"/>
            <a:ext cx="655638" cy="6556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106" name="Text Box 45"/>
          <p:cNvSpPr txBox="1">
            <a:spLocks noChangeArrowheads="1"/>
          </p:cNvSpPr>
          <p:nvPr/>
        </p:nvSpPr>
        <p:spPr bwMode="auto">
          <a:xfrm>
            <a:off x="5329238" y="5178425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/>
              <a:t>A</a:t>
            </a:r>
            <a:r>
              <a:rPr lang="en-US" altLang="el-GR" sz="1800" baseline="-25000"/>
              <a:t>2</a:t>
            </a:r>
            <a:r>
              <a:rPr lang="en-US" altLang="el-GR" sz="1800"/>
              <a:t>*h</a:t>
            </a:r>
            <a:r>
              <a:rPr lang="en-US" altLang="el-GR" sz="1800" baseline="-25000"/>
              <a:t>2</a:t>
            </a:r>
            <a:endParaRPr lang="el-GR" altLang="el-GR" sz="1800" baseline="-25000"/>
          </a:p>
        </p:txBody>
      </p:sp>
      <p:sp>
        <p:nvSpPr>
          <p:cNvPr id="3107" name="Text Box 46"/>
          <p:cNvSpPr txBox="1">
            <a:spLocks noChangeArrowheads="1"/>
          </p:cNvSpPr>
          <p:nvPr/>
        </p:nvSpPr>
        <p:spPr bwMode="auto">
          <a:xfrm>
            <a:off x="6048375" y="5199063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/>
              <a:t>A</a:t>
            </a:r>
            <a:r>
              <a:rPr lang="en-US" altLang="el-GR" sz="1800" baseline="-25000"/>
              <a:t>3</a:t>
            </a:r>
            <a:r>
              <a:rPr lang="en-US" altLang="el-GR" sz="1800"/>
              <a:t>*h</a:t>
            </a:r>
            <a:r>
              <a:rPr lang="en-US" altLang="el-GR" sz="1800" baseline="-25000"/>
              <a:t>2</a:t>
            </a:r>
            <a:endParaRPr lang="el-GR" altLang="el-GR" sz="1800" baseline="-25000"/>
          </a:p>
        </p:txBody>
      </p:sp>
      <p:sp>
        <p:nvSpPr>
          <p:cNvPr id="3108" name="Text Box 47"/>
          <p:cNvSpPr txBox="1">
            <a:spLocks noChangeArrowheads="1"/>
          </p:cNvSpPr>
          <p:nvPr/>
        </p:nvSpPr>
        <p:spPr bwMode="auto">
          <a:xfrm>
            <a:off x="6818313" y="5943600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/>
              <a:t>A</a:t>
            </a:r>
            <a:r>
              <a:rPr lang="en-US" altLang="el-GR" sz="1800" baseline="-25000"/>
              <a:t>4</a:t>
            </a:r>
            <a:r>
              <a:rPr lang="en-US" altLang="el-GR" sz="1800"/>
              <a:t>*h</a:t>
            </a:r>
            <a:r>
              <a:rPr lang="en-US" altLang="el-GR" sz="1800" baseline="-25000"/>
              <a:t>2</a:t>
            </a:r>
            <a:endParaRPr lang="el-GR" altLang="el-GR" sz="1800" baseline="-25000"/>
          </a:p>
        </p:txBody>
      </p:sp>
      <p:sp>
        <p:nvSpPr>
          <p:cNvPr id="3109" name="Text Box 48"/>
          <p:cNvSpPr txBox="1">
            <a:spLocks noChangeArrowheads="1"/>
          </p:cNvSpPr>
          <p:nvPr/>
        </p:nvSpPr>
        <p:spPr bwMode="auto">
          <a:xfrm>
            <a:off x="6835775" y="5173663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A</a:t>
            </a:r>
            <a:r>
              <a:rPr lang="en-US" altLang="el-GR" sz="1800" baseline="-25000">
                <a:solidFill>
                  <a:schemeClr val="bg1"/>
                </a:solidFill>
              </a:rPr>
              <a:t>3</a:t>
            </a:r>
            <a:r>
              <a:rPr lang="en-US" altLang="el-GR" sz="1800">
                <a:solidFill>
                  <a:schemeClr val="bg1"/>
                </a:solidFill>
              </a:rPr>
              <a:t>*h</a:t>
            </a:r>
            <a:r>
              <a:rPr lang="en-US" altLang="el-GR" sz="1800" baseline="-25000">
                <a:solidFill>
                  <a:schemeClr val="bg1"/>
                </a:solidFill>
              </a:rPr>
              <a:t>3</a:t>
            </a:r>
            <a:endParaRPr lang="el-GR" altLang="el-GR" sz="1800" baseline="-25000">
              <a:solidFill>
                <a:schemeClr val="bg1"/>
              </a:solidFill>
            </a:endParaRPr>
          </a:p>
        </p:txBody>
      </p:sp>
      <p:sp>
        <p:nvSpPr>
          <p:cNvPr id="3110" name="Text Box 49"/>
          <p:cNvSpPr txBox="1">
            <a:spLocks noChangeArrowheads="1"/>
          </p:cNvSpPr>
          <p:nvPr/>
        </p:nvSpPr>
        <p:spPr bwMode="auto">
          <a:xfrm>
            <a:off x="6081713" y="4419600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A</a:t>
            </a:r>
            <a:r>
              <a:rPr lang="en-US" altLang="el-GR" sz="1800" baseline="-25000">
                <a:solidFill>
                  <a:schemeClr val="bg1"/>
                </a:solidFill>
              </a:rPr>
              <a:t>2</a:t>
            </a:r>
            <a:r>
              <a:rPr lang="en-US" altLang="el-GR" sz="1800">
                <a:solidFill>
                  <a:schemeClr val="bg1"/>
                </a:solidFill>
              </a:rPr>
              <a:t>*h</a:t>
            </a:r>
            <a:r>
              <a:rPr lang="en-US" altLang="el-GR" sz="1800" baseline="-25000">
                <a:solidFill>
                  <a:schemeClr val="bg1"/>
                </a:solidFill>
              </a:rPr>
              <a:t>3</a:t>
            </a:r>
            <a:endParaRPr lang="el-GR" altLang="el-GR" sz="1800" baseline="-25000">
              <a:solidFill>
                <a:schemeClr val="bg1"/>
              </a:solidFill>
            </a:endParaRPr>
          </a:p>
        </p:txBody>
      </p:sp>
      <p:sp>
        <p:nvSpPr>
          <p:cNvPr id="3111" name="Text Box 50"/>
          <p:cNvSpPr txBox="1">
            <a:spLocks noChangeArrowheads="1"/>
          </p:cNvSpPr>
          <p:nvPr/>
        </p:nvSpPr>
        <p:spPr bwMode="auto">
          <a:xfrm>
            <a:off x="7588250" y="5926138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A</a:t>
            </a:r>
            <a:r>
              <a:rPr lang="en-US" altLang="el-GR" sz="1800" baseline="-25000">
                <a:solidFill>
                  <a:schemeClr val="bg1"/>
                </a:solidFill>
              </a:rPr>
              <a:t>4</a:t>
            </a:r>
            <a:r>
              <a:rPr lang="en-US" altLang="el-GR" sz="1800">
                <a:solidFill>
                  <a:schemeClr val="bg1"/>
                </a:solidFill>
              </a:rPr>
              <a:t>*h</a:t>
            </a:r>
            <a:r>
              <a:rPr lang="en-US" altLang="el-GR" sz="1800" baseline="-25000">
                <a:solidFill>
                  <a:schemeClr val="bg1"/>
                </a:solidFill>
              </a:rPr>
              <a:t>3</a:t>
            </a:r>
            <a:endParaRPr lang="el-GR" altLang="el-GR" sz="1800" baseline="-25000">
              <a:solidFill>
                <a:schemeClr val="bg1"/>
              </a:solidFill>
            </a:endParaRPr>
          </a:p>
        </p:txBody>
      </p:sp>
      <p:sp>
        <p:nvSpPr>
          <p:cNvPr id="3112" name="Text Box 51"/>
          <p:cNvSpPr txBox="1">
            <a:spLocks noChangeArrowheads="1"/>
          </p:cNvSpPr>
          <p:nvPr/>
        </p:nvSpPr>
        <p:spPr bwMode="auto">
          <a:xfrm>
            <a:off x="6837363" y="4438650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A</a:t>
            </a:r>
            <a:r>
              <a:rPr lang="en-US" altLang="el-GR" sz="1800" baseline="-25000">
                <a:solidFill>
                  <a:schemeClr val="bg1"/>
                </a:solidFill>
              </a:rPr>
              <a:t>2</a:t>
            </a:r>
            <a:r>
              <a:rPr lang="en-US" altLang="el-GR" sz="1800">
                <a:solidFill>
                  <a:schemeClr val="bg1"/>
                </a:solidFill>
              </a:rPr>
              <a:t>*h</a:t>
            </a:r>
            <a:r>
              <a:rPr lang="en-US" altLang="el-GR" sz="1800" baseline="-25000">
                <a:solidFill>
                  <a:schemeClr val="bg1"/>
                </a:solidFill>
              </a:rPr>
              <a:t>4</a:t>
            </a:r>
            <a:endParaRPr lang="el-GR" altLang="el-GR" sz="1800" baseline="-25000">
              <a:solidFill>
                <a:schemeClr val="bg1"/>
              </a:solidFill>
            </a:endParaRPr>
          </a:p>
        </p:txBody>
      </p:sp>
      <p:sp>
        <p:nvSpPr>
          <p:cNvPr id="114740" name="Text Box 52"/>
          <p:cNvSpPr txBox="1">
            <a:spLocks noChangeArrowheads="1"/>
          </p:cNvSpPr>
          <p:nvPr/>
        </p:nvSpPr>
        <p:spPr bwMode="auto">
          <a:xfrm>
            <a:off x="8305800" y="5983288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A</a:t>
            </a:r>
            <a:r>
              <a:rPr lang="en-US" altLang="el-GR" sz="1800" baseline="-25000">
                <a:solidFill>
                  <a:schemeClr val="bg1"/>
                </a:solidFill>
              </a:rPr>
              <a:t>4</a:t>
            </a:r>
            <a:r>
              <a:rPr lang="en-US" altLang="el-GR" sz="1800">
                <a:solidFill>
                  <a:schemeClr val="bg1"/>
                </a:solidFill>
              </a:rPr>
              <a:t>*h</a:t>
            </a:r>
            <a:r>
              <a:rPr lang="en-US" altLang="el-GR" sz="1800" baseline="-25000">
                <a:solidFill>
                  <a:schemeClr val="bg1"/>
                </a:solidFill>
              </a:rPr>
              <a:t>4</a:t>
            </a:r>
            <a:endParaRPr lang="el-GR" altLang="el-GR" sz="1800" baseline="-25000">
              <a:solidFill>
                <a:schemeClr val="bg1"/>
              </a:solidFill>
            </a:endParaRPr>
          </a:p>
        </p:txBody>
      </p:sp>
      <p:sp>
        <p:nvSpPr>
          <p:cNvPr id="3114" name="Text Box 53"/>
          <p:cNvSpPr txBox="1">
            <a:spLocks noChangeArrowheads="1"/>
          </p:cNvSpPr>
          <p:nvPr/>
        </p:nvSpPr>
        <p:spPr bwMode="auto">
          <a:xfrm>
            <a:off x="7589838" y="5203825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A</a:t>
            </a:r>
            <a:r>
              <a:rPr lang="en-US" altLang="el-GR" sz="1800" baseline="-25000">
                <a:solidFill>
                  <a:schemeClr val="bg1"/>
                </a:solidFill>
              </a:rPr>
              <a:t>3</a:t>
            </a:r>
            <a:r>
              <a:rPr lang="en-US" altLang="el-GR" sz="1800">
                <a:solidFill>
                  <a:schemeClr val="bg1"/>
                </a:solidFill>
              </a:rPr>
              <a:t>*h</a:t>
            </a:r>
            <a:r>
              <a:rPr lang="en-US" altLang="el-GR" sz="1800" baseline="-25000">
                <a:solidFill>
                  <a:schemeClr val="bg1"/>
                </a:solidFill>
              </a:rPr>
              <a:t>4</a:t>
            </a:r>
            <a:endParaRPr lang="el-GR" altLang="el-GR" sz="1800" baseline="-25000">
              <a:solidFill>
                <a:schemeClr val="bg1"/>
              </a:solidFill>
            </a:endParaRPr>
          </a:p>
        </p:txBody>
      </p:sp>
      <p:sp>
        <p:nvSpPr>
          <p:cNvPr id="3115" name="Text Box 54"/>
          <p:cNvSpPr txBox="1">
            <a:spLocks noChangeArrowheads="1"/>
          </p:cNvSpPr>
          <p:nvPr/>
        </p:nvSpPr>
        <p:spPr bwMode="auto">
          <a:xfrm>
            <a:off x="3835400" y="1811338"/>
            <a:ext cx="407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 b="1">
                <a:solidFill>
                  <a:srgbClr val="0033CC"/>
                </a:solidFill>
                <a:latin typeface="Times New Roman" pitchFamily="18" charset="0"/>
              </a:rPr>
              <a:t>h</a:t>
            </a:r>
            <a:r>
              <a:rPr lang="en-US" altLang="el-GR" sz="1800" b="1" baseline="-25000">
                <a:solidFill>
                  <a:srgbClr val="0033CC"/>
                </a:solidFill>
                <a:latin typeface="Times New Roman" pitchFamily="18" charset="0"/>
              </a:rPr>
              <a:t>1</a:t>
            </a:r>
            <a:endParaRPr lang="el-GR" altLang="el-GR" sz="1800" b="1" baseline="-2500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3116" name="Text Box 55"/>
          <p:cNvSpPr txBox="1">
            <a:spLocks noChangeArrowheads="1"/>
          </p:cNvSpPr>
          <p:nvPr/>
        </p:nvSpPr>
        <p:spPr bwMode="auto">
          <a:xfrm>
            <a:off x="2111375" y="2927350"/>
            <a:ext cx="450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 b="1">
                <a:solidFill>
                  <a:srgbClr val="A50021"/>
                </a:solidFill>
                <a:latin typeface="Times New Roman" pitchFamily="18" charset="0"/>
              </a:rPr>
              <a:t>A</a:t>
            </a:r>
            <a:r>
              <a:rPr lang="en-US" altLang="el-GR" sz="1800" b="1" baseline="-25000">
                <a:solidFill>
                  <a:srgbClr val="A50021"/>
                </a:solidFill>
                <a:latin typeface="Times New Roman" pitchFamily="18" charset="0"/>
              </a:rPr>
              <a:t>2</a:t>
            </a:r>
            <a:endParaRPr lang="el-GR" altLang="el-GR" sz="1800" b="1" baseline="-25000">
              <a:solidFill>
                <a:srgbClr val="A50021"/>
              </a:solidFill>
              <a:latin typeface="Times New Roman" pitchFamily="18" charset="0"/>
            </a:endParaRPr>
          </a:p>
        </p:txBody>
      </p:sp>
      <p:sp>
        <p:nvSpPr>
          <p:cNvPr id="3117" name="Text Box 56"/>
          <p:cNvSpPr txBox="1">
            <a:spLocks noChangeArrowheads="1"/>
          </p:cNvSpPr>
          <p:nvPr/>
        </p:nvSpPr>
        <p:spPr bwMode="auto">
          <a:xfrm>
            <a:off x="2111375" y="1114425"/>
            <a:ext cx="450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 b="1">
                <a:solidFill>
                  <a:srgbClr val="A50021"/>
                </a:solidFill>
                <a:latin typeface="Times New Roman" pitchFamily="18" charset="0"/>
              </a:rPr>
              <a:t>A</a:t>
            </a:r>
            <a:r>
              <a:rPr lang="en-US" altLang="el-GR" sz="1800" b="1" baseline="-25000">
                <a:solidFill>
                  <a:srgbClr val="A50021"/>
                </a:solidFill>
                <a:latin typeface="Times New Roman" pitchFamily="18" charset="0"/>
              </a:rPr>
              <a:t>4</a:t>
            </a:r>
            <a:endParaRPr lang="el-GR" altLang="el-GR" sz="1800" b="1" baseline="-25000">
              <a:solidFill>
                <a:srgbClr val="A50021"/>
              </a:solidFill>
              <a:latin typeface="Times New Roman" pitchFamily="18" charset="0"/>
            </a:endParaRPr>
          </a:p>
        </p:txBody>
      </p:sp>
      <p:sp>
        <p:nvSpPr>
          <p:cNvPr id="3118" name="Text Box 57"/>
          <p:cNvSpPr txBox="1">
            <a:spLocks noChangeArrowheads="1"/>
          </p:cNvSpPr>
          <p:nvPr/>
        </p:nvSpPr>
        <p:spPr bwMode="auto">
          <a:xfrm>
            <a:off x="2336800" y="2033588"/>
            <a:ext cx="450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 b="1">
                <a:solidFill>
                  <a:srgbClr val="A50021"/>
                </a:solidFill>
                <a:latin typeface="Times New Roman" pitchFamily="18" charset="0"/>
              </a:rPr>
              <a:t>A</a:t>
            </a:r>
            <a:r>
              <a:rPr lang="en-US" altLang="el-GR" sz="1800" b="1" baseline="-25000">
                <a:solidFill>
                  <a:srgbClr val="A50021"/>
                </a:solidFill>
                <a:latin typeface="Times New Roman" pitchFamily="18" charset="0"/>
              </a:rPr>
              <a:t>3</a:t>
            </a:r>
            <a:endParaRPr lang="el-GR" altLang="el-GR" sz="1800" b="1" baseline="-25000">
              <a:solidFill>
                <a:srgbClr val="A50021"/>
              </a:solidFill>
              <a:latin typeface="Times New Roman" pitchFamily="18" charset="0"/>
            </a:endParaRPr>
          </a:p>
        </p:txBody>
      </p:sp>
      <p:sp>
        <p:nvSpPr>
          <p:cNvPr id="3119" name="Text Box 58"/>
          <p:cNvSpPr txBox="1">
            <a:spLocks noChangeArrowheads="1"/>
          </p:cNvSpPr>
          <p:nvPr/>
        </p:nvSpPr>
        <p:spPr bwMode="auto">
          <a:xfrm>
            <a:off x="5889625" y="6489700"/>
            <a:ext cx="898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latin typeface="Times New Roman" pitchFamily="18" charset="0"/>
              </a:rPr>
              <a:t>Χρόνος</a:t>
            </a:r>
          </a:p>
        </p:txBody>
      </p:sp>
      <p:sp>
        <p:nvSpPr>
          <p:cNvPr id="3120" name="Text Box 59"/>
          <p:cNvSpPr txBox="1">
            <a:spLocks noChangeArrowheads="1"/>
          </p:cNvSpPr>
          <p:nvPr/>
        </p:nvSpPr>
        <p:spPr bwMode="auto">
          <a:xfrm rot="-5400000">
            <a:off x="2467769" y="4872832"/>
            <a:ext cx="1816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latin typeface="Times New Roman" pitchFamily="18" charset="0"/>
              </a:rPr>
              <a:t>Όγκος απορροής</a:t>
            </a:r>
          </a:p>
        </p:txBody>
      </p:sp>
      <p:sp>
        <p:nvSpPr>
          <p:cNvPr id="3121" name="Text Box 60"/>
          <p:cNvSpPr txBox="1">
            <a:spLocks noChangeArrowheads="1"/>
          </p:cNvSpPr>
          <p:nvPr/>
        </p:nvSpPr>
        <p:spPr bwMode="auto">
          <a:xfrm>
            <a:off x="3808413" y="1401763"/>
            <a:ext cx="27447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latin typeface="Times New Roman" pitchFamily="18" charset="0"/>
              </a:rPr>
              <a:t>Επιφανειακή βροχόπτωση</a:t>
            </a:r>
          </a:p>
        </p:txBody>
      </p:sp>
      <p:sp>
        <p:nvSpPr>
          <p:cNvPr id="3122" name="Line 61"/>
          <p:cNvSpPr>
            <a:spLocks noChangeShapeType="1"/>
          </p:cNvSpPr>
          <p:nvPr/>
        </p:nvSpPr>
        <p:spPr bwMode="auto">
          <a:xfrm>
            <a:off x="1871663" y="4656138"/>
            <a:ext cx="1379537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123" name="Text Box 62"/>
          <p:cNvSpPr txBox="1">
            <a:spLocks noChangeArrowheads="1"/>
          </p:cNvSpPr>
          <p:nvPr/>
        </p:nvSpPr>
        <p:spPr bwMode="auto">
          <a:xfrm>
            <a:off x="4887913" y="3006725"/>
            <a:ext cx="2871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latin typeface="Times New Roman" pitchFamily="18" charset="0"/>
              </a:rPr>
              <a:t>Υδρογράφημα στην έξοδο</a:t>
            </a:r>
          </a:p>
        </p:txBody>
      </p:sp>
      <p:sp>
        <p:nvSpPr>
          <p:cNvPr id="3124" name="Text Box 63"/>
          <p:cNvSpPr txBox="1">
            <a:spLocks noChangeArrowheads="1"/>
          </p:cNvSpPr>
          <p:nvPr/>
        </p:nvSpPr>
        <p:spPr bwMode="auto">
          <a:xfrm>
            <a:off x="1739900" y="354013"/>
            <a:ext cx="5638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 dirty="0">
                <a:solidFill>
                  <a:srgbClr val="C00000"/>
                </a:solidFill>
                <a:latin typeface="Times New Roman" pitchFamily="18" charset="0"/>
              </a:rPr>
              <a:t>Μηχανισμός δημιουργίας επιφανειακής απορροής</a:t>
            </a:r>
          </a:p>
        </p:txBody>
      </p:sp>
      <p:sp>
        <p:nvSpPr>
          <p:cNvPr id="3126" name="TextBox 1"/>
          <p:cNvSpPr txBox="1">
            <a:spLocks noChangeArrowheads="1"/>
          </p:cNvSpPr>
          <p:nvPr/>
        </p:nvSpPr>
        <p:spPr bwMode="auto">
          <a:xfrm>
            <a:off x="2936875" y="3219450"/>
            <a:ext cx="1157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 i="1"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</a:rPr>
              <a:t>Ισόχρονες</a:t>
            </a:r>
          </a:p>
        </p:txBody>
      </p:sp>
      <p:sp>
        <p:nvSpPr>
          <p:cNvPr id="62" name="Rectangle 2"/>
          <p:cNvSpPr txBox="1">
            <a:spLocks noChangeArrowheads="1"/>
          </p:cNvSpPr>
          <p:nvPr/>
        </p:nvSpPr>
        <p:spPr bwMode="auto">
          <a:xfrm>
            <a:off x="291519" y="-2233"/>
            <a:ext cx="8741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Πλημμυρογραφήματα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9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11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0"/>
                                        <p:tgtEl>
                                          <p:spTgt spid="11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32" grpId="0" animBg="1"/>
      <p:bldP spid="11474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63"/>
          <p:cNvSpPr txBox="1">
            <a:spLocks noChangeArrowheads="1"/>
          </p:cNvSpPr>
          <p:nvPr/>
        </p:nvSpPr>
        <p:spPr bwMode="auto">
          <a:xfrm>
            <a:off x="2399983" y="425458"/>
            <a:ext cx="49212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 dirty="0">
                <a:solidFill>
                  <a:srgbClr val="C00000"/>
                </a:solidFill>
                <a:latin typeface="Times New Roman" pitchFamily="18" charset="0"/>
              </a:rPr>
              <a:t>Χαρακτηριστικά μεγέθη υδρογραφήματος</a:t>
            </a: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 bwMode="auto">
          <a:xfrm>
            <a:off x="229606" y="17764"/>
            <a:ext cx="8741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Πλημμυρογραφήματα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11" y="761123"/>
            <a:ext cx="5647822" cy="460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3660775" y="5366644"/>
            <a:ext cx="3770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l-GR" sz="2000" b="1" dirty="0" smtClean="0">
                <a:solidFill>
                  <a:srgbClr val="002060"/>
                </a:solidFill>
              </a:rPr>
              <a:t>   </a:t>
            </a:r>
            <a:endParaRPr lang="el-GR" altLang="el-GR" sz="2000" b="1" dirty="0">
              <a:solidFill>
                <a:srgbClr val="002060"/>
              </a:solidFill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95250" y="5885243"/>
            <a:ext cx="33089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l-GR" sz="2000" b="1" i="1" dirty="0" err="1">
                <a:solidFill>
                  <a:srgbClr val="002060"/>
                </a:solidFill>
              </a:rPr>
              <a:t>t</a:t>
            </a:r>
            <a:r>
              <a:rPr lang="en-US" altLang="el-GR" sz="2000" b="1" i="1" baseline="-25000" dirty="0" err="1">
                <a:solidFill>
                  <a:srgbClr val="002060"/>
                </a:solidFill>
              </a:rPr>
              <a:t>c</a:t>
            </a:r>
            <a:r>
              <a:rPr lang="en-US" altLang="el-GR" sz="2000" b="1" i="1" dirty="0">
                <a:solidFill>
                  <a:srgbClr val="002060"/>
                </a:solidFill>
              </a:rPr>
              <a:t>=</a:t>
            </a:r>
            <a:r>
              <a:rPr lang="el-GR" altLang="el-GR" sz="2000" b="1" i="1" dirty="0">
                <a:solidFill>
                  <a:srgbClr val="002060"/>
                </a:solidFill>
              </a:rPr>
              <a:t>(</a:t>
            </a:r>
            <a:r>
              <a:rPr lang="en-US" altLang="el-GR" sz="2000" b="1" i="1" dirty="0">
                <a:solidFill>
                  <a:srgbClr val="002060"/>
                </a:solidFill>
              </a:rPr>
              <a:t>4*A</a:t>
            </a:r>
            <a:r>
              <a:rPr lang="en-US" altLang="el-GR" sz="2000" b="1" i="1" baseline="30000" dirty="0">
                <a:solidFill>
                  <a:srgbClr val="002060"/>
                </a:solidFill>
              </a:rPr>
              <a:t>1/2</a:t>
            </a:r>
            <a:r>
              <a:rPr lang="en-US" altLang="el-GR" sz="2000" b="1" i="1" dirty="0">
                <a:solidFill>
                  <a:srgbClr val="002060"/>
                </a:solidFill>
              </a:rPr>
              <a:t>+1.5*L</a:t>
            </a:r>
            <a:r>
              <a:rPr lang="el-GR" altLang="el-GR" sz="2000" b="1" i="1" dirty="0">
                <a:solidFill>
                  <a:srgbClr val="002060"/>
                </a:solidFill>
              </a:rPr>
              <a:t>)</a:t>
            </a:r>
            <a:r>
              <a:rPr lang="en-US" altLang="el-GR" sz="2000" b="1" i="1" dirty="0">
                <a:solidFill>
                  <a:srgbClr val="002060"/>
                </a:solidFill>
              </a:rPr>
              <a:t>/(0.8*</a:t>
            </a:r>
            <a:r>
              <a:rPr lang="el-GR" altLang="el-GR" sz="2000" b="1" i="1" dirty="0">
                <a:solidFill>
                  <a:srgbClr val="002060"/>
                </a:solidFill>
              </a:rPr>
              <a:t>ΔΗ</a:t>
            </a:r>
            <a:r>
              <a:rPr lang="en-US" altLang="el-GR" sz="2000" b="1" i="1" baseline="30000" dirty="0">
                <a:solidFill>
                  <a:srgbClr val="002060"/>
                </a:solidFill>
              </a:rPr>
              <a:t>0.5</a:t>
            </a:r>
            <a:r>
              <a:rPr lang="en-US" altLang="el-GR" sz="2000" b="1" i="1" dirty="0">
                <a:solidFill>
                  <a:srgbClr val="002060"/>
                </a:solidFill>
              </a:rPr>
              <a:t>)</a:t>
            </a:r>
            <a:endParaRPr lang="el-GR" altLang="el-GR" sz="2000" b="1" i="1" dirty="0">
              <a:solidFill>
                <a:srgbClr val="002060"/>
              </a:solidFill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914398" y="5211268"/>
            <a:ext cx="75533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l-GR" altLang="el-GR" sz="2000" b="1" dirty="0" smtClean="0">
                <a:solidFill>
                  <a:schemeClr val="accent2"/>
                </a:solidFill>
              </a:rPr>
              <a:t>Εμπειρική σχέση </a:t>
            </a:r>
            <a:r>
              <a:rPr lang="el-GR" altLang="el-GR" sz="2000" b="1" dirty="0">
                <a:solidFill>
                  <a:schemeClr val="accent2"/>
                </a:solidFill>
              </a:rPr>
              <a:t>χρόνου </a:t>
            </a:r>
            <a:r>
              <a:rPr lang="el-GR" altLang="el-GR" sz="2000" b="1" dirty="0" smtClean="0">
                <a:solidFill>
                  <a:schemeClr val="accent2"/>
                </a:solidFill>
              </a:rPr>
              <a:t>συγκέντρωσης </a:t>
            </a:r>
            <a:r>
              <a:rPr lang="el-GR" altLang="el-GR" sz="2000" b="1" dirty="0">
                <a:solidFill>
                  <a:schemeClr val="accent2"/>
                </a:solidFill>
              </a:rPr>
              <a:t>(</a:t>
            </a:r>
            <a:r>
              <a:rPr lang="en-US" altLang="el-GR" sz="2000" b="1" dirty="0" err="1">
                <a:solidFill>
                  <a:schemeClr val="accent2"/>
                </a:solidFill>
              </a:rPr>
              <a:t>Giandotti</a:t>
            </a:r>
            <a:r>
              <a:rPr lang="el-GR" altLang="el-GR" sz="2000" b="1" dirty="0">
                <a:solidFill>
                  <a:schemeClr val="accent2"/>
                </a:solidFill>
              </a:rPr>
              <a:t>)</a:t>
            </a:r>
            <a:r>
              <a:rPr lang="en-US" altLang="el-GR" sz="2000" b="1" dirty="0">
                <a:solidFill>
                  <a:schemeClr val="accent2"/>
                </a:solidFill>
              </a:rPr>
              <a:t>  </a:t>
            </a:r>
            <a:endParaRPr lang="el-GR" altLang="el-GR" sz="2000" b="1" dirty="0">
              <a:solidFill>
                <a:schemeClr val="accent2"/>
              </a:solidFill>
            </a:endParaRPr>
          </a:p>
        </p:txBody>
      </p:sp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3743323" y="5576194"/>
            <a:ext cx="470160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l-GR" sz="1600" b="1" i="1" dirty="0" err="1"/>
              <a:t>t</a:t>
            </a:r>
            <a:r>
              <a:rPr lang="en-US" altLang="el-GR" sz="1600" b="1" i="1" baseline="-25000" dirty="0" err="1"/>
              <a:t>c</a:t>
            </a:r>
            <a:r>
              <a:rPr lang="en-US" altLang="el-GR" sz="1600" b="1" i="1" dirty="0"/>
              <a:t> (</a:t>
            </a:r>
            <a:r>
              <a:rPr lang="en-US" altLang="el-GR" sz="1600" b="1" i="1" dirty="0" err="1"/>
              <a:t>hr</a:t>
            </a:r>
            <a:r>
              <a:rPr lang="en-US" altLang="el-GR" sz="1600" b="1" i="1" dirty="0"/>
              <a:t>)</a:t>
            </a:r>
            <a:r>
              <a:rPr lang="en-US" altLang="el-GR" sz="1600" dirty="0"/>
              <a:t>       </a:t>
            </a:r>
            <a:r>
              <a:rPr lang="el-GR" altLang="el-GR" sz="1600" dirty="0"/>
              <a:t>χρόνος συγκέντρωσης </a:t>
            </a:r>
            <a:endParaRPr lang="en-US" altLang="el-GR" sz="1600" dirty="0"/>
          </a:p>
          <a:p>
            <a:pPr eaLnBrk="1" hangingPunct="1"/>
            <a:r>
              <a:rPr lang="en-US" altLang="el-GR" sz="1600" b="1" i="1" dirty="0"/>
              <a:t>A (km</a:t>
            </a:r>
            <a:r>
              <a:rPr lang="en-US" altLang="el-GR" sz="1600" b="1" i="1" baseline="30000" dirty="0"/>
              <a:t>2</a:t>
            </a:r>
            <a:r>
              <a:rPr lang="en-US" altLang="el-GR" sz="1600" b="1" i="1" dirty="0"/>
              <a:t>)</a:t>
            </a:r>
            <a:r>
              <a:rPr lang="en-US" altLang="el-GR" sz="1600" dirty="0"/>
              <a:t> </a:t>
            </a:r>
            <a:r>
              <a:rPr lang="el-GR" altLang="el-GR" sz="1600" dirty="0"/>
              <a:t>   έκταση της λεκάνης</a:t>
            </a:r>
            <a:endParaRPr lang="en-US" altLang="el-GR" sz="1600" baseline="30000" dirty="0"/>
          </a:p>
          <a:p>
            <a:pPr eaLnBrk="1" hangingPunct="1"/>
            <a:r>
              <a:rPr lang="en-US" altLang="el-GR" sz="1600" b="1" i="1" dirty="0"/>
              <a:t>L (km)</a:t>
            </a:r>
            <a:r>
              <a:rPr lang="en-US" altLang="el-GR" sz="1600" dirty="0"/>
              <a:t> </a:t>
            </a:r>
            <a:r>
              <a:rPr lang="el-GR" altLang="el-GR" sz="1600" dirty="0"/>
              <a:t>  </a:t>
            </a:r>
            <a:r>
              <a:rPr lang="en-US" altLang="el-GR" sz="1600" dirty="0"/>
              <a:t> </a:t>
            </a:r>
            <a:r>
              <a:rPr lang="el-GR" altLang="el-GR" sz="1600" dirty="0"/>
              <a:t> το μήκος του κυρίου </a:t>
            </a:r>
            <a:r>
              <a:rPr lang="el-GR" altLang="el-GR" sz="1600" dirty="0" err="1"/>
              <a:t>υδατορεύματος</a:t>
            </a:r>
            <a:r>
              <a:rPr lang="el-GR" altLang="el-GR" sz="1600" dirty="0"/>
              <a:t> </a:t>
            </a:r>
            <a:endParaRPr lang="en-US" altLang="el-GR" sz="1600" dirty="0"/>
          </a:p>
          <a:p>
            <a:pPr eaLnBrk="1" hangingPunct="1"/>
            <a:r>
              <a:rPr lang="el-GR" altLang="el-GR" sz="1600" b="1" i="1" dirty="0"/>
              <a:t>Δ</a:t>
            </a:r>
            <a:r>
              <a:rPr lang="en-US" altLang="el-GR" sz="1600" b="1" i="1" dirty="0"/>
              <a:t>H (m)</a:t>
            </a:r>
            <a:r>
              <a:rPr lang="en-US" altLang="el-GR" sz="1600" dirty="0"/>
              <a:t>    </a:t>
            </a:r>
            <a:r>
              <a:rPr lang="el-GR" altLang="el-GR" sz="1600" dirty="0"/>
              <a:t>η διαφορά του μέσου υψομέτρου λεκάνης 	</a:t>
            </a:r>
            <a:r>
              <a:rPr lang="el-GR" altLang="el-GR" sz="1600" dirty="0" smtClean="0"/>
              <a:t>από </a:t>
            </a:r>
            <a:r>
              <a:rPr lang="el-GR" altLang="el-GR" sz="1600" dirty="0"/>
              <a:t>το υψόμετρο στην έξοδο</a:t>
            </a:r>
          </a:p>
        </p:txBody>
      </p:sp>
    </p:spTree>
    <p:extLst>
      <p:ext uri="{BB962C8B-B14F-4D97-AF65-F5344CB8AC3E}">
        <p14:creationId xmlns:p14="http://schemas.microsoft.com/office/powerpoint/2010/main" val="71979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03" y="4911261"/>
            <a:ext cx="2518660" cy="186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F7DE79-0011-45C1-BEEF-0BC3EC9CA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27" t="18167" r="26364" b="9475"/>
          <a:stretch/>
        </p:blipFill>
        <p:spPr>
          <a:xfrm>
            <a:off x="6173780" y="1833372"/>
            <a:ext cx="2966934" cy="2950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2"/>
          <a:stretch/>
        </p:blipFill>
        <p:spPr>
          <a:xfrm>
            <a:off x="-1" y="1833348"/>
            <a:ext cx="3399368" cy="3794793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869" y="1607101"/>
            <a:ext cx="2234027" cy="223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33" y="4655333"/>
            <a:ext cx="2208933" cy="194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8571" y="-66603"/>
            <a:ext cx="91567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Γεωμορφολογικά μεγέθη λεκάνης απορροής</a:t>
            </a:r>
            <a:endParaRPr 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4622" y="291635"/>
            <a:ext cx="88646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Διεύθυνση ροής </a:t>
            </a:r>
            <a:r>
              <a:rPr lang="el-GR" altLang="el-GR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l-GR" sz="20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el-GR" altLang="el-GR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0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direction</a:t>
            </a:r>
            <a:r>
              <a:rPr lang="el-GR" altLang="el-GR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2542" y="1109035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Υψόμετρα (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3375" y="4219634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Κλίσεις (%)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166" y="1492045"/>
            <a:ext cx="274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Κάνναβος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υψομέτρων (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m)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9980" y="1140893"/>
            <a:ext cx="2849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Κάνναβος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διεύθυνσης ροής</a:t>
            </a:r>
          </a:p>
          <a:p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(1, 2, 4, 8, 16, 32, 64, 128)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51823" y="5417014"/>
            <a:ext cx="665571" cy="533618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9"/>
          <p:cNvSpPr/>
          <p:nvPr/>
        </p:nvSpPr>
        <p:spPr>
          <a:xfrm>
            <a:off x="327962" y="613702"/>
            <a:ext cx="8174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altLang="el-GR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Εφαρμόζεται στ</a:t>
            </a:r>
            <a:r>
              <a:rPr lang="en-US" altLang="el-GR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l-GR" altLang="el-GR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κάνναβο</a:t>
            </a:r>
            <a:r>
              <a:rPr lang="el-GR" altLang="el-GR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υψομέτρων </a:t>
            </a:r>
            <a:r>
              <a:rPr lang="el-GR" altLang="el-GR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υπολογίζει για κάθε ψηφίδα τη διεύθυνση όπου θα κατευθυνθεί η ροή</a:t>
            </a:r>
          </a:p>
        </p:txBody>
      </p:sp>
    </p:spTree>
    <p:extLst>
      <p:ext uri="{BB962C8B-B14F-4D97-AF65-F5344CB8AC3E}">
        <p14:creationId xmlns:p14="http://schemas.microsoft.com/office/powerpoint/2010/main" val="269935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56418" y="3557"/>
            <a:ext cx="8741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Πλημμυρογραφήματα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2511" y="376250"/>
            <a:ext cx="8951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el-GR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Κατάρτιση </a:t>
            </a:r>
            <a:r>
              <a:rPr lang="el-GR" altLang="el-GR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μοναδιαίου </a:t>
            </a:r>
            <a:r>
              <a:rPr lang="el-GR" altLang="el-GR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υδρογραφήματος με τη μέθοδο των ισόχρονων περιοχών</a:t>
            </a:r>
            <a:endParaRPr lang="el-GR" altLang="el-GR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1341829" y="1278516"/>
            <a:ext cx="1296988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 dirty="0">
                <a:latin typeface="Times New Roman" pitchFamily="18" charset="0"/>
              </a:rPr>
              <a:t>Πλήρωση βυθισμάτων </a:t>
            </a:r>
            <a:r>
              <a:rPr lang="en-US" altLang="el-GR" sz="1600" dirty="0" smtClean="0">
                <a:latin typeface="Times New Roman" pitchFamily="18" charset="0"/>
              </a:rPr>
              <a:t>DEM</a:t>
            </a:r>
            <a:endParaRPr lang="el-GR" altLang="el-GR" sz="1600" dirty="0" smtClean="0">
              <a:latin typeface="Times New Roman" pitchFamily="18" charset="0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3239686" y="1276272"/>
            <a:ext cx="874712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 dirty="0">
                <a:latin typeface="Times New Roman" pitchFamily="18" charset="0"/>
              </a:rPr>
              <a:t>Κλίσεις </a:t>
            </a:r>
            <a:r>
              <a:rPr lang="el-GR" altLang="el-GR" sz="1600" dirty="0" smtClean="0">
                <a:latin typeface="Times New Roman" pitchFamily="18" charset="0"/>
              </a:rPr>
              <a:t>εδάφους</a:t>
            </a:r>
            <a:endParaRPr lang="en-US" altLang="el-GR" sz="1600" dirty="0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Slope</a:t>
            </a:r>
            <a:r>
              <a:rPr lang="el-GR" altLang="el-GR" sz="1600" dirty="0" smtClean="0">
                <a:latin typeface="Times New Roman" pitchFamily="18" charset="0"/>
              </a:rPr>
              <a:t> </a:t>
            </a:r>
            <a:endParaRPr lang="el-GR" altLang="el-GR" sz="1600" dirty="0">
              <a:latin typeface="Times New Roman" pitchFamily="18" charset="0"/>
            </a:endParaRP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37530" y="1455579"/>
            <a:ext cx="72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 b="1" dirty="0">
                <a:solidFill>
                  <a:srgbClr val="C00000"/>
                </a:solidFill>
                <a:latin typeface="Times New Roman" pitchFamily="18" charset="0"/>
              </a:rPr>
              <a:t>DEM</a:t>
            </a:r>
            <a:endParaRPr lang="el-GR" altLang="el-GR" sz="18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8" name="TextBox 7"/>
          <p:cNvSpPr txBox="1">
            <a:spLocks noChangeArrowheads="1"/>
          </p:cNvSpPr>
          <p:nvPr/>
        </p:nvSpPr>
        <p:spPr bwMode="auto">
          <a:xfrm>
            <a:off x="6742504" y="1070357"/>
            <a:ext cx="187325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 dirty="0">
                <a:latin typeface="Times New Roman" pitchFamily="18" charset="0"/>
              </a:rPr>
              <a:t>Ταχύτητα χερσαίας </a:t>
            </a:r>
            <a:r>
              <a:rPr lang="el-GR" altLang="el-GR" sz="1600" dirty="0" smtClean="0">
                <a:latin typeface="Times New Roman" pitchFamily="18" charset="0"/>
              </a:rPr>
              <a:t>ροής</a:t>
            </a:r>
            <a:endParaRPr lang="en-US" altLang="el-GR" sz="1600" dirty="0" smtClean="0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sz="1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VelGr</a:t>
            </a:r>
            <a:r>
              <a:rPr lang="en-US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=K*</a:t>
            </a:r>
            <a:r>
              <a:rPr lang="en-US" altLang="el-GR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Slope^0.4</a:t>
            </a:r>
            <a:endParaRPr lang="el-GR" altLang="el-GR" sz="1600" b="1" i="1" dirty="0">
              <a:solidFill>
                <a:srgbClr val="0070C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-5557" y="2969768"/>
            <a:ext cx="1123950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latin typeface="Times New Roman" pitchFamily="18" charset="0"/>
              </a:rPr>
              <a:t>Διεύθυνση ροής</a:t>
            </a:r>
          </a:p>
        </p:txBody>
      </p:sp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1414965" y="2969766"/>
            <a:ext cx="1313444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latin typeface="Times New Roman" pitchFamily="18" charset="0"/>
              </a:rPr>
              <a:t>Συγκέντρωση ροής</a:t>
            </a:r>
          </a:p>
        </p:txBody>
      </p:sp>
      <p:sp>
        <p:nvSpPr>
          <p:cNvPr id="31" name="TextBox 10"/>
          <p:cNvSpPr txBox="1">
            <a:spLocks noChangeArrowheads="1"/>
          </p:cNvSpPr>
          <p:nvPr/>
        </p:nvSpPr>
        <p:spPr bwMode="auto">
          <a:xfrm>
            <a:off x="4396291" y="2903090"/>
            <a:ext cx="1410494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latin typeface="Times New Roman" pitchFamily="18" charset="0"/>
              </a:rPr>
              <a:t>Υδρογραφικό δίκτυο</a:t>
            </a:r>
          </a:p>
        </p:txBody>
      </p:sp>
      <p:sp>
        <p:nvSpPr>
          <p:cNvPr id="33" name="TextBox 12"/>
          <p:cNvSpPr txBox="1">
            <a:spLocks noChangeArrowheads="1"/>
          </p:cNvSpPr>
          <p:nvPr/>
        </p:nvSpPr>
        <p:spPr bwMode="auto">
          <a:xfrm>
            <a:off x="7340702" y="4398608"/>
            <a:ext cx="1556543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 dirty="0">
                <a:latin typeface="Times New Roman" pitchFamily="18" charset="0"/>
              </a:rPr>
              <a:t>Αθροιστικές ταχύτητες </a:t>
            </a:r>
            <a:r>
              <a:rPr lang="el-GR" altLang="el-GR" sz="1600" dirty="0" smtClean="0">
                <a:latin typeface="Times New Roman" pitchFamily="18" charset="0"/>
              </a:rPr>
              <a:t>ροής</a:t>
            </a:r>
            <a:endParaRPr lang="en-US" altLang="el-GR" sz="1600" dirty="0" smtClean="0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16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VelGr+VelStr</a:t>
            </a:r>
            <a:endParaRPr lang="el-GR" altLang="el-GR" sz="16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" name="TextBox 13"/>
          <p:cNvSpPr txBox="1">
            <a:spLocks noChangeArrowheads="1"/>
          </p:cNvSpPr>
          <p:nvPr/>
        </p:nvSpPr>
        <p:spPr bwMode="auto">
          <a:xfrm>
            <a:off x="6058692" y="2903090"/>
            <a:ext cx="2028825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 dirty="0">
                <a:latin typeface="Times New Roman" pitchFamily="18" charset="0"/>
              </a:rPr>
              <a:t>Ταχύτητα ροής υδρογραφικού </a:t>
            </a:r>
            <a:r>
              <a:rPr lang="el-GR" altLang="el-GR" sz="1600" dirty="0" smtClean="0">
                <a:latin typeface="Times New Roman" pitchFamily="18" charset="0"/>
              </a:rPr>
              <a:t>δικτύου</a:t>
            </a:r>
            <a:endParaRPr lang="en-US" altLang="el-GR" sz="1600" dirty="0" smtClean="0"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sz="1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VelStr</a:t>
            </a:r>
            <a:r>
              <a:rPr lang="en-US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=V*</a:t>
            </a:r>
            <a:r>
              <a:rPr lang="en-US" altLang="el-GR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Slope^0.4</a:t>
            </a:r>
            <a:endParaRPr lang="el-GR" altLang="el-GR" sz="1600" b="1" i="1" dirty="0">
              <a:solidFill>
                <a:srgbClr val="0070C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3434154" y="5884551"/>
            <a:ext cx="164465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latin typeface="Times New Roman" pitchFamily="18" charset="0"/>
              </a:rPr>
              <a:t>Χρόνοι απορροής</a:t>
            </a:r>
          </a:p>
        </p:txBody>
      </p:sp>
      <p:sp>
        <p:nvSpPr>
          <p:cNvPr id="36" name="Oval 35"/>
          <p:cNvSpPr/>
          <p:nvPr/>
        </p:nvSpPr>
        <p:spPr>
          <a:xfrm>
            <a:off x="5981" y="1464548"/>
            <a:ext cx="790575" cy="3603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l-GR" altLang="el-GR" sz="1800" smtClean="0"/>
          </a:p>
        </p:txBody>
      </p:sp>
      <p:sp>
        <p:nvSpPr>
          <p:cNvPr id="38" name="TextBox 21"/>
          <p:cNvSpPr txBox="1">
            <a:spLocks noChangeArrowheads="1"/>
          </p:cNvSpPr>
          <p:nvPr/>
        </p:nvSpPr>
        <p:spPr bwMode="auto">
          <a:xfrm>
            <a:off x="3597581" y="4656227"/>
            <a:ext cx="1208088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latin typeface="Times New Roman" pitchFamily="18" charset="0"/>
              </a:rPr>
              <a:t>Μήκος ροής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796556" y="1644729"/>
            <a:ext cx="5108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4" idx="3"/>
          </p:cNvCxnSpPr>
          <p:nvPr/>
        </p:nvCxnSpPr>
        <p:spPr>
          <a:xfrm flipV="1">
            <a:off x="2638817" y="1694014"/>
            <a:ext cx="599683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2" idx="3"/>
          </p:cNvCxnSpPr>
          <p:nvPr/>
        </p:nvCxnSpPr>
        <p:spPr>
          <a:xfrm>
            <a:off x="5944894" y="1276272"/>
            <a:ext cx="797610" cy="22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5" idx="3"/>
            <a:endCxn id="62" idx="1"/>
          </p:cNvCxnSpPr>
          <p:nvPr/>
        </p:nvCxnSpPr>
        <p:spPr>
          <a:xfrm>
            <a:off x="4114398" y="1691771"/>
            <a:ext cx="655847" cy="2462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750379" y="2107269"/>
            <a:ext cx="1107782" cy="8624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118393" y="3224343"/>
            <a:ext cx="323850" cy="5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114398" y="2107269"/>
            <a:ext cx="2615007" cy="7958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806785" y="3753431"/>
            <a:ext cx="251908" cy="1988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836972" y="3139496"/>
            <a:ext cx="152121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33" idx="0"/>
          </p:cNvCxnSpPr>
          <p:nvPr/>
        </p:nvCxnSpPr>
        <p:spPr>
          <a:xfrm>
            <a:off x="8118973" y="1911592"/>
            <a:ext cx="1" cy="2487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91"/>
          <p:cNvSpPr txBox="1">
            <a:spLocks noChangeArrowheads="1"/>
          </p:cNvSpPr>
          <p:nvPr/>
        </p:nvSpPr>
        <p:spPr bwMode="auto">
          <a:xfrm>
            <a:off x="5190166" y="4478503"/>
            <a:ext cx="1242160" cy="8309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 dirty="0" smtClean="0">
                <a:latin typeface="Times New Roman" pitchFamily="18" charset="0"/>
              </a:rPr>
              <a:t>Βάρη με αντίστροφες ταχύτητες</a:t>
            </a:r>
          </a:p>
        </p:txBody>
      </p:sp>
      <p:cxnSp>
        <p:nvCxnSpPr>
          <p:cNvPr id="59" name="Straight Arrow Connector 58"/>
          <p:cNvCxnSpPr>
            <a:stCxn id="33" idx="1"/>
          </p:cNvCxnSpPr>
          <p:nvPr/>
        </p:nvCxnSpPr>
        <p:spPr>
          <a:xfrm flipH="1" flipV="1">
            <a:off x="6448425" y="4814106"/>
            <a:ext cx="892277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4"/>
          <p:cNvSpPr txBox="1">
            <a:spLocks noChangeArrowheads="1"/>
          </p:cNvSpPr>
          <p:nvPr/>
        </p:nvSpPr>
        <p:spPr bwMode="auto">
          <a:xfrm>
            <a:off x="4770245" y="1768715"/>
            <a:ext cx="10541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Slope^0.4</a:t>
            </a:r>
            <a:endParaRPr lang="el-GR" altLang="el-GR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61366" y="983884"/>
            <a:ext cx="1583528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</a:rPr>
              <a:t>K </a:t>
            </a:r>
            <a:r>
              <a:rPr lang="el-GR" sz="1600" b="1" dirty="0">
                <a:solidFill>
                  <a:srgbClr val="C00000"/>
                </a:solidFill>
                <a:latin typeface="Times New Roman" pitchFamily="18" charset="0"/>
              </a:rPr>
              <a:t>παράμετρος </a:t>
            </a:r>
            <a:endParaRPr lang="en-US" sz="1600" b="1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algn="ctr"/>
            <a:r>
              <a:rPr lang="el-GR" sz="1600" dirty="0" smtClean="0">
                <a:latin typeface="Times New Roman" pitchFamily="18" charset="0"/>
              </a:rPr>
              <a:t>(τιμές </a:t>
            </a:r>
            <a:r>
              <a:rPr lang="el-GR" sz="1600" dirty="0">
                <a:latin typeface="Times New Roman" pitchFamily="18" charset="0"/>
              </a:rPr>
              <a:t>0.1-0.5)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5811246" y="1840767"/>
            <a:ext cx="91815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2846552" y="3241315"/>
            <a:ext cx="1324414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600" b="1" dirty="0" smtClean="0">
                <a:solidFill>
                  <a:srgbClr val="C00000"/>
                </a:solidFill>
                <a:latin typeface="Times New Roman" pitchFamily="18" charset="0"/>
              </a:rPr>
              <a:t>Κατώφλι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l-GR" sz="1600" b="1" dirty="0">
                <a:solidFill>
                  <a:srgbClr val="C00000"/>
                </a:solidFill>
                <a:latin typeface="Times New Roman" pitchFamily="18" charset="0"/>
              </a:rPr>
              <a:t>παράμετρος </a:t>
            </a:r>
            <a:endParaRPr lang="en-US" sz="1600" b="1" dirty="0" smtClean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256479" y="3632402"/>
            <a:ext cx="1583528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</a:rPr>
              <a:t>V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l-GR" sz="1600" b="1" dirty="0">
                <a:solidFill>
                  <a:srgbClr val="C00000"/>
                </a:solidFill>
                <a:latin typeface="Times New Roman" pitchFamily="18" charset="0"/>
              </a:rPr>
              <a:t>παράμετρος </a:t>
            </a:r>
            <a:endParaRPr lang="en-US" sz="1600" b="1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algn="ctr"/>
            <a:r>
              <a:rPr lang="el-GR" sz="1600" dirty="0" smtClean="0">
                <a:latin typeface="Times New Roman" pitchFamily="18" charset="0"/>
              </a:rPr>
              <a:t>(τιμές </a:t>
            </a:r>
            <a:r>
              <a:rPr lang="el-GR" sz="1600" dirty="0">
                <a:latin typeface="Times New Roman" pitchFamily="18" charset="0"/>
              </a:rPr>
              <a:t>0.1-0.5)</a:t>
            </a:r>
          </a:p>
        </p:txBody>
      </p:sp>
      <p:cxnSp>
        <p:nvCxnSpPr>
          <p:cNvPr id="119" name="Straight Arrow Connector 118"/>
          <p:cNvCxnSpPr/>
          <p:nvPr/>
        </p:nvCxnSpPr>
        <p:spPr>
          <a:xfrm>
            <a:off x="5818691" y="3224343"/>
            <a:ext cx="228096" cy="330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7768432" y="3980308"/>
            <a:ext cx="0" cy="4288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H="1">
            <a:off x="4770245" y="4829265"/>
            <a:ext cx="439958" cy="4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>
            <a:off x="4182967" y="5002302"/>
            <a:ext cx="0" cy="8624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15116" r="12935" b="24516"/>
          <a:stretch/>
        </p:blipFill>
        <p:spPr bwMode="auto">
          <a:xfrm>
            <a:off x="28948" y="4194730"/>
            <a:ext cx="3136753" cy="249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" t="58290" r="89112" b="22732"/>
          <a:stretch/>
        </p:blipFill>
        <p:spPr bwMode="auto">
          <a:xfrm>
            <a:off x="28948" y="4164657"/>
            <a:ext cx="721431" cy="149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Straight Arrow Connector 59"/>
          <p:cNvCxnSpPr>
            <a:endCxn id="38" idx="0"/>
          </p:cNvCxnSpPr>
          <p:nvPr/>
        </p:nvCxnSpPr>
        <p:spPr>
          <a:xfrm>
            <a:off x="1184974" y="3662843"/>
            <a:ext cx="3016651" cy="9933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0" y="1617703"/>
            <a:ext cx="8858250" cy="49974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679369" y="652948"/>
            <a:ext cx="3818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Λειτουργία συνάρτησης </a:t>
            </a:r>
            <a:r>
              <a:rPr lang="en-US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Flowlength</a:t>
            </a:r>
            <a:endParaRPr lang="el-GR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9187" y="11579"/>
            <a:ext cx="8741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Πλημμυρογραφήματα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8506" y="1248371"/>
            <a:ext cx="2657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Διάσταση </a:t>
            </a:r>
            <a:r>
              <a:rPr lang="el-G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καννάβου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25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80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311" y="399485"/>
            <a:ext cx="89514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Τελικός υπολογισμός μοναδιαίου υδρογραφήματος </a:t>
            </a: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5749" y="1082536"/>
            <a:ext cx="8648701" cy="5261114"/>
            <a:chOff x="-171706" y="-366132"/>
            <a:chExt cx="10727581" cy="7805027"/>
          </a:xfrm>
        </p:grpSpPr>
        <p:pic>
          <p:nvPicPr>
            <p:cNvPr id="62" name="Picture 4" descr="velocit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7" t="17651" r="7188" b="21390"/>
            <a:stretch>
              <a:fillRect/>
            </a:stretch>
          </p:blipFill>
          <p:spPr bwMode="auto">
            <a:xfrm>
              <a:off x="164355" y="5999"/>
              <a:ext cx="3905250" cy="391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5" descr="fl_len_hou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5" t="17921" r="7568" b="21390"/>
            <a:stretch>
              <a:fillRect/>
            </a:stretch>
          </p:blipFill>
          <p:spPr bwMode="auto">
            <a:xfrm>
              <a:off x="5531465" y="61738"/>
              <a:ext cx="3900492" cy="388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1706" y="4508500"/>
              <a:ext cx="4627822" cy="2789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7392" y="4508500"/>
              <a:ext cx="4868751" cy="2930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Text Box 8"/>
            <p:cNvSpPr txBox="1">
              <a:spLocks noChangeArrowheads="1"/>
            </p:cNvSpPr>
            <p:nvPr/>
          </p:nvSpPr>
          <p:spPr bwMode="auto">
            <a:xfrm>
              <a:off x="5005387" y="4141182"/>
              <a:ext cx="5550488" cy="502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306513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8288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351088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808288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265488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722688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179888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600" dirty="0">
                  <a:latin typeface="Times New Roman" pitchFamily="18" charset="0"/>
                </a:rPr>
                <a:t>Αριθμός </a:t>
              </a:r>
              <a:r>
                <a:rPr lang="el-GR" altLang="el-GR" sz="1600" dirty="0" smtClean="0">
                  <a:latin typeface="Times New Roman" pitchFamily="18" charset="0"/>
                </a:rPr>
                <a:t>ψηφίδων που απορρέουν </a:t>
              </a:r>
              <a:r>
                <a:rPr lang="el-GR" altLang="el-GR" sz="1600" dirty="0">
                  <a:latin typeface="Times New Roman" pitchFamily="18" charset="0"/>
                </a:rPr>
                <a:t>κάθε ώρα</a:t>
              </a:r>
              <a:endParaRPr lang="en-US" altLang="el-GR" sz="1600" dirty="0">
                <a:latin typeface="Times New Roman" pitchFamily="18" charset="0"/>
              </a:endParaRPr>
            </a:p>
          </p:txBody>
        </p:sp>
        <p:sp>
          <p:nvSpPr>
            <p:cNvPr id="67" name="Text Box 9"/>
            <p:cNvSpPr txBox="1">
              <a:spLocks noChangeArrowheads="1"/>
            </p:cNvSpPr>
            <p:nvPr/>
          </p:nvSpPr>
          <p:spPr bwMode="auto">
            <a:xfrm>
              <a:off x="686245" y="3919894"/>
              <a:ext cx="3457575" cy="502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600" b="1" dirty="0">
                  <a:latin typeface="Times New Roman" pitchFamily="18" charset="0"/>
                </a:rPr>
                <a:t>Μοναδιαίο υδρογράφημα 1</a:t>
              </a:r>
              <a:r>
                <a:rPr lang="en-US" altLang="el-GR" sz="1600" b="1" dirty="0"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68" name="Rectangle 10"/>
            <p:cNvSpPr>
              <a:spLocks noChangeArrowheads="1"/>
            </p:cNvSpPr>
            <p:nvPr/>
          </p:nvSpPr>
          <p:spPr bwMode="auto">
            <a:xfrm>
              <a:off x="499471" y="4294972"/>
              <a:ext cx="3946953" cy="456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400" dirty="0">
                  <a:latin typeface="Times New Roman" pitchFamily="18" charset="0"/>
                </a:rPr>
                <a:t>Q</a:t>
              </a:r>
              <a:r>
                <a:rPr lang="en-US" altLang="el-GR" sz="1400" baseline="-25000" dirty="0" smtClean="0">
                  <a:latin typeface="Times New Roman" pitchFamily="18" charset="0"/>
                </a:rPr>
                <a:t>i</a:t>
              </a:r>
              <a:r>
                <a:rPr lang="en-US" altLang="el-GR" sz="1400" dirty="0" smtClean="0">
                  <a:latin typeface="Times New Roman" pitchFamily="18" charset="0"/>
                </a:rPr>
                <a:t> </a:t>
              </a:r>
              <a:r>
                <a:rPr lang="en-US" altLang="el-GR" sz="1400" dirty="0">
                  <a:latin typeface="Times New Roman" pitchFamily="18" charset="0"/>
                </a:rPr>
                <a:t>m</a:t>
              </a:r>
              <a:r>
                <a:rPr lang="en-US" altLang="el-GR" sz="1400" baseline="30000" dirty="0">
                  <a:latin typeface="Times New Roman" pitchFamily="18" charset="0"/>
                </a:rPr>
                <a:t>3</a:t>
              </a:r>
              <a:r>
                <a:rPr lang="en-US" altLang="el-GR" sz="1400" dirty="0">
                  <a:latin typeface="Times New Roman" pitchFamily="18" charset="0"/>
                </a:rPr>
                <a:t>/s </a:t>
              </a:r>
              <a:r>
                <a:rPr lang="el-GR" altLang="el-GR" sz="1400" dirty="0">
                  <a:latin typeface="Times New Roman" pitchFamily="18" charset="0"/>
                </a:rPr>
                <a:t>=</a:t>
              </a:r>
              <a:r>
                <a:rPr lang="en-US" altLang="el-GR" sz="1400" dirty="0">
                  <a:latin typeface="Times New Roman" pitchFamily="18" charset="0"/>
                </a:rPr>
                <a:t>N</a:t>
              </a:r>
              <a:r>
                <a:rPr lang="en-US" altLang="el-GR" sz="1400" baseline="-25000" dirty="0">
                  <a:latin typeface="Times New Roman" pitchFamily="18" charset="0"/>
                </a:rPr>
                <a:t>i</a:t>
              </a:r>
              <a:r>
                <a:rPr lang="en-US" altLang="el-GR" sz="1400" dirty="0">
                  <a:latin typeface="Times New Roman" pitchFamily="18" charset="0"/>
                </a:rPr>
                <a:t> </a:t>
              </a:r>
              <a:r>
                <a:rPr lang="el-GR" altLang="el-GR" sz="1400" dirty="0">
                  <a:latin typeface="Times New Roman" pitchFamily="18" charset="0"/>
                </a:rPr>
                <a:t>*</a:t>
              </a:r>
              <a:r>
                <a:rPr lang="en-US" altLang="el-GR" sz="1400" dirty="0">
                  <a:latin typeface="Times New Roman" pitchFamily="18" charset="0"/>
                </a:rPr>
                <a:t> 0.01 m </a:t>
              </a:r>
              <a:r>
                <a:rPr lang="el-GR" altLang="el-GR" sz="1400" dirty="0">
                  <a:latin typeface="Times New Roman" pitchFamily="18" charset="0"/>
                </a:rPr>
                <a:t>*</a:t>
              </a:r>
              <a:r>
                <a:rPr lang="en-US" altLang="el-GR" sz="1400" dirty="0">
                  <a:latin typeface="Times New Roman" pitchFamily="18" charset="0"/>
                </a:rPr>
                <a:t> </a:t>
              </a:r>
              <a:r>
                <a:rPr lang="en-US" altLang="el-GR" sz="1400" dirty="0" smtClean="0">
                  <a:latin typeface="Times New Roman" pitchFamily="18" charset="0"/>
                </a:rPr>
                <a:t>62</a:t>
              </a:r>
              <a:r>
                <a:rPr lang="el-GR" altLang="el-GR" sz="1400" dirty="0" smtClean="0">
                  <a:latin typeface="Times New Roman" pitchFamily="18" charset="0"/>
                </a:rPr>
                <a:t>4</a:t>
              </a:r>
              <a:r>
                <a:rPr lang="en-US" altLang="el-GR" sz="1400" dirty="0" smtClean="0">
                  <a:latin typeface="Times New Roman" pitchFamily="18" charset="0"/>
                </a:rPr>
                <a:t>00 </a:t>
              </a:r>
              <a:r>
                <a:rPr lang="en-US" altLang="el-GR" sz="1400" dirty="0">
                  <a:latin typeface="Times New Roman" pitchFamily="18" charset="0"/>
                </a:rPr>
                <a:t>m</a:t>
              </a:r>
              <a:r>
                <a:rPr lang="en-US" altLang="el-GR" sz="1400" baseline="30000" dirty="0">
                  <a:latin typeface="Times New Roman" pitchFamily="18" charset="0"/>
                </a:rPr>
                <a:t>2 </a:t>
              </a:r>
              <a:r>
                <a:rPr lang="en-US" altLang="el-GR" sz="1400" dirty="0">
                  <a:latin typeface="Times New Roman" pitchFamily="18" charset="0"/>
                </a:rPr>
                <a:t>/ 3600 s</a:t>
              </a:r>
              <a:endParaRPr lang="el-GR" altLang="el-GR" sz="1400" dirty="0">
                <a:latin typeface="Times New Roman" pitchFamily="18" charset="0"/>
              </a:endParaRPr>
            </a:p>
          </p:txBody>
        </p:sp>
        <p:sp>
          <p:nvSpPr>
            <p:cNvPr id="69" name="Text Box 11"/>
            <p:cNvSpPr txBox="1">
              <a:spLocks noChangeArrowheads="1"/>
            </p:cNvSpPr>
            <p:nvPr/>
          </p:nvSpPr>
          <p:spPr bwMode="auto">
            <a:xfrm>
              <a:off x="493819" y="-366132"/>
              <a:ext cx="3297237" cy="366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800" b="1" dirty="0">
                  <a:solidFill>
                    <a:srgbClr val="0070C0"/>
                  </a:solidFill>
                  <a:latin typeface="Times New Roman" pitchFamily="18" charset="0"/>
                </a:rPr>
                <a:t>Συνολικές ταχύτητες ροής </a:t>
              </a:r>
              <a:r>
                <a:rPr lang="en-US" altLang="el-GR" sz="1800" b="1" dirty="0">
                  <a:solidFill>
                    <a:srgbClr val="0070C0"/>
                  </a:solidFill>
                  <a:latin typeface="Times New Roman" pitchFamily="18" charset="0"/>
                </a:rPr>
                <a:t>(m/s)</a:t>
              </a:r>
              <a:endParaRPr lang="el-GR" altLang="el-GR" sz="1800" dirty="0">
                <a:solidFill>
                  <a:srgbClr val="0070C0"/>
                </a:solidFill>
                <a:latin typeface="Times New Roman" pitchFamily="18" charset="0"/>
              </a:endParaRPr>
            </a:p>
          </p:txBody>
        </p:sp>
        <p:sp>
          <p:nvSpPr>
            <p:cNvPr id="70" name="Text Box 12"/>
            <p:cNvSpPr txBox="1">
              <a:spLocks noChangeArrowheads="1"/>
            </p:cNvSpPr>
            <p:nvPr/>
          </p:nvSpPr>
          <p:spPr bwMode="auto">
            <a:xfrm>
              <a:off x="6042798" y="-330082"/>
              <a:ext cx="2759825" cy="547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800" b="1" dirty="0">
                  <a:solidFill>
                    <a:srgbClr val="0070C0"/>
                  </a:solidFill>
                  <a:latin typeface="Times New Roman" pitchFamily="18" charset="0"/>
                </a:rPr>
                <a:t>Χρόνοι απορροής </a:t>
              </a:r>
              <a:r>
                <a:rPr lang="en-US" altLang="el-GR" sz="1800" b="1" dirty="0">
                  <a:solidFill>
                    <a:srgbClr val="0070C0"/>
                  </a:solidFill>
                  <a:latin typeface="Times New Roman" pitchFamily="18" charset="0"/>
                </a:rPr>
                <a:t>(</a:t>
              </a:r>
              <a:r>
                <a:rPr lang="en-US" altLang="el-GR" sz="1800" b="1" dirty="0" smtClean="0">
                  <a:solidFill>
                    <a:srgbClr val="0070C0"/>
                  </a:solidFill>
                  <a:latin typeface="Times New Roman" pitchFamily="18" charset="0"/>
                </a:rPr>
                <a:t>h)</a:t>
              </a:r>
              <a:endParaRPr lang="el-GR" altLang="el-GR" sz="1800" dirty="0">
                <a:solidFill>
                  <a:srgbClr val="0070C0"/>
                </a:solidFill>
                <a:latin typeface="Times New Roman" pitchFamily="18" charset="0"/>
              </a:endParaRPr>
            </a:p>
          </p:txBody>
        </p:sp>
        <p:sp>
          <p:nvSpPr>
            <p:cNvPr id="71" name="Rectangle 13"/>
            <p:cNvSpPr>
              <a:spLocks noChangeArrowheads="1"/>
            </p:cNvSpPr>
            <p:nvPr/>
          </p:nvSpPr>
          <p:spPr bwMode="auto">
            <a:xfrm>
              <a:off x="7672407" y="4685829"/>
              <a:ext cx="2159419" cy="109583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400" dirty="0">
                  <a:latin typeface="Times New Roman" pitchFamily="18" charset="0"/>
                </a:rPr>
                <a:t>Σύνολο:</a:t>
              </a:r>
              <a:r>
                <a:rPr lang="en-US" altLang="el-GR" sz="1400" dirty="0">
                  <a:latin typeface="Times New Roman" pitchFamily="18" charset="0"/>
                </a:rPr>
                <a:t> 9988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400" dirty="0">
                  <a:latin typeface="Times New Roman" pitchFamily="18" charset="0"/>
                </a:rPr>
                <a:t>Επιφάνεια: </a:t>
              </a:r>
              <a:r>
                <a:rPr lang="en-US" altLang="el-GR" sz="1400" dirty="0" smtClean="0">
                  <a:latin typeface="Times New Roman" pitchFamily="18" charset="0"/>
                </a:rPr>
                <a:t>62500</a:t>
              </a:r>
              <a:r>
                <a:rPr lang="el-GR" altLang="el-GR" sz="1400" dirty="0">
                  <a:latin typeface="Times New Roman" pitchFamily="18" charset="0"/>
                </a:rPr>
                <a:t> </a:t>
              </a:r>
              <a:r>
                <a:rPr lang="en-US" altLang="el-GR" sz="1400" dirty="0" smtClean="0">
                  <a:latin typeface="Times New Roman" pitchFamily="18" charset="0"/>
                </a:rPr>
                <a:t>m</a:t>
              </a:r>
              <a:r>
                <a:rPr lang="en-US" altLang="el-GR" sz="1400" baseline="30000" dirty="0" smtClean="0">
                  <a:latin typeface="Times New Roman" pitchFamily="18" charset="0"/>
                </a:rPr>
                <a:t>2</a:t>
              </a:r>
              <a:endParaRPr lang="el-GR" altLang="el-GR" sz="1400" baseline="30000" dirty="0">
                <a:latin typeface="Times New Roman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400" dirty="0">
                  <a:latin typeface="Times New Roman" pitchFamily="18" charset="0"/>
                </a:rPr>
                <a:t>Έκταση</a:t>
              </a:r>
              <a:r>
                <a:rPr lang="en-US" altLang="el-GR" sz="1400" dirty="0">
                  <a:latin typeface="Times New Roman" pitchFamily="18" charset="0"/>
                </a:rPr>
                <a:t>: 624 km</a:t>
              </a:r>
              <a:r>
                <a:rPr lang="en-US" altLang="el-GR" sz="1400" baseline="30000" dirty="0">
                  <a:latin typeface="Times New Roman" pitchFamily="18" charset="0"/>
                </a:rPr>
                <a:t>2</a:t>
              </a:r>
              <a:endParaRPr lang="el-GR" altLang="el-GR" sz="1400" baseline="30000" dirty="0">
                <a:latin typeface="Times New Roman" pitchFamily="18" charset="0"/>
              </a:endParaRPr>
            </a:p>
          </p:txBody>
        </p:sp>
        <p:sp>
          <p:nvSpPr>
            <p:cNvPr id="72" name="Rectangle 14"/>
            <p:cNvSpPr>
              <a:spLocks noChangeArrowheads="1"/>
            </p:cNvSpPr>
            <p:nvPr/>
          </p:nvSpPr>
          <p:spPr bwMode="auto">
            <a:xfrm>
              <a:off x="2339976" y="4696139"/>
              <a:ext cx="1966021" cy="77621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400" dirty="0">
                  <a:latin typeface="Times New Roman" pitchFamily="18" charset="0"/>
                </a:rPr>
                <a:t>Όγκος:</a:t>
              </a:r>
              <a:r>
                <a:rPr lang="en-US" altLang="el-GR" sz="1400" dirty="0">
                  <a:latin typeface="Times New Roman" pitchFamily="18" charset="0"/>
                </a:rPr>
                <a:t> 6.2 hm</a:t>
              </a:r>
              <a:r>
                <a:rPr lang="en-US" altLang="el-GR" sz="1400" baseline="30000" dirty="0">
                  <a:latin typeface="Times New Roman" pitchFamily="18" charset="0"/>
                </a:rPr>
                <a:t>3</a:t>
              </a:r>
              <a:r>
                <a:rPr lang="el-GR" altLang="el-GR" sz="1400" dirty="0">
                  <a:latin typeface="Times New Roman" pitchFamily="18" charset="0"/>
                </a:rPr>
                <a:t>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400" dirty="0">
                  <a:latin typeface="Times New Roman" pitchFamily="18" charset="0"/>
                </a:rPr>
                <a:t>(10 </a:t>
              </a:r>
              <a:r>
                <a:rPr lang="en-US" altLang="el-GR" sz="1400" dirty="0">
                  <a:latin typeface="Times New Roman" pitchFamily="18" charset="0"/>
                </a:rPr>
                <a:t>mm </a:t>
              </a:r>
              <a:r>
                <a:rPr lang="el-GR" altLang="el-GR" sz="1400" dirty="0">
                  <a:latin typeface="Times New Roman" pitchFamily="18" charset="0"/>
                </a:rPr>
                <a:t>*</a:t>
              </a:r>
              <a:r>
                <a:rPr lang="en-US" altLang="el-GR" sz="1400" dirty="0" smtClean="0">
                  <a:latin typeface="Times New Roman" pitchFamily="18" charset="0"/>
                </a:rPr>
                <a:t> 62</a:t>
              </a:r>
              <a:r>
                <a:rPr lang="el-GR" altLang="el-GR" sz="1400" dirty="0" smtClean="0">
                  <a:latin typeface="Times New Roman" pitchFamily="18" charset="0"/>
                </a:rPr>
                <a:t>4</a:t>
              </a:r>
              <a:r>
                <a:rPr lang="en-US" altLang="el-GR" sz="1400" dirty="0" smtClean="0">
                  <a:latin typeface="Times New Roman" pitchFamily="18" charset="0"/>
                </a:rPr>
                <a:t> </a:t>
              </a:r>
              <a:r>
                <a:rPr lang="en-US" altLang="el-GR" sz="1400" dirty="0">
                  <a:latin typeface="Times New Roman" pitchFamily="18" charset="0"/>
                </a:rPr>
                <a:t>km</a:t>
              </a:r>
              <a:r>
                <a:rPr lang="en-US" altLang="el-GR" sz="1400" baseline="30000" dirty="0">
                  <a:latin typeface="Times New Roman" pitchFamily="18" charset="0"/>
                </a:rPr>
                <a:t>2</a:t>
              </a:r>
              <a:r>
                <a:rPr lang="el-GR" altLang="el-GR" sz="1400" dirty="0"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3" name="AutoShape 15"/>
            <p:cNvSpPr>
              <a:spLocks noChangeArrowheads="1"/>
            </p:cNvSpPr>
            <p:nvPr/>
          </p:nvSpPr>
          <p:spPr bwMode="auto">
            <a:xfrm flipH="1" flipV="1">
              <a:off x="8358373" y="1229191"/>
              <a:ext cx="575716" cy="164322"/>
            </a:xfrm>
            <a:prstGeom prst="rightArrow">
              <a:avLst>
                <a:gd name="adj1" fmla="val 50000"/>
                <a:gd name="adj2" fmla="val 87363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/>
            </a:p>
          </p:txBody>
        </p:sp>
        <p:sp>
          <p:nvSpPr>
            <p:cNvPr id="74" name="AutoShape 16"/>
            <p:cNvSpPr>
              <a:spLocks noChangeArrowheads="1"/>
            </p:cNvSpPr>
            <p:nvPr/>
          </p:nvSpPr>
          <p:spPr bwMode="auto">
            <a:xfrm rot="5400000">
              <a:off x="7560469" y="3878447"/>
              <a:ext cx="504825" cy="144463"/>
            </a:xfrm>
            <a:prstGeom prst="rightArrow">
              <a:avLst>
                <a:gd name="adj1" fmla="val 50000"/>
                <a:gd name="adj2" fmla="val 87362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/>
            </a:p>
          </p:txBody>
        </p:sp>
        <p:sp>
          <p:nvSpPr>
            <p:cNvPr id="75" name="AutoShape 17"/>
            <p:cNvSpPr>
              <a:spLocks noChangeArrowheads="1"/>
            </p:cNvSpPr>
            <p:nvPr/>
          </p:nvSpPr>
          <p:spPr bwMode="auto">
            <a:xfrm rot="10800000">
              <a:off x="4547510" y="5783476"/>
              <a:ext cx="504825" cy="144462"/>
            </a:xfrm>
            <a:prstGeom prst="rightArrow">
              <a:avLst>
                <a:gd name="adj1" fmla="val 50000"/>
                <a:gd name="adj2" fmla="val 87363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8923285" y="885684"/>
              <a:ext cx="1312539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12065"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dirty="0">
                  <a:latin typeface="Times New Roman Greek" panose="02020603050405020304" pitchFamily="18" charset="0"/>
                  <a:cs typeface="Times New Roman Greek" panose="02020603050405020304" pitchFamily="18" charset="0"/>
                </a:rPr>
                <a:t>flow length</a:t>
              </a:r>
              <a:r>
                <a:rPr lang="en-GB" dirty="0">
                  <a:latin typeface="Times New Roman Greek" panose="02020603050405020304" pitchFamily="18" charset="0"/>
                  <a:cs typeface="Times New Roman Greek" panose="02020603050405020304" pitchFamily="18" charset="0"/>
                </a:rPr>
                <a:t> </a:t>
              </a:r>
              <a:endParaRPr lang="el-GR" dirty="0">
                <a:latin typeface="Times New Roman Greek" panose="02020603050405020304" pitchFamily="18" charset="0"/>
                <a:cs typeface="Times New Roman Greek" panose="02020603050405020304" pitchFamily="18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682713" y="75561"/>
              <a:ext cx="1498487" cy="4580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12065"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dirty="0">
                  <a:latin typeface="Times New Roman Greek" panose="02020603050405020304" pitchFamily="18" charset="0"/>
                  <a:cs typeface="Times New Roman Greek" panose="02020603050405020304" pitchFamily="18" charset="0"/>
                </a:rPr>
                <a:t>flow </a:t>
              </a:r>
              <a:r>
                <a:rPr lang="en-US" dirty="0" smtClean="0">
                  <a:latin typeface="Times New Roman Greek" panose="02020603050405020304" pitchFamily="18" charset="0"/>
                  <a:cs typeface="Times New Roman Greek" panose="02020603050405020304" pitchFamily="18" charset="0"/>
                </a:rPr>
                <a:t>direction</a:t>
              </a:r>
              <a:endParaRPr lang="el-GR" dirty="0">
                <a:latin typeface="Times New Roman Greek" panose="02020603050405020304" pitchFamily="18" charset="0"/>
                <a:cs typeface="Times New Roman Greek" panose="02020603050405020304" pitchFamily="18" charset="0"/>
              </a:endParaRPr>
            </a:p>
          </p:txBody>
        </p:sp>
        <p:sp>
          <p:nvSpPr>
            <p:cNvPr id="78" name="AutoShape 16"/>
            <p:cNvSpPr>
              <a:spLocks noChangeArrowheads="1"/>
            </p:cNvSpPr>
            <p:nvPr/>
          </p:nvSpPr>
          <p:spPr bwMode="auto">
            <a:xfrm rot="5400000">
              <a:off x="9327142" y="879374"/>
              <a:ext cx="504825" cy="144463"/>
            </a:xfrm>
            <a:prstGeom prst="rightArrow">
              <a:avLst>
                <a:gd name="adj1" fmla="val 50000"/>
                <a:gd name="adj2" fmla="val 87362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/>
            </a:p>
          </p:txBody>
        </p:sp>
      </p:grpSp>
      <p:sp>
        <p:nvSpPr>
          <p:cNvPr id="79" name="AutoShape 18"/>
          <p:cNvSpPr>
            <a:spLocks noChangeArrowheads="1"/>
          </p:cNvSpPr>
          <p:nvPr/>
        </p:nvSpPr>
        <p:spPr bwMode="auto">
          <a:xfrm>
            <a:off x="4171200" y="2697029"/>
            <a:ext cx="652464" cy="144463"/>
          </a:xfrm>
          <a:prstGeom prst="rightArrow">
            <a:avLst>
              <a:gd name="adj1" fmla="val 50000"/>
              <a:gd name="adj2" fmla="val 87362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92512" y="14643"/>
            <a:ext cx="8741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Πλημμυρογραφήματα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40015" y="3569334"/>
            <a:ext cx="1806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Διάσταση </a:t>
            </a:r>
            <a:r>
              <a:rPr lang="el-GR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καννάβου</a:t>
            </a:r>
            <a:r>
              <a:rPr lang="el-GR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250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l-GR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37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33333" r="3545" b="34438"/>
          <a:stretch/>
        </p:blipFill>
        <p:spPr bwMode="auto">
          <a:xfrm>
            <a:off x="138112" y="1225233"/>
            <a:ext cx="8431730" cy="2134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t="34259" r="3299" b="38426"/>
          <a:stretch/>
        </p:blipFill>
        <p:spPr bwMode="auto">
          <a:xfrm>
            <a:off x="255180" y="3968433"/>
            <a:ext cx="8717369" cy="1864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Down Arrow 3"/>
          <p:cNvSpPr/>
          <p:nvPr/>
        </p:nvSpPr>
        <p:spPr>
          <a:xfrm>
            <a:off x="4209496" y="3587876"/>
            <a:ext cx="409575" cy="476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21824" y="599540"/>
            <a:ext cx="89514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Εργαλείο παραγωγής μοναδιαίου υδρογραφήματος </a:t>
            </a: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2512" y="14643"/>
            <a:ext cx="8741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Πλημμυρογραφήματα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369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3254" y="480425"/>
            <a:ext cx="89514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Παραγωγή μοναδιαίου υδρογραφήματος </a:t>
            </a: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2512" y="14643"/>
            <a:ext cx="8741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Πλημμυρογραφήματα</a:t>
            </a:r>
            <a:endParaRPr lang="el-GR" alt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6" t="38910" r="24743" b="17304"/>
          <a:stretch/>
        </p:blipFill>
        <p:spPr bwMode="auto">
          <a:xfrm>
            <a:off x="153254" y="1818481"/>
            <a:ext cx="4410226" cy="319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233706"/>
            <a:ext cx="4620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Εισαγωγή ψηφιακού μοντέλου εδάφους και επιλογή τιμών 4 παραμέτρων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4957" y="4006159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Παράμετροι</a:t>
            </a:r>
            <a:endParaRPr lang="el-GR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7" t="15765" r="27091" b="36425"/>
          <a:stretch/>
        </p:blipFill>
        <p:spPr bwMode="auto">
          <a:xfrm>
            <a:off x="4514959" y="1818481"/>
            <a:ext cx="4419491" cy="343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53" y="3375529"/>
            <a:ext cx="724186" cy="238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56916" y="1185100"/>
            <a:ext cx="228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l-GR" sz="1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l-GR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άνναβος</a:t>
            </a:r>
            <a:r>
              <a:rPr lang="el-GR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 χρόνους </a:t>
            </a:r>
            <a:r>
              <a:rPr lang="el-GR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απορροής</a:t>
            </a:r>
            <a:endParaRPr lang="el-GR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16200000">
            <a:off x="4665567" y="2975411"/>
            <a:ext cx="323985" cy="476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445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72" b="43884"/>
          <a:stretch>
            <a:fillRect/>
          </a:stretch>
        </p:blipFill>
        <p:spPr bwMode="auto">
          <a:xfrm>
            <a:off x="466723" y="1830239"/>
            <a:ext cx="2364555" cy="211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5005385" y="1557422"/>
            <a:ext cx="4111625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Συγκέντρωση</a:t>
            </a:r>
            <a:r>
              <a:rPr lang="el-GR" altLang="el-GR" sz="1800" b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ροής</a:t>
            </a:r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904873" y="1527877"/>
            <a:ext cx="2032000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Υψόμετρα</a:t>
            </a:r>
            <a:endParaRPr lang="el-GR" altLang="el-GR" sz="1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0" b="46143"/>
          <a:stretch>
            <a:fillRect/>
          </a:stretch>
        </p:blipFill>
        <p:spPr bwMode="auto">
          <a:xfrm>
            <a:off x="3189440" y="1892471"/>
            <a:ext cx="2152335" cy="205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b="46111"/>
          <a:stretch>
            <a:fillRect/>
          </a:stretch>
        </p:blipFill>
        <p:spPr bwMode="auto">
          <a:xfrm>
            <a:off x="6023689" y="1947105"/>
            <a:ext cx="2201940" cy="200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14"/>
          <p:cNvSpPr>
            <a:spLocks noChangeArrowheads="1"/>
          </p:cNvSpPr>
          <p:nvPr/>
        </p:nvSpPr>
        <p:spPr bwMode="auto">
          <a:xfrm>
            <a:off x="3382962" y="1554908"/>
            <a:ext cx="2133600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Διεύθυνση</a:t>
            </a:r>
            <a:r>
              <a:rPr lang="el-GR" altLang="el-GR" sz="1800" b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ροής</a:t>
            </a:r>
          </a:p>
        </p:txBody>
      </p:sp>
      <p:sp>
        <p:nvSpPr>
          <p:cNvPr id="9227" name="Rectangle 19"/>
          <p:cNvSpPr>
            <a:spLocks noChangeArrowheads="1"/>
          </p:cNvSpPr>
          <p:nvPr/>
        </p:nvSpPr>
        <p:spPr bwMode="auto">
          <a:xfrm>
            <a:off x="6821446" y="2659062"/>
            <a:ext cx="307975" cy="288925"/>
          </a:xfrm>
          <a:prstGeom prst="rect">
            <a:avLst/>
          </a:prstGeom>
          <a:solidFill>
            <a:srgbClr val="3366FF">
              <a:alpha val="5411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8" name="Rectangle 20"/>
          <p:cNvSpPr>
            <a:spLocks noChangeArrowheads="1"/>
          </p:cNvSpPr>
          <p:nvPr/>
        </p:nvSpPr>
        <p:spPr bwMode="auto">
          <a:xfrm>
            <a:off x="7162798" y="2971011"/>
            <a:ext cx="307975" cy="287338"/>
          </a:xfrm>
          <a:prstGeom prst="rect">
            <a:avLst/>
          </a:prstGeom>
          <a:solidFill>
            <a:srgbClr val="3366FF">
              <a:alpha val="5411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9" name="Rectangle 21"/>
          <p:cNvSpPr>
            <a:spLocks noChangeArrowheads="1"/>
          </p:cNvSpPr>
          <p:nvPr/>
        </p:nvSpPr>
        <p:spPr bwMode="auto">
          <a:xfrm>
            <a:off x="7439021" y="3602836"/>
            <a:ext cx="307975" cy="287337"/>
          </a:xfrm>
          <a:prstGeom prst="rect">
            <a:avLst/>
          </a:prstGeom>
          <a:solidFill>
            <a:srgbClr val="3366FF">
              <a:alpha val="5411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0" name="Rectangle 22"/>
          <p:cNvSpPr>
            <a:spLocks noChangeArrowheads="1"/>
          </p:cNvSpPr>
          <p:nvPr/>
        </p:nvSpPr>
        <p:spPr bwMode="auto">
          <a:xfrm>
            <a:off x="7439020" y="3286923"/>
            <a:ext cx="307975" cy="287337"/>
          </a:xfrm>
          <a:prstGeom prst="rect">
            <a:avLst/>
          </a:prstGeom>
          <a:solidFill>
            <a:srgbClr val="3366FF">
              <a:alpha val="5411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796353" y="2844610"/>
            <a:ext cx="327025" cy="18573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5627686" y="2885584"/>
            <a:ext cx="327025" cy="18573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44" name="Rectangle 23"/>
          <p:cNvSpPr>
            <a:spLocks noChangeArrowheads="1"/>
          </p:cNvSpPr>
          <p:nvPr/>
        </p:nvSpPr>
        <p:spPr bwMode="auto">
          <a:xfrm>
            <a:off x="169861" y="903162"/>
            <a:ext cx="8559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l-GR" altLang="el-GR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Εφαρμόζεται στον </a:t>
            </a:r>
            <a:r>
              <a:rPr lang="el-GR" altLang="el-GR" sz="1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κάνναβο</a:t>
            </a:r>
            <a:r>
              <a:rPr lang="el-GR" altLang="el-GR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διεύθυνσης </a:t>
            </a:r>
            <a:r>
              <a:rPr lang="el-GR" altLang="el-GR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ροής και </a:t>
            </a:r>
            <a:r>
              <a:rPr lang="el-GR" altLang="el-GR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υπολογίζει </a:t>
            </a:r>
            <a:r>
              <a:rPr lang="el-GR" altLang="el-GR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για κάθε ψηφίδα </a:t>
            </a:r>
            <a:r>
              <a:rPr lang="el-GR" altLang="el-GR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 αριθμός </a:t>
            </a:r>
            <a:r>
              <a:rPr lang="el-GR" altLang="el-GR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των </a:t>
            </a:r>
            <a:r>
              <a:rPr lang="el-GR" altLang="el-GR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ψηφίδων που </a:t>
            </a:r>
            <a:r>
              <a:rPr lang="el-GR" altLang="el-GR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απορρέουν σε </a:t>
            </a:r>
            <a:r>
              <a:rPr lang="el-GR" altLang="el-GR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αυτήν</a:t>
            </a:r>
            <a:endParaRPr lang="el-GR" altLang="el-GR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233297" y="421245"/>
            <a:ext cx="4891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el-GR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Συγκέντρωση ροής (</a:t>
            </a:r>
            <a:r>
              <a:rPr lang="el-GR" altLang="el-GR" sz="20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el-GR" altLang="el-GR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0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accumulation</a:t>
            </a:r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5572805" y="6450887"/>
            <a:ext cx="28052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Πηγή σχημάτων: </a:t>
            </a:r>
            <a:r>
              <a:rPr lang="en-US" altLang="el-GR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ESRI, </a:t>
            </a:r>
            <a:r>
              <a:rPr lang="el-GR" altLang="el-GR" sz="1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ArcGIS</a:t>
            </a:r>
            <a:r>
              <a:rPr lang="el-GR" altLang="el-GR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l-GR" altLang="el-GR" sz="1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Help</a:t>
            </a:r>
            <a:endParaRPr lang="el-GR" altLang="el-GR" sz="1400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28571" y="-66603"/>
            <a:ext cx="91567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Γεωμορφολογικά μεγέθη λεκάνης απορροής</a:t>
            </a:r>
            <a:endParaRPr 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1610900" y="1937580"/>
            <a:ext cx="1008475" cy="10080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4357292" y="4190338"/>
            <a:ext cx="35877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 dirty="0">
                <a:latin typeface="Times New Roman" pitchFamily="18" charset="0"/>
              </a:rPr>
              <a:t>Υπολογισμός μέγιστης κλίσης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811055" y="1958174"/>
            <a:ext cx="731995" cy="228211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3928335" y="4573694"/>
            <a:ext cx="4801328" cy="175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dirty="0">
                <a:latin typeface="Times New Roman" pitchFamily="18" charset="0"/>
              </a:rPr>
              <a:t>Θεωρώντας κάνναβο διάστασης 100 </a:t>
            </a:r>
            <a:r>
              <a:rPr lang="en-US" altLang="el-GR" sz="1800" dirty="0">
                <a:latin typeface="Times New Roman" pitchFamily="18" charset="0"/>
              </a:rPr>
              <a:t>m </a:t>
            </a:r>
            <a:r>
              <a:rPr lang="el-GR" altLang="el-GR" sz="1800" dirty="0">
                <a:latin typeface="Times New Roman" pitchFamily="18" charset="0"/>
              </a:rPr>
              <a:t>υπολογίζονται οι κλίσεις προς τα οκτώ γειτονικά κύτταρα και η ροή κατευθύνεται προς τη μεγαλύτερη.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dirty="0">
                <a:latin typeface="Times New Roman" pitchFamily="18" charset="0"/>
              </a:rPr>
              <a:t>Η απόσταση μεταξύ διαγωνίων κυττάρων είναι 100*2</a:t>
            </a:r>
            <a:r>
              <a:rPr lang="el-GR" altLang="el-GR" sz="1800" baseline="30000" dirty="0">
                <a:latin typeface="Times New Roman" pitchFamily="18" charset="0"/>
              </a:rPr>
              <a:t>0.5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2410746" y="1928629"/>
            <a:ext cx="195057" cy="2225721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11055" y="2920670"/>
            <a:ext cx="799845" cy="275768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2410746" y="2971011"/>
            <a:ext cx="169100" cy="2808542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80D079A-1225-4B1F-A7A1-40E2A88B66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174"/>
          <a:stretch/>
        </p:blipFill>
        <p:spPr>
          <a:xfrm>
            <a:off x="-368549" y="4194682"/>
            <a:ext cx="4067830" cy="26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3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6199" y="520147"/>
            <a:ext cx="88518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Χάραξη λεκάνης απορροής</a:t>
            </a: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5" name="AutoShape 2" descr="Watershed component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2" name="Rectangle 1"/>
          <p:cNvSpPr/>
          <p:nvPr/>
        </p:nvSpPr>
        <p:spPr>
          <a:xfrm>
            <a:off x="76199" y="904059"/>
            <a:ext cx="88518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Προσδιορίζονται σημεία στο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υδρογραφικό δίκτυο και δημιουργούνται οι ανάντη λεκάνες </a:t>
            </a:r>
            <a:r>
              <a:rPr lang="el-GR" altLang="el-GR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απορροής 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watershed)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με βάση τον </a:t>
            </a:r>
            <a:r>
              <a:rPr lang="el-GR" altLang="el-GR" sz="2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κάνναβο</a:t>
            </a:r>
            <a:r>
              <a:rPr lang="el-GR" altLang="el-GR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της διεύθυνσης ροής</a:t>
            </a:r>
            <a:endParaRPr lang="el-GR" altLang="el-GR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-12706" y="58482"/>
            <a:ext cx="91567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Γεωμορφολογικά μεγέθη λεκάνης απορροής</a:t>
            </a:r>
            <a:endParaRPr 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2" t="32000" r="12423" b="14462"/>
          <a:stretch/>
        </p:blipFill>
        <p:spPr bwMode="auto">
          <a:xfrm>
            <a:off x="753107" y="1611944"/>
            <a:ext cx="7282441" cy="514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86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2" t="30030" r="23892" b="21441"/>
          <a:stretch/>
        </p:blipFill>
        <p:spPr bwMode="auto">
          <a:xfrm>
            <a:off x="6080304" y="4740813"/>
            <a:ext cx="2838613" cy="215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5" t="27916" r="22704" b="19584"/>
          <a:stretch/>
        </p:blipFill>
        <p:spPr bwMode="auto">
          <a:xfrm>
            <a:off x="6195430" y="2361507"/>
            <a:ext cx="2906803" cy="236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09372" y="4975169"/>
            <a:ext cx="1172116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lvl="0">
              <a:defRPr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</a:rPr>
              <a:t>120000</a:t>
            </a:r>
            <a:endParaRPr lang="el-GR" dirty="0">
              <a:solidFill>
                <a:srgbClr val="002060"/>
              </a:solidFill>
            </a:endParaRPr>
          </a:p>
          <a:p>
            <a:pPr algn="ctr"/>
            <a:r>
              <a:rPr lang="en-US" dirty="0">
                <a:solidFill>
                  <a:srgbClr val="002060"/>
                </a:solidFill>
              </a:rPr>
              <a:t>18.75 km</a:t>
            </a:r>
            <a:r>
              <a:rPr lang="en-US" baseline="30000" dirty="0">
                <a:solidFill>
                  <a:srgbClr val="002060"/>
                </a:solidFill>
              </a:rPr>
              <a:t>2</a:t>
            </a:r>
            <a:endParaRPr lang="el-GR" baseline="30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49278" y="2876037"/>
            <a:ext cx="123527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l-GR"/>
            </a:defPPr>
            <a:lvl1pPr lvl="0">
              <a:defRPr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dirty="0" smtClean="0">
                <a:solidFill>
                  <a:srgbClr val="002060"/>
                </a:solidFill>
              </a:rPr>
              <a:t>60000</a:t>
            </a:r>
            <a:endParaRPr lang="el-GR" dirty="0" smtClean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9.375 </a:t>
            </a:r>
            <a:r>
              <a:rPr lang="en-US" dirty="0">
                <a:solidFill>
                  <a:srgbClr val="002060"/>
                </a:solidFill>
              </a:rPr>
              <a:t>km</a:t>
            </a:r>
            <a:r>
              <a:rPr lang="en-US" baseline="30000" dirty="0">
                <a:solidFill>
                  <a:srgbClr val="002060"/>
                </a:solidFill>
              </a:rPr>
              <a:t>2</a:t>
            </a:r>
            <a:endParaRPr lang="el-GR" baseline="300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6273" y="3141545"/>
            <a:ext cx="1281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l-GR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Κατώφλι κυττάρων: </a:t>
            </a:r>
            <a:endParaRPr lang="el-GR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3" t="26574" r="22067" b="19085"/>
          <a:stretch/>
        </p:blipFill>
        <p:spPr bwMode="auto">
          <a:xfrm>
            <a:off x="6108440" y="46773"/>
            <a:ext cx="3050065" cy="248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2" t="28380" r="21562" b="18911"/>
          <a:stretch/>
        </p:blipFill>
        <p:spPr bwMode="auto">
          <a:xfrm>
            <a:off x="-12709" y="3464711"/>
            <a:ext cx="4345557" cy="339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9222" y="1813253"/>
            <a:ext cx="480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el-GR" b="1" dirty="0" smtClean="0">
                <a:latin typeface="Times New Roman" pitchFamily="18" charset="0"/>
                <a:cs typeface="Times New Roman" panose="02020603050405020304" pitchFamily="18" charset="0"/>
              </a:rPr>
              <a:t>Εμβαδόν κυττάρου: 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12.5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*12.5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m</a:t>
            </a:r>
            <a:r>
              <a:rPr lang="en-US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l-GR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474227" y="354406"/>
            <a:ext cx="50445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Δημιουργία υδρογραφικού δικτύου</a:t>
            </a: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1416" y="688740"/>
            <a:ext cx="4938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altLang="el-GR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Το υδρογραφικό δίκτυο δημιουργείται από τον </a:t>
            </a:r>
            <a:r>
              <a:rPr lang="el-GR" altLang="el-GR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κάνναβο</a:t>
            </a:r>
            <a:r>
              <a:rPr lang="el-GR" altLang="el-GR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συγκέντρωσης ροής με ορισμό του ελάχιστου αριθμού (κατώφλι) κυττάρων που απαιτείται για τον σχηματισμό υδατορεύματος</a:t>
            </a:r>
            <a:endParaRPr lang="el-GR" altLang="el-GR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56763" y="0"/>
            <a:ext cx="66794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Γεωμορφολογικά μεγέθη λεκάνης απορροής</a:t>
            </a:r>
            <a:endParaRPr 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970" y="3036901"/>
            <a:ext cx="3179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Κάνναβος</a:t>
            </a:r>
            <a:r>
              <a:rPr lang="el-GR" altLang="el-GR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συγκέντρωσης ροής</a:t>
            </a:r>
            <a:endParaRPr lang="el-GR" b="1" dirty="0"/>
          </a:p>
        </p:txBody>
      </p:sp>
      <p:sp>
        <p:nvSpPr>
          <p:cNvPr id="6" name="Rectangle 5"/>
          <p:cNvSpPr/>
          <p:nvPr/>
        </p:nvSpPr>
        <p:spPr>
          <a:xfrm>
            <a:off x="5657879" y="694277"/>
            <a:ext cx="1287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10000</a:t>
            </a:r>
            <a:endParaRPr lang="el-GR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1.5625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l-GR" baseline="30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804" y="2189204"/>
            <a:ext cx="4502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l-GR" b="1" dirty="0" smtClean="0">
                <a:latin typeface="Times New Roman" pitchFamily="18" charset="0"/>
                <a:cs typeface="Times New Roman" panose="02020603050405020304" pitchFamily="18" charset="0"/>
              </a:rPr>
              <a:t>Αριθμός κυττάρων λεκάνης: 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4.346.123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Έκταση λεκάνης: 679.1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l-GR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8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1695" y="593782"/>
            <a:ext cx="90709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Υψόμετρα, </a:t>
            </a:r>
            <a:r>
              <a:rPr lang="el-GR" altLang="el-GR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κλίσεις, προσανατολισμός</a:t>
            </a:r>
            <a:endParaRPr lang="el-GR" altLang="el-GR" sz="20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Triangle 2"/>
          <p:cNvSpPr/>
          <p:nvPr/>
        </p:nvSpPr>
        <p:spPr>
          <a:xfrm flipH="1">
            <a:off x="2755510" y="1233888"/>
            <a:ext cx="2330513" cy="908716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Triangle 6"/>
          <p:cNvSpPr/>
          <p:nvPr/>
        </p:nvSpPr>
        <p:spPr>
          <a:xfrm flipH="1">
            <a:off x="6219498" y="888485"/>
            <a:ext cx="1362078" cy="1274762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Triangle 7"/>
          <p:cNvSpPr>
            <a:spLocks noChangeAspect="1"/>
          </p:cNvSpPr>
          <p:nvPr/>
        </p:nvSpPr>
        <p:spPr>
          <a:xfrm flipH="1">
            <a:off x="8173490" y="898230"/>
            <a:ext cx="323848" cy="1274762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439" y="1062108"/>
            <a:ext cx="2324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Μοίρες κλίσης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(degrees)</a:t>
            </a:r>
            <a:endParaRPr lang="el-G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2953" y="2192666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Απόσταση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(d)</a:t>
            </a:r>
            <a:endParaRPr lang="el-G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55432" y="1417601"/>
            <a:ext cx="1588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Υψομετρική</a:t>
            </a:r>
            <a:r>
              <a:rPr lang="el-G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διαφορά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(h)</a:t>
            </a:r>
            <a:endParaRPr lang="el-G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0810" y="1271691"/>
            <a:ext cx="1407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</a:t>
            </a:r>
            <a:r>
              <a:rPr lang="el-G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(θ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rads</a:t>
            </a:r>
            <a:r>
              <a:rPr lang="el-G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h/d</a:t>
            </a:r>
            <a:endParaRPr lang="el-G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7110" y="1910777"/>
            <a:ext cx="695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=30</a:t>
            </a:r>
            <a:r>
              <a:rPr lang="en-US" sz="1200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l-GR" sz="1200" baseline="30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7806" y="1726111"/>
            <a:ext cx="25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l-GR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l-GR" sz="1600" b="1" dirty="0"/>
              <a:t>Ποσοστό</a:t>
            </a:r>
            <a:r>
              <a:rPr lang="el-GR" b="1" dirty="0"/>
              <a:t> </a:t>
            </a:r>
            <a:r>
              <a:rPr lang="el-GR" sz="1600" b="1" dirty="0"/>
              <a:t>κλίσης (</a:t>
            </a:r>
            <a:r>
              <a:rPr lang="en-US" sz="1600" b="1" dirty="0"/>
              <a:t>percent) </a:t>
            </a:r>
            <a:endParaRPr lang="el-GR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344947" y="1910418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en-US" sz="12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l-GR" sz="1200" baseline="30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68804" y="1915667"/>
            <a:ext cx="618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=76</a:t>
            </a:r>
            <a:r>
              <a:rPr lang="en-US" sz="12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l-GR" sz="1200" baseline="30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6158" y="2013249"/>
            <a:ext cx="1603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P(</a:t>
            </a:r>
            <a:r>
              <a:rPr lang="el-G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=(h/d)*100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21658" y="1419242"/>
            <a:ext cx="63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S=58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l-GR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8397" y="1393817"/>
            <a:ext cx="715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S=100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l-GR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23697" y="1387366"/>
            <a:ext cx="715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S=375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l-GR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69280" y="3073029"/>
            <a:ext cx="215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Ψηφιδωτό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κλίσης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(%)</a:t>
            </a:r>
            <a:endParaRPr lang="el-G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30652" y="3098815"/>
            <a:ext cx="3025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Ψηφιδωτό προσανατολισμού </a:t>
            </a:r>
            <a:r>
              <a:rPr lang="el-G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9701" y="3047855"/>
            <a:ext cx="21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Ψηφιδωτό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υψομέτρων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94"/>
          <a:stretch/>
        </p:blipFill>
        <p:spPr>
          <a:xfrm>
            <a:off x="3111575" y="3539942"/>
            <a:ext cx="2723827" cy="3051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>
          <a:xfrm>
            <a:off x="184866" y="3543299"/>
            <a:ext cx="2718888" cy="30991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9701" y="3333895"/>
            <a:ext cx="19773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Μέσο υψόμετρο: 1403.26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94370" y="3353817"/>
            <a:ext cx="14622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Μέση κλίση: 51.1 %</a:t>
            </a:r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19498" y="3363388"/>
            <a:ext cx="2258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Μέσ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l-G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ς προσανατολισμός: 170.2</a:t>
            </a:r>
            <a:r>
              <a:rPr lang="el-GR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endParaRPr lang="el-GR" sz="1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89"/>
          <a:stretch/>
        </p:blipFill>
        <p:spPr>
          <a:xfrm>
            <a:off x="6047605" y="3571874"/>
            <a:ext cx="2684820" cy="2981325"/>
          </a:xfrm>
          <a:prstGeom prst="rect">
            <a:avLst/>
          </a:prstGeom>
        </p:spPr>
      </p:pic>
      <p:sp>
        <p:nvSpPr>
          <p:cNvPr id="32" name="Rectangle 2"/>
          <p:cNvSpPr txBox="1">
            <a:spLocks noChangeArrowheads="1"/>
          </p:cNvSpPr>
          <p:nvPr/>
        </p:nvSpPr>
        <p:spPr bwMode="auto">
          <a:xfrm>
            <a:off x="-31695" y="166432"/>
            <a:ext cx="91567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Γεωμορφολογικά μεγέθη λεκάνης απορροής</a:t>
            </a:r>
            <a:endParaRPr 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68435" y="2596213"/>
            <a:ext cx="7277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sz="16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sz="16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en-US" sz="16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1600" b="1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π*θ</a:t>
            </a:r>
            <a:r>
              <a:rPr lang="en-US" sz="12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rads</a:t>
            </a:r>
            <a:r>
              <a:rPr lang="el-GR" sz="16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180</a:t>
            </a:r>
            <a:r>
              <a:rPr lang="en-US" sz="16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16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π*</a:t>
            </a:r>
            <a:r>
              <a:rPr lang="en-US" sz="16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atan</a:t>
            </a:r>
            <a:r>
              <a:rPr lang="en-US" sz="16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(tan(</a:t>
            </a:r>
            <a:r>
              <a:rPr lang="el-GR" sz="16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2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rads</a:t>
            </a:r>
            <a:r>
              <a:rPr lang="en-US" sz="16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))=</a:t>
            </a:r>
            <a:r>
              <a:rPr lang="el-GR" sz="16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en-US" sz="16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16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π*</a:t>
            </a:r>
            <a:r>
              <a:rPr lang="en-US" sz="16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atan</a:t>
            </a:r>
            <a:r>
              <a:rPr lang="en-US" sz="16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(h/d</a:t>
            </a:r>
            <a:r>
              <a:rPr lang="el-GR" sz="16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l-GR" sz="16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180/π*</a:t>
            </a:r>
            <a:r>
              <a:rPr lang="en-US" sz="16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atan</a:t>
            </a:r>
            <a:r>
              <a:rPr lang="en-US" sz="16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(P(%)/100)</a:t>
            </a:r>
            <a:endParaRPr lang="el-GR" sz="1600" b="1" i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33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" y="1653620"/>
            <a:ext cx="7488237" cy="480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2768596" y="778910"/>
            <a:ext cx="3594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 dirty="0">
                <a:solidFill>
                  <a:srgbClr val="C00000"/>
                </a:solidFill>
                <a:latin typeface="Times New Roman" pitchFamily="18" charset="0"/>
              </a:rPr>
              <a:t>Υψομετρική καμπύλη της λεκάνης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12706" y="299782"/>
            <a:ext cx="91567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 Greek" panose="020206030504050203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Γεωμορφολογικά μεγέθη λεκάνης απορροής</a:t>
            </a:r>
            <a:endParaRPr lang="el-GR" sz="24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43150" y="114720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Ποσοστό της επιφάνειας της λεκάνης που βρίσκεται πάνω από κάθε υψόμετρο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10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21236</TotalTime>
  <Words>2903</Words>
  <Application>Microsoft Office PowerPoint</Application>
  <PresentationFormat>On-screen Show (4:3)</PresentationFormat>
  <Paragraphs>590</Paragraphs>
  <Slides>44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Office Theme</vt:lpstr>
      <vt:lpstr>Εξίσωση</vt:lpstr>
      <vt:lpstr>Microsoft Equation 3.0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Χωρική μεταβλητότητα- ημιμεταβλητόγραμμα</vt:lpstr>
      <vt:lpstr> Οrdinary kriging</vt:lpstr>
      <vt:lpstr> Οrdinary kriging</vt:lpstr>
      <vt:lpstr> Οrdinary kriging</vt:lpstr>
      <vt:lpstr>PowerPoint Presentation</vt:lpstr>
      <vt:lpstr>PowerPoint Presentation</vt:lpstr>
      <vt:lpstr>Πολύγωνα Thiessen</vt:lpstr>
      <vt:lpstr>Μέθοδοι ψηφιδωτής διαμέρισης </vt:lpstr>
      <vt:lpstr>Μέθοδοι ψηφιδωτής διαμέρισης - Μεθοδολογία</vt:lpstr>
      <vt:lpstr>Μέθοδος σταθμισμένων αντίστροφων αποστάσεων</vt:lpstr>
      <vt:lpstr>Μέθοδοι ψηφιδωτής διαμέρισης - Παράμετροι</vt:lpstr>
      <vt:lpstr>Thiessen</vt:lpstr>
      <vt:lpstr>Χρήση model builder για τη σύγκριση επιφανειών</vt:lpstr>
      <vt:lpstr>Ισοτιμικές καμπύλες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nikos</dc:creator>
  <cp:lastModifiedBy>User</cp:lastModifiedBy>
  <cp:revision>1094</cp:revision>
  <cp:lastPrinted>2014-08-25T15:05:19Z</cp:lastPrinted>
  <dcterms:created xsi:type="dcterms:W3CDTF">2014-06-18T08:14:58Z</dcterms:created>
  <dcterms:modified xsi:type="dcterms:W3CDTF">2023-03-27T10:23:52Z</dcterms:modified>
</cp:coreProperties>
</file>