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94C07-9A5A-4DFF-BA94-3FEC910999D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1C8D5-9649-4CC1-B8A2-AD31ACAB0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C8D5-9649-4CC1-B8A2-AD31ACAB08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18E8-0560-4EFA-AE4C-2F15DD58498C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8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5DF0-079F-4F04-ABF5-C60300ACAD2E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F762-7023-4319-8FE0-B811C357F87B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BADC-859A-4FBC-B7F6-1C98C10CD90D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9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CC97-A14A-497E-BC3F-BCED1022A2FB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3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2C1-E6A1-43F8-A147-CC7402E09313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0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3FCC-D355-4CA7-B94D-0BB56EE750CC}" type="datetime1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8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DA33-C586-47A5-98AD-B5019207CB6C}" type="datetime1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C4FC-7280-40AE-8B36-2BB07CC25991}" type="datetime1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2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6BBD-527C-4531-810C-323D58FAAEDD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9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0ADB-A362-4A7A-9108-8A7B7559A269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1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933F-FBA4-46CE-BCA2-FF54F0DD3C50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FD3F-1D14-44B0-81DA-79970221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8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IN CYBERSPACE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Byron KALDIS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7348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dangers of </a:t>
            </a:r>
            <a:r>
              <a:rPr lang="en-US" i="1" dirty="0" smtClean="0"/>
              <a:t>Hype</a:t>
            </a:r>
            <a:r>
              <a:rPr lang="en-US" dirty="0" smtClean="0"/>
              <a:t> for Moral Assessment</a:t>
            </a:r>
          </a:p>
          <a:p>
            <a:pPr lvl="1"/>
            <a:r>
              <a:rPr lang="en-US" dirty="0" smtClean="0"/>
              <a:t>Bad &amp; </a:t>
            </a:r>
            <a:r>
              <a:rPr lang="en-US" dirty="0"/>
              <a:t>G</a:t>
            </a:r>
            <a:r>
              <a:rPr lang="en-US" dirty="0" smtClean="0"/>
              <a:t>ood interference of rhetoric &amp; moral panic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Hype about </a:t>
            </a:r>
            <a:r>
              <a:rPr lang="en-US" dirty="0" smtClean="0"/>
              <a:t>future possibilities </a:t>
            </a:r>
            <a:r>
              <a:rPr lang="en-US" dirty="0"/>
              <a:t>can </a:t>
            </a:r>
            <a:r>
              <a:rPr lang="en-US" u="sng" dirty="0"/>
              <a:t>distract</a:t>
            </a:r>
            <a:r>
              <a:rPr lang="en-US" dirty="0"/>
              <a:t> us from present </a:t>
            </a:r>
            <a:r>
              <a:rPr lang="en-US" dirty="0" smtClean="0"/>
              <a:t>realities. </a:t>
            </a:r>
            <a:r>
              <a:rPr lang="en-US" dirty="0"/>
              <a:t>H</a:t>
            </a:r>
            <a:r>
              <a:rPr lang="en-US" dirty="0" smtClean="0"/>
              <a:t>ype </a:t>
            </a:r>
            <a:r>
              <a:rPr lang="en-US" dirty="0"/>
              <a:t>about a possible malevolent </a:t>
            </a:r>
            <a:r>
              <a:rPr lang="en-US" dirty="0" err="1" smtClean="0"/>
              <a:t>superintelligence</a:t>
            </a:r>
            <a:r>
              <a:rPr lang="en-US" dirty="0" smtClean="0"/>
              <a:t> </a:t>
            </a:r>
            <a:r>
              <a:rPr lang="en-US" dirty="0"/>
              <a:t>being developed </a:t>
            </a:r>
            <a:r>
              <a:rPr lang="en-US" dirty="0" smtClean="0"/>
              <a:t>possibly </a:t>
            </a:r>
            <a:r>
              <a:rPr lang="en-US" dirty="0"/>
              <a:t>in the future could distract from the need to consider ways in which AI </a:t>
            </a:r>
            <a:r>
              <a:rPr lang="en-US" dirty="0" smtClean="0"/>
              <a:t>is already </a:t>
            </a:r>
            <a:r>
              <a:rPr lang="en-US" dirty="0"/>
              <a:t>affecting our everyday lives </a:t>
            </a:r>
            <a:r>
              <a:rPr lang="en-US" u="sng" dirty="0"/>
              <a:t>now</a:t>
            </a:r>
            <a:r>
              <a:rPr lang="en-US" dirty="0"/>
              <a:t>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ethics of AI </a:t>
            </a:r>
            <a:r>
              <a:rPr lang="en-US" dirty="0" smtClean="0"/>
              <a:t>needs to think </a:t>
            </a:r>
            <a:r>
              <a:rPr lang="en-US" dirty="0"/>
              <a:t>carefully through the hype and the reality; </a:t>
            </a:r>
            <a:endParaRPr lang="en-US" dirty="0" smtClean="0"/>
          </a:p>
          <a:p>
            <a:pPr marL="457200" lvl="1" indent="0">
              <a:buNone/>
            </a:pPr>
            <a:r>
              <a:rPr lang="en-US" smtClean="0"/>
              <a:t>! but taking </a:t>
            </a:r>
            <a:r>
              <a:rPr lang="en-US" dirty="0"/>
              <a:t>into account that </a:t>
            </a:r>
            <a:r>
              <a:rPr lang="en-US" dirty="0" smtClean="0"/>
              <a:t>the very </a:t>
            </a:r>
            <a:r>
              <a:rPr lang="en-US" dirty="0"/>
              <a:t>uncertainty of the field and of how it might develop makes it hard to work </a:t>
            </a:r>
            <a:r>
              <a:rPr lang="en-US" dirty="0" smtClean="0"/>
              <a:t>out what </a:t>
            </a:r>
            <a:r>
              <a:rPr lang="en-US" dirty="0"/>
              <a:t>is hype and what is realistic.</a:t>
            </a:r>
          </a:p>
        </p:txBody>
      </p:sp>
    </p:spTree>
    <p:extLst>
      <p:ext uri="{BB962C8B-B14F-4D97-AF65-F5344CB8AC3E}">
        <p14:creationId xmlns:p14="http://schemas.microsoft.com/office/powerpoint/2010/main" val="4111094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AI:</a:t>
            </a:r>
            <a:br>
              <a:rPr lang="en-US" dirty="0" smtClean="0"/>
            </a:br>
            <a:r>
              <a:rPr lang="en-US" dirty="0" smtClean="0"/>
              <a:t>What to do about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AI advances may have impact world-wide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/>
              <a:t>see e.g. international legal provisions</a:t>
            </a:r>
          </a:p>
          <a:p>
            <a:r>
              <a:rPr lang="en-US" dirty="0" smtClean="0"/>
              <a:t>How must ethical approaches deal with this?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find universal rules?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cultural &amp; social differences?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800" dirty="0" smtClean="0"/>
              <a:t>Appeal to Universal Human Rights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270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reach of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potential global reach </a:t>
            </a:r>
            <a:r>
              <a:rPr lang="en-US" dirty="0" smtClean="0"/>
              <a:t>of AI </a:t>
            </a:r>
            <a:r>
              <a:rPr lang="en-US" dirty="0"/>
              <a:t>heightens </a:t>
            </a:r>
            <a:r>
              <a:rPr lang="en-US" dirty="0" smtClean="0"/>
              <a:t>ethical issues or what moral theory to follow, </a:t>
            </a:r>
            <a:r>
              <a:rPr lang="en-US" dirty="0"/>
              <a:t>especially where </a:t>
            </a:r>
            <a:r>
              <a:rPr lang="en-US" dirty="0" smtClean="0"/>
              <a:t>AI is connected with </a:t>
            </a:r>
            <a:r>
              <a:rPr lang="en-US" dirty="0"/>
              <a:t>the use of </a:t>
            </a:r>
            <a:r>
              <a:rPr lang="en-US" dirty="0" smtClean="0"/>
              <a:t>communications, which </a:t>
            </a:r>
            <a:r>
              <a:rPr lang="en-US" dirty="0"/>
              <a:t>are indeed a major factor in debating and achieving human </a:t>
            </a:r>
            <a:r>
              <a:rPr lang="en-US" dirty="0" smtClean="0"/>
              <a:t>rights</a:t>
            </a:r>
          </a:p>
          <a:p>
            <a:endParaRPr lang="en-US" dirty="0"/>
          </a:p>
          <a:p>
            <a:r>
              <a:rPr lang="en-US" dirty="0" smtClean="0"/>
              <a:t>See dirty involvement of Facebook with elections or privacy of personal data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55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Universal 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US" dirty="0" smtClean="0"/>
              <a:t>Universal Rights need justification + acceptance by all       </a:t>
            </a:r>
            <a:r>
              <a:rPr lang="en-US" sz="2800" dirty="0" smtClean="0"/>
              <a:t>(but not always the case)</a:t>
            </a:r>
          </a:p>
          <a:p>
            <a:r>
              <a:rPr lang="en-US" dirty="0" smtClean="0"/>
              <a:t>They require equality in moral worth and dignity for all people                                          	</a:t>
            </a:r>
            <a:r>
              <a:rPr lang="en-US" sz="2800" dirty="0" smtClean="0"/>
              <a:t>(but not all religious creeds </a:t>
            </a:r>
            <a:r>
              <a:rPr lang="en-US" sz="2800" dirty="0" err="1" smtClean="0"/>
              <a:t>etc</a:t>
            </a:r>
            <a:r>
              <a:rPr lang="en-US" sz="2800" dirty="0" smtClean="0"/>
              <a:t> accept this)</a:t>
            </a:r>
          </a:p>
          <a:p>
            <a:r>
              <a:rPr lang="en-US" dirty="0" smtClean="0"/>
              <a:t>They are universal because all human beings have same needs  </a:t>
            </a:r>
          </a:p>
          <a:p>
            <a:pPr lvl="1"/>
            <a:r>
              <a:rPr lang="en-US" sz="2000" dirty="0" smtClean="0"/>
              <a:t>(</a:t>
            </a:r>
            <a:r>
              <a:rPr lang="en-US" sz="2400" dirty="0" smtClean="0"/>
              <a:t>but this is also disputed or difficult to establish)</a:t>
            </a:r>
          </a:p>
          <a:p>
            <a:endParaRPr lang="en-US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7525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Universal human rights-2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are fundamental (other rights depend on these </a:t>
            </a:r>
            <a:r>
              <a:rPr lang="en-US" dirty="0" err="1" smtClean="0"/>
              <a:t>e.g</a:t>
            </a:r>
            <a:r>
              <a:rPr lang="en-US" dirty="0" smtClean="0"/>
              <a:t>, the right not to be killed)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2600" dirty="0" smtClean="0"/>
              <a:t>But disputes on this too (see Asimov rules conflicting between humans and robots) or is there also a right to sustain life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2600" dirty="0" smtClean="0"/>
              <a:t>Also AI enhancement of humans is an issue here</a:t>
            </a:r>
          </a:p>
          <a:p>
            <a:r>
              <a:rPr lang="en-US" dirty="0" smtClean="0"/>
              <a:t>They are minimal bases for a worthy life: e.g. freedom of speech (</a:t>
            </a:r>
            <a:r>
              <a:rPr lang="en-US" sz="2600" dirty="0" smtClean="0"/>
              <a:t>but this is not always good or universally positive all the time)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57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Ethics in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 views on the ethics of AI and human ethics (e.g. we condone human mistakes but not machine mistakes – we want machines to make moral decisions  rapidly, but we want humans to decide on moral issues slowly and after a lot of reflection)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95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Ethical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dirty="0" smtClean="0"/>
              <a:t>AI ethics (AI Aesthetics) / Giving away ethical theory-making to machines </a:t>
            </a:r>
          </a:p>
          <a:p>
            <a:r>
              <a:rPr lang="en-US" dirty="0" smtClean="0"/>
              <a:t>AI visibility</a:t>
            </a:r>
          </a:p>
          <a:p>
            <a:r>
              <a:rPr lang="en-US" dirty="0" smtClean="0"/>
              <a:t>Double-edged moral words or hidden normative/ethical meaning (values) in words that do not seem value-words at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17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 Agents and AI</a:t>
            </a:r>
            <a:br>
              <a:rPr lang="en-US" dirty="0" smtClean="0"/>
            </a:br>
            <a:r>
              <a:rPr lang="en-US" sz="2400" dirty="0" smtClean="0"/>
              <a:t>James Moore’s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Continuum:  </a:t>
            </a:r>
          </a:p>
          <a:p>
            <a:r>
              <a:rPr lang="en-US" dirty="0" smtClean="0"/>
              <a:t>     Ethical impact agent</a:t>
            </a:r>
          </a:p>
          <a:p>
            <a:r>
              <a:rPr lang="en-US" dirty="0" smtClean="0"/>
              <a:t> </a:t>
            </a:r>
            <a:r>
              <a:rPr lang="en-US" dirty="0"/>
              <a:t>Implicit ethical agent</a:t>
            </a:r>
          </a:p>
          <a:p>
            <a:r>
              <a:rPr lang="en-US" dirty="0"/>
              <a:t> Explicit ethical agent</a:t>
            </a:r>
          </a:p>
          <a:p>
            <a:r>
              <a:rPr lang="en-US" dirty="0"/>
              <a:t> Full ethical agent</a:t>
            </a:r>
          </a:p>
        </p:txBody>
      </p:sp>
      <p:sp>
        <p:nvSpPr>
          <p:cNvPr id="5" name="Down Arrow 4"/>
          <p:cNvSpPr/>
          <p:nvPr/>
        </p:nvSpPr>
        <p:spPr>
          <a:xfrm flipH="1">
            <a:off x="5436096" y="1700808"/>
            <a:ext cx="216024" cy="2448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Ethical Impact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first type ‘happens’ to be ethical by the impact it has on our lives </a:t>
            </a:r>
            <a:r>
              <a:rPr lang="en-US" dirty="0" smtClean="0"/>
              <a:t>through its </a:t>
            </a:r>
            <a:r>
              <a:rPr lang="en-US" dirty="0"/>
              <a:t>very existence. </a:t>
            </a: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E.g. An </a:t>
            </a:r>
            <a:r>
              <a:rPr lang="en-US" i="1" dirty="0"/>
              <a:t>electronic signal transmission tower was not </a:t>
            </a:r>
            <a:r>
              <a:rPr lang="en-US" i="1" dirty="0" smtClean="0"/>
              <a:t>designed with </a:t>
            </a:r>
            <a:r>
              <a:rPr lang="en-US" i="1" dirty="0"/>
              <a:t>any explicit ethical considerations in mind. Its goal is very practical </a:t>
            </a:r>
            <a:r>
              <a:rPr lang="en-US" i="1" dirty="0" smtClean="0"/>
              <a:t>and instrumental </a:t>
            </a:r>
            <a:r>
              <a:rPr lang="en-US" i="1" dirty="0"/>
              <a:t>to relay and amplify transmission signals. Because there </a:t>
            </a:r>
            <a:r>
              <a:rPr lang="en-US" i="1" dirty="0" smtClean="0"/>
              <a:t>might </a:t>
            </a:r>
            <a:r>
              <a:rPr lang="en-US" i="1" dirty="0"/>
              <a:t>be potential health impacts, it acquires a moral dimension </a:t>
            </a:r>
            <a:r>
              <a:rPr lang="en-US" i="1" dirty="0" smtClean="0"/>
              <a:t>that it </a:t>
            </a:r>
            <a:r>
              <a:rPr lang="en-US" i="1" dirty="0"/>
              <a:t>was never intended to have, either implicitly or explicitly. 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82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– Explicit Ethical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>
                <a:solidFill>
                  <a:srgbClr val="00B0F0"/>
                </a:solidFill>
              </a:rPr>
              <a:t>implicit</a:t>
            </a:r>
            <a:r>
              <a:rPr lang="en-US" dirty="0" smtClean="0"/>
              <a:t> ethical </a:t>
            </a:r>
            <a:r>
              <a:rPr lang="en-US" dirty="0"/>
              <a:t>agent is designed in such a way that it cannot execute </a:t>
            </a:r>
            <a:r>
              <a:rPr lang="en-US" dirty="0" smtClean="0"/>
              <a:t>unethical actions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explicit</a:t>
            </a:r>
            <a:r>
              <a:rPr lang="en-US" dirty="0"/>
              <a:t> ethical agent has the reasoning about the ethical </a:t>
            </a:r>
            <a:r>
              <a:rPr lang="en-US" dirty="0" smtClean="0"/>
              <a:t>aspects of </a:t>
            </a:r>
            <a:r>
              <a:rPr lang="en-US" dirty="0"/>
              <a:t>its functioning designed into 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800" i="1" dirty="0"/>
              <a:t>The explicit ethical agent is designed </a:t>
            </a:r>
            <a:r>
              <a:rPr lang="en-US" sz="2800" i="1" dirty="0" smtClean="0"/>
              <a:t>such that </a:t>
            </a:r>
            <a:r>
              <a:rPr lang="en-US" sz="2800" i="1" dirty="0"/>
              <a:t>not all its deployment situations and decisions are foreseen, but left </a:t>
            </a:r>
            <a:r>
              <a:rPr lang="en-US" sz="2800" i="1" dirty="0" smtClean="0"/>
              <a:t>to the </a:t>
            </a:r>
            <a:r>
              <a:rPr lang="en-US" sz="2800" i="1" dirty="0"/>
              <a:t>agent to reason about them on its own initiative.</a:t>
            </a:r>
          </a:p>
        </p:txBody>
      </p:sp>
    </p:spTree>
    <p:extLst>
      <p:ext uri="{BB962C8B-B14F-4D97-AF65-F5344CB8AC3E}">
        <p14:creationId xmlns:p14="http://schemas.microsoft.com/office/powerpoint/2010/main" val="159370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Ethics in AI</a:t>
            </a:r>
            <a:br>
              <a:rPr lang="en-US" dirty="0" smtClean="0"/>
            </a:br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12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ethical agent (= human being)</a:t>
            </a:r>
          </a:p>
          <a:p>
            <a:pPr marL="0" indent="0">
              <a:buNone/>
            </a:pPr>
            <a:r>
              <a:rPr lang="en-US" dirty="0" smtClean="0"/>
              <a:t>Full awareness and autonomous capacity of moral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explicit moral agent may </a:t>
            </a:r>
            <a:r>
              <a:rPr lang="en-US" i="1" dirty="0" smtClean="0"/>
              <a:t>seem</a:t>
            </a:r>
            <a:r>
              <a:rPr lang="en-US" dirty="0" smtClean="0"/>
              <a:t> (</a:t>
            </a:r>
            <a:r>
              <a:rPr lang="en-US" i="1" dirty="0" smtClean="0"/>
              <a:t>outwardly</a:t>
            </a:r>
            <a:r>
              <a:rPr lang="en-US" dirty="0" smtClean="0"/>
              <a:t>) to reason morally, although in reality it is following its designer’s decision-making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14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Intentionality = the ability to form goals and act upon them</a:t>
            </a:r>
          </a:p>
          <a:p>
            <a:r>
              <a:rPr lang="en-US" dirty="0" smtClean="0"/>
              <a:t>Do AI-artifacts have intentionality?</a:t>
            </a:r>
          </a:p>
          <a:p>
            <a:pPr lvl="1"/>
            <a:r>
              <a:rPr lang="en-US" dirty="0" smtClean="0"/>
              <a:t>Different answers</a:t>
            </a:r>
          </a:p>
          <a:p>
            <a:pPr lvl="2"/>
            <a:r>
              <a:rPr lang="en-US" dirty="0" smtClean="0"/>
              <a:t>No!</a:t>
            </a:r>
          </a:p>
          <a:p>
            <a:pPr lvl="2"/>
            <a:r>
              <a:rPr lang="en-US" dirty="0" smtClean="0"/>
              <a:t>Yes (so and so, at the systemic level of complex systems as derived intentionality)</a:t>
            </a:r>
          </a:p>
          <a:p>
            <a:pPr lvl="2"/>
            <a:r>
              <a:rPr lang="en-US" dirty="0" smtClean="0"/>
              <a:t>Yes: The </a:t>
            </a:r>
            <a:r>
              <a:rPr lang="en-US" i="1" dirty="0" smtClean="0"/>
              <a:t>Intentional Stance </a:t>
            </a:r>
            <a:r>
              <a:rPr lang="en-US" dirty="0" smtClean="0"/>
              <a:t>(the pragmatic – heuristic approach)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37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Objection and Counter-Reply to the Intentional   stance: </a:t>
            </a:r>
          </a:p>
          <a:p>
            <a:r>
              <a:rPr lang="en-US" dirty="0" smtClean="0"/>
              <a:t>Objection: it is not like the genuine human intentionality! It is designed and programmed intentional behavior! (but are we really free? Are we not restricted by our design too? Our genes?)</a:t>
            </a:r>
          </a:p>
          <a:p>
            <a:endParaRPr lang="en-US" dirty="0"/>
          </a:p>
          <a:p>
            <a:r>
              <a:rPr lang="en-US" dirty="0" smtClean="0"/>
              <a:t>Counter-reply: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Complex AI systems (networks) designed by   many </a:t>
            </a:r>
            <a:r>
              <a:rPr lang="en-US" smtClean="0"/>
              <a:t>different engineers </a:t>
            </a:r>
            <a:r>
              <a:rPr lang="en-US" dirty="0" smtClean="0"/>
              <a:t>do not exhibit each designer’s goals but a synthesis of their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86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distinguish between IMPLICIT and EXPLICIT ethical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6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McCarthy</a:t>
            </a:r>
            <a:r>
              <a:rPr lang="en-US" dirty="0" smtClean="0"/>
              <a:t>, the </a:t>
            </a:r>
            <a:r>
              <a:rPr lang="en-US" dirty="0"/>
              <a:t>computer scientist </a:t>
            </a:r>
          </a:p>
          <a:p>
            <a:pPr marL="0" indent="0">
              <a:buNone/>
            </a:pPr>
            <a:r>
              <a:rPr lang="en-US" dirty="0" smtClean="0"/>
              <a:t>coined </a:t>
            </a:r>
            <a:r>
              <a:rPr lang="en-US" dirty="0"/>
              <a:t>the term ‘</a:t>
            </a:r>
            <a:r>
              <a:rPr lang="en-US" u="sng" dirty="0"/>
              <a:t>artificial </a:t>
            </a:r>
            <a:r>
              <a:rPr lang="en-US" u="sng" dirty="0" smtClean="0"/>
              <a:t>intelligence</a:t>
            </a:r>
            <a:r>
              <a:rPr lang="en-US" dirty="0" smtClean="0"/>
              <a:t>’ in the 1950’s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5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US" sz="2800" dirty="0" smtClean="0"/>
              <a:t>Widespread involvement, implications &amp; applications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AI may involve robotics of varying complexity;</a:t>
            </a:r>
          </a:p>
          <a:p>
            <a:pPr marL="0" indent="0">
              <a:buNone/>
            </a:pPr>
            <a:r>
              <a:rPr lang="en-US" sz="2800" dirty="0" smtClean="0"/>
              <a:t>or the manipulation of vast amounts of data; </a:t>
            </a:r>
          </a:p>
          <a:p>
            <a:pPr marL="0" indent="0">
              <a:buNone/>
            </a:pPr>
            <a:r>
              <a:rPr lang="en-US" sz="2800" dirty="0" smtClean="0"/>
              <a:t>or machine learning</a:t>
            </a:r>
          </a:p>
          <a:p>
            <a:pPr marL="0" indent="0">
              <a:buNone/>
            </a:pPr>
            <a:r>
              <a:rPr lang="en-US" sz="2800" dirty="0" smtClean="0"/>
              <a:t>Or even our social relationships</a:t>
            </a:r>
          </a:p>
          <a:p>
            <a:pPr marL="0" indent="0">
              <a:buNone/>
            </a:pPr>
            <a:r>
              <a:rPr lang="en-US" sz="2800" dirty="0" smtClean="0"/>
              <a:t>Or how as individuals we think, remember and reason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AI may have implications for the organization of the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market,</a:t>
            </a:r>
          </a:p>
          <a:p>
            <a:pPr marL="0" indent="0">
              <a:buNone/>
            </a:pPr>
            <a:r>
              <a:rPr lang="en-US" sz="2800" dirty="0"/>
              <a:t>f</a:t>
            </a:r>
            <a:r>
              <a:rPr lang="en-US" sz="2800" dirty="0" smtClean="0"/>
              <a:t>or trade, who has access to information; and how. </a:t>
            </a:r>
          </a:p>
          <a:p>
            <a:pPr marL="0" indent="0">
              <a:buNone/>
            </a:pPr>
            <a:r>
              <a:rPr lang="en-US" sz="2800" dirty="0" smtClean="0"/>
              <a:t>AI has implications for the economy, for politics, for culture. </a:t>
            </a:r>
          </a:p>
          <a:p>
            <a:pPr marL="0" indent="0">
              <a:buNone/>
            </a:pPr>
            <a:r>
              <a:rPr lang="en-US" sz="2800" dirty="0" smtClean="0"/>
              <a:t>It has implications for those who directly use AI or for those more far away from it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Also AI has wide applications (medicine, robotics, commerce, creative arts,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Ethics of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ethical concerns about AI are common moral problems encountered in other areas of ethics</a:t>
            </a:r>
          </a:p>
          <a:p>
            <a:r>
              <a:rPr lang="en-US" dirty="0" smtClean="0"/>
              <a:t>But some others are entirely new issues distinctive of AI</a:t>
            </a:r>
          </a:p>
          <a:p>
            <a:pPr lvl="1"/>
            <a:r>
              <a:rPr lang="en-US" dirty="0" smtClean="0"/>
              <a:t>E.g. in building AI, we need to program step-by-step and monitor closely how to simulate human reasoning =&gt; so, we can observe better the workings of intelligence and therefore how moral reasoning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9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it is difficult to distinguish between ethical problems caused by AI or simply issues in the areas of application</a:t>
            </a:r>
          </a:p>
          <a:p>
            <a:r>
              <a:rPr lang="en-US" dirty="0" smtClean="0"/>
              <a:t>Some concerns about AI are similar to those in other ethical areas: social cultural, big data management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0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Areas where distinctive AI ethical problems arise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Enhancement or Replacing Humans</a:t>
            </a:r>
          </a:p>
          <a:p>
            <a:r>
              <a:rPr lang="en-US" b="1" dirty="0"/>
              <a:t>AI and transparency</a:t>
            </a:r>
            <a:r>
              <a:rPr lang="en-US" dirty="0"/>
              <a:t>: Some applications of AI give us answers that are </a:t>
            </a:r>
            <a:r>
              <a:rPr lang="en-US" dirty="0" smtClean="0"/>
              <a:t>in principle </a:t>
            </a:r>
            <a:r>
              <a:rPr lang="en-US" dirty="0"/>
              <a:t>hard to check, and where it’s hard to know how the answer was </a:t>
            </a:r>
            <a:r>
              <a:rPr lang="en-US" dirty="0" smtClean="0"/>
              <a:t>even reached</a:t>
            </a:r>
            <a:r>
              <a:rPr lang="en-US" dirty="0"/>
              <a:t>, as when answers are produced by machine learning. </a:t>
            </a:r>
            <a:endParaRPr lang="en-US" dirty="0" smtClean="0"/>
          </a:p>
          <a:p>
            <a:pPr algn="just"/>
            <a:r>
              <a:rPr lang="en-US" dirty="0" smtClean="0"/>
              <a:t>There is debate </a:t>
            </a:r>
            <a:r>
              <a:rPr lang="en-US" dirty="0"/>
              <a:t>about such questions, </a:t>
            </a:r>
            <a:r>
              <a:rPr lang="en-US" sz="2800" i="1" dirty="0" smtClean="0"/>
              <a:t>e.g., will we </a:t>
            </a:r>
            <a:r>
              <a:rPr lang="en-US" sz="2800" i="1" dirty="0"/>
              <a:t>ever be able to </a:t>
            </a:r>
            <a:r>
              <a:rPr lang="en-US" sz="2800" i="1" dirty="0" smtClean="0"/>
              <a:t>train machines </a:t>
            </a:r>
            <a:r>
              <a:rPr lang="en-US" sz="2800" i="1" dirty="0"/>
              <a:t>to explain their otherwise opaque decisions to </a:t>
            </a:r>
            <a:r>
              <a:rPr lang="en-US" sz="2800" i="1" dirty="0" smtClean="0"/>
              <a:t>us?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701102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AI and the </a:t>
            </a:r>
            <a:r>
              <a:rPr lang="en-US" b="1" dirty="0"/>
              <a:t>control problem</a:t>
            </a:r>
            <a:r>
              <a:rPr lang="en-US" dirty="0"/>
              <a:t>: The more powerful AI is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dirty="0" smtClean="0"/>
              <a:t>less we </a:t>
            </a:r>
            <a:r>
              <a:rPr lang="en-US" dirty="0"/>
              <a:t>are going to be able to control it. There’s no easy way to </a:t>
            </a:r>
            <a:r>
              <a:rPr lang="en-US" dirty="0" smtClean="0"/>
              <a:t>characterize </a:t>
            </a:r>
            <a:r>
              <a:rPr lang="en-US" dirty="0"/>
              <a:t>this, </a:t>
            </a:r>
            <a:r>
              <a:rPr lang="en-US" dirty="0" smtClean="0"/>
              <a:t>and it is </a:t>
            </a:r>
            <a:r>
              <a:rPr lang="en-US" dirty="0"/>
              <a:t>always </a:t>
            </a:r>
            <a:r>
              <a:rPr lang="en-US" dirty="0" smtClean="0"/>
              <a:t>necessary </a:t>
            </a:r>
            <a:r>
              <a:rPr lang="en-US" dirty="0"/>
              <a:t>to look in detail at specific cases. In </a:t>
            </a:r>
            <a:r>
              <a:rPr lang="en-US" dirty="0" smtClean="0"/>
              <a:t>some </a:t>
            </a:r>
            <a:r>
              <a:rPr lang="en-US" dirty="0"/>
              <a:t>instances, autonomy might give more control—an autonomous missile can </a:t>
            </a:r>
            <a:r>
              <a:rPr lang="en-US" dirty="0" smtClean="0"/>
              <a:t>be programmed </a:t>
            </a:r>
            <a:r>
              <a:rPr lang="en-US" dirty="0"/>
              <a:t>with a more precise goal than a bullet which once released, is out </a:t>
            </a:r>
            <a:r>
              <a:rPr lang="en-US" dirty="0" smtClean="0"/>
              <a:t>of our </a:t>
            </a:r>
            <a:r>
              <a:rPr lang="en-US" dirty="0"/>
              <a:t>control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But </a:t>
            </a:r>
            <a:r>
              <a:rPr lang="en-US" dirty="0"/>
              <a:t>what tends to be characteristic of AI is autonomy  </a:t>
            </a:r>
            <a:r>
              <a:rPr lang="en-US" dirty="0" smtClean="0"/>
              <a:t> of judgment</a:t>
            </a:r>
            <a:r>
              <a:rPr lang="en-US" dirty="0"/>
              <a:t>, </a:t>
            </a:r>
            <a:r>
              <a:rPr lang="en-US" dirty="0" smtClean="0"/>
              <a:t>of decision</a:t>
            </a:r>
            <a:r>
              <a:rPr lang="en-US" dirty="0"/>
              <a:t>, of </a:t>
            </a:r>
            <a:r>
              <a:rPr lang="en-US" dirty="0" smtClean="0"/>
              <a:t>action&gt;&gt; these are deep moral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Work </a:t>
            </a:r>
            <a:r>
              <a:rPr lang="en-US" dirty="0"/>
              <a:t>in AI itself is directly tackling issues which are </a:t>
            </a:r>
            <a:r>
              <a:rPr lang="en-US" dirty="0" smtClean="0"/>
              <a:t>also of </a:t>
            </a:r>
            <a:r>
              <a:rPr lang="en-US" u="sng" dirty="0"/>
              <a:t>central concern to ethics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AI </a:t>
            </a:r>
            <a:r>
              <a:rPr lang="en-US" dirty="0"/>
              <a:t>is perhaps unique among </a:t>
            </a:r>
            <a:r>
              <a:rPr lang="en-US" dirty="0" smtClean="0"/>
              <a:t>engineering subjects </a:t>
            </a:r>
            <a:r>
              <a:rPr lang="en-US" dirty="0"/>
              <a:t>in that </a:t>
            </a:r>
            <a:r>
              <a:rPr lang="en-US" dirty="0" smtClean="0"/>
              <a:t>it raises </a:t>
            </a:r>
            <a:r>
              <a:rPr lang="en-US" dirty="0"/>
              <a:t>very basic questions about the nature </a:t>
            </a:r>
            <a:r>
              <a:rPr lang="en-US" dirty="0" smtClean="0"/>
              <a:t>of computing</a:t>
            </a:r>
            <a:r>
              <a:rPr lang="en-US" dirty="0"/>
              <a:t>, perception, reasoning, learning, language, action, interaction, </a:t>
            </a:r>
            <a:r>
              <a:rPr lang="en-US" dirty="0" smtClean="0"/>
              <a:t>consciousness, humankind</a:t>
            </a:r>
            <a:r>
              <a:rPr lang="en-US" dirty="0"/>
              <a:t>, life </a:t>
            </a:r>
            <a:r>
              <a:rPr lang="en-US" dirty="0" smtClean="0"/>
              <a:t>etc.</a:t>
            </a:r>
          </a:p>
          <a:p>
            <a:pPr marL="0" indent="0">
              <a:buNone/>
            </a:pPr>
            <a:r>
              <a:rPr lang="en-US" dirty="0" smtClean="0"/>
              <a:t>—</a:t>
            </a:r>
            <a:r>
              <a:rPr lang="en-US" dirty="0"/>
              <a:t>and at the same time it has </a:t>
            </a:r>
            <a:r>
              <a:rPr lang="en-US" u="sng" dirty="0" smtClean="0"/>
              <a:t>contributed substantially </a:t>
            </a:r>
            <a:r>
              <a:rPr lang="en-US" u="sng" dirty="0"/>
              <a:t>to answering these </a:t>
            </a:r>
            <a:r>
              <a:rPr lang="en-US" u="sng" dirty="0" smtClean="0"/>
              <a:t>questions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0322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1155</Words>
  <Application>Microsoft Office PowerPoint</Application>
  <PresentationFormat>On-screen Show (4:3)</PresentationFormat>
  <Paragraphs>105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ETHICS IN CYBERSPACE</vt:lpstr>
      <vt:lpstr>Ethics in AI Artificial Intelligence</vt:lpstr>
      <vt:lpstr>AI</vt:lpstr>
      <vt:lpstr>Widespread involvement, implications &amp; applications</vt:lpstr>
      <vt:lpstr>Ethics of AI</vt:lpstr>
      <vt:lpstr>PowerPoint Presentation</vt:lpstr>
      <vt:lpstr>Areas where distinctive AI ethical problems arise</vt:lpstr>
      <vt:lpstr>PowerPoint Presentation</vt:lpstr>
      <vt:lpstr>PowerPoint Presentation</vt:lpstr>
      <vt:lpstr>PowerPoint Presentation</vt:lpstr>
      <vt:lpstr>Global AI: What to do about it?</vt:lpstr>
      <vt:lpstr>Global reach of AI</vt:lpstr>
      <vt:lpstr>Problems with Universal Human Rights</vt:lpstr>
      <vt:lpstr>Universal human rights-2</vt:lpstr>
      <vt:lpstr>Issues with Ethics in AI</vt:lpstr>
      <vt:lpstr>Ethical difficulties</vt:lpstr>
      <vt:lpstr>Moral Agents and AI James Moore’s theory</vt:lpstr>
      <vt:lpstr>Ethical Impact Agent</vt:lpstr>
      <vt:lpstr>Implicit – Explicit Ethical Agent</vt:lpstr>
      <vt:lpstr>PowerPoint Presentation</vt:lpstr>
      <vt:lpstr>Intentionality</vt:lpstr>
      <vt:lpstr>PowerPoint Presentation</vt:lpstr>
      <vt:lpstr>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Cyberspace</dc:title>
  <dc:creator>User</dc:creator>
  <cp:lastModifiedBy>Microsoft account</cp:lastModifiedBy>
  <cp:revision>57</cp:revision>
  <dcterms:created xsi:type="dcterms:W3CDTF">2019-05-06T08:20:16Z</dcterms:created>
  <dcterms:modified xsi:type="dcterms:W3CDTF">2020-05-29T20:37:12Z</dcterms:modified>
</cp:coreProperties>
</file>