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9" r:id="rId4"/>
    <p:sldId id="282" r:id="rId5"/>
    <p:sldId id="275" r:id="rId6"/>
    <p:sldId id="276" r:id="rId7"/>
    <p:sldId id="277" r:id="rId8"/>
    <p:sldId id="278" r:id="rId9"/>
    <p:sldId id="279" r:id="rId10"/>
    <p:sldId id="280" r:id="rId11"/>
    <p:sldId id="283" r:id="rId12"/>
    <p:sldId id="281" r:id="rId13"/>
    <p:sldId id="268" r:id="rId14"/>
    <p:sldId id="261" r:id="rId15"/>
    <p:sldId id="258" r:id="rId16"/>
    <p:sldId id="262" r:id="rId17"/>
    <p:sldId id="263" r:id="rId18"/>
    <p:sldId id="264" r:id="rId19"/>
    <p:sldId id="265" r:id="rId20"/>
    <p:sldId id="266" r:id="rId21"/>
    <p:sldId id="267" r:id="rId22"/>
    <p:sldId id="260" r:id="rId23"/>
    <p:sldId id="270" r:id="rId24"/>
    <p:sldId id="271" r:id="rId25"/>
    <p:sldId id="272" r:id="rId26"/>
    <p:sldId id="273" r:id="rId27"/>
    <p:sldId id="27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0486D-7275-4324-A33C-6670208FF0AB}" type="datetimeFigureOut">
              <a:rPr lang="en-US" smtClean="0"/>
              <a:t>5/29/2020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65EE2-4827-46FA-9FA0-AE52D16393A2}" type="slidenum">
              <a:rPr lang="en-US" smtClean="0"/>
              <a:t>‹#›</a:t>
            </a:fld>
            <a:endParaRPr lang="en-US"/>
          </a:p>
        </p:txBody>
      </p:sp>
    </p:spTree>
    <p:extLst>
      <p:ext uri="{BB962C8B-B14F-4D97-AF65-F5344CB8AC3E}">
        <p14:creationId xmlns:p14="http://schemas.microsoft.com/office/powerpoint/2010/main" val="18647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6AC686-94B5-465E-9B4A-E5E25A727F7F}"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CC2AC-89E6-4392-9B21-08AC19857708}" type="slidenum">
              <a:rPr lang="en-US" smtClean="0"/>
              <a:t>‹#›</a:t>
            </a:fld>
            <a:endParaRPr lang="en-US"/>
          </a:p>
        </p:txBody>
      </p:sp>
    </p:spTree>
    <p:extLst>
      <p:ext uri="{BB962C8B-B14F-4D97-AF65-F5344CB8AC3E}">
        <p14:creationId xmlns:p14="http://schemas.microsoft.com/office/powerpoint/2010/main" val="291492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AC686-94B5-465E-9B4A-E5E25A727F7F}"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CC2AC-89E6-4392-9B21-08AC19857708}" type="slidenum">
              <a:rPr lang="en-US" smtClean="0"/>
              <a:t>‹#›</a:t>
            </a:fld>
            <a:endParaRPr lang="en-US"/>
          </a:p>
        </p:txBody>
      </p:sp>
    </p:spTree>
    <p:extLst>
      <p:ext uri="{BB962C8B-B14F-4D97-AF65-F5344CB8AC3E}">
        <p14:creationId xmlns:p14="http://schemas.microsoft.com/office/powerpoint/2010/main" val="101014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AC686-94B5-465E-9B4A-E5E25A727F7F}"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CC2AC-89E6-4392-9B21-08AC19857708}" type="slidenum">
              <a:rPr lang="en-US" smtClean="0"/>
              <a:t>‹#›</a:t>
            </a:fld>
            <a:endParaRPr lang="en-US"/>
          </a:p>
        </p:txBody>
      </p:sp>
    </p:spTree>
    <p:extLst>
      <p:ext uri="{BB962C8B-B14F-4D97-AF65-F5344CB8AC3E}">
        <p14:creationId xmlns:p14="http://schemas.microsoft.com/office/powerpoint/2010/main" val="122601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AC686-94B5-465E-9B4A-E5E25A727F7F}"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CC2AC-89E6-4392-9B21-08AC19857708}" type="slidenum">
              <a:rPr lang="en-US" smtClean="0"/>
              <a:t>‹#›</a:t>
            </a:fld>
            <a:endParaRPr lang="en-US"/>
          </a:p>
        </p:txBody>
      </p:sp>
    </p:spTree>
    <p:extLst>
      <p:ext uri="{BB962C8B-B14F-4D97-AF65-F5344CB8AC3E}">
        <p14:creationId xmlns:p14="http://schemas.microsoft.com/office/powerpoint/2010/main" val="87277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AC686-94B5-465E-9B4A-E5E25A727F7F}"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CC2AC-89E6-4392-9B21-08AC19857708}" type="slidenum">
              <a:rPr lang="en-US" smtClean="0"/>
              <a:t>‹#›</a:t>
            </a:fld>
            <a:endParaRPr lang="en-US"/>
          </a:p>
        </p:txBody>
      </p:sp>
    </p:spTree>
    <p:extLst>
      <p:ext uri="{BB962C8B-B14F-4D97-AF65-F5344CB8AC3E}">
        <p14:creationId xmlns:p14="http://schemas.microsoft.com/office/powerpoint/2010/main" val="393701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6AC686-94B5-465E-9B4A-E5E25A727F7F}"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CC2AC-89E6-4392-9B21-08AC19857708}" type="slidenum">
              <a:rPr lang="en-US" smtClean="0"/>
              <a:t>‹#›</a:t>
            </a:fld>
            <a:endParaRPr lang="en-US"/>
          </a:p>
        </p:txBody>
      </p:sp>
    </p:spTree>
    <p:extLst>
      <p:ext uri="{BB962C8B-B14F-4D97-AF65-F5344CB8AC3E}">
        <p14:creationId xmlns:p14="http://schemas.microsoft.com/office/powerpoint/2010/main" val="108836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6AC686-94B5-465E-9B4A-E5E25A727F7F}"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CC2AC-89E6-4392-9B21-08AC19857708}" type="slidenum">
              <a:rPr lang="en-US" smtClean="0"/>
              <a:t>‹#›</a:t>
            </a:fld>
            <a:endParaRPr lang="en-US"/>
          </a:p>
        </p:txBody>
      </p:sp>
    </p:spTree>
    <p:extLst>
      <p:ext uri="{BB962C8B-B14F-4D97-AF65-F5344CB8AC3E}">
        <p14:creationId xmlns:p14="http://schemas.microsoft.com/office/powerpoint/2010/main" val="167124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6AC686-94B5-465E-9B4A-E5E25A727F7F}"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CC2AC-89E6-4392-9B21-08AC19857708}" type="slidenum">
              <a:rPr lang="en-US" smtClean="0"/>
              <a:t>‹#›</a:t>
            </a:fld>
            <a:endParaRPr lang="en-US"/>
          </a:p>
        </p:txBody>
      </p:sp>
    </p:spTree>
    <p:extLst>
      <p:ext uri="{BB962C8B-B14F-4D97-AF65-F5344CB8AC3E}">
        <p14:creationId xmlns:p14="http://schemas.microsoft.com/office/powerpoint/2010/main" val="66366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AC686-94B5-465E-9B4A-E5E25A727F7F}"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CC2AC-89E6-4392-9B21-08AC19857708}" type="slidenum">
              <a:rPr lang="en-US" smtClean="0"/>
              <a:t>‹#›</a:t>
            </a:fld>
            <a:endParaRPr lang="en-US"/>
          </a:p>
        </p:txBody>
      </p:sp>
    </p:spTree>
    <p:extLst>
      <p:ext uri="{BB962C8B-B14F-4D97-AF65-F5344CB8AC3E}">
        <p14:creationId xmlns:p14="http://schemas.microsoft.com/office/powerpoint/2010/main" val="91467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AC686-94B5-465E-9B4A-E5E25A727F7F}"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CC2AC-89E6-4392-9B21-08AC19857708}" type="slidenum">
              <a:rPr lang="en-US" smtClean="0"/>
              <a:t>‹#›</a:t>
            </a:fld>
            <a:endParaRPr lang="en-US"/>
          </a:p>
        </p:txBody>
      </p:sp>
    </p:spTree>
    <p:extLst>
      <p:ext uri="{BB962C8B-B14F-4D97-AF65-F5344CB8AC3E}">
        <p14:creationId xmlns:p14="http://schemas.microsoft.com/office/powerpoint/2010/main" val="179256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AC686-94B5-465E-9B4A-E5E25A727F7F}"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CC2AC-89E6-4392-9B21-08AC19857708}" type="slidenum">
              <a:rPr lang="en-US" smtClean="0"/>
              <a:t>‹#›</a:t>
            </a:fld>
            <a:endParaRPr lang="en-US"/>
          </a:p>
        </p:txBody>
      </p:sp>
    </p:spTree>
    <p:extLst>
      <p:ext uri="{BB962C8B-B14F-4D97-AF65-F5344CB8AC3E}">
        <p14:creationId xmlns:p14="http://schemas.microsoft.com/office/powerpoint/2010/main" val="237885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AC686-94B5-465E-9B4A-E5E25A727F7F}" type="datetimeFigureOut">
              <a:rPr lang="en-US" smtClean="0"/>
              <a:t>5/29/2020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CC2AC-89E6-4392-9B21-08AC19857708}" type="slidenum">
              <a:rPr lang="en-US" smtClean="0"/>
              <a:t>‹#›</a:t>
            </a:fld>
            <a:endParaRPr lang="en-US"/>
          </a:p>
        </p:txBody>
      </p:sp>
    </p:spTree>
    <p:extLst>
      <p:ext uri="{BB962C8B-B14F-4D97-AF65-F5344CB8AC3E}">
        <p14:creationId xmlns:p14="http://schemas.microsoft.com/office/powerpoint/2010/main" val="1863739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Digital_divide"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Ethics and Cyberspace</a:t>
            </a:r>
            <a:endParaRPr lang="en-US" b="1" dirty="0"/>
          </a:p>
        </p:txBody>
      </p:sp>
      <p:sp>
        <p:nvSpPr>
          <p:cNvPr id="3" name="Subtitle 2"/>
          <p:cNvSpPr>
            <a:spLocks noGrp="1"/>
          </p:cNvSpPr>
          <p:nvPr>
            <p:ph type="subTitle" idx="1"/>
          </p:nvPr>
        </p:nvSpPr>
        <p:spPr/>
        <p:txBody>
          <a:bodyPr/>
          <a:lstStyle/>
          <a:p>
            <a:r>
              <a:rPr lang="en-US" b="1" dirty="0" smtClean="0">
                <a:solidFill>
                  <a:schemeClr val="accent6">
                    <a:lumMod val="50000"/>
                  </a:schemeClr>
                </a:solidFill>
              </a:rPr>
              <a:t>Byron KALDIS</a:t>
            </a:r>
            <a:endParaRPr lang="en-US" b="1" dirty="0">
              <a:solidFill>
                <a:schemeClr val="accent6">
                  <a:lumMod val="50000"/>
                </a:schemeClr>
              </a:solidFill>
            </a:endParaRPr>
          </a:p>
        </p:txBody>
      </p:sp>
      <p:sp>
        <p:nvSpPr>
          <p:cNvPr id="4" name="Date Placeholder 3"/>
          <p:cNvSpPr>
            <a:spLocks noGrp="1"/>
          </p:cNvSpPr>
          <p:nvPr>
            <p:ph type="dt" sz="half" idx="10"/>
          </p:nvPr>
        </p:nvSpPr>
        <p:spPr>
          <a:xfrm>
            <a:off x="539552" y="6309320"/>
            <a:ext cx="2133600" cy="365125"/>
          </a:xfrm>
        </p:spPr>
        <p:txBody>
          <a:bodyPr/>
          <a:lstStyle/>
          <a:p>
            <a:endParaRPr lang="en-US" dirty="0"/>
          </a:p>
        </p:txBody>
      </p:sp>
    </p:spTree>
    <p:extLst>
      <p:ext uri="{BB962C8B-B14F-4D97-AF65-F5344CB8AC3E}">
        <p14:creationId xmlns:p14="http://schemas.microsoft.com/office/powerpoint/2010/main" val="2223012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712879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421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47650"/>
            <a:ext cx="857250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3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human input should be: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 Creating awareness of the potential for ICT to meet one’s needs</a:t>
            </a:r>
          </a:p>
          <a:p>
            <a:pPr marL="0" indent="0">
              <a:buNone/>
            </a:pPr>
            <a:r>
              <a:rPr lang="en-US" dirty="0"/>
              <a:t>• Creating, developing, and strengthening capacity to use information and </a:t>
            </a:r>
            <a:r>
              <a:rPr lang="en-US" dirty="0" smtClean="0"/>
              <a:t>ICT effectively</a:t>
            </a:r>
            <a:r>
              <a:rPr lang="en-US" dirty="0"/>
              <a:t>, using local inputs</a:t>
            </a:r>
          </a:p>
          <a:p>
            <a:pPr marL="0" indent="0">
              <a:buNone/>
            </a:pPr>
            <a:r>
              <a:rPr lang="en-US" dirty="0"/>
              <a:t>• Building capacity to produce and package information so that it adds value </a:t>
            </a:r>
            <a:r>
              <a:rPr lang="en-US" dirty="0" smtClean="0"/>
              <a:t>to local </a:t>
            </a:r>
            <a:r>
              <a:rPr lang="en-US" dirty="0"/>
              <a:t>inputs</a:t>
            </a:r>
          </a:p>
          <a:p>
            <a:pPr marL="0" indent="0">
              <a:buNone/>
            </a:pPr>
            <a:r>
              <a:rPr lang="en-US" dirty="0"/>
              <a:t>• Ensuring ongoing technical capacity development and developing a format </a:t>
            </a:r>
            <a:r>
              <a:rPr lang="en-US" dirty="0" smtClean="0"/>
              <a:t>for sharing </a:t>
            </a:r>
            <a:r>
              <a:rPr lang="en-US" dirty="0"/>
              <a:t>knowledge and </a:t>
            </a:r>
            <a:r>
              <a:rPr lang="en-US" dirty="0" smtClean="0"/>
              <a:t>information</a:t>
            </a:r>
          </a:p>
          <a:p>
            <a:pPr marL="0" indent="0">
              <a:buNone/>
            </a:pPr>
            <a:r>
              <a:rPr lang="en-US" dirty="0" smtClean="0"/>
              <a:t>• </a:t>
            </a:r>
            <a:r>
              <a:rPr lang="en-US" dirty="0"/>
              <a:t>Preventing the local capacity from being drained to other, usually </a:t>
            </a:r>
            <a:r>
              <a:rPr lang="en-US" dirty="0" smtClean="0"/>
              <a:t>developed countries</a:t>
            </a:r>
            <a:endParaRPr lang="en-US" dirty="0"/>
          </a:p>
        </p:txBody>
      </p:sp>
    </p:spTree>
    <p:extLst>
      <p:ext uri="{BB962C8B-B14F-4D97-AF65-F5344CB8AC3E}">
        <p14:creationId xmlns:p14="http://schemas.microsoft.com/office/powerpoint/2010/main" val="350484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Privacy</a:t>
            </a:r>
            <a:endParaRPr lang="en-US" dirty="0"/>
          </a:p>
        </p:txBody>
      </p:sp>
      <p:sp>
        <p:nvSpPr>
          <p:cNvPr id="3" name="Content Placeholder 2"/>
          <p:cNvSpPr>
            <a:spLocks noGrp="1"/>
          </p:cNvSpPr>
          <p:nvPr>
            <p:ph idx="1"/>
          </p:nvPr>
        </p:nvSpPr>
        <p:spPr/>
        <p:txBody>
          <a:bodyPr/>
          <a:lstStyle/>
          <a:p>
            <a:r>
              <a:rPr lang="en-US" dirty="0" smtClean="0"/>
              <a:t>Important</a:t>
            </a:r>
          </a:p>
          <a:p>
            <a:r>
              <a:rPr lang="en-US" dirty="0" smtClean="0"/>
              <a:t>Dangers</a:t>
            </a:r>
          </a:p>
          <a:p>
            <a:r>
              <a:rPr lang="en-US" dirty="0" smtClean="0"/>
              <a:t>Internet Criminals</a:t>
            </a:r>
          </a:p>
          <a:p>
            <a:r>
              <a:rPr lang="en-US" dirty="0" smtClean="0"/>
              <a:t>Our personal identity</a:t>
            </a:r>
          </a:p>
          <a:p>
            <a:r>
              <a:rPr lang="en-US" dirty="0" smtClean="0"/>
              <a:t>Our country’s security</a:t>
            </a:r>
          </a:p>
          <a:p>
            <a:r>
              <a:rPr lang="en-US" dirty="0" smtClean="0"/>
              <a:t>Security before the internet crime is </a:t>
            </a:r>
            <a:r>
              <a:rPr lang="en-US" dirty="0" err="1" smtClean="0"/>
              <a:t>commited</a:t>
            </a:r>
            <a:endParaRPr lang="en-US" dirty="0"/>
          </a:p>
        </p:txBody>
      </p:sp>
    </p:spTree>
    <p:extLst>
      <p:ext uri="{BB962C8B-B14F-4D97-AF65-F5344CB8AC3E}">
        <p14:creationId xmlns:p14="http://schemas.microsoft.com/office/powerpoint/2010/main" val="1764902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High digitalization of information and increasing bandwidth</a:t>
            </a:r>
          </a:p>
          <a:p>
            <a:pPr marL="0" indent="0">
              <a:buNone/>
            </a:pPr>
            <a:r>
              <a:rPr lang="en-US" dirty="0" smtClean="0"/>
              <a:t>• Declining costs of digital communication</a:t>
            </a:r>
          </a:p>
          <a:p>
            <a:pPr marL="0" indent="0">
              <a:buNone/>
            </a:pPr>
            <a:r>
              <a:rPr lang="en-US" dirty="0" smtClean="0"/>
              <a:t>• Increased miniaturization of mobile computing devices and other communications equipment</a:t>
            </a:r>
          </a:p>
          <a:p>
            <a:pPr marL="0" indent="0">
              <a:buNone/>
            </a:pPr>
            <a:r>
              <a:rPr lang="en-US" dirty="0" smtClean="0"/>
              <a:t>• Greater public awareness by the news media of the potential abuse of digital communication, especially the Internet</a:t>
            </a:r>
          </a:p>
          <a:p>
            <a:endParaRPr lang="en-US" dirty="0"/>
          </a:p>
        </p:txBody>
      </p:sp>
    </p:spTree>
    <p:extLst>
      <p:ext uri="{BB962C8B-B14F-4D97-AF65-F5344CB8AC3E}">
        <p14:creationId xmlns:p14="http://schemas.microsoft.com/office/powerpoint/2010/main" val="1255701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1. Control of external influences:</a:t>
            </a:r>
          </a:p>
          <a:p>
            <a:pPr marL="0" indent="0">
              <a:buNone/>
            </a:pPr>
            <a:r>
              <a:rPr lang="en-US" dirty="0" smtClean="0"/>
              <a:t>• Solitude : The right to be alone without disturbances</a:t>
            </a:r>
          </a:p>
          <a:p>
            <a:pPr marL="0" indent="0">
              <a:buNone/>
            </a:pPr>
            <a:r>
              <a:rPr lang="en-US" dirty="0" smtClean="0"/>
              <a:t>• Anonymity : The right to have no public personal id entity</a:t>
            </a:r>
          </a:p>
          <a:p>
            <a:pPr marL="0" indent="0">
              <a:buNone/>
            </a:pPr>
            <a:r>
              <a:rPr lang="en-US" dirty="0" smtClean="0"/>
              <a:t>• Intimacy : The right not to be monitored</a:t>
            </a:r>
          </a:p>
          <a:p>
            <a:pPr marL="0" indent="0">
              <a:buNone/>
            </a:pPr>
            <a:endParaRPr lang="en-US" dirty="0" smtClean="0"/>
          </a:p>
          <a:p>
            <a:pPr marL="0" indent="0">
              <a:buNone/>
            </a:pPr>
            <a:r>
              <a:rPr lang="en-US" dirty="0" smtClean="0"/>
              <a:t>2. Control of personal information:</a:t>
            </a:r>
          </a:p>
          <a:p>
            <a:r>
              <a:rPr lang="en-US" dirty="0" smtClean="0"/>
              <a:t>Reserve : The right to control one’s personal information including the methods of dissemination of that information.</a:t>
            </a:r>
            <a:endParaRPr lang="en-US" dirty="0"/>
          </a:p>
        </p:txBody>
      </p:sp>
    </p:spTree>
    <p:extLst>
      <p:ext uri="{BB962C8B-B14F-4D97-AF65-F5344CB8AC3E}">
        <p14:creationId xmlns:p14="http://schemas.microsoft.com/office/powerpoint/2010/main" val="1574999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Privacy</a:t>
            </a:r>
            <a:endParaRPr lang="en-US" dirty="0"/>
          </a:p>
        </p:txBody>
      </p:sp>
      <p:sp>
        <p:nvSpPr>
          <p:cNvPr id="3" name="Content Placeholder 2"/>
          <p:cNvSpPr>
            <a:spLocks noGrp="1"/>
          </p:cNvSpPr>
          <p:nvPr>
            <p:ph idx="1"/>
          </p:nvPr>
        </p:nvSpPr>
        <p:spPr/>
        <p:txBody>
          <a:bodyPr/>
          <a:lstStyle/>
          <a:p>
            <a:r>
              <a:rPr lang="en-US" u="sng" dirty="0" smtClean="0"/>
              <a:t>PERSONAL</a:t>
            </a:r>
            <a:r>
              <a:rPr lang="en-US" dirty="0" smtClean="0"/>
              <a:t>:  privacy of personal attributes and facts</a:t>
            </a:r>
          </a:p>
          <a:p>
            <a:pPr marL="0" indent="0">
              <a:buNone/>
            </a:pPr>
            <a:endParaRPr lang="en-US" i="1" dirty="0" smtClean="0"/>
          </a:p>
          <a:p>
            <a:pPr marL="0" indent="0">
              <a:buNone/>
            </a:pPr>
            <a:r>
              <a:rPr lang="en-US" i="1" dirty="0" smtClean="0"/>
              <a:t>prevention of anyone or anything that would intrude (either physically or by electronic means) or violate the personal space where those attributes are</a:t>
            </a:r>
          </a:p>
          <a:p>
            <a:pPr marL="0" indent="0">
              <a:buNone/>
            </a:pPr>
            <a:endParaRPr lang="en-US" dirty="0"/>
          </a:p>
        </p:txBody>
      </p:sp>
    </p:spTree>
    <p:extLst>
      <p:ext uri="{BB962C8B-B14F-4D97-AF65-F5344CB8AC3E}">
        <p14:creationId xmlns:p14="http://schemas.microsoft.com/office/powerpoint/2010/main" val="4032862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52128"/>
          </a:xfrm>
        </p:spPr>
        <p:txBody>
          <a:bodyPr>
            <a:noAutofit/>
          </a:bodyPr>
          <a:lstStyle/>
          <a:p>
            <a:r>
              <a:rPr lang="en-US" sz="2800" u="sng" dirty="0" smtClean="0"/>
              <a:t>INFORMATION</a:t>
            </a:r>
            <a:r>
              <a:rPr lang="en-US" sz="2800" dirty="0" smtClean="0"/>
              <a:t> Privacy: </a:t>
            </a:r>
            <a:r>
              <a:rPr lang="en-US" sz="2800" i="1" dirty="0" smtClean="0"/>
              <a:t>protection of unauthorized access to information itself</a:t>
            </a:r>
            <a:endParaRPr lang="en-US" sz="2800" dirty="0"/>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pPr marL="0" indent="0">
              <a:buNone/>
            </a:pPr>
            <a:r>
              <a:rPr lang="en-US" dirty="0" smtClean="0"/>
              <a:t>Different Types of Information Privacy:</a:t>
            </a:r>
          </a:p>
          <a:p>
            <a:pPr marL="0" indent="0">
              <a:buNone/>
            </a:pPr>
            <a:endParaRPr lang="en-US" dirty="0" smtClean="0"/>
          </a:p>
          <a:p>
            <a:pPr marL="0" indent="0">
              <a:buNone/>
            </a:pPr>
            <a:r>
              <a:rPr lang="en-US" b="1" dirty="0" smtClean="0"/>
              <a:t>Personal information </a:t>
            </a:r>
            <a:r>
              <a:rPr lang="en-US" dirty="0" smtClean="0"/>
              <a:t>: </a:t>
            </a:r>
          </a:p>
          <a:p>
            <a:pPr marL="0" indent="0">
              <a:buNone/>
            </a:pPr>
            <a:r>
              <a:rPr lang="en-US" dirty="0" smtClean="0"/>
              <a:t>Most personal information of value includes information on personal lifestyles such as religion, sexual orientation, political affiliations, or personal activities.</a:t>
            </a:r>
          </a:p>
          <a:p>
            <a:pPr marL="0" indent="0">
              <a:buNone/>
            </a:pPr>
            <a:endParaRPr lang="en-US" dirty="0" smtClean="0"/>
          </a:p>
          <a:p>
            <a:pPr marL="0" indent="0">
              <a:buNone/>
            </a:pPr>
            <a:r>
              <a:rPr lang="en-US" b="1" dirty="0" smtClean="0"/>
              <a:t>Financial information </a:t>
            </a:r>
            <a:r>
              <a:rPr lang="en-US" dirty="0" smtClean="0"/>
              <a:t>: </a:t>
            </a:r>
          </a:p>
          <a:p>
            <a:pPr marL="0" indent="0">
              <a:buNone/>
            </a:pPr>
            <a:r>
              <a:rPr lang="en-US" dirty="0" smtClean="0"/>
              <a:t>Financial information is important not only to individuals but also to organizations. Financial information is a very valued asset because it gives the organization the autonomy it needs to compete in the marketplace</a:t>
            </a:r>
            <a:endParaRPr lang="en-US" dirty="0"/>
          </a:p>
        </p:txBody>
      </p:sp>
    </p:spTree>
    <p:extLst>
      <p:ext uri="{BB962C8B-B14F-4D97-AF65-F5344CB8AC3E}">
        <p14:creationId xmlns:p14="http://schemas.microsoft.com/office/powerpoint/2010/main" val="3921490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b="1" dirty="0"/>
              <a:t>Medical information </a:t>
            </a:r>
            <a:r>
              <a:rPr lang="en-US" dirty="0"/>
              <a:t>: Medical information is very personal and very </a:t>
            </a:r>
            <a:r>
              <a:rPr lang="en-US" dirty="0" smtClean="0"/>
              <a:t>important to </a:t>
            </a:r>
            <a:r>
              <a:rPr lang="en-US" dirty="0"/>
              <a:t>all of us. For personal, employment, and insurance purposes, many </a:t>
            </a:r>
            <a:r>
              <a:rPr lang="en-US" dirty="0" smtClean="0"/>
              <a:t>people want </a:t>
            </a:r>
            <a:r>
              <a:rPr lang="en-US" dirty="0"/>
              <a:t>their medical information to be private.</a:t>
            </a:r>
          </a:p>
          <a:p>
            <a:pPr marL="0" indent="0">
              <a:buNone/>
            </a:pPr>
            <a:r>
              <a:rPr lang="en-US" dirty="0"/>
              <a:t>• </a:t>
            </a:r>
            <a:r>
              <a:rPr lang="en-US" b="1" dirty="0"/>
              <a:t>Internet</a:t>
            </a:r>
            <a:r>
              <a:rPr lang="en-US" i="1" dirty="0"/>
              <a:t> </a:t>
            </a:r>
            <a:r>
              <a:rPr lang="en-US" dirty="0"/>
              <a:t>: In this new age, the Internet keeps track of all our activities online. </a:t>
            </a:r>
          </a:p>
        </p:txBody>
      </p:sp>
    </p:spTree>
    <p:extLst>
      <p:ext uri="{BB962C8B-B14F-4D97-AF65-F5344CB8AC3E}">
        <p14:creationId xmlns:p14="http://schemas.microsoft.com/office/powerpoint/2010/main" val="3585226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Privacy</a:t>
            </a:r>
            <a:endParaRPr lang="en-US" dirty="0"/>
          </a:p>
        </p:txBody>
      </p:sp>
      <p:sp>
        <p:nvSpPr>
          <p:cNvPr id="3" name="Content Placeholder 2"/>
          <p:cNvSpPr>
            <a:spLocks noGrp="1"/>
          </p:cNvSpPr>
          <p:nvPr>
            <p:ph idx="1"/>
          </p:nvPr>
        </p:nvSpPr>
        <p:spPr/>
        <p:txBody>
          <a:bodyPr/>
          <a:lstStyle/>
          <a:p>
            <a:r>
              <a:rPr lang="en-US" dirty="0" smtClean="0"/>
              <a:t>Institutions (e.g. Research Institutes, Universities, Governments, Businesses </a:t>
            </a:r>
            <a:r>
              <a:rPr lang="en-US" dirty="0" err="1" smtClean="0"/>
              <a:t>etc</a:t>
            </a:r>
            <a:r>
              <a:rPr lang="en-US" dirty="0" smtClean="0"/>
              <a:t>) wish to keep their data (research data or sales or country sensitive data) secret</a:t>
            </a:r>
            <a:endParaRPr lang="en-US" dirty="0"/>
          </a:p>
        </p:txBody>
      </p:sp>
    </p:spTree>
    <p:extLst>
      <p:ext uri="{BB962C8B-B14F-4D97-AF65-F5344CB8AC3E}">
        <p14:creationId xmlns:p14="http://schemas.microsoft.com/office/powerpoint/2010/main" val="3722183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Ethical Issues in Computer Science and Information Technology</a:t>
            </a:r>
            <a:endParaRPr lang="en-US" b="1" dirty="0"/>
          </a:p>
        </p:txBody>
      </p:sp>
      <p:sp>
        <p:nvSpPr>
          <p:cNvPr id="3" name="Subtitle 2"/>
          <p:cNvSpPr>
            <a:spLocks noGrp="1"/>
          </p:cNvSpPr>
          <p:nvPr>
            <p:ph type="subTitle" idx="1"/>
          </p:nvPr>
        </p:nvSpPr>
        <p:spPr/>
        <p:txBody>
          <a:bodyPr/>
          <a:lstStyle/>
          <a:p>
            <a:r>
              <a:rPr lang="en-US" dirty="0" smtClean="0"/>
              <a:t>Lecture 1</a:t>
            </a:r>
            <a:endParaRPr lang="en-US" dirty="0"/>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285218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 of Privacy Eroded</a:t>
            </a:r>
            <a:br>
              <a:rPr lang="en-US" dirty="0" smtClean="0"/>
            </a:br>
            <a:endParaRPr lang="en-US" dirty="0"/>
          </a:p>
        </p:txBody>
      </p:sp>
      <p:sp>
        <p:nvSpPr>
          <p:cNvPr id="3" name="Content Placeholder 2"/>
          <p:cNvSpPr>
            <a:spLocks noGrp="1"/>
          </p:cNvSpPr>
          <p:nvPr>
            <p:ph idx="1"/>
          </p:nvPr>
        </p:nvSpPr>
        <p:spPr/>
        <p:txBody>
          <a:bodyPr/>
          <a:lstStyle/>
          <a:p>
            <a:r>
              <a:rPr lang="en-US" dirty="0" smtClean="0"/>
              <a:t>Personal Identity</a:t>
            </a:r>
          </a:p>
          <a:p>
            <a:r>
              <a:rPr lang="en-US" dirty="0" smtClean="0"/>
              <a:t>Personal Autonomy</a:t>
            </a:r>
          </a:p>
          <a:p>
            <a:r>
              <a:rPr lang="en-US" dirty="0" smtClean="0"/>
              <a:t>Social Relationships</a:t>
            </a:r>
            <a:endParaRPr lang="en-US" dirty="0"/>
          </a:p>
        </p:txBody>
      </p:sp>
    </p:spTree>
    <p:extLst>
      <p:ext uri="{BB962C8B-B14F-4D97-AF65-F5344CB8AC3E}">
        <p14:creationId xmlns:p14="http://schemas.microsoft.com/office/powerpoint/2010/main" val="778005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Systems Information</a:t>
            </a:r>
            <a:endParaRPr lang="en-US" dirty="0"/>
          </a:p>
        </p:txBody>
      </p:sp>
      <p:sp>
        <p:nvSpPr>
          <p:cNvPr id="3" name="Content Placeholder 2"/>
          <p:cNvSpPr>
            <a:spLocks noGrp="1"/>
          </p:cNvSpPr>
          <p:nvPr>
            <p:ph idx="1"/>
          </p:nvPr>
        </p:nvSpPr>
        <p:spPr/>
        <p:txBody>
          <a:bodyPr/>
          <a:lstStyle/>
          <a:p>
            <a:r>
              <a:rPr lang="en-US" dirty="0" smtClean="0"/>
              <a:t>Information Gathering</a:t>
            </a:r>
          </a:p>
          <a:p>
            <a:r>
              <a:rPr lang="en-US" dirty="0" smtClean="0"/>
              <a:t>Privacy Violation &amp; the Law</a:t>
            </a:r>
          </a:p>
          <a:p>
            <a:r>
              <a:rPr lang="en-US" dirty="0" smtClean="0"/>
              <a:t>Intrusion</a:t>
            </a:r>
          </a:p>
          <a:p>
            <a:r>
              <a:rPr lang="en-US" dirty="0" smtClean="0"/>
              <a:t>Misuse of Information</a:t>
            </a:r>
          </a:p>
          <a:p>
            <a:r>
              <a:rPr lang="en-US" dirty="0" smtClean="0"/>
              <a:t>Interception of Information</a:t>
            </a:r>
          </a:p>
          <a:p>
            <a:r>
              <a:rPr lang="en-US" dirty="0" smtClean="0"/>
              <a:t>Information  Matching</a:t>
            </a:r>
            <a:endParaRPr lang="en-US" dirty="0"/>
          </a:p>
        </p:txBody>
      </p:sp>
    </p:spTree>
    <p:extLst>
      <p:ext uri="{BB962C8B-B14F-4D97-AF65-F5344CB8AC3E}">
        <p14:creationId xmlns:p14="http://schemas.microsoft.com/office/powerpoint/2010/main" val="3953211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ANONYMITY: </a:t>
            </a:r>
            <a:br>
              <a:rPr lang="en-US" dirty="0" smtClean="0"/>
            </a:br>
            <a:r>
              <a:rPr lang="en-US" dirty="0" smtClean="0"/>
              <a:t>enabled by certain computer means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smtClean="0"/>
              <a:t>Anonymous servers </a:t>
            </a:r>
            <a:r>
              <a:rPr lang="en-US" dirty="0" smtClean="0"/>
              <a:t>: </a:t>
            </a:r>
          </a:p>
          <a:p>
            <a:r>
              <a:rPr lang="en-US" dirty="0" smtClean="0"/>
              <a:t>(a) Full anonymity servers: </a:t>
            </a:r>
          </a:p>
          <a:p>
            <a:pPr marL="0" indent="0">
              <a:buNone/>
            </a:pPr>
            <a:r>
              <a:rPr lang="en-US" dirty="0" smtClean="0"/>
              <a:t>no identifying information is forwarded in packet headers.</a:t>
            </a:r>
          </a:p>
          <a:p>
            <a:r>
              <a:rPr lang="en-US" dirty="0" smtClean="0"/>
              <a:t>(b) Pseudonymous servers:</a:t>
            </a:r>
          </a:p>
          <a:p>
            <a:pPr marL="0" indent="0">
              <a:buNone/>
            </a:pPr>
            <a:r>
              <a:rPr lang="en-US" dirty="0"/>
              <a:t> </a:t>
            </a:r>
            <a:r>
              <a:rPr lang="en-US" dirty="0" smtClean="0"/>
              <a:t>put pseudonym in forwarded packet headers, keeping the real identity behind a pseudonym, but being able to receive and forward all packets sent to the pseudonym to the real server</a:t>
            </a:r>
          </a:p>
          <a:p>
            <a:pPr marL="0" indent="0">
              <a:buNone/>
            </a:pPr>
            <a:r>
              <a:rPr lang="en-US" u="sng" dirty="0" smtClean="0"/>
              <a:t>Anonymous users</a:t>
            </a:r>
            <a:endParaRPr lang="en-US" u="sng" dirty="0"/>
          </a:p>
        </p:txBody>
      </p:sp>
    </p:spTree>
    <p:extLst>
      <p:ext uri="{BB962C8B-B14F-4D97-AF65-F5344CB8AC3E}">
        <p14:creationId xmlns:p14="http://schemas.microsoft.com/office/powerpoint/2010/main" val="3500012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Anonymity: good and bad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society may not be safe if many criminals use anonymity to hide their criminal activities</a:t>
            </a:r>
          </a:p>
          <a:p>
            <a:r>
              <a:rPr lang="en-US" dirty="0" smtClean="0"/>
              <a:t>Anonymity may be good for some relationships and the security of some people</a:t>
            </a:r>
          </a:p>
          <a:p>
            <a:r>
              <a:rPr lang="en-US" dirty="0" smtClean="0"/>
              <a:t>Anonymity is good when a whistle-blower uses it to check unhealthy activities within a private business. </a:t>
            </a:r>
          </a:p>
          <a:p>
            <a:pPr marL="0" indent="0">
              <a:buNone/>
            </a:pPr>
            <a:r>
              <a:rPr lang="en-US" dirty="0" smtClean="0"/>
              <a:t>•  Anonymity is good in National </a:t>
            </a:r>
            <a:r>
              <a:rPr lang="en-US" dirty="0" err="1" smtClean="0"/>
              <a:t>Defence</a:t>
            </a:r>
            <a:r>
              <a:rPr lang="en-US" dirty="0" smtClean="0"/>
              <a:t>: </a:t>
            </a:r>
          </a:p>
          <a:p>
            <a:pPr marL="0" indent="0">
              <a:buNone/>
            </a:pPr>
            <a:r>
              <a:rPr lang="en-US" dirty="0" smtClean="0"/>
              <a:t>in cases of national security so tha</a:t>
            </a:r>
            <a:r>
              <a:rPr lang="en-US" dirty="0"/>
              <a:t>t</a:t>
            </a:r>
            <a:r>
              <a:rPr lang="en-US" dirty="0" smtClean="0"/>
              <a:t> no underground spies can gather information about our country</a:t>
            </a:r>
          </a:p>
          <a:p>
            <a:pPr marL="0" indent="0">
              <a:buNone/>
            </a:pPr>
            <a:r>
              <a:rPr lang="en-US" dirty="0" smtClean="0"/>
              <a:t>Etc.</a:t>
            </a:r>
          </a:p>
          <a:p>
            <a:pPr marL="0" indent="0">
              <a:buNone/>
            </a:pPr>
            <a:endParaRPr lang="en-US" dirty="0"/>
          </a:p>
        </p:txBody>
      </p:sp>
    </p:spTree>
    <p:extLst>
      <p:ext uri="{BB962C8B-B14F-4D97-AF65-F5344CB8AC3E}">
        <p14:creationId xmlns:p14="http://schemas.microsoft.com/office/powerpoint/2010/main" val="775962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a:xfrm>
            <a:off x="457200" y="1124744"/>
            <a:ext cx="8229600" cy="5400600"/>
          </a:xfrm>
        </p:spPr>
        <p:txBody>
          <a:bodyPr>
            <a:normAutofit fontScale="55000" lnSpcReduction="20000"/>
          </a:bodyPr>
          <a:lstStyle/>
          <a:p>
            <a:pPr marL="0" indent="0">
              <a:buNone/>
            </a:pPr>
            <a:r>
              <a:rPr lang="en-US" dirty="0" smtClean="0"/>
              <a:t>Why needed:</a:t>
            </a:r>
          </a:p>
          <a:p>
            <a:pPr marL="0" indent="0">
              <a:buNone/>
            </a:pPr>
            <a:r>
              <a:rPr lang="en-US" dirty="0" smtClean="0"/>
              <a:t>1. </a:t>
            </a:r>
            <a:r>
              <a:rPr lang="en-US" b="1" dirty="0" smtClean="0"/>
              <a:t>Confidentiality</a:t>
            </a:r>
            <a:r>
              <a:rPr lang="en-US" dirty="0" smtClean="0"/>
              <a:t> : To prevent unauthorized disclosure of information to third parties.</a:t>
            </a:r>
          </a:p>
          <a:p>
            <a:pPr marL="0" indent="0">
              <a:buNone/>
            </a:pPr>
            <a:r>
              <a:rPr lang="en-US" dirty="0" smtClean="0"/>
              <a:t>This is important in a number of areas including the disclosure of personal</a:t>
            </a:r>
          </a:p>
          <a:p>
            <a:pPr marL="0" indent="0">
              <a:buNone/>
            </a:pPr>
            <a:r>
              <a:rPr lang="en-US" dirty="0" smtClean="0"/>
              <a:t>information such as medical, financial, academic, and criminal records.</a:t>
            </a:r>
          </a:p>
          <a:p>
            <a:pPr marL="0" indent="0">
              <a:buNone/>
            </a:pPr>
            <a:endParaRPr lang="en-US" dirty="0" smtClean="0"/>
          </a:p>
          <a:p>
            <a:pPr marL="0" indent="0">
              <a:buNone/>
            </a:pPr>
            <a:r>
              <a:rPr lang="en-US" dirty="0" smtClean="0"/>
              <a:t>2. </a:t>
            </a:r>
            <a:r>
              <a:rPr lang="en-US" b="1" dirty="0" smtClean="0"/>
              <a:t>Integrity</a:t>
            </a:r>
            <a:r>
              <a:rPr lang="en-US" dirty="0" smtClean="0"/>
              <a:t> : To prevent unauthorized modification of files and maintain the status quo. </a:t>
            </a:r>
          </a:p>
          <a:p>
            <a:pPr marL="0" indent="0">
              <a:buNone/>
            </a:pPr>
            <a:r>
              <a:rPr lang="en-US" dirty="0" smtClean="0"/>
              <a:t>It includes system, information, and personnel integrity. The alteration of information may be caused by a desire for personal gain or a need for revenge.</a:t>
            </a:r>
          </a:p>
          <a:p>
            <a:pPr marL="0" indent="0">
              <a:buNone/>
            </a:pPr>
            <a:endParaRPr lang="en-US" dirty="0" smtClean="0"/>
          </a:p>
          <a:p>
            <a:pPr marL="0" indent="0">
              <a:buNone/>
            </a:pPr>
            <a:r>
              <a:rPr lang="en-US" dirty="0" smtClean="0"/>
              <a:t>3. </a:t>
            </a:r>
            <a:r>
              <a:rPr lang="en-US" b="1" dirty="0" smtClean="0"/>
              <a:t>Availability</a:t>
            </a:r>
            <a:r>
              <a:rPr lang="en-US" dirty="0" smtClean="0"/>
              <a:t> : To prevent unauthorized withholding of information from those who need it when they need it. </a:t>
            </a:r>
          </a:p>
          <a:p>
            <a:pPr marL="0" indent="0">
              <a:buNone/>
            </a:pPr>
            <a:r>
              <a:rPr lang="en-US" dirty="0" smtClean="0"/>
              <a:t>------------------------------------------------------------------------------------------------------------</a:t>
            </a:r>
          </a:p>
          <a:p>
            <a:pPr marL="0" indent="0">
              <a:buNone/>
            </a:pPr>
            <a:endParaRPr lang="en-US" dirty="0"/>
          </a:p>
          <a:p>
            <a:pPr marL="0" indent="0">
              <a:buNone/>
            </a:pPr>
            <a:r>
              <a:rPr lang="en-US" b="1" dirty="0"/>
              <a:t>P</a:t>
            </a:r>
            <a:r>
              <a:rPr lang="en-US" b="1" dirty="0" smtClean="0"/>
              <a:t>hysical Security</a:t>
            </a:r>
            <a:endParaRPr lang="en-US" dirty="0" smtClean="0"/>
          </a:p>
          <a:p>
            <a:pPr marL="0" indent="0">
              <a:buNone/>
            </a:pPr>
            <a:r>
              <a:rPr lang="en-US" dirty="0" smtClean="0"/>
              <a:t>the prevention of access to physical facilitates such as computer</a:t>
            </a:r>
          </a:p>
          <a:p>
            <a:pPr marL="0" indent="0">
              <a:buNone/>
            </a:pPr>
            <a:r>
              <a:rPr lang="en-US" dirty="0" smtClean="0"/>
              <a:t>Systems</a:t>
            </a:r>
          </a:p>
          <a:p>
            <a:pPr marL="0" indent="0">
              <a:buNone/>
            </a:pPr>
            <a:endParaRPr lang="en-US" dirty="0"/>
          </a:p>
          <a:p>
            <a:pPr marL="0" indent="0">
              <a:buNone/>
            </a:pPr>
            <a:r>
              <a:rPr lang="en-US" b="1" dirty="0"/>
              <a:t>I</a:t>
            </a:r>
            <a:r>
              <a:rPr lang="en-US" b="1" dirty="0" smtClean="0"/>
              <a:t>nformation security</a:t>
            </a:r>
            <a:endParaRPr lang="en-US" dirty="0"/>
          </a:p>
          <a:p>
            <a:pPr marL="0" indent="0">
              <a:buNone/>
            </a:pPr>
            <a:r>
              <a:rPr lang="en-US" dirty="0" smtClean="0"/>
              <a:t>prevention of access to information by encryption, authentication , and other means.</a:t>
            </a:r>
            <a:endParaRPr lang="en-US" dirty="0"/>
          </a:p>
        </p:txBody>
      </p:sp>
    </p:spTree>
    <p:extLst>
      <p:ext uri="{BB962C8B-B14F-4D97-AF65-F5344CB8AC3E}">
        <p14:creationId xmlns:p14="http://schemas.microsoft.com/office/powerpoint/2010/main" val="268292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1000"/>
                                        <p:tgtEl>
                                          <p:spTgt spid="3">
                                            <p:txEl>
                                              <p:pRg st="11" end="11"/>
                                            </p:txEl>
                                          </p:spTgt>
                                        </p:tgtEl>
                                      </p:cBhvr>
                                    </p:animEffect>
                                    <p:anim calcmode="lin" valueType="num">
                                      <p:cBhvr>
                                        <p:cTn id="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fade">
                                      <p:cBhvr>
                                        <p:cTn id="12" dur="1000"/>
                                        <p:tgtEl>
                                          <p:spTgt spid="3">
                                            <p:txEl>
                                              <p:pRg st="12" end="12"/>
                                            </p:txEl>
                                          </p:spTgt>
                                        </p:tgtEl>
                                      </p:cBhvr>
                                    </p:animEffect>
                                    <p:anim calcmode="lin" valueType="num">
                                      <p:cBhvr>
                                        <p:cTn id="1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animEffect transition="in" filter="fade">
                                      <p:cBhvr>
                                        <p:cTn id="17" dur="1000"/>
                                        <p:tgtEl>
                                          <p:spTgt spid="3">
                                            <p:txEl>
                                              <p:pRg st="13" end="13"/>
                                            </p:txEl>
                                          </p:spTgt>
                                        </p:tgtEl>
                                      </p:cBhvr>
                                    </p:animEffect>
                                    <p:anim calcmode="lin" valueType="num">
                                      <p:cBhvr>
                                        <p:cTn id="1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5" end="15"/>
                                            </p:txEl>
                                          </p:spTgt>
                                        </p:tgtEl>
                                        <p:attrNameLst>
                                          <p:attrName>style.visibility</p:attrName>
                                        </p:attrNameLst>
                                      </p:cBhvr>
                                      <p:to>
                                        <p:strVal val="visible"/>
                                      </p:to>
                                    </p:set>
                                    <p:animEffect transition="in" filter="fade">
                                      <p:cBhvr>
                                        <p:cTn id="22" dur="1000"/>
                                        <p:tgtEl>
                                          <p:spTgt spid="3">
                                            <p:txEl>
                                              <p:pRg st="15" end="15"/>
                                            </p:txEl>
                                          </p:spTgt>
                                        </p:tgtEl>
                                      </p:cBhvr>
                                    </p:animEffect>
                                    <p:anim calcmode="lin" valueType="num">
                                      <p:cBhvr>
                                        <p:cTn id="2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animEffect transition="in" filter="fade">
                                      <p:cBhvr>
                                        <p:cTn id="27" dur="1000"/>
                                        <p:tgtEl>
                                          <p:spTgt spid="3">
                                            <p:txEl>
                                              <p:pRg st="16" end="16"/>
                                            </p:txEl>
                                          </p:spTgt>
                                        </p:tgtEl>
                                      </p:cBhvr>
                                    </p:animEffect>
                                    <p:anim calcmode="lin" valueType="num">
                                      <p:cBhvr>
                                        <p:cTn id="2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t>Security-2</a:t>
            </a:r>
            <a:endParaRPr lang="en-US" dirty="0"/>
          </a:p>
        </p:txBody>
      </p:sp>
      <p:sp>
        <p:nvSpPr>
          <p:cNvPr id="3" name="Content Placeholder 2"/>
          <p:cNvSpPr>
            <a:spLocks noGrp="1"/>
          </p:cNvSpPr>
          <p:nvPr>
            <p:ph idx="1"/>
          </p:nvPr>
        </p:nvSpPr>
        <p:spPr>
          <a:xfrm>
            <a:off x="457200" y="980728"/>
            <a:ext cx="8229600" cy="5688632"/>
          </a:xfrm>
        </p:spPr>
        <p:txBody>
          <a:bodyPr>
            <a:normAutofit fontScale="70000" lnSpcReduction="20000"/>
          </a:bodyPr>
          <a:lstStyle/>
          <a:p>
            <a:pPr marL="0" indent="0">
              <a:buNone/>
            </a:pPr>
            <a:r>
              <a:rPr lang="en-US" b="1" dirty="0" smtClean="0"/>
              <a:t>* Physical Security</a:t>
            </a:r>
            <a:endParaRPr lang="en-US" dirty="0" smtClean="0"/>
          </a:p>
          <a:p>
            <a:pPr marL="0" indent="0">
              <a:buNone/>
            </a:pPr>
            <a:r>
              <a:rPr lang="en-US" dirty="0" smtClean="0"/>
              <a:t>the prevention of access to physical facilitates such as computer Systems</a:t>
            </a:r>
          </a:p>
          <a:p>
            <a:pPr marL="0" indent="0">
              <a:buNone/>
            </a:pPr>
            <a:endParaRPr lang="en-US" dirty="0" smtClean="0"/>
          </a:p>
          <a:p>
            <a:pPr marL="0" indent="0">
              <a:buNone/>
            </a:pPr>
            <a:r>
              <a:rPr lang="en-US" b="1" dirty="0" smtClean="0"/>
              <a:t>* Information </a:t>
            </a:r>
            <a:r>
              <a:rPr lang="en-US" b="1" dirty="0"/>
              <a:t>S</a:t>
            </a:r>
            <a:r>
              <a:rPr lang="en-US" b="1" dirty="0" smtClean="0"/>
              <a:t>ecurity</a:t>
            </a:r>
            <a:endParaRPr lang="en-US" dirty="0" smtClean="0"/>
          </a:p>
          <a:p>
            <a:pPr marL="0" indent="0">
              <a:buNone/>
            </a:pPr>
            <a:r>
              <a:rPr lang="en-US" dirty="0" smtClean="0"/>
              <a:t>prevention of access to information by encryption, authentication, and other means.</a:t>
            </a:r>
          </a:p>
          <a:p>
            <a:pPr marL="0" indent="0">
              <a:buNone/>
            </a:pPr>
            <a:r>
              <a:rPr lang="en-US" b="1" dirty="0" smtClean="0"/>
              <a:t>&gt;&gt;Electronic Access Controls</a:t>
            </a:r>
          </a:p>
          <a:p>
            <a:pPr marL="0" indent="0">
              <a:buNone/>
            </a:pPr>
            <a:r>
              <a:rPr lang="en-US" dirty="0"/>
              <a:t>A</a:t>
            </a:r>
            <a:r>
              <a:rPr lang="en-US" dirty="0" smtClean="0"/>
              <a:t>dvances in technology:  more invasive electronic controls that include card access control systems, firewalls, and the most important type: </a:t>
            </a:r>
          </a:p>
          <a:p>
            <a:pPr marL="0" indent="0">
              <a:buNone/>
            </a:pPr>
            <a:r>
              <a:rPr lang="en-US" dirty="0" smtClean="0"/>
              <a:t>The Interior of the software may be secured using electronic barriers such as firewalls and passwords </a:t>
            </a:r>
          </a:p>
          <a:p>
            <a:pPr marL="0" indent="0">
              <a:buNone/>
            </a:pPr>
            <a:endParaRPr lang="en-US" dirty="0"/>
          </a:p>
          <a:p>
            <a:pPr marL="0" indent="0">
              <a:buNone/>
            </a:pPr>
            <a:r>
              <a:rPr lang="en-US" dirty="0" smtClean="0"/>
              <a:t>_Cryptography – encryptions </a:t>
            </a:r>
          </a:p>
          <a:p>
            <a:pPr marL="0" indent="0">
              <a:buNone/>
            </a:pPr>
            <a:r>
              <a:rPr lang="en-US" dirty="0" smtClean="0"/>
              <a:t>_Authentication: the system collects information about the user checking that the user is genuine</a:t>
            </a:r>
          </a:p>
          <a:p>
            <a:pPr marL="0" indent="0">
              <a:buNone/>
            </a:pPr>
            <a:endParaRPr lang="en-US" dirty="0"/>
          </a:p>
        </p:txBody>
      </p:sp>
    </p:spTree>
    <p:extLst>
      <p:ext uri="{BB962C8B-B14F-4D97-AF65-F5344CB8AC3E}">
        <p14:creationId xmlns:p14="http://schemas.microsoft.com/office/powerpoint/2010/main" val="37584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arn(inVertical)">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0956"/>
          </a:xfrm>
        </p:spPr>
        <p:txBody>
          <a:bodyPr/>
          <a:lstStyle/>
          <a:p>
            <a:r>
              <a:rPr lang="en-US" dirty="0" smtClean="0"/>
              <a:t>Software and Ethics</a:t>
            </a:r>
            <a:endParaRPr lang="en-US" dirty="0"/>
          </a:p>
        </p:txBody>
      </p:sp>
      <p:sp>
        <p:nvSpPr>
          <p:cNvPr id="3" name="Content Placeholder 2"/>
          <p:cNvSpPr>
            <a:spLocks noGrp="1"/>
          </p:cNvSpPr>
          <p:nvPr>
            <p:ph idx="1"/>
          </p:nvPr>
        </p:nvSpPr>
        <p:spPr>
          <a:xfrm>
            <a:off x="457200" y="1196752"/>
            <a:ext cx="8229600" cy="4929411"/>
          </a:xfrm>
        </p:spPr>
        <p:txBody>
          <a:bodyPr>
            <a:normAutofit fontScale="70000" lnSpcReduction="20000"/>
          </a:bodyPr>
          <a:lstStyle/>
          <a:p>
            <a:r>
              <a:rPr lang="en-US" b="1" dirty="0" smtClean="0"/>
              <a:t>Software</a:t>
            </a:r>
            <a:r>
              <a:rPr lang="en-US" dirty="0" smtClean="0"/>
              <a:t> is a set of computer programs comprising a sequence of short commands called instructions that tell the computer what to do. </a:t>
            </a:r>
          </a:p>
          <a:p>
            <a:pPr marL="0" indent="0" algn="just">
              <a:buNone/>
            </a:pPr>
            <a:r>
              <a:rPr lang="en-US" dirty="0"/>
              <a:t>S</a:t>
            </a:r>
            <a:r>
              <a:rPr lang="en-US" dirty="0" smtClean="0"/>
              <a:t>oftware is  either built into the computer’s more permanent memory, called ROM (read-only memory), or loaded on demand in the less permanent but more volatile memory called RAM (random access memory). </a:t>
            </a:r>
          </a:p>
          <a:p>
            <a:pPr algn="just"/>
            <a:r>
              <a:rPr lang="en-US" b="1" dirty="0"/>
              <a:t>S</a:t>
            </a:r>
            <a:r>
              <a:rPr lang="en-US" b="1" dirty="0" smtClean="0"/>
              <a:t>oftware producer (individual or company etc.) </a:t>
            </a:r>
            <a:r>
              <a:rPr lang="en-US" dirty="0" smtClean="0"/>
              <a:t>creates or develops a set of programs to meet the specifications of a user, if there is a contract, or of a specific task if it is general software </a:t>
            </a:r>
          </a:p>
          <a:p>
            <a:pPr algn="just"/>
            <a:endParaRPr lang="en-US" dirty="0"/>
          </a:p>
          <a:p>
            <a:pPr algn="just"/>
            <a:r>
              <a:rPr lang="en-US" b="1" dirty="0" smtClean="0"/>
              <a:t>Software buyers</a:t>
            </a:r>
            <a:r>
              <a:rPr lang="en-US" dirty="0" smtClean="0"/>
              <a:t>, or </a:t>
            </a:r>
            <a:r>
              <a:rPr lang="en-US" b="1" dirty="0" smtClean="0"/>
              <a:t>customers </a:t>
            </a:r>
            <a:r>
              <a:rPr lang="en-US" dirty="0" smtClean="0"/>
              <a:t>buy or get the finished software from the developer/producer in order to satisfy a need, basing their decision on what the producer claims about the product. The buyer may be an individual or a company etc..</a:t>
            </a:r>
            <a:endParaRPr lang="en-US" dirty="0"/>
          </a:p>
        </p:txBody>
      </p:sp>
    </p:spTree>
    <p:extLst>
      <p:ext uri="{BB962C8B-B14F-4D97-AF65-F5344CB8AC3E}">
        <p14:creationId xmlns:p14="http://schemas.microsoft.com/office/powerpoint/2010/main" val="4160200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ethical issues</a:t>
            </a:r>
            <a:endParaRPr lang="en-US" dirty="0"/>
          </a:p>
        </p:txBody>
      </p:sp>
      <p:sp>
        <p:nvSpPr>
          <p:cNvPr id="3" name="Content Placeholder 2"/>
          <p:cNvSpPr>
            <a:spLocks noGrp="1"/>
          </p:cNvSpPr>
          <p:nvPr>
            <p:ph idx="1"/>
          </p:nvPr>
        </p:nvSpPr>
        <p:spPr>
          <a:xfrm>
            <a:off x="457200" y="1187356"/>
            <a:ext cx="8229600" cy="5554012"/>
          </a:xfrm>
        </p:spPr>
        <p:txBody>
          <a:bodyPr>
            <a:normAutofit fontScale="70000" lnSpcReduction="20000"/>
          </a:bodyPr>
          <a:lstStyle/>
          <a:p>
            <a:r>
              <a:rPr lang="en-US" b="1" dirty="0" smtClean="0"/>
              <a:t>Standards</a:t>
            </a:r>
            <a:r>
              <a:rPr lang="en-US" dirty="0" smtClean="0"/>
              <a:t> </a:t>
            </a:r>
            <a:r>
              <a:rPr lang="en-US" sz="2400" dirty="0" smtClean="0"/>
              <a:t>( set standards - legal protection of buyers)</a:t>
            </a:r>
            <a:endParaRPr lang="en-US" dirty="0" smtClean="0"/>
          </a:p>
          <a:p>
            <a:r>
              <a:rPr lang="en-US" b="1" dirty="0" smtClean="0"/>
              <a:t>Development &amp; Testing </a:t>
            </a:r>
            <a:r>
              <a:rPr lang="en-US" sz="2400" dirty="0" smtClean="0"/>
              <a:t>(it does not always work!)</a:t>
            </a:r>
            <a:endParaRPr lang="en-US" dirty="0" smtClean="0"/>
          </a:p>
          <a:p>
            <a:r>
              <a:rPr lang="en-US" b="1" dirty="0" smtClean="0"/>
              <a:t>Validation &amp; Verification </a:t>
            </a:r>
            <a:r>
              <a:rPr lang="en-US" sz="2400" dirty="0" smtClean="0"/>
              <a:t>(mathematical methods for tests to show that the software under review is faulty. Tests are random. But as the level of programming gets lower and lower toward machine code, software bugs get harder and harder to detect, and no amount of V&amp;V is able to prevent those bugs from falling appearing.</a:t>
            </a:r>
          </a:p>
          <a:p>
            <a:r>
              <a:rPr lang="en-US" b="1" dirty="0" smtClean="0"/>
              <a:t>Reliability</a:t>
            </a:r>
            <a:r>
              <a:rPr lang="en-US" dirty="0" smtClean="0"/>
              <a:t>: </a:t>
            </a:r>
            <a:r>
              <a:rPr lang="en-US" sz="2600" dirty="0" smtClean="0"/>
              <a:t>cannot be measured by wear and tear/ measures of reliability</a:t>
            </a:r>
          </a:p>
          <a:p>
            <a:r>
              <a:rPr lang="en-US" b="1" dirty="0" smtClean="0"/>
              <a:t>Security</a:t>
            </a:r>
            <a:r>
              <a:rPr lang="en-US" dirty="0" smtClean="0"/>
              <a:t>: </a:t>
            </a:r>
            <a:r>
              <a:rPr lang="en-US" sz="2400" dirty="0" smtClean="0"/>
              <a:t>(security attacks on systems through software “holes” rather than through hardware, mainly through piracy, deletion, and alteration of programs and data)</a:t>
            </a:r>
            <a:endParaRPr lang="en-US" dirty="0" smtClean="0"/>
          </a:p>
          <a:p>
            <a:r>
              <a:rPr lang="en-US" b="1" dirty="0" smtClean="0"/>
              <a:t>Safety</a:t>
            </a:r>
            <a:r>
              <a:rPr lang="en-US" dirty="0" smtClean="0"/>
              <a:t>: </a:t>
            </a:r>
            <a:r>
              <a:rPr lang="en-US" sz="2400" dirty="0" smtClean="0"/>
              <a:t>(depends on the design and environment in which such software is used. But because of the multitude of such environments, and because software is the result of many people’s input and used in different applications, there is no guarantee that it will work in every environment)</a:t>
            </a:r>
            <a:endParaRPr lang="en-US" dirty="0" smtClean="0"/>
          </a:p>
          <a:p>
            <a:r>
              <a:rPr lang="en-US" b="1" dirty="0" smtClean="0"/>
              <a:t>Quality</a:t>
            </a:r>
          </a:p>
          <a:p>
            <a:endParaRPr lang="en-US" dirty="0" smtClean="0"/>
          </a:p>
          <a:p>
            <a:pPr marL="0" indent="0">
              <a:buNone/>
            </a:pPr>
            <a:r>
              <a:rPr lang="en-US" dirty="0" smtClean="0"/>
              <a:t>============================</a:t>
            </a:r>
          </a:p>
          <a:p>
            <a:r>
              <a:rPr lang="en-US" b="1" dirty="0" smtClean="0"/>
              <a:t>RISKS &amp; HAZARDS: RISK ASSESSEMENT</a:t>
            </a:r>
          </a:p>
          <a:p>
            <a:endParaRPr lang="en-US" dirty="0"/>
          </a:p>
        </p:txBody>
      </p:sp>
    </p:spTree>
    <p:extLst>
      <p:ext uri="{BB962C8B-B14F-4D97-AF65-F5344CB8AC3E}">
        <p14:creationId xmlns:p14="http://schemas.microsoft.com/office/powerpoint/2010/main" val="7760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Information</a:t>
            </a:r>
            <a:endParaRPr lang="en-US" b="1" dirty="0"/>
          </a:p>
        </p:txBody>
      </p:sp>
      <p:sp>
        <p:nvSpPr>
          <p:cNvPr id="3" name="Content Placeholder 2"/>
          <p:cNvSpPr>
            <a:spLocks noGrp="1"/>
          </p:cNvSpPr>
          <p:nvPr>
            <p:ph idx="1"/>
          </p:nvPr>
        </p:nvSpPr>
        <p:spPr/>
        <p:txBody>
          <a:bodyPr/>
          <a:lstStyle/>
          <a:p>
            <a:r>
              <a:rPr lang="en-US" dirty="0" smtClean="0"/>
              <a:t>Knowledge as Information: Very important</a:t>
            </a:r>
          </a:p>
          <a:p>
            <a:r>
              <a:rPr lang="en-US" dirty="0" smtClean="0"/>
              <a:t>New Technology transmits information in vast amounts and very rapidly and (mostly) freely </a:t>
            </a:r>
          </a:p>
          <a:p>
            <a:r>
              <a:rPr lang="en-US" dirty="0" smtClean="0"/>
              <a:t>Information Revolution (4</a:t>
            </a:r>
            <a:r>
              <a:rPr lang="en-US" baseline="30000" dirty="0" smtClean="0"/>
              <a:t>th</a:t>
            </a:r>
            <a:r>
              <a:rPr lang="en-US" dirty="0" smtClean="0"/>
              <a:t> revolution)</a:t>
            </a:r>
          </a:p>
          <a:p>
            <a:r>
              <a:rPr lang="en-US" dirty="0" smtClean="0"/>
              <a:t>Information Age</a:t>
            </a:r>
          </a:p>
          <a:p>
            <a:r>
              <a:rPr lang="en-US" dirty="0" smtClean="0"/>
              <a:t>Information Societies</a:t>
            </a:r>
            <a:endParaRPr lang="en-US" dirty="0"/>
          </a:p>
        </p:txBody>
      </p:sp>
    </p:spTree>
    <p:extLst>
      <p:ext uri="{BB962C8B-B14F-4D97-AF65-F5344CB8AC3E}">
        <p14:creationId xmlns:p14="http://schemas.microsoft.com/office/powerpoint/2010/main" val="1315620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6146" name="Picture 2" descr="See the source imag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566" r="656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921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Issues in Computing and Information Technology</a:t>
            </a:r>
            <a:endParaRPr lang="en-US" dirty="0"/>
          </a:p>
        </p:txBody>
      </p:sp>
      <p:sp>
        <p:nvSpPr>
          <p:cNvPr id="3" name="Content Placeholder 2"/>
          <p:cNvSpPr>
            <a:spLocks noGrp="1"/>
          </p:cNvSpPr>
          <p:nvPr>
            <p:ph idx="1"/>
          </p:nvPr>
        </p:nvSpPr>
        <p:spPr/>
        <p:txBody>
          <a:bodyPr/>
          <a:lstStyle/>
          <a:p>
            <a:r>
              <a:rPr lang="en-US" dirty="0" smtClean="0"/>
              <a:t>Digital Divide</a:t>
            </a:r>
          </a:p>
          <a:p>
            <a:pPr lvl="1"/>
            <a:r>
              <a:rPr lang="en-US" dirty="0" smtClean="0"/>
              <a:t>Access</a:t>
            </a:r>
          </a:p>
          <a:p>
            <a:pPr lvl="1"/>
            <a:r>
              <a:rPr lang="en-US" dirty="0" smtClean="0"/>
              <a:t>Geography</a:t>
            </a:r>
          </a:p>
          <a:p>
            <a:pPr lvl="1"/>
            <a:r>
              <a:rPr lang="en-US" dirty="0" smtClean="0"/>
              <a:t>Income</a:t>
            </a:r>
          </a:p>
          <a:p>
            <a:pPr lvl="1"/>
            <a:r>
              <a:rPr lang="en-US" dirty="0" smtClean="0"/>
              <a:t>Ethnicity</a:t>
            </a:r>
          </a:p>
          <a:p>
            <a:pPr lvl="1"/>
            <a:r>
              <a:rPr lang="en-US" dirty="0" smtClean="0"/>
              <a:t>Age</a:t>
            </a:r>
          </a:p>
          <a:p>
            <a:pPr lvl="1"/>
            <a:r>
              <a:rPr lang="en-US" dirty="0" smtClean="0"/>
              <a:t>Education</a:t>
            </a:r>
            <a:endParaRPr lang="en-US" dirty="0"/>
          </a:p>
        </p:txBody>
      </p:sp>
    </p:spTree>
    <p:extLst>
      <p:ext uri="{BB962C8B-B14F-4D97-AF65-F5344CB8AC3E}">
        <p14:creationId xmlns:p14="http://schemas.microsoft.com/office/powerpoint/2010/main" val="3214951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747838"/>
            <a:ext cx="65817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81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2050" name="Picture 2" descr="Digital divide">
            <a:hlinkClick r:id="rId2" tooltip="Digital divide"/>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gital divide">
            <a:hlinkClick r:id="rId2" tooltip="Digital div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3238"/>
            <a:ext cx="104775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375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4098" name="Picture 2" descr="http://ritholtz.com/wp-content/uploads/2017/10/digitaldivide.p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2583" b="2258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54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3076" name="Picture 4" descr="See the source imag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45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1210</Words>
  <Application>Microsoft Office PowerPoint</Application>
  <PresentationFormat>On-screen Show (4:3)</PresentationFormat>
  <Paragraphs>133</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Ethics and Cyberspace</vt:lpstr>
      <vt:lpstr>Ethical Issues in Computer Science and Information Technology</vt:lpstr>
      <vt:lpstr>Information</vt:lpstr>
      <vt:lpstr>PowerPoint Presentation</vt:lpstr>
      <vt:lpstr>Social Issues in Computing and Information Technology</vt:lpstr>
      <vt:lpstr>PowerPoint Presentation</vt:lpstr>
      <vt:lpstr>PowerPoint Presentation</vt:lpstr>
      <vt:lpstr>PowerPoint Presentation</vt:lpstr>
      <vt:lpstr>PowerPoint Presentation</vt:lpstr>
      <vt:lpstr>PowerPoint Presentation</vt:lpstr>
      <vt:lpstr>PowerPoint Presentation</vt:lpstr>
      <vt:lpstr>What human input should be:</vt:lpstr>
      <vt:lpstr>Ethics and Privacy</vt:lpstr>
      <vt:lpstr>Challenges</vt:lpstr>
      <vt:lpstr>PRIVACY</vt:lpstr>
      <vt:lpstr>Types of Privacy</vt:lpstr>
      <vt:lpstr>INFORMATION Privacy: protection of unauthorized access to information itself</vt:lpstr>
      <vt:lpstr>Information Privacy</vt:lpstr>
      <vt:lpstr>Institutional Privacy</vt:lpstr>
      <vt:lpstr>Value of Privacy Eroded </vt:lpstr>
      <vt:lpstr>Database Systems Information</vt:lpstr>
      <vt:lpstr>ANONYMITY:  enabled by certain computer means</vt:lpstr>
      <vt:lpstr>Anonymity: good and bad</vt:lpstr>
      <vt:lpstr>SECURITY</vt:lpstr>
      <vt:lpstr>Security-2</vt:lpstr>
      <vt:lpstr>Software and Ethics</vt:lpstr>
      <vt:lpstr>Software: ethical issues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in Computer Science and Information Technology</dc:title>
  <dc:creator>User</dc:creator>
  <cp:lastModifiedBy>Microsoft account</cp:lastModifiedBy>
  <cp:revision>71</cp:revision>
  <dcterms:created xsi:type="dcterms:W3CDTF">2019-05-05T02:40:40Z</dcterms:created>
  <dcterms:modified xsi:type="dcterms:W3CDTF">2020-05-29T20:33:04Z</dcterms:modified>
</cp:coreProperties>
</file>