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8" r:id="rId4"/>
    <p:sldId id="271" r:id="rId5"/>
    <p:sldId id="258" r:id="rId6"/>
    <p:sldId id="269" r:id="rId7"/>
    <p:sldId id="270" r:id="rId8"/>
    <p:sldId id="272" r:id="rId9"/>
    <p:sldId id="273" r:id="rId10"/>
    <p:sldId id="274" r:id="rId11"/>
    <p:sldId id="266" r:id="rId12"/>
    <p:sldId id="261" r:id="rId13"/>
    <p:sldId id="260" r:id="rId14"/>
    <p:sldId id="262" r:id="rId15"/>
    <p:sldId id="263" r:id="rId16"/>
    <p:sldId id="264" r:id="rId17"/>
    <p:sldId id="275" r:id="rId18"/>
    <p:sldId id="265" r:id="rId19"/>
    <p:sldId id="267" r:id="rId20"/>
    <p:sldId id="276" r:id="rId21"/>
    <p:sldId id="278" r:id="rId22"/>
    <p:sldId id="279" r:id="rId23"/>
    <p:sldId id="280" r:id="rId24"/>
    <p:sldId id="277" r:id="rId25"/>
    <p:sldId id="282" r:id="rId26"/>
    <p:sldId id="281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EFAF9-9D8D-4857-86D0-0375F9AE88C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426EB-7DCE-4D25-A6D3-690C9A2B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6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426EB-7DCE-4D25-A6D3-690C9A2B92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5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426EB-7DCE-4D25-A6D3-690C9A2B92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8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5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1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2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0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5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1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0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2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6, 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E3E66-2519-4455-BB60-3DD85C05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8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ETHICS IN CYBERSPACE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Byron KALDIS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859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CHANGING NATURE OF ROBOT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96944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We may build “</a:t>
            </a:r>
            <a:r>
              <a:rPr lang="en-US" sz="3600" b="1" dirty="0" err="1" smtClean="0"/>
              <a:t>nanobots</a:t>
            </a:r>
            <a:r>
              <a:rPr lang="en-US" sz="3600" b="1" dirty="0" smtClean="0"/>
              <a:t>”  (nanotechnology) </a:t>
            </a:r>
            <a:r>
              <a:rPr lang="en-US" sz="3600" b="1" dirty="0"/>
              <a:t>swarms of </a:t>
            </a:r>
            <a:r>
              <a:rPr lang="en-US" sz="3600" b="1" dirty="0" smtClean="0"/>
              <a:t>which will </a:t>
            </a:r>
            <a:r>
              <a:rPr lang="en-US" sz="3600" b="1" dirty="0"/>
              <a:t>work inside our bodies or in the atmosphere or </a:t>
            </a:r>
            <a:r>
              <a:rPr lang="en-US" sz="3600" b="1" dirty="0" smtClean="0"/>
              <a:t>cleaning up </a:t>
            </a:r>
            <a:r>
              <a:rPr lang="en-US" sz="3600" b="1" dirty="0"/>
              <a:t>oil spills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Even </a:t>
            </a:r>
            <a:r>
              <a:rPr lang="en-US" sz="3600" b="1" dirty="0"/>
              <a:t>rooms or entire buildings might be considered as robots — beyond</a:t>
            </a:r>
          </a:p>
          <a:p>
            <a:pPr marL="0" indent="0">
              <a:buNone/>
            </a:pPr>
            <a:r>
              <a:rPr lang="en-US" sz="3600" b="1" dirty="0"/>
              <a:t>the “ smart homes ” of today — </a:t>
            </a:r>
            <a:r>
              <a:rPr lang="en-US" sz="3600" b="1" dirty="0" smtClean="0"/>
              <a:t>they manipulate </a:t>
            </a:r>
            <a:r>
              <a:rPr lang="en-US" sz="3600" b="1" dirty="0"/>
              <a:t>the environment in ways more</a:t>
            </a:r>
          </a:p>
          <a:p>
            <a:pPr marL="0" indent="0">
              <a:buNone/>
            </a:pPr>
            <a:r>
              <a:rPr lang="en-US" sz="3600" b="1" dirty="0"/>
              <a:t>significant than turning on lights and air conditioning. 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With </a:t>
            </a:r>
            <a:r>
              <a:rPr lang="en-US" sz="3600" b="1" dirty="0"/>
              <a:t>synthetic biology, </a:t>
            </a:r>
            <a:r>
              <a:rPr lang="en-US" sz="3600" b="1" dirty="0" smtClean="0"/>
              <a:t>cognitive science</a:t>
            </a:r>
            <a:r>
              <a:rPr lang="en-US" sz="3600" b="1" dirty="0"/>
              <a:t>, and </a:t>
            </a:r>
            <a:r>
              <a:rPr lang="en-US" sz="3600" b="1" dirty="0" err="1"/>
              <a:t>nanoelectronics</a:t>
            </a:r>
            <a:r>
              <a:rPr lang="en-US" sz="3600" b="1" dirty="0"/>
              <a:t>, future robots could be biologically based. 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And human-machine </a:t>
            </a:r>
            <a:r>
              <a:rPr lang="en-US" sz="3600" b="1" dirty="0"/>
              <a:t>integrations, that is, cyborgs, may be much more prevalent than </a:t>
            </a:r>
            <a:r>
              <a:rPr lang="en-US" sz="3600" b="1" dirty="0" smtClean="0"/>
              <a:t>they are </a:t>
            </a:r>
            <a:r>
              <a:rPr lang="en-US" sz="3600" b="1" dirty="0"/>
              <a:t>today, which are mostly limited to patients with artificial body parts, such as </a:t>
            </a:r>
            <a:r>
              <a:rPr lang="en-US" sz="3600" b="1" dirty="0" smtClean="0"/>
              <a:t>limbs and </a:t>
            </a:r>
            <a:r>
              <a:rPr lang="en-US" sz="3600" b="1" dirty="0"/>
              <a:t>joints that are controlled to some degree by robotics. 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So: WHAT IS A “ROBOT”? 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Very fuzzy definition </a:t>
            </a:r>
            <a:r>
              <a:rPr lang="en-US" sz="3600" b="1" dirty="0"/>
              <a:t>of </a:t>
            </a:r>
            <a:r>
              <a:rPr lang="en-US" sz="3600" b="1" dirty="0" smtClean="0"/>
              <a:t>“robot” </a:t>
            </a:r>
          </a:p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What we </a:t>
            </a:r>
            <a:r>
              <a:rPr lang="en-US" sz="3600" b="1" u="sng" dirty="0">
                <a:solidFill>
                  <a:srgbClr val="FF0000"/>
                </a:solidFill>
              </a:rPr>
              <a:t>intuitively consider as robots today may </a:t>
            </a:r>
            <a:r>
              <a:rPr lang="en-US" sz="3600" b="1" u="sng" dirty="0" smtClean="0">
                <a:solidFill>
                  <a:srgbClr val="FF0000"/>
                </a:solidFill>
              </a:rPr>
              <a:t>change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drastically </a:t>
            </a:r>
            <a:r>
              <a:rPr lang="en-US" sz="3600" b="1" u="sng" dirty="0">
                <a:solidFill>
                  <a:srgbClr val="FF0000"/>
                </a:solidFill>
              </a:rPr>
              <a:t>tomorrow</a:t>
            </a:r>
          </a:p>
        </p:txBody>
      </p:sp>
    </p:spTree>
    <p:extLst>
      <p:ext uri="{BB962C8B-B14F-4D97-AF65-F5344CB8AC3E}">
        <p14:creationId xmlns:p14="http://schemas.microsoft.com/office/powerpoint/2010/main" val="879361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future Robots exceed humans in capacities, including ethical ones?</a:t>
            </a:r>
          </a:p>
          <a:p>
            <a:r>
              <a:rPr lang="en-US" dirty="0" smtClean="0"/>
              <a:t>Will Robots be the evolution of a new species?</a:t>
            </a:r>
          </a:p>
          <a:p>
            <a:r>
              <a:rPr lang="en-US" dirty="0" smtClean="0"/>
              <a:t>Will future Robots require different ethical approaches to understand their behavior?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64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3600" dirty="0" smtClean="0"/>
              <a:t>Ethical Issues in ICT </a:t>
            </a:r>
            <a:br>
              <a:rPr lang="en-US" sz="3600" dirty="0" smtClean="0"/>
            </a:br>
            <a:r>
              <a:rPr lang="en-US" sz="2800" dirty="0" smtClean="0"/>
              <a:t>(information-Computer Technologies)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2484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Dual-use technology (every technology can be used or misused)</a:t>
            </a:r>
          </a:p>
          <a:p>
            <a:r>
              <a:rPr lang="en-US" dirty="0"/>
              <a:t> </a:t>
            </a:r>
            <a:r>
              <a:rPr lang="en-US" dirty="0" err="1"/>
              <a:t>Anthropomorphization</a:t>
            </a:r>
            <a:r>
              <a:rPr lang="en-US" dirty="0"/>
              <a:t> of machines</a:t>
            </a:r>
          </a:p>
          <a:p>
            <a:r>
              <a:rPr lang="en-US" dirty="0"/>
              <a:t> Humanization of the human/machine relationship (cognitive and</a:t>
            </a:r>
          </a:p>
          <a:p>
            <a:r>
              <a:rPr lang="en-US" dirty="0"/>
              <a:t>affective bonds toward machines)</a:t>
            </a:r>
          </a:p>
          <a:p>
            <a:r>
              <a:rPr lang="en-US" dirty="0"/>
              <a:t> Technology addiction</a:t>
            </a:r>
          </a:p>
          <a:p>
            <a:r>
              <a:rPr lang="en-US" dirty="0"/>
              <a:t> Digital divide, socio-technological gap (age, social layers, world</a:t>
            </a:r>
          </a:p>
          <a:p>
            <a:r>
              <a:rPr lang="en-US" dirty="0"/>
              <a:t>areas)</a:t>
            </a:r>
          </a:p>
          <a:p>
            <a:r>
              <a:rPr lang="en-US" dirty="0"/>
              <a:t> Fair access to technological resources</a:t>
            </a:r>
          </a:p>
          <a:p>
            <a:r>
              <a:rPr lang="en-US" dirty="0"/>
              <a:t> Effects of technology on the global distribution </a:t>
            </a:r>
            <a:r>
              <a:rPr lang="en-US" dirty="0" smtClean="0"/>
              <a:t>of wealth </a:t>
            </a:r>
            <a:r>
              <a:rPr lang="en-US" dirty="0"/>
              <a:t>and power</a:t>
            </a:r>
          </a:p>
          <a:p>
            <a:r>
              <a:rPr lang="en-US" dirty="0"/>
              <a:t> Environmental impact of technology</a:t>
            </a:r>
          </a:p>
        </p:txBody>
      </p:sp>
    </p:spTree>
    <p:extLst>
      <p:ext uri="{BB962C8B-B14F-4D97-AF65-F5344CB8AC3E}">
        <p14:creationId xmlns:p14="http://schemas.microsoft.com/office/powerpoint/2010/main" val="787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EURON: Ethical Issues in Robot-ethics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What is human? Post-human? Cyborg?</a:t>
            </a:r>
          </a:p>
          <a:p>
            <a:r>
              <a:rPr lang="en-US" dirty="0"/>
              <a:t> Human life/artificial life</a:t>
            </a:r>
          </a:p>
          <a:p>
            <a:r>
              <a:rPr lang="en-US" dirty="0"/>
              <a:t> Human intelligence/artificial intelligence</a:t>
            </a:r>
          </a:p>
          <a:p>
            <a:r>
              <a:rPr lang="en-US" dirty="0"/>
              <a:t> Privacy versus traceability of actions</a:t>
            </a:r>
          </a:p>
          <a:p>
            <a:r>
              <a:rPr lang="en-US" dirty="0"/>
              <a:t> Integrity of the person/perception of the human being</a:t>
            </a:r>
          </a:p>
          <a:p>
            <a:r>
              <a:rPr lang="en-US" dirty="0"/>
              <a:t> Diversity (gender, ethnicity, minority)</a:t>
            </a:r>
          </a:p>
          <a:p>
            <a:r>
              <a:rPr lang="en-US" dirty="0"/>
              <a:t> Freedom</a:t>
            </a:r>
          </a:p>
          <a:p>
            <a:r>
              <a:rPr lang="en-US" dirty="0"/>
              <a:t> Human enhancement (physical, cognitive, nanotechnology)</a:t>
            </a:r>
          </a:p>
          <a:p>
            <a:r>
              <a:rPr lang="en-US" dirty="0"/>
              <a:t> What is science/knowledge?</a:t>
            </a:r>
          </a:p>
          <a:p>
            <a:r>
              <a:rPr lang="en-US" dirty="0"/>
              <a:t> Animal welfare</a:t>
            </a:r>
          </a:p>
        </p:txBody>
      </p:sp>
    </p:spTree>
    <p:extLst>
      <p:ext uri="{BB962C8B-B14F-4D97-AF65-F5344CB8AC3E}">
        <p14:creationId xmlns:p14="http://schemas.microsoft.com/office/powerpoint/2010/main" val="15082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EURON Rules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Respect for human dignity and human rights</a:t>
            </a:r>
          </a:p>
          <a:p>
            <a:r>
              <a:rPr lang="en-US" dirty="0"/>
              <a:t> Equality, justice, and equity</a:t>
            </a:r>
          </a:p>
          <a:p>
            <a:r>
              <a:rPr lang="en-US" dirty="0"/>
              <a:t> Benefit/harm analysis</a:t>
            </a:r>
          </a:p>
          <a:p>
            <a:r>
              <a:rPr lang="en-US" dirty="0"/>
              <a:t> Respect for cultural diversity and pluralism</a:t>
            </a:r>
          </a:p>
          <a:p>
            <a:r>
              <a:rPr lang="en-US" dirty="0"/>
              <a:t> Nondiscrimination and </a:t>
            </a:r>
            <a:r>
              <a:rPr lang="en-US" dirty="0" err="1"/>
              <a:t>nonstigmatization</a:t>
            </a:r>
            <a:endParaRPr lang="en-US" dirty="0"/>
          </a:p>
          <a:p>
            <a:r>
              <a:rPr lang="en-US" dirty="0"/>
              <a:t> Autonomy and individual responsibility</a:t>
            </a:r>
          </a:p>
          <a:p>
            <a:r>
              <a:rPr lang="en-US" dirty="0"/>
              <a:t> Informed consent</a:t>
            </a:r>
          </a:p>
          <a:p>
            <a:r>
              <a:rPr lang="en-US" dirty="0"/>
              <a:t> Privacy</a:t>
            </a:r>
          </a:p>
          <a:p>
            <a:r>
              <a:rPr lang="en-US" dirty="0"/>
              <a:t> Confidentiality</a:t>
            </a:r>
          </a:p>
          <a:p>
            <a:r>
              <a:rPr lang="en-US" dirty="0"/>
              <a:t> Solidarity and cooperation</a:t>
            </a:r>
          </a:p>
          <a:p>
            <a:r>
              <a:rPr lang="en-US" dirty="0"/>
              <a:t> Social responsibility</a:t>
            </a:r>
          </a:p>
          <a:p>
            <a:r>
              <a:rPr lang="en-US" dirty="0"/>
              <a:t> Sharing of benefits</a:t>
            </a:r>
          </a:p>
          <a:p>
            <a:r>
              <a:rPr lang="en-US" dirty="0"/>
              <a:t> Responsibility toward the </a:t>
            </a:r>
            <a:r>
              <a:rPr lang="en-US" dirty="0" smtClean="0"/>
              <a:t>biosphere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In 1942, novelist Isaac Asimov formulated the Three Laws of Robotics in the</a:t>
            </a:r>
          </a:p>
          <a:p>
            <a:pPr marL="0" indent="0">
              <a:buNone/>
            </a:pPr>
            <a:r>
              <a:rPr lang="en-US" dirty="0" smtClean="0"/>
              <a:t>short story </a:t>
            </a:r>
            <a:r>
              <a:rPr lang="en-US" i="1" dirty="0" smtClean="0"/>
              <a:t>Runaround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A robot may not injure a human being, or through inaction, allow a human</a:t>
            </a:r>
          </a:p>
          <a:p>
            <a:pPr marL="0" indent="0">
              <a:buNone/>
            </a:pPr>
            <a:r>
              <a:rPr lang="en-US" dirty="0" smtClean="0"/>
              <a:t>being to come to harm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A robot must obey the orders given it by human beings except where such</a:t>
            </a:r>
          </a:p>
          <a:p>
            <a:pPr marL="0" indent="0">
              <a:buNone/>
            </a:pPr>
            <a:r>
              <a:rPr lang="en-US" dirty="0" smtClean="0"/>
              <a:t>orders would conflict with the First Law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A robot must protect its own existence as long as such protection does not</a:t>
            </a:r>
          </a:p>
          <a:p>
            <a:pPr marL="0" indent="0">
              <a:buNone/>
            </a:pPr>
            <a:r>
              <a:rPr lang="en-US" dirty="0" smtClean="0"/>
              <a:t>conflict with the First or Second Law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Later on Asimov added the Fourth Law (known as </a:t>
            </a:r>
            <a:r>
              <a:rPr lang="en-US" i="1" dirty="0" smtClean="0"/>
              <a:t>Law Zero</a:t>
            </a:r>
            <a:r>
              <a:rPr lang="en-US" dirty="0" smtClean="0"/>
              <a:t>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4. No robot may harm humanity or, through inaction, allow humanity to come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to harm.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Is </a:t>
            </a:r>
            <a:r>
              <a:rPr lang="en-US" dirty="0" err="1" smtClean="0"/>
              <a:t>robotethics</a:t>
            </a:r>
            <a:r>
              <a:rPr lang="en-US" dirty="0" smtClean="0"/>
              <a:t> the ethics of robots or the ethics of robotic scientists? </a:t>
            </a:r>
          </a:p>
          <a:p>
            <a:r>
              <a:rPr lang="en-US" dirty="0"/>
              <a:t> </a:t>
            </a:r>
            <a:r>
              <a:rPr lang="en-US" dirty="0" smtClean="0"/>
              <a:t>Which kind of “ethics” is the correct one for Robotics?</a:t>
            </a:r>
          </a:p>
          <a:p>
            <a:r>
              <a:rPr lang="en-US" dirty="0" smtClean="0"/>
              <a:t>How contradictory is, on the one hand, the need to  implement </a:t>
            </a:r>
            <a:r>
              <a:rPr lang="en-US" dirty="0" err="1" smtClean="0"/>
              <a:t>robotethics</a:t>
            </a:r>
            <a:r>
              <a:rPr lang="en-US" dirty="0" smtClean="0"/>
              <a:t> in robots, and, on the other, the development of robot autonomy?</a:t>
            </a:r>
          </a:p>
          <a:p>
            <a:r>
              <a:rPr lang="en-US" dirty="0" smtClean="0"/>
              <a:t>Can robots can exhibit a “personality”?</a:t>
            </a:r>
          </a:p>
          <a:p>
            <a:pPr lvl="2"/>
            <a:r>
              <a:rPr lang="en-US" dirty="0" smtClean="0"/>
              <a:t>Do robots have consciousness?</a:t>
            </a:r>
          </a:p>
          <a:p>
            <a:r>
              <a:rPr lang="en-US" smtClean="0"/>
              <a:t>Can </a:t>
            </a:r>
            <a:r>
              <a:rPr lang="en-US" dirty="0" smtClean="0"/>
              <a:t>robots can express “emotion”?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ETHICAL AND SOCIAL ISSUES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Safety and Errors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Law and Ethics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Social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26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What is a Robot?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dirty="0" smtClean="0"/>
              <a:t>A Robot is only a Machine</a:t>
            </a:r>
          </a:p>
          <a:p>
            <a:pPr lvl="1"/>
            <a:r>
              <a:rPr lang="en-US" dirty="0" smtClean="0"/>
              <a:t>no consciousness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free will</a:t>
            </a:r>
          </a:p>
          <a:p>
            <a:pPr lvl="1"/>
            <a:r>
              <a:rPr lang="en-US" dirty="0" smtClean="0"/>
              <a:t>no emotions</a:t>
            </a:r>
          </a:p>
          <a:p>
            <a:r>
              <a:rPr lang="en-US" dirty="0" smtClean="0"/>
              <a:t>A Robot is a Moral Agent (not merely a moral patient)</a:t>
            </a:r>
          </a:p>
          <a:p>
            <a:pPr lvl="1"/>
            <a:r>
              <a:rPr lang="en-US" dirty="0" smtClean="0"/>
              <a:t>Despite not exhibiting consciousness or emotions</a:t>
            </a:r>
          </a:p>
          <a:p>
            <a:pPr lvl="1"/>
            <a:r>
              <a:rPr lang="en-US" dirty="0" smtClean="0"/>
              <a:t>Mind-less Morality (morality without necessarily mental activity)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far can Ethics be relevant to Robots?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Answers:</a:t>
            </a:r>
          </a:p>
          <a:p>
            <a:r>
              <a:rPr lang="en-US" dirty="0" smtClean="0"/>
              <a:t>Not at all</a:t>
            </a:r>
          </a:p>
          <a:p>
            <a:r>
              <a:rPr lang="en-US" dirty="0" smtClean="0"/>
              <a:t>Superficially or Simple Questions</a:t>
            </a:r>
          </a:p>
          <a:p>
            <a:r>
              <a:rPr lang="en-US" dirty="0" smtClean="0"/>
              <a:t>Deep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9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ROBOTETHICS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2: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Ethics and Robotics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1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dirty="0" smtClean="0"/>
              <a:t>What is PERSONHOOD?</a:t>
            </a:r>
          </a:p>
          <a:p>
            <a:pPr lvl="2"/>
            <a:r>
              <a:rPr lang="en-US" dirty="0" smtClean="0"/>
              <a:t>What is “person” in a </a:t>
            </a:r>
            <a:r>
              <a:rPr lang="en-US" u="sng" dirty="0" smtClean="0"/>
              <a:t>moral sense</a:t>
            </a:r>
          </a:p>
          <a:p>
            <a:r>
              <a:rPr lang="en-US" dirty="0" smtClean="0"/>
              <a:t>Can a Robot be a person/moral agent?</a:t>
            </a:r>
          </a:p>
          <a:p>
            <a:pPr lvl="1"/>
            <a:r>
              <a:rPr lang="en-US" dirty="0" smtClean="0"/>
              <a:t>Emotions &amp; moral sentiments</a:t>
            </a:r>
          </a:p>
          <a:p>
            <a:pPr lvl="3"/>
            <a:r>
              <a:rPr lang="en-US" dirty="0"/>
              <a:t>Necessary prerequisite?</a:t>
            </a:r>
          </a:p>
          <a:p>
            <a:pPr lvl="1"/>
            <a:r>
              <a:rPr lang="en-US" dirty="0" smtClean="0"/>
              <a:t>Evolution &amp; moral decision-making</a:t>
            </a:r>
          </a:p>
          <a:p>
            <a:pPr lvl="3"/>
            <a:r>
              <a:rPr lang="en-US" dirty="0" smtClean="0"/>
              <a:t>Unconscious decision &amp; movements (instincts)</a:t>
            </a:r>
          </a:p>
          <a:p>
            <a:pPr lvl="3"/>
            <a:r>
              <a:rPr lang="en-US" dirty="0" smtClean="0"/>
              <a:t>But also Higher cognitive Decision-making</a:t>
            </a:r>
          </a:p>
          <a:p>
            <a:pPr lvl="1"/>
            <a:r>
              <a:rPr lang="en-US" i="1" dirty="0" smtClean="0"/>
              <a:t>DELIBERATION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3047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Deliberative cognitive system humans have when thinking &amp; deciding morally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representation of alternatives</a:t>
            </a:r>
          </a:p>
          <a:p>
            <a:r>
              <a:rPr lang="en-US" dirty="0" smtClean="0"/>
              <a:t>Weighing + &amp; - &gt; costs and benefits</a:t>
            </a:r>
          </a:p>
          <a:p>
            <a:r>
              <a:rPr lang="en-US" dirty="0" smtClean="0"/>
              <a:t>Understanding rules &amp; maxims</a:t>
            </a:r>
          </a:p>
          <a:p>
            <a:r>
              <a:rPr lang="en-US" dirty="0" smtClean="0"/>
              <a:t>Shunning (silencing) emotions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22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Morality without Instincts &amp; Emotional reactions? Only Deliberation?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Beings without moral emotions</a:t>
            </a:r>
          </a:p>
          <a:p>
            <a:r>
              <a:rPr lang="en-US" dirty="0" smtClean="0"/>
              <a:t>Moral Beings with Rational Deliberative capacities</a:t>
            </a:r>
          </a:p>
          <a:p>
            <a:r>
              <a:rPr lang="en-US" dirty="0" smtClean="0"/>
              <a:t>Rational intelligence</a:t>
            </a:r>
          </a:p>
          <a:p>
            <a:r>
              <a:rPr lang="en-US" dirty="0" smtClean="0"/>
              <a:t>Moral intelligence</a:t>
            </a:r>
          </a:p>
          <a:p>
            <a:pPr marL="0" indent="0" algn="ctr">
              <a:buNone/>
            </a:pPr>
            <a:r>
              <a:rPr lang="en-US" dirty="0" smtClean="0"/>
              <a:t>		SO ROBOTS MAY BE PERSONS in the moral 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31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Freedom and Free-Will?</a:t>
            </a:r>
            <a:br>
              <a:rPr lang="en-US" dirty="0" smtClean="0"/>
            </a:br>
            <a:r>
              <a:rPr lang="en-US" sz="2400" dirty="0"/>
              <a:t>a</a:t>
            </a:r>
            <a:r>
              <a:rPr lang="en-US" sz="2400" dirty="0" smtClean="0"/>
              <a:t>dditional requirement for moral personhood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Free-Will?</a:t>
            </a:r>
          </a:p>
          <a:p>
            <a:pPr lvl="2"/>
            <a:r>
              <a:rPr lang="en-US" dirty="0" smtClean="0"/>
              <a:t>Do humans really have it?</a:t>
            </a:r>
          </a:p>
          <a:p>
            <a:r>
              <a:rPr lang="en-US" dirty="0" smtClean="0"/>
              <a:t>Can Robots have it?</a:t>
            </a:r>
          </a:p>
          <a:p>
            <a:r>
              <a:rPr lang="en-US" dirty="0" smtClean="0"/>
              <a:t>Consciousness </a:t>
            </a:r>
          </a:p>
          <a:p>
            <a:pPr lvl="1"/>
            <a:r>
              <a:rPr lang="en-US" dirty="0" smtClean="0"/>
              <a:t>The problem of consciousness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ow does it feel from the inside</a:t>
            </a:r>
          </a:p>
          <a:p>
            <a:pPr lvl="3"/>
            <a:r>
              <a:rPr lang="en-US" dirty="0" smtClean="0"/>
              <a:t>Humans</a:t>
            </a:r>
            <a:r>
              <a:rPr lang="en-US" dirty="0"/>
              <a:t>, Freedom and Physics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20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 Machines</a:t>
            </a:r>
            <a:br>
              <a:rPr lang="en-US" dirty="0" smtClean="0"/>
            </a:br>
            <a:r>
              <a:rPr lang="en-US" sz="2000" dirty="0" smtClean="0"/>
              <a:t>K. Allen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AUTONOMOUS ARTIFICIAL MORAL AGENTS</a:t>
            </a:r>
          </a:p>
          <a:p>
            <a:endParaRPr lang="en-US" dirty="0"/>
          </a:p>
          <a:p>
            <a:pPr lvl="4"/>
            <a:r>
              <a:rPr lang="en-US" dirty="0" smtClean="0"/>
              <a:t>More than agents whose actions have ethical impact but agents who are </a:t>
            </a:r>
            <a:r>
              <a:rPr lang="en-US" b="1" dirty="0" smtClean="0"/>
              <a:t>moral </a:t>
            </a:r>
            <a:r>
              <a:rPr lang="en-US" b="1" dirty="0" err="1" smtClean="0"/>
              <a:t>reasoners</a:t>
            </a:r>
            <a:endParaRPr lang="en-US" b="1" dirty="0" smtClean="0"/>
          </a:p>
          <a:p>
            <a:pPr lvl="2"/>
            <a:r>
              <a:rPr lang="en-US" dirty="0"/>
              <a:t>two dimensions: </a:t>
            </a:r>
            <a:endParaRPr lang="en-US" dirty="0" smtClean="0"/>
          </a:p>
          <a:p>
            <a:pPr marL="914400" lvl="2" indent="0">
              <a:buNone/>
            </a:pPr>
            <a:r>
              <a:rPr lang="en-US" b="1" dirty="0" smtClean="0"/>
              <a:t>autonomy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sensitivity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b="1" dirty="0" smtClean="0"/>
              <a:t>morally</a:t>
            </a:r>
            <a:r>
              <a:rPr lang="en-US" dirty="0" smtClean="0"/>
              <a:t> </a:t>
            </a:r>
            <a:r>
              <a:rPr lang="en-US" dirty="0"/>
              <a:t>relevant </a:t>
            </a:r>
            <a:r>
              <a:rPr lang="en-US" dirty="0" smtClean="0"/>
              <a:t>facts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artificial agents might </a:t>
            </a:r>
            <a:r>
              <a:rPr lang="en-US" dirty="0"/>
              <a:t>eventually attain genuine moral agency with responsibilities and rights, comparable</a:t>
            </a:r>
          </a:p>
          <a:p>
            <a:pPr marL="914400" lvl="2" indent="0">
              <a:buNone/>
            </a:pPr>
            <a:r>
              <a:rPr lang="en-US" dirty="0"/>
              <a:t>to those of humans.</a:t>
            </a:r>
          </a:p>
        </p:txBody>
      </p:sp>
    </p:spTree>
    <p:extLst>
      <p:ext uri="{BB962C8B-B14F-4D97-AF65-F5344CB8AC3E}">
        <p14:creationId xmlns:p14="http://schemas.microsoft.com/office/powerpoint/2010/main" val="1365661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3"/>
            <a:ext cx="5400600" cy="43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58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Systems with very limited autonomy and sensitivity</a:t>
            </a:r>
          </a:p>
          <a:p>
            <a:pPr marL="0" indent="0">
              <a:buNone/>
            </a:pPr>
            <a:r>
              <a:rPr lang="en-US" dirty="0"/>
              <a:t>have only “ operational morality, ” meaning that their moral </a:t>
            </a:r>
            <a:r>
              <a:rPr lang="en-US" dirty="0" smtClean="0"/>
              <a:t>significance </a:t>
            </a:r>
            <a:r>
              <a:rPr lang="en-US" dirty="0"/>
              <a:t>is entirely </a:t>
            </a:r>
            <a:r>
              <a:rPr lang="en-US" dirty="0" smtClean="0"/>
              <a:t>in the </a:t>
            </a:r>
            <a:r>
              <a:rPr lang="en-US" dirty="0"/>
              <a:t>hands of designers and users.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machines become more sophisticated, a kind </a:t>
            </a:r>
            <a:r>
              <a:rPr lang="en-US" dirty="0" smtClean="0"/>
              <a:t>of  “functional </a:t>
            </a:r>
            <a:r>
              <a:rPr lang="en-US" dirty="0"/>
              <a:t>morality ” is possible, where the machines themselves have the </a:t>
            </a:r>
            <a:r>
              <a:rPr lang="en-US" dirty="0" smtClean="0"/>
              <a:t>capacity for </a:t>
            </a:r>
            <a:r>
              <a:rPr lang="en-US" dirty="0"/>
              <a:t>assessing and responding to moral challenges.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creators of functional </a:t>
            </a:r>
            <a:r>
              <a:rPr lang="en-US" dirty="0" smtClean="0"/>
              <a:t>morality in </a:t>
            </a:r>
            <a:r>
              <a:rPr lang="en-US" dirty="0"/>
              <a:t>machines face many constraints due to the limits of present technology.</a:t>
            </a:r>
          </a:p>
        </p:txBody>
      </p:sp>
    </p:spTree>
    <p:extLst>
      <p:ext uri="{BB962C8B-B14F-4D97-AF65-F5344CB8AC3E}">
        <p14:creationId xmlns:p14="http://schemas.microsoft.com/office/powerpoint/2010/main" val="171295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Philosophers and Designers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 theories of Ethics</a:t>
            </a:r>
          </a:p>
          <a:p>
            <a:r>
              <a:rPr lang="en-US" dirty="0" smtClean="0"/>
              <a:t>Bottom-up Developmental approaches</a:t>
            </a:r>
          </a:p>
          <a:p>
            <a:r>
              <a:rPr lang="en-US" dirty="0" smtClean="0"/>
              <a:t>Recent Developments in Cognitive Sciences affect future approaches of how to build Artificial Moral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74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1. Full moral agency for machines requires capacities or features we either did not</a:t>
            </a:r>
          </a:p>
          <a:p>
            <a:pPr marL="0" indent="0">
              <a:buNone/>
            </a:pPr>
            <a:r>
              <a:rPr lang="en-US" dirty="0"/>
              <a:t>mention in </a:t>
            </a:r>
            <a:r>
              <a:rPr lang="en-US" i="1" dirty="0"/>
              <a:t>MM </a:t>
            </a:r>
            <a:r>
              <a:rPr lang="en-US" dirty="0"/>
              <a:t>or whose centrality we did not emphasize adequately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2. Some features required for full moral agency cannot be implemented in a </a:t>
            </a:r>
            <a:r>
              <a:rPr lang="en-US" dirty="0" smtClean="0"/>
              <a:t>computer system </a:t>
            </a:r>
            <a:r>
              <a:rPr lang="en-US" dirty="0"/>
              <a:t>or robot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3. The approaches we propose for developing AMAs are too </a:t>
            </a:r>
            <a:r>
              <a:rPr lang="en-US" dirty="0" err="1" smtClean="0"/>
              <a:t>humancentric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Robots will </a:t>
            </a:r>
            <a:r>
              <a:rPr lang="en-US" dirty="0"/>
              <a:t>need a moral code that does not necessarily duplicate human morality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4. The work of researchers focused on ensuring that a technological singularity will</a:t>
            </a:r>
          </a:p>
          <a:p>
            <a:pPr marL="0" indent="0">
              <a:buNone/>
            </a:pPr>
            <a:r>
              <a:rPr lang="en-US" dirty="0"/>
              <a:t>be friendly to humans (friendly AI) was not given its due in </a:t>
            </a:r>
            <a:r>
              <a:rPr lang="en-US" i="1" dirty="0"/>
              <a:t>MM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5. In focusing on the prospects for building AMAs, we imply that dangers posed</a:t>
            </a:r>
          </a:p>
          <a:p>
            <a:r>
              <a:rPr lang="en-US" dirty="0"/>
              <a:t>by (</a:t>
            </a:r>
            <a:r>
              <a:rPr lang="en-US" dirty="0" err="1"/>
              <a:t>ro</a:t>
            </a:r>
            <a:r>
              <a:rPr lang="en-US" dirty="0"/>
              <a:t>)bots can be averted, whereas many of the dangers cannot be averted easily.</a:t>
            </a:r>
          </a:p>
          <a:p>
            <a:r>
              <a:rPr lang="en-US" dirty="0"/>
              <a:t>In other words, </a:t>
            </a:r>
            <a:r>
              <a:rPr lang="en-US" i="1" dirty="0"/>
              <a:t>MM </a:t>
            </a:r>
            <a:r>
              <a:rPr lang="en-US" dirty="0"/>
              <a:t>contributes to the illusion that there is a technological fi x,</a:t>
            </a:r>
          </a:p>
          <a:p>
            <a:r>
              <a:rPr lang="en-US" dirty="0"/>
              <a:t>and thereby dilutes the need to slow, and even stop, the development of harmful</a:t>
            </a:r>
          </a:p>
          <a:p>
            <a:r>
              <a:rPr lang="en-US" dirty="0"/>
              <a:t>systems</a:t>
            </a:r>
          </a:p>
        </p:txBody>
      </p:sp>
    </p:spTree>
    <p:extLst>
      <p:ext uri="{BB962C8B-B14F-4D97-AF65-F5344CB8AC3E}">
        <p14:creationId xmlns:p14="http://schemas.microsoft.com/office/powerpoint/2010/main" val="167363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n-US" dirty="0"/>
              <a:t>5. In focusing on the prospects for building AMAs, we imply that dangers </a:t>
            </a:r>
            <a:r>
              <a:rPr lang="en-US" dirty="0" smtClean="0"/>
              <a:t>posed by robots </a:t>
            </a:r>
            <a:r>
              <a:rPr lang="en-US" dirty="0"/>
              <a:t>can be averted, whereas many of the dangers cannot be averted easily.</a:t>
            </a:r>
          </a:p>
          <a:p>
            <a:pPr marL="0" indent="0">
              <a:buNone/>
            </a:pPr>
            <a:r>
              <a:rPr lang="en-US" sz="2600" dirty="0"/>
              <a:t>In other words, </a:t>
            </a:r>
            <a:r>
              <a:rPr lang="en-US" sz="2600" dirty="0" smtClean="0"/>
              <a:t>Moral Machines </a:t>
            </a:r>
            <a:r>
              <a:rPr lang="en-US" sz="2600" dirty="0"/>
              <a:t>contributes to the illusion that there is a technological </a:t>
            </a:r>
            <a:r>
              <a:rPr lang="en-US" sz="2600" dirty="0" smtClean="0"/>
              <a:t>fix, and </a:t>
            </a:r>
            <a:r>
              <a:rPr lang="en-US" sz="2600" dirty="0"/>
              <a:t>thereby dilutes the need to slow, and even stop, the development of </a:t>
            </a:r>
            <a:r>
              <a:rPr lang="en-US" sz="2600" dirty="0" smtClean="0"/>
              <a:t>harmful systems</a:t>
            </a:r>
          </a:p>
          <a:p>
            <a:r>
              <a:rPr lang="en-US" dirty="0"/>
              <a:t>6. The claim that the attempt to design AMAs helps us understand human </a:t>
            </a:r>
            <a:r>
              <a:rPr lang="en-US" dirty="0" smtClean="0"/>
              <a:t>moral decision </a:t>
            </a:r>
            <a:r>
              <a:rPr lang="en-US" dirty="0"/>
              <a:t>making better could be developed </a:t>
            </a:r>
            <a:r>
              <a:rPr lang="en-US"/>
              <a:t>more </a:t>
            </a:r>
            <a:r>
              <a:rPr lang="en-US" smtClean="0"/>
              <a:t>fully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word “ </a:t>
            </a:r>
            <a:r>
              <a:rPr lang="en-US" b="1" dirty="0"/>
              <a:t>robot</a:t>
            </a:r>
            <a:r>
              <a:rPr lang="en-US" dirty="0"/>
              <a:t> ” was coined for the first time nearly </a:t>
            </a:r>
            <a:r>
              <a:rPr lang="en-US" dirty="0" smtClean="0"/>
              <a:t>a century </a:t>
            </a:r>
            <a:r>
              <a:rPr lang="en-US" dirty="0"/>
              <a:t>ago ( </a:t>
            </a:r>
            <a:r>
              <a:rPr lang="en-US" dirty="0" smtClean="0"/>
              <a:t>by </a:t>
            </a:r>
            <a:r>
              <a:rPr lang="en-US" dirty="0" err="1" smtClean="0"/>
              <a:t>Kerel</a:t>
            </a:r>
            <a:r>
              <a:rPr lang="en-US" dirty="0" smtClean="0"/>
              <a:t> Capek in his play of </a:t>
            </a:r>
            <a:r>
              <a:rPr lang="en-US" dirty="0"/>
              <a:t>1921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424847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56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1124744"/>
            <a:ext cx="196879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5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We can forecast that in the XXI century humanity will coexist with the first alien intelligence we have ever come into contact with – robots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i="1" dirty="0" err="1" smtClean="0"/>
              <a:t>Roboethics</a:t>
            </a:r>
            <a:r>
              <a:rPr lang="en-US" sz="2400" i="1" dirty="0" smtClean="0"/>
              <a:t> Roadmap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European Robotics Research Network (EURON)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89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OLD ROLES for Robots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past robots were thought to perform the “three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’s”  = </a:t>
            </a:r>
            <a:r>
              <a:rPr lang="en-US" dirty="0"/>
              <a:t>jobs that are </a:t>
            </a:r>
            <a:r>
              <a:rPr lang="en-US" b="1" dirty="0" smtClean="0"/>
              <a:t>D</a:t>
            </a:r>
            <a:r>
              <a:rPr lang="en-US" dirty="0" smtClean="0"/>
              <a:t>ull</a:t>
            </a:r>
            <a:r>
              <a:rPr lang="en-US" dirty="0"/>
              <a:t>, </a:t>
            </a:r>
            <a:r>
              <a:rPr lang="en-US" b="1" dirty="0" smtClean="0"/>
              <a:t>D</a:t>
            </a:r>
            <a:r>
              <a:rPr lang="en-US" dirty="0" smtClean="0"/>
              <a:t>irty</a:t>
            </a:r>
            <a:r>
              <a:rPr lang="en-US" dirty="0"/>
              <a:t>, or</a:t>
            </a:r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dirty="0" smtClean="0"/>
              <a:t>angerous (examples of such jobs)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But!</a:t>
            </a:r>
          </a:p>
          <a:p>
            <a:pPr marL="0" indent="0">
              <a:buNone/>
            </a:pPr>
            <a:r>
              <a:rPr lang="en-US" dirty="0" smtClean="0"/>
              <a:t>Now we can think of robots differently in more serious roles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4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4605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NEW ROLES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Robots as </a:t>
            </a:r>
            <a:r>
              <a:rPr lang="en-US" dirty="0"/>
              <a:t>human replacements.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 </a:t>
            </a:r>
            <a:r>
              <a:rPr lang="en-US" dirty="0"/>
              <a:t>than mere tools, which cannot think and act independently, robots are </a:t>
            </a:r>
            <a:r>
              <a:rPr lang="en-US" dirty="0" smtClean="0"/>
              <a:t>able to </a:t>
            </a:r>
            <a:r>
              <a:rPr lang="en-US" dirty="0"/>
              <a:t>serve in many old and new roles in society that are </a:t>
            </a:r>
            <a:r>
              <a:rPr lang="en-US" dirty="0" smtClean="0"/>
              <a:t>often impossible due to </a:t>
            </a:r>
            <a:r>
              <a:rPr lang="en-US" dirty="0"/>
              <a:t>human frailties and </a:t>
            </a:r>
            <a:r>
              <a:rPr lang="en-US" dirty="0" smtClean="0"/>
              <a:t>limitations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emi- </a:t>
            </a:r>
            <a:r>
              <a:rPr lang="en-US" dirty="0"/>
              <a:t>and </a:t>
            </a:r>
            <a:r>
              <a:rPr lang="en-US" dirty="0" smtClean="0"/>
              <a:t>fully-autonomous machines that could </a:t>
            </a:r>
            <a:r>
              <a:rPr lang="en-US" dirty="0"/>
              <a:t>carry out those jobs more optimally.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Beyond </a:t>
            </a:r>
            <a:r>
              <a:rPr lang="en-US" dirty="0"/>
              <a:t>the usual “ three Ds, </a:t>
            </a:r>
            <a:r>
              <a:rPr lang="en-US" dirty="0" smtClean="0"/>
              <a:t>” robots </a:t>
            </a:r>
            <a:r>
              <a:rPr lang="en-US" dirty="0"/>
              <a:t>perform delicate and difficult surgeries, which are risky with shaky human</a:t>
            </a:r>
          </a:p>
          <a:p>
            <a:pPr marL="0" indent="0">
              <a:buNone/>
            </a:pPr>
            <a:r>
              <a:rPr lang="en-US" dirty="0"/>
              <a:t>hands. They can navigate inaccessible places, such as the ocean floor or the </a:t>
            </a:r>
            <a:r>
              <a:rPr lang="en-US" dirty="0" smtClean="0"/>
              <a:t>surface of </a:t>
            </a:r>
            <a:r>
              <a:rPr lang="en-US" dirty="0"/>
              <a:t>Mars.</a:t>
            </a:r>
          </a:p>
        </p:txBody>
      </p:sp>
    </p:spTree>
    <p:extLst>
      <p:ext uri="{BB962C8B-B14F-4D97-AF65-F5344CB8AC3E}">
        <p14:creationId xmlns:p14="http://schemas.microsoft.com/office/powerpoint/2010/main" val="355390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Even newer roles for robots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argue that robots could replace humans</a:t>
            </a:r>
          </a:p>
          <a:p>
            <a:pPr marL="0" indent="0">
              <a:buNone/>
            </a:pPr>
            <a:r>
              <a:rPr lang="en-US" dirty="0"/>
              <a:t>in situations where </a:t>
            </a:r>
            <a:r>
              <a:rPr lang="en-US" u="sng" dirty="0"/>
              <a:t>emotions</a:t>
            </a:r>
            <a:r>
              <a:rPr lang="en-US" dirty="0"/>
              <a:t> are liabilities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such as battlefield robots that do not</a:t>
            </a:r>
          </a:p>
          <a:p>
            <a:pPr marL="0" indent="0">
              <a:buNone/>
            </a:pPr>
            <a:r>
              <a:rPr lang="en-US" dirty="0"/>
              <a:t>feel anger, hatred, cowardice, or fear </a:t>
            </a:r>
            <a:r>
              <a:rPr lang="en-US" dirty="0" smtClean="0"/>
              <a:t>—</a:t>
            </a:r>
          </a:p>
          <a:p>
            <a:pPr marL="0" indent="0">
              <a:buNone/>
            </a:pPr>
            <a:r>
              <a:rPr lang="en-US" dirty="0" smtClean="0"/>
              <a:t>human </a:t>
            </a:r>
            <a:r>
              <a:rPr lang="en-US" dirty="0"/>
              <a:t>weaknesses that often cause wartime</a:t>
            </a:r>
          </a:p>
          <a:p>
            <a:pPr marL="0" indent="0">
              <a:buNone/>
            </a:pPr>
            <a:r>
              <a:rPr lang="en-US" dirty="0"/>
              <a:t>abuses and crimes by human soldiers</a:t>
            </a:r>
          </a:p>
        </p:txBody>
      </p:sp>
    </p:spTree>
    <p:extLst>
      <p:ext uri="{BB962C8B-B14F-4D97-AF65-F5344CB8AC3E}">
        <p14:creationId xmlns:p14="http://schemas.microsoft.com/office/powerpoint/2010/main" val="92605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Social Robotics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Robots take their place in society in various tasks, helping execute jobs, and in a wide range of roles: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i="1" dirty="0" smtClean="0"/>
              <a:t>Labor and Services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Military and Security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Research and Education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Entertainment 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</a:t>
            </a:r>
            <a:r>
              <a:rPr lang="en-US" sz="2400" dirty="0" smtClean="0"/>
              <a:t>Medical and Healthcare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Personal Care and as Companions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Environment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Future possibilities: autonomy &amp; independent decision-making (war, driver-less cars or trains </a:t>
            </a:r>
            <a:r>
              <a:rPr lang="en-US" sz="2400" u="sng" dirty="0" err="1" smtClean="0">
                <a:solidFill>
                  <a:srgbClr val="FF0000"/>
                </a:solidFill>
              </a:rPr>
              <a:t>etc</a:t>
            </a:r>
            <a:r>
              <a:rPr lang="en-US" sz="2400" u="sng" dirty="0" smtClean="0">
                <a:solidFill>
                  <a:srgbClr val="FF0000"/>
                </a:solidFill>
              </a:rPr>
              <a:t>)</a:t>
            </a:r>
            <a:endParaRPr lang="en-US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7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1506</Words>
  <Application>Microsoft Office PowerPoint</Application>
  <PresentationFormat>On-screen Show (4:3)</PresentationFormat>
  <Paragraphs>207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ETHICS IN CYBERSPACE</vt:lpstr>
      <vt:lpstr>ROBOTETHICS</vt:lpstr>
      <vt:lpstr>PowerPoint Presentation</vt:lpstr>
      <vt:lpstr>PowerPoint Presentation</vt:lpstr>
      <vt:lpstr>PowerPoint Presentation</vt:lpstr>
      <vt:lpstr>OLD ROLES for Robots</vt:lpstr>
      <vt:lpstr>NEW ROLES</vt:lpstr>
      <vt:lpstr>Even newer roles for robots</vt:lpstr>
      <vt:lpstr>Social Robotics </vt:lpstr>
      <vt:lpstr>CHANGING NATURE OF ROBOT</vt:lpstr>
      <vt:lpstr>PowerPoint Presentation</vt:lpstr>
      <vt:lpstr>Ethical Issues in ICT  (information-Computer Technologies)</vt:lpstr>
      <vt:lpstr>EURON: Ethical Issues in Robot-ethics</vt:lpstr>
      <vt:lpstr>EURON Rules</vt:lpstr>
      <vt:lpstr>PowerPoint Presentation</vt:lpstr>
      <vt:lpstr>PowerPoint Presentation</vt:lpstr>
      <vt:lpstr>ETHICAL AND SOCIAL ISSUES</vt:lpstr>
      <vt:lpstr>What is a Robot?</vt:lpstr>
      <vt:lpstr>How far can Ethics be relevant to Robots?</vt:lpstr>
      <vt:lpstr>Personhood</vt:lpstr>
      <vt:lpstr>Deliberative cognitive system humans have when thinking &amp; deciding morally</vt:lpstr>
      <vt:lpstr>Morality without Instincts &amp; Emotional reactions? Only Deliberation?</vt:lpstr>
      <vt:lpstr>What about Freedom and Free-Will? additional requirement for moral personhood</vt:lpstr>
      <vt:lpstr>Moral Machines K. Allen</vt:lpstr>
      <vt:lpstr>PowerPoint Presentation</vt:lpstr>
      <vt:lpstr>PowerPoint Presentation</vt:lpstr>
      <vt:lpstr>Philosophers and Designers</vt:lpstr>
      <vt:lpstr>Problems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CYBERSPACE</dc:title>
  <dc:creator>User</dc:creator>
  <cp:lastModifiedBy>Microsoft account</cp:lastModifiedBy>
  <cp:revision>99</cp:revision>
  <dcterms:created xsi:type="dcterms:W3CDTF">2019-05-05T11:35:41Z</dcterms:created>
  <dcterms:modified xsi:type="dcterms:W3CDTF">2020-05-29T20:35:38Z</dcterms:modified>
</cp:coreProperties>
</file>