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64" r:id="rId4"/>
    <p:sldId id="257" r:id="rId5"/>
    <p:sldId id="258" r:id="rId6"/>
    <p:sldId id="260" r:id="rId7"/>
    <p:sldId id="259" r:id="rId8"/>
    <p:sldId id="266" r:id="rId9"/>
    <p:sldId id="261" r:id="rId10"/>
    <p:sldId id="262" r:id="rId11"/>
    <p:sldId id="263" r:id="rId12"/>
    <p:sldId id="265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79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92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59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48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68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43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7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72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25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53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6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6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93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30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18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65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78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D882F5F-ED38-48F5-8F46-FACF190BA8F2}" type="datetimeFigureOut">
              <a:rPr lang="el-GR" smtClean="0"/>
              <a:t>28/9/2022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21D5534-9619-4626-9EED-BCABD6FCF2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8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U:\&#915;&#929;&#913;&#924;&#924;&#913;&#932;&#917;&#921;&#913;\&#916;&#919;&#924;&#919;&#932;&#929;&#919;&#931;%20&#924;&#917;&#923;&#921;&#931;&#931;&#913;&#931;\&#916;&#919;&#924;&#927;&#931;&#921;&#917;&#933;&#931;&#917;&#921;&#931;%20&#916;&#929;&#913;&#931;&#932;&#919;&#929;&#921;&#927;&#932;&#919;&#932;&#917;&#931;\Airbnb\&#914;&#953;&#946;&#955;&#943;&#959;\&#917;&#958;&#974;&#966;&#965;&#955;&#955;&#959;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link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E689E2-2011-4487-D523-4B10BDAFAF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Airbnb</a:t>
            </a:r>
            <a:r>
              <a:rPr lang="el-GR" dirty="0"/>
              <a:t>: Η Πολεοδομική αντιμετώπιση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1679C37-5A86-4ABA-27B7-9078673545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Δημήτρης Κ. Μέλισσας, </a:t>
            </a:r>
          </a:p>
          <a:p>
            <a:r>
              <a:rPr lang="el-GR" dirty="0"/>
              <a:t>Δικηγόρος, Καθηγητής ΕΜΠ</a:t>
            </a:r>
          </a:p>
        </p:txBody>
      </p:sp>
    </p:spTree>
    <p:extLst>
      <p:ext uri="{BB962C8B-B14F-4D97-AF65-F5344CB8AC3E}">
        <p14:creationId xmlns:p14="http://schemas.microsoft.com/office/powerpoint/2010/main" val="16844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C25C16-12DE-B838-0CC3-D9CDFB1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Airbnb: </a:t>
            </a:r>
            <a:r>
              <a:rPr lang="el-GR" sz="3300" dirty="0"/>
              <a:t>η μετεξέλιξη των ενοικιαζόμενων επιπλωμένων δωματίων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FC6681-5D61-DF26-616E-C385F5B7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Δραστηριότητες και συμπεριφορές που δεν συνάδουν με τα ιδιαίτερα χαρακτηριστικά γνωρίσματα  της κατοικίας</a:t>
            </a:r>
          </a:p>
          <a:p>
            <a:r>
              <a:rPr lang="el-GR" dirty="0"/>
              <a:t>Σύντομη παραμονή στα ακίνητα</a:t>
            </a:r>
          </a:p>
          <a:p>
            <a:pPr lvl="1"/>
            <a:r>
              <a:rPr lang="el-GR" dirty="0"/>
              <a:t>Δεν τα καθιστά το επίκεντρο των ζωτικών τους συμφερόντων</a:t>
            </a:r>
          </a:p>
          <a:p>
            <a:pPr lvl="1"/>
            <a:r>
              <a:rPr lang="el-GR" dirty="0"/>
              <a:t>Δεν δημιουργείται οικειότητα με τους άλλους ενοίκους</a:t>
            </a:r>
          </a:p>
          <a:p>
            <a:r>
              <a:rPr lang="el-GR" dirty="0"/>
              <a:t>Αντιδιαστολή με την αξιοποίηση των ακινήτων ως κατοικία </a:t>
            </a:r>
          </a:p>
        </p:txBody>
      </p:sp>
    </p:spTree>
    <p:extLst>
      <p:ext uri="{BB962C8B-B14F-4D97-AF65-F5344CB8AC3E}">
        <p14:creationId xmlns:p14="http://schemas.microsoft.com/office/powerpoint/2010/main" val="197333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9FE205-C932-3953-B5A0-F5F31670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100" dirty="0"/>
              <a:t>Το </a:t>
            </a:r>
            <a:r>
              <a:rPr lang="en-US" sz="3100" dirty="0"/>
              <a:t>Airbnb </a:t>
            </a:r>
            <a:r>
              <a:rPr lang="el-GR" sz="3100" dirty="0"/>
              <a:t>δεν μπορεί να καταργεί την κατοικία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ECB0F8-A432-B65F-DF50-CEB12686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βραχυχρόνιες μισθώσεις γιγαντώνονται στα κέντρα των πόλεων</a:t>
            </a:r>
          </a:p>
          <a:p>
            <a:r>
              <a:rPr lang="el-GR" dirty="0"/>
              <a:t>Ανορθολογικό πολεοδομικό καθεστώς, στο οποίο υποχωρεί η κατοικία</a:t>
            </a:r>
          </a:p>
          <a:p>
            <a:r>
              <a:rPr lang="el-GR" dirty="0"/>
              <a:t>Βιωσιμότητα των πόλεων </a:t>
            </a:r>
          </a:p>
          <a:p>
            <a:r>
              <a:rPr lang="el-GR" dirty="0"/>
              <a:t>Παραβίαση του άρθρου 24 του Συντάγματος;</a:t>
            </a:r>
          </a:p>
        </p:txBody>
      </p:sp>
    </p:spTree>
    <p:extLst>
      <p:ext uri="{BB962C8B-B14F-4D97-AF65-F5344CB8AC3E}">
        <p14:creationId xmlns:p14="http://schemas.microsoft.com/office/powerpoint/2010/main" val="305410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0A8F0077-C395-686B-87A8-0456A72A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Σας 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164280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99BC84-1EAB-A505-6BCD-481623A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07" y="0"/>
            <a:ext cx="5079206" cy="71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7F6AB2-5957-7283-5CF8-DFB25F8E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Νομοθετικό Πλαίσιο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B57F0E-DAF4-045D-E6D5-705AA8B2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Νόμος 4446/2016 (ΦΕΚ Α΄240/2016)</a:t>
            </a:r>
          </a:p>
          <a:p>
            <a:pPr lvl="1"/>
            <a:r>
              <a:rPr lang="el-GR" dirty="0"/>
              <a:t>Άρθρο 111</a:t>
            </a:r>
          </a:p>
          <a:p>
            <a:r>
              <a:rPr lang="el-GR" dirty="0"/>
              <a:t>Νόμος 4495/2017 (ΦΕΚ Α’167)</a:t>
            </a:r>
          </a:p>
          <a:p>
            <a:r>
              <a:rPr lang="el-GR" dirty="0"/>
              <a:t>Νόμος 4472/2017 (ΦΕΚ Α’74)</a:t>
            </a:r>
          </a:p>
          <a:p>
            <a:r>
              <a:rPr lang="el-GR" dirty="0"/>
              <a:t>Φορολογική αντιμετώπιση της βραχυχρόνιας μίσθωσης</a:t>
            </a:r>
          </a:p>
        </p:txBody>
      </p:sp>
    </p:spTree>
    <p:extLst>
      <p:ext uri="{BB962C8B-B14F-4D97-AF65-F5344CB8AC3E}">
        <p14:creationId xmlns:p14="http://schemas.microsoft.com/office/powerpoint/2010/main" val="392006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B4ADE9-CF48-B368-A8BB-05BECB60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dirty="0"/>
              <a:t>Τα κυρίαρχα προς διερεύνηση γνωρίσματα της διαδικτυακής βραχυχρόνιας μίσθωσης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A9E02B-7734-489A-0727-64BB8C5CC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Περιορισμένος χρόνος</a:t>
            </a:r>
          </a:p>
          <a:p>
            <a:r>
              <a:rPr lang="el-GR" dirty="0"/>
              <a:t>Το ειδικό σήμα μόνιμα στο διαδίκτυο </a:t>
            </a:r>
          </a:p>
          <a:p>
            <a:r>
              <a:rPr lang="el-GR" dirty="0"/>
              <a:t>Η εξομοίωση της  βραχυχρόνιας  μίσθωσης  με  τα τουριστικά καταλύματα </a:t>
            </a:r>
          </a:p>
        </p:txBody>
      </p:sp>
    </p:spTree>
    <p:extLst>
      <p:ext uri="{BB962C8B-B14F-4D97-AF65-F5344CB8AC3E}">
        <p14:creationId xmlns:p14="http://schemas.microsoft.com/office/powerpoint/2010/main" val="378806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3E6E7-1B75-EE4A-1B8A-57AF60FC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Παρεχόμενες υπηρεσίες </a:t>
            </a:r>
            <a:r>
              <a:rPr lang="en-US" dirty="0"/>
              <a:t>Airbnb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CCCBC0-473D-9657-716D-E0E89208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16756"/>
          </a:xfrm>
        </p:spPr>
        <p:txBody>
          <a:bodyPr/>
          <a:lstStyle/>
          <a:p>
            <a:r>
              <a:rPr lang="el-GR" dirty="0"/>
              <a:t>καθαρισμός του διαμερίσματος</a:t>
            </a:r>
          </a:p>
          <a:p>
            <a:r>
              <a:rPr lang="el-GR" dirty="0"/>
              <a:t>παροχή καθαρών κλινοσκεπασμάτων</a:t>
            </a:r>
          </a:p>
          <a:p>
            <a:r>
              <a:rPr lang="el-GR" dirty="0"/>
              <a:t>είδη υγιεινής η προσωπικής οικογενειακής καθαριότητας</a:t>
            </a:r>
          </a:p>
          <a:p>
            <a:r>
              <a:rPr lang="el-GR" dirty="0"/>
              <a:t>τρόφιμα ή πόσιμα σε οποιαδήποτε μορφή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Ακόμη και:</a:t>
            </a:r>
          </a:p>
          <a:p>
            <a:r>
              <a:rPr lang="el-GR" dirty="0"/>
              <a:t>μεταφορά από και προς το αεροδρόμιο </a:t>
            </a:r>
          </a:p>
          <a:p>
            <a:r>
              <a:rPr lang="el-GR" dirty="0"/>
              <a:t>επίσκεψη σημείων εστίασης η αξιοθέατα </a:t>
            </a:r>
          </a:p>
          <a:p>
            <a:r>
              <a:rPr lang="el-GR" dirty="0"/>
              <a:t>συμμετοχή σε πλήθος δράσεων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382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CABE3494-D333-E656-6280-FF29E952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βραχυχρόνια μίσθωση ανάλογα με τη γενική πολεοδομική λειτουργία </a:t>
            </a:r>
          </a:p>
        </p:txBody>
      </p:sp>
    </p:spTree>
    <p:extLst>
      <p:ext uri="{BB962C8B-B14F-4D97-AF65-F5344CB8AC3E}">
        <p14:creationId xmlns:p14="http://schemas.microsoft.com/office/powerpoint/2010/main" val="78740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991B54-FA7C-17A6-3408-D5FCC3CB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Αποκλειστική Κατοικία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BF29E2-F412-E261-DA91-87580B78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56506"/>
            <a:ext cx="8825659" cy="3416300"/>
          </a:xfrm>
        </p:spPr>
        <p:txBody>
          <a:bodyPr/>
          <a:lstStyle/>
          <a:p>
            <a:r>
              <a:rPr lang="el-GR" dirty="0"/>
              <a:t>Ειδικό διάταγμα των χρήσεων γης στην Πλάκα</a:t>
            </a:r>
          </a:p>
          <a:p>
            <a:pPr lvl="1"/>
            <a:r>
              <a:rPr lang="el-GR" dirty="0"/>
              <a:t>Το από 21.09.1979 </a:t>
            </a:r>
            <a:r>
              <a:rPr lang="el-GR" dirty="0" err="1"/>
              <a:t>π.δ</a:t>
            </a:r>
            <a:r>
              <a:rPr lang="el-GR" dirty="0"/>
              <a:t> (ΦΕΚ Δ΄567/13.10.1979)</a:t>
            </a:r>
          </a:p>
          <a:p>
            <a:pPr lvl="1"/>
            <a:r>
              <a:rPr lang="el-GR" dirty="0"/>
              <a:t>Κύρια χρήση: κατοικία και χρήσεις που την εξυπηρετούν </a:t>
            </a:r>
          </a:p>
          <a:p>
            <a:pPr lvl="1"/>
            <a:r>
              <a:rPr lang="el-GR" dirty="0"/>
              <a:t>Αποκλείεται κάθε χρήση που είναι οχληρή για το περιβάλλον της περιοχής γενικά και για την κατοικία ειδικά, όπως πχ ξενώνες ή ξενοδοχειακές εγκαταστάσεις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157755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041EB0-3277-C5D1-61CF-B1C9A15E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Αμιγής Κατοικία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E248AF-D437-23A3-C4DD-BBB1A2AF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Προστασία της κατοικίας</a:t>
            </a:r>
          </a:p>
          <a:p>
            <a:pPr lvl="1"/>
            <a:r>
              <a:rPr lang="el-GR" dirty="0"/>
              <a:t>Θύλακες αμιγούς κατοικίας στο Νέο Ψυχικό, στο Χαλάνδρι, στον Χολαργό </a:t>
            </a:r>
            <a:r>
              <a:rPr lang="el-GR" dirty="0" err="1"/>
              <a:t>κλπ</a:t>
            </a:r>
            <a:endParaRPr lang="el-GR" dirty="0"/>
          </a:p>
          <a:p>
            <a:r>
              <a:rPr lang="el-GR" dirty="0"/>
              <a:t>Ήπιος χαρακτήρας</a:t>
            </a:r>
          </a:p>
          <a:p>
            <a:r>
              <a:rPr lang="el-GR" dirty="0"/>
              <a:t>Οι συνοδευτικές δραστηριότητες εξυπηρετούν μόνο την τοπική κλίμακα </a:t>
            </a:r>
          </a:p>
          <a:p>
            <a:r>
              <a:rPr lang="el-GR" dirty="0"/>
              <a:t>Διατήρηση κοινωνικού περιβάλλοντος και στο επίπεδο της γειτονιάς</a:t>
            </a:r>
          </a:p>
          <a:p>
            <a:r>
              <a:rPr lang="el-GR" dirty="0"/>
              <a:t>Αποφυγή διατάραξης της κατοικίας με την ανάπτυξη οποιασδήποτε άλλης δραστηριότητας </a:t>
            </a:r>
          </a:p>
        </p:txBody>
      </p:sp>
    </p:spTree>
    <p:extLst>
      <p:ext uri="{BB962C8B-B14F-4D97-AF65-F5344CB8AC3E}">
        <p14:creationId xmlns:p14="http://schemas.microsoft.com/office/powerpoint/2010/main" val="348569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023027-F58C-2F4A-F598-832B7345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Γενική Κατοικία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E96A68-7A66-D559-EB7C-EDCE816C0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Βασικός κατά χρήση προορισμός των αστικών ακινήτων</a:t>
            </a:r>
          </a:p>
          <a:p>
            <a:r>
              <a:rPr lang="el-GR" dirty="0"/>
              <a:t>Μπορεί να αναπτυχθεί κάποια μορφή οικήματος με καθεστώς βραχυχρόνιας μίσθωσης;</a:t>
            </a:r>
          </a:p>
          <a:p>
            <a:pPr lvl="1"/>
            <a:r>
              <a:rPr lang="el-GR" dirty="0"/>
              <a:t>Νομολογία: οι δραστηριότητες να μην νοθεύουν τη γενική αυτή πολεοδομική λειτουργία</a:t>
            </a:r>
          </a:p>
          <a:p>
            <a:pPr lvl="1"/>
            <a:r>
              <a:rPr lang="el-GR" dirty="0"/>
              <a:t>Ισορροπία χρήσεων σε επίπεδο πολεοδομικής ενότητας</a:t>
            </a:r>
          </a:p>
          <a:p>
            <a:r>
              <a:rPr lang="el-GR" dirty="0"/>
              <a:t>Ανατροπή του χαρακτήρα αυτής της λειτουργίας, όταν δίνεται προβάδισμα στις λοιπές συνοδευτικές ειδικές χρήσεις, όπως τα τουριστικά καταλύματα ή οι </a:t>
            </a:r>
            <a:r>
              <a:rPr lang="el-GR"/>
              <a:t>βραχυχρόνιες μισθώσεις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1198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345</TotalTime>
  <Words>366</Words>
  <Application>Microsoft Office PowerPoint</Application>
  <PresentationFormat>Ευρεία οθόνη</PresentationFormat>
  <Paragraphs>54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Αίθουσα συσκέψεων "Ιόν"</vt:lpstr>
      <vt:lpstr>Airbnb: Η Πολεοδομική αντιμετώπιση </vt:lpstr>
      <vt:lpstr>Παρουσίαση του PowerPoint</vt:lpstr>
      <vt:lpstr>Νομοθετικό Πλαίσιο </vt:lpstr>
      <vt:lpstr>Τα κυρίαρχα προς διερεύνηση γνωρίσματα της διαδικτυακής βραχυχρόνιας μίσθωσης </vt:lpstr>
      <vt:lpstr>Παρεχόμενες υπηρεσίες Airbnb </vt:lpstr>
      <vt:lpstr>Η βραχυχρόνια μίσθωση ανάλογα με τη γενική πολεοδομική λειτουργία </vt:lpstr>
      <vt:lpstr>Αποκλειστική Κατοικία </vt:lpstr>
      <vt:lpstr>Αμιγής Κατοικία </vt:lpstr>
      <vt:lpstr>Γενική Κατοικία </vt:lpstr>
      <vt:lpstr>Airbnb: η μετεξέλιξη των ενοικιαζόμενων επιπλωμένων δωματίων </vt:lpstr>
      <vt:lpstr>Το Airbnb δεν μπορεί να καταργεί την κατοικία </vt:lpstr>
      <vt:lpstr>Σας 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Airbnb: Ειδική Πολεοδομική Λειτουργία Κατοικίας ή Αναψυχής;</dc:title>
  <dc:creator>Office 2</dc:creator>
  <cp:lastModifiedBy>Office 2</cp:lastModifiedBy>
  <cp:revision>24</cp:revision>
  <cp:lastPrinted>2022-09-28T15:30:01Z</cp:lastPrinted>
  <dcterms:created xsi:type="dcterms:W3CDTF">2022-09-26T14:11:22Z</dcterms:created>
  <dcterms:modified xsi:type="dcterms:W3CDTF">2022-09-28T15:42:39Z</dcterms:modified>
</cp:coreProperties>
</file>