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91" r:id="rId5"/>
    <p:sldId id="386" r:id="rId6"/>
    <p:sldId id="387" r:id="rId7"/>
    <p:sldId id="388" r:id="rId8"/>
    <p:sldId id="389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4D2C"/>
    <a:srgbClr val="EBEAEA"/>
    <a:srgbClr val="A6BD1D"/>
    <a:srgbClr val="233187"/>
    <a:srgbClr val="B9D0CF"/>
    <a:srgbClr val="4E7272"/>
    <a:srgbClr val="FCF4F2"/>
    <a:srgbClr val="4E615B"/>
    <a:srgbClr val="DE917F"/>
    <a:srgbClr val="0050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37" autoAdjust="0"/>
    <p:restoredTop sz="96327" autoAdjust="0"/>
  </p:normalViewPr>
  <p:slideViewPr>
    <p:cSldViewPr snapToGrid="0">
      <p:cViewPr varScale="1">
        <p:scale>
          <a:sx n="159" d="100"/>
          <a:sy n="159" d="100"/>
        </p:scale>
        <p:origin x="930" y="138"/>
      </p:cViewPr>
      <p:guideLst/>
    </p:cSldViewPr>
  </p:slideViewPr>
  <p:outlineViewPr>
    <p:cViewPr>
      <p:scale>
        <a:sx n="33" d="100"/>
        <a:sy n="33" d="100"/>
      </p:scale>
      <p:origin x="0" y="-30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C3BE8-333E-49B8-9985-DA4D193364F9}" type="datetimeFigureOut">
              <a:rPr lang="de-DE" smtClean="0"/>
              <a:t>01.10.2023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008CD-A825-44EF-B09C-FB934AE5E0D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279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7008CD-A825-44EF-B09C-FB934AE5E0D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86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27223" y="1122363"/>
            <a:ext cx="10140778" cy="91238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1490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7209" y="4712043"/>
            <a:ext cx="6172200" cy="714632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67209" y="682626"/>
            <a:ext cx="6172200" cy="39388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967209" y="5486400"/>
            <a:ext cx="6172200" cy="47320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3DE4C2-4D28-08C7-B933-C45C715B82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55140" y="6654802"/>
            <a:ext cx="4196927" cy="245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dirty="0" smtClean="0">
                <a:latin typeface="Rotis Sans Serif Std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de-DE" altLang="de-DE" b="1" dirty="0"/>
              <a:t>BIP Monitoring Clean Energy in </a:t>
            </a:r>
            <a:r>
              <a:rPr lang="de-DE" altLang="de-DE" b="1" dirty="0" err="1"/>
              <a:t>the</a:t>
            </a:r>
            <a:r>
              <a:rPr lang="de-DE" altLang="de-DE" b="1" dirty="0"/>
              <a:t> </a:t>
            </a:r>
            <a:r>
              <a:rPr lang="de-DE" altLang="de-DE" b="1" dirty="0" err="1"/>
              <a:t>EULiST</a:t>
            </a:r>
            <a:r>
              <a:rPr lang="de-DE" altLang="de-DE" b="1" dirty="0"/>
              <a:t> </a:t>
            </a:r>
            <a:r>
              <a:rPr lang="de-DE" altLang="de-DE" b="1" dirty="0" err="1"/>
              <a:t>Campuses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4045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4908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823784"/>
            <a:ext cx="2628900" cy="5009750"/>
          </a:xfrm>
        </p:spPr>
        <p:txBody>
          <a:bodyPr vert="eaVer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27222" y="823783"/>
            <a:ext cx="8045278" cy="5009751"/>
          </a:xfrm>
        </p:spPr>
        <p:txBody>
          <a:bodyPr vert="eaVert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0877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0895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16066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4061253"/>
            <a:ext cx="10820228" cy="736042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7222" y="3798628"/>
            <a:ext cx="10820228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14719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774357"/>
            <a:ext cx="10826578" cy="916331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27222" y="1825625"/>
            <a:ext cx="5492578" cy="3948643"/>
          </a:xfrm>
        </p:spPr>
        <p:txBody>
          <a:bodyPr/>
          <a:lstStyle>
            <a:lvl1pPr>
              <a:defRPr sz="2800"/>
            </a:lvl1pPr>
            <a:lvl3pPr>
              <a:defRPr sz="2000"/>
            </a:lvl3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948642"/>
          </a:xfrm>
        </p:spPr>
        <p:txBody>
          <a:bodyPr/>
          <a:lstStyle>
            <a:lvl1pPr>
              <a:defRPr sz="2800"/>
            </a:lvl1pPr>
            <a:lvl3pPr>
              <a:defRPr sz="2000"/>
            </a:lvl3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8844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365125"/>
            <a:ext cx="10828166" cy="1325563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7222" y="1681163"/>
            <a:ext cx="547035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7222" y="2505075"/>
            <a:ext cx="5470353" cy="3269192"/>
          </a:xfrm>
        </p:spPr>
        <p:txBody>
          <a:bodyPr/>
          <a:lstStyle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9192"/>
          </a:xfrm>
        </p:spPr>
        <p:txBody>
          <a:bodyPr/>
          <a:lstStyle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5980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774357"/>
            <a:ext cx="10826578" cy="916331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028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02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7222" y="987424"/>
            <a:ext cx="4244803" cy="1069975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7614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27222" y="2057400"/>
            <a:ext cx="4244803" cy="36914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234186-E6C0-3409-75AB-762519F0A7A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55140" y="6654802"/>
            <a:ext cx="4196927" cy="245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dirty="0" smtClean="0">
                <a:latin typeface="Rotis Sans Serif Std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de-DE" altLang="de-DE" b="1" dirty="0"/>
              <a:t>BIP Monitoring Clean Energy in </a:t>
            </a:r>
            <a:r>
              <a:rPr lang="de-DE" altLang="de-DE" b="1" dirty="0" err="1"/>
              <a:t>the</a:t>
            </a:r>
            <a:r>
              <a:rPr lang="de-DE" altLang="de-DE" b="1" dirty="0"/>
              <a:t> </a:t>
            </a:r>
            <a:r>
              <a:rPr lang="de-DE" altLang="de-DE" b="1" dirty="0" err="1"/>
              <a:t>EULiST</a:t>
            </a:r>
            <a:r>
              <a:rPr lang="de-DE" altLang="de-DE" b="1" dirty="0"/>
              <a:t> </a:t>
            </a:r>
            <a:r>
              <a:rPr lang="de-DE" altLang="de-DE" b="1" dirty="0" err="1"/>
              <a:t>Campuses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3844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F39C52D-9EAE-FFF2-DEA7-920CD7C864B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8350"/>
            <a:ext cx="12192000" cy="1009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F28FDE2-50FF-ED5B-C18C-1D0986FE62F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171"/>
            <a:ext cx="12192000" cy="933450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7222" y="774357"/>
            <a:ext cx="10826578" cy="916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7222" y="1825625"/>
            <a:ext cx="10826578" cy="3946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4540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509B"/>
          </a:solidFill>
          <a:latin typeface="Rotis Sans Serif Std" panose="020B05030302020203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999999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99999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Rotis Sans Serif Std" panose="020B05030302020203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 txBox="1">
            <a:spLocks noChangeArrowheads="1"/>
          </p:cNvSpPr>
          <p:nvPr/>
        </p:nvSpPr>
        <p:spPr>
          <a:xfrm>
            <a:off x="458896" y="961672"/>
            <a:ext cx="10971369" cy="1141628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de-DE" sz="4000" b="1" dirty="0">
                <a:solidFill>
                  <a:srgbClr val="00509B"/>
                </a:solidFill>
                <a:latin typeface="Rotis Sans Serif Std" panose="020B0503030202020304" pitchFamily="34" charset="0"/>
              </a:rPr>
              <a:t>The </a:t>
            </a:r>
            <a:r>
              <a:rPr lang="de-DE" sz="4000" b="1" dirty="0" err="1">
                <a:solidFill>
                  <a:srgbClr val="00509B"/>
                </a:solidFill>
                <a:latin typeface="Rotis Sans Serif Std" panose="020B0503030202020304" pitchFamily="34" charset="0"/>
              </a:rPr>
              <a:t>EULiST</a:t>
            </a:r>
            <a:r>
              <a:rPr lang="de-DE" sz="4000" b="1" dirty="0">
                <a:solidFill>
                  <a:srgbClr val="00509B"/>
                </a:solidFill>
                <a:latin typeface="Rotis Sans Serif Std" panose="020B0503030202020304" pitchFamily="34" charset="0"/>
              </a:rPr>
              <a:t> </a:t>
            </a:r>
            <a:r>
              <a:rPr lang="en-US" sz="4000" b="1" dirty="0">
                <a:solidFill>
                  <a:srgbClr val="00509B"/>
                </a:solidFill>
                <a:latin typeface="Rotis Sans Serif Std" panose="020B0503030202020304" pitchFamily="34" charset="0"/>
              </a:rPr>
              <a:t>waiting for the evaluation!</a:t>
            </a:r>
            <a:endParaRPr lang="de-DE" altLang="de-DE" sz="4000" b="1" dirty="0">
              <a:solidFill>
                <a:srgbClr val="00509B"/>
              </a:solidFill>
              <a:latin typeface="Rotis Sans Serif Std" panose="020B0503030202020304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677" y="2288357"/>
            <a:ext cx="5368364" cy="2947671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458896" y="2676507"/>
            <a:ext cx="4434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Adding HVAC system to </a:t>
            </a:r>
            <a:r>
              <a:rPr lang="en-US" sz="2400" dirty="0" err="1"/>
              <a:t>Energyplus</a:t>
            </a:r>
            <a:r>
              <a:rPr lang="en-US" sz="2400" dirty="0"/>
              <a:t>/</a:t>
            </a:r>
            <a:r>
              <a:rPr lang="en-US" sz="2400" dirty="0" err="1"/>
              <a:t>Openstudio</a:t>
            </a:r>
            <a:endParaRPr lang="de-DE" sz="2400" dirty="0"/>
          </a:p>
          <a:p>
            <a:r>
              <a:rPr lang="de-DE" sz="2400" dirty="0"/>
              <a:t> (NTUA)</a:t>
            </a:r>
          </a:p>
        </p:txBody>
      </p:sp>
    </p:spTree>
    <p:extLst>
      <p:ext uri="{BB962C8B-B14F-4D97-AF65-F5344CB8AC3E}">
        <p14:creationId xmlns:p14="http://schemas.microsoft.com/office/powerpoint/2010/main" val="3598732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271783-FF9D-122D-8EA9-1D0E3252D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Downloading HVAC system via Measures Tab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4F67C5-6E8A-D62C-2D40-F64078B3F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89966" y="1825626"/>
            <a:ext cx="3463833" cy="3948642"/>
          </a:xfrm>
        </p:spPr>
        <p:txBody>
          <a:bodyPr>
            <a:normAutofit/>
          </a:bodyPr>
          <a:lstStyle/>
          <a:p>
            <a:r>
              <a:rPr lang="en-US" dirty="0"/>
              <a:t>At the HVAC Systems page, choose the find measures options from components and measures.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FE4B985-C9DE-686E-332C-F4D0BFF06E1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7222" y="1690689"/>
            <a:ext cx="7145543" cy="3903996"/>
          </a:xfrm>
        </p:spPr>
      </p:pic>
      <p:sp>
        <p:nvSpPr>
          <p:cNvPr id="5" name="Arrow: Left 4">
            <a:extLst>
              <a:ext uri="{FF2B5EF4-FFF2-40B4-BE49-F238E27FC236}">
                <a16:creationId xmlns:a16="http://schemas.microsoft.com/office/drawing/2014/main" id="{E3D877D2-1316-9FC4-B1C6-EB575CB5A03A}"/>
              </a:ext>
            </a:extLst>
          </p:cNvPr>
          <p:cNvSpPr/>
          <p:nvPr/>
        </p:nvSpPr>
        <p:spPr>
          <a:xfrm>
            <a:off x="838201" y="3293643"/>
            <a:ext cx="557462" cy="270711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63CE62-9D0C-5D4E-D45D-1303694CCEE8}"/>
              </a:ext>
            </a:extLst>
          </p:cNvPr>
          <p:cNvSpPr txBox="1"/>
          <p:nvPr/>
        </p:nvSpPr>
        <p:spPr>
          <a:xfrm>
            <a:off x="812714" y="3564354"/>
            <a:ext cx="15315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200" dirty="0"/>
              <a:t>Go to systems tab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E2013313-0BFC-931F-CBE1-60D4D72DE1F8}"/>
              </a:ext>
            </a:extLst>
          </p:cNvPr>
          <p:cNvSpPr/>
          <p:nvPr/>
        </p:nvSpPr>
        <p:spPr>
          <a:xfrm>
            <a:off x="1299411" y="2063416"/>
            <a:ext cx="252663" cy="487279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15065F-DE9D-3457-A543-813EA4E9456F}"/>
              </a:ext>
            </a:extLst>
          </p:cNvPr>
          <p:cNvSpPr txBox="1"/>
          <p:nvPr/>
        </p:nvSpPr>
        <p:spPr>
          <a:xfrm>
            <a:off x="1552074" y="2357665"/>
            <a:ext cx="2332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2. Select Components &amp; Measures</a:t>
            </a:r>
          </a:p>
          <a:p>
            <a:r>
              <a:rPr lang="en-US" sz="1200" dirty="0"/>
              <a:t>3. Select Find Measures</a:t>
            </a:r>
          </a:p>
        </p:txBody>
      </p:sp>
    </p:spTree>
    <p:extLst>
      <p:ext uri="{BB962C8B-B14F-4D97-AF65-F5344CB8AC3E}">
        <p14:creationId xmlns:p14="http://schemas.microsoft.com/office/powerpoint/2010/main" val="383101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03E0E-39C7-326D-ADD9-2FC697175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Downloading HVAC system via Measures Tab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2089-5032-87B0-B8E6-24815B3C8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70718" y="1629219"/>
            <a:ext cx="5064608" cy="3948642"/>
          </a:xfrm>
        </p:spPr>
        <p:txBody>
          <a:bodyPr/>
          <a:lstStyle/>
          <a:p>
            <a:r>
              <a:rPr lang="en-US" dirty="0"/>
              <a:t>The BCL page will open</a:t>
            </a:r>
          </a:p>
          <a:p>
            <a:r>
              <a:rPr lang="en-US" dirty="0"/>
              <a:t>Under HVAC you will find the whole system option.</a:t>
            </a:r>
          </a:p>
          <a:p>
            <a:r>
              <a:rPr lang="en-US" dirty="0"/>
              <a:t>Search and find the measure with name “</a:t>
            </a:r>
            <a:r>
              <a:rPr lang="en-US" dirty="0" err="1"/>
              <a:t>Aedg</a:t>
            </a:r>
            <a:r>
              <a:rPr lang="en-US" dirty="0"/>
              <a:t> office </a:t>
            </a:r>
            <a:r>
              <a:rPr lang="en-US" dirty="0" err="1"/>
              <a:t>havc</a:t>
            </a:r>
            <a:r>
              <a:rPr lang="en-US" dirty="0"/>
              <a:t> fan coils </a:t>
            </a:r>
            <a:r>
              <a:rPr lang="en-US" dirty="0" err="1"/>
              <a:t>doas</a:t>
            </a:r>
            <a:r>
              <a:rPr lang="en-US" dirty="0"/>
              <a:t>”</a:t>
            </a:r>
          </a:p>
          <a:p>
            <a:r>
              <a:rPr lang="en-US" dirty="0"/>
              <a:t>Check the box</a:t>
            </a:r>
          </a:p>
          <a:p>
            <a:r>
              <a:rPr lang="en-US" dirty="0"/>
              <a:t>Press download</a:t>
            </a:r>
          </a:p>
          <a:p>
            <a:endParaRPr lang="en-US" dirty="0"/>
          </a:p>
        </p:txBody>
      </p:sp>
      <p:pic>
        <p:nvPicPr>
          <p:cNvPr id="7" name="Content Placeholder 6" descr="A screenshot of a computer&#10;&#10;Description automatically generated">
            <a:extLst>
              <a:ext uri="{FF2B5EF4-FFF2-40B4-BE49-F238E27FC236}">
                <a16:creationId xmlns:a16="http://schemas.microsoft.com/office/drawing/2014/main" id="{8449757F-544B-8810-2491-6251875AEB8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22" y="1629219"/>
            <a:ext cx="5651166" cy="4057625"/>
          </a:xfrm>
        </p:spPr>
      </p:pic>
      <p:sp>
        <p:nvSpPr>
          <p:cNvPr id="9" name="Arrow: Left 8">
            <a:extLst>
              <a:ext uri="{FF2B5EF4-FFF2-40B4-BE49-F238E27FC236}">
                <a16:creationId xmlns:a16="http://schemas.microsoft.com/office/drawing/2014/main" id="{DE6F9E3F-B189-E62D-E307-BE14C300D2CE}"/>
              </a:ext>
            </a:extLst>
          </p:cNvPr>
          <p:cNvSpPr/>
          <p:nvPr/>
        </p:nvSpPr>
        <p:spPr>
          <a:xfrm>
            <a:off x="1185111" y="2755231"/>
            <a:ext cx="535405" cy="14437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1</a:t>
            </a: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B0F031F5-BA32-1350-0073-6D685326C20F}"/>
              </a:ext>
            </a:extLst>
          </p:cNvPr>
          <p:cNvSpPr/>
          <p:nvPr/>
        </p:nvSpPr>
        <p:spPr>
          <a:xfrm>
            <a:off x="4662237" y="3104146"/>
            <a:ext cx="788068" cy="25867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2</a:t>
            </a: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5D5CBC63-C26A-3F93-A9CC-A11A1AD58EF3}"/>
              </a:ext>
            </a:extLst>
          </p:cNvPr>
          <p:cNvSpPr/>
          <p:nvPr/>
        </p:nvSpPr>
        <p:spPr>
          <a:xfrm>
            <a:off x="4752474" y="5475593"/>
            <a:ext cx="481263" cy="16242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3</a:t>
            </a:r>
          </a:p>
        </p:txBody>
      </p:sp>
    </p:spTree>
    <p:extLst>
      <p:ext uri="{BB962C8B-B14F-4D97-AF65-F5344CB8AC3E}">
        <p14:creationId xmlns:p14="http://schemas.microsoft.com/office/powerpoint/2010/main" val="1352470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03E0E-39C7-326D-ADD9-2FC697175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HVAC system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2089-5032-87B0-B8E6-24815B3C8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85908" y="1825626"/>
            <a:ext cx="3267891" cy="3948642"/>
          </a:xfrm>
        </p:spPr>
        <p:txBody>
          <a:bodyPr>
            <a:normAutofit/>
          </a:bodyPr>
          <a:lstStyle/>
          <a:p>
            <a:r>
              <a:rPr lang="en-US" dirty="0"/>
              <a:t>After the download is </a:t>
            </a:r>
            <a:r>
              <a:rPr lang="en-US" dirty="0" err="1"/>
              <a:t>copleted</a:t>
            </a:r>
            <a:r>
              <a:rPr lang="en-US" dirty="0"/>
              <a:t> press </a:t>
            </a:r>
            <a:r>
              <a:rPr lang="en-US" dirty="0" err="1"/>
              <a:t>Ctrl+M</a:t>
            </a:r>
            <a:r>
              <a:rPr lang="en-US" dirty="0"/>
              <a:t> or go to Components and Measures and choose apply measure now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8ACA806-BFCE-225F-FFD7-79CBB1C8928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7222" y="1690688"/>
            <a:ext cx="7414995" cy="4058936"/>
          </a:xfrm>
        </p:spPr>
      </p:pic>
    </p:spTree>
    <p:extLst>
      <p:ext uri="{BB962C8B-B14F-4D97-AF65-F5344CB8AC3E}">
        <p14:creationId xmlns:p14="http://schemas.microsoft.com/office/powerpoint/2010/main" val="405270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03E0E-39C7-326D-ADD9-2FC697175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HVAC system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2089-5032-87B0-B8E6-24815B3C8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85908" y="1690688"/>
            <a:ext cx="3578870" cy="408358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At this screen go to HVAC → Whole System →Select the measure.</a:t>
            </a:r>
          </a:p>
          <a:p>
            <a:r>
              <a:rPr lang="en-US" dirty="0"/>
              <a:t>It is very important to choose the space type that your model uses. (Arrow 3)</a:t>
            </a:r>
          </a:p>
          <a:p>
            <a:r>
              <a:rPr lang="en-US" dirty="0"/>
              <a:t>Apply the measure and you are ready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8ACA806-BFCE-225F-FFD7-79CBB1C8928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7222" y="1690688"/>
            <a:ext cx="7414995" cy="4058936"/>
          </a:xfrm>
        </p:spPr>
      </p:pic>
      <p:sp>
        <p:nvSpPr>
          <p:cNvPr id="3" name="Arrow: Left 2">
            <a:extLst>
              <a:ext uri="{FF2B5EF4-FFF2-40B4-BE49-F238E27FC236}">
                <a16:creationId xmlns:a16="http://schemas.microsoft.com/office/drawing/2014/main" id="{1ADA8EF3-BE74-D7A7-F043-E1657AF3C299}"/>
              </a:ext>
            </a:extLst>
          </p:cNvPr>
          <p:cNvSpPr/>
          <p:nvPr/>
        </p:nvSpPr>
        <p:spPr>
          <a:xfrm>
            <a:off x="4106093" y="2911642"/>
            <a:ext cx="754665" cy="33688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dirty="0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2C941791-7F62-B2E0-222E-846671958C06}"/>
              </a:ext>
            </a:extLst>
          </p:cNvPr>
          <p:cNvSpPr/>
          <p:nvPr/>
        </p:nvSpPr>
        <p:spPr>
          <a:xfrm>
            <a:off x="4106092" y="4278980"/>
            <a:ext cx="754665" cy="33688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dirty="0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63C1A077-C996-DB8B-C6FA-5CF9543F285F}"/>
              </a:ext>
            </a:extLst>
          </p:cNvPr>
          <p:cNvSpPr/>
          <p:nvPr/>
        </p:nvSpPr>
        <p:spPr>
          <a:xfrm>
            <a:off x="6201593" y="4700337"/>
            <a:ext cx="754665" cy="33688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dirty="0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82FBB157-FEFE-385B-2C7E-BC3282533E3C}"/>
              </a:ext>
            </a:extLst>
          </p:cNvPr>
          <p:cNvSpPr/>
          <p:nvPr/>
        </p:nvSpPr>
        <p:spPr>
          <a:xfrm>
            <a:off x="7187552" y="5388677"/>
            <a:ext cx="754665" cy="33688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82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D949325589074389251DB63788D26C" ma:contentTypeVersion="16" ma:contentTypeDescription="Create a new document." ma:contentTypeScope="" ma:versionID="d441a804e6588927b3bd8765c6987dc8">
  <xsd:schema xmlns:xsd="http://www.w3.org/2001/XMLSchema" xmlns:xs="http://www.w3.org/2001/XMLSchema" xmlns:p="http://schemas.microsoft.com/office/2006/metadata/properties" xmlns:ns2="8e784466-4d57-4f13-b707-62ba0e9572bb" xmlns:ns3="74c8bf2a-3abc-49dc-a1cb-9050aca87aa1" targetNamespace="http://schemas.microsoft.com/office/2006/metadata/properties" ma:root="true" ma:fieldsID="6b10e576bcec71e64605315554ebc8b9" ns2:_="" ns3:_="">
    <xsd:import namespace="8e784466-4d57-4f13-b707-62ba0e9572bb"/>
    <xsd:import namespace="74c8bf2a-3abc-49dc-a1cb-9050aca87a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784466-4d57-4f13-b707-62ba0e9572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703ad23-8153-45da-8605-685a98b051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8bf2a-3abc-49dc-a1cb-9050aca87aa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f59c49c-8bef-44fb-ac69-067efed62b06}" ma:internalName="TaxCatchAll" ma:showField="CatchAllData" ma:web="74c8bf2a-3abc-49dc-a1cb-9050aca87a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784466-4d57-4f13-b707-62ba0e9572bb">
      <Terms xmlns="http://schemas.microsoft.com/office/infopath/2007/PartnerControls"/>
    </lcf76f155ced4ddcb4097134ff3c332f>
    <TaxCatchAll xmlns="74c8bf2a-3abc-49dc-a1cb-9050aca87aa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601175-1A37-4A82-847F-A322DF2688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784466-4d57-4f13-b707-62ba0e9572bb"/>
    <ds:schemaRef ds:uri="74c8bf2a-3abc-49dc-a1cb-9050aca87a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2274FA-0C9D-491D-8926-323C73262536}">
  <ds:schemaRefs>
    <ds:schemaRef ds:uri="http://schemas.microsoft.com/office/2006/metadata/properties"/>
    <ds:schemaRef ds:uri="http://schemas.microsoft.com/office/infopath/2007/PartnerControls"/>
    <ds:schemaRef ds:uri="8e784466-4d57-4f13-b707-62ba0e9572bb"/>
    <ds:schemaRef ds:uri="74c8bf2a-3abc-49dc-a1cb-9050aca87aa1"/>
  </ds:schemaRefs>
</ds:datastoreItem>
</file>

<file path=customXml/itemProps3.xml><?xml version="1.0" encoding="utf-8"?>
<ds:datastoreItem xmlns:ds="http://schemas.openxmlformats.org/officeDocument/2006/customXml" ds:itemID="{A97F969B-BED7-4FE7-B1C8-7CB0F214CD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3406</TotalTime>
  <Words>172</Words>
  <Application>Microsoft Office PowerPoint</Application>
  <PresentationFormat>Widescreen</PresentationFormat>
  <Paragraphs>28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Rotis Sans Serif Std</vt:lpstr>
      <vt:lpstr>Wingdings</vt:lpstr>
      <vt:lpstr>Office</vt:lpstr>
      <vt:lpstr>PowerPoint Presentation</vt:lpstr>
      <vt:lpstr>Downloading HVAC system via Measures Tab</vt:lpstr>
      <vt:lpstr>Downloading HVAC system via Measures Tab</vt:lpstr>
      <vt:lpstr>Adding HVAC system</vt:lpstr>
      <vt:lpstr>Adding HVAC system</vt:lpstr>
    </vt:vector>
  </TitlesOfParts>
  <Company>LUH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Flügge, Christina</dc:creator>
  <cp:lastModifiedBy>George Orfanos</cp:lastModifiedBy>
  <cp:revision>213</cp:revision>
  <cp:lastPrinted>2022-01-10T12:22:19Z</cp:lastPrinted>
  <dcterms:created xsi:type="dcterms:W3CDTF">2019-06-26T06:00:14Z</dcterms:created>
  <dcterms:modified xsi:type="dcterms:W3CDTF">2023-10-01T17:43:32Z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0x01010096D949325589074389251DB63788D26C</vt:lpwstr>
  </property>
  <property fmtid="{D5CDD505-2E9C-101B-9397-08002B2CF9AE}" pid="3" name="MediaServiceImageTags">
    <vt:lpwstr/>
  </property>
</Properties>
</file>