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6" r:id="rId3"/>
    <p:sldId id="257" r:id="rId4"/>
    <p:sldId id="259" r:id="rId5"/>
    <p:sldId id="260" r:id="rId6"/>
    <p:sldId id="262" r:id="rId7"/>
    <p:sldId id="263" r:id="rId8"/>
    <p:sldId id="265" r:id="rId9"/>
    <p:sldId id="264"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l-G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l-G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FF7CA8D-FC62-4E31-B232-5126A426B552}" type="slidenum">
              <a:rPr lang="el-GR"/>
              <a:pPr>
                <a:defRPr/>
              </a:pPr>
              <a:t>‹#›</a:t>
            </a:fld>
            <a:endParaRPr lang="el-GR"/>
          </a:p>
        </p:txBody>
      </p:sp>
    </p:spTree>
    <p:extLst>
      <p:ext uri="{BB962C8B-B14F-4D97-AF65-F5344CB8AC3E}">
        <p14:creationId xmlns:p14="http://schemas.microsoft.com/office/powerpoint/2010/main" val="87421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dirty="0" smtClean="0"/>
              <a:t>Mesoscopic encompasses many levels itself.</a:t>
            </a:r>
          </a:p>
          <a:p>
            <a:pPr eaLnBrk="1" hangingPunct="1"/>
            <a:r>
              <a:rPr lang="en-US" dirty="0" smtClean="0"/>
              <a:t>Serial (hierarchical) or concurrent </a:t>
            </a:r>
            <a:r>
              <a:rPr lang="en-US" dirty="0" err="1" smtClean="0"/>
              <a:t>multiscaling</a:t>
            </a:r>
            <a:r>
              <a:rPr lang="en-US" dirty="0" smtClean="0"/>
              <a:t> (zooming).</a:t>
            </a:r>
          </a:p>
          <a:p>
            <a:pPr eaLnBrk="1" hangingPunct="1"/>
            <a:r>
              <a:rPr lang="en-US" dirty="0" err="1" smtClean="0"/>
              <a:t>Multiscale</a:t>
            </a:r>
            <a:r>
              <a:rPr lang="en-US" dirty="0" smtClean="0"/>
              <a:t> modeling seldom practiced in its entirety but </a:t>
            </a:r>
            <a:r>
              <a:rPr lang="en-US" dirty="0" err="1" smtClean="0"/>
              <a:t>approches</a:t>
            </a:r>
            <a:r>
              <a:rPr lang="en-US" dirty="0" smtClean="0"/>
              <a:t> involving at least two levels very common.</a:t>
            </a:r>
            <a:endParaRPr lang="el-GR" dirty="0" smtClean="0"/>
          </a:p>
        </p:txBody>
      </p:sp>
    </p:spTree>
    <p:extLst>
      <p:ext uri="{BB962C8B-B14F-4D97-AF65-F5344CB8AC3E}">
        <p14:creationId xmlns:p14="http://schemas.microsoft.com/office/powerpoint/2010/main" val="20138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7878F6-0A2F-45CC-887A-102EBC802B3F}" type="slidenum">
              <a:rPr lang="en-US"/>
              <a:pPr>
                <a:defRPr/>
              </a:pPr>
              <a:t>‹#›</a:t>
            </a:fld>
            <a:endParaRPr lang="en-US"/>
          </a:p>
        </p:txBody>
      </p:sp>
    </p:spTree>
    <p:extLst>
      <p:ext uri="{BB962C8B-B14F-4D97-AF65-F5344CB8AC3E}">
        <p14:creationId xmlns:p14="http://schemas.microsoft.com/office/powerpoint/2010/main" val="304402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84891-13E9-4CF0-A87D-69BDCA2577FD}" type="slidenum">
              <a:rPr lang="en-US"/>
              <a:pPr>
                <a:defRPr/>
              </a:pPr>
              <a:t>‹#›</a:t>
            </a:fld>
            <a:endParaRPr lang="en-US"/>
          </a:p>
        </p:txBody>
      </p:sp>
    </p:spTree>
    <p:extLst>
      <p:ext uri="{BB962C8B-B14F-4D97-AF65-F5344CB8AC3E}">
        <p14:creationId xmlns:p14="http://schemas.microsoft.com/office/powerpoint/2010/main" val="379377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381C4-2981-43B8-BFB8-9B4D5F482B21}" type="slidenum">
              <a:rPr lang="en-US"/>
              <a:pPr>
                <a:defRPr/>
              </a:pPr>
              <a:t>‹#›</a:t>
            </a:fld>
            <a:endParaRPr lang="en-US"/>
          </a:p>
        </p:txBody>
      </p:sp>
    </p:spTree>
    <p:extLst>
      <p:ext uri="{BB962C8B-B14F-4D97-AF65-F5344CB8AC3E}">
        <p14:creationId xmlns:p14="http://schemas.microsoft.com/office/powerpoint/2010/main" val="10711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94F92-BE2E-4962-89E5-7F109F796663}" type="slidenum">
              <a:rPr lang="en-US"/>
              <a:pPr>
                <a:defRPr/>
              </a:pPr>
              <a:t>‹#›</a:t>
            </a:fld>
            <a:endParaRPr lang="en-US"/>
          </a:p>
        </p:txBody>
      </p:sp>
    </p:spTree>
    <p:extLst>
      <p:ext uri="{BB962C8B-B14F-4D97-AF65-F5344CB8AC3E}">
        <p14:creationId xmlns:p14="http://schemas.microsoft.com/office/powerpoint/2010/main" val="45281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A5BADC-5B0D-4E1F-ACBE-A3D0BDE78B7C}" type="slidenum">
              <a:rPr lang="en-US"/>
              <a:pPr>
                <a:defRPr/>
              </a:pPr>
              <a:t>‹#›</a:t>
            </a:fld>
            <a:endParaRPr lang="en-US"/>
          </a:p>
        </p:txBody>
      </p:sp>
    </p:spTree>
    <p:extLst>
      <p:ext uri="{BB962C8B-B14F-4D97-AF65-F5344CB8AC3E}">
        <p14:creationId xmlns:p14="http://schemas.microsoft.com/office/powerpoint/2010/main" val="13088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3F58F-F735-41B9-B66F-B523CBA5BA3E}" type="slidenum">
              <a:rPr lang="en-US"/>
              <a:pPr>
                <a:defRPr/>
              </a:pPr>
              <a:t>‹#›</a:t>
            </a:fld>
            <a:endParaRPr lang="en-US"/>
          </a:p>
        </p:txBody>
      </p:sp>
    </p:spTree>
    <p:extLst>
      <p:ext uri="{BB962C8B-B14F-4D97-AF65-F5344CB8AC3E}">
        <p14:creationId xmlns:p14="http://schemas.microsoft.com/office/powerpoint/2010/main" val="41569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265511-5A58-4E88-8E88-7FB9C5608284}" type="slidenum">
              <a:rPr lang="en-US"/>
              <a:pPr>
                <a:defRPr/>
              </a:pPr>
              <a:t>‹#›</a:t>
            </a:fld>
            <a:endParaRPr lang="en-US"/>
          </a:p>
        </p:txBody>
      </p:sp>
    </p:spTree>
    <p:extLst>
      <p:ext uri="{BB962C8B-B14F-4D97-AF65-F5344CB8AC3E}">
        <p14:creationId xmlns:p14="http://schemas.microsoft.com/office/powerpoint/2010/main" val="170775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2BA57-D6D3-4D29-ADA1-79648AACAACC}" type="slidenum">
              <a:rPr lang="en-US"/>
              <a:pPr>
                <a:defRPr/>
              </a:pPr>
              <a:t>‹#›</a:t>
            </a:fld>
            <a:endParaRPr lang="en-US"/>
          </a:p>
        </p:txBody>
      </p:sp>
    </p:spTree>
    <p:extLst>
      <p:ext uri="{BB962C8B-B14F-4D97-AF65-F5344CB8AC3E}">
        <p14:creationId xmlns:p14="http://schemas.microsoft.com/office/powerpoint/2010/main" val="422155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C44B87-9B16-413C-B7F3-4CC231547014}" type="slidenum">
              <a:rPr lang="en-US"/>
              <a:pPr>
                <a:defRPr/>
              </a:pPr>
              <a:t>‹#›</a:t>
            </a:fld>
            <a:endParaRPr lang="en-US"/>
          </a:p>
        </p:txBody>
      </p:sp>
    </p:spTree>
    <p:extLst>
      <p:ext uri="{BB962C8B-B14F-4D97-AF65-F5344CB8AC3E}">
        <p14:creationId xmlns:p14="http://schemas.microsoft.com/office/powerpoint/2010/main" val="399461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63FC3D-A004-46C1-BBC8-0BD70B2D57DA}" type="slidenum">
              <a:rPr lang="en-US"/>
              <a:pPr>
                <a:defRPr/>
              </a:pPr>
              <a:t>‹#›</a:t>
            </a:fld>
            <a:endParaRPr lang="en-US"/>
          </a:p>
        </p:txBody>
      </p:sp>
    </p:spTree>
    <p:extLst>
      <p:ext uri="{BB962C8B-B14F-4D97-AF65-F5344CB8AC3E}">
        <p14:creationId xmlns:p14="http://schemas.microsoft.com/office/powerpoint/2010/main" val="405386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20503-2472-4CBE-8C00-DDBA9FA8B9CF}" type="slidenum">
              <a:rPr lang="en-US"/>
              <a:pPr>
                <a:defRPr/>
              </a:pPr>
              <a:t>‹#›</a:t>
            </a:fld>
            <a:endParaRPr lang="en-US"/>
          </a:p>
        </p:txBody>
      </p:sp>
    </p:spTree>
    <p:extLst>
      <p:ext uri="{BB962C8B-B14F-4D97-AF65-F5344CB8AC3E}">
        <p14:creationId xmlns:p14="http://schemas.microsoft.com/office/powerpoint/2010/main" val="415078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2940D1E-8190-4967-87BF-6F89EAD5AE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file:///C:\cygwin64\home\Doros%20N.%20Theodorou\molsim\molsim_intro\glass.mpg" TargetMode="External"/><Relationship Id="rId7" Type="http://schemas.openxmlformats.org/officeDocument/2006/relationships/image" Target="../media/image13.png"/><Relationship Id="rId2" Type="http://schemas.microsoft.com/office/2007/relationships/media" Target="file:///C:\cygwin64\home\Doros%20N.%20Theodorou\molsim\molsim_intro\glass.mpg" TargetMode="Externa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52400"/>
            <a:ext cx="8077200" cy="685800"/>
          </a:xfrm>
        </p:spPr>
        <p:txBody>
          <a:bodyPr anchor="ctr"/>
          <a:lstStyle/>
          <a:p>
            <a:pPr eaLnBrk="1" hangingPunct="1"/>
            <a:r>
              <a:rPr lang="en-US" sz="2800" dirty="0" smtClean="0">
                <a:solidFill>
                  <a:srgbClr val="FF0000"/>
                </a:solidFill>
                <a:latin typeface="Times New Roman" panose="02020603050405020304" pitchFamily="18" charset="0"/>
              </a:rPr>
              <a:t>MOLECULAR SIMULATIONS OF MATERIALS</a:t>
            </a:r>
            <a:endParaRPr lang="en-US" sz="2800" dirty="0" smtClean="0">
              <a:solidFill>
                <a:srgbClr val="FF0000"/>
              </a:solidFill>
              <a:latin typeface="Times New Roman" panose="02020603050405020304" pitchFamily="18" charset="0"/>
            </a:endParaRPr>
          </a:p>
        </p:txBody>
      </p:sp>
      <p:sp>
        <p:nvSpPr>
          <p:cNvPr id="3075" name="Text Box 4"/>
          <p:cNvSpPr txBox="1">
            <a:spLocks noChangeArrowheads="1"/>
          </p:cNvSpPr>
          <p:nvPr/>
        </p:nvSpPr>
        <p:spPr bwMode="auto">
          <a:xfrm>
            <a:off x="457200" y="927100"/>
            <a:ext cx="8305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smtClean="0">
                <a:latin typeface="Times New Roman" panose="02020603050405020304" pitchFamily="18" charset="0"/>
              </a:rPr>
              <a:t>Instructors</a:t>
            </a:r>
            <a:r>
              <a:rPr lang="en-US" sz="2400" dirty="0" smtClean="0">
                <a:latin typeface="Times New Roman" panose="02020603050405020304" pitchFamily="18" charset="0"/>
              </a:rPr>
              <a:t>:      </a:t>
            </a:r>
            <a:r>
              <a:rPr lang="en-US" sz="2400" dirty="0" smtClean="0">
                <a:solidFill>
                  <a:srgbClr val="0000FF"/>
                </a:solidFill>
                <a:latin typeface="Times New Roman" panose="02020603050405020304" pitchFamily="18" charset="0"/>
              </a:rPr>
              <a:t>Doros N. Theodorou</a:t>
            </a:r>
            <a:r>
              <a:rPr lang="el-GR" sz="2400" dirty="0" smtClean="0">
                <a:latin typeface="Times New Roman" panose="02020603050405020304" pitchFamily="18" charset="0"/>
              </a:rPr>
              <a:t>, </a:t>
            </a:r>
            <a:r>
              <a:rPr lang="en-US" sz="2400" dirty="0" smtClean="0">
                <a:latin typeface="Times New Roman" panose="02020603050405020304" pitchFamily="18" charset="0"/>
              </a:rPr>
              <a:t>professor</a:t>
            </a:r>
            <a:endParaRPr lang="en-US" sz="2400" dirty="0">
              <a:latin typeface="Times New Roman" panose="02020603050405020304" pitchFamily="18" charset="0"/>
            </a:endParaRPr>
          </a:p>
          <a:p>
            <a:pPr eaLnBrk="1" hangingPunct="1">
              <a:spcBef>
                <a:spcPct val="0"/>
              </a:spcBef>
              <a:buFontTx/>
              <a:buNone/>
            </a:pPr>
            <a:r>
              <a:rPr lang="en-US" sz="2400" dirty="0">
                <a:latin typeface="Times New Roman" panose="02020603050405020304" pitchFamily="18" charset="0"/>
              </a:rPr>
              <a:t>		</a:t>
            </a:r>
            <a:r>
              <a:rPr lang="en-US" sz="2400" dirty="0" smtClean="0">
                <a:solidFill>
                  <a:srgbClr val="0000FF"/>
                </a:solidFill>
                <a:latin typeface="Times New Roman" panose="02020603050405020304" pitchFamily="18" charset="0"/>
              </a:rPr>
              <a:t>George K. Papadopoulos</a:t>
            </a:r>
            <a:r>
              <a:rPr lang="el-GR" sz="2400" dirty="0" smtClean="0">
                <a:latin typeface="Times New Roman" panose="02020603050405020304" pitchFamily="18" charset="0"/>
              </a:rPr>
              <a:t>, </a:t>
            </a:r>
            <a:r>
              <a:rPr lang="en-US" sz="2400" dirty="0" smtClean="0">
                <a:latin typeface="Times New Roman" panose="02020603050405020304" pitchFamily="18" charset="0"/>
              </a:rPr>
              <a:t>associate professor</a:t>
            </a:r>
            <a:endParaRPr lang="el-GR" sz="2400" dirty="0">
              <a:latin typeface="Times New Roman" panose="02020603050405020304" pitchFamily="18" charset="0"/>
            </a:endParaRPr>
          </a:p>
          <a:p>
            <a:pPr eaLnBrk="1" hangingPunct="1">
              <a:spcBef>
                <a:spcPct val="0"/>
              </a:spcBef>
              <a:buFontTx/>
              <a:buNone/>
            </a:pPr>
            <a:r>
              <a:rPr lang="el-GR" sz="2400" dirty="0">
                <a:latin typeface="Times New Roman" panose="02020603050405020304" pitchFamily="18" charset="0"/>
              </a:rPr>
              <a:t>	     </a:t>
            </a:r>
            <a:r>
              <a:rPr lang="en-US" sz="2400" dirty="0">
                <a:latin typeface="Times New Roman" panose="02020603050405020304" pitchFamily="18" charset="0"/>
              </a:rPr>
              <a:t>      </a:t>
            </a:r>
            <a:r>
              <a:rPr lang="el-GR" sz="2400" dirty="0">
                <a:latin typeface="Times New Roman" panose="02020603050405020304" pitchFamily="18" charset="0"/>
              </a:rPr>
              <a:t> </a:t>
            </a:r>
            <a:r>
              <a:rPr lang="en-US" sz="2400" dirty="0" smtClean="0">
                <a:latin typeface="Times New Roman" panose="02020603050405020304" pitchFamily="18" charset="0"/>
              </a:rPr>
              <a:t>Department of Materials Science and Engineering</a:t>
            </a:r>
            <a:endParaRPr lang="el-GR" sz="2400" dirty="0">
              <a:latin typeface="Times New Roman" panose="02020603050405020304" pitchFamily="18" charset="0"/>
            </a:endParaRPr>
          </a:p>
          <a:p>
            <a:pPr eaLnBrk="1" hangingPunct="1">
              <a:spcBef>
                <a:spcPct val="0"/>
              </a:spcBef>
              <a:buFontTx/>
              <a:buNone/>
            </a:pPr>
            <a:r>
              <a:rPr lang="el-GR" sz="2400" dirty="0">
                <a:latin typeface="Times New Roman" panose="02020603050405020304" pitchFamily="18" charset="0"/>
              </a:rPr>
              <a:t>	     </a:t>
            </a:r>
            <a:r>
              <a:rPr lang="en-US" sz="2400" dirty="0">
                <a:latin typeface="Times New Roman" panose="02020603050405020304" pitchFamily="18" charset="0"/>
              </a:rPr>
              <a:t>     </a:t>
            </a:r>
            <a:r>
              <a:rPr lang="el-GR" sz="2400" dirty="0">
                <a:latin typeface="Times New Roman" panose="02020603050405020304" pitchFamily="18" charset="0"/>
              </a:rPr>
              <a:t> </a:t>
            </a:r>
            <a:r>
              <a:rPr lang="en-US" sz="2400" dirty="0">
                <a:latin typeface="Times New Roman" panose="02020603050405020304" pitchFamily="18" charset="0"/>
              </a:rPr>
              <a:t> </a:t>
            </a:r>
            <a:r>
              <a:rPr lang="en-US" sz="2400" dirty="0" smtClean="0">
                <a:latin typeface="Times New Roman" panose="02020603050405020304" pitchFamily="18" charset="0"/>
              </a:rPr>
              <a:t>School of Chemical Engineering</a:t>
            </a:r>
            <a:r>
              <a:rPr lang="el-GR" sz="2400" dirty="0" smtClean="0">
                <a:latin typeface="Times New Roman" panose="02020603050405020304" pitchFamily="18" charset="0"/>
              </a:rPr>
              <a:t>,</a:t>
            </a:r>
            <a:r>
              <a:rPr lang="en-US" sz="2400" dirty="0" smtClean="0">
                <a:latin typeface="Times New Roman" panose="02020603050405020304" pitchFamily="18" charset="0"/>
              </a:rPr>
              <a:t> NTUA</a:t>
            </a:r>
            <a:endParaRPr lang="el-GR" sz="2400" dirty="0">
              <a:latin typeface="Times New Roman" panose="02020603050405020304" pitchFamily="18" charset="0"/>
            </a:endParaRPr>
          </a:p>
          <a:p>
            <a:pPr eaLnBrk="1" hangingPunct="1">
              <a:spcBef>
                <a:spcPct val="0"/>
              </a:spcBef>
              <a:buFontTx/>
              <a:buNone/>
            </a:pPr>
            <a:r>
              <a:rPr lang="el-GR" sz="2400" dirty="0">
                <a:latin typeface="Times New Roman" panose="02020603050405020304" pitchFamily="18" charset="0"/>
              </a:rPr>
              <a:t>	     </a:t>
            </a:r>
            <a:r>
              <a:rPr lang="en-US" sz="2400" dirty="0">
                <a:latin typeface="Times New Roman" panose="02020603050405020304" pitchFamily="18" charset="0"/>
              </a:rPr>
              <a:t>      </a:t>
            </a:r>
            <a:r>
              <a:rPr lang="el-GR" sz="2400" dirty="0">
                <a:latin typeface="Times New Roman" panose="02020603050405020304" pitchFamily="18" charset="0"/>
              </a:rPr>
              <a:t> </a:t>
            </a:r>
            <a:r>
              <a:rPr lang="en-US" sz="2400" dirty="0" err="1" smtClean="0">
                <a:latin typeface="Times New Roman" panose="02020603050405020304" pitchFamily="18" charset="0"/>
              </a:rPr>
              <a:t>tel</a:t>
            </a:r>
            <a:r>
              <a:rPr lang="el-GR" sz="2400" dirty="0" smtClean="0">
                <a:latin typeface="Times New Roman" panose="02020603050405020304" pitchFamily="18" charset="0"/>
              </a:rPr>
              <a:t>. </a:t>
            </a:r>
            <a:r>
              <a:rPr lang="el-GR" sz="2400" dirty="0">
                <a:latin typeface="Times New Roman" panose="02020603050405020304" pitchFamily="18" charset="0"/>
              </a:rPr>
              <a:t>210-772-3157, </a:t>
            </a:r>
            <a:r>
              <a:rPr lang="en-US" sz="2400" dirty="0">
                <a:latin typeface="Times New Roman" panose="02020603050405020304" pitchFamily="18" charset="0"/>
              </a:rPr>
              <a:t>doros@chemeng.ntua.gr</a:t>
            </a:r>
          </a:p>
        </p:txBody>
      </p:sp>
      <p:sp>
        <p:nvSpPr>
          <p:cNvPr id="3076" name="Text Box 6"/>
          <p:cNvSpPr txBox="1">
            <a:spLocks noChangeArrowheads="1"/>
          </p:cNvSpPr>
          <p:nvPr/>
        </p:nvSpPr>
        <p:spPr bwMode="auto">
          <a:xfrm>
            <a:off x="492124" y="2930525"/>
            <a:ext cx="8270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smtClean="0">
                <a:latin typeface="Times New Roman" panose="02020603050405020304" pitchFamily="18" charset="0"/>
              </a:rPr>
              <a:t>Time:  </a:t>
            </a:r>
            <a:r>
              <a:rPr lang="el-GR" sz="2400" dirty="0" smtClean="0">
                <a:latin typeface="Times New Roman" panose="02020603050405020304" pitchFamily="18" charset="0"/>
              </a:rPr>
              <a:t>   </a:t>
            </a:r>
            <a:r>
              <a:rPr lang="en-US" sz="2400" dirty="0" smtClean="0">
                <a:latin typeface="Times New Roman" panose="02020603050405020304" pitchFamily="18" charset="0"/>
              </a:rPr>
              <a:t>     </a:t>
            </a:r>
            <a:r>
              <a:rPr lang="el-GR" sz="2400" dirty="0" smtClean="0">
                <a:latin typeface="Times New Roman" panose="02020603050405020304" pitchFamily="18" charset="0"/>
              </a:rPr>
              <a:t> </a:t>
            </a:r>
            <a:r>
              <a:rPr lang="en-US" sz="2400" dirty="0" smtClean="0">
                <a:latin typeface="Times New Roman" panose="02020603050405020304" pitchFamily="18" charset="0"/>
              </a:rPr>
              <a:t>   Monday</a:t>
            </a:r>
            <a:r>
              <a:rPr lang="el-GR" sz="2400" dirty="0" smtClean="0">
                <a:latin typeface="Times New Roman" panose="02020603050405020304" pitchFamily="18" charset="0"/>
              </a:rPr>
              <a:t>, </a:t>
            </a:r>
            <a:r>
              <a:rPr lang="el-GR" sz="2400" dirty="0">
                <a:latin typeface="Times New Roman" panose="02020603050405020304" pitchFamily="18" charset="0"/>
              </a:rPr>
              <a:t>18</a:t>
            </a:r>
            <a:r>
              <a:rPr lang="en-US" sz="2400" dirty="0">
                <a:latin typeface="Times New Roman" panose="02020603050405020304" pitchFamily="18" charset="0"/>
              </a:rPr>
              <a:t>:00 – 21:00</a:t>
            </a:r>
          </a:p>
          <a:p>
            <a:pPr eaLnBrk="1" hangingPunct="1">
              <a:spcBef>
                <a:spcPct val="0"/>
              </a:spcBef>
              <a:buFontTx/>
              <a:buNone/>
            </a:pPr>
            <a:r>
              <a:rPr lang="en-US" sz="2400" dirty="0" smtClean="0">
                <a:latin typeface="Times New Roman" panose="02020603050405020304" pitchFamily="18" charset="0"/>
              </a:rPr>
              <a:t>Venue</a:t>
            </a:r>
            <a:r>
              <a:rPr lang="en-US" sz="2400" dirty="0" smtClean="0">
                <a:latin typeface="Times New Roman" panose="02020603050405020304" pitchFamily="18" charset="0"/>
              </a:rPr>
              <a:t>:            Room</a:t>
            </a:r>
            <a:r>
              <a:rPr lang="el-GR" sz="2400" dirty="0" smtClean="0">
                <a:latin typeface="Times New Roman" panose="02020603050405020304" pitchFamily="18" charset="0"/>
              </a:rPr>
              <a:t> </a:t>
            </a:r>
            <a:r>
              <a:rPr lang="en-US" sz="2400" dirty="0">
                <a:latin typeface="Times New Roman" panose="02020603050405020304" pitchFamily="18" charset="0"/>
              </a:rPr>
              <a:t>XM34, </a:t>
            </a:r>
            <a:r>
              <a:rPr lang="en-US" sz="2400" dirty="0" smtClean="0">
                <a:latin typeface="Times New Roman" panose="02020603050405020304" pitchFamily="18" charset="0"/>
              </a:rPr>
              <a:t>Chemical Engineering Building</a:t>
            </a:r>
            <a:endParaRPr lang="en-US" sz="2400" dirty="0">
              <a:solidFill>
                <a:srgbClr val="008000"/>
              </a:solidFill>
              <a:latin typeface="Times New Roman" panose="02020603050405020304" pitchFamily="18" charset="0"/>
            </a:endParaRPr>
          </a:p>
        </p:txBody>
      </p:sp>
      <p:sp>
        <p:nvSpPr>
          <p:cNvPr id="3077" name="Text Box 7"/>
          <p:cNvSpPr txBox="1">
            <a:spLocks noChangeArrowheads="1"/>
          </p:cNvSpPr>
          <p:nvPr/>
        </p:nvSpPr>
        <p:spPr bwMode="auto">
          <a:xfrm>
            <a:off x="457200" y="48768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smtClean="0">
                <a:latin typeface="Times New Roman" panose="02020603050405020304" pitchFamily="18" charset="0"/>
              </a:rPr>
              <a:t>Objectives</a:t>
            </a:r>
            <a:r>
              <a:rPr lang="en-US" sz="2400" dirty="0" smtClean="0">
                <a:latin typeface="Times New Roman" panose="02020603050405020304" pitchFamily="18" charset="0"/>
              </a:rPr>
              <a:t>: </a:t>
            </a:r>
            <a:r>
              <a:rPr lang="el-GR" sz="2400" dirty="0" smtClean="0">
                <a:latin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sym typeface="Symbol" panose="05050102010706020507" pitchFamily="18" charset="2"/>
              </a:rPr>
              <a:t>Presentation of basic principles of statistical mechanics</a:t>
            </a:r>
            <a:endParaRPr lang="el-GR" sz="2400" dirty="0">
              <a:latin typeface="Times New Roman" panose="02020603050405020304" pitchFamily="18" charset="0"/>
              <a:sym typeface="Symbol" panose="05050102010706020507" pitchFamily="18" charset="2"/>
            </a:endParaRPr>
          </a:p>
          <a:p>
            <a:pPr eaLnBrk="1" hangingPunct="1">
              <a:spcBef>
                <a:spcPct val="0"/>
              </a:spcBef>
              <a:buFontTx/>
              <a:buNone/>
            </a:pPr>
            <a:r>
              <a:rPr lang="el-GR" sz="2400" dirty="0">
                <a:latin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sym typeface="Symbol" panose="05050102010706020507" pitchFamily="18" charset="2"/>
              </a:rPr>
              <a:t>   </a:t>
            </a:r>
            <a:r>
              <a:rPr lang="el-GR" sz="2400" dirty="0" smtClean="0">
                <a:latin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sym typeface="Symbol" panose="05050102010706020507" pitchFamily="18" charset="2"/>
              </a:rPr>
              <a:t>Introduction to </a:t>
            </a:r>
            <a:r>
              <a:rPr lang="en-US" sz="2400" dirty="0" smtClean="0">
                <a:latin typeface="Times New Roman" panose="02020603050405020304" pitchFamily="18" charset="0"/>
                <a:sym typeface="Symbol" panose="05050102010706020507" pitchFamily="18" charset="2"/>
              </a:rPr>
              <a:t>molecular simulation methods</a:t>
            </a:r>
            <a:endParaRPr lang="el-GR" sz="2400" dirty="0">
              <a:latin typeface="Times New Roman" panose="02020603050405020304" pitchFamily="18" charset="0"/>
              <a:sym typeface="Symbol" panose="05050102010706020507" pitchFamily="18" charset="2"/>
            </a:endParaRPr>
          </a:p>
          <a:p>
            <a:pPr eaLnBrk="1" hangingPunct="1">
              <a:spcBef>
                <a:spcPct val="0"/>
              </a:spcBef>
              <a:buFontTx/>
              <a:buNone/>
            </a:pPr>
            <a:r>
              <a:rPr lang="el-GR" sz="2400" dirty="0">
                <a:latin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sym typeface="Symbol" panose="05050102010706020507" pitchFamily="18" charset="2"/>
              </a:rPr>
              <a:t>   </a:t>
            </a:r>
            <a:r>
              <a:rPr lang="el-GR" sz="2400" dirty="0" smtClean="0">
                <a:latin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sym typeface="Symbol" panose="05050102010706020507" pitchFamily="18" charset="2"/>
              </a:rPr>
              <a:t>Discussion of example applications of simulations for 	           the prediction of material properties</a:t>
            </a:r>
            <a:endParaRPr lang="en-US" sz="2400" dirty="0">
              <a:latin typeface="Times New Roman" panose="02020603050405020304" pitchFamily="18" charset="0"/>
              <a:sym typeface="Symbol" panose="05050102010706020507" pitchFamily="18" charset="2"/>
            </a:endParaRPr>
          </a:p>
        </p:txBody>
      </p:sp>
      <p:sp>
        <p:nvSpPr>
          <p:cNvPr id="3078" name="Text Box 6"/>
          <p:cNvSpPr txBox="1">
            <a:spLocks noChangeArrowheads="1"/>
          </p:cNvSpPr>
          <p:nvPr/>
        </p:nvSpPr>
        <p:spPr bwMode="auto">
          <a:xfrm>
            <a:off x="457200" y="4238893"/>
            <a:ext cx="801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smtClean="0">
                <a:solidFill>
                  <a:srgbClr val="FF0000"/>
                </a:solidFill>
                <a:latin typeface="Times New Roman" panose="02020603050405020304" pitchFamily="18" charset="0"/>
              </a:rPr>
              <a:t>Spring Semester </a:t>
            </a:r>
            <a:r>
              <a:rPr lang="el-GR" sz="2400" dirty="0" smtClean="0">
                <a:solidFill>
                  <a:srgbClr val="FF0000"/>
                </a:solidFill>
                <a:latin typeface="Times New Roman" panose="02020603050405020304" pitchFamily="18" charset="0"/>
              </a:rPr>
              <a:t>20</a:t>
            </a:r>
            <a:r>
              <a:rPr lang="en-US" sz="2400" dirty="0" smtClean="0">
                <a:solidFill>
                  <a:srgbClr val="FF0000"/>
                </a:solidFill>
                <a:latin typeface="Times New Roman" panose="02020603050405020304" pitchFamily="18" charset="0"/>
              </a:rPr>
              <a:t>2</a:t>
            </a:r>
            <a:r>
              <a:rPr lang="el-GR" sz="2400" dirty="0" smtClean="0">
                <a:solidFill>
                  <a:srgbClr val="FF0000"/>
                </a:solidFill>
                <a:latin typeface="Times New Roman" panose="02020603050405020304" pitchFamily="18" charset="0"/>
              </a:rPr>
              <a:t>5</a:t>
            </a:r>
            <a:r>
              <a:rPr lang="en-US" sz="2400" dirty="0" smtClean="0">
                <a:solidFill>
                  <a:srgbClr val="FF0000"/>
                </a:solidFill>
                <a:latin typeface="Times New Roman" panose="02020603050405020304" pitchFamily="18" charset="0"/>
              </a:rPr>
              <a:t>: </a:t>
            </a:r>
            <a:r>
              <a:rPr lang="en-US" sz="2400" dirty="0" smtClean="0">
                <a:solidFill>
                  <a:srgbClr val="FF0000"/>
                </a:solidFill>
                <a:latin typeface="Times New Roman" panose="02020603050405020304" pitchFamily="18" charset="0"/>
              </a:rPr>
              <a:t>Start</a:t>
            </a:r>
            <a:r>
              <a:rPr lang="el-GR" sz="2400" dirty="0" smtClean="0">
                <a:solidFill>
                  <a:srgbClr val="FF0000"/>
                </a:solidFill>
                <a:latin typeface="Times New Roman" panose="02020603050405020304" pitchFamily="18" charset="0"/>
              </a:rPr>
              <a:t> </a:t>
            </a:r>
            <a:r>
              <a:rPr lang="el-GR" sz="2400" dirty="0" smtClean="0">
                <a:solidFill>
                  <a:srgbClr val="FF0000"/>
                </a:solidFill>
                <a:latin typeface="Times New Roman" panose="02020603050405020304" pitchFamily="18" charset="0"/>
              </a:rPr>
              <a:t>10</a:t>
            </a:r>
            <a:r>
              <a:rPr lang="en-US" sz="2400" dirty="0" smtClean="0">
                <a:solidFill>
                  <a:srgbClr val="FF0000"/>
                </a:solidFill>
                <a:latin typeface="Times New Roman" panose="02020603050405020304" pitchFamily="18" charset="0"/>
              </a:rPr>
              <a:t> </a:t>
            </a:r>
            <a:r>
              <a:rPr lang="en-US" sz="2400" dirty="0" smtClean="0">
                <a:solidFill>
                  <a:srgbClr val="FF0000"/>
                </a:solidFill>
                <a:latin typeface="Times New Roman" panose="02020603050405020304" pitchFamily="18" charset="0"/>
              </a:rPr>
              <a:t>February</a:t>
            </a:r>
            <a:r>
              <a:rPr lang="el-GR" sz="2400" dirty="0" smtClean="0">
                <a:solidFill>
                  <a:srgbClr val="FF0000"/>
                </a:solidFill>
                <a:latin typeface="Times New Roman" panose="02020603050405020304" pitchFamily="18" charset="0"/>
              </a:rPr>
              <a:t> </a:t>
            </a:r>
            <a:r>
              <a:rPr lang="el-GR" sz="2400" dirty="0" smtClean="0">
                <a:solidFill>
                  <a:srgbClr val="FF0000"/>
                </a:solidFill>
                <a:latin typeface="Times New Roman" panose="02020603050405020304" pitchFamily="18" charset="0"/>
              </a:rPr>
              <a:t>2025</a:t>
            </a:r>
            <a:endParaRPr 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49450" y="476250"/>
            <a:ext cx="593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800">
                <a:solidFill>
                  <a:srgbClr val="FF3300"/>
                </a:solidFill>
              </a:rPr>
              <a:t>Multiscale Modeling of Materials</a:t>
            </a:r>
            <a:endParaRPr lang="el-GR" sz="2800">
              <a:solidFill>
                <a:srgbClr val="FF3300"/>
              </a:solidFill>
            </a:endParaRPr>
          </a:p>
        </p:txBody>
      </p:sp>
      <p:sp>
        <p:nvSpPr>
          <p:cNvPr id="27651" name="Text Box 3"/>
          <p:cNvSpPr txBox="1">
            <a:spLocks noChangeArrowheads="1"/>
          </p:cNvSpPr>
          <p:nvPr/>
        </p:nvSpPr>
        <p:spPr bwMode="auto">
          <a:xfrm>
            <a:off x="323850" y="6035675"/>
            <a:ext cx="8439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2000" dirty="0" smtClean="0">
                <a:solidFill>
                  <a:schemeClr val="accent2"/>
                </a:solidFill>
              </a:rPr>
              <a:t>Computations guide and complement experimental efforts towards the development of new materials, processes, and products.</a:t>
            </a:r>
            <a:endParaRPr lang="el-GR" sz="2000" dirty="0">
              <a:solidFill>
                <a:schemeClr val="accent2"/>
              </a:solidFill>
            </a:endParaRPr>
          </a:p>
        </p:txBody>
      </p:sp>
      <p:grpSp>
        <p:nvGrpSpPr>
          <p:cNvPr id="27652" name="Group 4"/>
          <p:cNvGrpSpPr>
            <a:grpSpLocks/>
          </p:cNvGrpSpPr>
          <p:nvPr/>
        </p:nvGrpSpPr>
        <p:grpSpPr bwMode="auto">
          <a:xfrm>
            <a:off x="0" y="1866900"/>
            <a:ext cx="2971800" cy="1981200"/>
            <a:chOff x="0" y="1152"/>
            <a:chExt cx="1872" cy="1248"/>
          </a:xfrm>
        </p:grpSpPr>
        <p:sp>
          <p:nvSpPr>
            <p:cNvPr id="20515" name="Text Box 5"/>
            <p:cNvSpPr txBox="1">
              <a:spLocks noChangeArrowheads="1"/>
            </p:cNvSpPr>
            <p:nvPr/>
          </p:nvSpPr>
          <p:spPr bwMode="auto">
            <a:xfrm>
              <a:off x="576" y="1344"/>
              <a:ext cx="624" cy="912"/>
            </a:xfrm>
            <a:prstGeom prst="rect">
              <a:avLst/>
            </a:prstGeom>
            <a:solidFill>
              <a:srgbClr val="FFFFFF"/>
            </a:solidFill>
            <a:ln w="349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400" b="1">
                <a:solidFill>
                  <a:srgbClr val="0000FF"/>
                </a:solidFill>
              </a:endParaRPr>
            </a:p>
            <a:p>
              <a:pPr>
                <a:spcBef>
                  <a:spcPct val="0"/>
                </a:spcBef>
                <a:buFontTx/>
                <a:buNone/>
              </a:pPr>
              <a:r>
                <a:rPr lang="el-GR" sz="1300" b="1">
                  <a:solidFill>
                    <a:srgbClr val="0000FF"/>
                  </a:solidFill>
                </a:rPr>
                <a:t>Quantum</a:t>
              </a:r>
              <a:endParaRPr lang="en-US" sz="1300" b="1">
                <a:solidFill>
                  <a:srgbClr val="0000FF"/>
                </a:solidFill>
              </a:endParaRPr>
            </a:p>
            <a:p>
              <a:pPr>
                <a:spcBef>
                  <a:spcPct val="0"/>
                </a:spcBef>
                <a:buFontTx/>
                <a:buNone/>
              </a:pPr>
              <a:r>
                <a:rPr lang="el-GR" sz="1300" b="1">
                  <a:solidFill>
                    <a:srgbClr val="0000FF"/>
                  </a:solidFill>
                </a:rPr>
                <a:t>Mecha-</a:t>
              </a:r>
              <a:endParaRPr lang="en-US" sz="1300" b="1">
                <a:solidFill>
                  <a:srgbClr val="0000FF"/>
                </a:solidFill>
              </a:endParaRPr>
            </a:p>
            <a:p>
              <a:pPr>
                <a:spcBef>
                  <a:spcPct val="0"/>
                </a:spcBef>
                <a:buFontTx/>
                <a:buNone/>
              </a:pPr>
              <a:r>
                <a:rPr lang="el-GR" sz="1300" b="1">
                  <a:solidFill>
                    <a:srgbClr val="0000FF"/>
                  </a:solidFill>
                </a:rPr>
                <a:t>nical</a:t>
              </a:r>
            </a:p>
            <a:p>
              <a:pPr>
                <a:spcBef>
                  <a:spcPct val="0"/>
                </a:spcBef>
                <a:buFontTx/>
                <a:buNone/>
              </a:pPr>
              <a:r>
                <a:rPr lang="el-GR" sz="1300" b="1">
                  <a:solidFill>
                    <a:srgbClr val="0000FF"/>
                  </a:solidFill>
                </a:rPr>
                <a:t>Calcula-</a:t>
              </a:r>
            </a:p>
            <a:p>
              <a:pPr>
                <a:spcBef>
                  <a:spcPct val="0"/>
                </a:spcBef>
                <a:buFontTx/>
                <a:buNone/>
              </a:pPr>
              <a:r>
                <a:rPr lang="el-GR" sz="1300" b="1">
                  <a:solidFill>
                    <a:srgbClr val="0000FF"/>
                  </a:solidFill>
                </a:rPr>
                <a:t>tions</a:t>
              </a:r>
            </a:p>
          </p:txBody>
        </p:sp>
        <p:sp>
          <p:nvSpPr>
            <p:cNvPr id="20516" name="Text Box 6"/>
            <p:cNvSpPr txBox="1">
              <a:spLocks noChangeArrowheads="1"/>
            </p:cNvSpPr>
            <p:nvPr/>
          </p:nvSpPr>
          <p:spPr bwMode="auto">
            <a:xfrm>
              <a:off x="1200" y="1152"/>
              <a:ext cx="67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400" b="1">
                <a:solidFill>
                  <a:srgbClr val="008000"/>
                </a:solidFill>
              </a:endParaRPr>
            </a:p>
            <a:p>
              <a:pPr>
                <a:spcBef>
                  <a:spcPct val="0"/>
                </a:spcBef>
                <a:buFontTx/>
                <a:buNone/>
              </a:pPr>
              <a:r>
                <a:rPr lang="el-GR" sz="1100" b="1">
                  <a:solidFill>
                    <a:srgbClr val="008000"/>
                  </a:solidFill>
                </a:rPr>
                <a:t>Molecular</a:t>
              </a:r>
            </a:p>
            <a:p>
              <a:pPr>
                <a:spcBef>
                  <a:spcPct val="0"/>
                </a:spcBef>
                <a:buFontTx/>
                <a:buNone/>
              </a:pPr>
              <a:r>
                <a:rPr lang="el-GR" sz="1100" b="1">
                  <a:solidFill>
                    <a:srgbClr val="008000"/>
                  </a:solidFill>
                </a:rPr>
                <a:t>geometry &amp;</a:t>
              </a:r>
            </a:p>
            <a:p>
              <a:pPr>
                <a:spcBef>
                  <a:spcPct val="0"/>
                </a:spcBef>
                <a:buFontTx/>
                <a:buNone/>
              </a:pPr>
              <a:r>
                <a:rPr lang="el-GR" sz="1100" b="1">
                  <a:solidFill>
                    <a:srgbClr val="008000"/>
                  </a:solidFill>
                </a:rPr>
                <a:t>electronic</a:t>
              </a:r>
            </a:p>
            <a:p>
              <a:pPr>
                <a:spcBef>
                  <a:spcPct val="0"/>
                </a:spcBef>
                <a:buFontTx/>
                <a:buNone/>
              </a:pPr>
              <a:r>
                <a:rPr lang="el-GR" sz="1100" b="1">
                  <a:solidFill>
                    <a:srgbClr val="008000"/>
                  </a:solidFill>
                </a:rPr>
                <a:t>properties</a:t>
              </a:r>
            </a:p>
            <a:p>
              <a:pPr>
                <a:spcBef>
                  <a:spcPct val="0"/>
                </a:spcBef>
                <a:buFontTx/>
                <a:buNone/>
              </a:pPr>
              <a:endParaRPr lang="el-GR" sz="1200" b="1">
                <a:solidFill>
                  <a:srgbClr val="008000"/>
                </a:solidFill>
                <a:latin typeface="Times New Roman" panose="02020603050405020304" pitchFamily="18" charset="0"/>
              </a:endParaRPr>
            </a:p>
            <a:p>
              <a:pPr>
                <a:spcBef>
                  <a:spcPct val="0"/>
                </a:spcBef>
                <a:buFontTx/>
                <a:buNone/>
              </a:pPr>
              <a:endParaRPr lang="el-GR" sz="1200" b="1">
                <a:solidFill>
                  <a:srgbClr val="008000"/>
                </a:solidFill>
                <a:latin typeface="Times New Roman" panose="02020603050405020304" pitchFamily="18" charset="0"/>
              </a:endParaRPr>
            </a:p>
            <a:p>
              <a:pPr>
                <a:spcBef>
                  <a:spcPct val="0"/>
                </a:spcBef>
                <a:buFontTx/>
                <a:buNone/>
              </a:pPr>
              <a:r>
                <a:rPr lang="el-GR" sz="1100" b="1">
                  <a:solidFill>
                    <a:srgbClr val="008000"/>
                  </a:solidFill>
                </a:rPr>
                <a:t>Molecular</a:t>
              </a:r>
            </a:p>
            <a:p>
              <a:pPr>
                <a:spcBef>
                  <a:spcPct val="0"/>
                </a:spcBef>
                <a:buFontTx/>
                <a:buNone/>
              </a:pPr>
              <a:r>
                <a:rPr lang="el-GR" sz="1100" b="1">
                  <a:solidFill>
                    <a:srgbClr val="008000"/>
                  </a:solidFill>
                </a:rPr>
                <a:t>interaction potentials</a:t>
              </a:r>
              <a:endParaRPr lang="el-GR" sz="1100" b="1"/>
            </a:p>
          </p:txBody>
        </p:sp>
        <p:sp>
          <p:nvSpPr>
            <p:cNvPr id="20517" name="Text Box 7"/>
            <p:cNvSpPr txBox="1">
              <a:spLocks noChangeArrowheads="1"/>
            </p:cNvSpPr>
            <p:nvPr/>
          </p:nvSpPr>
          <p:spPr bwMode="auto">
            <a:xfrm>
              <a:off x="0" y="1488"/>
              <a:ext cx="62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00" b="1">
                <a:solidFill>
                  <a:srgbClr val="008000"/>
                </a:solidFill>
              </a:endParaRPr>
            </a:p>
            <a:p>
              <a:pPr>
                <a:spcBef>
                  <a:spcPct val="0"/>
                </a:spcBef>
                <a:buFontTx/>
                <a:buNone/>
              </a:pPr>
              <a:r>
                <a:rPr lang="el-GR" sz="1400" b="1">
                  <a:solidFill>
                    <a:srgbClr val="008000"/>
                  </a:solidFill>
                </a:rPr>
                <a:t>chemical</a:t>
              </a:r>
            </a:p>
            <a:p>
              <a:pPr>
                <a:spcBef>
                  <a:spcPct val="0"/>
                </a:spcBef>
                <a:buFontTx/>
                <a:buNone/>
              </a:pPr>
              <a:endParaRPr lang="el-GR" sz="1400">
                <a:solidFill>
                  <a:srgbClr val="00FF00"/>
                </a:solidFill>
              </a:endParaRPr>
            </a:p>
            <a:p>
              <a:pPr>
                <a:spcBef>
                  <a:spcPct val="0"/>
                </a:spcBef>
                <a:buFontTx/>
                <a:buNone/>
              </a:pPr>
              <a:r>
                <a:rPr lang="en-US" sz="1400" b="1">
                  <a:solidFill>
                    <a:srgbClr val="008000"/>
                  </a:solidFill>
                </a:rPr>
                <a:t>c</a:t>
              </a:r>
              <a:r>
                <a:rPr lang="el-GR" sz="1400" b="1">
                  <a:solidFill>
                    <a:srgbClr val="008000"/>
                  </a:solidFill>
                </a:rPr>
                <a:t>onsti</a:t>
              </a:r>
              <a:r>
                <a:rPr lang="en-US" sz="1400" b="1">
                  <a:solidFill>
                    <a:srgbClr val="008000"/>
                  </a:solidFill>
                </a:rPr>
                <a:t>-</a:t>
              </a:r>
            </a:p>
            <a:p>
              <a:pPr>
                <a:spcBef>
                  <a:spcPct val="0"/>
                </a:spcBef>
                <a:buFontTx/>
                <a:buNone/>
              </a:pPr>
              <a:r>
                <a:rPr lang="el-GR" sz="1400" b="1">
                  <a:solidFill>
                    <a:srgbClr val="008000"/>
                  </a:solidFill>
                </a:rPr>
                <a:t>tution</a:t>
              </a:r>
              <a:r>
                <a:rPr lang="el-GR" sz="1200" b="1">
                  <a:solidFill>
                    <a:srgbClr val="008000"/>
                  </a:solidFill>
                  <a:latin typeface="Times New Roman" panose="02020603050405020304" pitchFamily="18" charset="0"/>
                </a:rPr>
                <a:t> </a:t>
              </a:r>
            </a:p>
          </p:txBody>
        </p:sp>
        <p:sp>
          <p:nvSpPr>
            <p:cNvPr id="20518" name="AutoShape 8"/>
            <p:cNvSpPr>
              <a:spLocks noChangeArrowheads="1"/>
            </p:cNvSpPr>
            <p:nvPr/>
          </p:nvSpPr>
          <p:spPr bwMode="auto">
            <a:xfrm>
              <a:off x="0" y="1728"/>
              <a:ext cx="576" cy="96"/>
            </a:xfrm>
            <a:prstGeom prst="rightArrow">
              <a:avLst>
                <a:gd name="adj1" fmla="val 50000"/>
                <a:gd name="adj2" fmla="val 1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19" name="AutoShape 9"/>
            <p:cNvSpPr>
              <a:spLocks noChangeArrowheads="1"/>
            </p:cNvSpPr>
            <p:nvPr/>
          </p:nvSpPr>
          <p:spPr bwMode="auto">
            <a:xfrm>
              <a:off x="1200" y="1728"/>
              <a:ext cx="576" cy="96"/>
            </a:xfrm>
            <a:prstGeom prst="rightArrow">
              <a:avLst>
                <a:gd name="adj1" fmla="val 50000"/>
                <a:gd name="adj2" fmla="val 1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grpSp>
        <p:nvGrpSpPr>
          <p:cNvPr id="27658" name="Group 10"/>
          <p:cNvGrpSpPr>
            <a:grpSpLocks/>
          </p:cNvGrpSpPr>
          <p:nvPr/>
        </p:nvGrpSpPr>
        <p:grpSpPr bwMode="auto">
          <a:xfrm>
            <a:off x="1981200" y="1295400"/>
            <a:ext cx="7162800" cy="4495800"/>
            <a:chOff x="1248" y="816"/>
            <a:chExt cx="4512" cy="2832"/>
          </a:xfrm>
        </p:grpSpPr>
        <p:sp>
          <p:nvSpPr>
            <p:cNvPr id="20510" name="Text Box 11"/>
            <p:cNvSpPr txBox="1">
              <a:spLocks noChangeArrowheads="1"/>
            </p:cNvSpPr>
            <p:nvPr/>
          </p:nvSpPr>
          <p:spPr bwMode="auto">
            <a:xfrm>
              <a:off x="4944" y="816"/>
              <a:ext cx="81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sz="1400" b="1">
                  <a:solidFill>
                    <a:srgbClr val="008000"/>
                  </a:solidFill>
                </a:rPr>
                <a:t>Material</a:t>
              </a:r>
            </a:p>
            <a:p>
              <a:pPr>
                <a:spcBef>
                  <a:spcPct val="0"/>
                </a:spcBef>
                <a:buFontTx/>
                <a:buNone/>
              </a:pPr>
              <a:r>
                <a:rPr lang="el-GR" sz="1400" b="1">
                  <a:solidFill>
                    <a:srgbClr val="008000"/>
                  </a:solidFill>
                </a:rPr>
                <a:t>Properties</a:t>
              </a:r>
              <a:r>
                <a:rPr lang="el-GR" sz="1200"/>
                <a:t> </a:t>
              </a:r>
            </a:p>
            <a:p>
              <a:pPr>
                <a:spcBef>
                  <a:spcPct val="0"/>
                </a:spcBef>
                <a:buFontTx/>
                <a:buNone/>
              </a:pPr>
              <a:endParaRPr lang="el-GR" sz="1200"/>
            </a:p>
            <a:p>
              <a:pPr>
                <a:spcBef>
                  <a:spcPct val="0"/>
                </a:spcBef>
                <a:buFontTx/>
                <a:buNone/>
              </a:pPr>
              <a:r>
                <a:rPr lang="el-GR" sz="1400" b="1">
                  <a:solidFill>
                    <a:srgbClr val="008000"/>
                  </a:solidFill>
                </a:rPr>
                <a:t>Equations</a:t>
              </a:r>
            </a:p>
            <a:p>
              <a:pPr>
                <a:spcBef>
                  <a:spcPct val="0"/>
                </a:spcBef>
                <a:buFontTx/>
                <a:buNone/>
              </a:pPr>
              <a:r>
                <a:rPr lang="el-GR" sz="1400" b="1">
                  <a:solidFill>
                    <a:srgbClr val="008000"/>
                  </a:solidFill>
                </a:rPr>
                <a:t>of  State,</a:t>
              </a:r>
            </a:p>
            <a:p>
              <a:pPr>
                <a:spcBef>
                  <a:spcPct val="0"/>
                </a:spcBef>
                <a:buFontTx/>
                <a:buNone/>
              </a:pPr>
              <a:r>
                <a:rPr lang="el-GR" sz="1400" b="1">
                  <a:solidFill>
                    <a:srgbClr val="008000"/>
                  </a:solidFill>
                </a:rPr>
                <a:t>Constitutive</a:t>
              </a:r>
            </a:p>
            <a:p>
              <a:pPr>
                <a:spcBef>
                  <a:spcPct val="0"/>
                </a:spcBef>
                <a:buFontTx/>
                <a:buNone/>
              </a:pPr>
              <a:r>
                <a:rPr lang="el-GR" sz="1400" b="1">
                  <a:solidFill>
                    <a:srgbClr val="008000"/>
                  </a:solidFill>
                </a:rPr>
                <a:t>relations</a:t>
              </a:r>
            </a:p>
            <a:p>
              <a:pPr>
                <a:spcBef>
                  <a:spcPct val="0"/>
                </a:spcBef>
                <a:buFontTx/>
                <a:buNone/>
              </a:pPr>
              <a:endParaRPr lang="el-GR" sz="1400" b="1">
                <a:solidFill>
                  <a:srgbClr val="008000"/>
                </a:solidFill>
                <a:latin typeface="Times New Roman" panose="02020603050405020304" pitchFamily="18" charset="0"/>
              </a:endParaRPr>
            </a:p>
            <a:p>
              <a:pPr>
                <a:spcBef>
                  <a:spcPct val="0"/>
                </a:spcBef>
                <a:buFontTx/>
                <a:buNone/>
              </a:pPr>
              <a:endParaRPr lang="el-GR" sz="1200">
                <a:latin typeface="Times New Roman" panose="02020603050405020304" pitchFamily="18" charset="0"/>
              </a:endParaRPr>
            </a:p>
          </p:txBody>
        </p:sp>
        <p:sp>
          <p:nvSpPr>
            <p:cNvPr id="20511" name="Text Box 12"/>
            <p:cNvSpPr txBox="1">
              <a:spLocks noChangeArrowheads="1"/>
            </p:cNvSpPr>
            <p:nvPr/>
          </p:nvSpPr>
          <p:spPr bwMode="auto">
            <a:xfrm>
              <a:off x="1248" y="3168"/>
              <a:ext cx="18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sz="1300" b="1">
                  <a:solidFill>
                    <a:srgbClr val="008000"/>
                  </a:solidFill>
                </a:rPr>
                <a:t>Molecular organization </a:t>
              </a:r>
              <a:r>
                <a:rPr lang="en-US" sz="1300" b="1">
                  <a:solidFill>
                    <a:srgbClr val="008000"/>
                  </a:solidFill>
                </a:rPr>
                <a:t>&amp; </a:t>
              </a:r>
              <a:r>
                <a:rPr lang="el-GR" sz="1300" b="1">
                  <a:solidFill>
                    <a:srgbClr val="008000"/>
                  </a:solidFill>
                </a:rPr>
                <a:t> motion</a:t>
              </a:r>
            </a:p>
            <a:p>
              <a:pPr>
                <a:spcBef>
                  <a:spcPct val="0"/>
                </a:spcBef>
                <a:buFontTx/>
                <a:buNone/>
              </a:pPr>
              <a:r>
                <a:rPr lang="el-GR" sz="1300" b="1">
                  <a:solidFill>
                    <a:srgbClr val="008000"/>
                  </a:solidFill>
                </a:rPr>
                <a:t>Microsopic mechanisms underlying  macroscopic behavior</a:t>
              </a:r>
              <a:endParaRPr lang="el-GR" sz="1300"/>
            </a:p>
          </p:txBody>
        </p:sp>
        <p:sp>
          <p:nvSpPr>
            <p:cNvPr id="20512" name="AutoShape 13"/>
            <p:cNvSpPr>
              <a:spLocks noChangeArrowheads="1"/>
            </p:cNvSpPr>
            <p:nvPr/>
          </p:nvSpPr>
          <p:spPr bwMode="auto">
            <a:xfrm>
              <a:off x="2112" y="2928"/>
              <a:ext cx="96" cy="288"/>
            </a:xfrm>
            <a:prstGeom prst="downArrow">
              <a:avLst>
                <a:gd name="adj1" fmla="val 50000"/>
                <a:gd name="adj2" fmla="val 7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13" name="Text Box 14"/>
            <p:cNvSpPr txBox="1">
              <a:spLocks noChangeArrowheads="1"/>
            </p:cNvSpPr>
            <p:nvPr/>
          </p:nvSpPr>
          <p:spPr bwMode="auto">
            <a:xfrm>
              <a:off x="1776" y="912"/>
              <a:ext cx="816" cy="2016"/>
            </a:xfrm>
            <a:prstGeom prst="rect">
              <a:avLst/>
            </a:prstGeom>
            <a:solidFill>
              <a:srgbClr val="FFFFFF"/>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400" b="1" dirty="0" smtClean="0">
                  <a:solidFill>
                    <a:srgbClr val="FF0000"/>
                  </a:solidFill>
                </a:rPr>
                <a:t>Atomistic</a:t>
              </a:r>
              <a:endParaRPr lang="el-GR" sz="1400" b="1" dirty="0">
                <a:solidFill>
                  <a:srgbClr val="FF0000"/>
                </a:solidFill>
              </a:endParaRPr>
            </a:p>
            <a:p>
              <a:pPr>
                <a:spcBef>
                  <a:spcPct val="0"/>
                </a:spcBef>
                <a:buFontTx/>
                <a:buNone/>
              </a:pPr>
              <a:r>
                <a:rPr lang="el-GR" sz="1400" b="1" dirty="0" err="1">
                  <a:solidFill>
                    <a:srgbClr val="FF0000"/>
                  </a:solidFill>
                </a:rPr>
                <a:t>Simulations</a:t>
              </a:r>
              <a:r>
                <a:rPr lang="el-GR" sz="1400" b="1" dirty="0">
                  <a:solidFill>
                    <a:srgbClr val="FF0000"/>
                  </a:solidFill>
                </a:rPr>
                <a:t>,</a:t>
              </a:r>
            </a:p>
            <a:p>
              <a:pPr>
                <a:spcBef>
                  <a:spcPct val="0"/>
                </a:spcBef>
                <a:buFontTx/>
                <a:buNone/>
              </a:pPr>
              <a:r>
                <a:rPr lang="el-GR" sz="1400" b="1" dirty="0" err="1">
                  <a:solidFill>
                    <a:srgbClr val="FF0000"/>
                  </a:solidFill>
                </a:rPr>
                <a:t>Applied</a:t>
              </a:r>
              <a:r>
                <a:rPr lang="el-GR" sz="1400" b="1" dirty="0">
                  <a:solidFill>
                    <a:srgbClr val="FF0000"/>
                  </a:solidFill>
                </a:rPr>
                <a:t> </a:t>
              </a:r>
              <a:r>
                <a:rPr lang="el-GR" sz="1400" b="1" dirty="0" err="1">
                  <a:solidFill>
                    <a:srgbClr val="FF0000"/>
                  </a:solidFill>
                </a:rPr>
                <a:t>Statistical</a:t>
              </a:r>
              <a:endParaRPr lang="el-GR" sz="1400" b="1" dirty="0">
                <a:solidFill>
                  <a:srgbClr val="FF0000"/>
                </a:solidFill>
              </a:endParaRPr>
            </a:p>
            <a:p>
              <a:pPr>
                <a:spcBef>
                  <a:spcPct val="0"/>
                </a:spcBef>
                <a:buFontTx/>
                <a:buNone/>
              </a:pPr>
              <a:r>
                <a:rPr lang="el-GR" sz="1400" b="1" dirty="0" err="1">
                  <a:solidFill>
                    <a:srgbClr val="FF0000"/>
                  </a:solidFill>
                </a:rPr>
                <a:t>Mechanics</a:t>
              </a:r>
              <a:endParaRPr lang="el-GR" sz="1400" b="1" dirty="0">
                <a:solidFill>
                  <a:srgbClr val="FF0000"/>
                </a:solidFill>
              </a:endParaRPr>
            </a:p>
            <a:p>
              <a:pPr>
                <a:spcBef>
                  <a:spcPct val="0"/>
                </a:spcBef>
                <a:buFontTx/>
                <a:buNone/>
              </a:pPr>
              <a:endParaRPr lang="el-GR" sz="1200" b="1" dirty="0"/>
            </a:p>
            <a:p>
              <a:pPr>
                <a:spcBef>
                  <a:spcPct val="0"/>
                </a:spcBef>
                <a:buFontTx/>
                <a:buNone/>
              </a:pPr>
              <a:endParaRPr lang="en-US" sz="1200" b="1" dirty="0">
                <a:solidFill>
                  <a:srgbClr val="008000"/>
                </a:solidFill>
              </a:endParaRPr>
            </a:p>
            <a:p>
              <a:pPr>
                <a:spcBef>
                  <a:spcPct val="0"/>
                </a:spcBef>
                <a:buFontTx/>
                <a:buNone/>
              </a:pPr>
              <a:endParaRPr lang="en-US" sz="1200" b="1" dirty="0">
                <a:solidFill>
                  <a:srgbClr val="008000"/>
                </a:solidFill>
              </a:endParaRPr>
            </a:p>
            <a:p>
              <a:pPr>
                <a:spcBef>
                  <a:spcPct val="0"/>
                </a:spcBef>
                <a:buFontTx/>
                <a:buNone/>
              </a:pPr>
              <a:r>
                <a:rPr lang="el-GR" sz="1100" b="1" dirty="0" err="1">
                  <a:solidFill>
                    <a:srgbClr val="008000"/>
                  </a:solidFill>
                </a:rPr>
                <a:t>e.g</a:t>
              </a:r>
              <a:r>
                <a:rPr lang="el-GR" sz="1100" b="1" dirty="0">
                  <a:solidFill>
                    <a:srgbClr val="008000"/>
                  </a:solidFill>
                </a:rPr>
                <a:t>. </a:t>
              </a:r>
            </a:p>
            <a:p>
              <a:pPr>
                <a:spcBef>
                  <a:spcPct val="0"/>
                </a:spcBef>
                <a:buFontTx/>
                <a:buNone/>
              </a:pPr>
              <a:r>
                <a:rPr lang="el-GR" sz="1100" b="1" dirty="0">
                  <a:solidFill>
                    <a:srgbClr val="008000"/>
                  </a:solidFill>
                </a:rPr>
                <a:t>Monte </a:t>
              </a:r>
              <a:r>
                <a:rPr lang="el-GR" sz="1100" b="1" dirty="0" err="1">
                  <a:solidFill>
                    <a:srgbClr val="008000"/>
                  </a:solidFill>
                </a:rPr>
                <a:t>Carlo</a:t>
              </a:r>
              <a:r>
                <a:rPr lang="el-GR" sz="1100" b="1" dirty="0">
                  <a:solidFill>
                    <a:srgbClr val="008000"/>
                  </a:solidFill>
                </a:rPr>
                <a:t>,</a:t>
              </a:r>
            </a:p>
            <a:p>
              <a:pPr>
                <a:spcBef>
                  <a:spcPct val="0"/>
                </a:spcBef>
                <a:buFontTx/>
                <a:buNone/>
              </a:pPr>
              <a:r>
                <a:rPr lang="en-US" sz="1100" b="1" dirty="0">
                  <a:solidFill>
                    <a:srgbClr val="008000"/>
                  </a:solidFill>
                </a:rPr>
                <a:t>M</a:t>
              </a:r>
              <a:r>
                <a:rPr lang="el-GR" sz="1100" b="1" dirty="0" err="1">
                  <a:solidFill>
                    <a:srgbClr val="008000"/>
                  </a:solidFill>
                </a:rPr>
                <a:t>olecular</a:t>
              </a:r>
              <a:r>
                <a:rPr lang="el-GR" sz="1100" b="1" dirty="0">
                  <a:solidFill>
                    <a:srgbClr val="008000"/>
                  </a:solidFill>
                </a:rPr>
                <a:t> </a:t>
              </a:r>
              <a:r>
                <a:rPr lang="en-US" sz="1100" b="1" dirty="0">
                  <a:solidFill>
                    <a:srgbClr val="008000"/>
                  </a:solidFill>
                </a:rPr>
                <a:t>D</a:t>
              </a:r>
              <a:r>
                <a:rPr lang="el-GR" sz="1100" b="1" dirty="0" err="1">
                  <a:solidFill>
                    <a:srgbClr val="008000"/>
                  </a:solidFill>
                </a:rPr>
                <a:t>ynamics</a:t>
              </a:r>
              <a:r>
                <a:rPr lang="el-GR" sz="1100" b="1" dirty="0">
                  <a:solidFill>
                    <a:srgbClr val="008000"/>
                  </a:solidFill>
                </a:rPr>
                <a:t>, </a:t>
              </a:r>
              <a:endParaRPr lang="en-US" sz="1100" b="1" dirty="0">
                <a:solidFill>
                  <a:srgbClr val="008000"/>
                </a:solidFill>
              </a:endParaRPr>
            </a:p>
            <a:p>
              <a:pPr>
                <a:spcBef>
                  <a:spcPct val="0"/>
                </a:spcBef>
                <a:buFontTx/>
                <a:buNone/>
              </a:pPr>
              <a:r>
                <a:rPr lang="en-US" sz="1100" b="1" dirty="0">
                  <a:solidFill>
                    <a:srgbClr val="008000"/>
                  </a:solidFill>
                </a:rPr>
                <a:t>Molecular Mechanics,</a:t>
              </a:r>
            </a:p>
            <a:p>
              <a:pPr>
                <a:spcBef>
                  <a:spcPct val="0"/>
                </a:spcBef>
                <a:buFontTx/>
                <a:buNone/>
              </a:pPr>
              <a:r>
                <a:rPr lang="en-US" sz="1100" b="1" dirty="0">
                  <a:solidFill>
                    <a:srgbClr val="008000"/>
                  </a:solidFill>
                </a:rPr>
                <a:t>T</a:t>
              </a:r>
              <a:r>
                <a:rPr lang="el-GR" sz="1100" b="1" dirty="0" err="1">
                  <a:solidFill>
                    <a:srgbClr val="008000"/>
                  </a:solidFill>
                </a:rPr>
                <a:t>ransition</a:t>
              </a:r>
              <a:r>
                <a:rPr lang="el-GR" sz="1100" b="1" dirty="0">
                  <a:solidFill>
                    <a:srgbClr val="008000"/>
                  </a:solidFill>
                </a:rPr>
                <a:t>-</a:t>
              </a:r>
              <a:r>
                <a:rPr lang="en-US" sz="1100" b="1" dirty="0">
                  <a:solidFill>
                    <a:srgbClr val="008000"/>
                  </a:solidFill>
                </a:rPr>
                <a:t>S</a:t>
              </a:r>
              <a:r>
                <a:rPr lang="el-GR" sz="1100" b="1" dirty="0" err="1">
                  <a:solidFill>
                    <a:srgbClr val="008000"/>
                  </a:solidFill>
                </a:rPr>
                <a:t>tate</a:t>
              </a:r>
              <a:r>
                <a:rPr lang="el-GR" sz="1100" b="1" dirty="0">
                  <a:solidFill>
                    <a:srgbClr val="008000"/>
                  </a:solidFill>
                </a:rPr>
                <a:t> </a:t>
              </a:r>
              <a:r>
                <a:rPr lang="en-US" sz="1100" b="1" dirty="0">
                  <a:solidFill>
                    <a:srgbClr val="008000"/>
                  </a:solidFill>
                </a:rPr>
                <a:t>T</a:t>
              </a:r>
              <a:r>
                <a:rPr lang="el-GR" sz="1100" b="1" dirty="0" err="1">
                  <a:solidFill>
                    <a:srgbClr val="008000"/>
                  </a:solidFill>
                </a:rPr>
                <a:t>heory</a:t>
              </a:r>
              <a:endParaRPr lang="el-GR" sz="1100" b="1" dirty="0">
                <a:solidFill>
                  <a:srgbClr val="008000"/>
                </a:solidFill>
              </a:endParaRPr>
            </a:p>
            <a:p>
              <a:pPr>
                <a:spcBef>
                  <a:spcPct val="0"/>
                </a:spcBef>
                <a:buFontTx/>
                <a:buNone/>
              </a:pPr>
              <a:endParaRPr lang="el-GR" sz="1100" b="1" dirty="0">
                <a:solidFill>
                  <a:srgbClr val="008000"/>
                </a:solidFill>
              </a:endParaRPr>
            </a:p>
          </p:txBody>
        </p:sp>
        <p:sp>
          <p:nvSpPr>
            <p:cNvPr id="20514" name="AutoShape 15"/>
            <p:cNvSpPr>
              <a:spLocks noChangeArrowheads="1"/>
            </p:cNvSpPr>
            <p:nvPr/>
          </p:nvSpPr>
          <p:spPr bwMode="auto">
            <a:xfrm>
              <a:off x="2592" y="1008"/>
              <a:ext cx="2352" cy="96"/>
            </a:xfrm>
            <a:prstGeom prst="rightArrow">
              <a:avLst>
                <a:gd name="adj1" fmla="val 50000"/>
                <a:gd name="adj2" fmla="val 612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grpSp>
        <p:nvGrpSpPr>
          <p:cNvPr id="27664" name="Group 16"/>
          <p:cNvGrpSpPr>
            <a:grpSpLocks/>
          </p:cNvGrpSpPr>
          <p:nvPr/>
        </p:nvGrpSpPr>
        <p:grpSpPr bwMode="auto">
          <a:xfrm>
            <a:off x="4114800" y="1143000"/>
            <a:ext cx="3733800" cy="4876800"/>
            <a:chOff x="2592" y="720"/>
            <a:chExt cx="2352" cy="3072"/>
          </a:xfrm>
        </p:grpSpPr>
        <p:sp>
          <p:nvSpPr>
            <p:cNvPr id="20500" name="Text Box 17"/>
            <p:cNvSpPr txBox="1">
              <a:spLocks noChangeArrowheads="1"/>
            </p:cNvSpPr>
            <p:nvPr/>
          </p:nvSpPr>
          <p:spPr bwMode="auto">
            <a:xfrm>
              <a:off x="3504" y="720"/>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400" b="1">
                  <a:solidFill>
                    <a:srgbClr val="008000"/>
                  </a:solidFill>
                </a:rPr>
                <a:t>Processing</a:t>
              </a:r>
              <a:endParaRPr lang="el-GR" sz="1400" b="1">
                <a:solidFill>
                  <a:srgbClr val="008000"/>
                </a:solidFill>
              </a:endParaRPr>
            </a:p>
          </p:txBody>
        </p:sp>
        <p:sp>
          <p:nvSpPr>
            <p:cNvPr id="20501" name="AutoShape 18"/>
            <p:cNvSpPr>
              <a:spLocks noChangeArrowheads="1"/>
            </p:cNvSpPr>
            <p:nvPr/>
          </p:nvSpPr>
          <p:spPr bwMode="auto">
            <a:xfrm>
              <a:off x="3936" y="1296"/>
              <a:ext cx="1008" cy="96"/>
            </a:xfrm>
            <a:prstGeom prst="rightArrow">
              <a:avLst>
                <a:gd name="adj1" fmla="val 50000"/>
                <a:gd name="adj2" fmla="val 262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02" name="Rectangle 19"/>
            <p:cNvSpPr>
              <a:spLocks noChangeArrowheads="1"/>
            </p:cNvSpPr>
            <p:nvPr/>
          </p:nvSpPr>
          <p:spPr bwMode="auto">
            <a:xfrm>
              <a:off x="3624" y="912"/>
              <a:ext cx="51" cy="96"/>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03" name="Text Box 20"/>
            <p:cNvSpPr txBox="1">
              <a:spLocks noChangeArrowheads="1"/>
            </p:cNvSpPr>
            <p:nvPr/>
          </p:nvSpPr>
          <p:spPr bwMode="auto">
            <a:xfrm>
              <a:off x="3120" y="3408"/>
              <a:ext cx="86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sz="1300" b="1">
                  <a:solidFill>
                    <a:srgbClr val="008000"/>
                  </a:solidFill>
                </a:rPr>
                <a:t>Morphology</a:t>
              </a:r>
            </a:p>
            <a:p>
              <a:pPr>
                <a:spcBef>
                  <a:spcPct val="0"/>
                </a:spcBef>
                <a:buFontTx/>
                <a:buNone/>
              </a:pPr>
              <a:r>
                <a:rPr lang="el-GR" sz="1300" b="1">
                  <a:solidFill>
                    <a:srgbClr val="008000"/>
                  </a:solidFill>
                </a:rPr>
                <a:t>Microstructure</a:t>
              </a:r>
              <a:endParaRPr lang="el-GR" sz="1300"/>
            </a:p>
          </p:txBody>
        </p:sp>
        <p:sp>
          <p:nvSpPr>
            <p:cNvPr id="20504" name="Text Box 21"/>
            <p:cNvSpPr txBox="1">
              <a:spLocks noChangeArrowheads="1"/>
            </p:cNvSpPr>
            <p:nvPr/>
          </p:nvSpPr>
          <p:spPr bwMode="auto">
            <a:xfrm>
              <a:off x="2592" y="1152"/>
              <a:ext cx="62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933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1000" b="1">
                <a:solidFill>
                  <a:srgbClr val="008000"/>
                </a:solidFill>
              </a:endParaRPr>
            </a:p>
            <a:p>
              <a:pPr>
                <a:spcBef>
                  <a:spcPct val="0"/>
                </a:spcBef>
                <a:buFontTx/>
                <a:buNone/>
              </a:pPr>
              <a:r>
                <a:rPr lang="el-GR" sz="1000" b="1">
                  <a:solidFill>
                    <a:srgbClr val="008000"/>
                  </a:solidFill>
                </a:rPr>
                <a:t>Coarse-grained</a:t>
              </a:r>
            </a:p>
            <a:p>
              <a:pPr>
                <a:spcBef>
                  <a:spcPct val="0"/>
                </a:spcBef>
                <a:buFontTx/>
                <a:buNone/>
              </a:pPr>
              <a:r>
                <a:rPr lang="el-GR" sz="1000" b="1">
                  <a:solidFill>
                    <a:srgbClr val="008000"/>
                  </a:solidFill>
                </a:rPr>
                <a:t>interaction</a:t>
              </a:r>
            </a:p>
            <a:p>
              <a:pPr>
                <a:spcBef>
                  <a:spcPct val="0"/>
                </a:spcBef>
                <a:buFontTx/>
                <a:buNone/>
              </a:pPr>
              <a:r>
                <a:rPr lang="el-GR" sz="1000" b="1">
                  <a:solidFill>
                    <a:srgbClr val="008000"/>
                  </a:solidFill>
                </a:rPr>
                <a:t>parameters </a:t>
              </a:r>
            </a:p>
            <a:p>
              <a:pPr>
                <a:spcBef>
                  <a:spcPct val="0"/>
                </a:spcBef>
                <a:buFontTx/>
                <a:buNone/>
              </a:pPr>
              <a:endParaRPr lang="el-GR" sz="1000" b="1">
                <a:solidFill>
                  <a:srgbClr val="008000"/>
                </a:solidFill>
              </a:endParaRPr>
            </a:p>
            <a:p>
              <a:pPr>
                <a:spcBef>
                  <a:spcPct val="0"/>
                </a:spcBef>
                <a:buFontTx/>
                <a:buNone/>
              </a:pPr>
              <a:endParaRPr lang="el-GR" sz="1000" b="1">
                <a:solidFill>
                  <a:srgbClr val="008000"/>
                </a:solidFill>
              </a:endParaRPr>
            </a:p>
            <a:p>
              <a:pPr>
                <a:spcBef>
                  <a:spcPct val="0"/>
                </a:spcBef>
                <a:buFontTx/>
                <a:buNone/>
              </a:pPr>
              <a:endParaRPr lang="el-GR" sz="1000" b="1">
                <a:solidFill>
                  <a:srgbClr val="008000"/>
                </a:solidFill>
              </a:endParaRPr>
            </a:p>
            <a:p>
              <a:pPr>
                <a:spcBef>
                  <a:spcPct val="0"/>
                </a:spcBef>
                <a:buFontTx/>
                <a:buNone/>
              </a:pPr>
              <a:r>
                <a:rPr lang="el-GR" sz="1000" b="1">
                  <a:solidFill>
                    <a:srgbClr val="008000"/>
                  </a:solidFill>
                </a:rPr>
                <a:t>Rate constants,</a:t>
              </a:r>
            </a:p>
            <a:p>
              <a:pPr>
                <a:spcBef>
                  <a:spcPct val="0"/>
                </a:spcBef>
                <a:buFontTx/>
                <a:buNone/>
              </a:pPr>
              <a:r>
                <a:rPr lang="el-GR" sz="1000" b="1">
                  <a:solidFill>
                    <a:srgbClr val="008000"/>
                  </a:solidFill>
                </a:rPr>
                <a:t>friction coefficients </a:t>
              </a:r>
            </a:p>
            <a:p>
              <a:pPr>
                <a:spcBef>
                  <a:spcPct val="0"/>
                </a:spcBef>
                <a:buFontTx/>
                <a:buNone/>
              </a:pPr>
              <a:endParaRPr lang="el-GR" sz="1000" b="1">
                <a:solidFill>
                  <a:srgbClr val="008000"/>
                </a:solidFill>
              </a:endParaRPr>
            </a:p>
          </p:txBody>
        </p:sp>
        <p:sp>
          <p:nvSpPr>
            <p:cNvPr id="20505" name="Text Box 22"/>
            <p:cNvSpPr txBox="1">
              <a:spLocks noChangeArrowheads="1"/>
            </p:cNvSpPr>
            <p:nvPr/>
          </p:nvSpPr>
          <p:spPr bwMode="auto">
            <a:xfrm>
              <a:off x="3168" y="1248"/>
              <a:ext cx="768" cy="1872"/>
            </a:xfrm>
            <a:prstGeom prst="rect">
              <a:avLst/>
            </a:prstGeom>
            <a:solidFill>
              <a:srgbClr val="FFFFFF"/>
            </a:solidFill>
            <a:ln w="34925">
              <a:solidFill>
                <a:srgbClr val="9933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sz="1300" b="1" dirty="0" err="1">
                  <a:solidFill>
                    <a:srgbClr val="800000"/>
                  </a:solidFill>
                </a:rPr>
                <a:t>Mesoscopic</a:t>
              </a:r>
              <a:endParaRPr lang="el-GR" sz="1300" b="1" dirty="0">
                <a:solidFill>
                  <a:srgbClr val="800000"/>
                </a:solidFill>
              </a:endParaRPr>
            </a:p>
            <a:p>
              <a:pPr>
                <a:spcBef>
                  <a:spcPct val="0"/>
                </a:spcBef>
                <a:buFontTx/>
                <a:buNone/>
              </a:pPr>
              <a:r>
                <a:rPr lang="el-GR" sz="1300" b="1" dirty="0" err="1">
                  <a:solidFill>
                    <a:srgbClr val="800000"/>
                  </a:solidFill>
                </a:rPr>
                <a:t>Simula</a:t>
              </a:r>
              <a:r>
                <a:rPr lang="el-GR" sz="1300" b="1" dirty="0">
                  <a:solidFill>
                    <a:srgbClr val="800000"/>
                  </a:solidFill>
                </a:rPr>
                <a:t>-</a:t>
              </a:r>
            </a:p>
            <a:p>
              <a:pPr>
                <a:spcBef>
                  <a:spcPct val="0"/>
                </a:spcBef>
                <a:buFontTx/>
                <a:buNone/>
              </a:pPr>
              <a:r>
                <a:rPr lang="en-US" sz="1300" b="1" dirty="0">
                  <a:solidFill>
                    <a:srgbClr val="800000"/>
                  </a:solidFill>
                </a:rPr>
                <a:t>T</a:t>
              </a:r>
              <a:r>
                <a:rPr lang="el-GR" sz="1300" b="1" dirty="0" err="1">
                  <a:solidFill>
                    <a:srgbClr val="800000"/>
                  </a:solidFill>
                </a:rPr>
                <a:t>ions</a:t>
              </a:r>
              <a:endParaRPr lang="en-US" sz="1300" b="1" dirty="0">
                <a:solidFill>
                  <a:srgbClr val="800000"/>
                </a:solidFill>
              </a:endParaRPr>
            </a:p>
            <a:p>
              <a:pPr>
                <a:spcBef>
                  <a:spcPct val="0"/>
                </a:spcBef>
                <a:buFontTx/>
                <a:buNone/>
              </a:pPr>
              <a:endParaRPr lang="en-US" sz="1400" dirty="0">
                <a:solidFill>
                  <a:srgbClr val="800000"/>
                </a:solidFill>
              </a:endParaRPr>
            </a:p>
            <a:p>
              <a:pPr>
                <a:spcBef>
                  <a:spcPct val="0"/>
                </a:spcBef>
                <a:buFontTx/>
                <a:buNone/>
              </a:pPr>
              <a:r>
                <a:rPr lang="el-GR" sz="1100" b="1" dirty="0" err="1">
                  <a:solidFill>
                    <a:srgbClr val="008000"/>
                  </a:solidFill>
                </a:rPr>
                <a:t>e.g</a:t>
              </a:r>
              <a:r>
                <a:rPr lang="el-GR" sz="1100" b="1" dirty="0">
                  <a:solidFill>
                    <a:srgbClr val="008000"/>
                  </a:solidFill>
                </a:rPr>
                <a:t>.</a:t>
              </a:r>
            </a:p>
            <a:p>
              <a:pPr>
                <a:spcBef>
                  <a:spcPct val="0"/>
                </a:spcBef>
                <a:buFontTx/>
                <a:buNone/>
              </a:pPr>
              <a:r>
                <a:rPr lang="el-GR" sz="1100" b="1" dirty="0" err="1">
                  <a:solidFill>
                    <a:srgbClr val="008000"/>
                  </a:solidFill>
                </a:rPr>
                <a:t>Kinetic</a:t>
              </a:r>
              <a:r>
                <a:rPr lang="el-GR" sz="1100" b="1" dirty="0">
                  <a:solidFill>
                    <a:srgbClr val="008000"/>
                  </a:solidFill>
                </a:rPr>
                <a:t> </a:t>
              </a:r>
              <a:r>
                <a:rPr lang="en-US" sz="1100" b="1" dirty="0">
                  <a:solidFill>
                    <a:srgbClr val="008000"/>
                  </a:solidFill>
                </a:rPr>
                <a:t>MC,</a:t>
              </a:r>
              <a:endParaRPr lang="el-GR" sz="1100" b="1" dirty="0">
                <a:solidFill>
                  <a:srgbClr val="008000"/>
                </a:solidFill>
              </a:endParaRPr>
            </a:p>
            <a:p>
              <a:pPr>
                <a:spcBef>
                  <a:spcPct val="0"/>
                </a:spcBef>
                <a:buFontTx/>
                <a:buNone/>
              </a:pPr>
              <a:r>
                <a:rPr lang="en-US" sz="1100" b="1" dirty="0">
                  <a:solidFill>
                    <a:srgbClr val="008000"/>
                  </a:solidFill>
                </a:rPr>
                <a:t>Self-consistent field theory,</a:t>
              </a:r>
              <a:endParaRPr lang="el-GR" sz="1100" b="1" dirty="0">
                <a:solidFill>
                  <a:srgbClr val="008000"/>
                </a:solidFill>
              </a:endParaRPr>
            </a:p>
            <a:p>
              <a:pPr>
                <a:spcBef>
                  <a:spcPct val="0"/>
                </a:spcBef>
                <a:buFontTx/>
                <a:buNone/>
              </a:pPr>
              <a:r>
                <a:rPr lang="el-GR" sz="1100" b="1" dirty="0" err="1">
                  <a:solidFill>
                    <a:srgbClr val="008000"/>
                  </a:solidFill>
                </a:rPr>
                <a:t>Dynamic</a:t>
              </a:r>
              <a:r>
                <a:rPr lang="el-GR" sz="1100" b="1" dirty="0">
                  <a:solidFill>
                    <a:srgbClr val="008000"/>
                  </a:solidFill>
                </a:rPr>
                <a:t>   </a:t>
              </a:r>
            </a:p>
            <a:p>
              <a:pPr>
                <a:spcBef>
                  <a:spcPct val="0"/>
                </a:spcBef>
                <a:buFontTx/>
                <a:buNone/>
              </a:pPr>
              <a:r>
                <a:rPr lang="el-GR" sz="1100" b="1" dirty="0" err="1">
                  <a:solidFill>
                    <a:srgbClr val="008000"/>
                  </a:solidFill>
                </a:rPr>
                <a:t>density</a:t>
              </a:r>
              <a:r>
                <a:rPr lang="el-GR" sz="1100" b="1" dirty="0">
                  <a:solidFill>
                    <a:srgbClr val="008000"/>
                  </a:solidFill>
                </a:rPr>
                <a:t> </a:t>
              </a:r>
              <a:r>
                <a:rPr lang="el-GR" sz="1100" b="1" dirty="0" err="1">
                  <a:solidFill>
                    <a:srgbClr val="008000"/>
                  </a:solidFill>
                </a:rPr>
                <a:t>functional</a:t>
              </a:r>
              <a:endParaRPr lang="el-GR" sz="1100" b="1" dirty="0">
                <a:solidFill>
                  <a:srgbClr val="008000"/>
                </a:solidFill>
              </a:endParaRPr>
            </a:p>
            <a:p>
              <a:pPr>
                <a:spcBef>
                  <a:spcPct val="0"/>
                </a:spcBef>
                <a:buFontTx/>
                <a:buNone/>
              </a:pPr>
              <a:r>
                <a:rPr lang="el-GR" sz="1100" b="1" dirty="0" err="1">
                  <a:solidFill>
                    <a:srgbClr val="008000"/>
                  </a:solidFill>
                </a:rPr>
                <a:t>theory</a:t>
              </a:r>
              <a:r>
                <a:rPr lang="el-GR" sz="1100" b="1" dirty="0">
                  <a:solidFill>
                    <a:srgbClr val="008000"/>
                  </a:solidFill>
                </a:rPr>
                <a:t>,</a:t>
              </a:r>
            </a:p>
            <a:p>
              <a:pPr>
                <a:spcBef>
                  <a:spcPct val="0"/>
                </a:spcBef>
                <a:buFontTx/>
                <a:buNone/>
              </a:pPr>
              <a:r>
                <a:rPr lang="el-GR" sz="1100" b="1" dirty="0" err="1">
                  <a:solidFill>
                    <a:srgbClr val="008000"/>
                  </a:solidFill>
                </a:rPr>
                <a:t>Dissipative</a:t>
              </a:r>
              <a:r>
                <a:rPr lang="el-GR" sz="1100" b="1" dirty="0">
                  <a:solidFill>
                    <a:srgbClr val="008000"/>
                  </a:solidFill>
                </a:rPr>
                <a:t> </a:t>
              </a:r>
              <a:r>
                <a:rPr lang="el-GR" sz="1100" b="1" dirty="0" err="1">
                  <a:solidFill>
                    <a:srgbClr val="008000"/>
                  </a:solidFill>
                </a:rPr>
                <a:t>particle</a:t>
              </a:r>
              <a:r>
                <a:rPr lang="el-GR" sz="1100" b="1" dirty="0">
                  <a:solidFill>
                    <a:srgbClr val="008000"/>
                  </a:solidFill>
                </a:rPr>
                <a:t> </a:t>
              </a:r>
            </a:p>
            <a:p>
              <a:pPr>
                <a:spcBef>
                  <a:spcPct val="0"/>
                </a:spcBef>
                <a:buFontTx/>
                <a:buNone/>
              </a:pPr>
              <a:r>
                <a:rPr lang="el-GR" sz="1100" b="1" dirty="0" err="1">
                  <a:solidFill>
                    <a:srgbClr val="008000"/>
                  </a:solidFill>
                </a:rPr>
                <a:t>dynamics</a:t>
              </a:r>
              <a:endParaRPr lang="el-GR" sz="1100" b="1" dirty="0">
                <a:solidFill>
                  <a:srgbClr val="800000"/>
                </a:solidFill>
              </a:endParaRPr>
            </a:p>
          </p:txBody>
        </p:sp>
        <p:sp>
          <p:nvSpPr>
            <p:cNvPr id="20506" name="AutoShape 23"/>
            <p:cNvSpPr>
              <a:spLocks noChangeArrowheads="1"/>
            </p:cNvSpPr>
            <p:nvPr/>
          </p:nvSpPr>
          <p:spPr bwMode="auto">
            <a:xfrm>
              <a:off x="2592" y="1728"/>
              <a:ext cx="576" cy="96"/>
            </a:xfrm>
            <a:prstGeom prst="rightArrow">
              <a:avLst>
                <a:gd name="adj1" fmla="val 50000"/>
                <a:gd name="adj2" fmla="val 1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07" name="AutoShape 24"/>
            <p:cNvSpPr>
              <a:spLocks noChangeArrowheads="1"/>
            </p:cNvSpPr>
            <p:nvPr/>
          </p:nvSpPr>
          <p:spPr bwMode="auto">
            <a:xfrm>
              <a:off x="3456" y="3120"/>
              <a:ext cx="96" cy="336"/>
            </a:xfrm>
            <a:prstGeom prst="downArrow">
              <a:avLst>
                <a:gd name="adj1" fmla="val 50000"/>
                <a:gd name="adj2" fmla="val 87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08" name="AutoShape 25"/>
            <p:cNvSpPr>
              <a:spLocks noChangeArrowheads="1"/>
            </p:cNvSpPr>
            <p:nvPr/>
          </p:nvSpPr>
          <p:spPr bwMode="auto">
            <a:xfrm>
              <a:off x="3360" y="1056"/>
              <a:ext cx="96" cy="192"/>
            </a:xfrm>
            <a:prstGeom prst="downArrow">
              <a:avLst>
                <a:gd name="adj1" fmla="val 50000"/>
                <a:gd name="adj2" fmla="val 5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509" name="AutoShape 26"/>
            <p:cNvSpPr>
              <a:spLocks noChangeArrowheads="1"/>
            </p:cNvSpPr>
            <p:nvPr/>
          </p:nvSpPr>
          <p:spPr bwMode="auto">
            <a:xfrm>
              <a:off x="3600" y="1104"/>
              <a:ext cx="96" cy="136"/>
            </a:xfrm>
            <a:prstGeom prst="downArrow">
              <a:avLst>
                <a:gd name="adj1" fmla="val 50000"/>
                <a:gd name="adj2" fmla="val 35417"/>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grpSp>
        <p:nvGrpSpPr>
          <p:cNvPr id="27675" name="Group 27"/>
          <p:cNvGrpSpPr>
            <a:grpSpLocks/>
          </p:cNvGrpSpPr>
          <p:nvPr/>
        </p:nvGrpSpPr>
        <p:grpSpPr bwMode="auto">
          <a:xfrm>
            <a:off x="5562600" y="1447800"/>
            <a:ext cx="3581400" cy="4343400"/>
            <a:chOff x="3504" y="912"/>
            <a:chExt cx="2256" cy="2736"/>
          </a:xfrm>
        </p:grpSpPr>
        <p:sp>
          <p:nvSpPr>
            <p:cNvPr id="20488" name="Text Box 28"/>
            <p:cNvSpPr txBox="1">
              <a:spLocks noChangeArrowheads="1"/>
            </p:cNvSpPr>
            <p:nvPr/>
          </p:nvSpPr>
          <p:spPr bwMode="auto">
            <a:xfrm>
              <a:off x="3984" y="1488"/>
              <a:ext cx="902" cy="1872"/>
            </a:xfrm>
            <a:prstGeom prst="rect">
              <a:avLst/>
            </a:prstGeom>
            <a:solidFill>
              <a:srgbClr val="FFFFFF"/>
            </a:solidFill>
            <a:ln w="34925">
              <a:solidFill>
                <a:srgbClr val="80008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sz="1400" b="1" dirty="0" err="1">
                  <a:solidFill>
                    <a:srgbClr val="800080"/>
                  </a:solidFill>
                </a:rPr>
                <a:t>Macroscopic</a:t>
              </a:r>
              <a:endParaRPr lang="el-GR" sz="1400" b="1" dirty="0">
                <a:solidFill>
                  <a:srgbClr val="800080"/>
                </a:solidFill>
              </a:endParaRPr>
            </a:p>
            <a:p>
              <a:pPr>
                <a:spcBef>
                  <a:spcPct val="0"/>
                </a:spcBef>
                <a:buFontTx/>
                <a:buNone/>
              </a:pPr>
              <a:r>
                <a:rPr lang="el-GR" sz="1400" b="1" dirty="0" err="1">
                  <a:solidFill>
                    <a:srgbClr val="800080"/>
                  </a:solidFill>
                </a:rPr>
                <a:t>Calculations</a:t>
              </a:r>
              <a:r>
                <a:rPr lang="el-GR" sz="1400" b="1" dirty="0">
                  <a:solidFill>
                    <a:srgbClr val="800080"/>
                  </a:solidFill>
                </a:rPr>
                <a:t>,</a:t>
              </a:r>
            </a:p>
            <a:p>
              <a:pPr>
                <a:spcBef>
                  <a:spcPct val="0"/>
                </a:spcBef>
                <a:buFontTx/>
                <a:buNone/>
              </a:pPr>
              <a:r>
                <a:rPr lang="el-GR" sz="1400" b="1" dirty="0" err="1">
                  <a:solidFill>
                    <a:srgbClr val="800080"/>
                  </a:solidFill>
                </a:rPr>
                <a:t>Design</a:t>
              </a:r>
              <a:endParaRPr lang="el-GR" sz="1400" b="1" dirty="0">
                <a:solidFill>
                  <a:srgbClr val="800080"/>
                </a:solidFill>
              </a:endParaRPr>
            </a:p>
            <a:p>
              <a:pPr>
                <a:spcBef>
                  <a:spcPct val="0"/>
                </a:spcBef>
                <a:buFontTx/>
                <a:buNone/>
              </a:pPr>
              <a:endParaRPr lang="el-GR" sz="1400" dirty="0">
                <a:solidFill>
                  <a:srgbClr val="800080"/>
                </a:solidFill>
              </a:endParaRPr>
            </a:p>
            <a:p>
              <a:pPr>
                <a:spcBef>
                  <a:spcPct val="0"/>
                </a:spcBef>
                <a:buFontTx/>
                <a:buNone/>
              </a:pPr>
              <a:endParaRPr lang="el-GR" sz="1200" dirty="0">
                <a:solidFill>
                  <a:srgbClr val="008000"/>
                </a:solidFill>
                <a:latin typeface="Times New Roman" panose="02020603050405020304" pitchFamily="18" charset="0"/>
              </a:endParaRPr>
            </a:p>
            <a:p>
              <a:pPr>
                <a:spcBef>
                  <a:spcPct val="0"/>
                </a:spcBef>
                <a:buFontTx/>
                <a:buNone/>
              </a:pPr>
              <a:r>
                <a:rPr lang="el-GR" sz="1100" b="1" dirty="0" err="1">
                  <a:solidFill>
                    <a:srgbClr val="008000"/>
                  </a:solidFill>
                </a:rPr>
                <a:t>Applied</a:t>
              </a:r>
              <a:endParaRPr lang="el-GR" sz="1100" b="1" dirty="0">
                <a:solidFill>
                  <a:srgbClr val="008000"/>
                </a:solidFill>
              </a:endParaRPr>
            </a:p>
            <a:p>
              <a:pPr>
                <a:spcBef>
                  <a:spcPct val="0"/>
                </a:spcBef>
                <a:buFontTx/>
                <a:buNone/>
              </a:pPr>
              <a:r>
                <a:rPr lang="el-GR" sz="1100" b="1" dirty="0" err="1">
                  <a:solidFill>
                    <a:srgbClr val="008000"/>
                  </a:solidFill>
                </a:rPr>
                <a:t>Thermodynamics</a:t>
              </a:r>
              <a:r>
                <a:rPr lang="en-US" sz="1100" b="1" dirty="0">
                  <a:solidFill>
                    <a:srgbClr val="008000"/>
                  </a:solidFill>
                </a:rPr>
                <a:t>, </a:t>
              </a:r>
              <a:r>
                <a:rPr lang="el-GR" sz="1100" b="1" dirty="0">
                  <a:solidFill>
                    <a:srgbClr val="008000"/>
                  </a:solidFill>
                </a:rPr>
                <a:t>Transport </a:t>
              </a:r>
              <a:r>
                <a:rPr lang="en-US" sz="1100" b="1" dirty="0">
                  <a:solidFill>
                    <a:srgbClr val="008000"/>
                  </a:solidFill>
                </a:rPr>
                <a:t> </a:t>
              </a:r>
              <a:r>
                <a:rPr lang="el-GR" sz="1100" b="1" dirty="0" err="1">
                  <a:solidFill>
                    <a:srgbClr val="008000"/>
                  </a:solidFill>
                </a:rPr>
                <a:t>phenomena</a:t>
              </a:r>
              <a:r>
                <a:rPr lang="el-GR" sz="1100" b="1" dirty="0">
                  <a:solidFill>
                    <a:srgbClr val="008000"/>
                  </a:solidFill>
                </a:rPr>
                <a:t>,</a:t>
              </a:r>
            </a:p>
            <a:p>
              <a:pPr>
                <a:spcBef>
                  <a:spcPct val="0"/>
                </a:spcBef>
                <a:buFontTx/>
                <a:buNone/>
              </a:pPr>
              <a:r>
                <a:rPr lang="el-GR" sz="1100" b="1" dirty="0">
                  <a:solidFill>
                    <a:srgbClr val="008000"/>
                  </a:solidFill>
                </a:rPr>
                <a:t>Chemical </a:t>
              </a:r>
              <a:r>
                <a:rPr lang="el-GR" sz="1100" b="1" dirty="0" err="1">
                  <a:solidFill>
                    <a:srgbClr val="008000"/>
                  </a:solidFill>
                </a:rPr>
                <a:t>kinetics</a:t>
              </a:r>
              <a:r>
                <a:rPr lang="el-GR" sz="1100" b="1" dirty="0">
                  <a:solidFill>
                    <a:srgbClr val="008000"/>
                  </a:solidFill>
                </a:rPr>
                <a:t>,</a:t>
              </a:r>
            </a:p>
            <a:p>
              <a:pPr>
                <a:spcBef>
                  <a:spcPct val="0"/>
                </a:spcBef>
                <a:buFontTx/>
                <a:buNone/>
              </a:pPr>
              <a:r>
                <a:rPr lang="el-GR" sz="1100" b="1" dirty="0" err="1">
                  <a:solidFill>
                    <a:srgbClr val="008000"/>
                  </a:solidFill>
                </a:rPr>
                <a:t>Continuum</a:t>
              </a:r>
              <a:r>
                <a:rPr lang="el-GR" sz="1100" b="1" dirty="0">
                  <a:solidFill>
                    <a:srgbClr val="008000"/>
                  </a:solidFill>
                </a:rPr>
                <a:t> </a:t>
              </a:r>
              <a:r>
                <a:rPr lang="el-GR" sz="1100" b="1" dirty="0" err="1">
                  <a:solidFill>
                    <a:srgbClr val="008000"/>
                  </a:solidFill>
                </a:rPr>
                <a:t>mechanics</a:t>
              </a:r>
              <a:r>
                <a:rPr lang="el-GR" sz="1100" b="1" dirty="0">
                  <a:solidFill>
                    <a:srgbClr val="008000"/>
                  </a:solidFill>
                </a:rPr>
                <a:t>, </a:t>
              </a:r>
            </a:p>
            <a:p>
              <a:pPr>
                <a:spcBef>
                  <a:spcPct val="0"/>
                </a:spcBef>
                <a:buFontTx/>
                <a:buNone/>
              </a:pPr>
              <a:r>
                <a:rPr lang="el-GR" sz="1100" b="1" dirty="0" err="1">
                  <a:solidFill>
                    <a:srgbClr val="008000"/>
                  </a:solidFill>
                </a:rPr>
                <a:t>Electromagnetic</a:t>
              </a:r>
              <a:endParaRPr lang="el-GR" sz="1100" b="1" dirty="0">
                <a:solidFill>
                  <a:srgbClr val="008000"/>
                </a:solidFill>
              </a:endParaRPr>
            </a:p>
            <a:p>
              <a:pPr>
                <a:spcBef>
                  <a:spcPct val="0"/>
                </a:spcBef>
                <a:buFontTx/>
                <a:buNone/>
              </a:pPr>
              <a:r>
                <a:rPr lang="el-GR" sz="1100" b="1" dirty="0" err="1">
                  <a:solidFill>
                    <a:srgbClr val="008000"/>
                  </a:solidFill>
                </a:rPr>
                <a:t>theory</a:t>
              </a:r>
              <a:endParaRPr lang="el-GR" sz="1100" b="1" dirty="0">
                <a:solidFill>
                  <a:srgbClr val="800080"/>
                </a:solidFill>
              </a:endParaRPr>
            </a:p>
          </p:txBody>
        </p:sp>
        <p:sp>
          <p:nvSpPr>
            <p:cNvPr id="20489" name="Text Box 29"/>
            <p:cNvSpPr txBox="1">
              <a:spLocks noChangeArrowheads="1"/>
            </p:cNvSpPr>
            <p:nvPr/>
          </p:nvSpPr>
          <p:spPr bwMode="auto">
            <a:xfrm>
              <a:off x="4982" y="2448"/>
              <a:ext cx="77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sz="1400" b="1">
                  <a:solidFill>
                    <a:srgbClr val="008000"/>
                  </a:solidFill>
                </a:rPr>
                <a:t>Product perfor</a:t>
              </a:r>
              <a:r>
                <a:rPr lang="en-US" sz="1400" b="1">
                  <a:solidFill>
                    <a:srgbClr val="008000"/>
                  </a:solidFill>
                </a:rPr>
                <a:t>-</a:t>
              </a:r>
              <a:r>
                <a:rPr lang="el-GR" sz="1400" b="1">
                  <a:solidFill>
                    <a:srgbClr val="008000"/>
                  </a:solidFill>
                </a:rPr>
                <a:t>mance</a:t>
              </a:r>
            </a:p>
            <a:p>
              <a:pPr>
                <a:spcBef>
                  <a:spcPct val="0"/>
                </a:spcBef>
                <a:buFontTx/>
                <a:buNone/>
              </a:pPr>
              <a:r>
                <a:rPr lang="el-GR" sz="1400" b="1">
                  <a:solidFill>
                    <a:srgbClr val="008000"/>
                  </a:solidFill>
                </a:rPr>
                <a:t>under  specific application conditions</a:t>
              </a:r>
            </a:p>
          </p:txBody>
        </p:sp>
        <p:sp>
          <p:nvSpPr>
            <p:cNvPr id="20490" name="AutoShape 30"/>
            <p:cNvSpPr>
              <a:spLocks noChangeArrowheads="1"/>
            </p:cNvSpPr>
            <p:nvPr/>
          </p:nvSpPr>
          <p:spPr bwMode="auto">
            <a:xfrm>
              <a:off x="3504" y="3216"/>
              <a:ext cx="480" cy="96"/>
            </a:xfrm>
            <a:prstGeom prst="leftRightArrow">
              <a:avLst>
                <a:gd name="adj1" fmla="val 50000"/>
                <a:gd name="adj2" fmla="val 100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491" name="AutoShape 31"/>
            <p:cNvSpPr>
              <a:spLocks noChangeArrowheads="1"/>
            </p:cNvSpPr>
            <p:nvPr/>
          </p:nvSpPr>
          <p:spPr bwMode="auto">
            <a:xfrm>
              <a:off x="4896" y="1680"/>
              <a:ext cx="96" cy="96"/>
            </a:xfrm>
            <a:prstGeom prst="right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492" name="AutoShape 32"/>
            <p:cNvSpPr>
              <a:spLocks noChangeArrowheads="1"/>
            </p:cNvSpPr>
            <p:nvPr/>
          </p:nvSpPr>
          <p:spPr bwMode="auto">
            <a:xfrm>
              <a:off x="4896" y="2832"/>
              <a:ext cx="96" cy="96"/>
            </a:xfrm>
            <a:prstGeom prst="right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493" name="AutoShape 33"/>
            <p:cNvSpPr>
              <a:spLocks noChangeArrowheads="1"/>
            </p:cNvSpPr>
            <p:nvPr/>
          </p:nvSpPr>
          <p:spPr bwMode="auto">
            <a:xfrm>
              <a:off x="4032" y="1392"/>
              <a:ext cx="96" cy="96"/>
            </a:xfrm>
            <a:prstGeom prst="down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494" name="Rectangle 34"/>
            <p:cNvSpPr>
              <a:spLocks noChangeArrowheads="1"/>
            </p:cNvSpPr>
            <p:nvPr/>
          </p:nvSpPr>
          <p:spPr bwMode="auto">
            <a:xfrm>
              <a:off x="4056" y="1104"/>
              <a:ext cx="48" cy="192"/>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495" name="Rectangle 35"/>
            <p:cNvSpPr>
              <a:spLocks noChangeArrowheads="1"/>
            </p:cNvSpPr>
            <p:nvPr/>
          </p:nvSpPr>
          <p:spPr bwMode="auto">
            <a:xfrm>
              <a:off x="4056" y="912"/>
              <a:ext cx="48" cy="96"/>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nvGrpSpPr>
            <p:cNvPr id="20496" name="Group 36"/>
            <p:cNvGrpSpPr>
              <a:grpSpLocks/>
            </p:cNvGrpSpPr>
            <p:nvPr/>
          </p:nvGrpSpPr>
          <p:grpSpPr bwMode="auto">
            <a:xfrm>
              <a:off x="4224" y="1104"/>
              <a:ext cx="96" cy="384"/>
              <a:chOff x="4224" y="1104"/>
              <a:chExt cx="96" cy="384"/>
            </a:xfrm>
          </p:grpSpPr>
          <p:sp>
            <p:nvSpPr>
              <p:cNvPr id="20498" name="AutoShape 37"/>
              <p:cNvSpPr>
                <a:spLocks noChangeArrowheads="1"/>
              </p:cNvSpPr>
              <p:nvPr/>
            </p:nvSpPr>
            <p:spPr bwMode="auto">
              <a:xfrm>
                <a:off x="4224" y="1392"/>
                <a:ext cx="96" cy="96"/>
              </a:xfrm>
              <a:prstGeom prst="downArrow">
                <a:avLst>
                  <a:gd name="adj1" fmla="val 50000"/>
                  <a:gd name="adj2" fmla="val 250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sp>
            <p:nvSpPr>
              <p:cNvPr id="20499" name="Rectangle 38"/>
              <p:cNvSpPr>
                <a:spLocks noChangeArrowheads="1"/>
              </p:cNvSpPr>
              <p:nvPr/>
            </p:nvSpPr>
            <p:spPr bwMode="auto">
              <a:xfrm>
                <a:off x="4248" y="1104"/>
                <a:ext cx="48" cy="192"/>
              </a:xfrm>
              <a:prstGeom prst="rect">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sp>
          <p:nvSpPr>
            <p:cNvPr id="20497" name="AutoShape 39"/>
            <p:cNvSpPr>
              <a:spLocks noChangeArrowheads="1"/>
            </p:cNvSpPr>
            <p:nvPr/>
          </p:nvSpPr>
          <p:spPr bwMode="auto">
            <a:xfrm>
              <a:off x="4512" y="1344"/>
              <a:ext cx="96" cy="144"/>
            </a:xfrm>
            <a:prstGeom prst="downArrow">
              <a:avLst>
                <a:gd name="adj1" fmla="val 50000"/>
                <a:gd name="adj2" fmla="val 37500"/>
              </a:avLst>
            </a:prstGeom>
            <a:solidFill>
              <a:srgbClr val="CC99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p>
          </p:txBody>
        </p:sp>
      </p:grpSp>
    </p:spTree>
    <p:extLst>
      <p:ext uri="{BB962C8B-B14F-4D97-AF65-F5344CB8AC3E}">
        <p14:creationId xmlns:p14="http://schemas.microsoft.com/office/powerpoint/2010/main" val="3755191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39763"/>
          </a:xfrm>
        </p:spPr>
        <p:txBody>
          <a:bodyPr/>
          <a:lstStyle/>
          <a:p>
            <a:pPr eaLnBrk="1" hangingPunct="1"/>
            <a:r>
              <a:rPr lang="en-US" sz="4000" dirty="0" smtClean="0">
                <a:solidFill>
                  <a:srgbClr val="FF0000"/>
                </a:solidFill>
                <a:latin typeface="Times New Roman" panose="02020603050405020304" pitchFamily="18" charset="0"/>
              </a:rPr>
              <a:t>PROPOSED CLASS CONTENT</a:t>
            </a:r>
            <a:endParaRPr lang="en-US" sz="4000" dirty="0" smtClean="0">
              <a:solidFill>
                <a:srgbClr val="FF0000"/>
              </a:solidFill>
              <a:latin typeface="Times New Roman" panose="02020603050405020304" pitchFamily="18" charset="0"/>
            </a:endParaRPr>
          </a:p>
        </p:txBody>
      </p:sp>
      <p:sp>
        <p:nvSpPr>
          <p:cNvPr id="5123" name="Rectangle 3"/>
          <p:cNvSpPr>
            <a:spLocks noGrp="1" noChangeArrowheads="1"/>
          </p:cNvSpPr>
          <p:nvPr>
            <p:ph type="body" idx="1"/>
          </p:nvPr>
        </p:nvSpPr>
        <p:spPr>
          <a:xfrm>
            <a:off x="382588" y="1003300"/>
            <a:ext cx="6019800" cy="533400"/>
          </a:xfrm>
        </p:spPr>
        <p:txBody>
          <a:bodyPr/>
          <a:lstStyle/>
          <a:p>
            <a:pPr eaLnBrk="1" hangingPunct="1">
              <a:lnSpc>
                <a:spcPct val="90000"/>
              </a:lnSpc>
              <a:buFontTx/>
              <a:buNone/>
            </a:pPr>
            <a:r>
              <a:rPr lang="el-GR" sz="2400" dirty="0" smtClean="0">
                <a:solidFill>
                  <a:srgbClr val="0000FF"/>
                </a:solidFill>
                <a:latin typeface="Times New Roman" panose="02020603050405020304" pitchFamily="18" charset="0"/>
              </a:rPr>
              <a:t>Ι. </a:t>
            </a:r>
            <a:r>
              <a:rPr lang="en-US" sz="2400" dirty="0" smtClean="0">
                <a:solidFill>
                  <a:srgbClr val="0000FF"/>
                </a:solidFill>
                <a:latin typeface="Times New Roman" panose="02020603050405020304" pitchFamily="18" charset="0"/>
              </a:rPr>
              <a:t>Principles of Statistical </a:t>
            </a:r>
            <a:r>
              <a:rPr lang="en-US" sz="2400" dirty="0" err="1" smtClean="0">
                <a:solidFill>
                  <a:srgbClr val="0000FF"/>
                </a:solidFill>
                <a:latin typeface="Times New Roman" panose="02020603050405020304" pitchFamily="18" charset="0"/>
              </a:rPr>
              <a:t>Mehanics</a:t>
            </a:r>
            <a:endParaRPr lang="en-US" sz="2000" dirty="0" smtClean="0">
              <a:solidFill>
                <a:srgbClr val="0000FF"/>
              </a:solidFill>
              <a:latin typeface="Times New Roman" panose="02020603050405020304" pitchFamily="18" charset="0"/>
            </a:endParaRPr>
          </a:p>
        </p:txBody>
      </p:sp>
      <p:sp>
        <p:nvSpPr>
          <p:cNvPr id="5124" name="Text Box 4"/>
          <p:cNvSpPr txBox="1">
            <a:spLocks noChangeArrowheads="1"/>
          </p:cNvSpPr>
          <p:nvPr/>
        </p:nvSpPr>
        <p:spPr bwMode="auto">
          <a:xfrm>
            <a:off x="609600" y="5295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sz="1800">
              <a:latin typeface="Times New Roman" panose="02020603050405020304" pitchFamily="18" charset="0"/>
            </a:endParaRPr>
          </a:p>
        </p:txBody>
      </p:sp>
      <p:sp>
        <p:nvSpPr>
          <p:cNvPr id="5125" name="Text Box 7"/>
          <p:cNvSpPr txBox="1">
            <a:spLocks noChangeArrowheads="1"/>
          </p:cNvSpPr>
          <p:nvPr/>
        </p:nvSpPr>
        <p:spPr bwMode="auto">
          <a:xfrm>
            <a:off x="642938" y="2816225"/>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Equilibrium statistical ensembles: </a:t>
            </a:r>
            <a:r>
              <a:rPr lang="en-US" sz="2000" dirty="0" err="1" smtClean="0">
                <a:latin typeface="Times New Roman" panose="02020603050405020304" pitchFamily="18" charset="0"/>
              </a:rPr>
              <a:t>microcanonical</a:t>
            </a:r>
            <a:r>
              <a:rPr lang="en-US" sz="2000" dirty="0" smtClean="0">
                <a:latin typeface="Times New Roman" panose="02020603050405020304" pitchFamily="18" charset="0"/>
              </a:rPr>
              <a:t>, canonical, isothermal-isobaric.  Computation of thermodynamic properties.  Pressure (stress) as an ensemble average: the </a:t>
            </a:r>
            <a:r>
              <a:rPr lang="en-US" sz="2000" dirty="0" err="1" smtClean="0">
                <a:latin typeface="Times New Roman" panose="02020603050405020304" pitchFamily="18" charset="0"/>
              </a:rPr>
              <a:t>virial</a:t>
            </a:r>
            <a:r>
              <a:rPr lang="en-US" sz="2000" dirty="0" smtClean="0">
                <a:latin typeface="Times New Roman" panose="02020603050405020304" pitchFamily="18" charset="0"/>
              </a:rPr>
              <a:t> theorem.  Chemical potential as an ensemble average: </a:t>
            </a:r>
            <a:r>
              <a:rPr lang="en-US" sz="2000" dirty="0" err="1" smtClean="0">
                <a:latin typeface="Times New Roman" panose="02020603050405020304" pitchFamily="18" charset="0"/>
              </a:rPr>
              <a:t>Widom’s</a:t>
            </a:r>
            <a:r>
              <a:rPr lang="en-US" sz="2000" dirty="0" smtClean="0">
                <a:latin typeface="Times New Roman" panose="02020603050405020304" pitchFamily="18" charset="0"/>
              </a:rPr>
              <a:t> test particle insertion method.  </a:t>
            </a:r>
            <a:endParaRPr lang="en-US" sz="2000" dirty="0">
              <a:latin typeface="Times New Roman" panose="02020603050405020304" pitchFamily="18" charset="0"/>
            </a:endParaRPr>
          </a:p>
        </p:txBody>
      </p:sp>
      <p:sp>
        <p:nvSpPr>
          <p:cNvPr id="5126" name="Text Box 10"/>
          <p:cNvSpPr txBox="1">
            <a:spLocks noChangeArrowheads="1"/>
          </p:cNvSpPr>
          <p:nvPr/>
        </p:nvSpPr>
        <p:spPr bwMode="auto">
          <a:xfrm>
            <a:off x="630238" y="1589088"/>
            <a:ext cx="822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Dynamical trajectories in phase space.  Probability density of a statistical ensemble.  </a:t>
            </a:r>
            <a:r>
              <a:rPr lang="en-US" sz="2000" dirty="0" err="1" smtClean="0">
                <a:latin typeface="Times New Roman" panose="02020603050405020304" pitchFamily="18" charset="0"/>
              </a:rPr>
              <a:t>Liouville</a:t>
            </a:r>
            <a:r>
              <a:rPr lang="en-US" sz="2000" dirty="0" smtClean="0">
                <a:latin typeface="Times New Roman" panose="02020603050405020304" pitchFamily="18" charset="0"/>
              </a:rPr>
              <a:t> equation.  Irreversibility and attainment of thermodynamic equilibrium. </a:t>
            </a:r>
            <a:endParaRPr lang="en-US" sz="2000" dirty="0">
              <a:latin typeface="Times New Roman" panose="02020603050405020304" pitchFamily="18" charset="0"/>
            </a:endParaRPr>
          </a:p>
        </p:txBody>
      </p:sp>
      <p:sp>
        <p:nvSpPr>
          <p:cNvPr id="5127" name="Text Box 11"/>
          <p:cNvSpPr txBox="1">
            <a:spLocks noChangeArrowheads="1"/>
          </p:cNvSpPr>
          <p:nvPr/>
        </p:nvSpPr>
        <p:spPr bwMode="auto">
          <a:xfrm>
            <a:off x="663575" y="4362450"/>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Grand canonical ensemble for open systems: density fluctuations, computation of sorption isotherms. </a:t>
            </a:r>
            <a:endParaRPr lang="en-US" sz="2000" dirty="0">
              <a:latin typeface="Times New Roman" panose="02020603050405020304" pitchFamily="18" charset="0"/>
            </a:endParaRPr>
          </a:p>
        </p:txBody>
      </p:sp>
      <p:sp>
        <p:nvSpPr>
          <p:cNvPr id="5128" name="Text Box 12"/>
          <p:cNvSpPr txBox="1">
            <a:spLocks noChangeArrowheads="1"/>
          </p:cNvSpPr>
          <p:nvPr/>
        </p:nvSpPr>
        <p:spPr bwMode="auto">
          <a:xfrm>
            <a:off x="695325" y="5307013"/>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Distribution functions chara</a:t>
            </a:r>
            <a:r>
              <a:rPr lang="en-US" sz="2000" dirty="0" smtClean="0">
                <a:latin typeface="Times New Roman" panose="02020603050405020304" pitchFamily="18" charset="0"/>
              </a:rPr>
              <a:t>cterizing structure, relationship to thermodynamic properties and to diffraction measurements (X-rays, neutrons).  </a:t>
            </a:r>
            <a:endParaRPr 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49250" y="547688"/>
            <a:ext cx="6019800" cy="533400"/>
          </a:xfrm>
        </p:spPr>
        <p:txBody>
          <a:bodyPr/>
          <a:lstStyle/>
          <a:p>
            <a:pPr eaLnBrk="1" hangingPunct="1">
              <a:lnSpc>
                <a:spcPct val="90000"/>
              </a:lnSpc>
              <a:buFontTx/>
              <a:buNone/>
            </a:pPr>
            <a:r>
              <a:rPr lang="el-GR" sz="2400" dirty="0" smtClean="0">
                <a:solidFill>
                  <a:srgbClr val="0000FF"/>
                </a:solidFill>
                <a:latin typeface="Times New Roman" panose="02020603050405020304" pitchFamily="18" charset="0"/>
              </a:rPr>
              <a:t>ΙΙ. </a:t>
            </a:r>
            <a:r>
              <a:rPr lang="en-US" sz="2400" dirty="0" smtClean="0">
                <a:solidFill>
                  <a:srgbClr val="0000FF"/>
                </a:solidFill>
                <a:latin typeface="Times New Roman" panose="02020603050405020304" pitchFamily="18" charset="0"/>
              </a:rPr>
              <a:t>Molecular Simulations</a:t>
            </a:r>
            <a:endParaRPr lang="en-US" sz="2000" dirty="0" smtClean="0">
              <a:solidFill>
                <a:srgbClr val="0000FF"/>
              </a:solidFill>
              <a:latin typeface="Times New Roman" panose="02020603050405020304" pitchFamily="18" charset="0"/>
            </a:endParaRPr>
          </a:p>
        </p:txBody>
      </p:sp>
      <p:sp>
        <p:nvSpPr>
          <p:cNvPr id="6147" name="Text Box 4"/>
          <p:cNvSpPr txBox="1">
            <a:spLocks noChangeArrowheads="1"/>
          </p:cNvSpPr>
          <p:nvPr/>
        </p:nvSpPr>
        <p:spPr bwMode="auto">
          <a:xfrm>
            <a:off x="609600" y="5295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sz="1800">
              <a:latin typeface="Times New Roman" panose="02020603050405020304" pitchFamily="18" charset="0"/>
            </a:endParaRPr>
          </a:p>
        </p:txBody>
      </p:sp>
      <p:sp>
        <p:nvSpPr>
          <p:cNvPr id="6148" name="Text Box 5"/>
          <p:cNvSpPr txBox="1">
            <a:spLocks noChangeArrowheads="1"/>
          </p:cNvSpPr>
          <p:nvPr/>
        </p:nvSpPr>
        <p:spPr bwMode="auto">
          <a:xfrm>
            <a:off x="676275" y="1898650"/>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Monte Carlo integration, Monte Carlo sampling.  Connection with the theory of random processes.  Metropolis algorithm in the canonica</a:t>
            </a:r>
            <a:r>
              <a:rPr lang="en-US" sz="2000" dirty="0" smtClean="0">
                <a:latin typeface="Times New Roman" panose="02020603050405020304" pitchFamily="18" charset="0"/>
              </a:rPr>
              <a:t>l, isothermal-isobaric, and grand canonical ensembles.  Bias in the attempt of elementary moves and corresponding acceptance rules.  </a:t>
            </a:r>
            <a:endParaRPr lang="en-US" sz="2000" dirty="0">
              <a:latin typeface="Times New Roman" panose="02020603050405020304" pitchFamily="18" charset="0"/>
            </a:endParaRPr>
          </a:p>
        </p:txBody>
      </p:sp>
      <p:sp>
        <p:nvSpPr>
          <p:cNvPr id="6149" name="Text Box 6"/>
          <p:cNvSpPr txBox="1">
            <a:spLocks noChangeArrowheads="1"/>
          </p:cNvSpPr>
          <p:nvPr/>
        </p:nvSpPr>
        <p:spPr bwMode="auto">
          <a:xfrm>
            <a:off x="696913" y="1100138"/>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Molecular models, forc</a:t>
            </a:r>
            <a:r>
              <a:rPr lang="en-US" sz="2000" dirty="0" smtClean="0">
                <a:latin typeface="Times New Roman" panose="02020603050405020304" pitchFamily="18" charset="0"/>
              </a:rPr>
              <a:t>e fields</a:t>
            </a:r>
            <a:r>
              <a:rPr lang="en-US" sz="2000" dirty="0" smtClean="0">
                <a:latin typeface="Times New Roman" panose="02020603050405020304" pitchFamily="18" charset="0"/>
              </a:rPr>
              <a:t>, periodic boundary conditions.  Computation of the potential energy function. </a:t>
            </a:r>
            <a:endParaRPr lang="en-US" sz="2000" dirty="0">
              <a:latin typeface="Times New Roman" panose="02020603050405020304" pitchFamily="18" charset="0"/>
            </a:endParaRPr>
          </a:p>
        </p:txBody>
      </p:sp>
      <p:sp>
        <p:nvSpPr>
          <p:cNvPr id="6150" name="Text Box 7"/>
          <p:cNvSpPr txBox="1">
            <a:spLocks noChangeArrowheads="1"/>
          </p:cNvSpPr>
          <p:nvPr/>
        </p:nvSpPr>
        <p:spPr bwMode="auto">
          <a:xfrm>
            <a:off x="663575" y="3321050"/>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Molecular dyna</a:t>
            </a:r>
            <a:r>
              <a:rPr lang="en-US" sz="2000" dirty="0" smtClean="0">
                <a:latin typeface="Times New Roman" panose="02020603050405020304" pitchFamily="18" charset="0"/>
              </a:rPr>
              <a:t>mics (MD) simulations.  Algorithms for integrating the dynamical equations of motion.  Molecular dynamics in the presence of </a:t>
            </a:r>
            <a:r>
              <a:rPr lang="en-US" sz="2000" dirty="0" err="1" smtClean="0">
                <a:latin typeface="Times New Roman" panose="02020603050405020304" pitchFamily="18" charset="0"/>
              </a:rPr>
              <a:t>holonomic</a:t>
            </a:r>
            <a:r>
              <a:rPr lang="en-US" sz="2000" dirty="0" smtClean="0">
                <a:latin typeface="Times New Roman" panose="02020603050405020304" pitchFamily="18" charset="0"/>
              </a:rPr>
              <a:t> constraints dictated by molecular geometry.  Molecular dynamics in ensembles other than the </a:t>
            </a:r>
            <a:r>
              <a:rPr lang="en-US" sz="2000" dirty="0" err="1" smtClean="0">
                <a:latin typeface="Times New Roman" panose="02020603050405020304" pitchFamily="18" charset="0"/>
              </a:rPr>
              <a:t>microcanonical</a:t>
            </a:r>
            <a:r>
              <a:rPr lang="en-US" sz="2000" dirty="0" smtClean="0">
                <a:latin typeface="Times New Roman" panose="02020603050405020304" pitchFamily="18" charset="0"/>
              </a:rPr>
              <a:t>.  </a:t>
            </a:r>
            <a:endParaRPr lang="en-US" sz="2000" dirty="0">
              <a:latin typeface="Times New Roman" panose="02020603050405020304" pitchFamily="18" charset="0"/>
            </a:endParaRPr>
          </a:p>
        </p:txBody>
      </p:sp>
      <p:sp>
        <p:nvSpPr>
          <p:cNvPr id="6151" name="Text Box 8"/>
          <p:cNvSpPr txBox="1">
            <a:spLocks noChangeArrowheads="1"/>
          </p:cNvSpPr>
          <p:nvPr/>
        </p:nvSpPr>
        <p:spPr bwMode="auto">
          <a:xfrm>
            <a:off x="673100" y="4773613"/>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Analysis of simulation results for the determination of thermodynamic and dynamical properties.  Time correlation functions and their relationship to spectroscopic measurements.  Elements of linear response theory.  Calculation of transport coefficients (diffusivity, thermal conductivity, viscosity). </a:t>
            </a:r>
            <a:endParaRPr 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15900" y="547688"/>
            <a:ext cx="8108950" cy="533400"/>
          </a:xfrm>
        </p:spPr>
        <p:txBody>
          <a:bodyPr/>
          <a:lstStyle/>
          <a:p>
            <a:pPr eaLnBrk="1" hangingPunct="1">
              <a:buFontTx/>
              <a:buNone/>
            </a:pPr>
            <a:r>
              <a:rPr lang="el-GR" sz="2400" dirty="0" smtClean="0">
                <a:solidFill>
                  <a:srgbClr val="0000FF"/>
                </a:solidFill>
                <a:latin typeface="Times New Roman" panose="02020603050405020304" pitchFamily="18" charset="0"/>
              </a:rPr>
              <a:t>ΙΙΙ.  </a:t>
            </a:r>
            <a:r>
              <a:rPr lang="en-US" sz="2400" dirty="0" smtClean="0">
                <a:solidFill>
                  <a:srgbClr val="0000FF"/>
                </a:solidFill>
                <a:latin typeface="Times New Roman" panose="02020603050405020304" pitchFamily="18" charset="0"/>
              </a:rPr>
              <a:t>Techniques for long length and time scales</a:t>
            </a:r>
            <a:endParaRPr lang="en-US" sz="2400" dirty="0" smtClean="0">
              <a:solidFill>
                <a:srgbClr val="0000FF"/>
              </a:solidFill>
              <a:latin typeface="Times New Roman" panose="02020603050405020304" pitchFamily="18" charset="0"/>
            </a:endParaRPr>
          </a:p>
        </p:txBody>
      </p:sp>
      <p:sp>
        <p:nvSpPr>
          <p:cNvPr id="7171" name="Text Box 3"/>
          <p:cNvSpPr txBox="1">
            <a:spLocks noChangeArrowheads="1"/>
          </p:cNvSpPr>
          <p:nvPr/>
        </p:nvSpPr>
        <p:spPr bwMode="auto">
          <a:xfrm>
            <a:off x="609600" y="52959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sz="1800">
              <a:latin typeface="Times New Roman" panose="02020603050405020304" pitchFamily="18" charset="0"/>
            </a:endParaRPr>
          </a:p>
        </p:txBody>
      </p:sp>
      <p:sp>
        <p:nvSpPr>
          <p:cNvPr id="7172" name="Text Box 5"/>
          <p:cNvSpPr txBox="1">
            <a:spLocks noChangeArrowheads="1"/>
          </p:cNvSpPr>
          <p:nvPr/>
        </p:nvSpPr>
        <p:spPr bwMode="auto">
          <a:xfrm>
            <a:off x="696913" y="1100138"/>
            <a:ext cx="8229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Coarse-graining and reduction to models with fewer degrees of freedo</a:t>
            </a:r>
            <a:r>
              <a:rPr lang="en-US" sz="2000" dirty="0" smtClean="0">
                <a:latin typeface="Times New Roman" panose="02020603050405020304" pitchFamily="18" charset="0"/>
              </a:rPr>
              <a:t>m for studying phenomena at long length and time scales.  Projection of the equations of motion on few, slowly evolving degrees of freedom.  Elements of Brownian motion theory.  Principles of </a:t>
            </a:r>
            <a:r>
              <a:rPr lang="en-US" sz="2000" dirty="0" smtClean="0">
                <a:latin typeface="Times New Roman" panose="02020603050405020304" pitchFamily="18" charset="0"/>
              </a:rPr>
              <a:t>Brownian Dynamics and </a:t>
            </a:r>
            <a:r>
              <a:rPr lang="en-US" sz="2000" dirty="0">
                <a:latin typeface="Times New Roman" panose="02020603050405020304" pitchFamily="18" charset="0"/>
              </a:rPr>
              <a:t>Dissipative Particle </a:t>
            </a:r>
            <a:r>
              <a:rPr lang="en-US" sz="2000" dirty="0" smtClean="0">
                <a:latin typeface="Times New Roman" panose="02020603050405020304" pitchFamily="18" charset="0"/>
              </a:rPr>
              <a:t>Dynamics simulation methods.</a:t>
            </a:r>
            <a:endParaRPr lang="en-US" sz="2000" dirty="0">
              <a:latin typeface="Times New Roman" panose="02020603050405020304" pitchFamily="18" charset="0"/>
            </a:endParaRPr>
          </a:p>
        </p:txBody>
      </p:sp>
      <p:sp>
        <p:nvSpPr>
          <p:cNvPr id="7173" name="Text Box 6"/>
          <p:cNvSpPr txBox="1">
            <a:spLocks noChangeArrowheads="1"/>
          </p:cNvSpPr>
          <p:nvPr/>
        </p:nvSpPr>
        <p:spPr bwMode="auto">
          <a:xfrm>
            <a:off x="685800" y="3032125"/>
            <a:ext cx="8305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000" dirty="0" smtClean="0">
                <a:latin typeface="Times New Roman" panose="02020603050405020304" pitchFamily="18" charset="0"/>
              </a:rPr>
              <a:t>Transition state theory for the estimation of rates for infrequent events.  </a:t>
            </a:r>
            <a:r>
              <a:rPr lang="en-US" sz="2000" dirty="0" err="1" smtClean="0">
                <a:latin typeface="Times New Roman" panose="02020603050405020304" pitchFamily="18" charset="0"/>
              </a:rPr>
              <a:t>Kramers</a:t>
            </a:r>
            <a:r>
              <a:rPr lang="en-US" sz="2000" dirty="0" smtClean="0">
                <a:latin typeface="Times New Roman" panose="02020603050405020304" pitchFamily="18" charset="0"/>
              </a:rPr>
              <a:t> equation for the transition rate constant.  Bennett-Chandler theory for extracting the rate constant from molecular simulations.  Determination of transition paths and transition rate constants in systems with many coupled slow degrees of freedom.  Poisson processes resulting from many infrequent events occurring in parallel.  Master equation for the state probabilities.  Kinetic Monte Carlo simulation.  </a:t>
            </a:r>
            <a:endParaRPr 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0"/>
          <p:cNvGrpSpPr>
            <a:grpSpLocks/>
          </p:cNvGrpSpPr>
          <p:nvPr/>
        </p:nvGrpSpPr>
        <p:grpSpPr bwMode="auto">
          <a:xfrm>
            <a:off x="6681788" y="914400"/>
            <a:ext cx="2386012" cy="3246438"/>
            <a:chOff x="3986" y="576"/>
            <a:chExt cx="1503" cy="2045"/>
          </a:xfrm>
        </p:grpSpPr>
        <p:grpSp>
          <p:nvGrpSpPr>
            <p:cNvPr id="8209" name="Group 29"/>
            <p:cNvGrpSpPr>
              <a:grpSpLocks/>
            </p:cNvGrpSpPr>
            <p:nvPr/>
          </p:nvGrpSpPr>
          <p:grpSpPr bwMode="auto">
            <a:xfrm>
              <a:off x="3986" y="576"/>
              <a:ext cx="1503" cy="2045"/>
              <a:chOff x="3986" y="576"/>
              <a:chExt cx="1503" cy="2045"/>
            </a:xfrm>
          </p:grpSpPr>
          <p:pic>
            <p:nvPicPr>
              <p:cNvPr id="8211" name="Picture 10"/>
              <p:cNvPicPr>
                <a:picLocks noChangeAspect="1" noChangeArrowheads="1"/>
              </p:cNvPicPr>
              <p:nvPr/>
            </p:nvPicPr>
            <p:blipFill>
              <a:blip r:embed="rId2">
                <a:extLst>
                  <a:ext uri="{28A0092B-C50C-407E-A947-70E740481C1C}">
                    <a14:useLocalDpi xmlns:a14="http://schemas.microsoft.com/office/drawing/2010/main" val="0"/>
                  </a:ext>
                </a:extLst>
              </a:blip>
              <a:srcRect l="18608" r="38393"/>
              <a:stretch>
                <a:fillRect/>
              </a:stretch>
            </p:blipFill>
            <p:spPr bwMode="auto">
              <a:xfrm>
                <a:off x="3986" y="2211"/>
                <a:ext cx="149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1"/>
              <p:cNvPicPr>
                <a:picLocks noChangeAspect="1" noChangeArrowheads="1"/>
              </p:cNvPicPr>
              <p:nvPr/>
            </p:nvPicPr>
            <p:blipFill>
              <a:blip r:embed="rId3">
                <a:extLst>
                  <a:ext uri="{28A0092B-C50C-407E-A947-70E740481C1C}">
                    <a14:useLocalDpi xmlns:a14="http://schemas.microsoft.com/office/drawing/2010/main" val="0"/>
                  </a:ext>
                </a:extLst>
              </a:blip>
              <a:srcRect l="18608" r="38393"/>
              <a:stretch>
                <a:fillRect/>
              </a:stretch>
            </p:blipFill>
            <p:spPr bwMode="auto">
              <a:xfrm>
                <a:off x="3998" y="1805"/>
                <a:ext cx="149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2"/>
              <p:cNvPicPr>
                <a:picLocks noChangeAspect="1" noChangeArrowheads="1"/>
              </p:cNvPicPr>
              <p:nvPr/>
            </p:nvPicPr>
            <p:blipFill>
              <a:blip r:embed="rId4">
                <a:extLst>
                  <a:ext uri="{28A0092B-C50C-407E-A947-70E740481C1C}">
                    <a14:useLocalDpi xmlns:a14="http://schemas.microsoft.com/office/drawing/2010/main" val="0"/>
                  </a:ext>
                </a:extLst>
              </a:blip>
              <a:srcRect l="18608" r="38393"/>
              <a:stretch>
                <a:fillRect/>
              </a:stretch>
            </p:blipFill>
            <p:spPr bwMode="auto">
              <a:xfrm>
                <a:off x="3986" y="1396"/>
                <a:ext cx="1491"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3"/>
              <p:cNvPicPr>
                <a:picLocks noChangeAspect="1" noChangeArrowheads="1"/>
              </p:cNvPicPr>
              <p:nvPr/>
            </p:nvPicPr>
            <p:blipFill>
              <a:blip r:embed="rId5">
                <a:extLst>
                  <a:ext uri="{28A0092B-C50C-407E-A947-70E740481C1C}">
                    <a14:useLocalDpi xmlns:a14="http://schemas.microsoft.com/office/drawing/2010/main" val="0"/>
                  </a:ext>
                </a:extLst>
              </a:blip>
              <a:srcRect l="18608" r="38393"/>
              <a:stretch>
                <a:fillRect/>
              </a:stretch>
            </p:blipFill>
            <p:spPr bwMode="auto">
              <a:xfrm>
                <a:off x="3986" y="986"/>
                <a:ext cx="149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4"/>
              <p:cNvPicPr>
                <a:picLocks noChangeAspect="1" noChangeArrowheads="1"/>
              </p:cNvPicPr>
              <p:nvPr/>
            </p:nvPicPr>
            <p:blipFill>
              <a:blip r:embed="rId6">
                <a:extLst>
                  <a:ext uri="{28A0092B-C50C-407E-A947-70E740481C1C}">
                    <a14:useLocalDpi xmlns:a14="http://schemas.microsoft.com/office/drawing/2010/main" val="0"/>
                  </a:ext>
                </a:extLst>
              </a:blip>
              <a:srcRect l="18608" r="38393"/>
              <a:stretch>
                <a:fillRect/>
              </a:stretch>
            </p:blipFill>
            <p:spPr bwMode="auto">
              <a:xfrm>
                <a:off x="3986" y="576"/>
                <a:ext cx="1492"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0" name="Rectangle 15"/>
            <p:cNvSpPr>
              <a:spLocks noChangeArrowheads="1"/>
            </p:cNvSpPr>
            <p:nvPr/>
          </p:nvSpPr>
          <p:spPr bwMode="auto">
            <a:xfrm>
              <a:off x="5140" y="2105"/>
              <a:ext cx="130" cy="15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grpSp>
      <p:sp>
        <p:nvSpPr>
          <p:cNvPr id="8195" name="Rectangle 3"/>
          <p:cNvSpPr>
            <a:spLocks noGrp="1" noChangeArrowheads="1"/>
          </p:cNvSpPr>
          <p:nvPr>
            <p:ph type="body" idx="1"/>
          </p:nvPr>
        </p:nvSpPr>
        <p:spPr>
          <a:xfrm>
            <a:off x="609600" y="1066800"/>
            <a:ext cx="3333750" cy="1219200"/>
          </a:xfrm>
        </p:spPr>
        <p:txBody>
          <a:bodyPr/>
          <a:lstStyle/>
          <a:p>
            <a:pPr eaLnBrk="1" hangingPunct="1">
              <a:buFontTx/>
              <a:buNone/>
            </a:pPr>
            <a:r>
              <a:rPr lang="el-GR" sz="2000" dirty="0" smtClean="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rPr>
              <a:t>Reliable simulation of high-molecular weight polymers</a:t>
            </a:r>
            <a:endParaRPr lang="en-US" sz="2000" dirty="0" smtClean="0">
              <a:latin typeface="Times New Roman" panose="02020603050405020304" pitchFamily="18" charset="0"/>
            </a:endParaRPr>
          </a:p>
        </p:txBody>
      </p:sp>
      <p:sp>
        <p:nvSpPr>
          <p:cNvPr id="8196" name="Rectangle 4"/>
          <p:cNvSpPr>
            <a:spLocks noChangeArrowheads="1"/>
          </p:cNvSpPr>
          <p:nvPr/>
        </p:nvSpPr>
        <p:spPr bwMode="auto">
          <a:xfrm>
            <a:off x="215900" y="152400"/>
            <a:ext cx="83947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400" dirty="0">
                <a:solidFill>
                  <a:srgbClr val="0000FF"/>
                </a:solidFill>
                <a:latin typeface="Times New Roman" panose="02020603050405020304" pitchFamily="18" charset="0"/>
              </a:rPr>
              <a:t>Ι</a:t>
            </a:r>
            <a:r>
              <a:rPr lang="en-US" sz="2400" dirty="0">
                <a:solidFill>
                  <a:srgbClr val="0000FF"/>
                </a:solidFill>
                <a:latin typeface="Times New Roman" panose="02020603050405020304" pitchFamily="18" charset="0"/>
              </a:rPr>
              <a:t>V. </a:t>
            </a:r>
            <a:r>
              <a:rPr lang="en-US" sz="2400" dirty="0" smtClean="0">
                <a:solidFill>
                  <a:srgbClr val="0000FF"/>
                </a:solidFill>
                <a:latin typeface="Times New Roman" panose="02020603050405020304" pitchFamily="18" charset="0"/>
              </a:rPr>
              <a:t>Applications</a:t>
            </a:r>
            <a:r>
              <a:rPr lang="el-GR" sz="2400" dirty="0" smtClean="0">
                <a:solidFill>
                  <a:srgbClr val="0000FF"/>
                </a:solidFill>
                <a:latin typeface="Times New Roman" panose="02020603050405020304" pitchFamily="18" charset="0"/>
              </a:rPr>
              <a:t> </a:t>
            </a:r>
            <a:r>
              <a:rPr lang="en-US" sz="2400" dirty="0" smtClean="0">
                <a:solidFill>
                  <a:srgbClr val="0000FF"/>
                </a:solidFill>
                <a:latin typeface="Times New Roman" panose="02020603050405020304" pitchFamily="18" charset="0"/>
              </a:rPr>
              <a:t>(discussion of example calculations)</a:t>
            </a:r>
            <a:endParaRPr lang="en-US" sz="2400" dirty="0">
              <a:solidFill>
                <a:srgbClr val="0000FF"/>
              </a:solidFill>
              <a:latin typeface="Times New Roman" panose="02020603050405020304" pitchFamily="18" charset="0"/>
            </a:endParaRPr>
          </a:p>
        </p:txBody>
      </p:sp>
      <p:sp>
        <p:nvSpPr>
          <p:cNvPr id="8197" name="Rectangle 5"/>
          <p:cNvSpPr>
            <a:spLocks noChangeArrowheads="1"/>
          </p:cNvSpPr>
          <p:nvPr/>
        </p:nvSpPr>
        <p:spPr bwMode="auto">
          <a:xfrm>
            <a:off x="1600200" y="2514600"/>
            <a:ext cx="3200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dirty="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sym typeface="Symbol" panose="05050102010706020507" pitchFamily="18" charset="2"/>
              </a:rPr>
              <a:t>Prediction of rheological properties of polymer melts</a:t>
            </a:r>
            <a:endParaRPr lang="en-US" sz="2000" dirty="0">
              <a:latin typeface="Times New Roman" panose="02020603050405020304" pitchFamily="18" charset="0"/>
            </a:endParaRPr>
          </a:p>
        </p:txBody>
      </p:sp>
      <p:sp>
        <p:nvSpPr>
          <p:cNvPr id="8198" name="Rectangle 6"/>
          <p:cNvSpPr>
            <a:spLocks noChangeArrowheads="1"/>
          </p:cNvSpPr>
          <p:nvPr/>
        </p:nvSpPr>
        <p:spPr bwMode="auto">
          <a:xfrm>
            <a:off x="2514600" y="39624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dirty="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rPr>
              <a:t>Molecular understanding of permeability properties of polymer membranes</a:t>
            </a:r>
            <a:endParaRPr lang="en-US" sz="2000" dirty="0">
              <a:latin typeface="Times New Roman" panose="02020603050405020304" pitchFamily="18" charset="0"/>
            </a:endParaRPr>
          </a:p>
        </p:txBody>
      </p:sp>
      <p:sp>
        <p:nvSpPr>
          <p:cNvPr id="8199" name="Rectangle 7"/>
          <p:cNvSpPr>
            <a:spLocks noChangeArrowheads="1"/>
          </p:cNvSpPr>
          <p:nvPr/>
        </p:nvSpPr>
        <p:spPr bwMode="auto">
          <a:xfrm>
            <a:off x="3429000" y="5410200"/>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dirty="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rPr>
              <a:t>Simulations of lipid bilayer membra</a:t>
            </a:r>
            <a:r>
              <a:rPr lang="en-US" sz="2000" dirty="0" smtClean="0">
                <a:latin typeface="Times New Roman" panose="02020603050405020304" pitchFamily="18" charset="0"/>
              </a:rPr>
              <a:t>nes and biological macromolecules</a:t>
            </a:r>
            <a:endParaRPr lang="en-US" sz="2000" dirty="0">
              <a:latin typeface="Times New Roman" panose="02020603050405020304" pitchFamily="18" charset="0"/>
            </a:endParaRPr>
          </a:p>
        </p:txBody>
      </p:sp>
      <p:grpSp>
        <p:nvGrpSpPr>
          <p:cNvPr id="8200" name="Group 27"/>
          <p:cNvGrpSpPr>
            <a:grpSpLocks/>
          </p:cNvGrpSpPr>
          <p:nvPr/>
        </p:nvGrpSpPr>
        <p:grpSpPr bwMode="auto">
          <a:xfrm>
            <a:off x="4572000" y="1295400"/>
            <a:ext cx="2209800" cy="2133600"/>
            <a:chOff x="2352" y="1344"/>
            <a:chExt cx="1392" cy="1344"/>
          </a:xfrm>
        </p:grpSpPr>
        <p:grpSp>
          <p:nvGrpSpPr>
            <p:cNvPr id="8203" name="Group 26"/>
            <p:cNvGrpSpPr>
              <a:grpSpLocks/>
            </p:cNvGrpSpPr>
            <p:nvPr/>
          </p:nvGrpSpPr>
          <p:grpSpPr bwMode="auto">
            <a:xfrm>
              <a:off x="2352" y="1344"/>
              <a:ext cx="1392" cy="1344"/>
              <a:chOff x="2352" y="1344"/>
              <a:chExt cx="1392" cy="1344"/>
            </a:xfrm>
          </p:grpSpPr>
          <p:pic>
            <p:nvPicPr>
              <p:cNvPr id="8205" name="Picture 18"/>
              <p:cNvPicPr>
                <a:picLocks noChangeAspect="1" noChangeArrowheads="1"/>
              </p:cNvPicPr>
              <p:nvPr/>
            </p:nvPicPr>
            <p:blipFill>
              <a:blip r:embed="rId7">
                <a:extLst>
                  <a:ext uri="{28A0092B-C50C-407E-A947-70E740481C1C}">
                    <a14:useLocalDpi xmlns:a14="http://schemas.microsoft.com/office/drawing/2010/main" val="0"/>
                  </a:ext>
                </a:extLst>
              </a:blip>
              <a:srcRect l="18547" r="37093"/>
              <a:stretch>
                <a:fillRect/>
              </a:stretch>
            </p:blipFill>
            <p:spPr bwMode="auto">
              <a:xfrm>
                <a:off x="2352" y="2283"/>
                <a:ext cx="139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9"/>
              <p:cNvPicPr>
                <a:picLocks noChangeAspect="1" noChangeArrowheads="1"/>
              </p:cNvPicPr>
              <p:nvPr/>
            </p:nvPicPr>
            <p:blipFill>
              <a:blip r:embed="rId8">
                <a:extLst>
                  <a:ext uri="{28A0092B-C50C-407E-A947-70E740481C1C}">
                    <a14:useLocalDpi xmlns:a14="http://schemas.microsoft.com/office/drawing/2010/main" val="0"/>
                  </a:ext>
                </a:extLst>
              </a:blip>
              <a:srcRect l="18547" r="37093"/>
              <a:stretch>
                <a:fillRect/>
              </a:stretch>
            </p:blipFill>
            <p:spPr bwMode="auto">
              <a:xfrm>
                <a:off x="2352" y="1878"/>
                <a:ext cx="13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p:cNvPicPr>
                <a:picLocks noChangeAspect="1" noChangeArrowheads="1"/>
              </p:cNvPicPr>
              <p:nvPr/>
            </p:nvPicPr>
            <p:blipFill>
              <a:blip r:embed="rId9">
                <a:extLst>
                  <a:ext uri="{28A0092B-C50C-407E-A947-70E740481C1C}">
                    <a14:useLocalDpi xmlns:a14="http://schemas.microsoft.com/office/drawing/2010/main" val="0"/>
                  </a:ext>
                </a:extLst>
              </a:blip>
              <a:srcRect l="18547" r="37093"/>
              <a:stretch>
                <a:fillRect/>
              </a:stretch>
            </p:blipFill>
            <p:spPr bwMode="auto">
              <a:xfrm>
                <a:off x="2352" y="1480"/>
                <a:ext cx="139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21"/>
              <p:cNvPicPr>
                <a:picLocks noChangeAspect="1" noChangeArrowheads="1"/>
              </p:cNvPicPr>
              <p:nvPr/>
            </p:nvPicPr>
            <p:blipFill>
              <a:blip r:embed="rId10">
                <a:extLst>
                  <a:ext uri="{28A0092B-C50C-407E-A947-70E740481C1C}">
                    <a14:useLocalDpi xmlns:a14="http://schemas.microsoft.com/office/drawing/2010/main" val="0"/>
                  </a:ext>
                </a:extLst>
              </a:blip>
              <a:srcRect l="18547" t="55499" r="37093"/>
              <a:stretch>
                <a:fillRect/>
              </a:stretch>
            </p:blipFill>
            <p:spPr bwMode="auto">
              <a:xfrm>
                <a:off x="2352" y="1344"/>
                <a:ext cx="1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4" name="Text Box 22"/>
            <p:cNvSpPr txBox="1">
              <a:spLocks noChangeArrowheads="1"/>
            </p:cNvSpPr>
            <p:nvPr/>
          </p:nvSpPr>
          <p:spPr bwMode="auto">
            <a:xfrm>
              <a:off x="3437" y="2467"/>
              <a:ext cx="164"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l-GR" sz="1000">
                <a:latin typeface="Times New Roman" panose="02020603050405020304" pitchFamily="18" charset="0"/>
              </a:endParaRPr>
            </a:p>
          </p:txBody>
        </p:sp>
      </p:grpSp>
      <p:pic>
        <p:nvPicPr>
          <p:cNvPr id="8201" name="Picture 25" descr="accvol_r1"/>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4343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8"/>
          <p:cNvPicPr>
            <a:picLocks noChangeAspect="1" noChangeArrowheads="1"/>
          </p:cNvPicPr>
          <p:nvPr/>
        </p:nvPicPr>
        <p:blipFill>
          <a:blip r:embed="rId12">
            <a:extLst>
              <a:ext uri="{28A0092B-C50C-407E-A947-70E740481C1C}">
                <a14:useLocalDpi xmlns:a14="http://schemas.microsoft.com/office/drawing/2010/main" val="0"/>
              </a:ext>
            </a:extLst>
          </a:blip>
          <a:srcRect l="22501" t="12320" r="22501" b="11200"/>
          <a:stretch>
            <a:fillRect/>
          </a:stretch>
        </p:blipFill>
        <p:spPr bwMode="auto">
          <a:xfrm>
            <a:off x="6781800" y="4191000"/>
            <a:ext cx="22225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33400" y="685800"/>
            <a:ext cx="3810000" cy="1524000"/>
          </a:xfrm>
        </p:spPr>
        <p:txBody>
          <a:bodyPr/>
          <a:lstStyle/>
          <a:p>
            <a:pPr eaLnBrk="1" hangingPunct="1">
              <a:buFontTx/>
              <a:buNone/>
            </a:pPr>
            <a:r>
              <a:rPr lang="el-GR" sz="1800" dirty="0" smtClean="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sym typeface="Symbol" panose="05050102010706020507" pitchFamily="18" charset="2"/>
              </a:rPr>
              <a:t>Field theoretic methods for predicting the morphology and properties of copolymers and polymers at interfaces</a:t>
            </a:r>
            <a:endParaRPr lang="en-US" sz="2000" dirty="0" smtClean="0">
              <a:latin typeface="Times New Roman" panose="02020603050405020304" pitchFamily="18" charset="0"/>
            </a:endParaRPr>
          </a:p>
        </p:txBody>
      </p:sp>
      <p:sp>
        <p:nvSpPr>
          <p:cNvPr id="9219" name="Rectangle 4"/>
          <p:cNvSpPr>
            <a:spLocks noChangeArrowheads="1"/>
          </p:cNvSpPr>
          <p:nvPr/>
        </p:nvSpPr>
        <p:spPr bwMode="auto">
          <a:xfrm>
            <a:off x="4987590" y="2933937"/>
            <a:ext cx="335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dirty="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sym typeface="Symbol" panose="05050102010706020507" pitchFamily="18" charset="2"/>
              </a:rPr>
              <a:t>Computation of sorption and diffusion phenomena in zeolites and other </a:t>
            </a:r>
            <a:r>
              <a:rPr lang="en-US" sz="2000" dirty="0" err="1" smtClean="0">
                <a:latin typeface="Times New Roman" panose="02020603050405020304" pitchFamily="18" charset="0"/>
                <a:sym typeface="Symbol" panose="05050102010706020507" pitchFamily="18" charset="2"/>
              </a:rPr>
              <a:t>nanoporous</a:t>
            </a:r>
            <a:r>
              <a:rPr lang="en-US" sz="2000" dirty="0" smtClean="0">
                <a:latin typeface="Times New Roman" panose="02020603050405020304" pitchFamily="18" charset="0"/>
                <a:sym typeface="Symbol" panose="05050102010706020507" pitchFamily="18" charset="2"/>
              </a:rPr>
              <a:t> materials</a:t>
            </a:r>
            <a:endParaRPr lang="en-US" sz="2000" dirty="0">
              <a:latin typeface="Times New Roman" panose="02020603050405020304" pitchFamily="18" charset="0"/>
            </a:endParaRPr>
          </a:p>
        </p:txBody>
      </p:sp>
      <p:sp>
        <p:nvSpPr>
          <p:cNvPr id="9220" name="Rectangle 5"/>
          <p:cNvSpPr>
            <a:spLocks noChangeArrowheads="1"/>
          </p:cNvSpPr>
          <p:nvPr/>
        </p:nvSpPr>
        <p:spPr bwMode="auto">
          <a:xfrm>
            <a:off x="609600" y="5105400"/>
            <a:ext cx="342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sz="2000" dirty="0">
                <a:latin typeface="Times New Roman" panose="02020603050405020304" pitchFamily="18" charset="0"/>
                <a:sym typeface="Symbol" panose="05050102010706020507" pitchFamily="18" charset="2"/>
              </a:rPr>
              <a:t>   </a:t>
            </a:r>
            <a:r>
              <a:rPr lang="en-US" sz="2000" dirty="0" smtClean="0">
                <a:latin typeface="Times New Roman" panose="02020603050405020304" pitchFamily="18" charset="0"/>
                <a:sym typeface="Symbol" panose="05050102010706020507" pitchFamily="18" charset="2"/>
              </a:rPr>
              <a:t>Amorphous solids: Glass transition, structural relaxation, mechanical properties</a:t>
            </a:r>
            <a:endParaRPr lang="en-US" sz="2000" dirty="0">
              <a:latin typeface="Times New Roman" panose="02020603050405020304" pitchFamily="18" charset="0"/>
            </a:endParaRPr>
          </a:p>
        </p:txBody>
      </p:sp>
      <p:grpSp>
        <p:nvGrpSpPr>
          <p:cNvPr id="9221" name="Group 150"/>
          <p:cNvGrpSpPr>
            <a:grpSpLocks/>
          </p:cNvGrpSpPr>
          <p:nvPr/>
        </p:nvGrpSpPr>
        <p:grpSpPr bwMode="auto">
          <a:xfrm>
            <a:off x="4724400" y="609600"/>
            <a:ext cx="4038600" cy="1962150"/>
            <a:chOff x="2976" y="384"/>
            <a:chExt cx="2544" cy="1236"/>
          </a:xfrm>
        </p:grpSpPr>
        <p:grpSp>
          <p:nvGrpSpPr>
            <p:cNvPr id="9224" name="Group 79"/>
            <p:cNvGrpSpPr>
              <a:grpSpLocks/>
            </p:cNvGrpSpPr>
            <p:nvPr/>
          </p:nvGrpSpPr>
          <p:grpSpPr bwMode="auto">
            <a:xfrm>
              <a:off x="2976" y="720"/>
              <a:ext cx="1200" cy="432"/>
              <a:chOff x="295" y="588"/>
              <a:chExt cx="2052" cy="846"/>
            </a:xfrm>
          </p:grpSpPr>
          <p:sp>
            <p:nvSpPr>
              <p:cNvPr id="9229" name="Freeform 80"/>
              <p:cNvSpPr>
                <a:spLocks/>
              </p:cNvSpPr>
              <p:nvPr/>
            </p:nvSpPr>
            <p:spPr bwMode="auto">
              <a:xfrm>
                <a:off x="1294" y="975"/>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0" name="Group 81"/>
              <p:cNvGrpSpPr>
                <a:grpSpLocks/>
              </p:cNvGrpSpPr>
              <p:nvPr/>
            </p:nvGrpSpPr>
            <p:grpSpPr bwMode="auto">
              <a:xfrm>
                <a:off x="295" y="588"/>
                <a:ext cx="2052" cy="846"/>
                <a:chOff x="295" y="588"/>
                <a:chExt cx="2052" cy="846"/>
              </a:xfrm>
            </p:grpSpPr>
            <p:sp>
              <p:nvSpPr>
                <p:cNvPr id="9231" name="Freeform 82"/>
                <p:cNvSpPr>
                  <a:spLocks/>
                </p:cNvSpPr>
                <p:nvPr/>
              </p:nvSpPr>
              <p:spPr bwMode="auto">
                <a:xfrm>
                  <a:off x="775" y="651"/>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2" name="Group 83"/>
                <p:cNvGrpSpPr>
                  <a:grpSpLocks/>
                </p:cNvGrpSpPr>
                <p:nvPr/>
              </p:nvGrpSpPr>
              <p:grpSpPr bwMode="auto">
                <a:xfrm>
                  <a:off x="295" y="588"/>
                  <a:ext cx="2052" cy="846"/>
                  <a:chOff x="295" y="588"/>
                  <a:chExt cx="2052" cy="846"/>
                </a:xfrm>
              </p:grpSpPr>
              <p:grpSp>
                <p:nvGrpSpPr>
                  <p:cNvPr id="9233" name="Group 84"/>
                  <p:cNvGrpSpPr>
                    <a:grpSpLocks/>
                  </p:cNvGrpSpPr>
                  <p:nvPr/>
                </p:nvGrpSpPr>
                <p:grpSpPr bwMode="auto">
                  <a:xfrm>
                    <a:off x="295" y="588"/>
                    <a:ext cx="2052" cy="846"/>
                    <a:chOff x="295" y="588"/>
                    <a:chExt cx="2052" cy="846"/>
                  </a:xfrm>
                </p:grpSpPr>
                <p:grpSp>
                  <p:nvGrpSpPr>
                    <p:cNvPr id="9237" name="Group 85"/>
                    <p:cNvGrpSpPr>
                      <a:grpSpLocks/>
                    </p:cNvGrpSpPr>
                    <p:nvPr/>
                  </p:nvGrpSpPr>
                  <p:grpSpPr bwMode="auto">
                    <a:xfrm>
                      <a:off x="691" y="894"/>
                      <a:ext cx="270" cy="279"/>
                      <a:chOff x="3888" y="954"/>
                      <a:chExt cx="270" cy="279"/>
                    </a:xfrm>
                  </p:grpSpPr>
                  <p:grpSp>
                    <p:nvGrpSpPr>
                      <p:cNvPr id="9286" name="Group 86"/>
                      <p:cNvGrpSpPr>
                        <a:grpSpLocks/>
                      </p:cNvGrpSpPr>
                      <p:nvPr/>
                    </p:nvGrpSpPr>
                    <p:grpSpPr bwMode="auto">
                      <a:xfrm>
                        <a:off x="3888" y="954"/>
                        <a:ext cx="270" cy="279"/>
                        <a:chOff x="3888" y="954"/>
                        <a:chExt cx="270" cy="279"/>
                      </a:xfrm>
                    </p:grpSpPr>
                    <p:sp>
                      <p:nvSpPr>
                        <p:cNvPr id="9288" name="Freeform 87"/>
                        <p:cNvSpPr>
                          <a:spLocks/>
                        </p:cNvSpPr>
                        <p:nvPr/>
                      </p:nvSpPr>
                      <p:spPr bwMode="auto">
                        <a:xfrm>
                          <a:off x="4041" y="963"/>
                          <a:ext cx="108" cy="99"/>
                        </a:xfrm>
                        <a:custGeom>
                          <a:avLst/>
                          <a:gdLst>
                            <a:gd name="T0" fmla="*/ 0 w 108"/>
                            <a:gd name="T1" fmla="*/ 99 h 99"/>
                            <a:gd name="T2" fmla="*/ 72 w 108"/>
                            <a:gd name="T3" fmla="*/ 54 h 99"/>
                            <a:gd name="T4" fmla="*/ 81 w 108"/>
                            <a:gd name="T5" fmla="*/ 9 h 99"/>
                            <a:gd name="T6" fmla="*/ 108 w 108"/>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99">
                              <a:moveTo>
                                <a:pt x="0" y="99"/>
                              </a:moveTo>
                              <a:cubicBezTo>
                                <a:pt x="64" y="78"/>
                                <a:pt x="43" y="97"/>
                                <a:pt x="72" y="54"/>
                              </a:cubicBezTo>
                              <a:cubicBezTo>
                                <a:pt x="75" y="39"/>
                                <a:pt x="73" y="22"/>
                                <a:pt x="81" y="9"/>
                              </a:cubicBezTo>
                              <a:cubicBezTo>
                                <a:pt x="86" y="1"/>
                                <a:pt x="108" y="0"/>
                                <a:pt x="108"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9" name="Freeform 88"/>
                        <p:cNvSpPr>
                          <a:spLocks/>
                        </p:cNvSpPr>
                        <p:nvPr/>
                      </p:nvSpPr>
                      <p:spPr bwMode="auto">
                        <a:xfrm>
                          <a:off x="4041" y="1107"/>
                          <a:ext cx="117" cy="45"/>
                        </a:xfrm>
                        <a:custGeom>
                          <a:avLst/>
                          <a:gdLst>
                            <a:gd name="T0" fmla="*/ 0 w 117"/>
                            <a:gd name="T1" fmla="*/ 0 h 45"/>
                            <a:gd name="T2" fmla="*/ 63 w 117"/>
                            <a:gd name="T3" fmla="*/ 27 h 45"/>
                            <a:gd name="T4" fmla="*/ 117 w 117"/>
                            <a:gd name="T5" fmla="*/ 45 h 45"/>
                            <a:gd name="T6" fmla="*/ 0 60000 65536"/>
                            <a:gd name="T7" fmla="*/ 0 60000 65536"/>
                            <a:gd name="T8" fmla="*/ 0 60000 65536"/>
                          </a:gdLst>
                          <a:ahLst/>
                          <a:cxnLst>
                            <a:cxn ang="T6">
                              <a:pos x="T0" y="T1"/>
                            </a:cxn>
                            <a:cxn ang="T7">
                              <a:pos x="T2" y="T3"/>
                            </a:cxn>
                            <a:cxn ang="T8">
                              <a:pos x="T4" y="T5"/>
                            </a:cxn>
                          </a:cxnLst>
                          <a:rect l="0" t="0" r="r" b="b"/>
                          <a:pathLst>
                            <a:path w="117" h="45">
                              <a:moveTo>
                                <a:pt x="0" y="0"/>
                              </a:moveTo>
                              <a:cubicBezTo>
                                <a:pt x="43" y="29"/>
                                <a:pt x="10" y="11"/>
                                <a:pt x="63" y="27"/>
                              </a:cubicBezTo>
                              <a:cubicBezTo>
                                <a:pt x="81" y="32"/>
                                <a:pt x="117" y="45"/>
                                <a:pt x="117" y="45"/>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0" name="Freeform 89"/>
                        <p:cNvSpPr>
                          <a:spLocks/>
                        </p:cNvSpPr>
                        <p:nvPr/>
                      </p:nvSpPr>
                      <p:spPr bwMode="auto">
                        <a:xfrm>
                          <a:off x="3996" y="954"/>
                          <a:ext cx="47" cy="108"/>
                        </a:xfrm>
                        <a:custGeom>
                          <a:avLst/>
                          <a:gdLst>
                            <a:gd name="T0" fmla="*/ 18 w 47"/>
                            <a:gd name="T1" fmla="*/ 108 h 108"/>
                            <a:gd name="T2" fmla="*/ 9 w 47"/>
                            <a:gd name="T3" fmla="*/ 81 h 108"/>
                            <a:gd name="T4" fmla="*/ 36 w 47"/>
                            <a:gd name="T5" fmla="*/ 63 h 108"/>
                            <a:gd name="T6" fmla="*/ 0 w 47"/>
                            <a:gd name="T7" fmla="*/ 27 h 108"/>
                            <a:gd name="T8" fmla="*/ 18 w 4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08">
                              <a:moveTo>
                                <a:pt x="18" y="108"/>
                              </a:moveTo>
                              <a:cubicBezTo>
                                <a:pt x="15" y="99"/>
                                <a:pt x="5" y="90"/>
                                <a:pt x="9" y="81"/>
                              </a:cubicBezTo>
                              <a:cubicBezTo>
                                <a:pt x="13" y="71"/>
                                <a:pt x="32" y="73"/>
                                <a:pt x="36" y="63"/>
                              </a:cubicBezTo>
                              <a:cubicBezTo>
                                <a:pt x="47" y="35"/>
                                <a:pt x="13" y="31"/>
                                <a:pt x="0" y="27"/>
                              </a:cubicBezTo>
                              <a:cubicBezTo>
                                <a:pt x="6" y="18"/>
                                <a:pt x="18" y="0"/>
                                <a:pt x="18"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1" name="Freeform 90"/>
                        <p:cNvSpPr>
                          <a:spLocks/>
                        </p:cNvSpPr>
                        <p:nvPr/>
                      </p:nvSpPr>
                      <p:spPr bwMode="auto">
                        <a:xfrm>
                          <a:off x="4023" y="1134"/>
                          <a:ext cx="72" cy="99"/>
                        </a:xfrm>
                        <a:custGeom>
                          <a:avLst/>
                          <a:gdLst>
                            <a:gd name="T0" fmla="*/ 0 w 72"/>
                            <a:gd name="T1" fmla="*/ 0 h 99"/>
                            <a:gd name="T2" fmla="*/ 18 w 72"/>
                            <a:gd name="T3" fmla="*/ 27 h 99"/>
                            <a:gd name="T4" fmla="*/ 72 w 72"/>
                            <a:gd name="T5" fmla="*/ 45 h 99"/>
                            <a:gd name="T6" fmla="*/ 36 w 72"/>
                            <a:gd name="T7" fmla="*/ 99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99">
                              <a:moveTo>
                                <a:pt x="0" y="0"/>
                              </a:moveTo>
                              <a:cubicBezTo>
                                <a:pt x="6" y="9"/>
                                <a:pt x="9" y="21"/>
                                <a:pt x="18" y="27"/>
                              </a:cubicBezTo>
                              <a:cubicBezTo>
                                <a:pt x="34" y="37"/>
                                <a:pt x="72" y="45"/>
                                <a:pt x="72" y="45"/>
                              </a:cubicBezTo>
                              <a:cubicBezTo>
                                <a:pt x="60" y="63"/>
                                <a:pt x="36" y="99"/>
                                <a:pt x="36" y="99"/>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2" name="Freeform 91"/>
                        <p:cNvSpPr>
                          <a:spLocks/>
                        </p:cNvSpPr>
                        <p:nvPr/>
                      </p:nvSpPr>
                      <p:spPr bwMode="auto">
                        <a:xfrm>
                          <a:off x="3915" y="1107"/>
                          <a:ext cx="81" cy="81"/>
                        </a:xfrm>
                        <a:custGeom>
                          <a:avLst/>
                          <a:gdLst>
                            <a:gd name="T0" fmla="*/ 81 w 81"/>
                            <a:gd name="T1" fmla="*/ 0 h 81"/>
                            <a:gd name="T2" fmla="*/ 54 w 81"/>
                            <a:gd name="T3" fmla="*/ 9 h 81"/>
                            <a:gd name="T4" fmla="*/ 0 w 81"/>
                            <a:gd name="T5" fmla="*/ 81 h 81"/>
                            <a:gd name="T6" fmla="*/ 0 60000 65536"/>
                            <a:gd name="T7" fmla="*/ 0 60000 65536"/>
                            <a:gd name="T8" fmla="*/ 0 60000 65536"/>
                          </a:gdLst>
                          <a:ahLst/>
                          <a:cxnLst>
                            <a:cxn ang="T6">
                              <a:pos x="T0" y="T1"/>
                            </a:cxn>
                            <a:cxn ang="T7">
                              <a:pos x="T2" y="T3"/>
                            </a:cxn>
                            <a:cxn ang="T8">
                              <a:pos x="T4" y="T5"/>
                            </a:cxn>
                          </a:cxnLst>
                          <a:rect l="0" t="0" r="r" b="b"/>
                          <a:pathLst>
                            <a:path w="81" h="81">
                              <a:moveTo>
                                <a:pt x="81" y="0"/>
                              </a:moveTo>
                              <a:cubicBezTo>
                                <a:pt x="72" y="3"/>
                                <a:pt x="58" y="1"/>
                                <a:pt x="54" y="9"/>
                              </a:cubicBezTo>
                              <a:cubicBezTo>
                                <a:pt x="24" y="69"/>
                                <a:pt x="80" y="81"/>
                                <a:pt x="0" y="81"/>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Freeform 92"/>
                        <p:cNvSpPr>
                          <a:spLocks/>
                        </p:cNvSpPr>
                        <p:nvPr/>
                      </p:nvSpPr>
                      <p:spPr bwMode="auto">
                        <a:xfrm>
                          <a:off x="3888" y="987"/>
                          <a:ext cx="90" cy="86"/>
                        </a:xfrm>
                        <a:custGeom>
                          <a:avLst/>
                          <a:gdLst>
                            <a:gd name="T0" fmla="*/ 90 w 90"/>
                            <a:gd name="T1" fmla="*/ 75 h 86"/>
                            <a:gd name="T2" fmla="*/ 63 w 90"/>
                            <a:gd name="T3" fmla="*/ 66 h 86"/>
                            <a:gd name="T4" fmla="*/ 36 w 90"/>
                            <a:gd name="T5" fmla="*/ 84 h 86"/>
                            <a:gd name="T6" fmla="*/ 0 w 90"/>
                            <a:gd name="T7" fmla="*/ 48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6">
                              <a:moveTo>
                                <a:pt x="90" y="75"/>
                              </a:moveTo>
                              <a:cubicBezTo>
                                <a:pt x="81" y="72"/>
                                <a:pt x="72" y="64"/>
                                <a:pt x="63" y="66"/>
                              </a:cubicBezTo>
                              <a:cubicBezTo>
                                <a:pt x="52" y="68"/>
                                <a:pt x="47" y="86"/>
                                <a:pt x="36" y="84"/>
                              </a:cubicBezTo>
                              <a:cubicBezTo>
                                <a:pt x="6" y="78"/>
                                <a:pt x="24" y="0"/>
                                <a:pt x="0" y="48"/>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87" name="Freeform 93"/>
                      <p:cNvSpPr>
                        <a:spLocks/>
                      </p:cNvSpPr>
                      <p:nvPr/>
                    </p:nvSpPr>
                    <p:spPr bwMode="auto">
                      <a:xfrm>
                        <a:off x="3915" y="963"/>
                        <a:ext cx="63" cy="63"/>
                      </a:xfrm>
                      <a:custGeom>
                        <a:avLst/>
                        <a:gdLst>
                          <a:gd name="T0" fmla="*/ 63 w 63"/>
                          <a:gd name="T1" fmla="*/ 63 h 63"/>
                          <a:gd name="T2" fmla="*/ 36 w 63"/>
                          <a:gd name="T3" fmla="*/ 45 h 63"/>
                          <a:gd name="T4" fmla="*/ 27 w 63"/>
                          <a:gd name="T5" fmla="*/ 9 h 63"/>
                          <a:gd name="T6" fmla="*/ 0 w 63"/>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3">
                            <a:moveTo>
                              <a:pt x="63" y="63"/>
                            </a:moveTo>
                            <a:cubicBezTo>
                              <a:pt x="54" y="57"/>
                              <a:pt x="42" y="54"/>
                              <a:pt x="36" y="45"/>
                            </a:cubicBezTo>
                            <a:cubicBezTo>
                              <a:pt x="29" y="35"/>
                              <a:pt x="35" y="19"/>
                              <a:pt x="27" y="9"/>
                            </a:cubicBezTo>
                            <a:cubicBezTo>
                              <a:pt x="21" y="2"/>
                              <a:pt x="0" y="0"/>
                              <a:pt x="0"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8" name="Group 94"/>
                    <p:cNvGrpSpPr>
                      <a:grpSpLocks/>
                    </p:cNvGrpSpPr>
                    <p:nvPr/>
                  </p:nvGrpSpPr>
                  <p:grpSpPr bwMode="auto">
                    <a:xfrm>
                      <a:off x="295" y="651"/>
                      <a:ext cx="1008" cy="783"/>
                      <a:chOff x="295" y="651"/>
                      <a:chExt cx="1008" cy="783"/>
                    </a:xfrm>
                  </p:grpSpPr>
                  <p:sp>
                    <p:nvSpPr>
                      <p:cNvPr id="9278" name="Freeform 95"/>
                      <p:cNvSpPr>
                        <a:spLocks/>
                      </p:cNvSpPr>
                      <p:nvPr/>
                    </p:nvSpPr>
                    <p:spPr bwMode="auto">
                      <a:xfrm>
                        <a:off x="952" y="838"/>
                        <a:ext cx="351" cy="173"/>
                      </a:xfrm>
                      <a:custGeom>
                        <a:avLst/>
                        <a:gdLst>
                          <a:gd name="T0" fmla="*/ 0 w 351"/>
                          <a:gd name="T1" fmla="*/ 56 h 173"/>
                          <a:gd name="T2" fmla="*/ 108 w 351"/>
                          <a:gd name="T3" fmla="*/ 47 h 173"/>
                          <a:gd name="T4" fmla="*/ 135 w 351"/>
                          <a:gd name="T5" fmla="*/ 65 h 173"/>
                          <a:gd name="T6" fmla="*/ 153 w 351"/>
                          <a:gd name="T7" fmla="*/ 119 h 173"/>
                          <a:gd name="T8" fmla="*/ 207 w 351"/>
                          <a:gd name="T9" fmla="*/ 92 h 173"/>
                          <a:gd name="T10" fmla="*/ 189 w 351"/>
                          <a:gd name="T11" fmla="*/ 38 h 173"/>
                          <a:gd name="T12" fmla="*/ 198 w 351"/>
                          <a:gd name="T13" fmla="*/ 2 h 173"/>
                          <a:gd name="T14" fmla="*/ 261 w 351"/>
                          <a:gd name="T15" fmla="*/ 20 h 173"/>
                          <a:gd name="T16" fmla="*/ 306 w 351"/>
                          <a:gd name="T17" fmla="*/ 92 h 173"/>
                          <a:gd name="T18" fmla="*/ 297 w 351"/>
                          <a:gd name="T19" fmla="*/ 119 h 173"/>
                          <a:gd name="T20" fmla="*/ 315 w 351"/>
                          <a:gd name="T21" fmla="*/ 173 h 173"/>
                          <a:gd name="T22" fmla="*/ 351 w 351"/>
                          <a:gd name="T23" fmla="*/ 164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1" h="173">
                            <a:moveTo>
                              <a:pt x="0" y="56"/>
                            </a:moveTo>
                            <a:cubicBezTo>
                              <a:pt x="71" y="32"/>
                              <a:pt x="35" y="35"/>
                              <a:pt x="108" y="47"/>
                            </a:cubicBezTo>
                            <a:cubicBezTo>
                              <a:pt x="117" y="53"/>
                              <a:pt x="129" y="56"/>
                              <a:pt x="135" y="65"/>
                            </a:cubicBezTo>
                            <a:cubicBezTo>
                              <a:pt x="145" y="81"/>
                              <a:pt x="153" y="119"/>
                              <a:pt x="153" y="119"/>
                            </a:cubicBezTo>
                            <a:cubicBezTo>
                              <a:pt x="161" y="116"/>
                              <a:pt x="205" y="104"/>
                              <a:pt x="207" y="92"/>
                            </a:cubicBezTo>
                            <a:cubicBezTo>
                              <a:pt x="209" y="73"/>
                              <a:pt x="189" y="38"/>
                              <a:pt x="189" y="38"/>
                            </a:cubicBezTo>
                            <a:cubicBezTo>
                              <a:pt x="192" y="26"/>
                              <a:pt x="187" y="8"/>
                              <a:pt x="198" y="2"/>
                            </a:cubicBezTo>
                            <a:cubicBezTo>
                              <a:pt x="202" y="0"/>
                              <a:pt x="254" y="18"/>
                              <a:pt x="261" y="20"/>
                            </a:cubicBezTo>
                            <a:cubicBezTo>
                              <a:pt x="282" y="84"/>
                              <a:pt x="263" y="63"/>
                              <a:pt x="306" y="92"/>
                            </a:cubicBezTo>
                            <a:cubicBezTo>
                              <a:pt x="303" y="101"/>
                              <a:pt x="296" y="110"/>
                              <a:pt x="297" y="119"/>
                            </a:cubicBezTo>
                            <a:cubicBezTo>
                              <a:pt x="299" y="138"/>
                              <a:pt x="315" y="173"/>
                              <a:pt x="315" y="173"/>
                            </a:cubicBezTo>
                            <a:cubicBezTo>
                              <a:pt x="345" y="163"/>
                              <a:pt x="333" y="164"/>
                              <a:pt x="351" y="164"/>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9" name="Freeform 96"/>
                      <p:cNvSpPr>
                        <a:spLocks/>
                      </p:cNvSpPr>
                      <p:nvPr/>
                    </p:nvSpPr>
                    <p:spPr bwMode="auto">
                      <a:xfrm>
                        <a:off x="952" y="1011"/>
                        <a:ext cx="162" cy="106"/>
                      </a:xfrm>
                      <a:custGeom>
                        <a:avLst/>
                        <a:gdLst>
                          <a:gd name="T0" fmla="*/ 0 w 162"/>
                          <a:gd name="T1" fmla="*/ 81 h 106"/>
                          <a:gd name="T2" fmla="*/ 117 w 162"/>
                          <a:gd name="T3" fmla="*/ 81 h 106"/>
                          <a:gd name="T4" fmla="*/ 162 w 162"/>
                          <a:gd name="T5" fmla="*/ 63 h 106"/>
                          <a:gd name="T6" fmla="*/ 90 w 162"/>
                          <a:gd name="T7" fmla="*/ 0 h 106"/>
                          <a:gd name="T8" fmla="*/ 90 w 162"/>
                          <a:gd name="T9" fmla="*/ 3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06">
                            <a:moveTo>
                              <a:pt x="0" y="81"/>
                            </a:moveTo>
                            <a:cubicBezTo>
                              <a:pt x="41" y="54"/>
                              <a:pt x="64" y="73"/>
                              <a:pt x="117" y="81"/>
                            </a:cubicBezTo>
                            <a:cubicBezTo>
                              <a:pt x="134" y="87"/>
                              <a:pt x="162" y="106"/>
                              <a:pt x="162" y="63"/>
                            </a:cubicBezTo>
                            <a:cubicBezTo>
                              <a:pt x="162" y="33"/>
                              <a:pt x="112" y="7"/>
                              <a:pt x="90" y="0"/>
                            </a:cubicBezTo>
                            <a:cubicBezTo>
                              <a:pt x="68" y="33"/>
                              <a:pt x="62" y="22"/>
                              <a:pt x="90" y="36"/>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0" name="Freeform 97"/>
                      <p:cNvSpPr>
                        <a:spLocks/>
                      </p:cNvSpPr>
                      <p:nvPr/>
                    </p:nvSpPr>
                    <p:spPr bwMode="auto">
                      <a:xfrm>
                        <a:off x="1069" y="1119"/>
                        <a:ext cx="198" cy="103"/>
                      </a:xfrm>
                      <a:custGeom>
                        <a:avLst/>
                        <a:gdLst>
                          <a:gd name="T0" fmla="*/ 0 w 198"/>
                          <a:gd name="T1" fmla="*/ 0 h 103"/>
                          <a:gd name="T2" fmla="*/ 126 w 198"/>
                          <a:gd name="T3" fmla="*/ 54 h 103"/>
                          <a:gd name="T4" fmla="*/ 153 w 198"/>
                          <a:gd name="T5" fmla="*/ 72 h 103"/>
                          <a:gd name="T6" fmla="*/ 171 w 198"/>
                          <a:gd name="T7" fmla="*/ 99 h 103"/>
                          <a:gd name="T8" fmla="*/ 198 w 198"/>
                          <a:gd name="T9" fmla="*/ 9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03">
                            <a:moveTo>
                              <a:pt x="0" y="0"/>
                            </a:moveTo>
                            <a:cubicBezTo>
                              <a:pt x="53" y="36"/>
                              <a:pt x="64" y="42"/>
                              <a:pt x="126" y="54"/>
                            </a:cubicBezTo>
                            <a:cubicBezTo>
                              <a:pt x="135" y="60"/>
                              <a:pt x="145" y="64"/>
                              <a:pt x="153" y="72"/>
                            </a:cubicBezTo>
                            <a:cubicBezTo>
                              <a:pt x="161" y="80"/>
                              <a:pt x="161" y="95"/>
                              <a:pt x="171" y="99"/>
                            </a:cubicBezTo>
                            <a:cubicBezTo>
                              <a:pt x="180" y="103"/>
                              <a:pt x="198" y="90"/>
                              <a:pt x="198" y="9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1" name="Freeform 98"/>
                      <p:cNvSpPr>
                        <a:spLocks/>
                      </p:cNvSpPr>
                      <p:nvPr/>
                    </p:nvSpPr>
                    <p:spPr bwMode="auto">
                      <a:xfrm>
                        <a:off x="812" y="1173"/>
                        <a:ext cx="356" cy="261"/>
                      </a:xfrm>
                      <a:custGeom>
                        <a:avLst/>
                        <a:gdLst>
                          <a:gd name="T0" fmla="*/ 59 w 356"/>
                          <a:gd name="T1" fmla="*/ 0 h 261"/>
                          <a:gd name="T2" fmla="*/ 32 w 356"/>
                          <a:gd name="T3" fmla="*/ 18 h 261"/>
                          <a:gd name="T4" fmla="*/ 86 w 356"/>
                          <a:gd name="T5" fmla="*/ 81 h 261"/>
                          <a:gd name="T6" fmla="*/ 167 w 356"/>
                          <a:gd name="T7" fmla="*/ 36 h 261"/>
                          <a:gd name="T8" fmla="*/ 203 w 356"/>
                          <a:gd name="T9" fmla="*/ 45 h 261"/>
                          <a:gd name="T10" fmla="*/ 230 w 356"/>
                          <a:gd name="T11" fmla="*/ 126 h 261"/>
                          <a:gd name="T12" fmla="*/ 284 w 356"/>
                          <a:gd name="T13" fmla="*/ 144 h 261"/>
                          <a:gd name="T14" fmla="*/ 356 w 356"/>
                          <a:gd name="T15" fmla="*/ 153 h 261"/>
                          <a:gd name="T16" fmla="*/ 302 w 356"/>
                          <a:gd name="T17" fmla="*/ 198 h 261"/>
                          <a:gd name="T18" fmla="*/ 221 w 356"/>
                          <a:gd name="T19" fmla="*/ 261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 h="261">
                            <a:moveTo>
                              <a:pt x="59" y="0"/>
                            </a:moveTo>
                            <a:cubicBezTo>
                              <a:pt x="50" y="6"/>
                              <a:pt x="39" y="10"/>
                              <a:pt x="32" y="18"/>
                            </a:cubicBezTo>
                            <a:cubicBezTo>
                              <a:pt x="0" y="58"/>
                              <a:pt x="59" y="72"/>
                              <a:pt x="86" y="81"/>
                            </a:cubicBezTo>
                            <a:cubicBezTo>
                              <a:pt x="115" y="71"/>
                              <a:pt x="167" y="36"/>
                              <a:pt x="167" y="36"/>
                            </a:cubicBezTo>
                            <a:cubicBezTo>
                              <a:pt x="179" y="39"/>
                              <a:pt x="193" y="38"/>
                              <a:pt x="203" y="45"/>
                            </a:cubicBezTo>
                            <a:cubicBezTo>
                              <a:pt x="247" y="74"/>
                              <a:pt x="192" y="83"/>
                              <a:pt x="230" y="126"/>
                            </a:cubicBezTo>
                            <a:cubicBezTo>
                              <a:pt x="242" y="140"/>
                              <a:pt x="284" y="144"/>
                              <a:pt x="284" y="144"/>
                            </a:cubicBezTo>
                            <a:cubicBezTo>
                              <a:pt x="348" y="123"/>
                              <a:pt x="327" y="110"/>
                              <a:pt x="356" y="153"/>
                            </a:cubicBezTo>
                            <a:cubicBezTo>
                              <a:pt x="339" y="170"/>
                              <a:pt x="325" y="188"/>
                              <a:pt x="302" y="198"/>
                            </a:cubicBezTo>
                            <a:cubicBezTo>
                              <a:pt x="234" y="228"/>
                              <a:pt x="221" y="193"/>
                              <a:pt x="221" y="261"/>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2" name="Freeform 99"/>
                      <p:cNvSpPr>
                        <a:spLocks/>
                      </p:cNvSpPr>
                      <p:nvPr/>
                    </p:nvSpPr>
                    <p:spPr bwMode="auto">
                      <a:xfrm>
                        <a:off x="493" y="1128"/>
                        <a:ext cx="284" cy="279"/>
                      </a:xfrm>
                      <a:custGeom>
                        <a:avLst/>
                        <a:gdLst>
                          <a:gd name="T0" fmla="*/ 234 w 284"/>
                          <a:gd name="T1" fmla="*/ 0 h 279"/>
                          <a:gd name="T2" fmla="*/ 180 w 284"/>
                          <a:gd name="T3" fmla="*/ 9 h 279"/>
                          <a:gd name="T4" fmla="*/ 207 w 284"/>
                          <a:gd name="T5" fmla="*/ 81 h 279"/>
                          <a:gd name="T6" fmla="*/ 261 w 284"/>
                          <a:gd name="T7" fmla="*/ 171 h 279"/>
                          <a:gd name="T8" fmla="*/ 261 w 284"/>
                          <a:gd name="T9" fmla="*/ 234 h 279"/>
                          <a:gd name="T10" fmla="*/ 234 w 284"/>
                          <a:gd name="T11" fmla="*/ 216 h 279"/>
                          <a:gd name="T12" fmla="*/ 207 w 284"/>
                          <a:gd name="T13" fmla="*/ 189 h 279"/>
                          <a:gd name="T14" fmla="*/ 117 w 284"/>
                          <a:gd name="T15" fmla="*/ 144 h 279"/>
                          <a:gd name="T16" fmla="*/ 99 w 284"/>
                          <a:gd name="T17" fmla="*/ 198 h 279"/>
                          <a:gd name="T18" fmla="*/ 45 w 284"/>
                          <a:gd name="T19" fmla="*/ 279 h 279"/>
                          <a:gd name="T20" fmla="*/ 0 w 284"/>
                          <a:gd name="T21" fmla="*/ 270 h 2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4" h="279">
                            <a:moveTo>
                              <a:pt x="234" y="0"/>
                            </a:moveTo>
                            <a:cubicBezTo>
                              <a:pt x="216" y="3"/>
                              <a:pt x="196" y="1"/>
                              <a:pt x="180" y="9"/>
                            </a:cubicBezTo>
                            <a:cubicBezTo>
                              <a:pt x="131" y="33"/>
                              <a:pt x="189" y="69"/>
                              <a:pt x="207" y="81"/>
                            </a:cubicBezTo>
                            <a:cubicBezTo>
                              <a:pt x="225" y="135"/>
                              <a:pt x="213" y="155"/>
                              <a:pt x="261" y="171"/>
                            </a:cubicBezTo>
                            <a:cubicBezTo>
                              <a:pt x="265" y="184"/>
                              <a:pt x="284" y="223"/>
                              <a:pt x="261" y="234"/>
                            </a:cubicBezTo>
                            <a:cubicBezTo>
                              <a:pt x="251" y="239"/>
                              <a:pt x="242" y="223"/>
                              <a:pt x="234" y="216"/>
                            </a:cubicBezTo>
                            <a:cubicBezTo>
                              <a:pt x="224" y="208"/>
                              <a:pt x="218" y="196"/>
                              <a:pt x="207" y="189"/>
                            </a:cubicBezTo>
                            <a:cubicBezTo>
                              <a:pt x="180" y="171"/>
                              <a:pt x="145" y="163"/>
                              <a:pt x="117" y="144"/>
                            </a:cubicBezTo>
                            <a:cubicBezTo>
                              <a:pt x="70" y="156"/>
                              <a:pt x="48" y="164"/>
                              <a:pt x="99" y="198"/>
                            </a:cubicBezTo>
                            <a:cubicBezTo>
                              <a:pt x="79" y="227"/>
                              <a:pt x="56" y="245"/>
                              <a:pt x="45" y="279"/>
                            </a:cubicBezTo>
                            <a:cubicBezTo>
                              <a:pt x="30" y="276"/>
                              <a:pt x="0" y="270"/>
                              <a:pt x="0" y="27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3" name="Freeform 100"/>
                      <p:cNvSpPr>
                        <a:spLocks/>
                      </p:cNvSpPr>
                      <p:nvPr/>
                    </p:nvSpPr>
                    <p:spPr bwMode="auto">
                      <a:xfrm>
                        <a:off x="295" y="926"/>
                        <a:ext cx="405" cy="305"/>
                      </a:xfrm>
                      <a:custGeom>
                        <a:avLst/>
                        <a:gdLst>
                          <a:gd name="T0" fmla="*/ 405 w 405"/>
                          <a:gd name="T1" fmla="*/ 31 h 305"/>
                          <a:gd name="T2" fmla="*/ 378 w 405"/>
                          <a:gd name="T3" fmla="*/ 4 h 305"/>
                          <a:gd name="T4" fmla="*/ 342 w 405"/>
                          <a:gd name="T5" fmla="*/ 49 h 305"/>
                          <a:gd name="T6" fmla="*/ 333 w 405"/>
                          <a:gd name="T7" fmla="*/ 130 h 305"/>
                          <a:gd name="T8" fmla="*/ 225 w 405"/>
                          <a:gd name="T9" fmla="*/ 130 h 305"/>
                          <a:gd name="T10" fmla="*/ 162 w 405"/>
                          <a:gd name="T11" fmla="*/ 22 h 305"/>
                          <a:gd name="T12" fmla="*/ 135 w 405"/>
                          <a:gd name="T13" fmla="*/ 76 h 305"/>
                          <a:gd name="T14" fmla="*/ 234 w 405"/>
                          <a:gd name="T15" fmla="*/ 184 h 305"/>
                          <a:gd name="T16" fmla="*/ 252 w 405"/>
                          <a:gd name="T17" fmla="*/ 238 h 305"/>
                          <a:gd name="T18" fmla="*/ 261 w 405"/>
                          <a:gd name="T19" fmla="*/ 265 h 305"/>
                          <a:gd name="T20" fmla="*/ 216 w 405"/>
                          <a:gd name="T21" fmla="*/ 301 h 305"/>
                          <a:gd name="T22" fmla="*/ 162 w 405"/>
                          <a:gd name="T23" fmla="*/ 283 h 305"/>
                          <a:gd name="T24" fmla="*/ 99 w 405"/>
                          <a:gd name="T25" fmla="*/ 166 h 305"/>
                          <a:gd name="T26" fmla="*/ 9 w 405"/>
                          <a:gd name="T27" fmla="*/ 103 h 305"/>
                          <a:gd name="T28" fmla="*/ 0 w 405"/>
                          <a:gd name="T29" fmla="*/ 112 h 3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5" h="305">
                            <a:moveTo>
                              <a:pt x="405" y="31"/>
                            </a:moveTo>
                            <a:cubicBezTo>
                              <a:pt x="396" y="22"/>
                              <a:pt x="391" y="6"/>
                              <a:pt x="378" y="4"/>
                            </a:cubicBezTo>
                            <a:cubicBezTo>
                              <a:pt x="352" y="0"/>
                              <a:pt x="346" y="36"/>
                              <a:pt x="342" y="49"/>
                            </a:cubicBezTo>
                            <a:cubicBezTo>
                              <a:pt x="339" y="76"/>
                              <a:pt x="352" y="111"/>
                              <a:pt x="333" y="130"/>
                            </a:cubicBezTo>
                            <a:cubicBezTo>
                              <a:pt x="303" y="160"/>
                              <a:pt x="257" y="141"/>
                              <a:pt x="225" y="130"/>
                            </a:cubicBezTo>
                            <a:cubicBezTo>
                              <a:pt x="212" y="76"/>
                              <a:pt x="216" y="40"/>
                              <a:pt x="162" y="22"/>
                            </a:cubicBezTo>
                            <a:cubicBezTo>
                              <a:pt x="155" y="32"/>
                              <a:pt x="133" y="61"/>
                              <a:pt x="135" y="76"/>
                            </a:cubicBezTo>
                            <a:cubicBezTo>
                              <a:pt x="142" y="124"/>
                              <a:pt x="203" y="153"/>
                              <a:pt x="234" y="184"/>
                            </a:cubicBezTo>
                            <a:cubicBezTo>
                              <a:pt x="240" y="202"/>
                              <a:pt x="246" y="220"/>
                              <a:pt x="252" y="238"/>
                            </a:cubicBezTo>
                            <a:cubicBezTo>
                              <a:pt x="255" y="247"/>
                              <a:pt x="261" y="265"/>
                              <a:pt x="261" y="265"/>
                            </a:cubicBezTo>
                            <a:cubicBezTo>
                              <a:pt x="252" y="292"/>
                              <a:pt x="256" y="305"/>
                              <a:pt x="216" y="301"/>
                            </a:cubicBezTo>
                            <a:cubicBezTo>
                              <a:pt x="197" y="299"/>
                              <a:pt x="162" y="283"/>
                              <a:pt x="162" y="283"/>
                            </a:cubicBezTo>
                            <a:cubicBezTo>
                              <a:pt x="133" y="239"/>
                              <a:pt x="122" y="212"/>
                              <a:pt x="99" y="166"/>
                            </a:cubicBezTo>
                            <a:cubicBezTo>
                              <a:pt x="87" y="93"/>
                              <a:pt x="106" y="103"/>
                              <a:pt x="9" y="103"/>
                            </a:cubicBezTo>
                            <a:cubicBezTo>
                              <a:pt x="5" y="103"/>
                              <a:pt x="3" y="109"/>
                              <a:pt x="0" y="112"/>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4" name="Freeform 101"/>
                      <p:cNvSpPr>
                        <a:spLocks/>
                      </p:cNvSpPr>
                      <p:nvPr/>
                    </p:nvSpPr>
                    <p:spPr bwMode="auto">
                      <a:xfrm>
                        <a:off x="691" y="651"/>
                        <a:ext cx="253" cy="252"/>
                      </a:xfrm>
                      <a:custGeom>
                        <a:avLst/>
                        <a:gdLst>
                          <a:gd name="T0" fmla="*/ 117 w 253"/>
                          <a:gd name="T1" fmla="*/ 252 h 252"/>
                          <a:gd name="T2" fmla="*/ 81 w 253"/>
                          <a:gd name="T3" fmla="*/ 153 h 252"/>
                          <a:gd name="T4" fmla="*/ 0 w 253"/>
                          <a:gd name="T5" fmla="*/ 117 h 252"/>
                          <a:gd name="T6" fmla="*/ 126 w 253"/>
                          <a:gd name="T7" fmla="*/ 117 h 252"/>
                          <a:gd name="T8" fmla="*/ 189 w 253"/>
                          <a:gd name="T9" fmla="*/ 108 h 252"/>
                          <a:gd name="T10" fmla="*/ 153 w 253"/>
                          <a:gd name="T11" fmla="*/ 54 h 252"/>
                          <a:gd name="T12" fmla="*/ 243 w 253"/>
                          <a:gd name="T13" fmla="*/ 36 h 252"/>
                          <a:gd name="T14" fmla="*/ 243 w 253"/>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 h="252">
                            <a:moveTo>
                              <a:pt x="117" y="252"/>
                            </a:moveTo>
                            <a:cubicBezTo>
                              <a:pt x="133" y="205"/>
                              <a:pt x="118" y="178"/>
                              <a:pt x="81" y="153"/>
                            </a:cubicBezTo>
                            <a:cubicBezTo>
                              <a:pt x="32" y="163"/>
                              <a:pt x="16" y="166"/>
                              <a:pt x="0" y="117"/>
                            </a:cubicBezTo>
                            <a:cubicBezTo>
                              <a:pt x="42" y="89"/>
                              <a:pt x="80" y="102"/>
                              <a:pt x="126" y="117"/>
                            </a:cubicBezTo>
                            <a:cubicBezTo>
                              <a:pt x="147" y="114"/>
                              <a:pt x="181" y="127"/>
                              <a:pt x="189" y="108"/>
                            </a:cubicBezTo>
                            <a:cubicBezTo>
                              <a:pt x="198" y="88"/>
                              <a:pt x="153" y="54"/>
                              <a:pt x="153" y="54"/>
                            </a:cubicBezTo>
                            <a:cubicBezTo>
                              <a:pt x="182" y="44"/>
                              <a:pt x="218" y="54"/>
                              <a:pt x="243" y="36"/>
                            </a:cubicBezTo>
                            <a:cubicBezTo>
                              <a:pt x="253" y="29"/>
                              <a:pt x="243" y="12"/>
                              <a:pt x="243" y="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5" name="Freeform 102"/>
                      <p:cNvSpPr>
                        <a:spLocks/>
                      </p:cNvSpPr>
                      <p:nvPr/>
                    </p:nvSpPr>
                    <p:spPr bwMode="auto">
                      <a:xfrm>
                        <a:off x="439" y="696"/>
                        <a:ext cx="279" cy="207"/>
                      </a:xfrm>
                      <a:custGeom>
                        <a:avLst/>
                        <a:gdLst>
                          <a:gd name="T0" fmla="*/ 279 w 279"/>
                          <a:gd name="T1" fmla="*/ 207 h 207"/>
                          <a:gd name="T2" fmla="*/ 207 w 279"/>
                          <a:gd name="T3" fmla="*/ 144 h 207"/>
                          <a:gd name="T4" fmla="*/ 81 w 279"/>
                          <a:gd name="T5" fmla="*/ 162 h 207"/>
                          <a:gd name="T6" fmla="*/ 135 w 279"/>
                          <a:gd name="T7" fmla="*/ 54 h 207"/>
                          <a:gd name="T8" fmla="*/ 162 w 279"/>
                          <a:gd name="T9" fmla="*/ 27 h 207"/>
                          <a:gd name="T10" fmla="*/ 135 w 279"/>
                          <a:gd name="T11" fmla="*/ 9 h 207"/>
                          <a:gd name="T12" fmla="*/ 45 w 279"/>
                          <a:gd name="T13" fmla="*/ 0 h 207"/>
                          <a:gd name="T14" fmla="*/ 0 w 279"/>
                          <a:gd name="T15" fmla="*/ 18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9" h="207">
                            <a:moveTo>
                              <a:pt x="279" y="207"/>
                            </a:moveTo>
                            <a:cubicBezTo>
                              <a:pt x="250" y="187"/>
                              <a:pt x="236" y="164"/>
                              <a:pt x="207" y="144"/>
                            </a:cubicBezTo>
                            <a:cubicBezTo>
                              <a:pt x="154" y="157"/>
                              <a:pt x="127" y="131"/>
                              <a:pt x="81" y="162"/>
                            </a:cubicBezTo>
                            <a:cubicBezTo>
                              <a:pt x="58" y="94"/>
                              <a:pt x="74" y="74"/>
                              <a:pt x="135" y="54"/>
                            </a:cubicBezTo>
                            <a:cubicBezTo>
                              <a:pt x="144" y="45"/>
                              <a:pt x="162" y="40"/>
                              <a:pt x="162" y="27"/>
                            </a:cubicBezTo>
                            <a:cubicBezTo>
                              <a:pt x="162" y="16"/>
                              <a:pt x="146" y="11"/>
                              <a:pt x="135" y="9"/>
                            </a:cubicBezTo>
                            <a:cubicBezTo>
                              <a:pt x="106" y="2"/>
                              <a:pt x="75" y="3"/>
                              <a:pt x="45" y="0"/>
                            </a:cubicBezTo>
                            <a:cubicBezTo>
                              <a:pt x="12" y="11"/>
                              <a:pt x="26" y="5"/>
                              <a:pt x="0" y="18"/>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39" name="Group 103"/>
                    <p:cNvGrpSpPr>
                      <a:grpSpLocks/>
                    </p:cNvGrpSpPr>
                    <p:nvPr/>
                  </p:nvGrpSpPr>
                  <p:grpSpPr bwMode="auto">
                    <a:xfrm>
                      <a:off x="1741" y="822"/>
                      <a:ext cx="305" cy="279"/>
                      <a:chOff x="4938" y="882"/>
                      <a:chExt cx="305" cy="279"/>
                    </a:xfrm>
                  </p:grpSpPr>
                  <p:sp>
                    <p:nvSpPr>
                      <p:cNvPr id="9271" name="Freeform 104"/>
                      <p:cNvSpPr>
                        <a:spLocks/>
                      </p:cNvSpPr>
                      <p:nvPr/>
                    </p:nvSpPr>
                    <p:spPr bwMode="auto">
                      <a:xfrm>
                        <a:off x="5022" y="882"/>
                        <a:ext cx="63" cy="99"/>
                      </a:xfrm>
                      <a:custGeom>
                        <a:avLst/>
                        <a:gdLst>
                          <a:gd name="T0" fmla="*/ 63 w 63"/>
                          <a:gd name="T1" fmla="*/ 99 h 99"/>
                          <a:gd name="T2" fmla="*/ 0 w 63"/>
                          <a:gd name="T3" fmla="*/ 0 h 99"/>
                          <a:gd name="T4" fmla="*/ 0 60000 65536"/>
                          <a:gd name="T5" fmla="*/ 0 60000 65536"/>
                        </a:gdLst>
                        <a:ahLst/>
                        <a:cxnLst>
                          <a:cxn ang="T4">
                            <a:pos x="T0" y="T1"/>
                          </a:cxn>
                          <a:cxn ang="T5">
                            <a:pos x="T2" y="T3"/>
                          </a:cxn>
                        </a:cxnLst>
                        <a:rect l="0" t="0" r="r" b="b"/>
                        <a:pathLst>
                          <a:path w="63" h="99">
                            <a:moveTo>
                              <a:pt x="63" y="99"/>
                            </a:moveTo>
                            <a:cubicBezTo>
                              <a:pt x="48" y="55"/>
                              <a:pt x="60" y="0"/>
                              <a:pt x="0" y="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Freeform 105"/>
                      <p:cNvSpPr>
                        <a:spLocks/>
                      </p:cNvSpPr>
                      <p:nvPr/>
                    </p:nvSpPr>
                    <p:spPr bwMode="auto">
                      <a:xfrm>
                        <a:off x="4968" y="947"/>
                        <a:ext cx="99" cy="52"/>
                      </a:xfrm>
                      <a:custGeom>
                        <a:avLst/>
                        <a:gdLst>
                          <a:gd name="T0" fmla="*/ 99 w 99"/>
                          <a:gd name="T1" fmla="*/ 52 h 52"/>
                          <a:gd name="T2" fmla="*/ 72 w 99"/>
                          <a:gd name="T3" fmla="*/ 34 h 52"/>
                          <a:gd name="T4" fmla="*/ 36 w 99"/>
                          <a:gd name="T5" fmla="*/ 16 h 52"/>
                          <a:gd name="T6" fmla="*/ 0 w 99"/>
                          <a:gd name="T7" fmla="*/ 43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52">
                            <a:moveTo>
                              <a:pt x="99" y="52"/>
                            </a:moveTo>
                            <a:cubicBezTo>
                              <a:pt x="90" y="46"/>
                              <a:pt x="79" y="42"/>
                              <a:pt x="72" y="34"/>
                            </a:cubicBezTo>
                            <a:cubicBezTo>
                              <a:pt x="47" y="2"/>
                              <a:pt x="85" y="0"/>
                              <a:pt x="36" y="16"/>
                            </a:cubicBezTo>
                            <a:cubicBezTo>
                              <a:pt x="15" y="48"/>
                              <a:pt x="29" y="43"/>
                              <a:pt x="0" y="43"/>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3" name="Freeform 106"/>
                      <p:cNvSpPr>
                        <a:spLocks/>
                      </p:cNvSpPr>
                      <p:nvPr/>
                    </p:nvSpPr>
                    <p:spPr bwMode="auto">
                      <a:xfrm>
                        <a:off x="5121" y="910"/>
                        <a:ext cx="117" cy="89"/>
                      </a:xfrm>
                      <a:custGeom>
                        <a:avLst/>
                        <a:gdLst>
                          <a:gd name="T0" fmla="*/ 0 w 117"/>
                          <a:gd name="T1" fmla="*/ 89 h 89"/>
                          <a:gd name="T2" fmla="*/ 117 w 117"/>
                          <a:gd name="T3" fmla="*/ 26 h 89"/>
                          <a:gd name="T4" fmla="*/ 0 60000 65536"/>
                          <a:gd name="T5" fmla="*/ 0 60000 65536"/>
                        </a:gdLst>
                        <a:ahLst/>
                        <a:cxnLst>
                          <a:cxn ang="T4">
                            <a:pos x="T0" y="T1"/>
                          </a:cxn>
                          <a:cxn ang="T5">
                            <a:pos x="T2" y="T3"/>
                          </a:cxn>
                        </a:cxnLst>
                        <a:rect l="0" t="0" r="r" b="b"/>
                        <a:pathLst>
                          <a:path w="117" h="89">
                            <a:moveTo>
                              <a:pt x="0" y="89"/>
                            </a:moveTo>
                            <a:cubicBezTo>
                              <a:pt x="36" y="65"/>
                              <a:pt x="66" y="0"/>
                              <a:pt x="117" y="26"/>
                            </a:cubicBezTo>
                          </a:path>
                        </a:pathLst>
                      </a:custGeom>
                      <a:noFill/>
                      <a:ln w="25400"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Freeform 107"/>
                      <p:cNvSpPr>
                        <a:spLocks/>
                      </p:cNvSpPr>
                      <p:nvPr/>
                    </p:nvSpPr>
                    <p:spPr bwMode="auto">
                      <a:xfrm>
                        <a:off x="5128" y="1026"/>
                        <a:ext cx="115" cy="122"/>
                      </a:xfrm>
                      <a:custGeom>
                        <a:avLst/>
                        <a:gdLst>
                          <a:gd name="T0" fmla="*/ 11 w 115"/>
                          <a:gd name="T1" fmla="*/ 0 h 122"/>
                          <a:gd name="T2" fmla="*/ 56 w 115"/>
                          <a:gd name="T3" fmla="*/ 63 h 122"/>
                          <a:gd name="T4" fmla="*/ 110 w 115"/>
                          <a:gd name="T5" fmla="*/ 117 h 122"/>
                          <a:gd name="T6" fmla="*/ 0 60000 65536"/>
                          <a:gd name="T7" fmla="*/ 0 60000 65536"/>
                          <a:gd name="T8" fmla="*/ 0 60000 65536"/>
                        </a:gdLst>
                        <a:ahLst/>
                        <a:cxnLst>
                          <a:cxn ang="T6">
                            <a:pos x="T0" y="T1"/>
                          </a:cxn>
                          <a:cxn ang="T7">
                            <a:pos x="T2" y="T3"/>
                          </a:cxn>
                          <a:cxn ang="T8">
                            <a:pos x="T4" y="T5"/>
                          </a:cxn>
                        </a:cxnLst>
                        <a:rect l="0" t="0" r="r" b="b"/>
                        <a:pathLst>
                          <a:path w="115" h="122">
                            <a:moveTo>
                              <a:pt x="11" y="0"/>
                            </a:moveTo>
                            <a:cubicBezTo>
                              <a:pt x="30" y="94"/>
                              <a:pt x="0" y="7"/>
                              <a:pt x="56" y="63"/>
                            </a:cubicBezTo>
                            <a:cubicBezTo>
                              <a:pt x="115" y="122"/>
                              <a:pt x="65" y="117"/>
                              <a:pt x="110" y="117"/>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5" name="Freeform 108"/>
                      <p:cNvSpPr>
                        <a:spLocks/>
                      </p:cNvSpPr>
                      <p:nvPr/>
                    </p:nvSpPr>
                    <p:spPr bwMode="auto">
                      <a:xfrm>
                        <a:off x="5088" y="1034"/>
                        <a:ext cx="58" cy="127"/>
                      </a:xfrm>
                      <a:custGeom>
                        <a:avLst/>
                        <a:gdLst>
                          <a:gd name="T0" fmla="*/ 24 w 58"/>
                          <a:gd name="T1" fmla="*/ 19 h 127"/>
                          <a:gd name="T2" fmla="*/ 42 w 58"/>
                          <a:gd name="T3" fmla="*/ 64 h 127"/>
                          <a:gd name="T4" fmla="*/ 6 w 58"/>
                          <a:gd name="T5" fmla="*/ 127 h 127"/>
                          <a:gd name="T6" fmla="*/ 0 60000 65536"/>
                          <a:gd name="T7" fmla="*/ 0 60000 65536"/>
                          <a:gd name="T8" fmla="*/ 0 60000 65536"/>
                        </a:gdLst>
                        <a:ahLst/>
                        <a:cxnLst>
                          <a:cxn ang="T6">
                            <a:pos x="T0" y="T1"/>
                          </a:cxn>
                          <a:cxn ang="T7">
                            <a:pos x="T2" y="T3"/>
                          </a:cxn>
                          <a:cxn ang="T8">
                            <a:pos x="T4" y="T5"/>
                          </a:cxn>
                        </a:cxnLst>
                        <a:rect l="0" t="0" r="r" b="b"/>
                        <a:pathLst>
                          <a:path w="58" h="127">
                            <a:moveTo>
                              <a:pt x="24" y="19"/>
                            </a:moveTo>
                            <a:cubicBezTo>
                              <a:pt x="0" y="92"/>
                              <a:pt x="21" y="0"/>
                              <a:pt x="42" y="64"/>
                            </a:cubicBezTo>
                            <a:cubicBezTo>
                              <a:pt x="58" y="112"/>
                              <a:pt x="6" y="94"/>
                              <a:pt x="6" y="127"/>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6" name="Freeform 109"/>
                      <p:cNvSpPr>
                        <a:spLocks/>
                      </p:cNvSpPr>
                      <p:nvPr/>
                    </p:nvSpPr>
                    <p:spPr bwMode="auto">
                      <a:xfrm>
                        <a:off x="4959" y="1053"/>
                        <a:ext cx="117" cy="90"/>
                      </a:xfrm>
                      <a:custGeom>
                        <a:avLst/>
                        <a:gdLst>
                          <a:gd name="T0" fmla="*/ 117 w 117"/>
                          <a:gd name="T1" fmla="*/ 0 h 90"/>
                          <a:gd name="T2" fmla="*/ 72 w 117"/>
                          <a:gd name="T3" fmla="*/ 72 h 90"/>
                          <a:gd name="T4" fmla="*/ 0 w 117"/>
                          <a:gd name="T5" fmla="*/ 90 h 90"/>
                          <a:gd name="T6" fmla="*/ 0 60000 65536"/>
                          <a:gd name="T7" fmla="*/ 0 60000 65536"/>
                          <a:gd name="T8" fmla="*/ 0 60000 65536"/>
                        </a:gdLst>
                        <a:ahLst/>
                        <a:cxnLst>
                          <a:cxn ang="T6">
                            <a:pos x="T0" y="T1"/>
                          </a:cxn>
                          <a:cxn ang="T7">
                            <a:pos x="T2" y="T3"/>
                          </a:cxn>
                          <a:cxn ang="T8">
                            <a:pos x="T4" y="T5"/>
                          </a:cxn>
                        </a:cxnLst>
                        <a:rect l="0" t="0" r="r" b="b"/>
                        <a:pathLst>
                          <a:path w="117" h="90">
                            <a:moveTo>
                              <a:pt x="117" y="0"/>
                            </a:moveTo>
                            <a:cubicBezTo>
                              <a:pt x="96" y="64"/>
                              <a:pt x="115" y="43"/>
                              <a:pt x="72" y="72"/>
                            </a:cubicBezTo>
                            <a:cubicBezTo>
                              <a:pt x="38" y="63"/>
                              <a:pt x="17" y="55"/>
                              <a:pt x="0" y="90"/>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 name="Freeform 110"/>
                      <p:cNvSpPr>
                        <a:spLocks/>
                      </p:cNvSpPr>
                      <p:nvPr/>
                    </p:nvSpPr>
                    <p:spPr bwMode="auto">
                      <a:xfrm>
                        <a:off x="4938" y="1015"/>
                        <a:ext cx="102" cy="65"/>
                      </a:xfrm>
                      <a:custGeom>
                        <a:avLst/>
                        <a:gdLst>
                          <a:gd name="T0" fmla="*/ 102 w 102"/>
                          <a:gd name="T1" fmla="*/ 20 h 65"/>
                          <a:gd name="T2" fmla="*/ 75 w 102"/>
                          <a:gd name="T3" fmla="*/ 2 h 65"/>
                          <a:gd name="T4" fmla="*/ 57 w 102"/>
                          <a:gd name="T5" fmla="*/ 29 h 65"/>
                          <a:gd name="T6" fmla="*/ 3 w 102"/>
                          <a:gd name="T7" fmla="*/ 38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65">
                            <a:moveTo>
                              <a:pt x="102" y="20"/>
                            </a:moveTo>
                            <a:cubicBezTo>
                              <a:pt x="93" y="14"/>
                              <a:pt x="86" y="0"/>
                              <a:pt x="75" y="2"/>
                            </a:cubicBezTo>
                            <a:cubicBezTo>
                              <a:pt x="64" y="4"/>
                              <a:pt x="66" y="23"/>
                              <a:pt x="57" y="29"/>
                            </a:cubicBezTo>
                            <a:cubicBezTo>
                              <a:pt x="0" y="65"/>
                              <a:pt x="3" y="63"/>
                              <a:pt x="3" y="38"/>
                            </a:cubicBezTo>
                          </a:path>
                        </a:pathLst>
                      </a:custGeom>
                      <a:noFill/>
                      <a:ln w="25400" cap="flat" cmpd="sng">
                        <a:solidFill>
                          <a:srgbClr val="00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40" name="Group 111"/>
                    <p:cNvGrpSpPr>
                      <a:grpSpLocks/>
                    </p:cNvGrpSpPr>
                    <p:nvPr/>
                  </p:nvGrpSpPr>
                  <p:grpSpPr bwMode="auto">
                    <a:xfrm>
                      <a:off x="1267" y="588"/>
                      <a:ext cx="1080" cy="720"/>
                      <a:chOff x="4464" y="648"/>
                      <a:chExt cx="1080" cy="720"/>
                    </a:xfrm>
                  </p:grpSpPr>
                  <p:sp>
                    <p:nvSpPr>
                      <p:cNvPr id="9264" name="Freeform 112"/>
                      <p:cNvSpPr>
                        <a:spLocks/>
                      </p:cNvSpPr>
                      <p:nvPr/>
                    </p:nvSpPr>
                    <p:spPr bwMode="auto">
                      <a:xfrm>
                        <a:off x="4500" y="1062"/>
                        <a:ext cx="457" cy="72"/>
                      </a:xfrm>
                      <a:custGeom>
                        <a:avLst/>
                        <a:gdLst>
                          <a:gd name="T0" fmla="*/ 0 w 457"/>
                          <a:gd name="T1" fmla="*/ 0 h 72"/>
                          <a:gd name="T2" fmla="*/ 63 w 457"/>
                          <a:gd name="T3" fmla="*/ 9 h 72"/>
                          <a:gd name="T4" fmla="*/ 171 w 457"/>
                          <a:gd name="T5" fmla="*/ 72 h 72"/>
                          <a:gd name="T6" fmla="*/ 324 w 457"/>
                          <a:gd name="T7" fmla="*/ 36 h 72"/>
                          <a:gd name="T8" fmla="*/ 423 w 457"/>
                          <a:gd name="T9" fmla="*/ 18 h 72"/>
                          <a:gd name="T10" fmla="*/ 441 w 457"/>
                          <a:gd name="T11" fmla="*/ 18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 h="72">
                            <a:moveTo>
                              <a:pt x="0" y="0"/>
                            </a:moveTo>
                            <a:cubicBezTo>
                              <a:pt x="21" y="3"/>
                              <a:pt x="43" y="1"/>
                              <a:pt x="63" y="9"/>
                            </a:cubicBezTo>
                            <a:cubicBezTo>
                              <a:pt x="65" y="10"/>
                              <a:pt x="161" y="65"/>
                              <a:pt x="171" y="72"/>
                            </a:cubicBezTo>
                            <a:cubicBezTo>
                              <a:pt x="223" y="62"/>
                              <a:pt x="271" y="45"/>
                              <a:pt x="324" y="36"/>
                            </a:cubicBezTo>
                            <a:cubicBezTo>
                              <a:pt x="365" y="9"/>
                              <a:pt x="373" y="8"/>
                              <a:pt x="423" y="18"/>
                            </a:cubicBezTo>
                            <a:cubicBezTo>
                              <a:pt x="454" y="8"/>
                              <a:pt x="457" y="2"/>
                              <a:pt x="441" y="18"/>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Freeform 113"/>
                      <p:cNvSpPr>
                        <a:spLocks/>
                      </p:cNvSpPr>
                      <p:nvPr/>
                    </p:nvSpPr>
                    <p:spPr bwMode="auto">
                      <a:xfrm>
                        <a:off x="4464" y="1158"/>
                        <a:ext cx="671" cy="210"/>
                      </a:xfrm>
                      <a:custGeom>
                        <a:avLst/>
                        <a:gdLst>
                          <a:gd name="T0" fmla="*/ 0 w 671"/>
                          <a:gd name="T1" fmla="*/ 111 h 210"/>
                          <a:gd name="T2" fmla="*/ 90 w 671"/>
                          <a:gd name="T3" fmla="*/ 129 h 210"/>
                          <a:gd name="T4" fmla="*/ 261 w 671"/>
                          <a:gd name="T5" fmla="*/ 210 h 210"/>
                          <a:gd name="T6" fmla="*/ 378 w 671"/>
                          <a:gd name="T7" fmla="*/ 129 h 210"/>
                          <a:gd name="T8" fmla="*/ 558 w 671"/>
                          <a:gd name="T9" fmla="*/ 174 h 210"/>
                          <a:gd name="T10" fmla="*/ 666 w 671"/>
                          <a:gd name="T11" fmla="*/ 102 h 210"/>
                          <a:gd name="T12" fmla="*/ 657 w 671"/>
                          <a:gd name="T13" fmla="*/ 75 h 210"/>
                          <a:gd name="T14" fmla="*/ 630 w 671"/>
                          <a:gd name="T15" fmla="*/ 57 h 210"/>
                          <a:gd name="T16" fmla="*/ 639 w 671"/>
                          <a:gd name="T17" fmla="*/ 3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1" h="210">
                            <a:moveTo>
                              <a:pt x="0" y="111"/>
                            </a:moveTo>
                            <a:cubicBezTo>
                              <a:pt x="30" y="117"/>
                              <a:pt x="65" y="112"/>
                              <a:pt x="90" y="129"/>
                            </a:cubicBezTo>
                            <a:cubicBezTo>
                              <a:pt x="169" y="182"/>
                              <a:pt x="175" y="181"/>
                              <a:pt x="261" y="210"/>
                            </a:cubicBezTo>
                            <a:cubicBezTo>
                              <a:pt x="328" y="193"/>
                              <a:pt x="320" y="158"/>
                              <a:pt x="378" y="129"/>
                            </a:cubicBezTo>
                            <a:cubicBezTo>
                              <a:pt x="482" y="181"/>
                              <a:pt x="423" y="163"/>
                              <a:pt x="558" y="174"/>
                            </a:cubicBezTo>
                            <a:cubicBezTo>
                              <a:pt x="617" y="154"/>
                              <a:pt x="630" y="156"/>
                              <a:pt x="666" y="102"/>
                            </a:cubicBezTo>
                            <a:cubicBezTo>
                              <a:pt x="663" y="93"/>
                              <a:pt x="663" y="82"/>
                              <a:pt x="657" y="75"/>
                            </a:cubicBezTo>
                            <a:cubicBezTo>
                              <a:pt x="650" y="67"/>
                              <a:pt x="631" y="68"/>
                              <a:pt x="630" y="57"/>
                            </a:cubicBezTo>
                            <a:cubicBezTo>
                              <a:pt x="623" y="0"/>
                              <a:pt x="671" y="3"/>
                              <a:pt x="639" y="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Freeform 114"/>
                      <p:cNvSpPr>
                        <a:spLocks/>
                      </p:cNvSpPr>
                      <p:nvPr/>
                    </p:nvSpPr>
                    <p:spPr bwMode="auto">
                      <a:xfrm>
                        <a:off x="4500" y="1134"/>
                        <a:ext cx="459" cy="86"/>
                      </a:xfrm>
                      <a:custGeom>
                        <a:avLst/>
                        <a:gdLst>
                          <a:gd name="T0" fmla="*/ 459 w 459"/>
                          <a:gd name="T1" fmla="*/ 0 h 86"/>
                          <a:gd name="T2" fmla="*/ 441 w 459"/>
                          <a:gd name="T3" fmla="*/ 27 h 86"/>
                          <a:gd name="T4" fmla="*/ 198 w 459"/>
                          <a:gd name="T5" fmla="*/ 63 h 86"/>
                          <a:gd name="T6" fmla="*/ 99 w 459"/>
                          <a:gd name="T7" fmla="*/ 72 h 86"/>
                          <a:gd name="T8" fmla="*/ 0 w 459"/>
                          <a:gd name="T9" fmla="*/ 63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86">
                            <a:moveTo>
                              <a:pt x="459" y="0"/>
                            </a:moveTo>
                            <a:cubicBezTo>
                              <a:pt x="453" y="9"/>
                              <a:pt x="451" y="22"/>
                              <a:pt x="441" y="27"/>
                            </a:cubicBezTo>
                            <a:cubicBezTo>
                              <a:pt x="380" y="57"/>
                              <a:pt x="248" y="60"/>
                              <a:pt x="198" y="63"/>
                            </a:cubicBezTo>
                            <a:cubicBezTo>
                              <a:pt x="129" y="86"/>
                              <a:pt x="163" y="85"/>
                              <a:pt x="99" y="72"/>
                            </a:cubicBezTo>
                            <a:cubicBezTo>
                              <a:pt x="45" y="36"/>
                              <a:pt x="47" y="16"/>
                              <a:pt x="0" y="6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 name="Freeform 115"/>
                      <p:cNvSpPr>
                        <a:spLocks/>
                      </p:cNvSpPr>
                      <p:nvPr/>
                    </p:nvSpPr>
                    <p:spPr bwMode="auto">
                      <a:xfrm>
                        <a:off x="4617" y="850"/>
                        <a:ext cx="369" cy="140"/>
                      </a:xfrm>
                      <a:custGeom>
                        <a:avLst/>
                        <a:gdLst>
                          <a:gd name="T0" fmla="*/ 369 w 369"/>
                          <a:gd name="T1" fmla="*/ 131 h 140"/>
                          <a:gd name="T2" fmla="*/ 342 w 369"/>
                          <a:gd name="T3" fmla="*/ 113 h 140"/>
                          <a:gd name="T4" fmla="*/ 306 w 369"/>
                          <a:gd name="T5" fmla="*/ 41 h 140"/>
                          <a:gd name="T6" fmla="*/ 252 w 369"/>
                          <a:gd name="T7" fmla="*/ 14 h 140"/>
                          <a:gd name="T8" fmla="*/ 189 w 369"/>
                          <a:gd name="T9" fmla="*/ 113 h 140"/>
                          <a:gd name="T10" fmla="*/ 162 w 369"/>
                          <a:gd name="T11" fmla="*/ 122 h 140"/>
                          <a:gd name="T12" fmla="*/ 135 w 369"/>
                          <a:gd name="T13" fmla="*/ 140 h 140"/>
                          <a:gd name="T14" fmla="*/ 63 w 369"/>
                          <a:gd name="T15" fmla="*/ 104 h 140"/>
                          <a:gd name="T16" fmla="*/ 0 w 369"/>
                          <a:gd name="T17" fmla="*/ 23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9" h="140">
                            <a:moveTo>
                              <a:pt x="369" y="131"/>
                            </a:moveTo>
                            <a:cubicBezTo>
                              <a:pt x="360" y="125"/>
                              <a:pt x="348" y="122"/>
                              <a:pt x="342" y="113"/>
                            </a:cubicBezTo>
                            <a:cubicBezTo>
                              <a:pt x="327" y="91"/>
                              <a:pt x="328" y="56"/>
                              <a:pt x="306" y="41"/>
                            </a:cubicBezTo>
                            <a:cubicBezTo>
                              <a:pt x="271" y="18"/>
                              <a:pt x="289" y="26"/>
                              <a:pt x="252" y="14"/>
                            </a:cubicBezTo>
                            <a:cubicBezTo>
                              <a:pt x="150" y="31"/>
                              <a:pt x="230" y="0"/>
                              <a:pt x="189" y="113"/>
                            </a:cubicBezTo>
                            <a:cubicBezTo>
                              <a:pt x="186" y="122"/>
                              <a:pt x="170" y="118"/>
                              <a:pt x="162" y="122"/>
                            </a:cubicBezTo>
                            <a:cubicBezTo>
                              <a:pt x="152" y="127"/>
                              <a:pt x="144" y="134"/>
                              <a:pt x="135" y="140"/>
                            </a:cubicBezTo>
                            <a:cubicBezTo>
                              <a:pt x="103" y="134"/>
                              <a:pt x="80" y="138"/>
                              <a:pt x="63" y="104"/>
                            </a:cubicBezTo>
                            <a:cubicBezTo>
                              <a:pt x="17" y="12"/>
                              <a:pt x="71" y="23"/>
                              <a:pt x="0" y="2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8" name="Freeform 116"/>
                      <p:cNvSpPr>
                        <a:spLocks/>
                      </p:cNvSpPr>
                      <p:nvPr/>
                    </p:nvSpPr>
                    <p:spPr bwMode="auto">
                      <a:xfrm>
                        <a:off x="4851" y="648"/>
                        <a:ext cx="189" cy="234"/>
                      </a:xfrm>
                      <a:custGeom>
                        <a:avLst/>
                        <a:gdLst>
                          <a:gd name="T0" fmla="*/ 189 w 189"/>
                          <a:gd name="T1" fmla="*/ 234 h 234"/>
                          <a:gd name="T2" fmla="*/ 180 w 189"/>
                          <a:gd name="T3" fmla="*/ 207 h 234"/>
                          <a:gd name="T4" fmla="*/ 27 w 189"/>
                          <a:gd name="T5" fmla="*/ 117 h 234"/>
                          <a:gd name="T6" fmla="*/ 36 w 189"/>
                          <a:gd name="T7" fmla="*/ 0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 h="234">
                            <a:moveTo>
                              <a:pt x="189" y="234"/>
                            </a:moveTo>
                            <a:cubicBezTo>
                              <a:pt x="186" y="225"/>
                              <a:pt x="182" y="216"/>
                              <a:pt x="180" y="207"/>
                            </a:cubicBezTo>
                            <a:cubicBezTo>
                              <a:pt x="149" y="94"/>
                              <a:pt x="171" y="129"/>
                              <a:pt x="27" y="117"/>
                            </a:cubicBezTo>
                            <a:cubicBezTo>
                              <a:pt x="0" y="77"/>
                              <a:pt x="0" y="36"/>
                              <a:pt x="36" y="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Freeform 117"/>
                      <p:cNvSpPr>
                        <a:spLocks/>
                      </p:cNvSpPr>
                      <p:nvPr/>
                    </p:nvSpPr>
                    <p:spPr bwMode="auto">
                      <a:xfrm>
                        <a:off x="5228" y="744"/>
                        <a:ext cx="235" cy="193"/>
                      </a:xfrm>
                      <a:custGeom>
                        <a:avLst/>
                        <a:gdLst>
                          <a:gd name="T0" fmla="*/ 10 w 235"/>
                          <a:gd name="T1" fmla="*/ 192 h 193"/>
                          <a:gd name="T2" fmla="*/ 109 w 235"/>
                          <a:gd name="T3" fmla="*/ 183 h 193"/>
                          <a:gd name="T4" fmla="*/ 109 w 235"/>
                          <a:gd name="T5" fmla="*/ 120 h 193"/>
                          <a:gd name="T6" fmla="*/ 19 w 235"/>
                          <a:gd name="T7" fmla="*/ 75 h 193"/>
                          <a:gd name="T8" fmla="*/ 46 w 235"/>
                          <a:gd name="T9" fmla="*/ 3 h 193"/>
                          <a:gd name="T10" fmla="*/ 181 w 235"/>
                          <a:gd name="T11" fmla="*/ 48 h 193"/>
                          <a:gd name="T12" fmla="*/ 208 w 235"/>
                          <a:gd name="T13" fmla="*/ 66 h 193"/>
                          <a:gd name="T14" fmla="*/ 235 w 235"/>
                          <a:gd name="T15" fmla="*/ 93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5" h="193">
                            <a:moveTo>
                              <a:pt x="10" y="192"/>
                            </a:moveTo>
                            <a:cubicBezTo>
                              <a:pt x="43" y="189"/>
                              <a:pt x="77" y="193"/>
                              <a:pt x="109" y="183"/>
                            </a:cubicBezTo>
                            <a:cubicBezTo>
                              <a:pt x="146" y="172"/>
                              <a:pt x="118" y="132"/>
                              <a:pt x="109" y="120"/>
                            </a:cubicBezTo>
                            <a:cubicBezTo>
                              <a:pt x="85" y="87"/>
                              <a:pt x="56" y="84"/>
                              <a:pt x="19" y="75"/>
                            </a:cubicBezTo>
                            <a:cubicBezTo>
                              <a:pt x="5" y="33"/>
                              <a:pt x="0" y="18"/>
                              <a:pt x="46" y="3"/>
                            </a:cubicBezTo>
                            <a:cubicBezTo>
                              <a:pt x="136" y="13"/>
                              <a:pt x="124" y="0"/>
                              <a:pt x="181" y="48"/>
                            </a:cubicBezTo>
                            <a:cubicBezTo>
                              <a:pt x="189" y="55"/>
                              <a:pt x="200" y="59"/>
                              <a:pt x="208" y="66"/>
                            </a:cubicBezTo>
                            <a:cubicBezTo>
                              <a:pt x="218" y="74"/>
                              <a:pt x="235" y="93"/>
                              <a:pt x="235" y="93"/>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0" name="Freeform 118"/>
                      <p:cNvSpPr>
                        <a:spLocks/>
                      </p:cNvSpPr>
                      <p:nvPr/>
                    </p:nvSpPr>
                    <p:spPr bwMode="auto">
                      <a:xfrm>
                        <a:off x="5238" y="1098"/>
                        <a:ext cx="306" cy="270"/>
                      </a:xfrm>
                      <a:custGeom>
                        <a:avLst/>
                        <a:gdLst>
                          <a:gd name="T0" fmla="*/ 0 w 306"/>
                          <a:gd name="T1" fmla="*/ 54 h 270"/>
                          <a:gd name="T2" fmla="*/ 90 w 306"/>
                          <a:gd name="T3" fmla="*/ 63 h 270"/>
                          <a:gd name="T4" fmla="*/ 153 w 306"/>
                          <a:gd name="T5" fmla="*/ 0 h 270"/>
                          <a:gd name="T6" fmla="*/ 225 w 306"/>
                          <a:gd name="T7" fmla="*/ 27 h 270"/>
                          <a:gd name="T8" fmla="*/ 243 w 306"/>
                          <a:gd name="T9" fmla="*/ 81 h 270"/>
                          <a:gd name="T10" fmla="*/ 252 w 306"/>
                          <a:gd name="T11" fmla="*/ 108 h 270"/>
                          <a:gd name="T12" fmla="*/ 252 w 306"/>
                          <a:gd name="T13" fmla="*/ 234 h 270"/>
                          <a:gd name="T14" fmla="*/ 306 w 306"/>
                          <a:gd name="T15" fmla="*/ 270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6" h="270">
                            <a:moveTo>
                              <a:pt x="0" y="54"/>
                            </a:moveTo>
                            <a:cubicBezTo>
                              <a:pt x="31" y="101"/>
                              <a:pt x="43" y="79"/>
                              <a:pt x="90" y="63"/>
                            </a:cubicBezTo>
                            <a:cubicBezTo>
                              <a:pt x="131" y="1"/>
                              <a:pt x="105" y="16"/>
                              <a:pt x="153" y="0"/>
                            </a:cubicBezTo>
                            <a:cubicBezTo>
                              <a:pt x="171" y="4"/>
                              <a:pt x="212" y="6"/>
                              <a:pt x="225" y="27"/>
                            </a:cubicBezTo>
                            <a:cubicBezTo>
                              <a:pt x="235" y="43"/>
                              <a:pt x="237" y="63"/>
                              <a:pt x="243" y="81"/>
                            </a:cubicBezTo>
                            <a:cubicBezTo>
                              <a:pt x="246" y="90"/>
                              <a:pt x="252" y="108"/>
                              <a:pt x="252" y="108"/>
                            </a:cubicBezTo>
                            <a:cubicBezTo>
                              <a:pt x="245" y="149"/>
                              <a:pt x="220" y="197"/>
                              <a:pt x="252" y="234"/>
                            </a:cubicBezTo>
                            <a:cubicBezTo>
                              <a:pt x="266" y="250"/>
                              <a:pt x="291" y="255"/>
                              <a:pt x="306" y="270"/>
                            </a:cubicBezTo>
                          </a:path>
                        </a:pathLst>
                      </a:custGeom>
                      <a:noFill/>
                      <a:ln w="25400" cap="flat" cmpd="sng">
                        <a:solidFill>
                          <a:srgbClr val="00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41" name="Freeform 119"/>
                    <p:cNvSpPr>
                      <a:spLocks/>
                    </p:cNvSpPr>
                    <p:nvPr/>
                  </p:nvSpPr>
                  <p:spPr bwMode="auto">
                    <a:xfrm>
                      <a:off x="919" y="795"/>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Freeform 120"/>
                    <p:cNvSpPr>
                      <a:spLocks/>
                    </p:cNvSpPr>
                    <p:nvPr/>
                  </p:nvSpPr>
                  <p:spPr bwMode="auto">
                    <a:xfrm>
                      <a:off x="967" y="939"/>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3" name="Freeform 121"/>
                    <p:cNvSpPr>
                      <a:spLocks/>
                    </p:cNvSpPr>
                    <p:nvPr/>
                  </p:nvSpPr>
                  <p:spPr bwMode="auto">
                    <a:xfrm>
                      <a:off x="1159" y="987"/>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4" name="Freeform 122"/>
                    <p:cNvSpPr>
                      <a:spLocks/>
                    </p:cNvSpPr>
                    <p:nvPr/>
                  </p:nvSpPr>
                  <p:spPr bwMode="auto">
                    <a:xfrm>
                      <a:off x="631" y="777"/>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5" name="Freeform 123"/>
                    <p:cNvSpPr>
                      <a:spLocks/>
                    </p:cNvSpPr>
                    <p:nvPr/>
                  </p:nvSpPr>
                  <p:spPr bwMode="auto">
                    <a:xfrm>
                      <a:off x="1015" y="1179"/>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6" name="Freeform 124"/>
                    <p:cNvSpPr>
                      <a:spLocks/>
                    </p:cNvSpPr>
                    <p:nvPr/>
                  </p:nvSpPr>
                  <p:spPr bwMode="auto">
                    <a:xfrm>
                      <a:off x="535" y="939"/>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7" name="Freeform 125"/>
                    <p:cNvSpPr>
                      <a:spLocks/>
                    </p:cNvSpPr>
                    <p:nvPr/>
                  </p:nvSpPr>
                  <p:spPr bwMode="auto">
                    <a:xfrm>
                      <a:off x="1927" y="843"/>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Freeform 126"/>
                    <p:cNvSpPr>
                      <a:spLocks/>
                    </p:cNvSpPr>
                    <p:nvPr/>
                  </p:nvSpPr>
                  <p:spPr bwMode="auto">
                    <a:xfrm>
                      <a:off x="1975" y="1083"/>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Freeform 127"/>
                    <p:cNvSpPr>
                      <a:spLocks/>
                    </p:cNvSpPr>
                    <p:nvPr/>
                  </p:nvSpPr>
                  <p:spPr bwMode="auto">
                    <a:xfrm>
                      <a:off x="2071" y="939"/>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0" name="Freeform 128"/>
                    <p:cNvSpPr>
                      <a:spLocks/>
                    </p:cNvSpPr>
                    <p:nvPr/>
                  </p:nvSpPr>
                  <p:spPr bwMode="auto">
                    <a:xfrm>
                      <a:off x="1639" y="939"/>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Freeform 129"/>
                    <p:cNvSpPr>
                      <a:spLocks/>
                    </p:cNvSpPr>
                    <p:nvPr/>
                  </p:nvSpPr>
                  <p:spPr bwMode="auto">
                    <a:xfrm>
                      <a:off x="1819" y="1179"/>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Freeform 130"/>
                    <p:cNvSpPr>
                      <a:spLocks/>
                    </p:cNvSpPr>
                    <p:nvPr/>
                  </p:nvSpPr>
                  <p:spPr bwMode="auto">
                    <a:xfrm>
                      <a:off x="2167" y="1179"/>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3" name="Freeform 131"/>
                    <p:cNvSpPr>
                      <a:spLocks/>
                    </p:cNvSpPr>
                    <p:nvPr/>
                  </p:nvSpPr>
                  <p:spPr bwMode="auto">
                    <a:xfrm>
                      <a:off x="1429" y="981"/>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Freeform 132"/>
                    <p:cNvSpPr>
                      <a:spLocks/>
                    </p:cNvSpPr>
                    <p:nvPr/>
                  </p:nvSpPr>
                  <p:spPr bwMode="auto">
                    <a:xfrm>
                      <a:off x="1342" y="891"/>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Freeform 133"/>
                    <p:cNvSpPr>
                      <a:spLocks/>
                    </p:cNvSpPr>
                    <p:nvPr/>
                  </p:nvSpPr>
                  <p:spPr bwMode="auto">
                    <a:xfrm>
                      <a:off x="1582" y="1083"/>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Freeform 134"/>
                    <p:cNvSpPr>
                      <a:spLocks/>
                    </p:cNvSpPr>
                    <p:nvPr/>
                  </p:nvSpPr>
                  <p:spPr bwMode="auto">
                    <a:xfrm>
                      <a:off x="439" y="1083"/>
                      <a:ext cx="9" cy="27"/>
                    </a:xfrm>
                    <a:custGeom>
                      <a:avLst/>
                      <a:gdLst>
                        <a:gd name="T0" fmla="*/ 0 w 9"/>
                        <a:gd name="T1" fmla="*/ 27 h 27"/>
                        <a:gd name="T2" fmla="*/ 9 w 9"/>
                        <a:gd name="T3" fmla="*/ 0 h 27"/>
                        <a:gd name="T4" fmla="*/ 0 w 9"/>
                        <a:gd name="T5" fmla="*/ 27 h 27"/>
                        <a:gd name="T6" fmla="*/ 0 60000 65536"/>
                        <a:gd name="T7" fmla="*/ 0 60000 65536"/>
                        <a:gd name="T8" fmla="*/ 0 60000 65536"/>
                      </a:gdLst>
                      <a:ahLst/>
                      <a:cxnLst>
                        <a:cxn ang="T6">
                          <a:pos x="T0" y="T1"/>
                        </a:cxn>
                        <a:cxn ang="T7">
                          <a:pos x="T2" y="T3"/>
                        </a:cxn>
                        <a:cxn ang="T8">
                          <a:pos x="T4" y="T5"/>
                        </a:cxn>
                      </a:cxnLst>
                      <a:rect l="0" t="0" r="r" b="b"/>
                      <a:pathLst>
                        <a:path w="9" h="27">
                          <a:moveTo>
                            <a:pt x="0" y="27"/>
                          </a:moveTo>
                          <a:cubicBezTo>
                            <a:pt x="3" y="18"/>
                            <a:pt x="9" y="0"/>
                            <a:pt x="9" y="0"/>
                          </a:cubicBezTo>
                          <a:cubicBezTo>
                            <a:pt x="9" y="0"/>
                            <a:pt x="3" y="18"/>
                            <a:pt x="0" y="27"/>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Freeform 135"/>
                    <p:cNvSpPr>
                      <a:spLocks/>
                    </p:cNvSpPr>
                    <p:nvPr/>
                  </p:nvSpPr>
                  <p:spPr bwMode="auto">
                    <a:xfrm>
                      <a:off x="1447" y="1179"/>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8" name="Freeform 136"/>
                    <p:cNvSpPr>
                      <a:spLocks/>
                    </p:cNvSpPr>
                    <p:nvPr/>
                  </p:nvSpPr>
                  <p:spPr bwMode="auto">
                    <a:xfrm>
                      <a:off x="1207" y="1275"/>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9" name="Freeform 137"/>
                    <p:cNvSpPr>
                      <a:spLocks/>
                    </p:cNvSpPr>
                    <p:nvPr/>
                  </p:nvSpPr>
                  <p:spPr bwMode="auto">
                    <a:xfrm>
                      <a:off x="1063" y="795"/>
                      <a:ext cx="27" cy="9"/>
                    </a:xfrm>
                    <a:custGeom>
                      <a:avLst/>
                      <a:gdLst>
                        <a:gd name="T0" fmla="*/ 0 w 27"/>
                        <a:gd name="T1" fmla="*/ 0 h 9"/>
                        <a:gd name="T2" fmla="*/ 27 w 27"/>
                        <a:gd name="T3" fmla="*/ 9 h 9"/>
                        <a:gd name="T4" fmla="*/ 0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0" y="0"/>
                          </a:moveTo>
                          <a:cubicBezTo>
                            <a:pt x="9" y="3"/>
                            <a:pt x="27" y="9"/>
                            <a:pt x="27" y="9"/>
                          </a:cubicBezTo>
                          <a:cubicBezTo>
                            <a:pt x="27" y="9"/>
                            <a:pt x="9" y="3"/>
                            <a:pt x="0" y="0"/>
                          </a:cubicBez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0" name="Freeform 138"/>
                    <p:cNvSpPr>
                      <a:spLocks/>
                    </p:cNvSpPr>
                    <p:nvPr/>
                  </p:nvSpPr>
                  <p:spPr bwMode="auto">
                    <a:xfrm>
                      <a:off x="431" y="799"/>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1" name="Freeform 139"/>
                    <p:cNvSpPr>
                      <a:spLocks/>
                    </p:cNvSpPr>
                    <p:nvPr/>
                  </p:nvSpPr>
                  <p:spPr bwMode="auto">
                    <a:xfrm>
                      <a:off x="1255" y="1083"/>
                      <a:ext cx="9" cy="36"/>
                    </a:xfrm>
                    <a:custGeom>
                      <a:avLst/>
                      <a:gdLst>
                        <a:gd name="T0" fmla="*/ 0 w 9"/>
                        <a:gd name="T1" fmla="*/ 0 h 36"/>
                        <a:gd name="T2" fmla="*/ 9 w 9"/>
                        <a:gd name="T3" fmla="*/ 36 h 36"/>
                        <a:gd name="T4" fmla="*/ 0 w 9"/>
                        <a:gd name="T5" fmla="*/ 0 h 36"/>
                        <a:gd name="T6" fmla="*/ 0 60000 65536"/>
                        <a:gd name="T7" fmla="*/ 0 60000 65536"/>
                        <a:gd name="T8" fmla="*/ 0 60000 65536"/>
                      </a:gdLst>
                      <a:ahLst/>
                      <a:cxnLst>
                        <a:cxn ang="T6">
                          <a:pos x="T0" y="T1"/>
                        </a:cxn>
                        <a:cxn ang="T7">
                          <a:pos x="T2" y="T3"/>
                        </a:cxn>
                        <a:cxn ang="T8">
                          <a:pos x="T4" y="T5"/>
                        </a:cxn>
                      </a:cxnLst>
                      <a:rect l="0" t="0" r="r" b="b"/>
                      <a:pathLst>
                        <a:path w="9" h="36">
                          <a:moveTo>
                            <a:pt x="0" y="0"/>
                          </a:moveTo>
                          <a:cubicBezTo>
                            <a:pt x="3" y="12"/>
                            <a:pt x="9" y="36"/>
                            <a:pt x="9" y="36"/>
                          </a:cubicBezTo>
                          <a:cubicBezTo>
                            <a:pt x="9" y="36"/>
                            <a:pt x="3" y="12"/>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Freeform 140"/>
                    <p:cNvSpPr>
                      <a:spLocks/>
                    </p:cNvSpPr>
                    <p:nvPr/>
                  </p:nvSpPr>
                  <p:spPr bwMode="auto">
                    <a:xfrm>
                      <a:off x="967" y="1323"/>
                      <a:ext cx="27" cy="18"/>
                    </a:xfrm>
                    <a:custGeom>
                      <a:avLst/>
                      <a:gdLst>
                        <a:gd name="T0" fmla="*/ 0 w 27"/>
                        <a:gd name="T1" fmla="*/ 0 h 18"/>
                        <a:gd name="T2" fmla="*/ 27 w 27"/>
                        <a:gd name="T3" fmla="*/ 18 h 18"/>
                        <a:gd name="T4" fmla="*/ 0 w 27"/>
                        <a:gd name="T5" fmla="*/ 0 h 18"/>
                        <a:gd name="T6" fmla="*/ 0 60000 65536"/>
                        <a:gd name="T7" fmla="*/ 0 60000 65536"/>
                        <a:gd name="T8" fmla="*/ 0 60000 65536"/>
                      </a:gdLst>
                      <a:ahLst/>
                      <a:cxnLst>
                        <a:cxn ang="T6">
                          <a:pos x="T0" y="T1"/>
                        </a:cxn>
                        <a:cxn ang="T7">
                          <a:pos x="T2" y="T3"/>
                        </a:cxn>
                        <a:cxn ang="T8">
                          <a:pos x="T4" y="T5"/>
                        </a:cxn>
                      </a:cxnLst>
                      <a:rect l="0" t="0" r="r" b="b"/>
                      <a:pathLst>
                        <a:path w="27" h="18">
                          <a:moveTo>
                            <a:pt x="0" y="0"/>
                          </a:moveTo>
                          <a:cubicBezTo>
                            <a:pt x="9" y="6"/>
                            <a:pt x="27" y="18"/>
                            <a:pt x="27" y="18"/>
                          </a:cubicBezTo>
                          <a:cubicBezTo>
                            <a:pt x="27" y="18"/>
                            <a:pt x="9" y="6"/>
                            <a:pt x="0" y="0"/>
                          </a:cubicBezTo>
                          <a:close/>
                        </a:path>
                      </a:pathLst>
                    </a:custGeom>
                    <a:solidFill>
                      <a:srgbClr val="009900"/>
                    </a:solidFill>
                    <a:ln w="2540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Freeform 141"/>
                    <p:cNvSpPr>
                      <a:spLocks/>
                    </p:cNvSpPr>
                    <p:nvPr/>
                  </p:nvSpPr>
                  <p:spPr bwMode="auto">
                    <a:xfrm>
                      <a:off x="583" y="1179"/>
                      <a:ext cx="27" cy="9"/>
                    </a:xfrm>
                    <a:custGeom>
                      <a:avLst/>
                      <a:gdLst>
                        <a:gd name="T0" fmla="*/ 27 w 27"/>
                        <a:gd name="T1" fmla="*/ 0 h 9"/>
                        <a:gd name="T2" fmla="*/ 0 w 27"/>
                        <a:gd name="T3" fmla="*/ 9 h 9"/>
                        <a:gd name="T4" fmla="*/ 27 w 27"/>
                        <a:gd name="T5" fmla="*/ 0 h 9"/>
                        <a:gd name="T6" fmla="*/ 0 60000 65536"/>
                        <a:gd name="T7" fmla="*/ 0 60000 65536"/>
                        <a:gd name="T8" fmla="*/ 0 60000 65536"/>
                      </a:gdLst>
                      <a:ahLst/>
                      <a:cxnLst>
                        <a:cxn ang="T6">
                          <a:pos x="T0" y="T1"/>
                        </a:cxn>
                        <a:cxn ang="T7">
                          <a:pos x="T2" y="T3"/>
                        </a:cxn>
                        <a:cxn ang="T8">
                          <a:pos x="T4" y="T5"/>
                        </a:cxn>
                      </a:cxnLst>
                      <a:rect l="0" t="0" r="r" b="b"/>
                      <a:pathLst>
                        <a:path w="27" h="9">
                          <a:moveTo>
                            <a:pt x="27" y="0"/>
                          </a:moveTo>
                          <a:cubicBezTo>
                            <a:pt x="18" y="3"/>
                            <a:pt x="0" y="9"/>
                            <a:pt x="0" y="9"/>
                          </a:cubicBezTo>
                          <a:cubicBezTo>
                            <a:pt x="0" y="9"/>
                            <a:pt x="18" y="3"/>
                            <a:pt x="27"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4" name="Freeform 142"/>
                  <p:cNvSpPr>
                    <a:spLocks/>
                  </p:cNvSpPr>
                  <p:nvPr/>
                </p:nvSpPr>
                <p:spPr bwMode="auto">
                  <a:xfrm>
                    <a:off x="679" y="1035"/>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Freeform 143"/>
                  <p:cNvSpPr>
                    <a:spLocks/>
                  </p:cNvSpPr>
                  <p:nvPr/>
                </p:nvSpPr>
                <p:spPr bwMode="auto">
                  <a:xfrm>
                    <a:off x="1927" y="699"/>
                    <a:ext cx="9" cy="27"/>
                  </a:xfrm>
                  <a:custGeom>
                    <a:avLst/>
                    <a:gdLst>
                      <a:gd name="T0" fmla="*/ 9 w 9"/>
                      <a:gd name="T1" fmla="*/ 0 h 27"/>
                      <a:gd name="T2" fmla="*/ 0 w 9"/>
                      <a:gd name="T3" fmla="*/ 27 h 27"/>
                      <a:gd name="T4" fmla="*/ 9 w 9"/>
                      <a:gd name="T5" fmla="*/ 0 h 27"/>
                      <a:gd name="T6" fmla="*/ 0 60000 65536"/>
                      <a:gd name="T7" fmla="*/ 0 60000 65536"/>
                      <a:gd name="T8" fmla="*/ 0 60000 65536"/>
                    </a:gdLst>
                    <a:ahLst/>
                    <a:cxnLst>
                      <a:cxn ang="T6">
                        <a:pos x="T0" y="T1"/>
                      </a:cxn>
                      <a:cxn ang="T7">
                        <a:pos x="T2" y="T3"/>
                      </a:cxn>
                      <a:cxn ang="T8">
                        <a:pos x="T4" y="T5"/>
                      </a:cxn>
                    </a:cxnLst>
                    <a:rect l="0" t="0" r="r" b="b"/>
                    <a:pathLst>
                      <a:path w="9" h="27">
                        <a:moveTo>
                          <a:pt x="9" y="0"/>
                        </a:moveTo>
                        <a:cubicBezTo>
                          <a:pt x="6" y="9"/>
                          <a:pt x="0" y="27"/>
                          <a:pt x="0" y="27"/>
                        </a:cubicBezTo>
                        <a:cubicBezTo>
                          <a:pt x="0" y="27"/>
                          <a:pt x="6" y="9"/>
                          <a:pt x="9"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Freeform 144"/>
                  <p:cNvSpPr>
                    <a:spLocks/>
                  </p:cNvSpPr>
                  <p:nvPr/>
                </p:nvSpPr>
                <p:spPr bwMode="auto">
                  <a:xfrm>
                    <a:off x="1303" y="747"/>
                    <a:ext cx="18" cy="27"/>
                  </a:xfrm>
                  <a:custGeom>
                    <a:avLst/>
                    <a:gdLst>
                      <a:gd name="T0" fmla="*/ 0 w 18"/>
                      <a:gd name="T1" fmla="*/ 0 h 27"/>
                      <a:gd name="T2" fmla="*/ 18 w 18"/>
                      <a:gd name="T3" fmla="*/ 27 h 27"/>
                      <a:gd name="T4" fmla="*/ 0 w 18"/>
                      <a:gd name="T5" fmla="*/ 0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cubicBezTo>
                          <a:pt x="6" y="9"/>
                          <a:pt x="18" y="27"/>
                          <a:pt x="18" y="27"/>
                        </a:cubicBezTo>
                        <a:cubicBezTo>
                          <a:pt x="18" y="27"/>
                          <a:pt x="6" y="9"/>
                          <a:pt x="0" y="0"/>
                        </a:cubicBezTo>
                        <a:close/>
                      </a:path>
                    </a:pathLst>
                  </a:custGeom>
                  <a:solidFill>
                    <a:srgbClr val="3333FF"/>
                  </a:solidFill>
                  <a:ln w="254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9225" name="Group 149"/>
            <p:cNvGrpSpPr>
              <a:grpSpLocks/>
            </p:cNvGrpSpPr>
            <p:nvPr/>
          </p:nvGrpSpPr>
          <p:grpSpPr bwMode="auto">
            <a:xfrm>
              <a:off x="4224" y="384"/>
              <a:ext cx="1296" cy="1236"/>
              <a:chOff x="3120" y="528"/>
              <a:chExt cx="1296" cy="1236"/>
            </a:xfrm>
          </p:grpSpPr>
          <p:graphicFrame>
            <p:nvGraphicFramePr>
              <p:cNvPr id="9226" name="Object 78"/>
              <p:cNvGraphicFramePr>
                <a:graphicFrameLocks noChangeAspect="1"/>
              </p:cNvGraphicFramePr>
              <p:nvPr/>
            </p:nvGraphicFramePr>
            <p:xfrm>
              <a:off x="3120" y="528"/>
              <a:ext cx="1296" cy="1215"/>
            </p:xfrm>
            <a:graphic>
              <a:graphicData uri="http://schemas.openxmlformats.org/presentationml/2006/ole">
                <mc:AlternateContent xmlns:mc="http://schemas.openxmlformats.org/markup-compatibility/2006">
                  <mc:Choice xmlns:v="urn:schemas-microsoft-com:vml" Requires="v">
                    <p:oleObj spid="_x0000_s9339" name="Bitmap Image" r:id="rId5" imgW="5057143" imgH="4742857" progId="Paint.Picture">
                      <p:embed/>
                    </p:oleObj>
                  </mc:Choice>
                  <mc:Fallback>
                    <p:oleObj name="Bitmap Image" r:id="rId5" imgW="5057143" imgH="4742857" progId="Paint.Picture">
                      <p:embed/>
                      <p:pic>
                        <p:nvPicPr>
                          <p:cNvPr id="0" name="Object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528"/>
                            <a:ext cx="1296" cy="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Text Box 145"/>
              <p:cNvSpPr txBox="1">
                <a:spLocks noChangeArrowheads="1"/>
              </p:cNvSpPr>
              <p:nvPr/>
            </p:nvSpPr>
            <p:spPr bwMode="auto">
              <a:xfrm>
                <a:off x="3148" y="1591"/>
                <a:ext cx="4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sz="1200">
                    <a:solidFill>
                      <a:srgbClr val="FF0000"/>
                    </a:solidFill>
                  </a:rPr>
                  <a:t>0.09</a:t>
                </a:r>
                <a:r>
                  <a:rPr lang="el-GR" sz="1200">
                    <a:solidFill>
                      <a:srgbClr val="FF0000"/>
                    </a:solidFill>
                  </a:rPr>
                  <a:t>μ</a:t>
                </a:r>
                <a:r>
                  <a:rPr lang="en-US" sz="1200">
                    <a:solidFill>
                      <a:srgbClr val="FF0000"/>
                    </a:solidFill>
                  </a:rPr>
                  <a:t>m</a:t>
                </a:r>
                <a:endParaRPr lang="en-GB" sz="1200">
                  <a:solidFill>
                    <a:srgbClr val="FF0000"/>
                  </a:solidFill>
                </a:endParaRPr>
              </a:p>
            </p:txBody>
          </p:sp>
          <p:sp>
            <p:nvSpPr>
              <p:cNvPr id="9228" name="Line 146"/>
              <p:cNvSpPr>
                <a:spLocks noChangeShapeType="1"/>
              </p:cNvSpPr>
              <p:nvPr/>
            </p:nvSpPr>
            <p:spPr bwMode="auto">
              <a:xfrm>
                <a:off x="3320" y="1385"/>
                <a:ext cx="432" cy="336"/>
              </a:xfrm>
              <a:prstGeom prst="line">
                <a:avLst/>
              </a:prstGeom>
              <a:noFill/>
              <a:ln w="15875">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9222" name="Picture 148" descr="zeotran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3" y="2181225"/>
            <a:ext cx="3886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lass.mpg">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8">
            <a:extLst>
              <a:ext uri="{28A0092B-C50C-407E-A947-70E740481C1C}">
                <a14:useLocalDpi xmlns:a14="http://schemas.microsoft.com/office/drawing/2010/main" val="0"/>
              </a:ext>
            </a:extLst>
          </a:blip>
          <a:srcRect/>
          <a:stretch>
            <a:fillRect/>
          </a:stretch>
        </p:blipFill>
        <p:spPr bwMode="auto">
          <a:xfrm>
            <a:off x="5410200" y="4457700"/>
            <a:ext cx="28956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3"/>
          <p:cNvGrpSpPr>
            <a:grpSpLocks/>
          </p:cNvGrpSpPr>
          <p:nvPr/>
        </p:nvGrpSpPr>
        <p:grpSpPr bwMode="auto">
          <a:xfrm>
            <a:off x="381000" y="76200"/>
            <a:ext cx="8001000" cy="3429000"/>
            <a:chOff x="240" y="144"/>
            <a:chExt cx="5040" cy="2160"/>
          </a:xfrm>
        </p:grpSpPr>
        <p:sp>
          <p:nvSpPr>
            <p:cNvPr id="10254" name="Text Box 4"/>
            <p:cNvSpPr txBox="1">
              <a:spLocks noChangeArrowheads="1"/>
            </p:cNvSpPr>
            <p:nvPr/>
          </p:nvSpPr>
          <p:spPr bwMode="auto">
            <a:xfrm>
              <a:off x="240" y="144"/>
              <a:ext cx="50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l-GR" sz="1800" dirty="0">
                  <a:latin typeface="Times New Roman" panose="02020603050405020304" pitchFamily="18" charset="0"/>
                </a:rPr>
                <a:t> </a:t>
              </a:r>
              <a:r>
                <a:rPr lang="en-US" sz="2000" dirty="0" smtClean="0">
                  <a:latin typeface="Times New Roman" panose="02020603050405020304" pitchFamily="18" charset="0"/>
                </a:rPr>
                <a:t>Thin films</a:t>
              </a:r>
              <a:r>
                <a:rPr lang="el-GR" sz="2000" dirty="0" smtClean="0">
                  <a:latin typeface="Times New Roman" panose="02020603050405020304" pitchFamily="18" charset="0"/>
                </a:rPr>
                <a:t> </a:t>
              </a:r>
              <a:endParaRPr lang="el-GR" sz="2000" dirty="0">
                <a:latin typeface="Times New Roman" panose="02020603050405020304" pitchFamily="18" charset="0"/>
              </a:endParaRPr>
            </a:p>
          </p:txBody>
        </p:sp>
        <p:pic>
          <p:nvPicPr>
            <p:cNvPr id="10255" name="Picture 6" descr="kedd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352"/>
              <a:ext cx="2688" cy="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436"/>
              <a:ext cx="2160" cy="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9" name="Group 17"/>
          <p:cNvGrpSpPr>
            <a:grpSpLocks/>
          </p:cNvGrpSpPr>
          <p:nvPr/>
        </p:nvGrpSpPr>
        <p:grpSpPr bwMode="auto">
          <a:xfrm>
            <a:off x="304800" y="3657600"/>
            <a:ext cx="2971800" cy="2505075"/>
            <a:chOff x="192" y="2409"/>
            <a:chExt cx="1872" cy="1578"/>
          </a:xfrm>
        </p:grpSpPr>
        <p:sp>
          <p:nvSpPr>
            <p:cNvPr id="10252" name="Text Box 7"/>
            <p:cNvSpPr txBox="1">
              <a:spLocks noChangeArrowheads="1"/>
            </p:cNvSpPr>
            <p:nvPr/>
          </p:nvSpPr>
          <p:spPr bwMode="auto">
            <a:xfrm>
              <a:off x="192" y="2409"/>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l-GR" sz="1800" dirty="0">
                  <a:latin typeface="Times New Roman" panose="02020603050405020304" pitchFamily="18" charset="0"/>
                </a:rPr>
                <a:t> </a:t>
              </a:r>
              <a:r>
                <a:rPr lang="en-US" sz="2000" dirty="0" smtClean="0">
                  <a:latin typeface="Times New Roman" panose="02020603050405020304" pitchFamily="18" charset="0"/>
                </a:rPr>
                <a:t>Nanoparticles</a:t>
              </a:r>
              <a:r>
                <a:rPr lang="el-GR" sz="2000" dirty="0" smtClean="0">
                  <a:latin typeface="Times New Roman" panose="02020603050405020304" pitchFamily="18" charset="0"/>
                </a:rPr>
                <a:t> </a:t>
              </a:r>
              <a:endParaRPr lang="el-GR" sz="2000" dirty="0">
                <a:latin typeface="Times New Roman" panose="02020603050405020304" pitchFamily="18" charset="0"/>
              </a:endParaRPr>
            </a:p>
          </p:txBody>
        </p:sp>
        <p:pic>
          <p:nvPicPr>
            <p:cNvPr id="102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84"/>
              <a:ext cx="1488"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38" name="Group 26"/>
          <p:cNvGrpSpPr>
            <a:grpSpLocks/>
          </p:cNvGrpSpPr>
          <p:nvPr/>
        </p:nvGrpSpPr>
        <p:grpSpPr bwMode="auto">
          <a:xfrm>
            <a:off x="4572000" y="3657600"/>
            <a:ext cx="3429000" cy="3046413"/>
            <a:chOff x="2880" y="2304"/>
            <a:chExt cx="2160" cy="1919"/>
          </a:xfrm>
        </p:grpSpPr>
        <p:cxnSp>
          <p:nvCxnSpPr>
            <p:cNvPr id="5" name="Straight Arrow Connector 4"/>
            <p:cNvCxnSpPr/>
            <p:nvPr/>
          </p:nvCxnSpPr>
          <p:spPr>
            <a:xfrm>
              <a:off x="3235" y="3879"/>
              <a:ext cx="832" cy="34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0246" name="Group 25"/>
            <p:cNvGrpSpPr>
              <a:grpSpLocks/>
            </p:cNvGrpSpPr>
            <p:nvPr/>
          </p:nvGrpSpPr>
          <p:grpSpPr bwMode="auto">
            <a:xfrm>
              <a:off x="2880" y="2304"/>
              <a:ext cx="2160" cy="1872"/>
              <a:chOff x="2880" y="2304"/>
              <a:chExt cx="2160" cy="1872"/>
            </a:xfrm>
          </p:grpSpPr>
          <p:sp>
            <p:nvSpPr>
              <p:cNvPr id="10247" name="Text Box 11"/>
              <p:cNvSpPr txBox="1">
                <a:spLocks noChangeArrowheads="1"/>
              </p:cNvSpPr>
              <p:nvPr/>
            </p:nvSpPr>
            <p:spPr bwMode="auto">
              <a:xfrm>
                <a:off x="2880" y="2304"/>
                <a:ext cx="2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l-GR" sz="1800" dirty="0">
                    <a:latin typeface="Times New Roman" panose="02020603050405020304" pitchFamily="18" charset="0"/>
                  </a:rPr>
                  <a:t> </a:t>
                </a:r>
                <a:r>
                  <a:rPr lang="en-US" sz="2000" dirty="0" err="1" smtClean="0">
                    <a:latin typeface="Times New Roman" panose="02020603050405020304" pitchFamily="18" charset="0"/>
                  </a:rPr>
                  <a:t>Nanocomposite</a:t>
                </a:r>
                <a:r>
                  <a:rPr lang="en-US" sz="2000" dirty="0" smtClean="0">
                    <a:latin typeface="Times New Roman" panose="02020603050405020304" pitchFamily="18" charset="0"/>
                  </a:rPr>
                  <a:t> materials </a:t>
                </a:r>
                <a:r>
                  <a:rPr lang="el-GR" sz="2000" dirty="0" smtClean="0">
                    <a:latin typeface="Times New Roman" panose="02020603050405020304" pitchFamily="18" charset="0"/>
                  </a:rPr>
                  <a:t> </a:t>
                </a:r>
                <a:endParaRPr lang="el-GR" sz="2000" dirty="0">
                  <a:latin typeface="Times New Roman" panose="02020603050405020304" pitchFamily="18" charset="0"/>
                </a:endParaRPr>
              </a:p>
            </p:txBody>
          </p:sp>
          <p:grpSp>
            <p:nvGrpSpPr>
              <p:cNvPr id="10248" name="Group 24"/>
              <p:cNvGrpSpPr>
                <a:grpSpLocks/>
              </p:cNvGrpSpPr>
              <p:nvPr/>
            </p:nvGrpSpPr>
            <p:grpSpPr bwMode="auto">
              <a:xfrm>
                <a:off x="3216" y="2567"/>
                <a:ext cx="1536" cy="1609"/>
                <a:chOff x="3216" y="2567"/>
                <a:chExt cx="1536" cy="1609"/>
              </a:xfrm>
            </p:grpSpPr>
            <p:pic>
              <p:nvPicPr>
                <p:cNvPr id="10249" name="Picture 7" descr="pres_nano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6" y="2567"/>
                  <a:ext cx="1536"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5"/>
                <p:cNvSpPr txBox="1">
                  <a:spLocks noChangeArrowheads="1"/>
                </p:cNvSpPr>
                <p:nvPr/>
              </p:nvSpPr>
              <p:spPr bwMode="auto">
                <a:xfrm>
                  <a:off x="3264" y="3984"/>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400">
                      <a:cs typeface="Arial" panose="020B0604020202020204" pitchFamily="34" charset="0"/>
                    </a:rPr>
                    <a:t>60 nm</a:t>
                  </a:r>
                </a:p>
              </p:txBody>
            </p:sp>
            <p:graphicFrame>
              <p:nvGraphicFramePr>
                <p:cNvPr id="10251" name="Object 2"/>
                <p:cNvGraphicFramePr>
                  <a:graphicFrameLocks noChangeAspect="1"/>
                </p:cNvGraphicFramePr>
                <p:nvPr/>
              </p:nvGraphicFramePr>
              <p:xfrm>
                <a:off x="4355" y="3941"/>
                <a:ext cx="355" cy="146"/>
              </p:xfrm>
              <a:graphic>
                <a:graphicData uri="http://schemas.openxmlformats.org/presentationml/2006/ole">
                  <mc:AlternateContent xmlns:mc="http://schemas.openxmlformats.org/markup-compatibility/2006">
                    <mc:Choice xmlns:v="urn:schemas-microsoft-com:vml" Requires="v">
                      <p:oleObj spid="_x0000_s10302" name="Equation" r:id="rId7" imgW="482391" imgH="203112" progId="Equation.DSMT4">
                        <p:embed/>
                      </p:oleObj>
                    </mc:Choice>
                    <mc:Fallback>
                      <p:oleObj name="Equation" r:id="rId7" imgW="482391" imgH="203112"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 y="3941"/>
                              <a:ext cx="35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9700" y="519113"/>
            <a:ext cx="885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800225" indent="-1800225" eaLnBrk="1" hangingPunct="1">
              <a:spcBef>
                <a:spcPct val="0"/>
              </a:spcBef>
              <a:buFontTx/>
              <a:buNone/>
            </a:pPr>
            <a:r>
              <a:rPr lang="en-US" sz="2400" dirty="0" smtClean="0">
                <a:solidFill>
                  <a:srgbClr val="0000FF"/>
                </a:solidFill>
                <a:latin typeface="Times New Roman" panose="02020603050405020304" pitchFamily="18" charset="0"/>
              </a:rPr>
              <a:t>Literature</a:t>
            </a:r>
            <a:r>
              <a:rPr lang="en-US" sz="2400" dirty="0" smtClean="0">
                <a:latin typeface="Times New Roman" panose="02020603050405020304" pitchFamily="18" charset="0"/>
              </a:rPr>
              <a:t>:  </a:t>
            </a:r>
            <a:r>
              <a:rPr lang="el-GR" sz="2400" dirty="0" smtClean="0">
                <a:latin typeface="Times New Roman" panose="02020603050405020304" pitchFamily="18" charset="0"/>
              </a:rPr>
              <a:t> </a:t>
            </a:r>
            <a:r>
              <a:rPr lang="en-US" sz="2400" dirty="0" smtClean="0">
                <a:latin typeface="Times New Roman" panose="02020603050405020304" pitchFamily="18" charset="0"/>
              </a:rPr>
              <a:t>    </a:t>
            </a:r>
            <a:r>
              <a:rPr lang="en-US" sz="2000" dirty="0" smtClean="0">
                <a:latin typeface="Times New Roman" panose="02020603050405020304" pitchFamily="18" charset="0"/>
              </a:rPr>
              <a:t>Class notes</a:t>
            </a:r>
            <a:r>
              <a:rPr lang="el-GR" sz="2000" dirty="0" smtClean="0">
                <a:latin typeface="Times New Roman" panose="02020603050405020304" pitchFamily="18" charset="0"/>
              </a:rPr>
              <a:t>, </a:t>
            </a:r>
            <a:r>
              <a:rPr lang="en-US" sz="2000" dirty="0">
                <a:latin typeface="Times New Roman" panose="02020603050405020304" pitchFamily="18" charset="0"/>
              </a:rPr>
              <a:t>“</a:t>
            </a:r>
            <a:r>
              <a:rPr lang="en-US" sz="2000" i="1" dirty="0">
                <a:latin typeface="Times New Roman" panose="02020603050405020304" pitchFamily="18" charset="0"/>
              </a:rPr>
              <a:t>Applied Molecular Theory  for </a:t>
            </a:r>
            <a:r>
              <a:rPr lang="en-US" sz="2000" i="1" dirty="0" smtClean="0">
                <a:latin typeface="Times New Roman" panose="02020603050405020304" pitchFamily="18" charset="0"/>
              </a:rPr>
              <a:t>Engineers</a:t>
            </a:r>
            <a:r>
              <a:rPr lang="en-US" sz="2000" dirty="0">
                <a:latin typeface="Times New Roman" panose="02020603050405020304" pitchFamily="18" charset="0"/>
              </a:rPr>
              <a:t>” </a:t>
            </a:r>
            <a:r>
              <a:rPr lang="en-US" sz="2000" dirty="0" smtClean="0">
                <a:latin typeface="Times New Roman" panose="02020603050405020304" pitchFamily="18" charset="0"/>
              </a:rPr>
              <a:t>                      (</a:t>
            </a:r>
            <a:r>
              <a:rPr lang="en-US" sz="2000" dirty="0" smtClean="0">
                <a:latin typeface="Times New Roman" panose="02020603050405020304" pitchFamily="18" charset="0"/>
              </a:rPr>
              <a:t>available on</a:t>
            </a:r>
            <a:r>
              <a:rPr lang="el-GR" sz="2000" dirty="0" smtClean="0">
                <a:latin typeface="Times New Roman" panose="02020603050405020304" pitchFamily="18" charset="0"/>
              </a:rPr>
              <a:t> </a:t>
            </a:r>
            <a:r>
              <a:rPr lang="en-US" sz="2000" dirty="0" err="1" smtClean="0">
                <a:latin typeface="Times New Roman" panose="02020603050405020304" pitchFamily="18" charset="0"/>
              </a:rPr>
              <a:t>helios</a:t>
            </a:r>
            <a:r>
              <a:rPr lang="el-GR" sz="2000" dirty="0" smtClean="0">
                <a:latin typeface="Times New Roman" panose="02020603050405020304" pitchFamily="18" charset="0"/>
              </a:rPr>
              <a:t>).</a:t>
            </a:r>
            <a:endParaRPr lang="en-US" sz="2000" dirty="0">
              <a:latin typeface="Times New Roman" panose="02020603050405020304" pitchFamily="18" charset="0"/>
            </a:endParaRPr>
          </a:p>
        </p:txBody>
      </p:sp>
      <p:sp>
        <p:nvSpPr>
          <p:cNvPr id="11267" name="Text Box 5"/>
          <p:cNvSpPr txBox="1">
            <a:spLocks noChangeArrowheads="1"/>
          </p:cNvSpPr>
          <p:nvPr/>
        </p:nvSpPr>
        <p:spPr bwMode="auto">
          <a:xfrm>
            <a:off x="149225" y="1304925"/>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D. Frenkel and B. Smit, </a:t>
            </a:r>
            <a:r>
              <a:rPr lang="en-US" sz="2000" i="1">
                <a:latin typeface="Times New Roman" panose="02020603050405020304" pitchFamily="18" charset="0"/>
              </a:rPr>
              <a:t>Understanding Molecular Simulation: 		From Algorithms to Applications</a:t>
            </a:r>
            <a:r>
              <a:rPr lang="en-US" sz="2000">
                <a:latin typeface="Times New Roman" panose="02020603050405020304" pitchFamily="18" charset="0"/>
              </a:rPr>
              <a:t>, Academic Press: New York, 2002.</a:t>
            </a:r>
          </a:p>
        </p:txBody>
      </p:sp>
      <p:sp>
        <p:nvSpPr>
          <p:cNvPr id="11268" name="Text Box 6"/>
          <p:cNvSpPr txBox="1">
            <a:spLocks noChangeArrowheads="1"/>
          </p:cNvSpPr>
          <p:nvPr/>
        </p:nvSpPr>
        <p:spPr bwMode="auto">
          <a:xfrm>
            <a:off x="139700" y="2097088"/>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M.P. Allen and D.J. Tildesley, </a:t>
            </a:r>
            <a:r>
              <a:rPr lang="en-US" sz="2000" i="1">
                <a:latin typeface="Times New Roman" panose="02020603050405020304" pitchFamily="18" charset="0"/>
              </a:rPr>
              <a:t>Computer Simulations of Liquids,</a:t>
            </a:r>
            <a:r>
              <a:rPr lang="en-US" sz="2000">
                <a:latin typeface="Times New Roman" panose="02020603050405020304" pitchFamily="18" charset="0"/>
              </a:rPr>
              <a:t> 		Clarendon Press: Oxford, 1989.</a:t>
            </a:r>
          </a:p>
        </p:txBody>
      </p:sp>
      <p:sp>
        <p:nvSpPr>
          <p:cNvPr id="11269" name="Text Box 7"/>
          <p:cNvSpPr txBox="1">
            <a:spLocks noChangeArrowheads="1"/>
          </p:cNvSpPr>
          <p:nvPr/>
        </p:nvSpPr>
        <p:spPr bwMode="auto">
          <a:xfrm>
            <a:off x="130175" y="2892425"/>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A.R. Leach, </a:t>
            </a:r>
            <a:r>
              <a:rPr lang="en-US" sz="2000" i="1">
                <a:latin typeface="Times New Roman" panose="02020603050405020304" pitchFamily="18" charset="0"/>
              </a:rPr>
              <a:t>Molecular Modelling: Principles and Applications,</a:t>
            </a:r>
            <a:r>
              <a:rPr lang="en-US" sz="2000">
                <a:latin typeface="Times New Roman" panose="02020603050405020304" pitchFamily="18" charset="0"/>
              </a:rPr>
              <a:t> 		Pearson-Prentice Hall: London, 2001.</a:t>
            </a:r>
          </a:p>
        </p:txBody>
      </p:sp>
      <p:sp>
        <p:nvSpPr>
          <p:cNvPr id="11270" name="Text Box 8"/>
          <p:cNvSpPr txBox="1">
            <a:spLocks noChangeArrowheads="1"/>
          </p:cNvSpPr>
          <p:nvPr/>
        </p:nvSpPr>
        <p:spPr bwMode="auto">
          <a:xfrm>
            <a:off x="141288" y="3709988"/>
            <a:ext cx="9124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P. Nielaba, M. Mareschal, G. Ciccotti, </a:t>
            </a:r>
            <a:r>
              <a:rPr lang="en-US" sz="2000" i="1">
                <a:latin typeface="Times New Roman" panose="02020603050405020304" pitchFamily="18" charset="0"/>
              </a:rPr>
              <a:t>Bridging Time Scales: 			Molecular Simulations for the Next Decade,</a:t>
            </a:r>
            <a:r>
              <a:rPr lang="en-US" sz="2000">
                <a:latin typeface="Times New Roman" panose="02020603050405020304" pitchFamily="18" charset="0"/>
              </a:rPr>
              <a:t> 	Springer: Berlin, 2002.</a:t>
            </a:r>
          </a:p>
        </p:txBody>
      </p:sp>
      <p:sp>
        <p:nvSpPr>
          <p:cNvPr id="11271" name="Text Box 9"/>
          <p:cNvSpPr txBox="1">
            <a:spLocks noChangeArrowheads="1"/>
          </p:cNvSpPr>
          <p:nvPr/>
        </p:nvSpPr>
        <p:spPr bwMode="auto">
          <a:xfrm>
            <a:off x="152400" y="45593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a:latin typeface="Times New Roman" panose="02020603050405020304" pitchFamily="18" charset="0"/>
              </a:rPr>
              <a:t>		</a:t>
            </a:r>
            <a:r>
              <a:rPr lang="en-US" sz="2000">
                <a:latin typeface="Times New Roman" panose="02020603050405020304" pitchFamily="18" charset="0"/>
              </a:rPr>
              <a:t>D. Chandler, </a:t>
            </a:r>
            <a:r>
              <a:rPr lang="en-US" sz="2000" i="1">
                <a:latin typeface="Times New Roman" panose="02020603050405020304" pitchFamily="18" charset="0"/>
              </a:rPr>
              <a:t>Introduction to Modern Statistical Mechanics,		</a:t>
            </a:r>
            <a:r>
              <a:rPr lang="en-US" sz="2000">
                <a:latin typeface="Times New Roman" panose="02020603050405020304" pitchFamily="18" charset="0"/>
              </a:rPr>
              <a:t>	Oxford University Press: Oxford, 1987.</a:t>
            </a:r>
          </a:p>
        </p:txBody>
      </p:sp>
      <p:sp>
        <p:nvSpPr>
          <p:cNvPr id="11272" name="Text Box 10"/>
          <p:cNvSpPr txBox="1">
            <a:spLocks noChangeArrowheads="1"/>
          </p:cNvSpPr>
          <p:nvPr/>
        </p:nvSpPr>
        <p:spPr bwMode="auto">
          <a:xfrm>
            <a:off x="0" y="5715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smtClean="0">
                <a:solidFill>
                  <a:srgbClr val="0000FF"/>
                </a:solidFill>
                <a:latin typeface="Times New Roman" panose="02020603050405020304" pitchFamily="18" charset="0"/>
              </a:rPr>
              <a:t>  Grading</a:t>
            </a:r>
            <a:r>
              <a:rPr lang="en-US" sz="2400" dirty="0" smtClean="0">
                <a:latin typeface="Times New Roman" panose="02020603050405020304" pitchFamily="18" charset="0"/>
              </a:rPr>
              <a:t>:</a:t>
            </a:r>
            <a:r>
              <a:rPr lang="en-US" sz="2000" dirty="0" smtClean="0">
                <a:latin typeface="Times New Roman" panose="02020603050405020304" pitchFamily="18" charset="0"/>
              </a:rPr>
              <a:t> </a:t>
            </a:r>
            <a:endParaRPr lang="en-US" sz="2000" dirty="0">
              <a:latin typeface="Times New Roman" panose="02020603050405020304" pitchFamily="18" charset="0"/>
            </a:endParaRPr>
          </a:p>
        </p:txBody>
      </p:sp>
      <p:sp>
        <p:nvSpPr>
          <p:cNvPr id="11273" name="Text Box 11"/>
          <p:cNvSpPr txBox="1">
            <a:spLocks noChangeArrowheads="1"/>
          </p:cNvSpPr>
          <p:nvPr/>
        </p:nvSpPr>
        <p:spPr bwMode="auto">
          <a:xfrm>
            <a:off x="215898" y="5581651"/>
            <a:ext cx="883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400" dirty="0">
                <a:latin typeface="Times New Roman" panose="02020603050405020304" pitchFamily="18" charset="0"/>
              </a:rPr>
              <a:t>		</a:t>
            </a:r>
            <a:r>
              <a:rPr lang="en-US" sz="2000" dirty="0">
                <a:latin typeface="Times New Roman" panose="02020603050405020304" pitchFamily="18" charset="0"/>
              </a:rPr>
              <a:t>2 </a:t>
            </a:r>
            <a:r>
              <a:rPr lang="en-US" sz="2000" dirty="0" smtClean="0">
                <a:latin typeface="Times New Roman" panose="02020603050405020304" pitchFamily="18" charset="0"/>
              </a:rPr>
              <a:t>homework problem sets for ana</a:t>
            </a:r>
            <a:r>
              <a:rPr lang="en-US" sz="2000" dirty="0" smtClean="0">
                <a:latin typeface="Times New Roman" panose="02020603050405020304" pitchFamily="18" charset="0"/>
              </a:rPr>
              <a:t>lytical solution</a:t>
            </a:r>
            <a:r>
              <a:rPr lang="en-US" sz="2000" dirty="0" smtClean="0">
                <a:latin typeface="Times New Roman" panose="02020603050405020304" pitchFamily="18" charset="0"/>
              </a:rPr>
              <a:t>: </a:t>
            </a:r>
            <a:r>
              <a:rPr lang="en-US" sz="2000" dirty="0">
                <a:latin typeface="Times New Roman" panose="02020603050405020304" pitchFamily="18" charset="0"/>
              </a:rPr>
              <a:t>	</a:t>
            </a:r>
            <a:r>
              <a:rPr lang="el-GR" sz="2000" dirty="0">
                <a:latin typeface="Times New Roman" panose="02020603050405020304" pitchFamily="18" charset="0"/>
              </a:rPr>
              <a:t>6</a:t>
            </a:r>
            <a:r>
              <a:rPr lang="en-US" sz="2000" dirty="0" smtClean="0">
                <a:latin typeface="Times New Roman" panose="02020603050405020304" pitchFamily="18" charset="0"/>
              </a:rPr>
              <a:t>0%</a:t>
            </a:r>
          </a:p>
          <a:p>
            <a:pPr eaLnBrk="1" hangingPunct="1">
              <a:spcBef>
                <a:spcPct val="0"/>
              </a:spcBef>
              <a:buFontTx/>
              <a:buNone/>
            </a:pPr>
            <a:r>
              <a:rPr lang="en-US" sz="2000" dirty="0" smtClean="0">
                <a:latin typeface="Times New Roman" panose="02020603050405020304" pitchFamily="18" charset="0"/>
              </a:rPr>
              <a:t>		Computer problem (MC or MD simulation):</a:t>
            </a:r>
            <a:r>
              <a:rPr lang="el-GR" sz="2000" dirty="0" smtClean="0">
                <a:latin typeface="Times New Roman" panose="02020603050405020304" pitchFamily="18" charset="0"/>
              </a:rPr>
              <a:t>		</a:t>
            </a:r>
            <a:r>
              <a:rPr lang="en-US" sz="2000" dirty="0" smtClean="0">
                <a:latin typeface="Times New Roman" panose="02020603050405020304" pitchFamily="18" charset="0"/>
              </a:rPr>
              <a:t>4</a:t>
            </a:r>
            <a:r>
              <a:rPr lang="el-GR" sz="2000" dirty="0" smtClean="0">
                <a:latin typeface="Times New Roman" panose="02020603050405020304" pitchFamily="18" charset="0"/>
              </a:rPr>
              <a:t>0%	</a:t>
            </a:r>
          </a:p>
          <a:p>
            <a:pPr eaLnBrk="1" hangingPunct="1">
              <a:spcBef>
                <a:spcPct val="0"/>
              </a:spcBef>
              <a:buFontTx/>
              <a:buNone/>
            </a:pPr>
            <a:r>
              <a:rPr lang="el-GR" sz="2000" dirty="0">
                <a:latin typeface="Times New Roman" panose="02020603050405020304" pitchFamily="18" charset="0"/>
              </a:rPr>
              <a:t>		</a:t>
            </a:r>
            <a:endParaRPr lang="en-US" sz="2000" dirty="0">
              <a:latin typeface="Times New Roman" panose="02020603050405020304" pitchFamily="18" charset="0"/>
            </a:endParaRPr>
          </a:p>
        </p:txBody>
      </p:sp>
      <p:sp>
        <p:nvSpPr>
          <p:cNvPr id="11274" name="AutoShape 13"/>
          <p:cNvSpPr>
            <a:spLocks/>
          </p:cNvSpPr>
          <p:nvPr/>
        </p:nvSpPr>
        <p:spPr bwMode="auto">
          <a:xfrm>
            <a:off x="1828800" y="5597525"/>
            <a:ext cx="228600" cy="762000"/>
          </a:xfrm>
          <a:prstGeom prst="leftBrace">
            <a:avLst>
              <a:gd name="adj1" fmla="val 27778"/>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718</Words>
  <Application>Microsoft Office PowerPoint</Application>
  <PresentationFormat>On-screen Show (4:3)</PresentationFormat>
  <Paragraphs>132</Paragraphs>
  <Slides>9</Slides>
  <Notes>1</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5" baseType="lpstr">
      <vt:lpstr>Arial</vt:lpstr>
      <vt:lpstr>Symbol</vt:lpstr>
      <vt:lpstr>Times New Roman</vt:lpstr>
      <vt:lpstr>Default Design</vt:lpstr>
      <vt:lpstr>Bitmap Image</vt:lpstr>
      <vt:lpstr>Equation</vt:lpstr>
      <vt:lpstr>MOLECULAR SIMULATIONS OF MATERIALS</vt:lpstr>
      <vt:lpstr>PowerPoint Presentation</vt:lpstr>
      <vt:lpstr>PROPOSED CLASS CONTENT</vt:lpstr>
      <vt:lpstr>PowerPoint Presentation</vt:lpstr>
      <vt:lpstr>PowerPoint Presentation</vt:lpstr>
      <vt:lpstr>PowerPoint Presentation</vt:lpstr>
      <vt:lpstr>PowerPoint Presentation</vt:lpstr>
      <vt:lpstr>PowerPoint Presentation</vt:lpstr>
      <vt:lpstr>PowerPoint Presentation</vt:lpstr>
    </vt:vector>
  </TitlesOfParts>
  <Company>ntua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ΜΟΡΙΑΚΗ  ΠΡΟΣΟΜΟΙΩΣΗ   ΥΛΙΚΩΝ</dc:title>
  <dc:creator>Doros N. Theodorou</dc:creator>
  <cp:lastModifiedBy>Doros N. Theodorou</cp:lastModifiedBy>
  <cp:revision>80</cp:revision>
  <dcterms:created xsi:type="dcterms:W3CDTF">2008-02-14T09:28:54Z</dcterms:created>
  <dcterms:modified xsi:type="dcterms:W3CDTF">2025-02-09T19:35:45Z</dcterms:modified>
</cp:coreProperties>
</file>