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5" r:id="rId2"/>
    <p:sldMasterId id="2147483687" r:id="rId3"/>
  </p:sldMasterIdLst>
  <p:notesMasterIdLst>
    <p:notesMasterId r:id="rId17"/>
  </p:notesMasterIdLst>
  <p:handoutMasterIdLst>
    <p:handoutMasterId r:id="rId18"/>
  </p:handoutMasterIdLst>
  <p:sldIdLst>
    <p:sldId id="537" r:id="rId4"/>
    <p:sldId id="538" r:id="rId5"/>
    <p:sldId id="539" r:id="rId6"/>
    <p:sldId id="540" r:id="rId7"/>
    <p:sldId id="541" r:id="rId8"/>
    <p:sldId id="542" r:id="rId9"/>
    <p:sldId id="543" r:id="rId10"/>
    <p:sldId id="544" r:id="rId11"/>
    <p:sldId id="545" r:id="rId12"/>
    <p:sldId id="546" r:id="rId13"/>
    <p:sldId id="547" r:id="rId14"/>
    <p:sldId id="549" r:id="rId15"/>
    <p:sldId id="548" r:id="rId16"/>
  </p:sldIdLst>
  <p:sldSz cx="9144000" cy="6858000" type="screen4x3"/>
  <p:notesSz cx="7099300" cy="10234613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books" initials="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33"/>
    <a:srgbClr val="1A0BDF"/>
    <a:srgbClr val="A05E5E"/>
    <a:srgbClr val="7C0000"/>
    <a:srgbClr val="66CCFF"/>
    <a:srgbClr val="FFC1C1"/>
    <a:srgbClr val="C46200"/>
    <a:srgbClr val="F48600"/>
    <a:srgbClr val="D36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658" autoAdjust="0"/>
    <p:restoredTop sz="99169" autoAdjust="0"/>
  </p:normalViewPr>
  <p:slideViewPr>
    <p:cSldViewPr>
      <p:cViewPr varScale="1">
        <p:scale>
          <a:sx n="79" d="100"/>
          <a:sy n="79" d="100"/>
        </p:scale>
        <p:origin x="20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778" y="-96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r>
              <a:rPr lang="en-US" altLang="el-GR"/>
              <a:t>Χωρικές Βάσεις Δεδομένων</a:t>
            </a:r>
          </a:p>
        </p:txBody>
      </p:sp>
      <p:sp>
        <p:nvSpPr>
          <p:cNvPr id="346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346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r>
              <a:rPr lang="el-GR" altLang="el-GR"/>
              <a:t>1.</a:t>
            </a:r>
            <a:fld id="{697C6E0B-DF93-4C02-A95A-04A4939AD3A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44069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r>
              <a:rPr lang="en-US" altLang="el-GR"/>
              <a:t>Χωρικές Βάσεις Δεδομένων</a:t>
            </a:r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fld id="{BD5E32D8-27E8-4CDA-B4B3-863F6F39251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826488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altLang="el-GR"/>
              <a:t>Χωρικές Βάσεις Δεδομένων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5E32D8-27E8-4CDA-B4B3-863F6F39251B}" type="slidenum">
              <a:rPr lang="en-US" altLang="el-GR" smtClean="0"/>
              <a:pPr/>
              <a:t>5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9612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71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05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797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594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764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8389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7618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941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9923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9571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129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2919" y="457200"/>
            <a:ext cx="8229600" cy="868346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3207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29519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912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26215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01710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43700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5632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47059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02987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6288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872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68346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18 - Θέση κειμένου"/>
          <p:cNvSpPr>
            <a:spLocks noGrp="1"/>
          </p:cNvSpPr>
          <p:nvPr>
            <p:ph type="body" sz="quarter" idx="13"/>
          </p:nvPr>
        </p:nvSpPr>
        <p:spPr>
          <a:xfrm>
            <a:off x="571500" y="1285875"/>
            <a:ext cx="7000896" cy="571500"/>
          </a:xfrm>
        </p:spPr>
        <p:txBody>
          <a:bodyPr>
            <a:normAutofit/>
          </a:bodyPr>
          <a:lstStyle>
            <a:lvl1pPr>
              <a:buNone/>
              <a:defRPr sz="2400" b="1" i="1" u="sng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0253245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94347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2293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7926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96010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33133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337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92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786" y="2928934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135729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Ορθογώνιο"/>
          <p:cNvSpPr/>
          <p:nvPr userDrawn="1"/>
        </p:nvSpPr>
        <p:spPr>
          <a:xfrm>
            <a:off x="785786" y="4000504"/>
            <a:ext cx="771530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1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39784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43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39784"/>
          </a:xfrm>
        </p:spPr>
        <p:txBody>
          <a:bodyPr/>
          <a:lstStyle>
            <a:lvl1pPr>
              <a:defRPr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2919" y="457200"/>
            <a:ext cx="8229600" cy="939784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2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14728" y="400753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3/12/2024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7 - Εικόνα" descr="pyrforos-40%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381000" y="299669"/>
            <a:ext cx="571500" cy="571500"/>
          </a:xfrm>
          <a:prstGeom prst="rect">
            <a:avLst/>
          </a:prstGeom>
        </p:spPr>
      </p:pic>
      <p:sp>
        <p:nvSpPr>
          <p:cNvPr id="10" name="8 - TextBox"/>
          <p:cNvSpPr txBox="1"/>
          <p:nvPr userDrawn="1"/>
        </p:nvSpPr>
        <p:spPr>
          <a:xfrm>
            <a:off x="843960" y="294668"/>
            <a:ext cx="52496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INTERDEPARTMENTAL POSTGRADUATE COURSE IN </a:t>
            </a:r>
            <a:r>
              <a:rPr lang="en-US" sz="1400" b="1" dirty="0">
                <a:solidFill>
                  <a:prstClr val="black"/>
                </a:solidFill>
                <a:latin typeface="Calibri"/>
              </a:rPr>
              <a:t>GEOINFORMATICS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6 - Ορθογώνιο"/>
          <p:cNvSpPr/>
          <p:nvPr userDrawn="1"/>
        </p:nvSpPr>
        <p:spPr>
          <a:xfrm>
            <a:off x="750067" y="1295400"/>
            <a:ext cx="771530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713B-712D-433D-853E-8779744A04CD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665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1484A-1B35-494B-925B-1656BDDC08AB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7 - Εικόνα" descr="pyrforos-40%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28600" y="87781"/>
            <a:ext cx="571500" cy="571500"/>
          </a:xfrm>
          <a:prstGeom prst="rect">
            <a:avLst/>
          </a:prstGeom>
        </p:spPr>
      </p:pic>
      <p:sp>
        <p:nvSpPr>
          <p:cNvPr id="8" name="8 - TextBox"/>
          <p:cNvSpPr txBox="1"/>
          <p:nvPr userDrawn="1"/>
        </p:nvSpPr>
        <p:spPr>
          <a:xfrm>
            <a:off x="847700" y="34977"/>
            <a:ext cx="44342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l-GR" sz="1600" dirty="0">
                <a:solidFill>
                  <a:prstClr val="black"/>
                </a:solidFill>
                <a:latin typeface="Calibri"/>
              </a:rPr>
              <a:t>ΜΕΤΑΠΤΥΧΙΑΚΟ ΠΡΟΓΡΑΜΜΑ  </a:t>
            </a:r>
            <a:r>
              <a:rPr lang="el-GR" sz="1600" b="1" dirty="0">
                <a:solidFill>
                  <a:prstClr val="black"/>
                </a:solidFill>
                <a:latin typeface="Calibri"/>
              </a:rPr>
              <a:t>ΓΕΩΠΛΗΡΟΦΟΡΙΚΗ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6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folab.stanford.edu/~ullman/fcdb/oracle/or-plsql.html" TargetMode="External"/><Relationship Id="rId2" Type="http://schemas.openxmlformats.org/officeDocument/2006/relationships/hyperlink" Target="http://www.oracle.com/technetwork/database/features/plsql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3resource.com/PostgreSQL/pl-pgsql-tutorial.php" TargetMode="External"/><Relationship Id="rId4" Type="http://schemas.openxmlformats.org/officeDocument/2006/relationships/hyperlink" Target="http://www.postgresql.org/docs/10/static/plpgsql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gresql.org/docs/10/static/plpgsql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697235" y="2590800"/>
            <a:ext cx="7467599" cy="91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Procedural Language  (PL/SQL)</a:t>
            </a:r>
          </a:p>
          <a:p>
            <a:pPr algn="ctr"/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3321111" y="5357826"/>
            <a:ext cx="21054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/>
              </a:rPr>
              <a:t>Nikolas Mitrou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/>
              </a:rPr>
              <a:t>Professor ECE, NTUA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1071538" y="4714884"/>
            <a:ext cx="707236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79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2800" b="0" dirty="0"/>
              <a:t>(</a:t>
            </a:r>
            <a:r>
              <a:rPr lang="el-GR" sz="2800" b="0" dirty="0"/>
              <a:t>συνέχεια)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3400" y="2849820"/>
            <a:ext cx="8457507" cy="121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u="sng" dirty="0"/>
              <a:t>Preparation</a:t>
            </a:r>
            <a:r>
              <a:rPr lang="el-GR" sz="2000" b="1" u="sng" dirty="0"/>
              <a:t>, </a:t>
            </a:r>
            <a:r>
              <a:rPr lang="en-US" sz="2000" b="1" u="sng" dirty="0"/>
              <a:t>with two changes in the schema</a:t>
            </a:r>
            <a:r>
              <a:rPr lang="el-GR" sz="2000" b="1" dirty="0"/>
              <a:t>:</a:t>
            </a:r>
          </a:p>
          <a:p>
            <a:r>
              <a:rPr lang="en-US" sz="2000" dirty="0"/>
              <a:t>The PRIMARY KEY of the </a:t>
            </a:r>
            <a:r>
              <a:rPr lang="en-US" sz="2000" b="1" dirty="0"/>
              <a:t>room</a:t>
            </a:r>
            <a:r>
              <a:rPr lang="en-US" sz="2000" dirty="0"/>
              <a:t> table is declared </a:t>
            </a:r>
            <a:r>
              <a:rPr lang="en-US" sz="2000" dirty="0">
                <a:solidFill>
                  <a:srgbClr val="FF0000"/>
                </a:solidFill>
              </a:rPr>
              <a:t>SERIAL</a:t>
            </a:r>
            <a:r>
              <a:rPr lang="en-US" sz="2000" dirty="0"/>
              <a:t>, in order to be created automatically</a:t>
            </a:r>
          </a:p>
          <a:p>
            <a:r>
              <a:rPr lang="en-US" sz="2000" dirty="0"/>
              <a:t>A secondary table </a:t>
            </a:r>
            <a:r>
              <a:rPr lang="en-US" sz="2000" dirty="0" err="1">
                <a:solidFill>
                  <a:srgbClr val="FF0000"/>
                </a:solidFill>
              </a:rPr>
              <a:t>roomuniversity</a:t>
            </a:r>
            <a:r>
              <a:rPr lang="en-US" sz="2000" dirty="0"/>
              <a:t> is created (hint)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973" y="1295400"/>
            <a:ext cx="780980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Example</a:t>
            </a:r>
            <a:r>
              <a:rPr lang="el-GR" sz="24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 3</a:t>
            </a:r>
            <a:r>
              <a:rPr lang="el-GR" sz="2400" b="1" i="1" dirty="0">
                <a:solidFill>
                  <a:srgbClr val="FF0000"/>
                </a:solidFill>
                <a:latin typeface="Calibri" panose="020F0502020204030204" pitchFamily="34" charset="0"/>
              </a:rPr>
              <a:t>:  </a:t>
            </a:r>
            <a:endParaRPr lang="en-US" sz="2400" b="1" i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dirty="0">
                <a:solidFill>
                  <a:srgbClr val="1A0BDF"/>
                </a:solidFill>
                <a:latin typeface="Calibri" panose="020F0502020204030204" pitchFamily="34" charset="0"/>
              </a:rPr>
              <a:t>Enter as many new entries in the </a:t>
            </a:r>
            <a:r>
              <a:rPr lang="en-US" b="1" dirty="0">
                <a:solidFill>
                  <a:srgbClr val="1A0BDF"/>
                </a:solidFill>
                <a:latin typeface="Calibri" panose="020F0502020204030204" pitchFamily="34" charset="0"/>
              </a:rPr>
              <a:t>room</a:t>
            </a:r>
            <a:r>
              <a:rPr lang="en-US" dirty="0">
                <a:solidFill>
                  <a:srgbClr val="1A0BDF"/>
                </a:solidFill>
                <a:latin typeface="Calibri" panose="020F0502020204030204" pitchFamily="34" charset="0"/>
              </a:rPr>
              <a:t> table of the Elementary Student Registry as the different home universities of the students, with </a:t>
            </a:r>
            <a:r>
              <a:rPr lang="en-US" b="1" dirty="0">
                <a:solidFill>
                  <a:srgbClr val="1A0BDF"/>
                </a:solidFill>
                <a:latin typeface="Calibri" panose="020F0502020204030204" pitchFamily="34" charset="0"/>
              </a:rPr>
              <a:t>use</a:t>
            </a:r>
            <a:r>
              <a:rPr lang="en-US" dirty="0">
                <a:solidFill>
                  <a:srgbClr val="1A0BDF"/>
                </a:solidFill>
                <a:latin typeface="Calibri" panose="020F0502020204030204" pitchFamily="34" charset="0"/>
              </a:rPr>
              <a:t> type '</a:t>
            </a:r>
            <a:r>
              <a:rPr lang="en-US" b="1" dirty="0">
                <a:solidFill>
                  <a:srgbClr val="1A0BDF"/>
                </a:solidFill>
                <a:latin typeface="Calibri" panose="020F0502020204030204" pitchFamily="34" charset="0"/>
              </a:rPr>
              <a:t>office</a:t>
            </a:r>
            <a:r>
              <a:rPr lang="en-US" dirty="0">
                <a:solidFill>
                  <a:srgbClr val="1A0BDF"/>
                </a:solidFill>
                <a:latin typeface="Calibri" panose="020F0502020204030204" pitchFamily="34" charset="0"/>
              </a:rPr>
              <a:t>' and </a:t>
            </a:r>
            <a:r>
              <a:rPr lang="en-US" b="1" dirty="0">
                <a:solidFill>
                  <a:srgbClr val="1A0BDF"/>
                </a:solidFill>
                <a:latin typeface="Calibri" panose="020F0502020204030204" pitchFamily="34" charset="0"/>
              </a:rPr>
              <a:t>label</a:t>
            </a:r>
            <a:r>
              <a:rPr lang="en-US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1A0BDF"/>
                </a:solidFill>
                <a:latin typeface="Calibri" panose="020F0502020204030204" pitchFamily="34" charset="0"/>
              </a:rPr>
              <a:t>‘GI-2024.x</a:t>
            </a:r>
            <a:r>
              <a:rPr lang="en-US" dirty="0">
                <a:solidFill>
                  <a:srgbClr val="1A0BDF"/>
                </a:solidFill>
                <a:latin typeface="Calibri" panose="020F0502020204030204" pitchFamily="34" charset="0"/>
              </a:rPr>
              <a:t>', x=1,2,... </a:t>
            </a:r>
            <a:r>
              <a:rPr lang="el-GR" dirty="0">
                <a:solidFill>
                  <a:srgbClr val="1A0BDF"/>
                </a:solidFill>
                <a:latin typeface="Calibri" panose="020F0502020204030204" pitchFamily="34" charset="0"/>
              </a:rPr>
              <a:t>  </a:t>
            </a:r>
            <a:endParaRPr lang="el-GR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" y="4038600"/>
            <a:ext cx="5836920" cy="2631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-- 1. Create a copy of table 'room'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room_temp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AS TABLE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-- 2. Create a new table 'room' with a SERIAL key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DROP TABLE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SERIAL PRIMARY KEY,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VARCHAR(50) DEFAULT NULL,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room_use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seats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l-G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3.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Insert the old entries from the copy table</a:t>
            </a:r>
            <a:endParaRPr lang="el-GR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1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label, seats)</a:t>
            </a:r>
          </a:p>
          <a:p>
            <a:pPr algn="l"/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1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label, seats </a:t>
            </a:r>
            <a:r>
              <a:rPr lang="en-US" sz="11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room_temp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GB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l-G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4.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Change the starting value of the PRIMARY KEY </a:t>
            </a:r>
            <a:endParaRPr lang="el-GR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ALTER SEQUENCE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_seq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RESTART WITH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202410;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4102775"/>
            <a:ext cx="3787140" cy="17389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l-G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-- 5.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Create table '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roomuniversity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l-GR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exercise1.roomuniversity (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(50),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PRIMARY KEY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FOREIGN KEY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exercise1.room(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ON DELETE CASCADE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);</a:t>
            </a:r>
          </a:p>
        </p:txBody>
      </p:sp>
    </p:spTree>
    <p:extLst>
      <p:ext uri="{BB962C8B-B14F-4D97-AF65-F5344CB8AC3E}">
        <p14:creationId xmlns:p14="http://schemas.microsoft.com/office/powerpoint/2010/main" val="3460244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2800" b="0" dirty="0"/>
              <a:t>(</a:t>
            </a:r>
            <a:r>
              <a:rPr lang="el-GR" sz="2800" b="0" dirty="0"/>
              <a:t>συνέχεια)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295400"/>
            <a:ext cx="4304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Example</a:t>
            </a:r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 3</a:t>
            </a:r>
            <a:r>
              <a:rPr lang="en-US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r>
              <a:rPr lang="el-GR" sz="2400" u="sng" dirty="0">
                <a:solidFill>
                  <a:srgbClr val="1A0BDF"/>
                </a:solidFill>
                <a:latin typeface="Calibri" panose="020F0502020204030204" pitchFamily="34" charset="0"/>
              </a:rPr>
              <a:t>(</a:t>
            </a:r>
            <a:r>
              <a:rPr lang="en-US" sz="2400" u="sng" dirty="0">
                <a:solidFill>
                  <a:srgbClr val="1A0BDF"/>
                </a:solidFill>
                <a:latin typeface="Calibri" panose="020F0502020204030204" pitchFamily="34" charset="0"/>
              </a:rPr>
              <a:t>cont.</a:t>
            </a:r>
            <a:r>
              <a:rPr lang="el-GR" sz="2400" u="sng" dirty="0">
                <a:solidFill>
                  <a:srgbClr val="1A0BDF"/>
                </a:solidFill>
                <a:latin typeface="Calibri" panose="020F0502020204030204" pitchFamily="34" charset="0"/>
              </a:rPr>
              <a:t>)</a:t>
            </a:r>
            <a:r>
              <a:rPr lang="el-GR" sz="2400" b="1" i="1" dirty="0">
                <a:solidFill>
                  <a:srgbClr val="1A0BDF"/>
                </a:solidFill>
                <a:latin typeface="Calibri" panose="020F0502020204030204" pitchFamily="34" charset="0"/>
              </a:rPr>
              <a:t>  </a:t>
            </a:r>
            <a:endParaRPr lang="en-US" sz="2400" b="1" i="1" dirty="0">
              <a:solidFill>
                <a:srgbClr val="1A0BD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676399"/>
            <a:ext cx="8534400" cy="4893647"/>
          </a:xfrm>
          <a:prstGeom prst="rect">
            <a:avLst/>
          </a:prstGeom>
          <a:solidFill>
            <a:schemeClr val="accent6">
              <a:lumMod val="20000"/>
              <a:lumOff val="8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OR REPLACE FUNCTION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exercise1.more_rooms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RETURNS void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$$</a:t>
            </a: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DECLARE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INTEGER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:= 1;</a:t>
            </a: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exercise1.person.university%TYPE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INTEGER;</a:t>
            </a: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 := </a:t>
            </a:r>
            <a:r>
              <a:rPr lang="el-GR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</a:t>
            </a:r>
            <a:r>
              <a:rPr lang="el-GR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-2024-'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  </a:t>
            </a:r>
          </a:p>
          <a:p>
            <a:pPr algn="l"/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Loop over the table entries to get universities and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corresponding number of students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FOR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u,s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(SELECT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university,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COUNT(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university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student_num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exercise1.person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category=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'student'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ak_year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2024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university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student_num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DESC) 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LOOP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 (label, use, seats)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 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CONCAT(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str,cnt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'office'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,s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 The PRIMARY KEY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is created automatically</a:t>
            </a:r>
            <a:endParaRPr lang="el-GR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roomuniversity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updated, with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  <a:endParaRPr lang="el-GR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--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the newly inserted entry in the room table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exercise1.roomuniversity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 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((SELECT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exercise1.room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WHERE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=CONCAT(</a:t>
            </a:r>
            <a:r>
              <a:rPr lang="en-US" sz="1200" b="1" dirty="0" err="1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str,cnt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u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END LOOP;</a:t>
            </a: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END;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$$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LANGUAGE </a:t>
            </a:r>
            <a:r>
              <a:rPr lang="en-US" sz="1200" b="1" dirty="0" err="1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plpgsql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/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exercise1.more_rooms();</a:t>
            </a:r>
            <a:endParaRPr lang="el-G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121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3200" b="0" dirty="0"/>
              <a:t>(cont.</a:t>
            </a:r>
            <a:r>
              <a:rPr lang="el-GR" sz="3200" b="0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5"/>
            <a:ext cx="6400800" cy="557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u="sng" dirty="0">
                <a:solidFill>
                  <a:srgbClr val="1A0BDF"/>
                </a:solidFill>
              </a:rPr>
              <a:t>Functions PL/</a:t>
            </a:r>
            <a:r>
              <a:rPr lang="en-US" sz="2400" b="1" i="1" u="sng" dirty="0" err="1">
                <a:solidFill>
                  <a:srgbClr val="1A0BDF"/>
                </a:solidFill>
              </a:rPr>
              <a:t>pgSQL</a:t>
            </a:r>
            <a:r>
              <a:rPr lang="en-US" sz="2400" b="1" i="1" u="sng" dirty="0">
                <a:solidFill>
                  <a:srgbClr val="1A0BDF"/>
                </a:solidFill>
              </a:rPr>
              <a:t> in the </a:t>
            </a:r>
            <a:r>
              <a:rPr lang="en-US" sz="2400" b="1" i="1" u="sng" dirty="0" err="1">
                <a:solidFill>
                  <a:srgbClr val="1A0BDF"/>
                </a:solidFill>
              </a:rPr>
              <a:t>PgAdmin</a:t>
            </a:r>
            <a:r>
              <a:rPr lang="en-US" sz="2400" b="1" i="1" u="sng" dirty="0">
                <a:solidFill>
                  <a:srgbClr val="1A0BDF"/>
                </a:solidFill>
              </a:rPr>
              <a:t> UI</a:t>
            </a:r>
            <a:endParaRPr lang="el-GR" sz="2400" b="1" i="1" u="sng" dirty="0">
              <a:solidFill>
                <a:srgbClr val="1A0BDF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B902E22-81F9-9833-5BBC-19B7D73552A2}"/>
              </a:ext>
            </a:extLst>
          </p:cNvPr>
          <p:cNvGrpSpPr/>
          <p:nvPr/>
        </p:nvGrpSpPr>
        <p:grpSpPr>
          <a:xfrm>
            <a:off x="492919" y="2285999"/>
            <a:ext cx="8329761" cy="3500221"/>
            <a:chOff x="492919" y="2285999"/>
            <a:chExt cx="8329761" cy="3500221"/>
          </a:xfrm>
        </p:grpSpPr>
        <p:pic>
          <p:nvPicPr>
            <p:cNvPr id="5" name="Εικόνα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19" y="2285999"/>
              <a:ext cx="8329761" cy="3500221"/>
            </a:xfrm>
            <a:prstGeom prst="rect">
              <a:avLst/>
            </a:prstGeom>
          </p:spPr>
        </p:pic>
        <p:sp>
          <p:nvSpPr>
            <p:cNvPr id="6" name="Ορθογώνιο 5"/>
            <p:cNvSpPr/>
            <p:nvPr/>
          </p:nvSpPr>
          <p:spPr>
            <a:xfrm>
              <a:off x="685800" y="3352800"/>
              <a:ext cx="1752600" cy="2209800"/>
            </a:xfrm>
            <a:prstGeom prst="rect">
              <a:avLst/>
            </a:prstGeom>
            <a:noFill/>
            <a:ln>
              <a:solidFill>
                <a:srgbClr val="1A0B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Ορθογώνιο 6"/>
            <p:cNvSpPr/>
            <p:nvPr/>
          </p:nvSpPr>
          <p:spPr>
            <a:xfrm>
              <a:off x="838200" y="4114800"/>
              <a:ext cx="1524000" cy="990600"/>
            </a:xfrm>
            <a:prstGeom prst="rect">
              <a:avLst/>
            </a:prstGeom>
            <a:noFill/>
            <a:ln>
              <a:solidFill>
                <a:srgbClr val="1A0B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Ορθογώνιο 7"/>
            <p:cNvSpPr/>
            <p:nvPr/>
          </p:nvSpPr>
          <p:spPr>
            <a:xfrm>
              <a:off x="996950" y="4923365"/>
              <a:ext cx="1130300" cy="13970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0" name="Ευθύγραμμο βέλος σύνδεσης 9"/>
            <p:cNvCxnSpPr/>
            <p:nvPr/>
          </p:nvCxnSpPr>
          <p:spPr>
            <a:xfrm flipV="1">
              <a:off x="2127250" y="3894665"/>
              <a:ext cx="609600" cy="9906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Ορθογώνιο 10"/>
            <p:cNvSpPr/>
            <p:nvPr/>
          </p:nvSpPr>
          <p:spPr>
            <a:xfrm>
              <a:off x="2590800" y="3771899"/>
              <a:ext cx="990600" cy="11430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2" name="Ευθύγραμμο βέλος σύνδεσης 11"/>
            <p:cNvCxnSpPr/>
            <p:nvPr/>
          </p:nvCxnSpPr>
          <p:spPr>
            <a:xfrm flipV="1">
              <a:off x="3352800" y="2895600"/>
              <a:ext cx="304800" cy="86783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37B9198-9D87-3533-4D23-6E526E9925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98281" y="3581400"/>
              <a:ext cx="726439" cy="152400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477638F2-B9F1-DD49-FD6D-78BD211140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27197" y="3972928"/>
              <a:ext cx="995322" cy="174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1949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2800" b="0" dirty="0"/>
              <a:t>(cont.</a:t>
            </a:r>
            <a:r>
              <a:rPr lang="el-GR" sz="2800" b="0" dirty="0"/>
              <a:t>)</a:t>
            </a:r>
            <a:endParaRPr lang="el-GR" sz="2800" dirty="0"/>
          </a:p>
        </p:txBody>
      </p:sp>
      <p:sp>
        <p:nvSpPr>
          <p:cNvPr id="5" name="Θέση κειμένου 4"/>
          <p:cNvSpPr txBox="1">
            <a:spLocks noGrp="1"/>
          </p:cNvSpPr>
          <p:nvPr>
            <p:ph type="body" sz="quarter" idx="13"/>
          </p:nvPr>
        </p:nvSpPr>
        <p:spPr>
          <a:xfrm>
            <a:off x="571500" y="1285875"/>
            <a:ext cx="8115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Example </a:t>
            </a:r>
            <a:r>
              <a:rPr lang="el-GR" sz="2400" u="sng" dirty="0">
                <a:solidFill>
                  <a:srgbClr val="1A0BDF"/>
                </a:solidFill>
                <a:latin typeface="Calibri" panose="020F0502020204030204" pitchFamily="34" charset="0"/>
              </a:rPr>
              <a:t>(</a:t>
            </a:r>
            <a:r>
              <a:rPr lang="en-US" sz="2400" u="sng" dirty="0" err="1">
                <a:solidFill>
                  <a:srgbClr val="1A0BDF"/>
                </a:solidFill>
                <a:latin typeface="Calibri" panose="020F0502020204030204" pitchFamily="34" charset="0"/>
              </a:rPr>
              <a:t>cont</a:t>
            </a:r>
            <a:r>
              <a:rPr lang="el-GR" sz="2400" u="sng" dirty="0">
                <a:solidFill>
                  <a:srgbClr val="1A0BDF"/>
                </a:solidFill>
                <a:latin typeface="Calibri" panose="020F0502020204030204" pitchFamily="34" charset="0"/>
              </a:rPr>
              <a:t>)</a:t>
            </a:r>
            <a:r>
              <a:rPr lang="el-GR" sz="2400" u="none" dirty="0">
                <a:solidFill>
                  <a:srgbClr val="1A0BDF"/>
                </a:solidFill>
                <a:latin typeface="Calibri" panose="020F0502020204030204" pitchFamily="34" charset="0"/>
              </a:rPr>
              <a:t>: </a:t>
            </a:r>
            <a:r>
              <a:rPr lang="en-US" sz="2400" b="0" i="0" u="none" dirty="0">
                <a:solidFill>
                  <a:schemeClr val="tx1"/>
                </a:solidFill>
                <a:latin typeface="Calibri" panose="020F0502020204030204" pitchFamily="34" charset="0"/>
              </a:rPr>
              <a:t>Tables </a:t>
            </a:r>
            <a:r>
              <a:rPr lang="en-US" sz="2400" i="0" u="none" dirty="0">
                <a:solidFill>
                  <a:schemeClr val="tx1"/>
                </a:solidFill>
                <a:latin typeface="Calibri" panose="020F0502020204030204" pitchFamily="34" charset="0"/>
              </a:rPr>
              <a:t>room </a:t>
            </a:r>
            <a:r>
              <a:rPr lang="en-US" b="0" i="0" u="none" dirty="0">
                <a:solidFill>
                  <a:schemeClr val="tx1"/>
                </a:solidFill>
                <a:latin typeface="Calibri" panose="020F0502020204030204" pitchFamily="34" charset="0"/>
              </a:rPr>
              <a:t>and</a:t>
            </a:r>
            <a:r>
              <a:rPr lang="el-GR" i="0" u="none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i="0" u="none" dirty="0" err="1">
                <a:solidFill>
                  <a:schemeClr val="tx1"/>
                </a:solidFill>
                <a:latin typeface="Calibri" panose="020F0502020204030204" pitchFamily="34" charset="0"/>
              </a:rPr>
              <a:t>roomuniversity</a:t>
            </a:r>
            <a:r>
              <a:rPr lang="el-GR" sz="2400" i="0" u="none" dirty="0">
                <a:solidFill>
                  <a:schemeClr val="tx1"/>
                </a:solidFill>
                <a:latin typeface="Calibri" panose="020F0502020204030204" pitchFamily="34" charset="0"/>
              </a:rPr>
              <a:t>  </a:t>
            </a:r>
            <a:endParaRPr lang="en-US" sz="2400" i="0" u="none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Ευθύγραμμο βέλος σύνδεσης 8"/>
          <p:cNvCxnSpPr>
            <a:cxnSpLocks/>
          </p:cNvCxnSpPr>
          <p:nvPr/>
        </p:nvCxnSpPr>
        <p:spPr>
          <a:xfrm flipH="1">
            <a:off x="2895600" y="1702462"/>
            <a:ext cx="857250" cy="451759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/>
          <p:cNvCxnSpPr>
            <a:cxnSpLocks/>
          </p:cNvCxnSpPr>
          <p:nvPr/>
        </p:nvCxnSpPr>
        <p:spPr>
          <a:xfrm>
            <a:off x="5848352" y="1702462"/>
            <a:ext cx="552448" cy="1177898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E5F6E174-8E92-4EC7-2BD4-E526BD031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2880360"/>
            <a:ext cx="2819400" cy="347848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57F934C-CAF2-2ED2-7A9E-D00EF6265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" y="2209800"/>
            <a:ext cx="4351020" cy="395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3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Procedural Language  (PL/SQL)</a:t>
            </a:r>
            <a:endParaRPr lang="el-GR" sz="3600" b="1" dirty="0"/>
          </a:p>
          <a:p>
            <a:pPr marL="987425" lvl="1"/>
            <a:r>
              <a:rPr lang="en-US" b="1" dirty="0">
                <a:solidFill>
                  <a:srgbClr val="FF0000"/>
                </a:solidFill>
              </a:rPr>
              <a:t>Introduction</a:t>
            </a:r>
          </a:p>
          <a:p>
            <a:pPr marL="987425" lvl="1"/>
            <a:r>
              <a:rPr lang="en-US" b="1" dirty="0">
                <a:solidFill>
                  <a:srgbClr val="FF0000"/>
                </a:solidFill>
              </a:rPr>
              <a:t>Implementations</a:t>
            </a:r>
            <a:r>
              <a:rPr lang="el-GR" b="1" dirty="0">
                <a:solidFill>
                  <a:srgbClr val="FF0000"/>
                </a:solidFill>
              </a:rPr>
              <a:t>:</a:t>
            </a:r>
          </a:p>
          <a:p>
            <a:pPr marL="1387475" lvl="2"/>
            <a:r>
              <a:rPr lang="en-US" b="1" dirty="0">
                <a:solidFill>
                  <a:srgbClr val="1A0BDF"/>
                </a:solidFill>
              </a:rPr>
              <a:t>PL/PostgreSQL – PL/</a:t>
            </a:r>
            <a:r>
              <a:rPr lang="en-US" b="1" dirty="0" err="1">
                <a:solidFill>
                  <a:srgbClr val="1A0BDF"/>
                </a:solidFill>
              </a:rPr>
              <a:t>pgSQL</a:t>
            </a:r>
            <a:endParaRPr lang="en-US" b="1" dirty="0">
              <a:solidFill>
                <a:srgbClr val="1A0BDF"/>
              </a:solidFill>
            </a:endParaRPr>
          </a:p>
          <a:p>
            <a:pPr marL="1387475" lvl="2"/>
            <a:r>
              <a:rPr lang="en-US" b="1" dirty="0">
                <a:solidFill>
                  <a:srgbClr val="1A0BDF"/>
                </a:solidFill>
              </a:rPr>
              <a:t>Oracle PL/SQL</a:t>
            </a:r>
          </a:p>
          <a:p>
            <a:pPr marL="1387475" lvl="2"/>
            <a:r>
              <a:rPr lang="en-US" b="1" dirty="0">
                <a:solidFill>
                  <a:srgbClr val="1A0BDF"/>
                </a:solidFill>
              </a:rPr>
              <a:t>…</a:t>
            </a:r>
            <a:endParaRPr lang="el-GR" b="1" dirty="0">
              <a:solidFill>
                <a:srgbClr val="FF0000"/>
              </a:solidFill>
            </a:endParaRPr>
          </a:p>
          <a:p>
            <a:pPr marL="987425" lvl="1"/>
            <a:r>
              <a:rPr lang="en-US" b="1" dirty="0">
                <a:solidFill>
                  <a:srgbClr val="FF0000"/>
                </a:solidFill>
              </a:rPr>
              <a:t>Structure</a:t>
            </a:r>
            <a:r>
              <a:rPr lang="el-GR" b="1" dirty="0">
                <a:solidFill>
                  <a:srgbClr val="FF0000"/>
                </a:solidFill>
              </a:rPr>
              <a:t> – </a:t>
            </a:r>
            <a:r>
              <a:rPr lang="en-US" b="1" dirty="0">
                <a:solidFill>
                  <a:srgbClr val="FF0000"/>
                </a:solidFill>
              </a:rPr>
              <a:t>Declarative statements PL/</a:t>
            </a:r>
            <a:r>
              <a:rPr lang="en-US" b="1" dirty="0" err="1">
                <a:solidFill>
                  <a:srgbClr val="FF0000"/>
                </a:solidFill>
              </a:rPr>
              <a:t>pgSQL</a:t>
            </a:r>
            <a:endParaRPr lang="el-GR" b="1" dirty="0">
              <a:solidFill>
                <a:srgbClr val="FF0000"/>
              </a:solidFill>
            </a:endParaRPr>
          </a:p>
          <a:p>
            <a:pPr marL="987425" lvl="1"/>
            <a:r>
              <a:rPr lang="en-US" b="1" dirty="0">
                <a:solidFill>
                  <a:srgbClr val="FF0000"/>
                </a:solidFill>
              </a:rPr>
              <a:t>Executable statements and flow control in PL/</a:t>
            </a:r>
            <a:r>
              <a:rPr lang="en-US" b="1" dirty="0" err="1">
                <a:solidFill>
                  <a:srgbClr val="FF0000"/>
                </a:solidFill>
              </a:rPr>
              <a:t>pgSQL</a:t>
            </a:r>
            <a:endParaRPr lang="en-US" b="1" dirty="0">
              <a:solidFill>
                <a:srgbClr val="FF0000"/>
              </a:solidFill>
            </a:endParaRPr>
          </a:p>
          <a:p>
            <a:pPr marL="987425" lvl="1"/>
            <a:r>
              <a:rPr lang="en-US" b="1" dirty="0">
                <a:solidFill>
                  <a:srgbClr val="FF0000"/>
                </a:solidFill>
              </a:rPr>
              <a:t>Data structures and function parameters</a:t>
            </a:r>
            <a:r>
              <a:rPr lang="el-GR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PL/</a:t>
            </a:r>
            <a:r>
              <a:rPr lang="en-US" b="1" dirty="0" err="1">
                <a:solidFill>
                  <a:srgbClr val="FF0000"/>
                </a:solidFill>
              </a:rPr>
              <a:t>pgSQL</a:t>
            </a:r>
            <a:endParaRPr lang="en-US" b="1" dirty="0">
              <a:solidFill>
                <a:srgbClr val="1A0BD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24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PL/SQL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611563"/>
          </a:xfrm>
        </p:spPr>
        <p:txBody>
          <a:bodyPr>
            <a:normAutofit/>
          </a:bodyPr>
          <a:lstStyle/>
          <a:p>
            <a:r>
              <a:rPr lang="en-US" sz="2400" dirty="0"/>
              <a:t>(SQL) programming language for servers</a:t>
            </a:r>
            <a:endParaRPr lang="el-GR" sz="2400" dirty="0"/>
          </a:p>
          <a:p>
            <a:r>
              <a:rPr lang="en-US" sz="2400" dirty="0"/>
              <a:t>Enriches SQL with control structures</a:t>
            </a:r>
            <a:endParaRPr lang="el-GR" sz="2400" dirty="0"/>
          </a:p>
          <a:p>
            <a:r>
              <a:rPr lang="en-US" sz="2400" dirty="0"/>
              <a:t>Defines functions/procedures</a:t>
            </a:r>
            <a:endParaRPr lang="el-GR" sz="2400" dirty="0"/>
          </a:p>
          <a:p>
            <a:r>
              <a:rPr lang="en-US" sz="2400" dirty="0"/>
              <a:t>Implements complex computations</a:t>
            </a:r>
            <a:endParaRPr lang="el-GR" sz="2400" dirty="0"/>
          </a:p>
          <a:p>
            <a:r>
              <a:rPr lang="en-US" sz="2400" dirty="0"/>
              <a:t>Accepts user-defined functions and operators</a:t>
            </a:r>
            <a:endParaRPr lang="el-GR" sz="2400" dirty="0"/>
          </a:p>
          <a:p>
            <a:r>
              <a:rPr lang="en-US" sz="2400" b="1" dirty="0">
                <a:solidFill>
                  <a:srgbClr val="FF0000"/>
                </a:solidFill>
              </a:rPr>
              <a:t>By using it, many time-consuming transactions with the server are avoided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4593" y="1447800"/>
            <a:ext cx="5447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Introduction – what PL/SQL is</a:t>
            </a:r>
            <a:r>
              <a:rPr lang="el-GR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/</a:t>
            </a:r>
            <a:r>
              <a:rPr lang="en-US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do</a:t>
            </a:r>
            <a:endParaRPr lang="el-GR" sz="28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85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PL/SQL</a:t>
            </a:r>
            <a:r>
              <a:rPr lang="el-GR" dirty="0"/>
              <a:t> </a:t>
            </a:r>
            <a:r>
              <a:rPr lang="en-US" sz="2800" b="0" dirty="0">
                <a:solidFill>
                  <a:prstClr val="black"/>
                </a:solidFill>
              </a:rPr>
              <a:t>(cont.</a:t>
            </a:r>
            <a:r>
              <a:rPr lang="el-GR" sz="2800" b="0" dirty="0">
                <a:solidFill>
                  <a:prstClr val="black"/>
                </a:solidFill>
              </a:rPr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611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ORACLE PL/SQL</a:t>
            </a:r>
          </a:p>
          <a:p>
            <a:pPr lvl="1"/>
            <a:r>
              <a:rPr lang="en-US" sz="2000" dirty="0"/>
              <a:t>Oracle Database 12</a:t>
            </a:r>
            <a:r>
              <a:rPr lang="en-US" sz="2000" i="1" dirty="0"/>
              <a:t>c</a:t>
            </a:r>
            <a:r>
              <a:rPr lang="en-US" sz="2000" dirty="0"/>
              <a:t>, PL/SQL </a:t>
            </a:r>
            <a:r>
              <a:rPr lang="en-US" sz="1800" dirty="0">
                <a:hlinkClick r:id="rId2"/>
              </a:rPr>
              <a:t>http://www.oracle.com/technetwork/database/features/plsql/index.html</a:t>
            </a:r>
            <a:r>
              <a:rPr lang="en-US" sz="1800" dirty="0"/>
              <a:t> </a:t>
            </a:r>
          </a:p>
          <a:p>
            <a:pPr lvl="1"/>
            <a:r>
              <a:rPr lang="en-US" sz="2000" dirty="0"/>
              <a:t>Using Oracle PL/SQL,  </a:t>
            </a:r>
            <a:r>
              <a:rPr lang="en-US" sz="1800" dirty="0">
                <a:hlinkClick r:id="rId3"/>
              </a:rPr>
              <a:t>http://infolab.stanford.edu/~ullman/fcdb/oracle/or-plsql.html</a:t>
            </a:r>
            <a:r>
              <a:rPr lang="en-US" dirty="0"/>
              <a:t>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PL/PostgreSQL</a:t>
            </a:r>
            <a:endParaRPr lang="en-US" sz="2400" b="1" dirty="0"/>
          </a:p>
          <a:p>
            <a:pPr lvl="1"/>
            <a:r>
              <a:rPr lang="en-US" sz="2000" dirty="0"/>
              <a:t>PL/</a:t>
            </a:r>
            <a:r>
              <a:rPr lang="en-US" sz="2000" dirty="0" err="1"/>
              <a:t>pgSQL</a:t>
            </a:r>
            <a:r>
              <a:rPr lang="en-US" sz="2000" dirty="0"/>
              <a:t> Documentation </a:t>
            </a:r>
            <a:r>
              <a:rPr lang="en-US" sz="1800" dirty="0">
                <a:hlinkClick r:id="rId4"/>
              </a:rPr>
              <a:t>http://www.postgresql.org/docs/</a:t>
            </a:r>
            <a:r>
              <a:rPr lang="el-GR" sz="1800" dirty="0">
                <a:hlinkClick r:id="rId4"/>
              </a:rPr>
              <a:t>10</a:t>
            </a:r>
            <a:r>
              <a:rPr lang="en-US" sz="1800" dirty="0">
                <a:hlinkClick r:id="rId4"/>
              </a:rPr>
              <a:t>/static/plpgsql.html</a:t>
            </a:r>
            <a:r>
              <a:rPr lang="en-US" sz="1800" dirty="0"/>
              <a:t>   </a:t>
            </a:r>
          </a:p>
          <a:p>
            <a:pPr lvl="1"/>
            <a:r>
              <a:rPr lang="en-US" sz="1800" dirty="0"/>
              <a:t>PL/</a:t>
            </a:r>
            <a:r>
              <a:rPr lang="en-US" sz="1800" dirty="0" err="1"/>
              <a:t>pgSQL</a:t>
            </a:r>
            <a:r>
              <a:rPr lang="en-US" sz="1800" dirty="0"/>
              <a:t> Tutorial, </a:t>
            </a:r>
            <a:r>
              <a:rPr lang="en-US" sz="1800" dirty="0">
                <a:hlinkClick r:id="rId5"/>
              </a:rPr>
              <a:t>http://www.w3resource.com/PostgreSQL/pl-pgsql-tutorial.php</a:t>
            </a:r>
            <a:r>
              <a:rPr lang="en-US" sz="1800" dirty="0"/>
              <a:t> </a:t>
            </a:r>
            <a:endParaRPr lang="el-GR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24593" y="1447800"/>
            <a:ext cx="3771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Implementations</a:t>
            </a:r>
            <a:endParaRPr lang="el-GR" sz="28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77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BC83F691-A96F-D46F-C51A-99DF613E570D}"/>
              </a:ext>
            </a:extLst>
          </p:cNvPr>
          <p:cNvSpPr/>
          <p:nvPr/>
        </p:nvSpPr>
        <p:spPr>
          <a:xfrm>
            <a:off x="814266" y="4591051"/>
            <a:ext cx="1849783" cy="177702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3047" y="4591051"/>
            <a:ext cx="2354363" cy="156448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[ &lt;&lt;</a:t>
            </a:r>
            <a:r>
              <a:rPr lang="en-US" sz="1600" b="1" i="1" dirty="0">
                <a:solidFill>
                  <a:srgbClr val="FF0000"/>
                </a:solidFill>
              </a:rPr>
              <a:t>label</a:t>
            </a:r>
            <a:r>
              <a:rPr lang="en-US" sz="1600" dirty="0"/>
              <a:t>&gt;&gt; ]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[ </a:t>
            </a:r>
            <a:r>
              <a:rPr lang="en-US" sz="1600" dirty="0">
                <a:solidFill>
                  <a:srgbClr val="1A0BDF"/>
                </a:solidFill>
              </a:rPr>
              <a:t>DECLARE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1A0BDF"/>
                </a:solidFill>
              </a:rPr>
              <a:t>        </a:t>
            </a:r>
            <a:r>
              <a:rPr lang="en-US" sz="1600" b="1" i="1" dirty="0">
                <a:solidFill>
                  <a:srgbClr val="1A0BDF"/>
                </a:solidFill>
              </a:rPr>
              <a:t>declarations</a:t>
            </a:r>
            <a:r>
              <a:rPr lang="en-US" sz="1600" dirty="0"/>
              <a:t> ]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1A0BDF"/>
                </a:solidFill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1A0BDF"/>
                </a:solidFill>
              </a:rPr>
              <a:t>       </a:t>
            </a:r>
            <a:r>
              <a:rPr lang="en-US" sz="1600" b="1" dirty="0">
                <a:solidFill>
                  <a:srgbClr val="1A0BDF"/>
                </a:solidFill>
              </a:rPr>
              <a:t> </a:t>
            </a:r>
            <a:r>
              <a:rPr lang="en-US" sz="1600" b="1" i="1" dirty="0">
                <a:solidFill>
                  <a:srgbClr val="1A0BDF"/>
                </a:solidFill>
              </a:rPr>
              <a:t>statements</a:t>
            </a:r>
            <a:r>
              <a:rPr lang="en-US" sz="1600" b="1" dirty="0">
                <a:solidFill>
                  <a:srgbClr val="1A0BDF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1A0BDF"/>
                </a:solidFill>
              </a:rPr>
              <a:t>END  </a:t>
            </a:r>
            <a:r>
              <a:rPr lang="en-US" sz="1600" dirty="0"/>
              <a:t>[</a:t>
            </a:r>
            <a:r>
              <a:rPr lang="en-US" sz="1600" b="1" i="1" dirty="0">
                <a:solidFill>
                  <a:srgbClr val="FF0000"/>
                </a:solidFill>
              </a:rPr>
              <a:t>label</a:t>
            </a:r>
            <a:r>
              <a:rPr lang="en-US" sz="1600" dirty="0"/>
              <a:t>] ;</a:t>
            </a:r>
            <a:endParaRPr lang="el-GR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717449" y="1447800"/>
            <a:ext cx="1797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Structure</a:t>
            </a:r>
            <a:endParaRPr lang="el-GR" sz="28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400395" y="2074068"/>
            <a:ext cx="3171479" cy="2802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800" dirty="0">
                <a:solidFill>
                  <a:srgbClr val="1A0BDF"/>
                </a:solidFill>
              </a:rPr>
              <a:t>Its basic structure is the </a:t>
            </a:r>
            <a:r>
              <a:rPr lang="en-US" sz="1800" b="1" dirty="0">
                <a:solidFill>
                  <a:srgbClr val="1A0BDF"/>
                </a:solidFill>
              </a:rPr>
              <a:t>block </a:t>
            </a:r>
            <a:r>
              <a:rPr lang="en-US" sz="1800" dirty="0">
                <a:solidFill>
                  <a:srgbClr val="1A0BDF"/>
                </a:solidFill>
              </a:rPr>
              <a:t>(defines the scope of its variables)</a:t>
            </a:r>
            <a:endParaRPr lang="el-GR" sz="1800" dirty="0">
              <a:solidFill>
                <a:srgbClr val="1A0BDF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sz="1800" dirty="0">
                <a:solidFill>
                  <a:srgbClr val="1A0BDF"/>
                </a:solidFill>
              </a:rPr>
              <a:t>A </a:t>
            </a:r>
            <a:r>
              <a:rPr lang="en-US" sz="1800" b="1" dirty="0">
                <a:solidFill>
                  <a:srgbClr val="1A0BDF"/>
                </a:solidFill>
              </a:rPr>
              <a:t>label</a:t>
            </a:r>
            <a:r>
              <a:rPr lang="el-GR" sz="1800" dirty="0">
                <a:solidFill>
                  <a:srgbClr val="1A0BDF"/>
                </a:solidFill>
              </a:rPr>
              <a:t> </a:t>
            </a:r>
            <a:r>
              <a:rPr lang="en-US" sz="1800" dirty="0">
                <a:solidFill>
                  <a:srgbClr val="1A0BDF"/>
                </a:solidFill>
              </a:rPr>
              <a:t>may be used for reference</a:t>
            </a:r>
            <a:endParaRPr lang="el-GR" sz="1800" dirty="0">
              <a:solidFill>
                <a:srgbClr val="1A0BDF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sz="1800" dirty="0">
                <a:solidFill>
                  <a:srgbClr val="1A0BDF"/>
                </a:solidFill>
              </a:rPr>
              <a:t>We can have </a:t>
            </a:r>
            <a:r>
              <a:rPr lang="en-US" sz="1800" b="1" dirty="0">
                <a:solidFill>
                  <a:srgbClr val="1A0BDF"/>
                </a:solidFill>
              </a:rPr>
              <a:t>nested blocks</a:t>
            </a:r>
            <a:endParaRPr lang="el-GR" sz="1400" b="1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sz="1800" b="1" dirty="0"/>
              <a:t>messages</a:t>
            </a:r>
            <a:endParaRPr lang="el-GR" sz="1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1659075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Example</a:t>
            </a:r>
            <a:endParaRPr lang="el-GR" sz="20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1524000" y="2052700"/>
            <a:ext cx="7423573" cy="4191000"/>
            <a:chOff x="1524000" y="2074068"/>
            <a:chExt cx="7423573" cy="4191000"/>
          </a:xfrm>
        </p:grpSpPr>
        <p:sp>
          <p:nvSpPr>
            <p:cNvPr id="7" name="Θέση περιεχομένου 2"/>
            <p:cNvSpPr txBox="1">
              <a:spLocks/>
            </p:cNvSpPr>
            <p:nvPr/>
          </p:nvSpPr>
          <p:spPr>
            <a:xfrm>
              <a:off x="3689773" y="2074068"/>
              <a:ext cx="5257800" cy="4191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CREATE FUNCTION </a:t>
              </a:r>
              <a:r>
                <a:rPr lang="en-US" sz="1050" b="1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[schema.]</a:t>
              </a:r>
              <a:r>
                <a:rPr lang="en-US" sz="105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somefunc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 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RETURNS INTEGER AS $$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&lt;&lt; </a:t>
              </a:r>
              <a:r>
                <a:rPr lang="en-US" sz="1050" b="1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outerblock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&gt;&gt;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DECLARE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quantity 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INTEGER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:= 30;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BEGIN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050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RAISE NOTICE </a:t>
              </a:r>
              <a:r>
                <a:rPr lang="en-US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'Quantity here is %', quantity;  -- Prints 30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quantity := 50;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-- this is a single-line comment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-- multiline comments are included within /* ….*/</a:t>
              </a:r>
              <a:endParaRPr lang="el-GR" sz="105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-- Create a </a:t>
              </a:r>
              <a:r>
                <a:rPr lang="en-US" sz="1050" b="1" dirty="0" err="1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subblock</a:t>
              </a:r>
              <a:endParaRPr lang="en-US" sz="105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DECLARE </a:t>
              </a:r>
              <a:endParaRPr lang="el-GR" sz="105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quantity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INTEGER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:= 80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; </a:t>
              </a:r>
              <a:endParaRPr lang="el-GR" sz="105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BEGIN </a:t>
              </a:r>
              <a:endParaRPr lang="el-GR" sz="105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</a:t>
              </a:r>
              <a:r>
                <a:rPr lang="en-US" sz="1050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RAISE NOTICE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'Quantity here is %', quantity; -- Prints 80</a:t>
              </a:r>
              <a:endParaRPr lang="el-GR" sz="105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l-GR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</a:t>
              </a:r>
              <a:r>
                <a:rPr lang="en-US" sz="1050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RAISE NOTICE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'Outer quantity here is %',</a:t>
              </a:r>
              <a:r>
                <a:rPr lang="el-GR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l-GR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</a:t>
              </a:r>
              <a:r>
                <a:rPr lang="en-US" sz="1050" b="1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outerblock</a:t>
              </a:r>
              <a:r>
                <a:rPr lang="en-US" sz="105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.quantity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 -- Prints 50 </a:t>
              </a:r>
              <a:endParaRPr lang="el-GR" sz="105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END; </a:t>
              </a:r>
              <a:endParaRPr lang="el-GR" sz="105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050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RAISE NOTICE</a:t>
              </a:r>
              <a:r>
                <a:rPr lang="en-US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'Quantity here is %', quantity; -- Prints 50</a:t>
              </a:r>
              <a:endParaRPr lang="el-GR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l-GR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l-GR" sz="105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quantity; </a:t>
              </a:r>
              <a:endParaRPr lang="el-GR" sz="105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END;</a:t>
              </a:r>
              <a:r>
                <a:rPr lang="en-US" sz="105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endParaRPr lang="el-GR" sz="105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0" indent="0" fontAlgn="auto"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$$ LANGUAGE </a:t>
              </a:r>
              <a:r>
                <a:rPr lang="en-US" sz="1050" b="1" dirty="0" err="1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plpgsql</a:t>
              </a:r>
              <a:r>
                <a:rPr lang="en-US" sz="1050" b="1" dirty="0">
                  <a:solidFill>
                    <a:srgbClr val="1A0BD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  <a:endParaRPr lang="el-GR" sz="105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fontAlgn="auto">
                <a:spcAft>
                  <a:spcPts val="0"/>
                </a:spcAft>
              </a:pPr>
              <a:endParaRPr lang="el-GR" sz="1600" dirty="0"/>
            </a:p>
          </p:txBody>
        </p:sp>
        <p:cxnSp>
          <p:nvCxnSpPr>
            <p:cNvPr id="6" name="Ευθύγραμμο βέλος σύνδεσης 5"/>
            <p:cNvCxnSpPr>
              <a:cxnSpLocks/>
            </p:cNvCxnSpPr>
            <p:nvPr/>
          </p:nvCxnSpPr>
          <p:spPr>
            <a:xfrm flipV="1">
              <a:off x="1524000" y="2476500"/>
              <a:ext cx="2571980" cy="592868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Ευθύγραμμο βέλος σύνδεσης 10"/>
            <p:cNvCxnSpPr>
              <a:cxnSpLocks/>
            </p:cNvCxnSpPr>
            <p:nvPr/>
          </p:nvCxnSpPr>
          <p:spPr>
            <a:xfrm>
              <a:off x="1752600" y="3450368"/>
              <a:ext cx="3539312" cy="1612238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Ευθύγραμμο βέλος σύνδεσης 12"/>
          <p:cNvCxnSpPr>
            <a:cxnSpLocks/>
          </p:cNvCxnSpPr>
          <p:nvPr/>
        </p:nvCxnSpPr>
        <p:spPr>
          <a:xfrm flipV="1">
            <a:off x="1819390" y="3140974"/>
            <a:ext cx="2143010" cy="92880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/>
          <p:cNvCxnSpPr>
            <a:cxnSpLocks/>
          </p:cNvCxnSpPr>
          <p:nvPr/>
        </p:nvCxnSpPr>
        <p:spPr>
          <a:xfrm>
            <a:off x="1752600" y="4128278"/>
            <a:ext cx="2182568" cy="1279056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/>
          <p:cNvCxnSpPr>
            <a:cxnSpLocks/>
          </p:cNvCxnSpPr>
          <p:nvPr/>
        </p:nvCxnSpPr>
        <p:spPr>
          <a:xfrm>
            <a:off x="1819390" y="4119500"/>
            <a:ext cx="2276590" cy="711993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Έλλειψη 4"/>
          <p:cNvSpPr/>
          <p:nvPr/>
        </p:nvSpPr>
        <p:spPr>
          <a:xfrm>
            <a:off x="8100522" y="2074068"/>
            <a:ext cx="228600" cy="21193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3723640" y="5943600"/>
            <a:ext cx="228600" cy="21193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2" name="Ευθύγραμμο βέλος σύνδεσης 21"/>
          <p:cNvCxnSpPr>
            <a:endCxn id="5" idx="4"/>
          </p:cNvCxnSpPr>
          <p:nvPr/>
        </p:nvCxnSpPr>
        <p:spPr>
          <a:xfrm flipV="1">
            <a:off x="5662122" y="2286000"/>
            <a:ext cx="2552700" cy="408207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Ευθύγραμμο βέλος σύνδεσης 23"/>
          <p:cNvCxnSpPr>
            <a:endCxn id="21" idx="5"/>
          </p:cNvCxnSpPr>
          <p:nvPr/>
        </p:nvCxnSpPr>
        <p:spPr>
          <a:xfrm flipH="1" flipV="1">
            <a:off x="3918762" y="6124495"/>
            <a:ext cx="1720038" cy="24357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63050" y="6368074"/>
            <a:ext cx="24929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i="1" dirty="0">
                <a:solidFill>
                  <a:srgbClr val="1A0BDF"/>
                </a:solidFill>
              </a:rPr>
              <a:t>$$: </a:t>
            </a:r>
            <a:r>
              <a:rPr lang="en-US" sz="1100" i="1" dirty="0">
                <a:solidFill>
                  <a:srgbClr val="1A0BDF"/>
                </a:solidFill>
              </a:rPr>
              <a:t>delineate the body of the function</a:t>
            </a:r>
            <a:endParaRPr lang="el-GR" sz="1100" i="1" dirty="0">
              <a:solidFill>
                <a:srgbClr val="1A0BD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08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2800" b="0" dirty="0">
                <a:solidFill>
                  <a:prstClr val="black"/>
                </a:solidFill>
              </a:rPr>
              <a:t>(cont.</a:t>
            </a:r>
            <a:r>
              <a:rPr lang="el-GR" sz="2800" b="0" dirty="0">
                <a:solidFill>
                  <a:prstClr val="black"/>
                </a:solidFill>
              </a:rPr>
              <a:t>)</a:t>
            </a:r>
            <a:endParaRPr lang="el-GR" dirty="0"/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838200" y="2057400"/>
            <a:ext cx="6477000" cy="3962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000" dirty="0">
                <a:solidFill>
                  <a:srgbClr val="1A0BDF"/>
                </a:solidFill>
              </a:rPr>
              <a:t>All variables must be declared </a:t>
            </a:r>
            <a:r>
              <a:rPr lang="el-GR" sz="2000" dirty="0">
                <a:solidFill>
                  <a:srgbClr val="1A0BDF"/>
                </a:solidFill>
              </a:rPr>
              <a:t>(</a:t>
            </a:r>
            <a:r>
              <a:rPr lang="en-US" sz="2000" dirty="0">
                <a:solidFill>
                  <a:srgbClr val="1A0BDF"/>
                </a:solidFill>
              </a:rPr>
              <a:t>with the exception of INTEGERS in a FOR loop</a:t>
            </a:r>
            <a:r>
              <a:rPr lang="el-GR" sz="2000" dirty="0">
                <a:solidFill>
                  <a:srgbClr val="1A0BDF"/>
                </a:solidFill>
              </a:rPr>
              <a:t>)</a:t>
            </a:r>
          </a:p>
          <a:p>
            <a:pPr fontAlgn="auto">
              <a:spcAft>
                <a:spcPts val="0"/>
              </a:spcAft>
            </a:pPr>
            <a:r>
              <a:rPr lang="en-US" sz="2000" dirty="0">
                <a:solidFill>
                  <a:srgbClr val="1A0BDF"/>
                </a:solidFill>
              </a:rPr>
              <a:t>Examples</a:t>
            </a:r>
            <a:r>
              <a:rPr lang="el-GR" sz="2000" dirty="0">
                <a:solidFill>
                  <a:srgbClr val="1A0BDF"/>
                </a:solidFill>
              </a:rPr>
              <a:t>:</a:t>
            </a:r>
          </a:p>
          <a:p>
            <a:pPr lvl="1" fontAlgn="auto">
              <a:spcAft>
                <a:spcPts val="0"/>
              </a:spcAft>
            </a:pPr>
            <a:r>
              <a:rPr lang="en-US" sz="1600" dirty="0">
                <a:solidFill>
                  <a:srgbClr val="FF0000"/>
                </a:solidFill>
              </a:rPr>
              <a:t>myint1 </a:t>
            </a:r>
            <a:r>
              <a:rPr lang="en-US" sz="1600" dirty="0">
                <a:solidFill>
                  <a:srgbClr val="1A0BDF"/>
                </a:solidFill>
              </a:rPr>
              <a:t>INTEGER</a:t>
            </a:r>
            <a:r>
              <a:rPr lang="en-US" sz="1600" dirty="0">
                <a:solidFill>
                  <a:srgbClr val="FF0000"/>
                </a:solidFill>
              </a:rPr>
              <a:t>;</a:t>
            </a:r>
          </a:p>
          <a:p>
            <a:pPr lvl="1" fontAlgn="auto">
              <a:spcAft>
                <a:spcPts val="0"/>
              </a:spcAft>
            </a:pPr>
            <a:r>
              <a:rPr lang="en-US" sz="1600" dirty="0">
                <a:solidFill>
                  <a:srgbClr val="FF0000"/>
                </a:solidFill>
              </a:rPr>
              <a:t>myint2 </a:t>
            </a:r>
            <a:r>
              <a:rPr lang="en-US" sz="1600" dirty="0">
                <a:solidFill>
                  <a:srgbClr val="1A0BDF"/>
                </a:solidFill>
              </a:rPr>
              <a:t>INTEGER  DEFAULT </a:t>
            </a:r>
            <a:r>
              <a:rPr lang="en-US" sz="1600" dirty="0">
                <a:solidFill>
                  <a:srgbClr val="FF0000"/>
                </a:solidFill>
              </a:rPr>
              <a:t>1;</a:t>
            </a:r>
          </a:p>
          <a:p>
            <a:pPr lvl="1" fontAlgn="auto">
              <a:spcAft>
                <a:spcPts val="0"/>
              </a:spcAft>
            </a:pPr>
            <a:r>
              <a:rPr lang="en-US" sz="1600" dirty="0">
                <a:solidFill>
                  <a:srgbClr val="FF0000"/>
                </a:solidFill>
              </a:rPr>
              <a:t>myint3 </a:t>
            </a:r>
            <a:r>
              <a:rPr lang="en-US" sz="1600" dirty="0">
                <a:solidFill>
                  <a:srgbClr val="1A0BDF"/>
                </a:solidFill>
              </a:rPr>
              <a:t>CONSTANT  INTEGER  </a:t>
            </a:r>
            <a:r>
              <a:rPr lang="en-US" sz="1600" dirty="0">
                <a:solidFill>
                  <a:srgbClr val="FF0000"/>
                </a:solidFill>
              </a:rPr>
              <a:t>:= 20;</a:t>
            </a:r>
          </a:p>
          <a:p>
            <a:pPr lvl="1" fontAlgn="auto">
              <a:spcAft>
                <a:spcPts val="0"/>
              </a:spcAft>
            </a:pPr>
            <a:r>
              <a:rPr lang="en-US" sz="1600" dirty="0" err="1">
                <a:solidFill>
                  <a:srgbClr val="FF0000"/>
                </a:solidFill>
              </a:rPr>
              <a:t>mystring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1A0BDF"/>
                </a:solidFill>
              </a:rPr>
              <a:t>VARCHAR</a:t>
            </a:r>
            <a:r>
              <a:rPr lang="en-US" sz="1600" dirty="0">
                <a:solidFill>
                  <a:srgbClr val="FF0000"/>
                </a:solidFill>
              </a:rPr>
              <a:t>;</a:t>
            </a:r>
            <a:endParaRPr lang="el-GR" sz="1600" dirty="0">
              <a:solidFill>
                <a:srgbClr val="FF0000"/>
              </a:solidFill>
            </a:endParaRPr>
          </a:p>
          <a:p>
            <a:pPr lvl="1" fontAlgn="auto">
              <a:spcAft>
                <a:spcPts val="0"/>
              </a:spcAft>
            </a:pPr>
            <a:r>
              <a:rPr lang="en-US" sz="1600" dirty="0" err="1">
                <a:solidFill>
                  <a:srgbClr val="FF0000"/>
                </a:solidFill>
              </a:rPr>
              <a:t>myrow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tablename%</a:t>
            </a:r>
            <a:r>
              <a:rPr lang="en-US" sz="1600" dirty="0" err="1">
                <a:solidFill>
                  <a:srgbClr val="1A0BDF"/>
                </a:solidFill>
              </a:rPr>
              <a:t>ROWTYPE</a:t>
            </a:r>
            <a:r>
              <a:rPr lang="en-US" sz="1600" dirty="0">
                <a:solidFill>
                  <a:srgbClr val="FF0000"/>
                </a:solidFill>
              </a:rPr>
              <a:t>; </a:t>
            </a:r>
            <a:endParaRPr lang="el-GR" sz="1600" dirty="0">
              <a:solidFill>
                <a:srgbClr val="FF0000"/>
              </a:solidFill>
            </a:endParaRPr>
          </a:p>
          <a:p>
            <a:pPr lvl="1" fontAlgn="auto">
              <a:spcAft>
                <a:spcPts val="0"/>
              </a:spcAft>
            </a:pPr>
            <a:r>
              <a:rPr lang="en-US" sz="1600" dirty="0" err="1">
                <a:solidFill>
                  <a:srgbClr val="FF0000"/>
                </a:solidFill>
              </a:rPr>
              <a:t>myfield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tablename.columnname%</a:t>
            </a:r>
            <a:r>
              <a:rPr lang="en-US" sz="1600" dirty="0" err="1">
                <a:solidFill>
                  <a:srgbClr val="1A0BDF"/>
                </a:solidFill>
              </a:rPr>
              <a:t>TYPE</a:t>
            </a:r>
            <a:r>
              <a:rPr lang="en-US" sz="1600" dirty="0">
                <a:solidFill>
                  <a:srgbClr val="FF0000"/>
                </a:solidFill>
              </a:rPr>
              <a:t>;</a:t>
            </a:r>
            <a:endParaRPr lang="el-GR" sz="1600" dirty="0">
              <a:solidFill>
                <a:srgbClr val="1A0BDF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sz="2000" dirty="0">
                <a:solidFill>
                  <a:srgbClr val="1A0BDF"/>
                </a:solidFill>
              </a:rPr>
              <a:t>The </a:t>
            </a:r>
            <a:r>
              <a:rPr lang="en-US" sz="2000" b="1" dirty="0">
                <a:solidFill>
                  <a:srgbClr val="1A0BDF"/>
                </a:solidFill>
              </a:rPr>
              <a:t>general structure of a declarative statement </a:t>
            </a:r>
            <a:r>
              <a:rPr lang="en-US" sz="2000" dirty="0">
                <a:solidFill>
                  <a:srgbClr val="1A0BDF"/>
                </a:solidFill>
              </a:rPr>
              <a:t>is</a:t>
            </a:r>
            <a:r>
              <a:rPr lang="el-GR" sz="2000" dirty="0">
                <a:solidFill>
                  <a:srgbClr val="1A0BDF"/>
                </a:solidFill>
              </a:rPr>
              <a:t>:</a:t>
            </a:r>
          </a:p>
          <a:p>
            <a:pPr fontAlgn="auto">
              <a:spcAft>
                <a:spcPts val="0"/>
              </a:spcAft>
            </a:pPr>
            <a:endParaRPr lang="el-GR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24593" y="1447800"/>
            <a:ext cx="529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Declarations   (version 9.5)</a:t>
            </a:r>
            <a:r>
              <a:rPr lang="en-US" sz="2000" baseline="30000" dirty="0">
                <a:latin typeface="Calibri" panose="020F0502020204030204" pitchFamily="34" charset="0"/>
              </a:rPr>
              <a:t>(1)</a:t>
            </a:r>
            <a:endParaRPr lang="el-GR" sz="2000" baseline="30000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5393531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i="1" dirty="0">
                <a:solidFill>
                  <a:srgbClr val="00B050"/>
                </a:solidFill>
              </a:rPr>
              <a:t>name</a:t>
            </a:r>
            <a:r>
              <a:rPr lang="en-US" sz="1400" dirty="0">
                <a:solidFill>
                  <a:srgbClr val="00B050"/>
                </a:solidFill>
              </a:rPr>
              <a:t> [ CONSTANT ] </a:t>
            </a:r>
            <a:r>
              <a:rPr lang="en-US" sz="1400" b="1" i="1" dirty="0">
                <a:solidFill>
                  <a:srgbClr val="00B050"/>
                </a:solidFill>
              </a:rPr>
              <a:t>type</a:t>
            </a:r>
            <a:r>
              <a:rPr lang="en-US" sz="1400" dirty="0">
                <a:solidFill>
                  <a:srgbClr val="00B050"/>
                </a:solidFill>
              </a:rPr>
              <a:t> [ COLLATE</a:t>
            </a:r>
            <a:r>
              <a:rPr lang="en-US" sz="1200" baseline="30000" dirty="0"/>
              <a:t>(2) </a:t>
            </a:r>
            <a:r>
              <a:rPr lang="en-US" sz="1400" b="1" i="1" dirty="0" err="1">
                <a:solidFill>
                  <a:srgbClr val="00B050"/>
                </a:solidFill>
              </a:rPr>
              <a:t>collation_name</a:t>
            </a:r>
            <a:r>
              <a:rPr lang="en-US" sz="1400" dirty="0">
                <a:solidFill>
                  <a:srgbClr val="00B050"/>
                </a:solidFill>
              </a:rPr>
              <a:t> ] </a:t>
            </a:r>
            <a:endParaRPr lang="el-GR" sz="1400" dirty="0">
              <a:solidFill>
                <a:srgbClr val="00B050"/>
              </a:solidFill>
            </a:endParaRPr>
          </a:p>
          <a:p>
            <a:pPr algn="l"/>
            <a:r>
              <a:rPr lang="el-GR" sz="1400" dirty="0">
                <a:solidFill>
                  <a:srgbClr val="00B050"/>
                </a:solidFill>
              </a:rPr>
              <a:t>          </a:t>
            </a:r>
            <a:r>
              <a:rPr lang="en-US" sz="1400" dirty="0">
                <a:solidFill>
                  <a:srgbClr val="00B050"/>
                </a:solidFill>
              </a:rPr>
              <a:t>[ NOT NULL ] [ { DEFAULT | := } </a:t>
            </a:r>
            <a:r>
              <a:rPr lang="en-US" sz="1400" b="1" i="1" dirty="0">
                <a:solidFill>
                  <a:srgbClr val="00B050"/>
                </a:solidFill>
              </a:rPr>
              <a:t>expression</a:t>
            </a:r>
            <a:r>
              <a:rPr lang="en-US" sz="1400" dirty="0">
                <a:solidFill>
                  <a:srgbClr val="00B050"/>
                </a:solidFill>
              </a:rPr>
              <a:t> ];</a:t>
            </a:r>
            <a:endParaRPr lang="el-GR" sz="1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6142975"/>
            <a:ext cx="5814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100" baseline="30000" dirty="0">
                <a:latin typeface="+mn-lt"/>
              </a:rPr>
              <a:t>(1) </a:t>
            </a:r>
            <a:r>
              <a:rPr lang="en-US" sz="1100" dirty="0">
                <a:latin typeface="+mn-lt"/>
              </a:rPr>
              <a:t>You can see the latest version here</a:t>
            </a:r>
            <a:r>
              <a:rPr lang="el-GR" sz="1100" dirty="0">
                <a:latin typeface="+mn-lt"/>
              </a:rPr>
              <a:t>:  </a:t>
            </a:r>
            <a:r>
              <a:rPr lang="en-US" sz="1100" dirty="0">
                <a:latin typeface="+mn-lt"/>
                <a:hlinkClick r:id="rId2"/>
              </a:rPr>
              <a:t>http://www.postgresql.org/docs/10/static/plpgsql.html</a:t>
            </a:r>
            <a:r>
              <a:rPr lang="en-US" sz="1100" dirty="0">
                <a:latin typeface="+mn-lt"/>
              </a:rPr>
              <a:t>   </a:t>
            </a:r>
            <a:r>
              <a:rPr lang="el-GR" sz="1100" dirty="0">
                <a:latin typeface="+mn-lt"/>
              </a:rPr>
              <a:t>    </a:t>
            </a:r>
            <a:endParaRPr lang="el-GR" sz="1100" baseline="300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6376829"/>
            <a:ext cx="51651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100" baseline="30000" dirty="0">
                <a:latin typeface="+mn-lt"/>
              </a:rPr>
              <a:t>(2) </a:t>
            </a:r>
            <a:r>
              <a:rPr lang="en-US" sz="1100" dirty="0">
                <a:latin typeface="+mn-lt"/>
              </a:rPr>
              <a:t>COLLATE: declares the way of setting strings in an order, based e.g. on a character set</a:t>
            </a:r>
            <a:endParaRPr lang="el-GR" sz="1100" baseline="30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9884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2800" b="0" dirty="0"/>
              <a:t>(cont.</a:t>
            </a:r>
            <a:r>
              <a:rPr lang="el-GR" sz="2800" b="0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996" y="1981200"/>
            <a:ext cx="8001000" cy="27432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Functions can accept and return as parameters all data types allowed by the server (scalar, array or composite data-</a:t>
            </a:r>
            <a:r>
              <a:rPr lang="el-GR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%</a:t>
            </a:r>
            <a:r>
              <a:rPr lang="en-US" sz="2400" dirty="0" err="1">
                <a:solidFill>
                  <a:srgbClr val="FF0000"/>
                </a:solidFill>
              </a:rPr>
              <a:t>rowtype</a:t>
            </a:r>
            <a:r>
              <a:rPr lang="el-GR" sz="2400" dirty="0"/>
              <a:t>)</a:t>
            </a:r>
          </a:p>
          <a:p>
            <a:r>
              <a:rPr lang="en-US" sz="2400" dirty="0">
                <a:solidFill>
                  <a:srgbClr val="1A0BDF"/>
                </a:solidFill>
              </a:rPr>
              <a:t>They can also be defined to return a “set” (or array) of any data that can be returned individually</a:t>
            </a:r>
          </a:p>
          <a:p>
            <a:r>
              <a:rPr lang="en-US" sz="2400" dirty="0"/>
              <a:t>They can simply perform a set of functions and not return anything</a:t>
            </a:r>
            <a:r>
              <a:rPr lang="el-GR" sz="2400" dirty="0"/>
              <a:t> (</a:t>
            </a:r>
            <a:r>
              <a:rPr lang="en-US" sz="2400" dirty="0">
                <a:solidFill>
                  <a:srgbClr val="FF0000"/>
                </a:solidFill>
              </a:rPr>
              <a:t>RETURNS void</a:t>
            </a:r>
            <a:r>
              <a:rPr lang="en-US" sz="2400" dirty="0"/>
              <a:t>)</a:t>
            </a:r>
            <a:endParaRPr lang="el-G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24593" y="1447800"/>
            <a:ext cx="780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Functions: input and output parameters</a:t>
            </a:r>
            <a:endParaRPr lang="el-GR" sz="24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847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l-GR" sz="2800" b="0" dirty="0"/>
              <a:t>(</a:t>
            </a:r>
            <a:r>
              <a:rPr lang="en-US" sz="2800" b="0" dirty="0"/>
              <a:t>cont.</a:t>
            </a:r>
            <a:r>
              <a:rPr lang="el-GR" sz="2800" b="0" dirty="0"/>
              <a:t>)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899921" y="2514600"/>
            <a:ext cx="6939153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DROP FUNCTION IF EXISTS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example1.find_student(integer);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FUNCTION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example1.find_student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text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$$</a:t>
            </a:r>
          </a:p>
          <a:p>
            <a:pPr algn="l"/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 Instead of the above two statements</a:t>
            </a:r>
            <a:r>
              <a:rPr lang="el-GR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OR REPLACE FUNCTION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…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DECLARE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name,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givenname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INTO STRICT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</a:t>
            </a:r>
            <a:r>
              <a:rPr lang="en-US" sz="1200" dirty="0">
                <a:solidFill>
                  <a:srgbClr val="00B050"/>
                </a:solidFill>
                <a:latin typeface="+mj-lt"/>
                <a:cs typeface="Courier New" panose="02070309020205020404" pitchFamily="49" charset="0"/>
              </a:rPr>
              <a:t>(*)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example1.student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IDstudent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|| '=====' ||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--</a:t>
            </a:r>
            <a:r>
              <a:rPr lang="en-US" sz="1200" dirty="0">
                <a:solidFill>
                  <a:srgbClr val="00B050"/>
                </a:solidFill>
                <a:latin typeface="+mn-lt"/>
                <a:cs typeface="Courier New" panose="02070309020205020404" pitchFamily="49" charset="0"/>
              </a:rPr>
              <a:t>(**)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END;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algn="l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$$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plpgsql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l-G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600200"/>
            <a:ext cx="5084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Example of a function with a single input and a single output parameter</a:t>
            </a:r>
            <a:endParaRPr lang="el-GR" sz="20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Δεξιό βέλος 4"/>
          <p:cNvSpPr/>
          <p:nvPr/>
        </p:nvSpPr>
        <p:spPr>
          <a:xfrm>
            <a:off x="5029200" y="5221077"/>
            <a:ext cx="609600" cy="162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/>
          <p:cNvSpPr txBox="1"/>
          <p:nvPr/>
        </p:nvSpPr>
        <p:spPr>
          <a:xfrm>
            <a:off x="899922" y="5148412"/>
            <a:ext cx="4265911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example1.find_student(202429); 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593" y="5991847"/>
            <a:ext cx="5571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>
                <a:solidFill>
                  <a:srgbClr val="00B050"/>
                </a:solidFill>
                <a:latin typeface="+mj-lt"/>
              </a:rPr>
              <a:t>(*)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STRICT</a:t>
            </a:r>
            <a:r>
              <a:rPr lang="en-US" sz="1400" dirty="0">
                <a:solidFill>
                  <a:srgbClr val="00B050"/>
                </a:solidFill>
                <a:latin typeface="+mj-lt"/>
              </a:rPr>
              <a:t>  is optional. If present, the query must return exactly one row</a:t>
            </a:r>
          </a:p>
          <a:p>
            <a:pPr algn="l"/>
            <a:r>
              <a:rPr lang="en-US" sz="1400" dirty="0">
                <a:solidFill>
                  <a:srgbClr val="00B050"/>
                </a:solidFill>
                <a:latin typeface="+mj-lt"/>
              </a:rPr>
              <a:t>(**)  String concatenation in </a:t>
            </a:r>
            <a:r>
              <a:rPr lang="en-US" sz="1400" dirty="0" err="1">
                <a:solidFill>
                  <a:srgbClr val="00B050"/>
                </a:solidFill>
                <a:latin typeface="+mj-lt"/>
              </a:rPr>
              <a:t>postgreSQL</a:t>
            </a:r>
            <a:r>
              <a:rPr lang="en-US" sz="1400" dirty="0">
                <a:solidFill>
                  <a:srgbClr val="00B050"/>
                </a:solidFill>
                <a:latin typeface="+mj-lt"/>
              </a:rPr>
              <a:t>:</a:t>
            </a:r>
            <a:r>
              <a:rPr lang="en-US" sz="1200" dirty="0">
                <a:solidFill>
                  <a:srgbClr val="00B050"/>
                </a:solidFill>
                <a:latin typeface="+mj-lt"/>
              </a:rPr>
              <a:t> 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|| string</a:t>
            </a:r>
            <a:endParaRPr lang="el-GR" sz="12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5" name="Ομάδα 24"/>
          <p:cNvGrpSpPr/>
          <p:nvPr/>
        </p:nvGrpSpPr>
        <p:grpSpPr>
          <a:xfrm>
            <a:off x="2658925" y="1954143"/>
            <a:ext cx="5162636" cy="3259314"/>
            <a:chOff x="2658925" y="1954143"/>
            <a:chExt cx="5162636" cy="3259314"/>
          </a:xfrm>
        </p:grpSpPr>
        <p:sp>
          <p:nvSpPr>
            <p:cNvPr id="9" name="Στρογγυλεμένο ορθογώνιο 8"/>
            <p:cNvSpPr/>
            <p:nvPr/>
          </p:nvSpPr>
          <p:spPr>
            <a:xfrm>
              <a:off x="3124200" y="2522220"/>
              <a:ext cx="914400" cy="228600"/>
            </a:xfrm>
            <a:prstGeom prst="round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1" name="Ευθύγραμμο βέλος σύνδεσης 10"/>
            <p:cNvCxnSpPr/>
            <p:nvPr/>
          </p:nvCxnSpPr>
          <p:spPr>
            <a:xfrm flipH="1">
              <a:off x="4114800" y="2209800"/>
              <a:ext cx="2178639" cy="31242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21682" y="1954143"/>
              <a:ext cx="18998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u="sng" dirty="0">
                  <a:solidFill>
                    <a:srgbClr val="FF0000"/>
                  </a:solidFill>
                </a:rPr>
                <a:t>schema</a:t>
              </a:r>
              <a:r>
                <a:rPr lang="en-US" sz="1200" dirty="0">
                  <a:solidFill>
                    <a:srgbClr val="FF0000"/>
                  </a:solidFill>
                </a:rPr>
                <a:t> </a:t>
              </a:r>
              <a:r>
                <a:rPr lang="el-GR" sz="1200" dirty="0">
                  <a:solidFill>
                    <a:srgbClr val="FF0000"/>
                  </a:solidFill>
                </a:rPr>
                <a:t>(</a:t>
              </a:r>
              <a:r>
                <a:rPr lang="en-US" sz="1200" dirty="0">
                  <a:solidFill>
                    <a:srgbClr val="FF0000"/>
                  </a:solidFill>
                </a:rPr>
                <a:t>if not the </a:t>
              </a:r>
              <a:r>
                <a:rPr lang="en-GB" sz="1200" dirty="0">
                  <a:solidFill>
                    <a:srgbClr val="FF0000"/>
                  </a:solidFill>
                </a:rPr>
                <a:t>public)</a:t>
              </a:r>
              <a:endParaRPr lang="el-GR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Ευθύγραμμο βέλος σύνδεσης 18"/>
            <p:cNvCxnSpPr/>
            <p:nvPr/>
          </p:nvCxnSpPr>
          <p:spPr>
            <a:xfrm flipH="1">
              <a:off x="3380336" y="2231142"/>
              <a:ext cx="2913103" cy="740658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ύγραμμο βέλος σύνδεσης 21"/>
            <p:cNvCxnSpPr>
              <a:cxnSpLocks/>
            </p:cNvCxnSpPr>
            <p:nvPr/>
          </p:nvCxnSpPr>
          <p:spPr>
            <a:xfrm flipH="1">
              <a:off x="2658925" y="2231142"/>
              <a:ext cx="3634514" cy="1778233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ύγραμμο βέλος σύνδεσης 23"/>
            <p:cNvCxnSpPr/>
            <p:nvPr/>
          </p:nvCxnSpPr>
          <p:spPr>
            <a:xfrm flipH="1">
              <a:off x="2773000" y="2231142"/>
              <a:ext cx="3520439" cy="2982315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Στρογγυλεμένο ορθογώνιο 19"/>
          <p:cNvSpPr/>
          <p:nvPr/>
        </p:nvSpPr>
        <p:spPr>
          <a:xfrm>
            <a:off x="2398947" y="2743200"/>
            <a:ext cx="877653" cy="2286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Στρογγυλεμένο ορθογώνιο 20"/>
          <p:cNvSpPr/>
          <p:nvPr/>
        </p:nvSpPr>
        <p:spPr>
          <a:xfrm>
            <a:off x="1835283" y="4026423"/>
            <a:ext cx="823642" cy="2286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Στρογγυλεμένο ορθογώνιο 22"/>
          <p:cNvSpPr/>
          <p:nvPr/>
        </p:nvSpPr>
        <p:spPr>
          <a:xfrm>
            <a:off x="1659296" y="5178298"/>
            <a:ext cx="1051792" cy="2286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F3C119A-DFF3-E73D-7C22-FD4162D7E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4726" y="4930937"/>
            <a:ext cx="2842506" cy="84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23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PL/</a:t>
            </a:r>
            <a:r>
              <a:rPr lang="en-US" dirty="0" err="1"/>
              <a:t>pgSQL</a:t>
            </a:r>
            <a:r>
              <a:rPr lang="en-US" dirty="0"/>
              <a:t> </a:t>
            </a:r>
            <a:r>
              <a:rPr lang="en-US" sz="2800" b="0" dirty="0"/>
              <a:t>(</a:t>
            </a:r>
            <a:r>
              <a:rPr lang="el-GR" sz="2800" b="0" dirty="0"/>
              <a:t>συνέχεια)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724593" y="1371600"/>
            <a:ext cx="2647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8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Δομές ελέγχου</a:t>
            </a:r>
            <a:endParaRPr lang="el-GR" sz="28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3688" y="2057400"/>
            <a:ext cx="3744883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-expression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-expression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-expression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...]]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]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0917" y="4571999"/>
            <a:ext cx="3744882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-expression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[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-expression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... ]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[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algn="l"/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]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CASE;</a:t>
            </a:r>
            <a:endParaRPr lang="el-GR" sz="14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5413" y="2073566"/>
            <a:ext cx="3744883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 &lt;&lt;label&gt;&gt; ]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identifier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[ REVERSE ]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expression1 .. expression2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</a:p>
          <a:p>
            <a:pPr algn="l"/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  statement;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[...]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 LOOP;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5413" y="3733800"/>
            <a:ext cx="3744883" cy="11695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 &lt;&lt;label&gt;&gt; ]    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algn="l"/>
            <a:r>
              <a:rPr lang="en-US" sz="1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[...]    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LOOP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28678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32266</TotalTime>
  <Words>1414</Words>
  <Application>Microsoft Office PowerPoint</Application>
  <PresentationFormat>On-screen Show (4:3)</PresentationFormat>
  <Paragraphs>195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Θέμα του Office</vt:lpstr>
      <vt:lpstr>Προσαρμοσμένη σχεδίαση</vt:lpstr>
      <vt:lpstr>1_Προσαρμοσμένη σχεδίαση</vt:lpstr>
      <vt:lpstr>PowerPoint Presentation</vt:lpstr>
      <vt:lpstr>PowerPoint Presentation</vt:lpstr>
      <vt:lpstr>PL/SQL</vt:lpstr>
      <vt:lpstr>PL/SQL (cont.)</vt:lpstr>
      <vt:lpstr>PL/pgSQL</vt:lpstr>
      <vt:lpstr>PL/pgSQL (cont.)</vt:lpstr>
      <vt:lpstr>PL/pgSQL (cont.)</vt:lpstr>
      <vt:lpstr>PL/pgSQL (cont.)</vt:lpstr>
      <vt:lpstr>PL/pgSQL (συνέχεια)</vt:lpstr>
      <vt:lpstr>PL/pgSQL (συνέχεια)</vt:lpstr>
      <vt:lpstr>PL/pgSQL (συνέχεια)</vt:lpstr>
      <vt:lpstr>PL/pgSQL (cont.)</vt:lpstr>
      <vt:lpstr>PL/pgSQL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subject>GIS: A Computing Perspective 2e</dc:subject>
  <dc:creator>Matt Duckham</dc:creator>
  <cp:lastModifiedBy>Nikolas Mitrou</cp:lastModifiedBy>
  <cp:revision>621</cp:revision>
  <dcterms:created xsi:type="dcterms:W3CDTF">2003-12-22T19:29:56Z</dcterms:created>
  <dcterms:modified xsi:type="dcterms:W3CDTF">2024-03-12T16:57:16Z</dcterms:modified>
</cp:coreProperties>
</file>