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9999"/>
    <a:srgbClr val="FF00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95" d="100"/>
          <a:sy n="95" d="100"/>
        </p:scale>
        <p:origin x="864" y="7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image" Target="../media/image22.emf"/><Relationship Id="rId4" Type="http://schemas.openxmlformats.org/officeDocument/2006/relationships/image" Target="../media/image25.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image" Target="../media/image26.emf"/><Relationship Id="rId4" Type="http://schemas.openxmlformats.org/officeDocument/2006/relationships/image" Target="../media/image29.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image" Target="../media/image31.emf"/><Relationship Id="rId6" Type="http://schemas.openxmlformats.org/officeDocument/2006/relationships/image" Target="../media/image36.emf"/><Relationship Id="rId5" Type="http://schemas.openxmlformats.org/officeDocument/2006/relationships/image" Target="../media/image35.emf"/><Relationship Id="rId4" Type="http://schemas.openxmlformats.org/officeDocument/2006/relationships/image" Target="../media/image3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image" Target="../media/image38.emf"/><Relationship Id="rId5" Type="http://schemas.openxmlformats.org/officeDocument/2006/relationships/image" Target="../media/image42.emf"/><Relationship Id="rId4" Type="http://schemas.openxmlformats.org/officeDocument/2006/relationships/image" Target="../media/image41.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44.emf"/><Relationship Id="rId1" Type="http://schemas.openxmlformats.org/officeDocument/2006/relationships/image" Target="../media/image43.emf"/><Relationship Id="rId6" Type="http://schemas.openxmlformats.org/officeDocument/2006/relationships/image" Target="../media/image48.emf"/><Relationship Id="rId5" Type="http://schemas.openxmlformats.org/officeDocument/2006/relationships/image" Target="../media/image47.emf"/><Relationship Id="rId4" Type="http://schemas.openxmlformats.org/officeDocument/2006/relationships/image" Target="../media/image46.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image" Target="../media/image49.emf"/><Relationship Id="rId5" Type="http://schemas.openxmlformats.org/officeDocument/2006/relationships/image" Target="../media/image53.emf"/><Relationship Id="rId4" Type="http://schemas.openxmlformats.org/officeDocument/2006/relationships/image" Target="../media/image52.e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55.emf"/><Relationship Id="rId1" Type="http://schemas.openxmlformats.org/officeDocument/2006/relationships/image" Target="../media/image54.emf"/><Relationship Id="rId4" Type="http://schemas.openxmlformats.org/officeDocument/2006/relationships/image" Target="../media/image57.e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image" Target="../media/image58.emf"/><Relationship Id="rId5" Type="http://schemas.openxmlformats.org/officeDocument/2006/relationships/image" Target="../media/image62.emf"/><Relationship Id="rId4" Type="http://schemas.openxmlformats.org/officeDocument/2006/relationships/image" Target="../media/image6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65.emf"/><Relationship Id="rId2" Type="http://schemas.openxmlformats.org/officeDocument/2006/relationships/image" Target="../media/image64.emf"/><Relationship Id="rId1" Type="http://schemas.openxmlformats.org/officeDocument/2006/relationships/image" Target="../media/image63.emf"/><Relationship Id="rId4" Type="http://schemas.openxmlformats.org/officeDocument/2006/relationships/image" Target="../media/image66.e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image" Target="../media/image68.emf"/><Relationship Id="rId1" Type="http://schemas.openxmlformats.org/officeDocument/2006/relationships/image" Target="../media/image67.emf"/><Relationship Id="rId4" Type="http://schemas.openxmlformats.org/officeDocument/2006/relationships/image" Target="../media/image70.e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72.emf"/><Relationship Id="rId1" Type="http://schemas.openxmlformats.org/officeDocument/2006/relationships/image" Target="../media/image71.e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75.emf"/><Relationship Id="rId2" Type="http://schemas.openxmlformats.org/officeDocument/2006/relationships/image" Target="../media/image74.emf"/><Relationship Id="rId1" Type="http://schemas.openxmlformats.org/officeDocument/2006/relationships/image" Target="../media/image73.emf"/><Relationship Id="rId5" Type="http://schemas.openxmlformats.org/officeDocument/2006/relationships/image" Target="../media/image77.emf"/><Relationship Id="rId4" Type="http://schemas.openxmlformats.org/officeDocument/2006/relationships/image" Target="../media/image7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 Id="rId5" Type="http://schemas.openxmlformats.org/officeDocument/2006/relationships/image" Target="../media/image21.emf"/><Relationship Id="rId4" Type="http://schemas.openxmlformats.org/officeDocument/2006/relationships/image" Target="../media/image2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33FA6B5-655B-4942-8D85-978E9B24A060}" type="slidenum">
              <a:rPr lang="en-GB" altLang="en-US"/>
              <a:pPr/>
              <a:t>‹#›</a:t>
            </a:fld>
            <a:endParaRPr lang="en-GB" altLang="en-US"/>
          </a:p>
        </p:txBody>
      </p:sp>
    </p:spTree>
    <p:extLst>
      <p:ext uri="{BB962C8B-B14F-4D97-AF65-F5344CB8AC3E}">
        <p14:creationId xmlns:p14="http://schemas.microsoft.com/office/powerpoint/2010/main" val="188553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DADDCDF-640C-4D50-9A70-C0F26E342E3A}" type="slidenum">
              <a:rPr lang="en-GB" altLang="en-US"/>
              <a:pPr/>
              <a:t>‹#›</a:t>
            </a:fld>
            <a:endParaRPr lang="en-GB" altLang="en-US"/>
          </a:p>
        </p:txBody>
      </p:sp>
    </p:spTree>
    <p:extLst>
      <p:ext uri="{BB962C8B-B14F-4D97-AF65-F5344CB8AC3E}">
        <p14:creationId xmlns:p14="http://schemas.microsoft.com/office/powerpoint/2010/main" val="229710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334A38D-50D4-436C-950D-AF6B35711F0A}" type="slidenum">
              <a:rPr lang="en-GB" altLang="en-US"/>
              <a:pPr/>
              <a:t>‹#›</a:t>
            </a:fld>
            <a:endParaRPr lang="en-GB" altLang="en-US"/>
          </a:p>
        </p:txBody>
      </p:sp>
    </p:spTree>
    <p:extLst>
      <p:ext uri="{BB962C8B-B14F-4D97-AF65-F5344CB8AC3E}">
        <p14:creationId xmlns:p14="http://schemas.microsoft.com/office/powerpoint/2010/main" val="402614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CB44A9DC-3347-4C0B-A369-31373D28275A}" type="slidenum">
              <a:rPr lang="en-GB" altLang="en-US"/>
              <a:pPr/>
              <a:t>‹#›</a:t>
            </a:fld>
            <a:endParaRPr lang="en-GB" altLang="en-US"/>
          </a:p>
        </p:txBody>
      </p:sp>
    </p:spTree>
    <p:extLst>
      <p:ext uri="{BB962C8B-B14F-4D97-AF65-F5344CB8AC3E}">
        <p14:creationId xmlns:p14="http://schemas.microsoft.com/office/powerpoint/2010/main" val="164247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FABF8A2-2777-492A-8740-35A918E0BAA6}" type="slidenum">
              <a:rPr lang="en-GB" altLang="en-US"/>
              <a:pPr/>
              <a:t>‹#›</a:t>
            </a:fld>
            <a:endParaRPr lang="en-GB" altLang="en-US"/>
          </a:p>
        </p:txBody>
      </p:sp>
    </p:spTree>
    <p:extLst>
      <p:ext uri="{BB962C8B-B14F-4D97-AF65-F5344CB8AC3E}">
        <p14:creationId xmlns:p14="http://schemas.microsoft.com/office/powerpoint/2010/main" val="769771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23E66C5-C792-4754-B86F-3A9FE7951570}" type="slidenum">
              <a:rPr lang="en-GB" altLang="en-US"/>
              <a:pPr/>
              <a:t>‹#›</a:t>
            </a:fld>
            <a:endParaRPr lang="en-GB" altLang="en-US"/>
          </a:p>
        </p:txBody>
      </p:sp>
    </p:spTree>
    <p:extLst>
      <p:ext uri="{BB962C8B-B14F-4D97-AF65-F5344CB8AC3E}">
        <p14:creationId xmlns:p14="http://schemas.microsoft.com/office/powerpoint/2010/main" val="2209625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C39C0170-83EF-46FE-9872-7633302C2E7E}" type="slidenum">
              <a:rPr lang="en-GB" altLang="en-US"/>
              <a:pPr/>
              <a:t>‹#›</a:t>
            </a:fld>
            <a:endParaRPr lang="en-GB" altLang="en-US"/>
          </a:p>
        </p:txBody>
      </p:sp>
    </p:spTree>
    <p:extLst>
      <p:ext uri="{BB962C8B-B14F-4D97-AF65-F5344CB8AC3E}">
        <p14:creationId xmlns:p14="http://schemas.microsoft.com/office/powerpoint/2010/main" val="1808667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EF5061D1-12C9-4A08-90D4-8F1E03E588FA}" type="slidenum">
              <a:rPr lang="en-GB" altLang="en-US"/>
              <a:pPr/>
              <a:t>‹#›</a:t>
            </a:fld>
            <a:endParaRPr lang="en-GB" altLang="en-US"/>
          </a:p>
        </p:txBody>
      </p:sp>
    </p:spTree>
    <p:extLst>
      <p:ext uri="{BB962C8B-B14F-4D97-AF65-F5344CB8AC3E}">
        <p14:creationId xmlns:p14="http://schemas.microsoft.com/office/powerpoint/2010/main" val="69034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3BC640F-11C9-42E1-990E-5D87EC553C20}" type="slidenum">
              <a:rPr lang="en-GB" altLang="en-US"/>
              <a:pPr/>
              <a:t>‹#›</a:t>
            </a:fld>
            <a:endParaRPr lang="en-GB" altLang="en-US"/>
          </a:p>
        </p:txBody>
      </p:sp>
    </p:spTree>
    <p:extLst>
      <p:ext uri="{BB962C8B-B14F-4D97-AF65-F5344CB8AC3E}">
        <p14:creationId xmlns:p14="http://schemas.microsoft.com/office/powerpoint/2010/main" val="3067633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4B068C1-00A5-46F3-B345-157CC4344C8D}" type="slidenum">
              <a:rPr lang="en-GB" altLang="en-US"/>
              <a:pPr/>
              <a:t>‹#›</a:t>
            </a:fld>
            <a:endParaRPr lang="en-GB" altLang="en-US"/>
          </a:p>
        </p:txBody>
      </p:sp>
    </p:spTree>
    <p:extLst>
      <p:ext uri="{BB962C8B-B14F-4D97-AF65-F5344CB8AC3E}">
        <p14:creationId xmlns:p14="http://schemas.microsoft.com/office/powerpoint/2010/main" val="374459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DD9DC0D-45D5-45FF-BE8E-B04720BE808B}" type="slidenum">
              <a:rPr lang="en-GB" altLang="en-US"/>
              <a:pPr/>
              <a:t>‹#›</a:t>
            </a:fld>
            <a:endParaRPr lang="en-GB" altLang="en-US"/>
          </a:p>
        </p:txBody>
      </p:sp>
    </p:spTree>
    <p:extLst>
      <p:ext uri="{BB962C8B-B14F-4D97-AF65-F5344CB8AC3E}">
        <p14:creationId xmlns:p14="http://schemas.microsoft.com/office/powerpoint/2010/main" val="10972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B676DB3-0C26-43EA-832F-8007A980E488}" type="slidenum">
              <a:rPr lang="en-GB" altLang="en-US"/>
              <a:pPr/>
              <a:t>‹#›</a:t>
            </a:fld>
            <a:endParaRPr lang="en-GB"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21.e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8.e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20.emf"/><Relationship Id="rId4" Type="http://schemas.openxmlformats.org/officeDocument/2006/relationships/image" Target="../media/image17.emf"/><Relationship Id="rId9"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8" Type="http://schemas.openxmlformats.org/officeDocument/2006/relationships/image" Target="../media/image24.e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3.emf"/><Relationship Id="rId5" Type="http://schemas.openxmlformats.org/officeDocument/2006/relationships/oleObject" Target="../embeddings/oleObject23.bin"/><Relationship Id="rId10" Type="http://schemas.openxmlformats.org/officeDocument/2006/relationships/image" Target="../media/image25.emf"/><Relationship Id="rId4" Type="http://schemas.openxmlformats.org/officeDocument/2006/relationships/image" Target="../media/image22.emf"/><Relationship Id="rId9" Type="http://schemas.openxmlformats.org/officeDocument/2006/relationships/oleObject" Target="../embeddings/oleObject25.bin"/></Relationships>
</file>

<file path=ppt/slides/_rels/slide12.xml.rels><?xml version="1.0" encoding="UTF-8" standalone="yes"?>
<Relationships xmlns="http://schemas.openxmlformats.org/package/2006/relationships"><Relationship Id="rId8" Type="http://schemas.openxmlformats.org/officeDocument/2006/relationships/image" Target="../media/image28.e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7.emf"/><Relationship Id="rId5" Type="http://schemas.openxmlformats.org/officeDocument/2006/relationships/oleObject" Target="../embeddings/oleObject27.bin"/><Relationship Id="rId10" Type="http://schemas.openxmlformats.org/officeDocument/2006/relationships/image" Target="../media/image29.emf"/><Relationship Id="rId4" Type="http://schemas.openxmlformats.org/officeDocument/2006/relationships/image" Target="../media/image26.emf"/><Relationship Id="rId9" Type="http://schemas.openxmlformats.org/officeDocument/2006/relationships/oleObject" Target="../embeddings/oleObject29.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0.emf"/></Relationships>
</file>

<file path=ppt/slides/_rels/slide14.xml.rels><?xml version="1.0" encoding="UTF-8" standalone="yes"?>
<Relationships xmlns="http://schemas.openxmlformats.org/package/2006/relationships"><Relationship Id="rId8" Type="http://schemas.openxmlformats.org/officeDocument/2006/relationships/image" Target="../media/image33.emf"/><Relationship Id="rId13"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5.e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32.emf"/><Relationship Id="rId11" Type="http://schemas.openxmlformats.org/officeDocument/2006/relationships/oleObject" Target="../embeddings/oleObject35.bin"/><Relationship Id="rId5" Type="http://schemas.openxmlformats.org/officeDocument/2006/relationships/oleObject" Target="../embeddings/oleObject32.bin"/><Relationship Id="rId10" Type="http://schemas.openxmlformats.org/officeDocument/2006/relationships/image" Target="../media/image34.emf"/><Relationship Id="rId4" Type="http://schemas.openxmlformats.org/officeDocument/2006/relationships/image" Target="../media/image31.emf"/><Relationship Id="rId9" Type="http://schemas.openxmlformats.org/officeDocument/2006/relationships/oleObject" Target="../embeddings/oleObject34.bin"/><Relationship Id="rId14" Type="http://schemas.openxmlformats.org/officeDocument/2006/relationships/image" Target="../media/image3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37.emf"/></Relationships>
</file>

<file path=ppt/slides/_rels/slide17.xml.rels><?xml version="1.0" encoding="UTF-8" standalone="yes"?>
<Relationships xmlns="http://schemas.openxmlformats.org/package/2006/relationships"><Relationship Id="rId8" Type="http://schemas.openxmlformats.org/officeDocument/2006/relationships/image" Target="../media/image40.emf"/><Relationship Id="rId3" Type="http://schemas.openxmlformats.org/officeDocument/2006/relationships/oleObject" Target="../embeddings/oleObject38.bin"/><Relationship Id="rId7" Type="http://schemas.openxmlformats.org/officeDocument/2006/relationships/oleObject" Target="../embeddings/oleObject40.bin"/><Relationship Id="rId12" Type="http://schemas.openxmlformats.org/officeDocument/2006/relationships/image" Target="../media/image42.e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39.emf"/><Relationship Id="rId11" Type="http://schemas.openxmlformats.org/officeDocument/2006/relationships/oleObject" Target="../embeddings/oleObject42.bin"/><Relationship Id="rId5" Type="http://schemas.openxmlformats.org/officeDocument/2006/relationships/oleObject" Target="../embeddings/oleObject39.bin"/><Relationship Id="rId10" Type="http://schemas.openxmlformats.org/officeDocument/2006/relationships/image" Target="../media/image41.emf"/><Relationship Id="rId4" Type="http://schemas.openxmlformats.org/officeDocument/2006/relationships/image" Target="../media/image38.emf"/><Relationship Id="rId9" Type="http://schemas.openxmlformats.org/officeDocument/2006/relationships/oleObject" Target="../embeddings/oleObject41.bin"/></Relationships>
</file>

<file path=ppt/slides/_rels/slide18.xml.rels><?xml version="1.0" encoding="UTF-8" standalone="yes"?>
<Relationships xmlns="http://schemas.openxmlformats.org/package/2006/relationships"><Relationship Id="rId8" Type="http://schemas.openxmlformats.org/officeDocument/2006/relationships/image" Target="../media/image45.emf"/><Relationship Id="rId13"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5.bin"/><Relationship Id="rId12" Type="http://schemas.openxmlformats.org/officeDocument/2006/relationships/image" Target="../media/image47.e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44.emf"/><Relationship Id="rId11" Type="http://schemas.openxmlformats.org/officeDocument/2006/relationships/oleObject" Target="../embeddings/oleObject47.bin"/><Relationship Id="rId5" Type="http://schemas.openxmlformats.org/officeDocument/2006/relationships/oleObject" Target="../embeddings/oleObject44.bin"/><Relationship Id="rId10" Type="http://schemas.openxmlformats.org/officeDocument/2006/relationships/image" Target="../media/image46.emf"/><Relationship Id="rId4" Type="http://schemas.openxmlformats.org/officeDocument/2006/relationships/image" Target="../media/image43.emf"/><Relationship Id="rId9" Type="http://schemas.openxmlformats.org/officeDocument/2006/relationships/oleObject" Target="../embeddings/oleObject46.bin"/><Relationship Id="rId14" Type="http://schemas.openxmlformats.org/officeDocument/2006/relationships/image" Target="../media/image48.emf"/></Relationships>
</file>

<file path=ppt/slides/_rels/slide19.xml.rels><?xml version="1.0" encoding="UTF-8" standalone="yes"?>
<Relationships xmlns="http://schemas.openxmlformats.org/package/2006/relationships"><Relationship Id="rId8" Type="http://schemas.openxmlformats.org/officeDocument/2006/relationships/image" Target="../media/image51.emf"/><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53.e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0.emf"/><Relationship Id="rId11" Type="http://schemas.openxmlformats.org/officeDocument/2006/relationships/oleObject" Target="../embeddings/oleObject53.bin"/><Relationship Id="rId5" Type="http://schemas.openxmlformats.org/officeDocument/2006/relationships/oleObject" Target="../embeddings/oleObject50.bin"/><Relationship Id="rId10" Type="http://schemas.openxmlformats.org/officeDocument/2006/relationships/image" Target="../media/image52.emf"/><Relationship Id="rId4" Type="http://schemas.openxmlformats.org/officeDocument/2006/relationships/image" Target="../media/image49.emf"/><Relationship Id="rId9" Type="http://schemas.openxmlformats.org/officeDocument/2006/relationships/oleObject" Target="../embeddings/oleObject52.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8" Type="http://schemas.openxmlformats.org/officeDocument/2006/relationships/image" Target="../media/image56.emf"/><Relationship Id="rId3" Type="http://schemas.openxmlformats.org/officeDocument/2006/relationships/oleObject" Target="../embeddings/oleObject54.bin"/><Relationship Id="rId7"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55.emf"/><Relationship Id="rId5" Type="http://schemas.openxmlformats.org/officeDocument/2006/relationships/oleObject" Target="../embeddings/oleObject55.bin"/><Relationship Id="rId10" Type="http://schemas.openxmlformats.org/officeDocument/2006/relationships/image" Target="../media/image57.emf"/><Relationship Id="rId4" Type="http://schemas.openxmlformats.org/officeDocument/2006/relationships/image" Target="../media/image54.emf"/><Relationship Id="rId9" Type="http://schemas.openxmlformats.org/officeDocument/2006/relationships/oleObject" Target="../embeddings/oleObject57.bin"/></Relationships>
</file>

<file path=ppt/slides/_rels/slide21.xml.rels><?xml version="1.0" encoding="UTF-8" standalone="yes"?>
<Relationships xmlns="http://schemas.openxmlformats.org/package/2006/relationships"><Relationship Id="rId8" Type="http://schemas.openxmlformats.org/officeDocument/2006/relationships/image" Target="../media/image60.emf"/><Relationship Id="rId3" Type="http://schemas.openxmlformats.org/officeDocument/2006/relationships/oleObject" Target="../embeddings/oleObject58.bin"/><Relationship Id="rId7" Type="http://schemas.openxmlformats.org/officeDocument/2006/relationships/oleObject" Target="../embeddings/oleObject60.bin"/><Relationship Id="rId12" Type="http://schemas.openxmlformats.org/officeDocument/2006/relationships/image" Target="../media/image62.e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59.emf"/><Relationship Id="rId11" Type="http://schemas.openxmlformats.org/officeDocument/2006/relationships/oleObject" Target="../embeddings/oleObject62.bin"/><Relationship Id="rId5" Type="http://schemas.openxmlformats.org/officeDocument/2006/relationships/oleObject" Target="../embeddings/oleObject59.bin"/><Relationship Id="rId10" Type="http://schemas.openxmlformats.org/officeDocument/2006/relationships/image" Target="../media/image61.emf"/><Relationship Id="rId4" Type="http://schemas.openxmlformats.org/officeDocument/2006/relationships/image" Target="../media/image58.emf"/><Relationship Id="rId9" Type="http://schemas.openxmlformats.org/officeDocument/2006/relationships/oleObject" Target="../embeddings/oleObject6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image" Target="../media/image65.emf"/><Relationship Id="rId3" Type="http://schemas.openxmlformats.org/officeDocument/2006/relationships/oleObject" Target="../embeddings/oleObject63.bin"/><Relationship Id="rId7"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64.emf"/><Relationship Id="rId5" Type="http://schemas.openxmlformats.org/officeDocument/2006/relationships/oleObject" Target="../embeddings/oleObject64.bin"/><Relationship Id="rId10" Type="http://schemas.openxmlformats.org/officeDocument/2006/relationships/image" Target="../media/image66.emf"/><Relationship Id="rId4" Type="http://schemas.openxmlformats.org/officeDocument/2006/relationships/image" Target="../media/image63.emf"/><Relationship Id="rId9" Type="http://schemas.openxmlformats.org/officeDocument/2006/relationships/oleObject" Target="../embeddings/oleObject66.bin"/></Relationships>
</file>

<file path=ppt/slides/_rels/slide25.xml.rels><?xml version="1.0" encoding="UTF-8" standalone="yes"?>
<Relationships xmlns="http://schemas.openxmlformats.org/package/2006/relationships"><Relationship Id="rId8" Type="http://schemas.openxmlformats.org/officeDocument/2006/relationships/image" Target="../media/image69.e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68.emf"/><Relationship Id="rId5" Type="http://schemas.openxmlformats.org/officeDocument/2006/relationships/oleObject" Target="../embeddings/oleObject68.bin"/><Relationship Id="rId10" Type="http://schemas.openxmlformats.org/officeDocument/2006/relationships/image" Target="../media/image70.emf"/><Relationship Id="rId4" Type="http://schemas.openxmlformats.org/officeDocument/2006/relationships/image" Target="../media/image67.emf"/><Relationship Id="rId9" Type="http://schemas.openxmlformats.org/officeDocument/2006/relationships/oleObject" Target="../embeddings/oleObject70.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72.emf"/><Relationship Id="rId5" Type="http://schemas.openxmlformats.org/officeDocument/2006/relationships/oleObject" Target="../embeddings/oleObject72.bin"/><Relationship Id="rId4" Type="http://schemas.openxmlformats.org/officeDocument/2006/relationships/image" Target="../media/image71.emf"/></Relationships>
</file>

<file path=ppt/slides/_rels/slide27.xml.rels><?xml version="1.0" encoding="UTF-8" standalone="yes"?>
<Relationships xmlns="http://schemas.openxmlformats.org/package/2006/relationships"><Relationship Id="rId8" Type="http://schemas.openxmlformats.org/officeDocument/2006/relationships/image" Target="../media/image75.emf"/><Relationship Id="rId3" Type="http://schemas.openxmlformats.org/officeDocument/2006/relationships/oleObject" Target="../embeddings/oleObject73.bin"/><Relationship Id="rId7" Type="http://schemas.openxmlformats.org/officeDocument/2006/relationships/oleObject" Target="../embeddings/oleObject75.bin"/><Relationship Id="rId12" Type="http://schemas.openxmlformats.org/officeDocument/2006/relationships/image" Target="../media/image77.e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74.emf"/><Relationship Id="rId11" Type="http://schemas.openxmlformats.org/officeDocument/2006/relationships/oleObject" Target="../embeddings/oleObject77.bin"/><Relationship Id="rId5" Type="http://schemas.openxmlformats.org/officeDocument/2006/relationships/oleObject" Target="../embeddings/oleObject74.bin"/><Relationship Id="rId10" Type="http://schemas.openxmlformats.org/officeDocument/2006/relationships/image" Target="../media/image76.emf"/><Relationship Id="rId4" Type="http://schemas.openxmlformats.org/officeDocument/2006/relationships/image" Target="../media/image73.emf"/><Relationship Id="rId9" Type="http://schemas.openxmlformats.org/officeDocument/2006/relationships/oleObject" Target="../embeddings/oleObject76.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1.emf"/><Relationship Id="rId5" Type="http://schemas.openxmlformats.org/officeDocument/2006/relationships/oleObject" Target="../embeddings/oleObject11.bin"/><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emf"/><Relationship Id="rId5" Type="http://schemas.openxmlformats.org/officeDocument/2006/relationships/oleObject" Target="../embeddings/oleObject13.bin"/><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6.emf"/><Relationship Id="rId5" Type="http://schemas.openxmlformats.org/officeDocument/2006/relationships/oleObject" Target="../embeddings/oleObject16.bin"/><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0"/>
            <a:ext cx="7772400" cy="457200"/>
          </a:xfrm>
        </p:spPr>
        <p:txBody>
          <a:bodyPr anchor="ctr"/>
          <a:lstStyle/>
          <a:p>
            <a:r>
              <a:rPr lang="el-GR" altLang="en-US" sz="2400">
                <a:effectLst>
                  <a:outerShdw blurRad="38100" dist="38100" dir="2700000" algn="tl">
                    <a:srgbClr val="000000"/>
                  </a:outerShdw>
                </a:effectLst>
              </a:rPr>
              <a:t>ΧΗΜΙΚΕΣ ΑΝΤΙΔΡΑΣΕΙΣ</a:t>
            </a:r>
            <a:endParaRPr lang="en-GB" altLang="en-US" sz="2400">
              <a:effectLst>
                <a:outerShdw blurRad="38100" dist="38100" dir="2700000" algn="tl">
                  <a:srgbClr val="000000"/>
                </a:outerShdw>
              </a:effectLst>
            </a:endParaRPr>
          </a:p>
        </p:txBody>
      </p:sp>
      <p:sp>
        <p:nvSpPr>
          <p:cNvPr id="2052" name="Text Box 4"/>
          <p:cNvSpPr txBox="1">
            <a:spLocks noChangeArrowheads="1"/>
          </p:cNvSpPr>
          <p:nvPr/>
        </p:nvSpPr>
        <p:spPr bwMode="auto">
          <a:xfrm>
            <a:off x="457200" y="609600"/>
            <a:ext cx="8305800" cy="592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cs typeface="Times New Roman" panose="02020603050405020304" pitchFamily="18" charset="0"/>
              </a:rPr>
              <a:t>Οι χημικές αντιδράσεις διακρίνονται σε δύο μεγάλες κατηγορίες</a:t>
            </a:r>
            <a:endParaRPr lang="el-GR" altLang="en-US" sz="1600"/>
          </a:p>
          <a:p>
            <a:pPr algn="ctr">
              <a:spcBef>
                <a:spcPct val="50000"/>
              </a:spcBef>
            </a:pPr>
            <a:endParaRPr lang="el-GR" altLang="en-US" sz="1000"/>
          </a:p>
          <a:p>
            <a:pPr algn="ctr">
              <a:spcBef>
                <a:spcPct val="50000"/>
              </a:spcBef>
              <a:buFont typeface="Wingdings" panose="05000000000000000000" pitchFamily="2" charset="2"/>
              <a:buChar char="Ø"/>
            </a:pPr>
            <a:r>
              <a:rPr lang="el-GR" altLang="en-US" sz="1600"/>
              <a:t> </a:t>
            </a:r>
            <a:r>
              <a:rPr lang="el-GR" altLang="en-US" sz="1600">
                <a:cs typeface="Times New Roman" panose="02020603050405020304" pitchFamily="18" charset="0"/>
              </a:rPr>
              <a:t>Αντιδράσεις κατά τις οποίες </a:t>
            </a:r>
            <a:r>
              <a:rPr lang="el-GR" altLang="en-US" sz="1600" u="sng">
                <a:solidFill>
                  <a:schemeClr val="accent1"/>
                </a:solidFill>
                <a:effectLst>
                  <a:outerShdw blurRad="38100" dist="38100" dir="2700000" algn="tl">
                    <a:srgbClr val="000000"/>
                  </a:outerShdw>
                </a:effectLst>
                <a:cs typeface="Times New Roman" panose="02020603050405020304" pitchFamily="18" charset="0"/>
              </a:rPr>
              <a:t>δεν μεταβάλλεται ο αριθμός οξείδωσης</a:t>
            </a:r>
            <a:r>
              <a:rPr lang="el-GR" altLang="en-US" sz="1600">
                <a:cs typeface="Times New Roman" panose="02020603050405020304" pitchFamily="18" charset="0"/>
              </a:rPr>
              <a:t> των στοιχείων </a:t>
            </a:r>
            <a:r>
              <a:rPr lang="el-GR" altLang="en-US" sz="1600"/>
              <a:t>        </a:t>
            </a:r>
            <a:r>
              <a:rPr lang="el-GR" altLang="en-US" sz="1600">
                <a:cs typeface="Times New Roman" panose="02020603050405020304" pitchFamily="18" charset="0"/>
              </a:rPr>
              <a:t>(</a:t>
            </a:r>
            <a:r>
              <a:rPr lang="en-US" altLang="en-US" sz="1600">
                <a:cs typeface="Times New Roman" panose="02020603050405020304" pitchFamily="18" charset="0"/>
              </a:rPr>
              <a:t>Nonredox chemical reactions</a:t>
            </a:r>
            <a:r>
              <a:rPr lang="el-GR" altLang="en-US" sz="1600">
                <a:cs typeface="Times New Roman" panose="02020603050405020304" pitchFamily="18" charset="0"/>
              </a:rPr>
              <a:t>)</a:t>
            </a:r>
            <a:endParaRPr lang="el-GR" altLang="en-US" sz="1600"/>
          </a:p>
          <a:p>
            <a:pPr algn="ctr">
              <a:spcBef>
                <a:spcPct val="50000"/>
              </a:spcBef>
              <a:buClr>
                <a:schemeClr val="tx2"/>
              </a:buClr>
              <a:buFont typeface="Wingdings" panose="05000000000000000000" pitchFamily="2" charset="2"/>
              <a:buChar char="ü"/>
            </a:pPr>
            <a:r>
              <a:rPr lang="el-GR" altLang="en-US" sz="1600">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rPr>
              <a:t>Αντιδράσεις μεταξύ όξινων και βασικών ενώσεων</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θερμικής διάσπασης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απλής αντικατάστασης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διπλής αντικατάστασης</a:t>
            </a:r>
          </a:p>
          <a:p>
            <a:pPr algn="ctr">
              <a:spcBef>
                <a:spcPct val="50000"/>
              </a:spcBef>
              <a:buFont typeface="Wingdings" panose="05000000000000000000" pitchFamily="2" charset="2"/>
              <a:buNone/>
            </a:pPr>
            <a:endParaRPr lang="el-GR" altLang="en-US" sz="1000">
              <a:solidFill>
                <a:schemeClr val="tx2"/>
              </a:solidFill>
            </a:endParaRPr>
          </a:p>
          <a:p>
            <a:pPr algn="ctr">
              <a:spcBef>
                <a:spcPct val="50000"/>
              </a:spcBef>
              <a:buFont typeface="Wingdings" panose="05000000000000000000" pitchFamily="2" charset="2"/>
              <a:buChar char="Ø"/>
            </a:pPr>
            <a:r>
              <a:rPr lang="el-GR" altLang="en-US" sz="1600"/>
              <a:t> </a:t>
            </a:r>
            <a:r>
              <a:rPr lang="el-GR" altLang="en-US" sz="1600">
                <a:cs typeface="Times New Roman" panose="02020603050405020304" pitchFamily="18" charset="0"/>
              </a:rPr>
              <a:t>Οξειδοαναγωγικές αντιδράσεις κατά τις οποίες </a:t>
            </a:r>
            <a:r>
              <a:rPr lang="el-GR" altLang="en-US" sz="1600" u="sng">
                <a:solidFill>
                  <a:schemeClr val="accent1"/>
                </a:solidFill>
                <a:effectLst>
                  <a:outerShdw blurRad="38100" dist="38100" dir="2700000" algn="tl">
                    <a:srgbClr val="000000"/>
                  </a:outerShdw>
                </a:effectLst>
                <a:cs typeface="Times New Roman" panose="02020603050405020304" pitchFamily="18" charset="0"/>
              </a:rPr>
              <a:t>μεταβάλλεται ο αριθμός οξείδωσης</a:t>
            </a:r>
            <a:r>
              <a:rPr lang="el-GR" altLang="en-US" sz="1600">
                <a:cs typeface="Times New Roman" panose="02020603050405020304" pitchFamily="18" charset="0"/>
              </a:rPr>
              <a:t> των στοιχείων </a:t>
            </a:r>
            <a:r>
              <a:rPr lang="el-GR" altLang="en-US" sz="1600"/>
              <a:t>                                                                                                                                               </a:t>
            </a:r>
            <a:r>
              <a:rPr lang="el-GR" altLang="en-US" sz="1600">
                <a:cs typeface="Times New Roman" panose="02020603050405020304" pitchFamily="18" charset="0"/>
              </a:rPr>
              <a:t>(</a:t>
            </a:r>
            <a:r>
              <a:rPr lang="en-US" altLang="en-US" sz="1600">
                <a:cs typeface="Times New Roman" panose="02020603050405020304" pitchFamily="18" charset="0"/>
              </a:rPr>
              <a:t>Redox chemical reactions</a:t>
            </a:r>
            <a:r>
              <a:rPr lang="el-GR" altLang="en-US" sz="1600">
                <a:cs typeface="Times New Roman" panose="02020603050405020304" pitchFamily="18" charset="0"/>
              </a:rPr>
              <a:t>)</a:t>
            </a:r>
            <a:endParaRPr lang="en-GB" altLang="en-US" sz="1600">
              <a:cs typeface="Times New Roman" panose="02020603050405020304" pitchFamily="18" charset="0"/>
            </a:endParaRPr>
          </a:p>
          <a:p>
            <a:pPr algn="ctr">
              <a:spcBef>
                <a:spcPct val="50000"/>
              </a:spcBef>
              <a:buClr>
                <a:schemeClr val="tx2"/>
              </a:buClr>
              <a:buFont typeface="Wingdings" panose="05000000000000000000" pitchFamily="2" charset="2"/>
              <a:buChar char="ü"/>
            </a:pPr>
            <a:r>
              <a:rPr lang="el-GR" altLang="en-US" sz="1600">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rPr>
              <a:t>Αντιδράσεις σύνθεσης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διάσπασης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απλής αντικατάστασης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αυτοοξειδοαναγωγής</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Αντιδράσεις μεταφοράς ηλεκτρονίων μεταξύ ιόντων σε υδατικό διάλυμα</a:t>
            </a:r>
          </a:p>
          <a:p>
            <a:pPr algn="ctr">
              <a:spcBef>
                <a:spcPct val="50000"/>
              </a:spcBef>
              <a:buClr>
                <a:schemeClr val="tx2"/>
              </a:buClr>
              <a:buFont typeface="Wingdings" panose="05000000000000000000" pitchFamily="2" charset="2"/>
              <a:buChar char="ü"/>
            </a:pPr>
            <a:r>
              <a:rPr lang="el-GR" altLang="en-US" sz="1600">
                <a:solidFill>
                  <a:schemeClr val="tx2"/>
                </a:solidFill>
                <a:effectLst>
                  <a:outerShdw blurRad="38100" dist="38100" dir="2700000" algn="tl">
                    <a:srgbClr val="000000"/>
                  </a:outerShdw>
                </a:effectLst>
              </a:rPr>
              <a:t> Σύνθετες οξειδοαναγωγικές αντιδράσεις</a:t>
            </a:r>
            <a:endParaRPr lang="en-GB" altLang="en-US" sz="16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Θερμικής Διάσπασης</a:t>
            </a:r>
            <a:endParaRPr lang="en-GB" altLang="en-US" sz="1600" u="sng">
              <a:solidFill>
                <a:schemeClr val="accent1"/>
              </a:solidFill>
              <a:effectLst>
                <a:outerShdw blurRad="38100" dist="38100" dir="2700000" algn="tl">
                  <a:srgbClr val="000000"/>
                </a:outerShdw>
              </a:effectLst>
            </a:endParaRPr>
          </a:p>
        </p:txBody>
      </p:sp>
      <p:sp>
        <p:nvSpPr>
          <p:cNvPr id="12291" name="Text Box 3"/>
          <p:cNvSpPr txBox="1">
            <a:spLocks noChangeArrowheads="1"/>
          </p:cNvSpPr>
          <p:nvPr/>
        </p:nvSpPr>
        <p:spPr bwMode="auto">
          <a:xfrm>
            <a:off x="304800" y="914400"/>
            <a:ext cx="83820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effectLst>
                  <a:outerShdw blurRad="38100" dist="38100" dir="2700000" algn="tl">
                    <a:srgbClr val="000000"/>
                  </a:outerShdw>
                </a:effectLst>
              </a:rPr>
              <a:t>Διάσπαση όξινων ανθρακικών και θειωδών αλάτων</a:t>
            </a:r>
            <a:r>
              <a:rPr lang="el-GR" altLang="en-US" sz="1600"/>
              <a:t> </a:t>
            </a:r>
          </a:p>
          <a:p>
            <a:pPr algn="just">
              <a:spcBef>
                <a:spcPct val="50000"/>
              </a:spcBef>
            </a:pPr>
            <a:r>
              <a:rPr lang="el-GR" altLang="en-US" sz="1600">
                <a:cs typeface="Times New Roman" panose="02020603050405020304" pitchFamily="18" charset="0"/>
              </a:rPr>
              <a:t>Τα όξινα ανθρακικά και θειώδη άλατα αποσυντίθενται θερμικά με ταυτόχρονη παραγωγή νερού, ουδετέρου άλατος και αερίου προϊόντος δηλαδή </a:t>
            </a:r>
            <a:r>
              <a:rPr lang="en-US" altLang="en-US" sz="1600">
                <a:cs typeface="Times New Roman" panose="02020603050405020304" pitchFamily="18" charset="0"/>
              </a:rPr>
              <a:t>CO</a:t>
            </a:r>
            <a:r>
              <a:rPr lang="el-GR" altLang="en-US" sz="1600" baseline="-30000">
                <a:cs typeface="Times New Roman" panose="02020603050405020304" pitchFamily="18" charset="0"/>
              </a:rPr>
              <a:t>2</a:t>
            </a:r>
            <a:r>
              <a:rPr lang="el-GR" altLang="en-US" sz="1600">
                <a:cs typeface="Times New Roman" panose="02020603050405020304" pitchFamily="18" charset="0"/>
              </a:rPr>
              <a:t> ή </a:t>
            </a:r>
            <a:r>
              <a:rPr lang="en-US" altLang="en-US" sz="1600">
                <a:cs typeface="Times New Roman" panose="02020603050405020304" pitchFamily="18" charset="0"/>
              </a:rPr>
              <a:t>SO</a:t>
            </a:r>
            <a:r>
              <a:rPr lang="el-GR" altLang="en-US" sz="1600" baseline="-30000">
                <a:cs typeface="Times New Roman" panose="02020603050405020304" pitchFamily="18" charset="0"/>
              </a:rPr>
              <a:t>2</a:t>
            </a:r>
            <a:r>
              <a:rPr lang="el-GR" altLang="en-US" sz="1600">
                <a:cs typeface="Times New Roman" panose="02020603050405020304" pitchFamily="18" charset="0"/>
              </a:rPr>
              <a:t>.</a:t>
            </a:r>
            <a:endParaRPr lang="en-GB" altLang="en-US" sz="1600"/>
          </a:p>
        </p:txBody>
      </p:sp>
      <p:sp>
        <p:nvSpPr>
          <p:cNvPr id="12293" name="Rectangle 5"/>
          <p:cNvSpPr>
            <a:spLocks noChangeArrowheads="1"/>
          </p:cNvSpPr>
          <p:nvPr/>
        </p:nvSpPr>
        <p:spPr bwMode="auto">
          <a:xfrm>
            <a:off x="30861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2292" name="Object 4"/>
          <p:cNvGraphicFramePr>
            <a:graphicFrameLocks noChangeAspect="1"/>
          </p:cNvGraphicFramePr>
          <p:nvPr/>
        </p:nvGraphicFramePr>
        <p:xfrm>
          <a:off x="1219200" y="1981200"/>
          <a:ext cx="6172200" cy="474663"/>
        </p:xfrm>
        <a:graphic>
          <a:graphicData uri="http://schemas.openxmlformats.org/presentationml/2006/ole">
            <mc:AlternateContent xmlns:mc="http://schemas.openxmlformats.org/markup-compatibility/2006">
              <mc:Choice xmlns:v="urn:schemas-microsoft-com:vml" Requires="v">
                <p:oleObj spid="_x0000_s12303" r:id="rId3" imgW="2971800" imgH="228600" progId="Equation.3">
                  <p:embed/>
                </p:oleObj>
              </mc:Choice>
              <mc:Fallback>
                <p:oleObj r:id="rId3" imgW="29718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981200"/>
                        <a:ext cx="6172200"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5" name="Rectangle 7"/>
          <p:cNvSpPr>
            <a:spLocks noChangeArrowheads="1"/>
          </p:cNvSpPr>
          <p:nvPr/>
        </p:nvSpPr>
        <p:spPr bwMode="auto">
          <a:xfrm>
            <a:off x="31099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2294" name="Object 6"/>
          <p:cNvGraphicFramePr>
            <a:graphicFrameLocks noChangeAspect="1"/>
          </p:cNvGraphicFramePr>
          <p:nvPr/>
        </p:nvGraphicFramePr>
        <p:xfrm>
          <a:off x="1219200" y="2590800"/>
          <a:ext cx="6172200" cy="481013"/>
        </p:xfrm>
        <a:graphic>
          <a:graphicData uri="http://schemas.openxmlformats.org/presentationml/2006/ole">
            <mc:AlternateContent xmlns:mc="http://schemas.openxmlformats.org/markup-compatibility/2006">
              <mc:Choice xmlns:v="urn:schemas-microsoft-com:vml" Requires="v">
                <p:oleObj spid="_x0000_s12304" r:id="rId5" imgW="2921000" imgH="228600" progId="Equation.3">
                  <p:embed/>
                </p:oleObj>
              </mc:Choice>
              <mc:Fallback>
                <p:oleObj r:id="rId5" imgW="2921000" imgH="2286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2590800"/>
                        <a:ext cx="6172200" cy="481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7" name="Rectangle 9"/>
          <p:cNvSpPr>
            <a:spLocks noChangeArrowheads="1"/>
          </p:cNvSpPr>
          <p:nvPr/>
        </p:nvSpPr>
        <p:spPr bwMode="auto">
          <a:xfrm>
            <a:off x="31765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2296" name="Object 8"/>
          <p:cNvGraphicFramePr>
            <a:graphicFrameLocks noChangeAspect="1"/>
          </p:cNvGraphicFramePr>
          <p:nvPr/>
        </p:nvGraphicFramePr>
        <p:xfrm>
          <a:off x="1219200" y="3200400"/>
          <a:ext cx="6172200" cy="504825"/>
        </p:xfrm>
        <a:graphic>
          <a:graphicData uri="http://schemas.openxmlformats.org/presentationml/2006/ole">
            <mc:AlternateContent xmlns:mc="http://schemas.openxmlformats.org/markup-compatibility/2006">
              <mc:Choice xmlns:v="urn:schemas-microsoft-com:vml" Requires="v">
                <p:oleObj spid="_x0000_s12305" r:id="rId7" imgW="2794000" imgH="228600" progId="Equation.3">
                  <p:embed/>
                </p:oleObj>
              </mc:Choice>
              <mc:Fallback>
                <p:oleObj r:id="rId7" imgW="2794000" imgH="228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3200400"/>
                        <a:ext cx="6172200"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8" name="Text Box 10"/>
          <p:cNvSpPr txBox="1">
            <a:spLocks noChangeArrowheads="1"/>
          </p:cNvSpPr>
          <p:nvPr/>
        </p:nvSpPr>
        <p:spPr bwMode="auto">
          <a:xfrm>
            <a:off x="381000" y="3810000"/>
            <a:ext cx="83820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effectLst>
                  <a:outerShdw blurRad="38100" dist="38100" dir="2700000" algn="tl">
                    <a:srgbClr val="000000"/>
                  </a:outerShdw>
                </a:effectLst>
              </a:rPr>
              <a:t>Διάσπαση υδροξειδίων των μετάλλων</a:t>
            </a:r>
            <a:r>
              <a:rPr lang="el-GR" altLang="en-US" sz="1600"/>
              <a:t> </a:t>
            </a:r>
          </a:p>
          <a:p>
            <a:pPr algn="just">
              <a:spcBef>
                <a:spcPct val="50000"/>
              </a:spcBef>
            </a:pPr>
            <a:r>
              <a:rPr lang="el-GR" altLang="en-US" sz="1600"/>
              <a:t>Τ</a:t>
            </a:r>
            <a:r>
              <a:rPr lang="el-GR" altLang="en-US" sz="1600">
                <a:cs typeface="Times New Roman" panose="02020603050405020304" pitchFamily="18" charset="0"/>
              </a:rPr>
              <a:t>α υδροξείδια των μετάλλων, με εξαίρεση αυτά των δραστικών μετάλλων </a:t>
            </a:r>
            <a:r>
              <a:rPr lang="en-US" altLang="en-US" sz="1600">
                <a:cs typeface="Times New Roman" panose="02020603050405020304" pitchFamily="18" charset="0"/>
              </a:rPr>
              <a:t>Na</a:t>
            </a:r>
            <a:r>
              <a:rPr lang="el-GR" altLang="en-US" sz="1600">
                <a:cs typeface="Times New Roman" panose="02020603050405020304" pitchFamily="18" charset="0"/>
              </a:rPr>
              <a:t>, </a:t>
            </a:r>
            <a:r>
              <a:rPr lang="en-US" altLang="en-US" sz="1600">
                <a:cs typeface="Times New Roman" panose="02020603050405020304" pitchFamily="18" charset="0"/>
              </a:rPr>
              <a:t>K</a:t>
            </a:r>
            <a:r>
              <a:rPr lang="el-GR" altLang="en-US" sz="1600">
                <a:cs typeface="Times New Roman" panose="02020603050405020304" pitchFamily="18" charset="0"/>
              </a:rPr>
              <a:t>, </a:t>
            </a:r>
            <a:r>
              <a:rPr lang="en-US" altLang="en-US" sz="1600">
                <a:cs typeface="Times New Roman" panose="02020603050405020304" pitchFamily="18" charset="0"/>
              </a:rPr>
              <a:t>Rb</a:t>
            </a:r>
            <a:r>
              <a:rPr lang="el-GR" altLang="en-US" sz="1600">
                <a:cs typeface="Times New Roman" panose="02020603050405020304" pitchFamily="18" charset="0"/>
              </a:rPr>
              <a:t> και </a:t>
            </a:r>
            <a:r>
              <a:rPr lang="en-US" altLang="en-US" sz="1600">
                <a:cs typeface="Times New Roman" panose="02020603050405020304" pitchFamily="18" charset="0"/>
              </a:rPr>
              <a:t>Cs</a:t>
            </a:r>
            <a:r>
              <a:rPr lang="el-GR" altLang="en-US" sz="1600">
                <a:cs typeface="Times New Roman" panose="02020603050405020304" pitchFamily="18" charset="0"/>
              </a:rPr>
              <a:t>, υφίστανται θερμική διάσπαση με παραγωγή νερού και μεταλλικού οξειδίου</a:t>
            </a:r>
            <a:endParaRPr lang="en-GB" altLang="en-US" sz="1600">
              <a:cs typeface="Times New Roman" panose="02020603050405020304" pitchFamily="18" charset="0"/>
            </a:endParaRPr>
          </a:p>
        </p:txBody>
      </p:sp>
      <p:sp>
        <p:nvSpPr>
          <p:cNvPr id="12300" name="Rectangle 12"/>
          <p:cNvSpPr>
            <a:spLocks noChangeArrowheads="1"/>
          </p:cNvSpPr>
          <p:nvPr/>
        </p:nvSpPr>
        <p:spPr bwMode="auto">
          <a:xfrm>
            <a:off x="35194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2299" name="Object 11"/>
          <p:cNvGraphicFramePr>
            <a:graphicFrameLocks noChangeAspect="1"/>
          </p:cNvGraphicFramePr>
          <p:nvPr/>
        </p:nvGraphicFramePr>
        <p:xfrm>
          <a:off x="1752600" y="4953000"/>
          <a:ext cx="4724400" cy="512763"/>
        </p:xfrm>
        <a:graphic>
          <a:graphicData uri="http://schemas.openxmlformats.org/presentationml/2006/ole">
            <mc:AlternateContent xmlns:mc="http://schemas.openxmlformats.org/markup-compatibility/2006">
              <mc:Choice xmlns:v="urn:schemas-microsoft-com:vml" Requires="v">
                <p:oleObj spid="_x0000_s12306" r:id="rId9" imgW="2108200" imgH="228600" progId="Equation.3">
                  <p:embed/>
                </p:oleObj>
              </mc:Choice>
              <mc:Fallback>
                <p:oleObj r:id="rId9" imgW="2108200" imgH="22860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2600" y="4953000"/>
                        <a:ext cx="4724400"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02" name="Rectangle 14"/>
          <p:cNvSpPr>
            <a:spLocks noChangeArrowheads="1"/>
          </p:cNvSpPr>
          <p:nvPr/>
        </p:nvSpPr>
        <p:spPr bwMode="auto">
          <a:xfrm>
            <a:off x="34432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2301" name="Object 13"/>
          <p:cNvGraphicFramePr>
            <a:graphicFrameLocks noChangeAspect="1"/>
          </p:cNvGraphicFramePr>
          <p:nvPr/>
        </p:nvGraphicFramePr>
        <p:xfrm>
          <a:off x="1676400" y="5638800"/>
          <a:ext cx="4800600" cy="485775"/>
        </p:xfrm>
        <a:graphic>
          <a:graphicData uri="http://schemas.openxmlformats.org/presentationml/2006/ole">
            <mc:AlternateContent xmlns:mc="http://schemas.openxmlformats.org/markup-compatibility/2006">
              <mc:Choice xmlns:v="urn:schemas-microsoft-com:vml" Requires="v">
                <p:oleObj spid="_x0000_s12307" r:id="rId11" imgW="2260600" imgH="228600" progId="Equation.3">
                  <p:embed/>
                </p:oleObj>
              </mc:Choice>
              <mc:Fallback>
                <p:oleObj r:id="rId11" imgW="2260600" imgH="228600"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76400" y="5638800"/>
                        <a:ext cx="480060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ChangeArrowheads="1"/>
          </p:cNvSpPr>
          <p:nvPr/>
        </p:nvSpPr>
        <p:spPr bwMode="auto">
          <a:xfrm>
            <a:off x="2967038"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13329" name="Group 17"/>
          <p:cNvGrpSpPr>
            <a:grpSpLocks/>
          </p:cNvGrpSpPr>
          <p:nvPr/>
        </p:nvGrpSpPr>
        <p:grpSpPr bwMode="auto">
          <a:xfrm>
            <a:off x="381000" y="0"/>
            <a:ext cx="8382000" cy="2755900"/>
            <a:chOff x="240" y="0"/>
            <a:chExt cx="5280" cy="1736"/>
          </a:xfrm>
        </p:grpSpPr>
        <p:sp>
          <p:nvSpPr>
            <p:cNvPr id="13314" name="Rectangle 2"/>
            <p:cNvSpPr>
              <a:spLocks noChangeArrowheads="1"/>
            </p:cNvSpPr>
            <p:nvPr/>
          </p:nvSpPr>
          <p:spPr bwMode="auto">
            <a:xfrm>
              <a:off x="384" y="0"/>
              <a:ext cx="48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13315" name="Text Box 3"/>
            <p:cNvSpPr txBox="1">
              <a:spLocks noChangeArrowheads="1"/>
            </p:cNvSpPr>
            <p:nvPr/>
          </p:nvSpPr>
          <p:spPr bwMode="auto">
            <a:xfrm>
              <a:off x="288" y="384"/>
              <a:ext cx="523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l-GR" altLang="en-US" sz="1600" u="sng">
                  <a:solidFill>
                    <a:schemeClr val="accent1"/>
                  </a:solidFill>
                  <a:effectLst>
                    <a:outerShdw blurRad="38100" dist="38100" dir="2700000" algn="tl">
                      <a:srgbClr val="000000"/>
                    </a:outerShdw>
                  </a:effectLst>
                </a:rPr>
                <a:t>Αντιδράσεις απλής αντικατάστασης</a:t>
              </a:r>
              <a:r>
                <a:rPr lang="el-GR" altLang="en-US" sz="1600">
                  <a:solidFill>
                    <a:schemeClr val="accent1"/>
                  </a:solidFill>
                  <a:effectLst>
                    <a:outerShdw blurRad="38100" dist="38100" dir="2700000" algn="tl">
                      <a:srgbClr val="000000"/>
                    </a:outerShdw>
                  </a:effectLst>
                </a:rPr>
                <a:t>  </a:t>
              </a:r>
              <a:r>
                <a:rPr lang="el-GR" altLang="en-US" sz="1600" u="sng">
                  <a:solidFill>
                    <a:schemeClr val="accent1"/>
                  </a:solidFill>
                  <a:effectLst>
                    <a:outerShdw blurRad="38100" dist="38100" dir="2700000" algn="tl">
                      <a:srgbClr val="000000"/>
                    </a:outerShdw>
                  </a:effectLst>
                </a:rPr>
                <a:t>(</a:t>
              </a:r>
              <a:r>
                <a:rPr lang="en-US" altLang="en-US" sz="1600" u="sng">
                  <a:solidFill>
                    <a:schemeClr val="accent1"/>
                  </a:solidFill>
                  <a:effectLst>
                    <a:outerShdw blurRad="38100" dist="38100" dir="2700000" algn="tl">
                      <a:srgbClr val="000000"/>
                    </a:outerShdw>
                  </a:effectLst>
                </a:rPr>
                <a:t>Nonredox displacement)</a:t>
              </a:r>
            </a:p>
          </p:txBody>
        </p:sp>
        <p:sp>
          <p:nvSpPr>
            <p:cNvPr id="13316" name="Text Box 4"/>
            <p:cNvSpPr txBox="1">
              <a:spLocks noChangeArrowheads="1"/>
            </p:cNvSpPr>
            <p:nvPr/>
          </p:nvSpPr>
          <p:spPr bwMode="auto">
            <a:xfrm>
              <a:off x="240" y="624"/>
              <a:ext cx="5280" cy="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effectLst>
                    <a:outerShdw blurRad="38100" dist="38100" dir="2700000" algn="tl">
                      <a:srgbClr val="000000"/>
                    </a:outerShdw>
                  </a:effectLst>
                </a:rPr>
                <a:t>Αντικατάσταση οξειδίου σε ένωση από λιγότερο πτητικό οξείδιο</a:t>
              </a:r>
              <a:r>
                <a:rPr lang="el-GR" altLang="en-US" sz="1600"/>
                <a:t> </a:t>
              </a:r>
            </a:p>
            <a:p>
              <a:pPr>
                <a:spcBef>
                  <a:spcPct val="50000"/>
                </a:spcBef>
              </a:pPr>
              <a:r>
                <a:rPr lang="el-GR" altLang="en-US" sz="1600">
                  <a:cs typeface="Times New Roman" panose="02020603050405020304" pitchFamily="18" charset="0"/>
                </a:rPr>
                <a:t>Η ωθούσα δύναμη για αυτή την κατηγορία αντιδράσεων είναι η διαφορά πτητικότητας ανάμεσα στο οξείδιο που αντικαθίσταται από την ένωση και σε αυτό που το αντικαθιστά. Ο όρος πτητικότητα εκφράζει την ευκολία μεταφοράς ενός οξειδίου στην αέρια φάση.</a:t>
              </a:r>
              <a:r>
                <a:rPr lang="en-GB" altLang="en-US" sz="1600"/>
                <a:t> </a:t>
              </a:r>
            </a:p>
          </p:txBody>
        </p:sp>
        <p:graphicFrame>
          <p:nvGraphicFramePr>
            <p:cNvPr id="13317" name="Object 5"/>
            <p:cNvGraphicFramePr>
              <a:graphicFrameLocks noChangeAspect="1"/>
            </p:cNvGraphicFramePr>
            <p:nvPr/>
          </p:nvGraphicFramePr>
          <p:xfrm>
            <a:off x="624" y="1440"/>
            <a:ext cx="3921" cy="296"/>
          </p:xfrm>
          <a:graphic>
            <a:graphicData uri="http://schemas.openxmlformats.org/presentationml/2006/ole">
              <mc:AlternateContent xmlns:mc="http://schemas.openxmlformats.org/markup-compatibility/2006">
                <mc:Choice xmlns:v="urn:schemas-microsoft-com:vml" Requires="v">
                  <p:oleObj spid="_x0000_s13330" name="Equation" r:id="rId3" imgW="3162240" imgH="241200" progId="Equation.3">
                    <p:embed/>
                  </p:oleObj>
                </mc:Choice>
                <mc:Fallback>
                  <p:oleObj name="Equation" r:id="rId3" imgW="3162240" imgH="241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 y="1440"/>
                          <a:ext cx="3921" cy="2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3319" name="Text Box 7"/>
          <p:cNvSpPr txBox="1">
            <a:spLocks noChangeArrowheads="1"/>
          </p:cNvSpPr>
          <p:nvPr/>
        </p:nvSpPr>
        <p:spPr bwMode="auto">
          <a:xfrm>
            <a:off x="762000" y="2743200"/>
            <a:ext cx="6934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rgbClr val="FF9999"/>
                </a:solidFill>
              </a:rPr>
              <a:t>Γ</a:t>
            </a:r>
            <a:r>
              <a:rPr lang="el-GR" altLang="en-US" sz="1600">
                <a:solidFill>
                  <a:srgbClr val="FF9999"/>
                </a:solidFill>
                <a:cs typeface="Times New Roman" panose="02020603050405020304" pitchFamily="18" charset="0"/>
              </a:rPr>
              <a:t>ίνεται αντικατάσταση του πολύ πτητικού </a:t>
            </a:r>
            <a:r>
              <a:rPr lang="en-US" altLang="en-US" sz="1600">
                <a:solidFill>
                  <a:srgbClr val="FF9999"/>
                </a:solidFill>
                <a:cs typeface="Times New Roman" panose="02020603050405020304" pitchFamily="18" charset="0"/>
              </a:rPr>
              <a:t>CO</a:t>
            </a:r>
            <a:r>
              <a:rPr lang="el-GR" altLang="en-US" sz="1600" baseline="-30000">
                <a:solidFill>
                  <a:srgbClr val="FF9999"/>
                </a:solidFill>
                <a:cs typeface="Times New Roman" panose="02020603050405020304" pitchFamily="18" charset="0"/>
              </a:rPr>
              <a:t>2</a:t>
            </a:r>
            <a:r>
              <a:rPr lang="el-GR" altLang="en-US" sz="1600">
                <a:solidFill>
                  <a:srgbClr val="FF9999"/>
                </a:solidFill>
                <a:cs typeface="Times New Roman" panose="02020603050405020304" pitchFamily="18" charset="0"/>
              </a:rPr>
              <a:t>, το οποίο εξαχνώνεται σε θερμοκρασία –78</a:t>
            </a:r>
            <a:r>
              <a:rPr lang="en-US" altLang="en-US" sz="1600" baseline="30000">
                <a:solidFill>
                  <a:srgbClr val="FF9999"/>
                </a:solidFill>
                <a:cs typeface="Times New Roman" panose="02020603050405020304" pitchFamily="18" charset="0"/>
              </a:rPr>
              <a:t>o</a:t>
            </a:r>
            <a:r>
              <a:rPr lang="en-US" altLang="en-US" sz="1600">
                <a:solidFill>
                  <a:srgbClr val="FF9999"/>
                </a:solidFill>
                <a:cs typeface="Times New Roman" panose="02020603050405020304" pitchFamily="18" charset="0"/>
              </a:rPr>
              <a:t>C</a:t>
            </a:r>
            <a:r>
              <a:rPr lang="el-GR" altLang="en-US" sz="1600">
                <a:solidFill>
                  <a:srgbClr val="FF9999"/>
                </a:solidFill>
                <a:cs typeface="Times New Roman" panose="02020603050405020304" pitchFamily="18" charset="0"/>
              </a:rPr>
              <a:t>, από το </a:t>
            </a:r>
            <a:r>
              <a:rPr lang="en-US" altLang="en-US" sz="1600">
                <a:solidFill>
                  <a:srgbClr val="FF9999"/>
                </a:solidFill>
                <a:cs typeface="Times New Roman" panose="02020603050405020304" pitchFamily="18" charset="0"/>
              </a:rPr>
              <a:t>SiO</a:t>
            </a:r>
            <a:r>
              <a:rPr lang="el-GR" altLang="en-US" sz="1600" baseline="-30000">
                <a:solidFill>
                  <a:srgbClr val="FF9999"/>
                </a:solidFill>
                <a:cs typeface="Times New Roman" panose="02020603050405020304" pitchFamily="18" charset="0"/>
              </a:rPr>
              <a:t>2</a:t>
            </a:r>
            <a:r>
              <a:rPr lang="el-GR" altLang="en-US" sz="1600">
                <a:solidFill>
                  <a:srgbClr val="FF9999"/>
                </a:solidFill>
                <a:cs typeface="Times New Roman" panose="02020603050405020304" pitchFamily="18" charset="0"/>
              </a:rPr>
              <a:t> το οποίο έχει σημείο βρασμού τους 2000</a:t>
            </a:r>
            <a:r>
              <a:rPr lang="en-US" altLang="en-US" sz="1600" baseline="30000">
                <a:solidFill>
                  <a:srgbClr val="FF9999"/>
                </a:solidFill>
                <a:cs typeface="Times New Roman" panose="02020603050405020304" pitchFamily="18" charset="0"/>
              </a:rPr>
              <a:t>o</a:t>
            </a:r>
            <a:r>
              <a:rPr lang="en-US" altLang="en-US" sz="1600">
                <a:solidFill>
                  <a:srgbClr val="FF9999"/>
                </a:solidFill>
                <a:cs typeface="Times New Roman" panose="02020603050405020304" pitchFamily="18" charset="0"/>
              </a:rPr>
              <a:t>C</a:t>
            </a:r>
            <a:r>
              <a:rPr lang="el-GR" altLang="en-US" sz="1600">
                <a:solidFill>
                  <a:srgbClr val="FF9999"/>
                </a:solidFill>
                <a:cs typeface="Times New Roman" panose="02020603050405020304" pitchFamily="18" charset="0"/>
              </a:rPr>
              <a:t>. </a:t>
            </a:r>
            <a:endParaRPr lang="en-GB" altLang="en-US" sz="1600">
              <a:solidFill>
                <a:srgbClr val="FF9999"/>
              </a:solidFill>
              <a:cs typeface="Times New Roman" panose="02020603050405020304" pitchFamily="18" charset="0"/>
            </a:endParaRPr>
          </a:p>
        </p:txBody>
      </p:sp>
      <p:sp>
        <p:nvSpPr>
          <p:cNvPr id="13320" name="Text Box 8"/>
          <p:cNvSpPr txBox="1">
            <a:spLocks noChangeArrowheads="1"/>
          </p:cNvSpPr>
          <p:nvPr/>
        </p:nvSpPr>
        <p:spPr bwMode="auto">
          <a:xfrm>
            <a:off x="381000" y="3429000"/>
            <a:ext cx="8382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effectLst>
                  <a:outerShdw blurRad="38100" dist="38100" dir="2700000" algn="tl">
                    <a:srgbClr val="000000"/>
                  </a:outerShdw>
                </a:effectLst>
              </a:rPr>
              <a:t>Αντικατάσταση υποκαταστάτη σε σύμπλοκο ιόν από άλλο υποκαταστατή</a:t>
            </a:r>
            <a:r>
              <a:rPr lang="el-GR" altLang="en-US" sz="1600"/>
              <a:t> </a:t>
            </a:r>
          </a:p>
          <a:p>
            <a:pPr algn="just">
              <a:spcBef>
                <a:spcPct val="50000"/>
              </a:spcBef>
            </a:pPr>
            <a:r>
              <a:rPr lang="el-GR" altLang="en-US" sz="1600">
                <a:cs typeface="Times New Roman" panose="02020603050405020304" pitchFamily="18" charset="0"/>
              </a:rPr>
              <a:t>Ωθούσα δύναμη για αυτές τις αντιδράσεις είναι ο σχηματισμός σταθερότερου συμπλόκου ιόντος, δηλαδή ενός συμπλόκου ιόντος το οποίο διίσταται λιγότερο σε σχέση πάντα με το αντιδρών σύμπλοκο ιόν.</a:t>
            </a:r>
            <a:endParaRPr lang="en-GB" altLang="en-US" sz="1600">
              <a:cs typeface="Times New Roman" panose="02020603050405020304" pitchFamily="18" charset="0"/>
            </a:endParaRPr>
          </a:p>
        </p:txBody>
      </p:sp>
      <p:sp>
        <p:nvSpPr>
          <p:cNvPr id="13322" name="Rectangle 10"/>
          <p:cNvSpPr>
            <a:spLocks noChangeArrowheads="1"/>
          </p:cNvSpPr>
          <p:nvPr/>
        </p:nvSpPr>
        <p:spPr bwMode="auto">
          <a:xfrm>
            <a:off x="278130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3321" name="Object 9"/>
          <p:cNvGraphicFramePr>
            <a:graphicFrameLocks noChangeAspect="1"/>
          </p:cNvGraphicFramePr>
          <p:nvPr/>
        </p:nvGraphicFramePr>
        <p:xfrm>
          <a:off x="1066800" y="4648200"/>
          <a:ext cx="6477000" cy="465138"/>
        </p:xfrm>
        <a:graphic>
          <a:graphicData uri="http://schemas.openxmlformats.org/presentationml/2006/ole">
            <mc:AlternateContent xmlns:mc="http://schemas.openxmlformats.org/markup-compatibility/2006">
              <mc:Choice xmlns:v="urn:schemas-microsoft-com:vml" Requires="v">
                <p:oleObj spid="_x0000_s13331" r:id="rId5" imgW="3581400" imgH="254000" progId="Equation.3">
                  <p:embed/>
                </p:oleObj>
              </mc:Choice>
              <mc:Fallback>
                <p:oleObj r:id="rId5" imgW="3581400" imgH="2540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4648200"/>
                        <a:ext cx="647700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3" name="Object 11"/>
          <p:cNvGraphicFramePr>
            <a:graphicFrameLocks noChangeAspect="1"/>
          </p:cNvGraphicFramePr>
          <p:nvPr/>
        </p:nvGraphicFramePr>
        <p:xfrm>
          <a:off x="1066800" y="5257800"/>
          <a:ext cx="3886200" cy="392113"/>
        </p:xfrm>
        <a:graphic>
          <a:graphicData uri="http://schemas.openxmlformats.org/presentationml/2006/ole">
            <mc:AlternateContent xmlns:mc="http://schemas.openxmlformats.org/markup-compatibility/2006">
              <mc:Choice xmlns:v="urn:schemas-microsoft-com:vml" Requires="v">
                <p:oleObj spid="_x0000_s13332" r:id="rId7" imgW="2362200" imgH="241300" progId="Equation.3">
                  <p:embed/>
                </p:oleObj>
              </mc:Choice>
              <mc:Fallback>
                <p:oleObj r:id="rId7" imgW="2362200" imgH="2413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5257800"/>
                        <a:ext cx="3886200"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6" name="Rectangle 14"/>
          <p:cNvSpPr>
            <a:spLocks noChangeArrowheads="1"/>
          </p:cNvSpPr>
          <p:nvPr/>
        </p:nvSpPr>
        <p:spPr bwMode="auto">
          <a:xfrm>
            <a:off x="3271838"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3325" name="Object 13"/>
          <p:cNvGraphicFramePr>
            <a:graphicFrameLocks noChangeAspect="1"/>
          </p:cNvGraphicFramePr>
          <p:nvPr/>
        </p:nvGraphicFramePr>
        <p:xfrm>
          <a:off x="1066800" y="5791200"/>
          <a:ext cx="4038600" cy="398463"/>
        </p:xfrm>
        <a:graphic>
          <a:graphicData uri="http://schemas.openxmlformats.org/presentationml/2006/ole">
            <mc:AlternateContent xmlns:mc="http://schemas.openxmlformats.org/markup-compatibility/2006">
              <mc:Choice xmlns:v="urn:schemas-microsoft-com:vml" Requires="v">
                <p:oleObj spid="_x0000_s13333" r:id="rId9" imgW="2603500" imgH="254000" progId="Equation.3">
                  <p:embed/>
                </p:oleObj>
              </mc:Choice>
              <mc:Fallback>
                <p:oleObj r:id="rId9" imgW="2603500" imgH="25400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6800" y="5791200"/>
                        <a:ext cx="4038600" cy="398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7" name="Text Box 15"/>
          <p:cNvSpPr txBox="1">
            <a:spLocks noChangeArrowheads="1"/>
          </p:cNvSpPr>
          <p:nvPr/>
        </p:nvSpPr>
        <p:spPr bwMode="auto">
          <a:xfrm>
            <a:off x="5715000" y="51816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n-US">
                <a:cs typeface="Times New Roman" panose="02020603050405020304" pitchFamily="18" charset="0"/>
              </a:rPr>
              <a:t>Κ=2</a:t>
            </a:r>
            <a:r>
              <a:rPr lang="en-US" altLang="en-US">
                <a:cs typeface="Times New Roman" panose="02020603050405020304" pitchFamily="18" charset="0"/>
              </a:rPr>
              <a:t>x</a:t>
            </a:r>
            <a:r>
              <a:rPr lang="el-GR" altLang="en-US">
                <a:cs typeface="Times New Roman" panose="02020603050405020304" pitchFamily="18" charset="0"/>
              </a:rPr>
              <a:t>10</a:t>
            </a:r>
            <a:r>
              <a:rPr lang="el-GR" altLang="en-US" baseline="30000">
                <a:cs typeface="Times New Roman" panose="02020603050405020304" pitchFamily="18" charset="0"/>
              </a:rPr>
              <a:t>-16</a:t>
            </a:r>
            <a:endParaRPr lang="en-GB" altLang="en-US"/>
          </a:p>
        </p:txBody>
      </p:sp>
      <p:sp>
        <p:nvSpPr>
          <p:cNvPr id="13328" name="Text Box 16"/>
          <p:cNvSpPr txBox="1">
            <a:spLocks noChangeArrowheads="1"/>
          </p:cNvSpPr>
          <p:nvPr/>
        </p:nvSpPr>
        <p:spPr bwMode="auto">
          <a:xfrm>
            <a:off x="5715000" y="57150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n-US"/>
              <a:t>Κ=</a:t>
            </a:r>
            <a:r>
              <a:rPr lang="el-GR" altLang="en-US">
                <a:cs typeface="Times New Roman" panose="02020603050405020304" pitchFamily="18" charset="0"/>
              </a:rPr>
              <a:t>5</a:t>
            </a:r>
            <a:r>
              <a:rPr lang="en-US" altLang="en-US">
                <a:cs typeface="Times New Roman" panose="02020603050405020304" pitchFamily="18" charset="0"/>
              </a:rPr>
              <a:t>x</a:t>
            </a:r>
            <a:r>
              <a:rPr lang="el-GR" altLang="en-US">
                <a:cs typeface="Times New Roman" panose="02020603050405020304" pitchFamily="18" charset="0"/>
              </a:rPr>
              <a:t>10</a:t>
            </a:r>
            <a:r>
              <a:rPr lang="el-GR" altLang="en-US" baseline="30000">
                <a:cs typeface="Times New Roman" panose="02020603050405020304" pitchFamily="18" charset="0"/>
              </a:rPr>
              <a:t>-42</a:t>
            </a:r>
            <a:endParaRPr lang="en-GB" altLang="en-US" baseline="3000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14340" name="Text Box 4"/>
          <p:cNvSpPr txBox="1">
            <a:spLocks noChangeArrowheads="1"/>
          </p:cNvSpPr>
          <p:nvPr/>
        </p:nvSpPr>
        <p:spPr bwMode="auto">
          <a:xfrm>
            <a:off x="457200" y="609600"/>
            <a:ext cx="830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l-GR" altLang="en-US" sz="1600" u="sng">
                <a:solidFill>
                  <a:schemeClr val="accent1"/>
                </a:solidFill>
                <a:effectLst>
                  <a:outerShdw blurRad="38100" dist="38100" dir="2700000" algn="tl">
                    <a:srgbClr val="000000"/>
                  </a:outerShdw>
                </a:effectLst>
              </a:rPr>
              <a:t>Αντιδράσεις διπλής αντικατάστασης</a:t>
            </a:r>
            <a:r>
              <a:rPr lang="el-GR" altLang="en-US" sz="1600">
                <a:solidFill>
                  <a:schemeClr val="accent1"/>
                </a:solidFill>
                <a:effectLst>
                  <a:outerShdw blurRad="38100" dist="38100" dir="2700000" algn="tl">
                    <a:srgbClr val="000000"/>
                  </a:outerShdw>
                </a:effectLst>
              </a:rPr>
              <a:t>  </a:t>
            </a:r>
            <a:r>
              <a:rPr lang="el-GR" altLang="en-US" sz="1600" u="sng">
                <a:solidFill>
                  <a:schemeClr val="accent1"/>
                </a:solidFill>
                <a:effectLst>
                  <a:outerShdw blurRad="38100" dist="38100" dir="2700000" algn="tl">
                    <a:srgbClr val="000000"/>
                  </a:outerShdw>
                </a:effectLst>
              </a:rPr>
              <a:t>(</a:t>
            </a:r>
            <a:r>
              <a:rPr lang="en-US" altLang="en-US" sz="1600" u="sng">
                <a:solidFill>
                  <a:schemeClr val="accent1"/>
                </a:solidFill>
                <a:effectLst>
                  <a:outerShdw blurRad="38100" dist="38100" dir="2700000" algn="tl">
                    <a:srgbClr val="000000"/>
                  </a:outerShdw>
                </a:effectLst>
              </a:rPr>
              <a:t>Partner Exchange)</a:t>
            </a:r>
          </a:p>
        </p:txBody>
      </p:sp>
      <p:sp>
        <p:nvSpPr>
          <p:cNvPr id="14341" name="Text Box 5"/>
          <p:cNvSpPr txBox="1">
            <a:spLocks noChangeArrowheads="1"/>
          </p:cNvSpPr>
          <p:nvPr/>
        </p:nvSpPr>
        <p:spPr bwMode="auto">
          <a:xfrm>
            <a:off x="381000" y="990600"/>
            <a:ext cx="8382000"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cs typeface="Times New Roman" panose="02020603050405020304" pitchFamily="18" charset="0"/>
              </a:rPr>
              <a:t>Αντιδράσεις διπλής αντικατάστασης καλούνται οι αντιδράσεις που λαμβάνουν χώρα δια ανταλλαγής ιόντων σύμφωνα με το παρακάτω γενικό σχήμα:</a:t>
            </a:r>
            <a:endParaRPr lang="en-US" altLang="en-US" sz="1600">
              <a:cs typeface="Times New Roman" panose="02020603050405020304" pitchFamily="18" charset="0"/>
            </a:endParaRPr>
          </a:p>
          <a:p>
            <a:pPr algn="ctr">
              <a:spcBef>
                <a:spcPct val="50000"/>
              </a:spcBef>
            </a:pPr>
            <a:endParaRPr lang="en-GB" altLang="en-US" sz="1600">
              <a:cs typeface="Times New Roman" panose="02020603050405020304" pitchFamily="18" charset="0"/>
            </a:endParaRPr>
          </a:p>
          <a:p>
            <a:pPr algn="just">
              <a:spcBef>
                <a:spcPct val="50000"/>
              </a:spcBef>
            </a:pPr>
            <a:r>
              <a:rPr lang="el-GR" altLang="en-US" sz="1600">
                <a:cs typeface="Times New Roman" panose="02020603050405020304" pitchFamily="18" charset="0"/>
              </a:rPr>
              <a:t> </a:t>
            </a:r>
            <a:endParaRPr lang="en-GB" altLang="en-US" sz="1600">
              <a:cs typeface="Times New Roman" panose="02020603050405020304" pitchFamily="18" charset="0"/>
            </a:endParaRPr>
          </a:p>
          <a:p>
            <a:pPr algn="just">
              <a:spcBef>
                <a:spcPct val="50000"/>
              </a:spcBef>
            </a:pPr>
            <a:r>
              <a:rPr lang="el-GR" altLang="en-US" sz="1600">
                <a:cs typeface="Times New Roman" panose="02020603050405020304" pitchFamily="18" charset="0"/>
              </a:rPr>
              <a:t>Οι αντιδράσεις διπλής αντικατάστασης συνήθως διεξάγονται ανάμεσα σε ηλεκτρολύτες εντός υδατικών διαλυμάτων και αποτελούν ουσιαστικά αντιδράσεις ανάμεσα στα ιόντα του διαλύματος. Η ωθούσα δύναμη για τις αντιδράσεις διπλής αντικατάστασης είναι πάντα η απομάκρυνση τουλάχιστον ενός ιόντος από το διάλυμα με έναν από τους παρακάτω τρόπους:</a:t>
            </a:r>
            <a:endParaRPr lang="en-GB" altLang="en-US" sz="1600">
              <a:cs typeface="Times New Roman" panose="02020603050405020304" pitchFamily="18" charset="0"/>
            </a:endParaRPr>
          </a:p>
        </p:txBody>
      </p:sp>
      <p:sp>
        <p:nvSpPr>
          <p:cNvPr id="14344" name="Rectangle 8"/>
          <p:cNvSpPr>
            <a:spLocks noChangeArrowheads="1"/>
          </p:cNvSpPr>
          <p:nvPr/>
        </p:nvSpPr>
        <p:spPr bwMode="auto">
          <a:xfrm>
            <a:off x="388620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4343" name="Object 7"/>
          <p:cNvGraphicFramePr>
            <a:graphicFrameLocks noChangeAspect="1"/>
          </p:cNvGraphicFramePr>
          <p:nvPr/>
        </p:nvGraphicFramePr>
        <p:xfrm>
          <a:off x="2819400" y="1676400"/>
          <a:ext cx="3200400" cy="422275"/>
        </p:xfrm>
        <a:graphic>
          <a:graphicData uri="http://schemas.openxmlformats.org/presentationml/2006/ole">
            <mc:AlternateContent xmlns:mc="http://schemas.openxmlformats.org/markup-compatibility/2006">
              <mc:Choice xmlns:v="urn:schemas-microsoft-com:vml" Requires="v">
                <p:oleObj spid="_x0000_s14352" r:id="rId3" imgW="1371600" imgH="177800" progId="Equation.3">
                  <p:embed/>
                </p:oleObj>
              </mc:Choice>
              <mc:Fallback>
                <p:oleObj r:id="rId3" imgW="1371600" imgH="1778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1676400"/>
                        <a:ext cx="3200400"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5" name="Text Box 9"/>
          <p:cNvSpPr txBox="1">
            <a:spLocks noChangeArrowheads="1"/>
          </p:cNvSpPr>
          <p:nvPr/>
        </p:nvSpPr>
        <p:spPr bwMode="auto">
          <a:xfrm>
            <a:off x="457200" y="3581400"/>
            <a:ext cx="83820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solidFill>
                  <a:srgbClr val="FF0066"/>
                </a:solidFill>
                <a:effectLst>
                  <a:outerShdw blurRad="38100" dist="38100" dir="2700000" algn="tl">
                    <a:srgbClr val="000000"/>
                  </a:outerShdw>
                </a:effectLst>
              </a:rPr>
              <a:t>Σχηματισμός αερίου</a:t>
            </a:r>
            <a:endParaRPr lang="el-GR" altLang="en-US" sz="1600">
              <a:solidFill>
                <a:srgbClr val="FF0066"/>
              </a:solidFill>
              <a:effectLst>
                <a:outerShdw blurRad="38100" dist="38100" dir="2700000" algn="tl">
                  <a:srgbClr val="000000"/>
                </a:outerShdw>
              </a:effectLst>
            </a:endParaRPr>
          </a:p>
          <a:p>
            <a:pPr>
              <a:spcBef>
                <a:spcPct val="50000"/>
              </a:spcBef>
            </a:pPr>
            <a:r>
              <a:rPr lang="el-GR" altLang="en-US" sz="1600">
                <a:cs typeface="Times New Roman" panose="02020603050405020304" pitchFamily="18" charset="0"/>
              </a:rPr>
              <a:t>Τα θειούχα, θειώδη και ανθρακικά άλατα των μετάλλων αντιδρούν με οξέα και παράγουν αντιστοίχως τα αέρια </a:t>
            </a:r>
            <a:r>
              <a:rPr lang="en-US" altLang="en-US" sz="1600">
                <a:cs typeface="Times New Roman" panose="02020603050405020304" pitchFamily="18" charset="0"/>
              </a:rPr>
              <a:t>H</a:t>
            </a:r>
            <a:r>
              <a:rPr lang="el-GR" altLang="en-US" sz="1600" baseline="-30000">
                <a:cs typeface="Times New Roman" panose="02020603050405020304" pitchFamily="18" charset="0"/>
              </a:rPr>
              <a:t>2</a:t>
            </a:r>
            <a:r>
              <a:rPr lang="en-US" altLang="en-US" sz="1600">
                <a:cs typeface="Times New Roman" panose="02020603050405020304" pitchFamily="18" charset="0"/>
              </a:rPr>
              <a:t>S</a:t>
            </a:r>
            <a:r>
              <a:rPr lang="el-GR" altLang="en-US" sz="1600">
                <a:cs typeface="Times New Roman" panose="02020603050405020304" pitchFamily="18" charset="0"/>
              </a:rPr>
              <a:t>, </a:t>
            </a:r>
            <a:r>
              <a:rPr lang="en-US" altLang="en-US" sz="1600">
                <a:cs typeface="Times New Roman" panose="02020603050405020304" pitchFamily="18" charset="0"/>
              </a:rPr>
              <a:t>SO</a:t>
            </a:r>
            <a:r>
              <a:rPr lang="el-GR" altLang="en-US" sz="1600" baseline="-30000">
                <a:cs typeface="Times New Roman" panose="02020603050405020304" pitchFamily="18" charset="0"/>
              </a:rPr>
              <a:t>2</a:t>
            </a:r>
            <a:r>
              <a:rPr lang="el-GR" altLang="en-US" sz="1600">
                <a:cs typeface="Times New Roman" panose="02020603050405020304" pitchFamily="18" charset="0"/>
              </a:rPr>
              <a:t> και </a:t>
            </a:r>
            <a:r>
              <a:rPr lang="en-US" altLang="en-US" sz="1600">
                <a:cs typeface="Times New Roman" panose="02020603050405020304" pitchFamily="18" charset="0"/>
              </a:rPr>
              <a:t>CO</a:t>
            </a:r>
            <a:r>
              <a:rPr lang="el-GR" altLang="en-US" sz="1600" baseline="-30000">
                <a:cs typeface="Times New Roman" panose="02020603050405020304" pitchFamily="18" charset="0"/>
              </a:rPr>
              <a:t>2</a:t>
            </a:r>
            <a:r>
              <a:rPr lang="en-GB" altLang="en-US" sz="1600">
                <a:effectLst>
                  <a:outerShdw blurRad="38100" dist="38100" dir="2700000" algn="tl">
                    <a:srgbClr val="000000"/>
                  </a:outerShdw>
                </a:effectLst>
              </a:rPr>
              <a:t> </a:t>
            </a:r>
          </a:p>
        </p:txBody>
      </p:sp>
      <p:sp>
        <p:nvSpPr>
          <p:cNvPr id="14347" name="Rectangle 11"/>
          <p:cNvSpPr>
            <a:spLocks noChangeArrowheads="1"/>
          </p:cNvSpPr>
          <p:nvPr/>
        </p:nvSpPr>
        <p:spPr bwMode="auto">
          <a:xfrm>
            <a:off x="31623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4346" name="Object 10"/>
          <p:cNvGraphicFramePr>
            <a:graphicFrameLocks noChangeAspect="1"/>
          </p:cNvGraphicFramePr>
          <p:nvPr/>
        </p:nvGraphicFramePr>
        <p:xfrm>
          <a:off x="1219200" y="4648200"/>
          <a:ext cx="5676900" cy="473075"/>
        </p:xfrm>
        <a:graphic>
          <a:graphicData uri="http://schemas.openxmlformats.org/presentationml/2006/ole">
            <mc:AlternateContent xmlns:mc="http://schemas.openxmlformats.org/markup-compatibility/2006">
              <mc:Choice xmlns:v="urn:schemas-microsoft-com:vml" Requires="v">
                <p:oleObj spid="_x0000_s14353" name="Equation" r:id="rId5" imgW="2743200" imgH="228600" progId="Equation.3">
                  <p:embed/>
                </p:oleObj>
              </mc:Choice>
              <mc:Fallback>
                <p:oleObj name="Equation" r:id="rId5" imgW="2743200" imgH="2286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4648200"/>
                        <a:ext cx="5676900" cy="473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9" name="Rectangle 13"/>
          <p:cNvSpPr>
            <a:spLocks noChangeArrowheads="1"/>
          </p:cNvSpPr>
          <p:nvPr/>
        </p:nvSpPr>
        <p:spPr bwMode="auto">
          <a:xfrm>
            <a:off x="28051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4348" name="Object 12"/>
          <p:cNvGraphicFramePr>
            <a:graphicFrameLocks noChangeAspect="1"/>
          </p:cNvGraphicFramePr>
          <p:nvPr/>
        </p:nvGraphicFramePr>
        <p:xfrm>
          <a:off x="914400" y="5257800"/>
          <a:ext cx="6477000" cy="419100"/>
        </p:xfrm>
        <a:graphic>
          <a:graphicData uri="http://schemas.openxmlformats.org/presentationml/2006/ole">
            <mc:AlternateContent xmlns:mc="http://schemas.openxmlformats.org/markup-compatibility/2006">
              <mc:Choice xmlns:v="urn:schemas-microsoft-com:vml" Requires="v">
                <p:oleObj spid="_x0000_s14354" r:id="rId7" imgW="3530600" imgH="228600" progId="Equation.3">
                  <p:embed/>
                </p:oleObj>
              </mc:Choice>
              <mc:Fallback>
                <p:oleObj r:id="rId7" imgW="3530600" imgH="22860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5257800"/>
                        <a:ext cx="64770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1" name="Rectangle 15"/>
          <p:cNvSpPr>
            <a:spLocks noChangeArrowheads="1"/>
          </p:cNvSpPr>
          <p:nvPr/>
        </p:nvSpPr>
        <p:spPr bwMode="auto">
          <a:xfrm>
            <a:off x="27813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4350" name="Object 14"/>
          <p:cNvGraphicFramePr>
            <a:graphicFrameLocks noChangeAspect="1"/>
          </p:cNvGraphicFramePr>
          <p:nvPr/>
        </p:nvGraphicFramePr>
        <p:xfrm>
          <a:off x="914400" y="5867400"/>
          <a:ext cx="6553200" cy="419100"/>
        </p:xfrm>
        <a:graphic>
          <a:graphicData uri="http://schemas.openxmlformats.org/presentationml/2006/ole">
            <mc:AlternateContent xmlns:mc="http://schemas.openxmlformats.org/markup-compatibility/2006">
              <mc:Choice xmlns:v="urn:schemas-microsoft-com:vml" Requires="v">
                <p:oleObj spid="_x0000_s14355" r:id="rId9" imgW="3581400" imgH="228600" progId="Equation.3">
                  <p:embed/>
                </p:oleObj>
              </mc:Choice>
              <mc:Fallback>
                <p:oleObj r:id="rId9" imgW="3581400" imgH="22860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400" y="5867400"/>
                        <a:ext cx="65532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09600" y="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διπλής αντικατάστασης</a:t>
            </a:r>
            <a:endParaRPr lang="en-GB" altLang="en-US" sz="1600" u="sng">
              <a:solidFill>
                <a:schemeClr val="accent1"/>
              </a:solidFill>
              <a:effectLst>
                <a:outerShdw blurRad="38100" dist="38100" dir="2700000" algn="tl">
                  <a:srgbClr val="000000"/>
                </a:outerShdw>
              </a:effectLst>
            </a:endParaRPr>
          </a:p>
        </p:txBody>
      </p:sp>
      <p:sp>
        <p:nvSpPr>
          <p:cNvPr id="15363" name="Text Box 3"/>
          <p:cNvSpPr txBox="1">
            <a:spLocks noChangeArrowheads="1"/>
          </p:cNvSpPr>
          <p:nvPr/>
        </p:nvSpPr>
        <p:spPr bwMode="auto">
          <a:xfrm>
            <a:off x="228600" y="685800"/>
            <a:ext cx="8382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solidFill>
                  <a:srgbClr val="FF0066"/>
                </a:solidFill>
                <a:effectLst>
                  <a:outerShdw blurRad="38100" dist="38100" dir="2700000" algn="tl">
                    <a:srgbClr val="000000"/>
                  </a:outerShdw>
                </a:effectLst>
              </a:rPr>
              <a:t>Σχηματισμός δυσδιάλυτου προϊόντος</a:t>
            </a:r>
            <a:endParaRPr lang="el-GR" altLang="en-US" sz="1600">
              <a:solidFill>
                <a:srgbClr val="FF0066"/>
              </a:solidFill>
              <a:effectLst>
                <a:outerShdw blurRad="38100" dist="38100" dir="2700000" algn="tl">
                  <a:srgbClr val="000000"/>
                </a:outerShdw>
              </a:effectLst>
            </a:endParaRPr>
          </a:p>
          <a:p>
            <a:pPr>
              <a:spcBef>
                <a:spcPct val="50000"/>
              </a:spcBef>
            </a:pPr>
            <a:r>
              <a:rPr lang="el-GR" altLang="en-US" sz="1600">
                <a:cs typeface="Times New Roman" panose="02020603050405020304" pitchFamily="18" charset="0"/>
              </a:rPr>
              <a:t>Η συνηθέστερη περίπτωση αντιδράσεων διπλής αντικατάστασης είναι εκείνη κατά την οποία δύο από τα αντιδρώντα ιόντα του διαλύματος σχηματίζουν δυσδιάλυτο προϊόν που συχνά αποκαλείται με τον όρο “ίζημα”. </a:t>
            </a:r>
            <a:endParaRPr lang="en-GB" altLang="en-US" sz="1600">
              <a:effectLst>
                <a:outerShdw blurRad="38100" dist="38100" dir="2700000" algn="tl">
                  <a:srgbClr val="000000"/>
                </a:outerShdw>
              </a:effectLst>
              <a:cs typeface="Times New Roman" panose="02020603050405020304" pitchFamily="18" charset="0"/>
            </a:endParaRPr>
          </a:p>
        </p:txBody>
      </p:sp>
      <p:graphicFrame>
        <p:nvGraphicFramePr>
          <p:cNvPr id="15562" name="Group 202"/>
          <p:cNvGraphicFramePr>
            <a:graphicFrameLocks noGrp="1"/>
          </p:cNvGraphicFramePr>
          <p:nvPr/>
        </p:nvGraphicFramePr>
        <p:xfrm>
          <a:off x="228600" y="1981200"/>
          <a:ext cx="8458200" cy="4572000"/>
        </p:xfrm>
        <a:graphic>
          <a:graphicData uri="http://schemas.openxmlformats.org/drawingml/2006/table">
            <a:tbl>
              <a:tblPr/>
              <a:tblGrid>
                <a:gridCol w="4464050">
                  <a:extLst>
                    <a:ext uri="{9D8B030D-6E8A-4147-A177-3AD203B41FA5}">
                      <a16:colId xmlns:a16="http://schemas.microsoft.com/office/drawing/2014/main" val="1774393495"/>
                    </a:ext>
                  </a:extLst>
                </a:gridCol>
                <a:gridCol w="3994150">
                  <a:extLst>
                    <a:ext uri="{9D8B030D-6E8A-4147-A177-3AD203B41FA5}">
                      <a16:colId xmlns:a16="http://schemas.microsoft.com/office/drawing/2014/main" val="2372168825"/>
                    </a:ext>
                  </a:extLst>
                </a:gridCol>
              </a:tblGrid>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n-US" sz="12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Γενικά ευδιάλυτοι ηλεκτρολύτες</a:t>
                      </a:r>
                      <a:endParaRPr kumimoji="0" lang="en-GB" altLang="en-US" sz="12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2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Εξαιρέσεις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59516285"/>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Ενώσεις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NH</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7743897"/>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Χλωριούχες ενώσεις</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AgCl</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Hg</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Cl</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rPr>
                        <a:t>      </a:t>
                      </a: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σε ζεστό νερό: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PbCl</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5554560"/>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Βρωμιούχες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AgBr</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Hg</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Br</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PbBr</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rPr>
                        <a:t>      </a:t>
                      </a:r>
                      <a:r>
                        <a:rPr kumimoji="0" lang="en-US"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M.Ε</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HgBr</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1447605"/>
                  </a:ext>
                </a:extLst>
              </a:tr>
              <a:tr h="2952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Ιωδιούχες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AgI, Hg</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PbI</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CuI</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6618271"/>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Θειϊκές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SrSO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BaSO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PbSO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Hg</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0">
                          <a:ln>
                            <a:noFill/>
                          </a:ln>
                          <a:solidFill>
                            <a:schemeClr val="tx1"/>
                          </a:solidFill>
                          <a:effectLst/>
                          <a:latin typeface="Times New Roman" panose="02020603050405020304" pitchFamily="18" charset="0"/>
                        </a:rPr>
                        <a:t>   </a:t>
                      </a:r>
                      <a:r>
                        <a:rPr kumimoji="0" lang="en-US"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t>
                      </a: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CaSO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Ag</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7920655"/>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Νιτρικές και Νιτρώδεις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M.Ε</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AgNO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1360703"/>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Χλωρικά, Υπερχλωρικά, Υπερμαγγανικά άλατα</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M.Ε</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KClO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9485808"/>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Οξικά άλατα</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M.Ε</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AgCH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COO</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3800192"/>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2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Γενικά αδιάλυτοι ηλεκτρολύτες</a:t>
                      </a:r>
                      <a:r>
                        <a:rPr kumimoji="0" lang="en-GB" altLang="en-US" sz="1200" b="1" i="0" u="none" strike="noStrike" cap="none" normalizeH="0" baseline="0">
                          <a:ln>
                            <a:noFill/>
                          </a:ln>
                          <a:solidFill>
                            <a:schemeClr val="tx2"/>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200" b="1" i="0" u="none" strike="noStrike" cap="none" normalizeH="0" baseline="0">
                          <a:ln>
                            <a:noFill/>
                          </a:ln>
                          <a:solidFill>
                            <a:schemeClr val="tx2"/>
                          </a:solidFill>
                          <a:effectLst/>
                          <a:latin typeface="Times New Roman" panose="02020603050405020304" pitchFamily="18" charset="0"/>
                          <a:cs typeface="Times New Roman" panose="02020603050405020304" pitchFamily="18" charset="0"/>
                        </a:rPr>
                        <a:t>Εξαιρέσεις</a:t>
                      </a:r>
                      <a:r>
                        <a:rPr kumimoji="0" lang="en-GB" altLang="en-US" sz="1200" b="1" i="0" u="none" strike="noStrike" cap="none" normalizeH="0" baseline="0">
                          <a:ln>
                            <a:noFill/>
                          </a:ln>
                          <a:solidFill>
                            <a:schemeClr val="tx2"/>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26277020"/>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Θειούχες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θειούχα άλατα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NH</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1748091"/>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Φθοριούχες ενώσεις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φθοριούχα άλατα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NH</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Ag</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8666967"/>
                  </a:ext>
                </a:extLst>
              </a:tr>
              <a:tr h="5207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Οξείδια, Υδροξείδια</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1" u="none" strike="noStrike" cap="none" normalizeH="0" baseline="0">
                          <a:ln>
                            <a:noFill/>
                          </a:ln>
                          <a:solidFill>
                            <a:schemeClr val="tx1"/>
                          </a:solidFill>
                          <a:effectLst/>
                          <a:latin typeface="Times New Roman" panose="02020603050405020304" pitchFamily="18" charset="0"/>
                        </a:rPr>
                        <a:t>Ε</a:t>
                      </a:r>
                      <a:r>
                        <a:rPr kumimoji="0" lang="en-US" altLang="en-US" sz="1200" b="0" i="0" u="none" strike="noStrike" cap="none" normalizeH="0" baseline="0">
                          <a:ln>
                            <a:noFill/>
                          </a:ln>
                          <a:solidFill>
                            <a:schemeClr val="tx1"/>
                          </a:solidFill>
                          <a:effectLst/>
                          <a:latin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rPr>
                        <a:t> Οξείδια και υδροξείδια </a:t>
                      </a:r>
                      <a:r>
                        <a:rPr kumimoji="0" lang="en-US" altLang="en-US" sz="1200" b="0" i="0" u="none" strike="noStrike" cap="none" normalizeH="0" baseline="0">
                          <a:ln>
                            <a:noFill/>
                          </a:ln>
                          <a:solidFill>
                            <a:schemeClr val="tx1"/>
                          </a:solidFill>
                          <a:effectLst/>
                          <a:latin typeface="Times New Roman" panose="02020603050405020304" pitchFamily="18" charset="0"/>
                        </a:rPr>
                        <a:t>Li</a:t>
                      </a:r>
                      <a:r>
                        <a:rPr kumimoji="0" lang="en-US" altLang="en-US" sz="1200" b="0" i="0" u="none" strike="noStrike" cap="none" normalizeH="0" baseline="30000">
                          <a:ln>
                            <a:noFill/>
                          </a:ln>
                          <a:solidFill>
                            <a:schemeClr val="tx1"/>
                          </a:solidFill>
                          <a:effectLst/>
                          <a:latin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Ba</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t>
                      </a:r>
                      <a:r>
                        <a:rPr kumimoji="0" lang="el-GR" altLang="en-US" sz="1200" b="0" i="1" u="none" strike="noStrike" cap="none" normalizeH="0" baseline="0">
                          <a:ln>
                            <a:noFill/>
                          </a:ln>
                          <a:solidFill>
                            <a:schemeClr val="tx1"/>
                          </a:solidFill>
                          <a:effectLst/>
                          <a:latin typeface="Times New Roman" panose="02020603050405020304" pitchFamily="18" charset="0"/>
                        </a:rPr>
                        <a:t>Ε</a:t>
                      </a:r>
                      <a:r>
                        <a:rPr kumimoji="0" lang="en-US" altLang="en-US" sz="1200" b="0" i="0" u="none" strike="noStrike" cap="none" normalizeH="0" baseline="0">
                          <a:ln>
                            <a:noFill/>
                          </a:ln>
                          <a:solidFill>
                            <a:schemeClr val="tx1"/>
                          </a:solidFill>
                          <a:effectLst/>
                          <a:latin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rPr>
                        <a:t> Οξείδια και υδροξείδια </a:t>
                      </a:r>
                      <a:r>
                        <a:rPr kumimoji="0" lang="en-US" altLang="en-US" sz="1200" b="0" i="0" u="none" strike="noStrike" cap="none" normalizeH="0" baseline="0">
                          <a:ln>
                            <a:noFill/>
                          </a:ln>
                          <a:solidFill>
                            <a:schemeClr val="tx1"/>
                          </a:solidFill>
                          <a:effectLst/>
                          <a:latin typeface="Times New Roman" panose="02020603050405020304" pitchFamily="18" charset="0"/>
                        </a:rPr>
                        <a:t>Ca</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Sr</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5667860"/>
                  </a:ext>
                </a:extLst>
              </a:tr>
              <a:tr h="2889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Ανθρακικά, Φωσφορικά, Κυανιούχα, πυριτικά και θειώδη άλατα</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Ε</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τα άλατα των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NH</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και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Li</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εκτός του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Li</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4089676"/>
                  </a:ext>
                </a:extLst>
              </a:tr>
              <a:tr h="288925">
                <a:tc gridSpan="2">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200" b="0" i="0" u="none" strike="noStrike" cap="none" normalizeH="0" baseline="0">
                          <a:ln>
                            <a:noFill/>
                          </a:ln>
                          <a:solidFill>
                            <a:srgbClr val="FF9999"/>
                          </a:solidFill>
                          <a:effectLst/>
                          <a:latin typeface="Times New Roman" panose="02020603050405020304" pitchFamily="18" charset="0"/>
                          <a:cs typeface="Times New Roman" panose="02020603050405020304" pitchFamily="18" charset="0"/>
                        </a:rPr>
                        <a:t>Α: Αδιάλυτος     Μ.Ε: Μετρίως ευδιάλυτος    </a:t>
                      </a:r>
                      <a:r>
                        <a:rPr kumimoji="0" lang="en-US" altLang="en-US" sz="1200" b="0" i="0" u="none" strike="noStrike" cap="none" normalizeH="0" baseline="0">
                          <a:ln>
                            <a:noFill/>
                          </a:ln>
                          <a:solidFill>
                            <a:srgbClr val="FF9999"/>
                          </a:solidFill>
                          <a:effectLst/>
                          <a:latin typeface="Times New Roman" panose="02020603050405020304" pitchFamily="18" charset="0"/>
                          <a:cs typeface="Times New Roman" panose="02020603050405020304" pitchFamily="18" charset="0"/>
                        </a:rPr>
                        <a:t>E</a:t>
                      </a:r>
                      <a:r>
                        <a:rPr kumimoji="0" lang="en-GB" altLang="en-US" sz="1200" b="0" i="0" u="none" strike="noStrike" cap="none" normalizeH="0" baseline="0">
                          <a:ln>
                            <a:noFill/>
                          </a:ln>
                          <a:solidFill>
                            <a:srgbClr val="FF9999"/>
                          </a:solidFill>
                          <a:effectLst/>
                          <a:latin typeface="Times New Roman" panose="02020603050405020304" pitchFamily="18" charset="0"/>
                          <a:cs typeface="Times New Roman" panose="02020603050405020304" pitchFamily="18" charset="0"/>
                        </a:rPr>
                        <a:t>: Ευδιάλυτος</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4112038919"/>
                  </a:ext>
                </a:extLst>
              </a:tr>
            </a:tbl>
          </a:graphicData>
        </a:graphic>
      </p:graphicFrame>
      <p:sp>
        <p:nvSpPr>
          <p:cNvPr id="15546" name="Rectangle 186"/>
          <p:cNvSpPr>
            <a:spLocks noChangeArrowheads="1"/>
          </p:cNvSpPr>
          <p:nvPr/>
        </p:nvSpPr>
        <p:spPr bwMode="auto">
          <a:xfrm>
            <a:off x="30622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5545" name="Object 185"/>
          <p:cNvGraphicFramePr>
            <a:graphicFrameLocks noChangeAspect="1"/>
          </p:cNvGraphicFramePr>
          <p:nvPr/>
        </p:nvGraphicFramePr>
        <p:xfrm>
          <a:off x="2057400" y="1600200"/>
          <a:ext cx="5334000" cy="403225"/>
        </p:xfrm>
        <a:graphic>
          <a:graphicData uri="http://schemas.openxmlformats.org/presentationml/2006/ole">
            <mc:AlternateContent xmlns:mc="http://schemas.openxmlformats.org/markup-compatibility/2006">
              <mc:Choice xmlns:v="urn:schemas-microsoft-com:vml" Requires="v">
                <p:oleObj spid="_x0000_s15563" r:id="rId3" imgW="3022600" imgH="228600" progId="Equation.3">
                  <p:embed/>
                </p:oleObj>
              </mc:Choice>
              <mc:Fallback>
                <p:oleObj r:id="rId3" imgW="3022600" imgH="228600" progId="Equation.3">
                  <p:embed/>
                  <p:pic>
                    <p:nvPicPr>
                      <p:cNvPr id="0" name="Object 18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600200"/>
                        <a:ext cx="53340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09600" y="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διπλής αντικατάστασης</a:t>
            </a:r>
            <a:endParaRPr lang="en-GB" altLang="en-US" sz="1600" u="sng">
              <a:solidFill>
                <a:schemeClr val="accent1"/>
              </a:solidFill>
              <a:effectLst>
                <a:outerShdw blurRad="38100" dist="38100" dir="2700000" algn="tl">
                  <a:srgbClr val="000000"/>
                </a:outerShdw>
              </a:effectLst>
            </a:endParaRPr>
          </a:p>
        </p:txBody>
      </p:sp>
      <p:sp>
        <p:nvSpPr>
          <p:cNvPr id="16387" name="Text Box 3"/>
          <p:cNvSpPr txBox="1">
            <a:spLocks noChangeArrowheads="1"/>
          </p:cNvSpPr>
          <p:nvPr/>
        </p:nvSpPr>
        <p:spPr bwMode="auto">
          <a:xfrm>
            <a:off x="228600" y="1143000"/>
            <a:ext cx="8382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solidFill>
                  <a:srgbClr val="FF0066"/>
                </a:solidFill>
                <a:effectLst>
                  <a:outerShdw blurRad="38100" dist="38100" dir="2700000" algn="tl">
                    <a:srgbClr val="000000"/>
                  </a:outerShdw>
                </a:effectLst>
              </a:rPr>
              <a:t>Σχηματισμός νερού ή ασθενούς ηλεκτρολύτη</a:t>
            </a:r>
            <a:endParaRPr lang="el-GR" altLang="en-US" sz="1600">
              <a:solidFill>
                <a:srgbClr val="FF0066"/>
              </a:solidFill>
              <a:effectLst>
                <a:outerShdw blurRad="38100" dist="38100" dir="2700000" algn="tl">
                  <a:srgbClr val="000000"/>
                </a:outerShdw>
              </a:effectLst>
            </a:endParaRPr>
          </a:p>
        </p:txBody>
      </p:sp>
      <p:sp>
        <p:nvSpPr>
          <p:cNvPr id="16389" name="Rectangle 5"/>
          <p:cNvSpPr>
            <a:spLocks noChangeArrowheads="1"/>
          </p:cNvSpPr>
          <p:nvPr/>
        </p:nvSpPr>
        <p:spPr bwMode="auto">
          <a:xfrm>
            <a:off x="4338638"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6388" name="Object 4"/>
          <p:cNvGraphicFramePr>
            <a:graphicFrameLocks noChangeAspect="1"/>
          </p:cNvGraphicFramePr>
          <p:nvPr/>
        </p:nvGraphicFramePr>
        <p:xfrm>
          <a:off x="1219200" y="1752600"/>
          <a:ext cx="6324600" cy="530225"/>
        </p:xfrm>
        <a:graphic>
          <a:graphicData uri="http://schemas.openxmlformats.org/presentationml/2006/ole">
            <mc:AlternateContent xmlns:mc="http://schemas.openxmlformats.org/markup-compatibility/2006">
              <mc:Choice xmlns:v="urn:schemas-microsoft-com:vml" Requires="v">
                <p:oleObj spid="_x0000_s16405" name="Equation" r:id="rId3" imgW="2628720" imgH="215640" progId="Equation.3">
                  <p:embed/>
                </p:oleObj>
              </mc:Choice>
              <mc:Fallback>
                <p:oleObj name="Equation" r:id="rId3" imgW="262872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752600"/>
                        <a:ext cx="632460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1" name="Rectangle 7"/>
          <p:cNvSpPr>
            <a:spLocks noChangeArrowheads="1"/>
          </p:cNvSpPr>
          <p:nvPr/>
        </p:nvSpPr>
        <p:spPr bwMode="auto">
          <a:xfrm>
            <a:off x="39862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6393" name="Rectangle 9"/>
          <p:cNvSpPr>
            <a:spLocks noChangeArrowheads="1"/>
          </p:cNvSpPr>
          <p:nvPr/>
        </p:nvSpPr>
        <p:spPr bwMode="auto">
          <a:xfrm>
            <a:off x="28051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6392" name="Object 8"/>
          <p:cNvGraphicFramePr>
            <a:graphicFrameLocks noChangeAspect="1"/>
          </p:cNvGraphicFramePr>
          <p:nvPr/>
        </p:nvGraphicFramePr>
        <p:xfrm>
          <a:off x="152400" y="2362200"/>
          <a:ext cx="8839200" cy="573088"/>
        </p:xfrm>
        <a:graphic>
          <a:graphicData uri="http://schemas.openxmlformats.org/presentationml/2006/ole">
            <mc:AlternateContent xmlns:mc="http://schemas.openxmlformats.org/markup-compatibility/2006">
              <mc:Choice xmlns:v="urn:schemas-microsoft-com:vml" Requires="v">
                <p:oleObj spid="_x0000_s16406" r:id="rId5" imgW="3530600" imgH="228600" progId="Equation.3">
                  <p:embed/>
                </p:oleObj>
              </mc:Choice>
              <mc:Fallback>
                <p:oleObj r:id="rId5" imgW="3530600" imgH="228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2362200"/>
                        <a:ext cx="8839200"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6402" name="Group 18"/>
          <p:cNvGrpSpPr>
            <a:grpSpLocks/>
          </p:cNvGrpSpPr>
          <p:nvPr/>
        </p:nvGrpSpPr>
        <p:grpSpPr bwMode="auto">
          <a:xfrm>
            <a:off x="1828800" y="3505200"/>
            <a:ext cx="4876800" cy="1187450"/>
            <a:chOff x="1152" y="2496"/>
            <a:chExt cx="3072" cy="748"/>
          </a:xfrm>
        </p:grpSpPr>
        <p:sp>
          <p:nvSpPr>
            <p:cNvPr id="16396" name="Rectangle 12"/>
            <p:cNvSpPr>
              <a:spLocks noChangeArrowheads="1"/>
            </p:cNvSpPr>
            <p:nvPr/>
          </p:nvSpPr>
          <p:spPr bwMode="auto">
            <a:xfrm>
              <a:off x="2160" y="2496"/>
              <a:ext cx="240"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n-US">
                  <a:cs typeface="Times New Roman" panose="02020603050405020304" pitchFamily="18" charset="0"/>
                </a:rPr>
                <a:t> </a:t>
              </a:r>
              <a:r>
                <a:rPr lang="el-GR" altLang="en-US">
                  <a:cs typeface="Times New Roman" panose="02020603050405020304" pitchFamily="18" charset="0"/>
                  <a:sym typeface="Wingdings 3" panose="05040102010807070707" pitchFamily="18" charset="2"/>
                </a:rPr>
                <a:t></a:t>
              </a:r>
              <a:r>
                <a:rPr lang="el-GR" altLang="en-US">
                  <a:cs typeface="Times New Roman" panose="02020603050405020304" pitchFamily="18" charset="0"/>
                </a:rPr>
                <a:t> </a:t>
              </a:r>
              <a:endParaRPr lang="en-GB" altLang="en-US">
                <a:cs typeface="Times New Roman" panose="02020603050405020304" pitchFamily="18" charset="0"/>
                <a:sym typeface="Wingdings 3" panose="05040102010807070707" pitchFamily="18" charset="2"/>
              </a:endParaRPr>
            </a:p>
          </p:txBody>
        </p:sp>
        <p:graphicFrame>
          <p:nvGraphicFramePr>
            <p:cNvPr id="16395" name="Object 11"/>
            <p:cNvGraphicFramePr>
              <a:graphicFrameLocks noChangeAspect="1"/>
            </p:cNvGraphicFramePr>
            <p:nvPr/>
          </p:nvGraphicFramePr>
          <p:xfrm>
            <a:off x="1152" y="2736"/>
            <a:ext cx="1008" cy="306"/>
          </p:xfrm>
          <a:graphic>
            <a:graphicData uri="http://schemas.openxmlformats.org/presentationml/2006/ole">
              <mc:AlternateContent xmlns:mc="http://schemas.openxmlformats.org/markup-compatibility/2006">
                <mc:Choice xmlns:v="urn:schemas-microsoft-com:vml" Requires="v">
                  <p:oleObj spid="_x0000_s16407" r:id="rId7" imgW="749300" imgH="228600" progId="Equation.3">
                    <p:embed/>
                  </p:oleObj>
                </mc:Choice>
                <mc:Fallback>
                  <p:oleObj r:id="rId7" imgW="749300" imgH="2286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52" y="2736"/>
                          <a:ext cx="1008" cy="3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94" name="Object 10"/>
            <p:cNvGraphicFramePr>
              <a:graphicFrameLocks noChangeAspect="1"/>
            </p:cNvGraphicFramePr>
            <p:nvPr/>
          </p:nvGraphicFramePr>
          <p:xfrm>
            <a:off x="2448" y="2688"/>
            <a:ext cx="1776" cy="347"/>
          </p:xfrm>
          <a:graphic>
            <a:graphicData uri="http://schemas.openxmlformats.org/presentationml/2006/ole">
              <mc:AlternateContent xmlns:mc="http://schemas.openxmlformats.org/markup-compatibility/2006">
                <mc:Choice xmlns:v="urn:schemas-microsoft-com:vml" Requires="v">
                  <p:oleObj spid="_x0000_s16408" r:id="rId9" imgW="1218671" imgH="241195" progId="Equation.3">
                    <p:embed/>
                  </p:oleObj>
                </mc:Choice>
                <mc:Fallback>
                  <p:oleObj r:id="rId9" imgW="1218671" imgH="241195"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48" y="2688"/>
                          <a:ext cx="1776" cy="3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6401" name="Group 17"/>
          <p:cNvGrpSpPr>
            <a:grpSpLocks/>
          </p:cNvGrpSpPr>
          <p:nvPr/>
        </p:nvGrpSpPr>
        <p:grpSpPr bwMode="auto">
          <a:xfrm>
            <a:off x="2514600" y="2895600"/>
            <a:ext cx="3505200" cy="1187450"/>
            <a:chOff x="1584" y="2016"/>
            <a:chExt cx="2208" cy="748"/>
          </a:xfrm>
        </p:grpSpPr>
        <p:graphicFrame>
          <p:nvGraphicFramePr>
            <p:cNvPr id="16398" name="Object 14"/>
            <p:cNvGraphicFramePr>
              <a:graphicFrameLocks noChangeAspect="1"/>
            </p:cNvGraphicFramePr>
            <p:nvPr/>
          </p:nvGraphicFramePr>
          <p:xfrm>
            <a:off x="1584" y="2256"/>
            <a:ext cx="528" cy="248"/>
          </p:xfrm>
          <a:graphic>
            <a:graphicData uri="http://schemas.openxmlformats.org/presentationml/2006/ole">
              <mc:AlternateContent xmlns:mc="http://schemas.openxmlformats.org/markup-compatibility/2006">
                <mc:Choice xmlns:v="urn:schemas-microsoft-com:vml" Requires="v">
                  <p:oleObj spid="_x0000_s16409" r:id="rId11" imgW="469696" imgH="215806" progId="Equation.3">
                    <p:embed/>
                  </p:oleObj>
                </mc:Choice>
                <mc:Fallback>
                  <p:oleObj r:id="rId11" imgW="469696" imgH="215806"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84" y="2256"/>
                          <a:ext cx="528"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97" name="Object 13"/>
            <p:cNvGraphicFramePr>
              <a:graphicFrameLocks noChangeAspect="1"/>
            </p:cNvGraphicFramePr>
            <p:nvPr/>
          </p:nvGraphicFramePr>
          <p:xfrm>
            <a:off x="2448" y="2256"/>
            <a:ext cx="1344" cy="262"/>
          </p:xfrm>
          <a:graphic>
            <a:graphicData uri="http://schemas.openxmlformats.org/presentationml/2006/ole">
              <mc:AlternateContent xmlns:mc="http://schemas.openxmlformats.org/markup-compatibility/2006">
                <mc:Choice xmlns:v="urn:schemas-microsoft-com:vml" Requires="v">
                  <p:oleObj spid="_x0000_s16410" r:id="rId13" imgW="1168400" imgH="228600" progId="Equation.3">
                    <p:embed/>
                  </p:oleObj>
                </mc:Choice>
                <mc:Fallback>
                  <p:oleObj r:id="rId13" imgW="1168400" imgH="228600" progId="Equation.3">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48" y="2256"/>
                          <a:ext cx="1344" cy="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400" name="Rectangle 16"/>
            <p:cNvSpPr>
              <a:spLocks noChangeArrowheads="1"/>
            </p:cNvSpPr>
            <p:nvPr/>
          </p:nvSpPr>
          <p:spPr bwMode="auto">
            <a:xfrm>
              <a:off x="2112" y="2016"/>
              <a:ext cx="240"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altLang="en-US">
                  <a:cs typeface="Times New Roman" panose="02020603050405020304" pitchFamily="18" charset="0"/>
                </a:rPr>
                <a:t> </a:t>
              </a:r>
              <a:r>
                <a:rPr lang="el-GR" altLang="en-US">
                  <a:cs typeface="Times New Roman" panose="02020603050405020304" pitchFamily="18" charset="0"/>
                  <a:sym typeface="Wingdings 3" panose="05040102010807070707" pitchFamily="18" charset="2"/>
                </a:rPr>
                <a:t></a:t>
              </a:r>
              <a:r>
                <a:rPr lang="el-GR" altLang="en-US">
                  <a:cs typeface="Times New Roman" panose="02020603050405020304" pitchFamily="18" charset="0"/>
                </a:rPr>
                <a:t> </a:t>
              </a:r>
              <a:endParaRPr lang="en-GB" altLang="en-US">
                <a:cs typeface="Times New Roman" panose="02020603050405020304" pitchFamily="18" charset="0"/>
                <a:sym typeface="Wingdings 3" panose="05040102010807070707" pitchFamily="18" charset="2"/>
              </a:endParaRPr>
            </a:p>
          </p:txBody>
        </p:sp>
      </p:grpSp>
      <p:sp>
        <p:nvSpPr>
          <p:cNvPr id="16403" name="Text Box 19"/>
          <p:cNvSpPr txBox="1">
            <a:spLocks noChangeArrowheads="1"/>
          </p:cNvSpPr>
          <p:nvPr/>
        </p:nvSpPr>
        <p:spPr bwMode="auto">
          <a:xfrm>
            <a:off x="533400" y="4800600"/>
            <a:ext cx="822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600"/>
          </a:p>
        </p:txBody>
      </p:sp>
      <p:sp>
        <p:nvSpPr>
          <p:cNvPr id="16404" name="Text Box 20"/>
          <p:cNvSpPr txBox="1">
            <a:spLocks noChangeArrowheads="1"/>
          </p:cNvSpPr>
          <p:nvPr/>
        </p:nvSpPr>
        <p:spPr bwMode="auto">
          <a:xfrm>
            <a:off x="381000" y="4648200"/>
            <a:ext cx="83058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chemeClr val="tx2"/>
                </a:solidFill>
                <a:effectLst>
                  <a:outerShdw blurRad="38100" dist="38100" dir="2700000" algn="tl">
                    <a:srgbClr val="000000"/>
                  </a:outerShdw>
                </a:effectLst>
                <a:cs typeface="Times New Roman" panose="02020603050405020304" pitchFamily="18" charset="0"/>
              </a:rPr>
              <a:t>Όπως στην περίπτωση σχηματισμού νερού, έτσι και στην περίπτωση σχηματισμού ασθενούς ηλεκτρολύτη δεν υπάρχει φυσική απομάκρυνση ιόντων από το διάλυμα. Απλώς, λόγω του πολύ μικρού βαθμού ιονισμού του νερού και των ασθενών ηλεκτρολυτών, τα ιόντα από τα οποία σχηματίστηκαν το νερό και οι ασθενείς ηλεκτρολύτες δεν είναι πλέον ελεύθερα και άρα διαθέσιμα μέσα στο διάλυμα. Επομένως, κατά κάποιο τρόπο συμπεριφέρονται σαν να έχουν απομακρυνθεί από το διάλυμα.</a:t>
            </a:r>
            <a:endParaRPr lang="en-GB" altLang="en-US" sz="1600">
              <a:solidFill>
                <a:schemeClr val="tx2"/>
              </a:solidFill>
              <a:effectLst>
                <a:outerShdw blurRad="38100" dist="38100" dir="2700000" algn="tl">
                  <a:srgbClr val="000000"/>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17411" name="Text Box 3"/>
          <p:cNvSpPr txBox="1">
            <a:spLocks noChangeArrowheads="1"/>
          </p:cNvSpPr>
          <p:nvPr/>
        </p:nvSpPr>
        <p:spPr bwMode="auto">
          <a:xfrm>
            <a:off x="457200" y="838200"/>
            <a:ext cx="8305800" cy="5180013"/>
          </a:xfrm>
          <a:prstGeom prst="rect">
            <a:avLst/>
          </a:prstGeom>
          <a:noFill/>
          <a:ln w="76200" cmpd="tri">
            <a:solidFill>
              <a:srgbClr val="CCF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endParaRPr lang="en-US" altLang="en-US" sz="1600">
              <a:solidFill>
                <a:schemeClr val="accent1"/>
              </a:solidFill>
              <a:effectLst>
                <a:outerShdw blurRad="38100" dist="38100" dir="2700000" algn="tl">
                  <a:srgbClr val="000000"/>
                </a:outerShdw>
              </a:effectLst>
              <a:cs typeface="Times New Roman" panose="02020603050405020304" pitchFamily="18" charset="0"/>
            </a:endParaRPr>
          </a:p>
          <a:p>
            <a:pPr algn="ctr">
              <a:spcBef>
                <a:spcPct val="50000"/>
              </a:spcBef>
            </a:pPr>
            <a:r>
              <a:rPr lang="el-GR" altLang="en-US" sz="1600" b="1">
                <a:solidFill>
                  <a:schemeClr val="accent1"/>
                </a:solidFill>
                <a:effectLst>
                  <a:outerShdw blurRad="38100" dist="38100" dir="2700000" algn="tl">
                    <a:srgbClr val="000000"/>
                  </a:outerShdw>
                </a:effectLst>
                <a:cs typeface="Times New Roman" panose="02020603050405020304" pitchFamily="18" charset="0"/>
              </a:rPr>
              <a:t>Αντιδράσεις οξειδοαναγωγής καλούνται οι αντιδράσεις στις οποίες μεταβάλλεται ο αριθμός οξείδωσης τουλάχιστον δύο ατόμων</a:t>
            </a:r>
            <a:r>
              <a:rPr lang="el-GR" altLang="en-US" sz="1600">
                <a:cs typeface="Times New Roman" panose="02020603050405020304" pitchFamily="18" charset="0"/>
              </a:rPr>
              <a:t> </a:t>
            </a:r>
            <a:r>
              <a:rPr lang="en-US" altLang="en-US" sz="1600">
                <a:cs typeface="Times New Roman" panose="02020603050405020304" pitchFamily="18" charset="0"/>
              </a:rPr>
              <a:t> </a:t>
            </a:r>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Η μεταβολή του αριθμού οξείδωσης συντελείται, είτε μέσω </a:t>
            </a:r>
            <a:r>
              <a:rPr lang="el-GR" altLang="en-US" sz="1600" b="1" u="sng">
                <a:solidFill>
                  <a:schemeClr val="tx2"/>
                </a:solidFill>
                <a:effectLst>
                  <a:outerShdw blurRad="38100" dist="38100" dir="2700000" algn="tl">
                    <a:srgbClr val="000000"/>
                  </a:outerShdw>
                </a:effectLst>
                <a:cs typeface="Times New Roman" panose="02020603050405020304" pitchFamily="18" charset="0"/>
              </a:rPr>
              <a:t>μεταβίβασης ηλεκτρονίων</a:t>
            </a:r>
            <a:r>
              <a:rPr lang="el-GR" altLang="en-US" sz="1600">
                <a:cs typeface="Times New Roman" panose="02020603050405020304" pitchFamily="18" charset="0"/>
              </a:rPr>
              <a:t>, είτε μέσω </a:t>
            </a:r>
            <a:r>
              <a:rPr lang="el-GR" altLang="en-US" sz="1600" b="1" u="sng">
                <a:solidFill>
                  <a:schemeClr val="tx2"/>
                </a:solidFill>
                <a:effectLst>
                  <a:outerShdw blurRad="38100" dist="38100" dir="2700000" algn="tl">
                    <a:srgbClr val="000000"/>
                  </a:outerShdw>
                </a:effectLst>
                <a:cs typeface="Times New Roman" panose="02020603050405020304" pitchFamily="18" charset="0"/>
              </a:rPr>
              <a:t>συνεισφοράς ηλεκτρονίων</a:t>
            </a:r>
            <a:r>
              <a:rPr lang="el-GR" altLang="en-US" sz="1600">
                <a:cs typeface="Times New Roman" panose="02020603050405020304" pitchFamily="18" charset="0"/>
              </a:rPr>
              <a:t> προς σχηματισμό κοινών ηλεκτρονικών ζευγών.</a:t>
            </a:r>
            <a:endParaRPr lang="en-US" altLang="en-US" sz="1600">
              <a:cs typeface="Times New Roman" panose="02020603050405020304" pitchFamily="18" charset="0"/>
            </a:endParaRPr>
          </a:p>
          <a:p>
            <a:pPr algn="just">
              <a:spcBef>
                <a:spcPct val="50000"/>
              </a:spcBef>
              <a:buFont typeface="Wingdings" panose="05000000000000000000" pitchFamily="2" charset="2"/>
              <a:buNone/>
            </a:pPr>
            <a:endParaRPr lang="en-US" altLang="en-US" sz="1600">
              <a:cs typeface="Times New Roman" panose="02020603050405020304" pitchFamily="18" charset="0"/>
            </a:endParaRPr>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Ένα σώμα </a:t>
            </a:r>
            <a:r>
              <a:rPr lang="el-GR" altLang="en-US" sz="1600" b="1" i="1">
                <a:solidFill>
                  <a:schemeClr val="tx2"/>
                </a:solidFill>
                <a:effectLst>
                  <a:outerShdw blurRad="38100" dist="38100" dir="2700000" algn="tl">
                    <a:srgbClr val="000000"/>
                  </a:outerShdw>
                </a:effectLst>
                <a:cs typeface="Times New Roman" panose="02020603050405020304" pitchFamily="18" charset="0"/>
              </a:rPr>
              <a:t>οξειδώνεται</a:t>
            </a:r>
            <a:r>
              <a:rPr lang="el-GR" altLang="en-US" sz="1600">
                <a:cs typeface="Times New Roman" panose="02020603050405020304" pitchFamily="18" charset="0"/>
              </a:rPr>
              <a:t> όταν επέρχεται αύξηση του αριθμού οξείδωσης σε τουλάχιστον ένα από τα άτομα που το απαρτίζουν. Το σώμα που προκαλεί την οξείδωση αυτή λέγεται </a:t>
            </a:r>
            <a:r>
              <a:rPr lang="el-GR" altLang="en-US" sz="1600" b="1" i="1">
                <a:solidFill>
                  <a:schemeClr val="tx2"/>
                </a:solidFill>
                <a:effectLst>
                  <a:outerShdw blurRad="38100" dist="38100" dir="2700000" algn="tl">
                    <a:srgbClr val="000000"/>
                  </a:outerShdw>
                </a:effectLst>
                <a:cs typeface="Times New Roman" panose="02020603050405020304" pitchFamily="18" charset="0"/>
              </a:rPr>
              <a:t>οξειδωτικό μέσο</a:t>
            </a:r>
            <a:r>
              <a:rPr lang="el-GR" altLang="en-US" sz="1600">
                <a:cs typeface="Times New Roman" panose="02020603050405020304" pitchFamily="18" charset="0"/>
              </a:rPr>
              <a:t>. Κατ’αντιστοιχία με το παραπάνω ορισμό, ένα σώμα </a:t>
            </a:r>
            <a:r>
              <a:rPr lang="el-GR" altLang="en-US" sz="1600" b="1" i="1">
                <a:solidFill>
                  <a:schemeClr val="tx2"/>
                </a:solidFill>
                <a:effectLst>
                  <a:outerShdw blurRad="38100" dist="38100" dir="2700000" algn="tl">
                    <a:srgbClr val="000000"/>
                  </a:outerShdw>
                </a:effectLst>
                <a:cs typeface="Times New Roman" panose="02020603050405020304" pitchFamily="18" charset="0"/>
              </a:rPr>
              <a:t>ανάγεται</a:t>
            </a:r>
            <a:r>
              <a:rPr lang="el-GR" altLang="en-US" sz="1600">
                <a:cs typeface="Times New Roman" panose="02020603050405020304" pitchFamily="18" charset="0"/>
              </a:rPr>
              <a:t> όταν επέρχεται ελάττωση του αριθμού οξείδωσης σε τουλάχιστον ένα από τα άτομα που το απαρτίζουν. Το σώμα που προκαλεί την αναγωγή αυτή λέγεται </a:t>
            </a:r>
            <a:r>
              <a:rPr lang="el-GR" altLang="en-US" sz="1600" b="1" i="1">
                <a:solidFill>
                  <a:schemeClr val="tx2"/>
                </a:solidFill>
                <a:effectLst>
                  <a:outerShdw blurRad="38100" dist="38100" dir="2700000" algn="tl">
                    <a:srgbClr val="000000"/>
                  </a:outerShdw>
                </a:effectLst>
                <a:cs typeface="Times New Roman" panose="02020603050405020304" pitchFamily="18" charset="0"/>
              </a:rPr>
              <a:t>αναγωγικό μέσο</a:t>
            </a:r>
            <a:r>
              <a:rPr lang="el-GR" altLang="en-US" sz="1600">
                <a:cs typeface="Times New Roman" panose="02020603050405020304" pitchFamily="18" charset="0"/>
              </a:rPr>
              <a:t>.</a:t>
            </a:r>
            <a:r>
              <a:rPr lang="en-GB" altLang="en-US" sz="1600"/>
              <a:t> </a:t>
            </a:r>
            <a:endParaRPr lang="en-US" altLang="en-US" sz="1600"/>
          </a:p>
          <a:p>
            <a:pPr algn="just">
              <a:spcBef>
                <a:spcPct val="50000"/>
              </a:spcBef>
              <a:buClr>
                <a:srgbClr val="00CC00"/>
              </a:buClr>
              <a:buFont typeface="Wingdings" panose="05000000000000000000" pitchFamily="2" charset="2"/>
              <a:buChar char="Ø"/>
            </a:pPr>
            <a:endParaRPr lang="en-US" altLang="en-US" sz="1600"/>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Τα φαινόμενα οξείδωσης και αναγωγής είναι αλληλένδετα. Σε μία αντίδραση οξειδοαναγωγής το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οξειδούμενο</a:t>
            </a:r>
            <a:r>
              <a:rPr lang="el-GR" altLang="en-US" sz="1600" b="1" u="sng">
                <a:solidFill>
                  <a:schemeClr val="tx2"/>
                </a:solidFill>
                <a:effectLst>
                  <a:outerShdw blurRad="38100" dist="38100" dir="2700000" algn="tl">
                    <a:srgbClr val="000000"/>
                  </a:outerShdw>
                </a:effectLst>
                <a:cs typeface="Times New Roman" panose="02020603050405020304" pitchFamily="18" charset="0"/>
              </a:rPr>
              <a:t> σώμα προκαλεί την αναγωγή ενός άλλου σώματος, δηλαδή συμπεριφέρεται ως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αναγωγικό μέσο</a:t>
            </a:r>
            <a:r>
              <a:rPr lang="el-GR" altLang="en-US" sz="1600">
                <a:cs typeface="Times New Roman" panose="02020603050405020304" pitchFamily="18" charset="0"/>
              </a:rPr>
              <a:t>. Αντιθέτως, το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αναγόμενο</a:t>
            </a:r>
            <a:r>
              <a:rPr lang="el-GR" altLang="en-US" sz="1600" b="1" u="sng">
                <a:solidFill>
                  <a:schemeClr val="tx2"/>
                </a:solidFill>
                <a:effectLst>
                  <a:outerShdw blurRad="38100" dist="38100" dir="2700000" algn="tl">
                    <a:srgbClr val="000000"/>
                  </a:outerShdw>
                </a:effectLst>
                <a:cs typeface="Times New Roman" panose="02020603050405020304" pitchFamily="18" charset="0"/>
              </a:rPr>
              <a:t> σώμα προκαλεί την οξείδωση ενός άλλου σώματος, δηλαδή συμπεριφέρεται ως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οξειδωτικό μέσο</a:t>
            </a:r>
            <a:r>
              <a:rPr lang="el-GR" altLang="en-US" sz="1600">
                <a:solidFill>
                  <a:schemeClr val="tx2"/>
                </a:solidFill>
                <a:cs typeface="Times New Roman" panose="02020603050405020304" pitchFamily="18" charset="0"/>
              </a:rPr>
              <a:t>.</a:t>
            </a:r>
            <a:endParaRPr lang="en-US" altLang="en-US" sz="1600">
              <a:solidFill>
                <a:schemeClr val="tx2"/>
              </a:solidFill>
              <a:cs typeface="Times New Roman" panose="02020603050405020304" pitchFamily="18" charset="0"/>
            </a:endParaRPr>
          </a:p>
          <a:p>
            <a:pPr algn="just">
              <a:spcBef>
                <a:spcPct val="50000"/>
              </a:spcBef>
              <a:buClr>
                <a:srgbClr val="00CC00"/>
              </a:buClr>
              <a:buFont typeface="Wingdings" panose="05000000000000000000" pitchFamily="2" charset="2"/>
              <a:buChar char="Ø"/>
            </a:pPr>
            <a:endParaRPr lang="en-GB" altLang="en-U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graphicFrame>
        <p:nvGraphicFramePr>
          <p:cNvPr id="18436" name="Object 4"/>
          <p:cNvGraphicFramePr>
            <a:graphicFrameLocks noChangeAspect="1"/>
          </p:cNvGraphicFramePr>
          <p:nvPr/>
        </p:nvGraphicFramePr>
        <p:xfrm>
          <a:off x="1143000" y="685800"/>
          <a:ext cx="8878888" cy="7970838"/>
        </p:xfrm>
        <a:graphic>
          <a:graphicData uri="http://schemas.openxmlformats.org/presentationml/2006/ole">
            <mc:AlternateContent xmlns:mc="http://schemas.openxmlformats.org/markup-compatibility/2006">
              <mc:Choice xmlns:v="urn:schemas-microsoft-com:vml" Requires="v">
                <p:oleObj spid="_x0000_s18437" name="Document" r:id="rId3" imgW="7315920" imgH="6581880" progId="Word.Document.8">
                  <p:embed/>
                </p:oleObj>
              </mc:Choice>
              <mc:Fallback>
                <p:oleObj name="Document" r:id="rId3" imgW="7315920" imgH="658188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685800"/>
                        <a:ext cx="8878888" cy="797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511" name="Group 55"/>
          <p:cNvGrpSpPr>
            <a:grpSpLocks/>
          </p:cNvGrpSpPr>
          <p:nvPr/>
        </p:nvGrpSpPr>
        <p:grpSpPr bwMode="auto">
          <a:xfrm>
            <a:off x="152400" y="0"/>
            <a:ext cx="8839200" cy="2382838"/>
            <a:chOff x="96" y="0"/>
            <a:chExt cx="5568" cy="1501"/>
          </a:xfrm>
        </p:grpSpPr>
        <p:sp>
          <p:nvSpPr>
            <p:cNvPr id="19458" name="Rectangle 2"/>
            <p:cNvSpPr>
              <a:spLocks noChangeArrowheads="1"/>
            </p:cNvSpPr>
            <p:nvPr/>
          </p:nvSpPr>
          <p:spPr bwMode="auto">
            <a:xfrm>
              <a:off x="384" y="0"/>
              <a:ext cx="48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19459" name="Text Box 3"/>
            <p:cNvSpPr txBox="1">
              <a:spLocks noChangeArrowheads="1"/>
            </p:cNvSpPr>
            <p:nvPr/>
          </p:nvSpPr>
          <p:spPr bwMode="auto">
            <a:xfrm>
              <a:off x="96" y="288"/>
              <a:ext cx="5568" cy="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cs typeface="Times New Roman" panose="02020603050405020304" pitchFamily="18" charset="0"/>
                </a:rPr>
                <a:t>Αντιδράσεις σύνθεσης</a:t>
              </a:r>
              <a:r>
                <a:rPr lang="en-US" altLang="en-US" sz="1600" b="1" u="sng">
                  <a:solidFill>
                    <a:schemeClr val="accent1"/>
                  </a:solidFill>
                  <a:effectLst>
                    <a:outerShdw blurRad="38100" dist="38100" dir="2700000" algn="tl">
                      <a:srgbClr val="000000"/>
                    </a:outerShdw>
                  </a:effectLst>
                  <a:cs typeface="Times New Roman" panose="02020603050405020304" pitchFamily="18" charset="0"/>
                </a:rPr>
                <a:t> </a:t>
              </a: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Combination Reactions)</a:t>
              </a:r>
              <a:endParaRPr lang="en-GB" altLang="en-US" sz="1600">
                <a:cs typeface="Times New Roman" panose="02020603050405020304" pitchFamily="18" charset="0"/>
              </a:endParaRPr>
            </a:p>
            <a:p>
              <a:pPr algn="just">
                <a:spcBef>
                  <a:spcPct val="50000"/>
                </a:spcBef>
              </a:pPr>
              <a:r>
                <a:rPr lang="el-GR" altLang="en-US" sz="1600">
                  <a:cs typeface="Times New Roman" panose="02020603050405020304" pitchFamily="18" charset="0"/>
                </a:rPr>
                <a:t>Οι απλούστερες αντιδράσεις σύνθεσης είναι εκείνες ανάμεσα σε δύο διαφορετικά στοιχεία</a:t>
              </a:r>
              <a:endParaRPr lang="en-US" altLang="en-US" sz="1600">
                <a:cs typeface="Times New Roman" panose="02020603050405020304" pitchFamily="18" charset="0"/>
              </a:endParaRPr>
            </a:p>
            <a:p>
              <a:pPr algn="just">
                <a:spcBef>
                  <a:spcPct val="50000"/>
                </a:spcBef>
              </a:pPr>
              <a:endParaRPr lang="en-US" altLang="en-US" sz="1600">
                <a:cs typeface="Times New Roman" panose="02020603050405020304" pitchFamily="18" charset="0"/>
              </a:endParaRPr>
            </a:p>
            <a:p>
              <a:pPr algn="just">
                <a:spcBef>
                  <a:spcPct val="50000"/>
                </a:spcBef>
              </a:pPr>
              <a:r>
                <a:rPr lang="el-GR" altLang="en-US" sz="1600">
                  <a:cs typeface="Times New Roman" panose="02020603050405020304" pitchFamily="18" charset="0"/>
                </a:rPr>
                <a:t>Το περισσότερο ηλεκτραρνητικό στοιχείο, συνήθως ένα αμέταλλο, ανάγεται ενώ το περισσότερο ηλεκτροθετικό στοιχείο, που μπορεί να είναι ένα μέταλλο ή ακόμα και ένα αμέταλλο, οξειδώνεται. Οι αντιδράσεις αυτές κατανοούνται εύκολα </a:t>
              </a:r>
              <a:r>
                <a:rPr lang="el-GR" altLang="en-US" sz="1600"/>
                <a:t>βάσει των</a:t>
              </a:r>
              <a:r>
                <a:rPr lang="el-GR" altLang="en-US" sz="1600">
                  <a:cs typeface="Times New Roman" panose="02020603050405020304" pitchFamily="18" charset="0"/>
                </a:rPr>
                <a:t> σειρ</a:t>
              </a:r>
              <a:r>
                <a:rPr lang="el-GR" altLang="en-US" sz="1600"/>
                <a:t>ών</a:t>
              </a:r>
              <a:r>
                <a:rPr lang="el-GR" altLang="en-US" sz="1600">
                  <a:cs typeface="Times New Roman" panose="02020603050405020304" pitchFamily="18" charset="0"/>
                </a:rPr>
                <a:t> δραστικότητας μετάλλων και αμετάλλων</a:t>
              </a:r>
              <a:endParaRPr lang="en-GB" altLang="en-US" sz="1600"/>
            </a:p>
          </p:txBody>
        </p:sp>
      </p:grpSp>
      <p:graphicFrame>
        <p:nvGraphicFramePr>
          <p:cNvPr id="19460" name="Object 4"/>
          <p:cNvGraphicFramePr>
            <a:graphicFrameLocks noChangeAspect="1"/>
          </p:cNvGraphicFramePr>
          <p:nvPr/>
        </p:nvGraphicFramePr>
        <p:xfrm>
          <a:off x="533400" y="1219200"/>
          <a:ext cx="3352800" cy="415925"/>
        </p:xfrm>
        <a:graphic>
          <a:graphicData uri="http://schemas.openxmlformats.org/presentationml/2006/ole">
            <mc:AlternateContent xmlns:mc="http://schemas.openxmlformats.org/markup-compatibility/2006">
              <mc:Choice xmlns:v="urn:schemas-microsoft-com:vml" Requires="v">
                <p:oleObj spid="_x0000_s19512" r:id="rId3" imgW="1764534" imgH="215806" progId="Equation.3">
                  <p:embed/>
                </p:oleObj>
              </mc:Choice>
              <mc:Fallback>
                <p:oleObj r:id="rId3" imgW="1764534"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219200"/>
                        <a:ext cx="3352800"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2" name="Object 6"/>
          <p:cNvGraphicFramePr>
            <a:graphicFrameLocks noChangeAspect="1"/>
          </p:cNvGraphicFramePr>
          <p:nvPr/>
        </p:nvGraphicFramePr>
        <p:xfrm>
          <a:off x="4495800" y="1219200"/>
          <a:ext cx="3505200" cy="431800"/>
        </p:xfrm>
        <a:graphic>
          <a:graphicData uri="http://schemas.openxmlformats.org/presentationml/2006/ole">
            <mc:AlternateContent xmlns:mc="http://schemas.openxmlformats.org/markup-compatibility/2006">
              <mc:Choice xmlns:v="urn:schemas-microsoft-com:vml" Requires="v">
                <p:oleObj spid="_x0000_s19513" r:id="rId5" imgW="1854200" imgH="228600" progId="Equation.3">
                  <p:embed/>
                </p:oleObj>
              </mc:Choice>
              <mc:Fallback>
                <p:oleObj r:id="rId5" imgW="1854200" imgH="2286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1219200"/>
                        <a:ext cx="3505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4" name="Object 8"/>
          <p:cNvGraphicFramePr>
            <a:graphicFrameLocks noChangeAspect="1"/>
          </p:cNvGraphicFramePr>
          <p:nvPr/>
        </p:nvGraphicFramePr>
        <p:xfrm>
          <a:off x="152400" y="2590800"/>
          <a:ext cx="5397500" cy="4521200"/>
        </p:xfrm>
        <a:graphic>
          <a:graphicData uri="http://schemas.openxmlformats.org/presentationml/2006/ole">
            <mc:AlternateContent xmlns:mc="http://schemas.openxmlformats.org/markup-compatibility/2006">
              <mc:Choice xmlns:v="urn:schemas-microsoft-com:vml" Requires="v">
                <p:oleObj spid="_x0000_s19514" name="Document" r:id="rId7" imgW="5401440" imgH="4533840" progId="Word.Document.8">
                  <p:embed/>
                </p:oleObj>
              </mc:Choice>
              <mc:Fallback>
                <p:oleObj name="Document" r:id="rId7" imgW="5401440" imgH="4533840" progId="Word.Document.8">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 y="2590800"/>
                        <a:ext cx="5397500" cy="452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504" name="Object 48"/>
          <p:cNvGraphicFramePr>
            <a:graphicFrameLocks noChangeAspect="1"/>
          </p:cNvGraphicFramePr>
          <p:nvPr/>
        </p:nvGraphicFramePr>
        <p:xfrm>
          <a:off x="4343400" y="3733800"/>
          <a:ext cx="6477000" cy="2603500"/>
        </p:xfrm>
        <a:graphic>
          <a:graphicData uri="http://schemas.openxmlformats.org/presentationml/2006/ole">
            <mc:AlternateContent xmlns:mc="http://schemas.openxmlformats.org/markup-compatibility/2006">
              <mc:Choice xmlns:v="urn:schemas-microsoft-com:vml" Requires="v">
                <p:oleObj spid="_x0000_s19515" name="Document" r:id="rId9" imgW="6477480" imgH="2600280" progId="Word.Document.8">
                  <p:embed/>
                </p:oleObj>
              </mc:Choice>
              <mc:Fallback>
                <p:oleObj name="Document" r:id="rId9" imgW="6477480" imgH="2600280" progId="Word.Document.8">
                  <p:embed/>
                  <p:pic>
                    <p:nvPicPr>
                      <p:cNvPr id="0" name="Object 4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400" y="3733800"/>
                        <a:ext cx="6477000" cy="260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505" name="Text Box 49"/>
          <p:cNvSpPr txBox="1">
            <a:spLocks noChangeArrowheads="1"/>
          </p:cNvSpPr>
          <p:nvPr/>
        </p:nvSpPr>
        <p:spPr bwMode="auto">
          <a:xfrm>
            <a:off x="6172200" y="2971800"/>
            <a:ext cx="297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Σειρά Δραστικότητας Μετάλλων</a:t>
            </a:r>
            <a:endParaRPr lang="en-GB" altLang="en-US" sz="1600"/>
          </a:p>
        </p:txBody>
      </p:sp>
      <p:sp>
        <p:nvSpPr>
          <p:cNvPr id="19506" name="Text Box 50"/>
          <p:cNvSpPr txBox="1">
            <a:spLocks noChangeArrowheads="1"/>
          </p:cNvSpPr>
          <p:nvPr/>
        </p:nvSpPr>
        <p:spPr bwMode="auto">
          <a:xfrm>
            <a:off x="6172200" y="3429000"/>
            <a:ext cx="297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Σειρά Δραστικότητας Αμετάλλων</a:t>
            </a:r>
            <a:endParaRPr lang="en-GB" altLang="en-US" sz="1600"/>
          </a:p>
        </p:txBody>
      </p:sp>
      <p:sp>
        <p:nvSpPr>
          <p:cNvPr id="19507" name="Line 51"/>
          <p:cNvSpPr>
            <a:spLocks noChangeShapeType="1"/>
          </p:cNvSpPr>
          <p:nvPr/>
        </p:nvSpPr>
        <p:spPr bwMode="auto">
          <a:xfrm flipH="1">
            <a:off x="5486400" y="3124200"/>
            <a:ext cx="609600" cy="0"/>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10" name="Rectangle 54"/>
          <p:cNvSpPr>
            <a:spLocks noChangeArrowheads="1"/>
          </p:cNvSpPr>
          <p:nvPr/>
        </p:nvSpPr>
        <p:spPr bwMode="auto">
          <a:xfrm>
            <a:off x="386715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9509" name="Object 53"/>
          <p:cNvGraphicFramePr>
            <a:graphicFrameLocks noChangeAspect="1"/>
          </p:cNvGraphicFramePr>
          <p:nvPr/>
        </p:nvGraphicFramePr>
        <p:xfrm>
          <a:off x="5562600" y="5943600"/>
          <a:ext cx="3429000" cy="555625"/>
        </p:xfrm>
        <a:graphic>
          <a:graphicData uri="http://schemas.openxmlformats.org/presentationml/2006/ole">
            <mc:AlternateContent xmlns:mc="http://schemas.openxmlformats.org/markup-compatibility/2006">
              <mc:Choice xmlns:v="urn:schemas-microsoft-com:vml" Requires="v">
                <p:oleObj spid="_x0000_s19516" r:id="rId11" imgW="1409700" imgH="228600" progId="Equation.3">
                  <p:embed/>
                </p:oleObj>
              </mc:Choice>
              <mc:Fallback>
                <p:oleObj r:id="rId11" imgW="1409700" imgH="228600" progId="Equation.3">
                  <p:embed/>
                  <p:pic>
                    <p:nvPicPr>
                      <p:cNvPr id="0" name="Object 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5943600"/>
                        <a:ext cx="3429000" cy="55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20484" name="Text Box 4"/>
          <p:cNvSpPr txBox="1">
            <a:spLocks noChangeArrowheads="1"/>
          </p:cNvSpPr>
          <p:nvPr/>
        </p:nvSpPr>
        <p:spPr bwMode="auto">
          <a:xfrm>
            <a:off x="152400" y="457200"/>
            <a:ext cx="8839200" cy="143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cs typeface="Times New Roman" panose="02020603050405020304" pitchFamily="18" charset="0"/>
              </a:rPr>
              <a:t>Αντιδράσεις </a:t>
            </a:r>
            <a:r>
              <a:rPr lang="el-GR" altLang="en-US" sz="1600" b="1" u="sng">
                <a:solidFill>
                  <a:schemeClr val="accent1"/>
                </a:solidFill>
                <a:effectLst>
                  <a:outerShdw blurRad="38100" dist="38100" dir="2700000" algn="tl">
                    <a:srgbClr val="000000"/>
                  </a:outerShdw>
                </a:effectLst>
              </a:rPr>
              <a:t>διάσπασης</a:t>
            </a:r>
            <a:r>
              <a:rPr lang="en-US" altLang="en-US" sz="1600" b="1" u="sng">
                <a:solidFill>
                  <a:schemeClr val="accent1"/>
                </a:solidFill>
                <a:effectLst>
                  <a:outerShdw blurRad="38100" dist="38100" dir="2700000" algn="tl">
                    <a:srgbClr val="000000"/>
                  </a:outerShdw>
                </a:effectLst>
                <a:cs typeface="Times New Roman" panose="02020603050405020304" pitchFamily="18" charset="0"/>
              </a:rPr>
              <a:t> </a:t>
            </a: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Decomposition Reactions)</a:t>
            </a:r>
            <a:endParaRPr lang="en-GB" altLang="en-US" sz="1600">
              <a:cs typeface="Times New Roman" panose="02020603050405020304" pitchFamily="18" charset="0"/>
            </a:endParaRPr>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Πολλά οξείδια αλλά και αλογονούχες ενώσεις (εκτός των φθοριούχων) των μετάλλων με μικρή δραστικότητα, υφίστανται θερμική διάσπαση προς ελεύθερο μέταλλο και οξυγόνο ή αλογόνο. Το χαρακτηριστικό αυτών των αντιδράσεων είναι ότι τα στοιχεία που οξειδώνονται και ανάγονται προέρχονται από την ίδια ένωση</a:t>
            </a:r>
            <a:r>
              <a:rPr lang="en-GB" altLang="en-US" sz="1600">
                <a:cs typeface="Times New Roman" panose="02020603050405020304" pitchFamily="18" charset="0"/>
              </a:rPr>
              <a:t> </a:t>
            </a:r>
          </a:p>
        </p:txBody>
      </p:sp>
      <p:sp>
        <p:nvSpPr>
          <p:cNvPr id="20486" name="Rectangle 6"/>
          <p:cNvSpPr>
            <a:spLocks noChangeArrowheads="1"/>
          </p:cNvSpPr>
          <p:nvPr/>
        </p:nvSpPr>
        <p:spPr bwMode="auto">
          <a:xfrm>
            <a:off x="34671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85" name="Object 5"/>
          <p:cNvGraphicFramePr>
            <a:graphicFrameLocks noChangeAspect="1"/>
          </p:cNvGraphicFramePr>
          <p:nvPr/>
        </p:nvGraphicFramePr>
        <p:xfrm>
          <a:off x="228600" y="1981200"/>
          <a:ext cx="3581400" cy="369888"/>
        </p:xfrm>
        <a:graphic>
          <a:graphicData uri="http://schemas.openxmlformats.org/presentationml/2006/ole">
            <mc:AlternateContent xmlns:mc="http://schemas.openxmlformats.org/markup-compatibility/2006">
              <mc:Choice xmlns:v="urn:schemas-microsoft-com:vml" Requires="v">
                <p:oleObj spid="_x0000_s20500" r:id="rId3" imgW="2209800" imgH="228600" progId="Equation.3">
                  <p:embed/>
                </p:oleObj>
              </mc:Choice>
              <mc:Fallback>
                <p:oleObj r:id="rId3" imgW="2209800" imgH="228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981200"/>
                        <a:ext cx="3581400" cy="369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8"/>
          <p:cNvSpPr>
            <a:spLocks noChangeArrowheads="1"/>
          </p:cNvSpPr>
          <p:nvPr/>
        </p:nvSpPr>
        <p:spPr bwMode="auto">
          <a:xfrm>
            <a:off x="3357563"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87" name="Object 7"/>
          <p:cNvGraphicFramePr>
            <a:graphicFrameLocks noChangeAspect="1"/>
          </p:cNvGraphicFramePr>
          <p:nvPr/>
        </p:nvGraphicFramePr>
        <p:xfrm>
          <a:off x="4876800" y="1981200"/>
          <a:ext cx="3962400" cy="388938"/>
        </p:xfrm>
        <a:graphic>
          <a:graphicData uri="http://schemas.openxmlformats.org/presentationml/2006/ole">
            <mc:AlternateContent xmlns:mc="http://schemas.openxmlformats.org/markup-compatibility/2006">
              <mc:Choice xmlns:v="urn:schemas-microsoft-com:vml" Requires="v">
                <p:oleObj spid="_x0000_s20501" r:id="rId5" imgW="2425700" imgH="241300" progId="Equation.3">
                  <p:embed/>
                </p:oleObj>
              </mc:Choice>
              <mc:Fallback>
                <p:oleObj r:id="rId5" imgW="2425700" imgH="2413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1981200"/>
                        <a:ext cx="3962400"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90" name="Text Box 10"/>
          <p:cNvSpPr txBox="1">
            <a:spLocks noChangeArrowheads="1"/>
          </p:cNvSpPr>
          <p:nvPr/>
        </p:nvSpPr>
        <p:spPr bwMode="auto">
          <a:xfrm>
            <a:off x="152400" y="2362200"/>
            <a:ext cx="88392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Τα νιτρικά άλατα των μετάλλων υφίστανται θερμική διάσπαση παράγοντας οξυγόνο και άλλα προϊόντα, η φύση των οποίων εξαρτάται από το είδος του μετάλλου. Τα νιτρικά άλατα των αλκαλίων και των αλκαλικών γαιών διασπώνται προς νιτρώδη άλατα, ενώ τα νιτρικά άλατα των μετάλλων με μικρή δραστικότητα διασπώνται παράγοντας οξείδια των μετάλλων και διοξείδιο του αζώτου.</a:t>
            </a:r>
            <a:r>
              <a:rPr lang="en-GB" altLang="en-US" sz="1600"/>
              <a:t> </a:t>
            </a:r>
          </a:p>
        </p:txBody>
      </p:sp>
      <p:sp>
        <p:nvSpPr>
          <p:cNvPr id="20492" name="Rectangle 12"/>
          <p:cNvSpPr>
            <a:spLocks noChangeArrowheads="1"/>
          </p:cNvSpPr>
          <p:nvPr/>
        </p:nvSpPr>
        <p:spPr bwMode="auto">
          <a:xfrm>
            <a:off x="329565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91" name="Object 11"/>
          <p:cNvGraphicFramePr>
            <a:graphicFrameLocks noChangeAspect="1"/>
          </p:cNvGraphicFramePr>
          <p:nvPr/>
        </p:nvGraphicFramePr>
        <p:xfrm>
          <a:off x="228600" y="3505200"/>
          <a:ext cx="4114800" cy="382588"/>
        </p:xfrm>
        <a:graphic>
          <a:graphicData uri="http://schemas.openxmlformats.org/presentationml/2006/ole">
            <mc:AlternateContent xmlns:mc="http://schemas.openxmlformats.org/markup-compatibility/2006">
              <mc:Choice xmlns:v="urn:schemas-microsoft-com:vml" Requires="v">
                <p:oleObj spid="_x0000_s20502" r:id="rId7" imgW="2552700" imgH="241300" progId="Equation.3">
                  <p:embed/>
                </p:oleObj>
              </mc:Choice>
              <mc:Fallback>
                <p:oleObj r:id="rId7" imgW="2552700" imgH="2413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3505200"/>
                        <a:ext cx="4114800"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94" name="Rectangle 14"/>
          <p:cNvSpPr>
            <a:spLocks noChangeArrowheads="1"/>
          </p:cNvSpPr>
          <p:nvPr/>
        </p:nvSpPr>
        <p:spPr bwMode="auto">
          <a:xfrm>
            <a:off x="3100388"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93" name="Object 13"/>
          <p:cNvGraphicFramePr>
            <a:graphicFrameLocks noChangeAspect="1"/>
          </p:cNvGraphicFramePr>
          <p:nvPr/>
        </p:nvGraphicFramePr>
        <p:xfrm>
          <a:off x="4495800" y="3505200"/>
          <a:ext cx="4495800" cy="363538"/>
        </p:xfrm>
        <a:graphic>
          <a:graphicData uri="http://schemas.openxmlformats.org/presentationml/2006/ole">
            <mc:AlternateContent xmlns:mc="http://schemas.openxmlformats.org/markup-compatibility/2006">
              <mc:Choice xmlns:v="urn:schemas-microsoft-com:vml" Requires="v">
                <p:oleObj spid="_x0000_s20503" r:id="rId9" imgW="2946400" imgH="241300" progId="Equation.3">
                  <p:embed/>
                </p:oleObj>
              </mc:Choice>
              <mc:Fallback>
                <p:oleObj r:id="rId9" imgW="2946400" imgH="241300" progId="Equation.3">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5800" y="3505200"/>
                        <a:ext cx="4495800" cy="363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96" name="Rectangle 16"/>
          <p:cNvSpPr>
            <a:spLocks noChangeArrowheads="1"/>
          </p:cNvSpPr>
          <p:nvPr/>
        </p:nvSpPr>
        <p:spPr bwMode="auto">
          <a:xfrm>
            <a:off x="2890838"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95" name="Object 15"/>
          <p:cNvGraphicFramePr>
            <a:graphicFrameLocks noChangeAspect="1"/>
          </p:cNvGraphicFramePr>
          <p:nvPr/>
        </p:nvGraphicFramePr>
        <p:xfrm>
          <a:off x="1600200" y="3886200"/>
          <a:ext cx="5486400" cy="388938"/>
        </p:xfrm>
        <a:graphic>
          <a:graphicData uri="http://schemas.openxmlformats.org/presentationml/2006/ole">
            <mc:AlternateContent xmlns:mc="http://schemas.openxmlformats.org/markup-compatibility/2006">
              <mc:Choice xmlns:v="urn:schemas-microsoft-com:vml" Requires="v">
                <p:oleObj spid="_x0000_s20504" r:id="rId11" imgW="3365500" imgH="241300" progId="Equation.3">
                  <p:embed/>
                </p:oleObj>
              </mc:Choice>
              <mc:Fallback>
                <p:oleObj r:id="rId11" imgW="3365500" imgH="241300" progId="Equation.3">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00200" y="3886200"/>
                        <a:ext cx="5486400"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97" name="Text Box 17"/>
          <p:cNvSpPr txBox="1">
            <a:spLocks noChangeArrowheads="1"/>
          </p:cNvSpPr>
          <p:nvPr/>
        </p:nvSpPr>
        <p:spPr bwMode="auto">
          <a:xfrm>
            <a:off x="152400" y="4267200"/>
            <a:ext cx="8839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Τα άλατα του αμμωνίου με οξειδωτικά ανιόντα, δηλαδή ανιόντα τα οποία μπορούν να αναχθούν, διασπώνται θερμικά παράγοντας ενώσεις που είναι προϊόντα οξείδωσης του αμμωνίου και αναγωγής του ανιόντος</a:t>
            </a:r>
            <a:endParaRPr lang="en-GB" altLang="en-US" sz="1600"/>
          </a:p>
        </p:txBody>
      </p:sp>
      <p:sp>
        <p:nvSpPr>
          <p:cNvPr id="20499" name="Rectangle 19"/>
          <p:cNvSpPr>
            <a:spLocks noChangeArrowheads="1"/>
          </p:cNvSpPr>
          <p:nvPr/>
        </p:nvSpPr>
        <p:spPr bwMode="auto">
          <a:xfrm>
            <a:off x="2814638"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0498" name="Object 18"/>
          <p:cNvGraphicFramePr>
            <a:graphicFrameLocks noChangeAspect="1"/>
          </p:cNvGraphicFramePr>
          <p:nvPr/>
        </p:nvGraphicFramePr>
        <p:xfrm>
          <a:off x="1295400" y="5257800"/>
          <a:ext cx="6324600" cy="428625"/>
        </p:xfrm>
        <a:graphic>
          <a:graphicData uri="http://schemas.openxmlformats.org/presentationml/2006/ole">
            <mc:AlternateContent xmlns:mc="http://schemas.openxmlformats.org/markup-compatibility/2006">
              <mc:Choice xmlns:v="urn:schemas-microsoft-com:vml" Requires="v">
                <p:oleObj spid="_x0000_s20505" r:id="rId13" imgW="3517900" imgH="241300" progId="Equation.3">
                  <p:embed/>
                </p:oleObj>
              </mc:Choice>
              <mc:Fallback>
                <p:oleObj r:id="rId13" imgW="3517900" imgH="241300" progId="Equation.3">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5400" y="5257800"/>
                        <a:ext cx="6324600"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21507" name="Text Box 3"/>
          <p:cNvSpPr txBox="1">
            <a:spLocks noChangeArrowheads="1"/>
          </p:cNvSpPr>
          <p:nvPr/>
        </p:nvSpPr>
        <p:spPr bwMode="auto">
          <a:xfrm>
            <a:off x="152400" y="685800"/>
            <a:ext cx="8839200" cy="143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cs typeface="Times New Roman" panose="02020603050405020304" pitchFamily="18" charset="0"/>
              </a:rPr>
              <a:t>Αντιδράσεις </a:t>
            </a:r>
            <a:r>
              <a:rPr lang="el-GR" altLang="en-US" sz="1600" b="1" u="sng">
                <a:solidFill>
                  <a:schemeClr val="accent1"/>
                </a:solidFill>
                <a:effectLst>
                  <a:outerShdw blurRad="38100" dist="38100" dir="2700000" algn="tl">
                    <a:srgbClr val="000000"/>
                  </a:outerShdw>
                </a:effectLst>
              </a:rPr>
              <a:t>απλής αντικατάστασης</a:t>
            </a:r>
            <a:r>
              <a:rPr lang="en-US" altLang="en-US" sz="1600" b="1" u="sng">
                <a:solidFill>
                  <a:schemeClr val="accent1"/>
                </a:solidFill>
                <a:effectLst>
                  <a:outerShdw blurRad="38100" dist="38100" dir="2700000" algn="tl">
                    <a:srgbClr val="000000"/>
                  </a:outerShdw>
                </a:effectLst>
                <a:cs typeface="Times New Roman" panose="02020603050405020304" pitchFamily="18" charset="0"/>
              </a:rPr>
              <a:t> </a:t>
            </a: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Displacement Reactions)</a:t>
            </a:r>
            <a:endParaRPr lang="en-GB" altLang="en-US" sz="1600">
              <a:cs typeface="Times New Roman" panose="02020603050405020304" pitchFamily="18" charset="0"/>
            </a:endParaRPr>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Στις αντιδράσεις αυτές ένα ισχυρότερο αναγωγικό μέσο (π.χ. ένα δραστικό μέταλλο) αντικαθιστά ένα ασθενέστερο (π.χ. λιγότερο δραστικό στοιχείο) από μία ένωση ή ισοδύναμα ένα ισχυρότερο οξειδωτικό μέσο (π.χ. δραστικό αμέταλλο) αντικαθιστά ένα ασθενέστερο (λιγότερο δραστικό αμέταλλο) από μία ένωση</a:t>
            </a:r>
            <a:r>
              <a:rPr lang="en-GB" altLang="en-US" sz="1600">
                <a:cs typeface="Times New Roman" panose="02020603050405020304" pitchFamily="18" charset="0"/>
              </a:rPr>
              <a:t> </a:t>
            </a:r>
          </a:p>
        </p:txBody>
      </p:sp>
      <p:sp>
        <p:nvSpPr>
          <p:cNvPr id="21509" name="Rectangle 5"/>
          <p:cNvSpPr>
            <a:spLocks noChangeArrowheads="1"/>
          </p:cNvSpPr>
          <p:nvPr/>
        </p:nvSpPr>
        <p:spPr bwMode="auto">
          <a:xfrm>
            <a:off x="3290888"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1511" name="Rectangle 7"/>
          <p:cNvSpPr>
            <a:spLocks noChangeArrowheads="1"/>
          </p:cNvSpPr>
          <p:nvPr/>
        </p:nvSpPr>
        <p:spPr bwMode="auto">
          <a:xfrm>
            <a:off x="327660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1513" name="Rectangle 9"/>
          <p:cNvSpPr>
            <a:spLocks noChangeArrowheads="1"/>
          </p:cNvSpPr>
          <p:nvPr/>
        </p:nvSpPr>
        <p:spPr bwMode="auto">
          <a:xfrm>
            <a:off x="32385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1515" name="Rectangle 11"/>
          <p:cNvSpPr>
            <a:spLocks noChangeArrowheads="1"/>
          </p:cNvSpPr>
          <p:nvPr/>
        </p:nvSpPr>
        <p:spPr bwMode="auto">
          <a:xfrm>
            <a:off x="329565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1508" name="Object 4"/>
          <p:cNvGraphicFramePr>
            <a:graphicFrameLocks noChangeAspect="1"/>
          </p:cNvGraphicFramePr>
          <p:nvPr/>
        </p:nvGraphicFramePr>
        <p:xfrm>
          <a:off x="1524000" y="2209800"/>
          <a:ext cx="4953000" cy="423863"/>
        </p:xfrm>
        <a:graphic>
          <a:graphicData uri="http://schemas.openxmlformats.org/presentationml/2006/ole">
            <mc:AlternateContent xmlns:mc="http://schemas.openxmlformats.org/markup-compatibility/2006">
              <mc:Choice xmlns:v="urn:schemas-microsoft-com:vml" Requires="v">
                <p:oleObj spid="_x0000_s21519" r:id="rId3" imgW="2565400" imgH="215900" progId="Equation.3">
                  <p:embed/>
                </p:oleObj>
              </mc:Choice>
              <mc:Fallback>
                <p:oleObj r:id="rId3" imgW="2565400" imgH="2159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209800"/>
                        <a:ext cx="4953000" cy="423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0" name="Object 6"/>
          <p:cNvGraphicFramePr>
            <a:graphicFrameLocks noChangeAspect="1"/>
          </p:cNvGraphicFramePr>
          <p:nvPr/>
        </p:nvGraphicFramePr>
        <p:xfrm>
          <a:off x="1524000" y="2819400"/>
          <a:ext cx="4953000" cy="419100"/>
        </p:xfrm>
        <a:graphic>
          <a:graphicData uri="http://schemas.openxmlformats.org/presentationml/2006/ole">
            <mc:AlternateContent xmlns:mc="http://schemas.openxmlformats.org/markup-compatibility/2006">
              <mc:Choice xmlns:v="urn:schemas-microsoft-com:vml" Requires="v">
                <p:oleObj spid="_x0000_s21520" r:id="rId5" imgW="2590800" imgH="215900" progId="Equation.3">
                  <p:embed/>
                </p:oleObj>
              </mc:Choice>
              <mc:Fallback>
                <p:oleObj r:id="rId5" imgW="2590800" imgH="2159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819400"/>
                        <a:ext cx="49530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2" name="Object 8"/>
          <p:cNvGraphicFramePr>
            <a:graphicFrameLocks noChangeAspect="1"/>
          </p:cNvGraphicFramePr>
          <p:nvPr/>
        </p:nvGraphicFramePr>
        <p:xfrm>
          <a:off x="1524000" y="3429000"/>
          <a:ext cx="4876800" cy="417513"/>
        </p:xfrm>
        <a:graphic>
          <a:graphicData uri="http://schemas.openxmlformats.org/presentationml/2006/ole">
            <mc:AlternateContent xmlns:mc="http://schemas.openxmlformats.org/markup-compatibility/2006">
              <mc:Choice xmlns:v="urn:schemas-microsoft-com:vml" Requires="v">
                <p:oleObj spid="_x0000_s21521" r:id="rId7" imgW="2667000" imgH="228600" progId="Equation.3">
                  <p:embed/>
                </p:oleObj>
              </mc:Choice>
              <mc:Fallback>
                <p:oleObj r:id="rId7" imgW="2667000" imgH="2286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3429000"/>
                        <a:ext cx="4876800"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4" name="Object 10"/>
          <p:cNvGraphicFramePr>
            <a:graphicFrameLocks noChangeAspect="1"/>
          </p:cNvGraphicFramePr>
          <p:nvPr/>
        </p:nvGraphicFramePr>
        <p:xfrm>
          <a:off x="1524000" y="4114800"/>
          <a:ext cx="4800600" cy="412750"/>
        </p:xfrm>
        <a:graphic>
          <a:graphicData uri="http://schemas.openxmlformats.org/presentationml/2006/ole">
            <mc:AlternateContent xmlns:mc="http://schemas.openxmlformats.org/markup-compatibility/2006">
              <mc:Choice xmlns:v="urn:schemas-microsoft-com:vml" Requires="v">
                <p:oleObj spid="_x0000_s21522" r:id="rId9" imgW="2552700" imgH="215900" progId="Equation.3">
                  <p:embed/>
                </p:oleObj>
              </mc:Choice>
              <mc:Fallback>
                <p:oleObj r:id="rId9" imgW="2552700" imgH="2159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4114800"/>
                        <a:ext cx="4800600"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6" name="Object 12"/>
          <p:cNvGraphicFramePr>
            <a:graphicFrameLocks noChangeAspect="1"/>
          </p:cNvGraphicFramePr>
          <p:nvPr/>
        </p:nvGraphicFramePr>
        <p:xfrm>
          <a:off x="1524000" y="4800600"/>
          <a:ext cx="4724400" cy="452438"/>
        </p:xfrm>
        <a:graphic>
          <a:graphicData uri="http://schemas.openxmlformats.org/presentationml/2006/ole">
            <mc:AlternateContent xmlns:mc="http://schemas.openxmlformats.org/markup-compatibility/2006">
              <mc:Choice xmlns:v="urn:schemas-microsoft-com:vml" Requires="v">
                <p:oleObj spid="_x0000_s21523" r:id="rId11" imgW="2286000" imgH="215900" progId="Equation.3">
                  <p:embed/>
                </p:oleObj>
              </mc:Choice>
              <mc:Fallback>
                <p:oleObj r:id="rId11" imgW="2286000" imgH="215900" progId="Equation.3">
                  <p:embed/>
                  <p:pic>
                    <p:nvPicPr>
                      <p:cNvPr id="0"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24000" y="4800600"/>
                        <a:ext cx="4724400" cy="452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oup 4"/>
          <p:cNvGrpSpPr>
            <a:grpSpLocks/>
          </p:cNvGrpSpPr>
          <p:nvPr/>
        </p:nvGrpSpPr>
        <p:grpSpPr bwMode="auto">
          <a:xfrm>
            <a:off x="1524000" y="2743200"/>
            <a:ext cx="4724400" cy="304800"/>
            <a:chOff x="1800" y="12780"/>
            <a:chExt cx="3600" cy="180"/>
          </a:xfrm>
        </p:grpSpPr>
        <p:grpSp>
          <p:nvGrpSpPr>
            <p:cNvPr id="4101" name="Group 5"/>
            <p:cNvGrpSpPr>
              <a:grpSpLocks/>
            </p:cNvGrpSpPr>
            <p:nvPr/>
          </p:nvGrpSpPr>
          <p:grpSpPr bwMode="auto">
            <a:xfrm>
              <a:off x="1800" y="12780"/>
              <a:ext cx="2160" cy="180"/>
              <a:chOff x="1800" y="12780"/>
              <a:chExt cx="2160" cy="180"/>
            </a:xfrm>
          </p:grpSpPr>
          <p:sp>
            <p:nvSpPr>
              <p:cNvPr id="4102" name="Line 6"/>
              <p:cNvSpPr>
                <a:spLocks noChangeShapeType="1"/>
              </p:cNvSpPr>
              <p:nvPr/>
            </p:nvSpPr>
            <p:spPr bwMode="auto">
              <a:xfrm>
                <a:off x="1800" y="12780"/>
                <a:ext cx="720"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p:cNvSpPr>
                <a:spLocks noChangeShapeType="1"/>
              </p:cNvSpPr>
              <p:nvPr/>
            </p:nvSpPr>
            <p:spPr bwMode="auto">
              <a:xfrm>
                <a:off x="2160" y="12780"/>
                <a:ext cx="0" cy="18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4" name="Line 8"/>
              <p:cNvSpPr>
                <a:spLocks noChangeShapeType="1"/>
              </p:cNvSpPr>
              <p:nvPr/>
            </p:nvSpPr>
            <p:spPr bwMode="auto">
              <a:xfrm>
                <a:off x="3060" y="12780"/>
                <a:ext cx="900"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p:cNvSpPr>
                <a:spLocks noChangeShapeType="1"/>
              </p:cNvSpPr>
              <p:nvPr/>
            </p:nvSpPr>
            <p:spPr bwMode="auto">
              <a:xfrm>
                <a:off x="3420" y="12780"/>
                <a:ext cx="0" cy="18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106" name="Line 10"/>
            <p:cNvSpPr>
              <a:spLocks noChangeShapeType="1"/>
            </p:cNvSpPr>
            <p:nvPr/>
          </p:nvSpPr>
          <p:spPr bwMode="auto">
            <a:xfrm>
              <a:off x="4500" y="12780"/>
              <a:ext cx="900" cy="0"/>
            </a:xfrm>
            <a:prstGeom prst="line">
              <a:avLst/>
            </a:prstGeom>
            <a:noFill/>
            <a:ln w="38100">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7" name="Line 11"/>
            <p:cNvSpPr>
              <a:spLocks noChangeShapeType="1"/>
            </p:cNvSpPr>
            <p:nvPr/>
          </p:nvSpPr>
          <p:spPr bwMode="auto">
            <a:xfrm>
              <a:off x="4860" y="12780"/>
              <a:ext cx="0" cy="180"/>
            </a:xfrm>
            <a:prstGeom prst="line">
              <a:avLst/>
            </a:prstGeom>
            <a:noFill/>
            <a:ln w="38100">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109" name="Rectangle 13"/>
          <p:cNvSpPr>
            <a:spLocks noChangeArrowheads="1"/>
          </p:cNvSpPr>
          <p:nvPr/>
        </p:nvSpPr>
        <p:spPr bwMode="auto">
          <a:xfrm>
            <a:off x="31384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4120" name="Group 24"/>
          <p:cNvGrpSpPr>
            <a:grpSpLocks/>
          </p:cNvGrpSpPr>
          <p:nvPr/>
        </p:nvGrpSpPr>
        <p:grpSpPr bwMode="auto">
          <a:xfrm>
            <a:off x="457200" y="0"/>
            <a:ext cx="8305800" cy="2725738"/>
            <a:chOff x="288" y="0"/>
            <a:chExt cx="5232" cy="1717"/>
          </a:xfrm>
        </p:grpSpPr>
        <p:sp>
          <p:nvSpPr>
            <p:cNvPr id="4098" name="Rectangle 2"/>
            <p:cNvSpPr>
              <a:spLocks noChangeArrowheads="1"/>
            </p:cNvSpPr>
            <p:nvPr/>
          </p:nvSpPr>
          <p:spPr bwMode="auto">
            <a:xfrm>
              <a:off x="384" y="0"/>
              <a:ext cx="48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4099" name="Text Box 3"/>
            <p:cNvSpPr txBox="1">
              <a:spLocks noChangeArrowheads="1"/>
            </p:cNvSpPr>
            <p:nvPr/>
          </p:nvSpPr>
          <p:spPr bwMode="auto">
            <a:xfrm>
              <a:off x="288" y="384"/>
              <a:ext cx="5232" cy="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l-GR" altLang="en-US" sz="1600" u="sng">
                  <a:solidFill>
                    <a:schemeClr val="accent1"/>
                  </a:solidFill>
                  <a:effectLst>
                    <a:outerShdw blurRad="38100" dist="38100" dir="2700000" algn="tl">
                      <a:srgbClr val="000000"/>
                    </a:outerShdw>
                  </a:effectLst>
                </a:rPr>
                <a:t>Αντιδράσεις Όξινων και Βασικών Ενώσεων</a:t>
              </a:r>
              <a:r>
                <a:rPr lang="el-GR" altLang="en-US" sz="1600">
                  <a:solidFill>
                    <a:schemeClr val="accent1"/>
                  </a:solidFill>
                  <a:effectLst>
                    <a:outerShdw blurRad="38100" dist="38100" dir="2700000" algn="tl">
                      <a:srgbClr val="000000"/>
                    </a:outerShdw>
                  </a:effectLst>
                </a:rPr>
                <a:t>  </a:t>
              </a:r>
              <a:r>
                <a:rPr lang="el-GR" altLang="en-US" sz="1600" u="sng">
                  <a:solidFill>
                    <a:schemeClr val="accent1"/>
                  </a:solidFill>
                  <a:effectLst>
                    <a:outerShdw blurRad="38100" dist="38100" dir="2700000" algn="tl">
                      <a:srgbClr val="000000"/>
                    </a:outerShdw>
                  </a:effectLst>
                </a:rPr>
                <a:t>(</a:t>
              </a:r>
              <a:r>
                <a:rPr lang="en-US" altLang="en-US" sz="1600" u="sng">
                  <a:solidFill>
                    <a:schemeClr val="accent1"/>
                  </a:solidFill>
                  <a:effectLst>
                    <a:outerShdw blurRad="38100" dist="38100" dir="2700000" algn="tl">
                      <a:srgbClr val="000000"/>
                    </a:outerShdw>
                  </a:effectLst>
                </a:rPr>
                <a:t>Combination of acidic and basic compounds)</a:t>
              </a:r>
              <a:endParaRPr lang="el-GR" altLang="en-US" sz="1600" u="sng">
                <a:solidFill>
                  <a:schemeClr val="accent1"/>
                </a:solidFill>
                <a:effectLst>
                  <a:outerShdw blurRad="38100" dist="38100" dir="2700000" algn="tl">
                    <a:srgbClr val="000000"/>
                  </a:outerShdw>
                </a:effectLst>
              </a:endParaRPr>
            </a:p>
            <a:p>
              <a:pPr>
                <a:spcBef>
                  <a:spcPct val="50000"/>
                </a:spcBef>
                <a:buFontTx/>
                <a:buAutoNum type="arabicPeriod"/>
              </a:pPr>
              <a:r>
                <a:rPr lang="el-GR" altLang="en-US" sz="1600" u="sng">
                  <a:solidFill>
                    <a:schemeClr val="tx2"/>
                  </a:solidFill>
                  <a:effectLst>
                    <a:outerShdw blurRad="38100" dist="38100" dir="2700000" algn="tl">
                      <a:srgbClr val="000000"/>
                    </a:outerShdw>
                  </a:effectLst>
                </a:rPr>
                <a:t>Αντιδράσεις εξουδετέρωσης (</a:t>
              </a:r>
              <a:r>
                <a:rPr lang="en-US" altLang="en-US" sz="1600" u="sng">
                  <a:solidFill>
                    <a:schemeClr val="tx2"/>
                  </a:solidFill>
                  <a:effectLst>
                    <a:outerShdw blurRad="38100" dist="38100" dir="2700000" algn="tl">
                      <a:srgbClr val="000000"/>
                    </a:outerShdw>
                  </a:effectLst>
                </a:rPr>
                <a:t>Neutralization)</a:t>
              </a:r>
              <a:endParaRPr lang="en-US" altLang="en-US" sz="1600">
                <a:solidFill>
                  <a:schemeClr val="tx2"/>
                </a:solidFill>
                <a:effectLst>
                  <a:outerShdw blurRad="38100" dist="38100" dir="2700000" algn="tl">
                    <a:srgbClr val="000000"/>
                  </a:outerShdw>
                </a:effectLst>
              </a:endParaRPr>
            </a:p>
            <a:p>
              <a:pPr>
                <a:spcBef>
                  <a:spcPct val="50000"/>
                </a:spcBef>
              </a:pPr>
              <a:r>
                <a:rPr lang="en-US"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Αντιδράσεις εξουδετέρωσης ονομάζονται οι αντιδράσεις μεταξύ οξέων και βάσεων που οδηγούν πάντα σε σχηματισμό άλατος και νερού εξαφανίζοντας τις όξινες και βασικές ιδιότητες των αντιδρώντων σωμάτων</a:t>
              </a:r>
              <a:r>
                <a:rPr lang="en-GB" altLang="en-US" sz="1600">
                  <a:solidFill>
                    <a:srgbClr val="00CC00"/>
                  </a:solidFill>
                  <a:effectLst>
                    <a:outerShdw blurRad="38100" dist="38100" dir="2700000" algn="tl">
                      <a:srgbClr val="000000"/>
                    </a:outerShdw>
                  </a:effectLst>
                </a:rPr>
                <a:t> </a:t>
              </a:r>
            </a:p>
          </p:txBody>
        </p:sp>
        <p:graphicFrame>
          <p:nvGraphicFramePr>
            <p:cNvPr id="4108" name="Object 12"/>
            <p:cNvGraphicFramePr>
              <a:graphicFrameLocks noChangeAspect="1"/>
            </p:cNvGraphicFramePr>
            <p:nvPr/>
          </p:nvGraphicFramePr>
          <p:xfrm>
            <a:off x="897" y="1392"/>
            <a:ext cx="3917" cy="325"/>
          </p:xfrm>
          <a:graphic>
            <a:graphicData uri="http://schemas.openxmlformats.org/presentationml/2006/ole">
              <mc:AlternateContent xmlns:mc="http://schemas.openxmlformats.org/markup-compatibility/2006">
                <mc:Choice xmlns:v="urn:schemas-microsoft-com:vml" Requires="v">
                  <p:oleObj spid="_x0000_s4121" name="Equation" r:id="rId3" imgW="2755800" imgH="228600" progId="Equation.3">
                    <p:embed/>
                  </p:oleObj>
                </mc:Choice>
                <mc:Fallback>
                  <p:oleObj name="Equation" r:id="rId3" imgW="2755800" imgH="228600" progId="Equation.3">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 y="1392"/>
                          <a:ext cx="3917" cy="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115" name="Text Box 19"/>
          <p:cNvSpPr txBox="1">
            <a:spLocks noChangeArrowheads="1"/>
          </p:cNvSpPr>
          <p:nvPr/>
        </p:nvSpPr>
        <p:spPr bwMode="auto">
          <a:xfrm>
            <a:off x="1600200" y="30480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CC00"/>
                </a:solidFill>
              </a:rPr>
              <a:t>HCl</a:t>
            </a:r>
            <a:endParaRPr lang="en-GB" altLang="en-US">
              <a:solidFill>
                <a:srgbClr val="00CC00"/>
              </a:solidFill>
            </a:endParaRPr>
          </a:p>
        </p:txBody>
      </p:sp>
      <p:sp>
        <p:nvSpPr>
          <p:cNvPr id="4116" name="Text Box 20"/>
          <p:cNvSpPr txBox="1">
            <a:spLocks noChangeArrowheads="1"/>
          </p:cNvSpPr>
          <p:nvPr/>
        </p:nvSpPr>
        <p:spPr bwMode="auto">
          <a:xfrm>
            <a:off x="3200400" y="30480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CC00"/>
                </a:solidFill>
              </a:rPr>
              <a:t>NaOH</a:t>
            </a:r>
            <a:endParaRPr lang="en-GB" altLang="en-US">
              <a:solidFill>
                <a:srgbClr val="00CC00"/>
              </a:solidFill>
            </a:endParaRPr>
          </a:p>
        </p:txBody>
      </p:sp>
      <p:sp>
        <p:nvSpPr>
          <p:cNvPr id="4117" name="Text Box 21"/>
          <p:cNvSpPr txBox="1">
            <a:spLocks noChangeArrowheads="1"/>
          </p:cNvSpPr>
          <p:nvPr/>
        </p:nvSpPr>
        <p:spPr bwMode="auto">
          <a:xfrm>
            <a:off x="5105400" y="30480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00CC00"/>
                </a:solidFill>
              </a:rPr>
              <a:t>NaCl</a:t>
            </a:r>
            <a:endParaRPr lang="en-GB" altLang="en-US">
              <a:solidFill>
                <a:srgbClr val="00CC00"/>
              </a:solidFill>
            </a:endParaRPr>
          </a:p>
        </p:txBody>
      </p:sp>
      <p:sp>
        <p:nvSpPr>
          <p:cNvPr id="4119" name="Text Box 23"/>
          <p:cNvSpPr txBox="1">
            <a:spLocks noChangeArrowheads="1"/>
          </p:cNvSpPr>
          <p:nvPr/>
        </p:nvSpPr>
        <p:spPr bwMode="auto">
          <a:xfrm>
            <a:off x="304800" y="4191000"/>
            <a:ext cx="8458200" cy="1390650"/>
          </a:xfrm>
          <a:prstGeom prst="rect">
            <a:avLst/>
          </a:prstGeom>
          <a:noFill/>
          <a:ln w="76200" cmpd="tri">
            <a:solidFill>
              <a:srgbClr val="FF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l-GR" altLang="en-US" sz="1600">
                <a:solidFill>
                  <a:srgbClr val="FF0066"/>
                </a:solidFill>
                <a:effectLst>
                  <a:outerShdw blurRad="38100" dist="38100" dir="2700000" algn="tl">
                    <a:srgbClr val="000000"/>
                  </a:outerShdw>
                </a:effectLst>
              </a:rPr>
              <a:t>	</a:t>
            </a:r>
            <a:r>
              <a:rPr lang="el-GR" altLang="en-US" sz="1600">
                <a:solidFill>
                  <a:srgbClr val="FF0066"/>
                </a:solidFill>
                <a:effectLst>
                  <a:outerShdw blurRad="38100" dist="38100" dir="2700000" algn="tl">
                    <a:srgbClr val="000000"/>
                  </a:outerShdw>
                </a:effectLst>
                <a:cs typeface="Times New Roman" panose="02020603050405020304" pitchFamily="18" charset="0"/>
              </a:rPr>
              <a:t>Ο όρος “εξουδετέρωση” συχνά χρησιμοποιείται για οποιαδήποτε αντίδραση σε υδατικό διάλυμα μεταξύ σωμάτων που εμφανίζουν όξινες και βασικές ιδιότητες. Χρησιμοποιώντας όμως αυστηρά χημικούς όρους, ο όρος αναφέρεται μόνο σε στοιχειομετρικές αντιδράσεις ανάμεσα σε ισχυρά οξέα με ισχυρές βάσεις στις οποίες εξασφαλίζεται η πλήρης εξαφάνιση </a:t>
            </a:r>
            <a:r>
              <a:rPr lang="el-GR" altLang="en-US" sz="1600">
                <a:solidFill>
                  <a:srgbClr val="FF0066"/>
                </a:solidFill>
                <a:effectLst>
                  <a:outerShdw blurRad="38100" dist="38100" dir="2700000" algn="tl">
                    <a:srgbClr val="000000"/>
                  </a:outerShdw>
                </a:effectLst>
              </a:rPr>
              <a:t> </a:t>
            </a:r>
            <a:r>
              <a:rPr lang="el-GR" altLang="en-US" sz="1600">
                <a:solidFill>
                  <a:srgbClr val="FF0066"/>
                </a:solidFill>
                <a:effectLst>
                  <a:outerShdw blurRad="38100" dist="38100" dir="2700000" algn="tl">
                    <a:srgbClr val="000000"/>
                  </a:outerShdw>
                </a:effectLst>
                <a:cs typeface="Times New Roman" panose="02020603050405020304" pitchFamily="18" charset="0"/>
              </a:rPr>
              <a:t>των όξινων και βασικών ιδιοτήτων</a:t>
            </a:r>
            <a:r>
              <a:rPr lang="en-GB" altLang="en-US" sz="1600">
                <a:solidFill>
                  <a:srgbClr val="FF0066"/>
                </a:solidFill>
                <a:effectLst>
                  <a:outerShdw blurRad="38100" dist="38100" dir="2700000" algn="tl">
                    <a:srgbClr val="000000"/>
                  </a:outerShdw>
                </a:effectLst>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41" name="Group 13"/>
          <p:cNvGrpSpPr>
            <a:grpSpLocks/>
          </p:cNvGrpSpPr>
          <p:nvPr/>
        </p:nvGrpSpPr>
        <p:grpSpPr bwMode="auto">
          <a:xfrm>
            <a:off x="152400" y="0"/>
            <a:ext cx="8839200" cy="2366963"/>
            <a:chOff x="96" y="0"/>
            <a:chExt cx="5568" cy="1491"/>
          </a:xfrm>
        </p:grpSpPr>
        <p:sp>
          <p:nvSpPr>
            <p:cNvPr id="22530" name="Rectangle 2"/>
            <p:cNvSpPr>
              <a:spLocks noChangeArrowheads="1"/>
            </p:cNvSpPr>
            <p:nvPr/>
          </p:nvSpPr>
          <p:spPr bwMode="auto">
            <a:xfrm>
              <a:off x="384" y="0"/>
              <a:ext cx="489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22531" name="Text Box 3"/>
            <p:cNvSpPr txBox="1">
              <a:spLocks noChangeArrowheads="1"/>
            </p:cNvSpPr>
            <p:nvPr/>
          </p:nvSpPr>
          <p:spPr bwMode="auto">
            <a:xfrm>
              <a:off x="96" y="432"/>
              <a:ext cx="5568" cy="1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cs typeface="Times New Roman" panose="02020603050405020304" pitchFamily="18" charset="0"/>
                </a:rPr>
                <a:t>Αντιδράσεις </a:t>
              </a:r>
              <a:r>
                <a:rPr lang="el-GR" altLang="en-US" sz="1600" b="1" u="sng">
                  <a:solidFill>
                    <a:schemeClr val="accent1"/>
                  </a:solidFill>
                  <a:effectLst>
                    <a:outerShdw blurRad="38100" dist="38100" dir="2700000" algn="tl">
                      <a:srgbClr val="000000"/>
                    </a:outerShdw>
                  </a:effectLst>
                </a:rPr>
                <a:t>αυτοοξειδοαναγωγής</a:t>
              </a:r>
              <a:r>
                <a:rPr lang="en-US" altLang="en-US" sz="1600" b="1" u="sng">
                  <a:solidFill>
                    <a:schemeClr val="accent1"/>
                  </a:solidFill>
                  <a:effectLst>
                    <a:outerShdw blurRad="38100" dist="38100" dir="2700000" algn="tl">
                      <a:srgbClr val="000000"/>
                    </a:outerShdw>
                  </a:effectLst>
                  <a:cs typeface="Times New Roman" panose="02020603050405020304" pitchFamily="18" charset="0"/>
                </a:rPr>
                <a:t> </a:t>
              </a: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Disproportionation Reactions)</a:t>
              </a:r>
              <a:endParaRPr lang="en-GB" altLang="en-US" sz="1600">
                <a:cs typeface="Times New Roman" panose="02020603050405020304" pitchFamily="18" charset="0"/>
              </a:endParaRPr>
            </a:p>
            <a:p>
              <a:pPr algn="just">
                <a:spcBef>
                  <a:spcPct val="50000"/>
                </a:spcBef>
                <a:buClr>
                  <a:srgbClr val="00CC00"/>
                </a:buClr>
                <a:buFont typeface="Wingdings" panose="05000000000000000000" pitchFamily="2" charset="2"/>
                <a:buChar char="Ø"/>
              </a:pPr>
              <a:r>
                <a:rPr lang="en-US" altLang="en-US" sz="1600">
                  <a:cs typeface="Times New Roman" panose="02020603050405020304" pitchFamily="18" charset="0"/>
                </a:rPr>
                <a:t> </a:t>
              </a:r>
              <a:r>
                <a:rPr lang="el-GR" altLang="en-US" sz="1600">
                  <a:cs typeface="Times New Roman" panose="02020603050405020304" pitchFamily="18" charset="0"/>
                </a:rPr>
                <a:t>Στις αντιδράσεις αυτής της κατηγορίας, ένα στοιχείο στην ίδια αντίδραση παθαίνει ταυτόχρονα και οξείδωση και αναγωγή. Για να συμβεί αυτό θα πρέπει το στοιχείο αφενός μεν να διαθέτει τουλάχιστον τρεις αριθμούς οξείδωσης, αφετέρου δε να απαντάται στην ένωση με την ενδιάμεση οξειδωτική του βαθμίδα</a:t>
              </a:r>
              <a:r>
                <a:rPr lang="en-US" altLang="en-US" sz="1600">
                  <a:cs typeface="Times New Roman" panose="02020603050405020304" pitchFamily="18" charset="0"/>
                </a:rPr>
                <a:t>.</a:t>
              </a:r>
              <a:r>
                <a:rPr lang="el-GR" altLang="en-US" sz="1600">
                  <a:cs typeface="Times New Roman" panose="02020603050405020304" pitchFamily="18" charset="0"/>
                </a:rPr>
                <a:t> Τα αλογόνα λόγω των πολλών οξειδωτικών τους βαθμίδων συνήθως λαμβάνουν μέρος σε αυτοοξειδοαναγωγικές αντιδράσεις</a:t>
              </a:r>
              <a:r>
                <a:rPr lang="en-GB" altLang="en-US" sz="1600">
                  <a:cs typeface="Times New Roman" panose="02020603050405020304" pitchFamily="18" charset="0"/>
                </a:rPr>
                <a:t> </a:t>
              </a:r>
            </a:p>
          </p:txBody>
        </p:sp>
      </p:grpSp>
      <p:sp>
        <p:nvSpPr>
          <p:cNvPr id="22533" name="Rectangle 5"/>
          <p:cNvSpPr>
            <a:spLocks noChangeArrowheads="1"/>
          </p:cNvSpPr>
          <p:nvPr/>
        </p:nvSpPr>
        <p:spPr bwMode="auto">
          <a:xfrm>
            <a:off x="3309938"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2532" name="Object 4"/>
          <p:cNvGraphicFramePr>
            <a:graphicFrameLocks noChangeAspect="1"/>
          </p:cNvGraphicFramePr>
          <p:nvPr/>
        </p:nvGraphicFramePr>
        <p:xfrm>
          <a:off x="228600" y="2438400"/>
          <a:ext cx="3962400" cy="477838"/>
        </p:xfrm>
        <a:graphic>
          <a:graphicData uri="http://schemas.openxmlformats.org/presentationml/2006/ole">
            <mc:AlternateContent xmlns:mc="http://schemas.openxmlformats.org/markup-compatibility/2006">
              <mc:Choice xmlns:v="urn:schemas-microsoft-com:vml" Requires="v">
                <p:oleObj spid="_x0000_s22542" r:id="rId3" imgW="2527300" imgH="304800" progId="Equation.3">
                  <p:embed/>
                </p:oleObj>
              </mc:Choice>
              <mc:Fallback>
                <p:oleObj r:id="rId3" imgW="2527300" imgH="304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438400"/>
                        <a:ext cx="3962400"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nvGraphicFramePr>
        <p:xfrm>
          <a:off x="3124200" y="2362200"/>
          <a:ext cx="6934200" cy="2998788"/>
        </p:xfrm>
        <a:graphic>
          <a:graphicData uri="http://schemas.openxmlformats.org/presentationml/2006/ole">
            <mc:AlternateContent xmlns:mc="http://schemas.openxmlformats.org/markup-compatibility/2006">
              <mc:Choice xmlns:v="urn:schemas-microsoft-com:vml" Requires="v">
                <p:oleObj spid="_x0000_s22543" name="Document" r:id="rId5" imgW="6401520" imgH="2771640" progId="Word.Document.8">
                  <p:embed/>
                </p:oleObj>
              </mc:Choice>
              <mc:Fallback>
                <p:oleObj name="Document" r:id="rId5" imgW="6401520" imgH="2771640" progId="Word.Document.8">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362200"/>
                        <a:ext cx="6934200" cy="299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6" name="Rectangle 8"/>
          <p:cNvSpPr>
            <a:spLocks noChangeArrowheads="1"/>
          </p:cNvSpPr>
          <p:nvPr/>
        </p:nvSpPr>
        <p:spPr bwMode="auto">
          <a:xfrm>
            <a:off x="3033713" y="3271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2535" name="Object 7"/>
          <p:cNvGraphicFramePr>
            <a:graphicFrameLocks noChangeAspect="1"/>
          </p:cNvGraphicFramePr>
          <p:nvPr/>
        </p:nvGraphicFramePr>
        <p:xfrm>
          <a:off x="152400" y="4419600"/>
          <a:ext cx="5486400" cy="561975"/>
        </p:xfrm>
        <a:graphic>
          <a:graphicData uri="http://schemas.openxmlformats.org/presentationml/2006/ole">
            <mc:AlternateContent xmlns:mc="http://schemas.openxmlformats.org/markup-compatibility/2006">
              <mc:Choice xmlns:v="urn:schemas-microsoft-com:vml" Requires="v">
                <p:oleObj spid="_x0000_s22544" r:id="rId7" imgW="3073400" imgH="317500" progId="Equation.3">
                  <p:embed/>
                </p:oleObj>
              </mc:Choice>
              <mc:Fallback>
                <p:oleObj r:id="rId7" imgW="3073400" imgH="3175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2400" y="4419600"/>
                        <a:ext cx="5486400"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8" name="Rectangle 10"/>
          <p:cNvSpPr>
            <a:spLocks noChangeArrowheads="1"/>
          </p:cNvSpPr>
          <p:nvPr/>
        </p:nvSpPr>
        <p:spPr bwMode="auto">
          <a:xfrm>
            <a:off x="3348038"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2537" name="Object 9"/>
          <p:cNvGraphicFramePr>
            <a:graphicFrameLocks noChangeAspect="1"/>
          </p:cNvGraphicFramePr>
          <p:nvPr/>
        </p:nvGraphicFramePr>
        <p:xfrm>
          <a:off x="152400" y="3352800"/>
          <a:ext cx="4114800" cy="512763"/>
        </p:xfrm>
        <a:graphic>
          <a:graphicData uri="http://schemas.openxmlformats.org/presentationml/2006/ole">
            <mc:AlternateContent xmlns:mc="http://schemas.openxmlformats.org/markup-compatibility/2006">
              <mc:Choice xmlns:v="urn:schemas-microsoft-com:vml" Requires="v">
                <p:oleObj spid="_x0000_s22545" r:id="rId9" imgW="2451100" imgH="304800" progId="Equation.3">
                  <p:embed/>
                </p:oleObj>
              </mc:Choice>
              <mc:Fallback>
                <p:oleObj r:id="rId9" imgW="2451100" imgH="3048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2400" y="3352800"/>
                        <a:ext cx="4114800"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40" name="Text Box 12"/>
          <p:cNvSpPr txBox="1">
            <a:spLocks noChangeArrowheads="1"/>
          </p:cNvSpPr>
          <p:nvPr/>
        </p:nvSpPr>
        <p:spPr bwMode="auto">
          <a:xfrm>
            <a:off x="304800" y="5334000"/>
            <a:ext cx="8610600" cy="657225"/>
          </a:xfrm>
          <a:prstGeom prst="rect">
            <a:avLst/>
          </a:prstGeom>
          <a:noFill/>
          <a:ln w="76200" cmpd="tri">
            <a:solidFill>
              <a:srgbClr val="00CC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a:solidFill>
                  <a:srgbClr val="FF9999"/>
                </a:solidFill>
                <a:effectLst>
                  <a:outerShdw blurRad="38100" dist="38100" dir="2700000" algn="tl">
                    <a:srgbClr val="000000"/>
                  </a:outerShdw>
                </a:effectLst>
                <a:cs typeface="Times New Roman" panose="02020603050405020304" pitchFamily="18" charset="0"/>
              </a:rPr>
              <a:t>Γενικά, οι ενώσεις που υφίστανται αντιδράσεις αυτοοξειδοαναγωγής</a:t>
            </a:r>
            <a:r>
              <a:rPr lang="en-US" altLang="en-US" sz="1600" b="1">
                <a:solidFill>
                  <a:srgbClr val="FF9999"/>
                </a:solidFill>
                <a:effectLst>
                  <a:outerShdw blurRad="38100" dist="38100" dir="2700000" algn="tl">
                    <a:srgbClr val="000000"/>
                  </a:outerShdw>
                </a:effectLst>
                <a:cs typeface="Times New Roman" panose="02020603050405020304" pitchFamily="18" charset="0"/>
              </a:rPr>
              <a:t> </a:t>
            </a:r>
            <a:r>
              <a:rPr lang="el-GR" altLang="en-US" sz="1600" b="1">
                <a:solidFill>
                  <a:srgbClr val="FF9999"/>
                </a:solidFill>
                <a:effectLst>
                  <a:outerShdw blurRad="38100" dist="38100" dir="2700000" algn="tl">
                    <a:srgbClr val="000000"/>
                  </a:outerShdw>
                </a:effectLst>
                <a:cs typeface="Times New Roman" panose="02020603050405020304" pitchFamily="18" charset="0"/>
              </a:rPr>
              <a:t>χαρακτηρίζονται ως ασταθείς ενώσεις. </a:t>
            </a:r>
            <a:r>
              <a:rPr lang="el-GR" altLang="en-US" sz="1600" b="1">
                <a:solidFill>
                  <a:srgbClr val="FF9999"/>
                </a:solidFill>
                <a:effectLst>
                  <a:outerShdw blurRad="38100" dist="38100" dir="2700000" algn="tl">
                    <a:srgbClr val="000000"/>
                  </a:outerShdw>
                </a:effectLst>
              </a:rPr>
              <a:t>Δηλαδή, διασπώνται αμέσως όταν σχηματίζονται.</a:t>
            </a:r>
            <a:endParaRPr lang="en-GB" altLang="en-US" sz="1600" b="1">
              <a:solidFill>
                <a:srgbClr val="FF9999"/>
              </a:solidFill>
              <a:effectLst>
                <a:outerShdw blurRad="38100" dist="38100" dir="2700000" algn="tl">
                  <a:srgbClr val="000000"/>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23556" name="Text Box 4"/>
          <p:cNvSpPr txBox="1">
            <a:spLocks noChangeArrowheads="1"/>
          </p:cNvSpPr>
          <p:nvPr/>
        </p:nvSpPr>
        <p:spPr bwMode="auto">
          <a:xfrm>
            <a:off x="152400" y="533400"/>
            <a:ext cx="8839200"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cs typeface="Times New Roman" panose="02020603050405020304" pitchFamily="18" charset="0"/>
              </a:rPr>
              <a:t>Αντιδράσεις </a:t>
            </a:r>
            <a:r>
              <a:rPr lang="el-GR" altLang="en-US" sz="1600" b="1" u="sng">
                <a:solidFill>
                  <a:schemeClr val="accent1"/>
                </a:solidFill>
                <a:effectLst>
                  <a:outerShdw blurRad="38100" dist="38100" dir="2700000" algn="tl">
                    <a:srgbClr val="000000"/>
                  </a:outerShdw>
                </a:effectLst>
              </a:rPr>
              <a:t>μεταφοράς ηλεκτρονίων μεταξύ ιόντων σε υδατικό διάλυμα</a:t>
            </a:r>
          </a:p>
          <a:p>
            <a:pPr algn="ctr">
              <a:spcBef>
                <a:spcPct val="50000"/>
              </a:spcBef>
            </a:pP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Electron transfer in aqueous solutions)</a:t>
            </a:r>
            <a:endParaRPr lang="en-GB" altLang="en-US" sz="1600" b="1">
              <a:solidFill>
                <a:srgbClr val="00CC00"/>
              </a:solidFill>
              <a:effectLst>
                <a:outerShdw blurRad="38100" dist="38100" dir="2700000" algn="tl">
                  <a:srgbClr val="000000"/>
                </a:outerShdw>
              </a:effectLst>
            </a:endParaRPr>
          </a:p>
        </p:txBody>
      </p:sp>
      <p:grpSp>
        <p:nvGrpSpPr>
          <p:cNvPr id="23563" name="Group 11"/>
          <p:cNvGrpSpPr>
            <a:grpSpLocks/>
          </p:cNvGrpSpPr>
          <p:nvPr/>
        </p:nvGrpSpPr>
        <p:grpSpPr bwMode="auto">
          <a:xfrm>
            <a:off x="152400" y="2057400"/>
            <a:ext cx="8839200" cy="3124200"/>
            <a:chOff x="96" y="864"/>
            <a:chExt cx="5568" cy="1968"/>
          </a:xfrm>
        </p:grpSpPr>
        <p:sp>
          <p:nvSpPr>
            <p:cNvPr id="23557" name="Text Box 5"/>
            <p:cNvSpPr txBox="1">
              <a:spLocks noChangeArrowheads="1"/>
            </p:cNvSpPr>
            <p:nvPr/>
          </p:nvSpPr>
          <p:spPr bwMode="auto">
            <a:xfrm>
              <a:off x="288" y="1440"/>
              <a:ext cx="24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t>ΟΞ + </a:t>
              </a:r>
              <a:r>
                <a:rPr lang="en-US" altLang="en-US"/>
                <a:t>ne</a:t>
              </a:r>
              <a:r>
                <a:rPr lang="en-US" altLang="en-US" baseline="30000"/>
                <a:t>-</a:t>
              </a:r>
              <a:r>
                <a:rPr lang="en-US" altLang="en-US"/>
                <a:t>  </a:t>
              </a:r>
              <a:r>
                <a:rPr lang="en-US" altLang="en-US">
                  <a:sym typeface="Symbol" panose="05050102010706020507" pitchFamily="18" charset="2"/>
                </a:rPr>
                <a:t> AN	E</a:t>
              </a:r>
              <a:r>
                <a:rPr lang="en-US" altLang="en-US" baseline="30000">
                  <a:sym typeface="Symbol" panose="05050102010706020507" pitchFamily="18" charset="2"/>
                </a:rPr>
                <a:t>o</a:t>
              </a:r>
              <a:endParaRPr lang="en-GB" altLang="en-US" baseline="30000"/>
            </a:p>
          </p:txBody>
        </p:sp>
        <p:sp>
          <p:nvSpPr>
            <p:cNvPr id="23558" name="Text Box 6"/>
            <p:cNvSpPr txBox="1">
              <a:spLocks noChangeArrowheads="1"/>
            </p:cNvSpPr>
            <p:nvPr/>
          </p:nvSpPr>
          <p:spPr bwMode="auto">
            <a:xfrm>
              <a:off x="2976" y="960"/>
              <a:ext cx="2688" cy="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Li</a:t>
              </a:r>
              <a:r>
                <a:rPr lang="en-US" altLang="en-US" baseline="30000"/>
                <a:t>+</a:t>
              </a:r>
              <a:r>
                <a:rPr lang="en-US" altLang="en-US"/>
                <a:t> + e</a:t>
              </a:r>
              <a:r>
                <a:rPr lang="en-US" altLang="en-US" baseline="30000"/>
                <a:t>-</a:t>
              </a:r>
              <a:r>
                <a:rPr lang="en-US" altLang="en-US"/>
                <a:t> </a:t>
              </a:r>
              <a:r>
                <a:rPr lang="en-US" altLang="en-US">
                  <a:sym typeface="Symbol" panose="05050102010706020507" pitchFamily="18" charset="2"/>
                </a:rPr>
                <a:t> Li(s)      E</a:t>
              </a:r>
              <a:r>
                <a:rPr lang="en-US" altLang="en-US" baseline="30000">
                  <a:sym typeface="Symbol" panose="05050102010706020507" pitchFamily="18" charset="2"/>
                </a:rPr>
                <a:t>o </a:t>
              </a:r>
              <a:r>
                <a:rPr lang="en-US" altLang="en-US">
                  <a:sym typeface="Symbol" panose="05050102010706020507" pitchFamily="18" charset="2"/>
                </a:rPr>
                <a:t>= -3.045V</a:t>
              </a:r>
            </a:p>
            <a:p>
              <a:pPr>
                <a:spcBef>
                  <a:spcPct val="50000"/>
                </a:spcBef>
              </a:pPr>
              <a:r>
                <a:rPr lang="en-US" altLang="en-US">
                  <a:sym typeface="Symbol" panose="05050102010706020507" pitchFamily="18" charset="2"/>
                </a:rPr>
                <a:t>.</a:t>
              </a:r>
            </a:p>
            <a:p>
              <a:pPr>
                <a:spcBef>
                  <a:spcPct val="50000"/>
                </a:spcBef>
              </a:pPr>
              <a:r>
                <a:rPr lang="en-US" altLang="en-US">
                  <a:sym typeface="Symbol" panose="05050102010706020507" pitchFamily="18" charset="2"/>
                </a:rPr>
                <a:t>.</a:t>
              </a:r>
            </a:p>
            <a:p>
              <a:pPr>
                <a:spcBef>
                  <a:spcPct val="50000"/>
                </a:spcBef>
              </a:pPr>
              <a:r>
                <a:rPr lang="en-US" altLang="en-US">
                  <a:sym typeface="Symbol" panose="05050102010706020507" pitchFamily="18" charset="2"/>
                </a:rPr>
                <a:t>.</a:t>
              </a:r>
            </a:p>
            <a:p>
              <a:pPr>
                <a:spcBef>
                  <a:spcPct val="50000"/>
                </a:spcBef>
              </a:pPr>
              <a:r>
                <a:rPr lang="en-US" altLang="en-US"/>
                <a:t>F2(g) + 2e</a:t>
              </a:r>
              <a:r>
                <a:rPr lang="en-US" altLang="en-US" baseline="30000"/>
                <a:t>-</a:t>
              </a:r>
              <a:r>
                <a:rPr lang="en-US" altLang="en-US"/>
                <a:t> </a:t>
              </a:r>
              <a:r>
                <a:rPr lang="en-US" altLang="en-US">
                  <a:sym typeface="Symbol" panose="05050102010706020507" pitchFamily="18" charset="2"/>
                </a:rPr>
                <a:t> 2</a:t>
              </a:r>
              <a:r>
                <a:rPr lang="en-US" altLang="en-US"/>
                <a:t>F</a:t>
              </a:r>
              <a:r>
                <a:rPr lang="en-US" altLang="en-US" baseline="30000"/>
                <a:t>-</a:t>
              </a:r>
              <a:r>
                <a:rPr lang="en-US" altLang="en-US"/>
                <a:t>    </a:t>
              </a:r>
              <a:r>
                <a:rPr lang="en-US" altLang="en-US">
                  <a:sym typeface="Symbol" panose="05050102010706020507" pitchFamily="18" charset="2"/>
                </a:rPr>
                <a:t>E</a:t>
              </a:r>
              <a:r>
                <a:rPr lang="en-US" altLang="en-US" baseline="30000">
                  <a:sym typeface="Symbol" panose="05050102010706020507" pitchFamily="18" charset="2"/>
                </a:rPr>
                <a:t>o </a:t>
              </a:r>
              <a:r>
                <a:rPr lang="en-US" altLang="en-US">
                  <a:sym typeface="Symbol" panose="05050102010706020507" pitchFamily="18" charset="2"/>
                </a:rPr>
                <a:t>= +2.87V</a:t>
              </a:r>
              <a:endParaRPr lang="en-GB" altLang="en-US">
                <a:sym typeface="Symbol" panose="05050102010706020507" pitchFamily="18" charset="2"/>
              </a:endParaRPr>
            </a:p>
          </p:txBody>
        </p:sp>
        <p:sp>
          <p:nvSpPr>
            <p:cNvPr id="23559" name="Line 7"/>
            <p:cNvSpPr>
              <a:spLocks noChangeShapeType="1"/>
            </p:cNvSpPr>
            <p:nvPr/>
          </p:nvSpPr>
          <p:spPr bwMode="auto">
            <a:xfrm>
              <a:off x="2880" y="1056"/>
              <a:ext cx="0" cy="1488"/>
            </a:xfrm>
            <a:prstGeom prst="line">
              <a:avLst/>
            </a:prstGeom>
            <a:noFill/>
            <a:ln w="76200">
              <a:solidFill>
                <a:schemeClr val="tx1"/>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0" name="Text Box 8"/>
            <p:cNvSpPr txBox="1">
              <a:spLocks noChangeArrowheads="1"/>
            </p:cNvSpPr>
            <p:nvPr/>
          </p:nvSpPr>
          <p:spPr bwMode="auto">
            <a:xfrm rot="-5400000">
              <a:off x="1666" y="1742"/>
              <a:ext cx="19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t>Αύξουσα σειρά οξειδωτικής ισχύος</a:t>
              </a:r>
              <a:endParaRPr lang="en-GB" altLang="en-US" sz="1600"/>
            </a:p>
          </p:txBody>
        </p:sp>
        <p:sp>
          <p:nvSpPr>
            <p:cNvPr id="23562" name="Text Box 10"/>
            <p:cNvSpPr txBox="1">
              <a:spLocks noChangeArrowheads="1"/>
            </p:cNvSpPr>
            <p:nvPr/>
          </p:nvSpPr>
          <p:spPr bwMode="auto">
            <a:xfrm>
              <a:off x="96" y="1104"/>
              <a:ext cx="23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tx2"/>
                  </a:solidFill>
                  <a:effectLst>
                    <a:outerShdw blurRad="38100" dist="38100" dir="2700000" algn="tl">
                      <a:srgbClr val="000000"/>
                    </a:outerShdw>
                  </a:effectLst>
                </a:rPr>
                <a:t>Ημιαντιδράσεις αναγωγής οξειδοαναγωγικών ζευγων ΟΞ/ΑΝ</a:t>
              </a:r>
              <a:endParaRPr lang="en-GB" altLang="en-US" sz="1600" b="1" u="sng">
                <a:solidFill>
                  <a:schemeClr val="tx2"/>
                </a:solidFill>
                <a:effectLst>
                  <a:outerShdw blurRad="38100" dist="38100" dir="2700000" algn="tl">
                    <a:srgbClr val="000000"/>
                  </a:outerShdw>
                </a:effectLst>
              </a:endParaRPr>
            </a:p>
          </p:txBody>
        </p:sp>
      </p:grpSp>
      <p:sp>
        <p:nvSpPr>
          <p:cNvPr id="23564" name="Text Box 12"/>
          <p:cNvSpPr txBox="1">
            <a:spLocks noChangeArrowheads="1"/>
          </p:cNvSpPr>
          <p:nvPr/>
        </p:nvSpPr>
        <p:spPr bwMode="auto">
          <a:xfrm>
            <a:off x="152400" y="1219200"/>
            <a:ext cx="89916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a:solidFill>
                  <a:schemeClr val="tx2"/>
                </a:solidFill>
                <a:effectLst>
                  <a:outerShdw blurRad="38100" dist="38100" dir="2700000" algn="tl">
                    <a:srgbClr val="000000"/>
                  </a:outerShdw>
                </a:effectLst>
              </a:rPr>
              <a:t>Πρόκειται για αντιδράσεις στις οποίες δυο οξειδοαναγωγικά ζεύγη ανταγωνίζονται για τα ηλεκτρόνια και το ισχυρότερο οξειδωτικό μέσο κερδίζει τα ηλεκτρόνια                                                                 </a:t>
            </a:r>
            <a:r>
              <a:rPr lang="el-GR" altLang="en-US" sz="2000" b="1">
                <a:solidFill>
                  <a:schemeClr val="tx2"/>
                </a:solidFill>
                <a:effectLst>
                  <a:outerShdw blurRad="38100" dist="38100" dir="2700000" algn="tl">
                    <a:srgbClr val="000000"/>
                  </a:outerShdw>
                </a:effectLst>
              </a:rPr>
              <a:t>ΟΞ1 + ΑΝ2 </a:t>
            </a:r>
            <a:r>
              <a:rPr lang="el-GR" altLang="en-US" sz="2000" b="1">
                <a:solidFill>
                  <a:schemeClr val="tx2"/>
                </a:solidFill>
                <a:effectLst>
                  <a:outerShdw blurRad="38100" dist="38100" dir="2700000" algn="tl">
                    <a:srgbClr val="000000"/>
                  </a:outerShdw>
                </a:effectLst>
                <a:sym typeface="Symbol" panose="05050102010706020507" pitchFamily="18" charset="2"/>
              </a:rPr>
              <a:t> ΑΝ1 + ΟΞ2</a:t>
            </a:r>
            <a:endParaRPr lang="en-GB" altLang="en-US" sz="2000" b="1">
              <a:solidFill>
                <a:schemeClr val="tx2"/>
              </a:solidFill>
              <a:effectLst>
                <a:outerShdw blurRad="38100" dist="38100" dir="2700000" algn="tl">
                  <a:srgbClr val="000000"/>
                </a:outerShdw>
              </a:effectLst>
            </a:endParaRPr>
          </a:p>
        </p:txBody>
      </p:sp>
      <p:sp>
        <p:nvSpPr>
          <p:cNvPr id="23567" name="Rectangle 15"/>
          <p:cNvSpPr>
            <a:spLocks noChangeArrowheads="1"/>
          </p:cNvSpPr>
          <p:nvPr/>
        </p:nvSpPr>
        <p:spPr bwMode="auto">
          <a:xfrm>
            <a:off x="31623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3569" name="Rectangle 17"/>
          <p:cNvSpPr>
            <a:spLocks noChangeArrowheads="1"/>
          </p:cNvSpPr>
          <p:nvPr/>
        </p:nvSpPr>
        <p:spPr bwMode="auto">
          <a:xfrm>
            <a:off x="37719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3572" name="Rectangle 20"/>
          <p:cNvSpPr>
            <a:spLocks noChangeArrowheads="1"/>
          </p:cNvSpPr>
          <p:nvPr/>
        </p:nvSpPr>
        <p:spPr bwMode="auto">
          <a:xfrm>
            <a:off x="37195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3566" name="Object 14"/>
          <p:cNvGraphicFramePr>
            <a:graphicFrameLocks noChangeAspect="1"/>
          </p:cNvGraphicFramePr>
          <p:nvPr/>
        </p:nvGraphicFramePr>
        <p:xfrm>
          <a:off x="152400" y="5181600"/>
          <a:ext cx="4419600" cy="358775"/>
        </p:xfrm>
        <a:graphic>
          <a:graphicData uri="http://schemas.openxmlformats.org/presentationml/2006/ole">
            <mc:AlternateContent xmlns:mc="http://schemas.openxmlformats.org/markup-compatibility/2006">
              <mc:Choice xmlns:v="urn:schemas-microsoft-com:vml" Requires="v">
                <p:oleObj spid="_x0000_s23588" r:id="rId3" imgW="2819400" imgH="228600" progId="Equation.3">
                  <p:embed/>
                </p:oleObj>
              </mc:Choice>
              <mc:Fallback>
                <p:oleObj r:id="rId3" imgW="2819400" imgH="228600" progId="Equation.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181600"/>
                        <a:ext cx="44196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3578" name="Group 26"/>
          <p:cNvGrpSpPr>
            <a:grpSpLocks/>
          </p:cNvGrpSpPr>
          <p:nvPr/>
        </p:nvGrpSpPr>
        <p:grpSpPr bwMode="auto">
          <a:xfrm>
            <a:off x="381000" y="5715000"/>
            <a:ext cx="4572000" cy="396875"/>
            <a:chOff x="240" y="3600"/>
            <a:chExt cx="2880" cy="250"/>
          </a:xfrm>
        </p:grpSpPr>
        <p:graphicFrame>
          <p:nvGraphicFramePr>
            <p:cNvPr id="23568" name="Object 16"/>
            <p:cNvGraphicFramePr>
              <a:graphicFrameLocks noChangeAspect="1"/>
            </p:cNvGraphicFramePr>
            <p:nvPr/>
          </p:nvGraphicFramePr>
          <p:xfrm>
            <a:off x="240" y="3600"/>
            <a:ext cx="1680" cy="240"/>
          </p:xfrm>
          <a:graphic>
            <a:graphicData uri="http://schemas.openxmlformats.org/presentationml/2006/ole">
              <mc:AlternateContent xmlns:mc="http://schemas.openxmlformats.org/markup-compatibility/2006">
                <mc:Choice xmlns:v="urn:schemas-microsoft-com:vml" Requires="v">
                  <p:oleObj spid="_x0000_s23589" r:id="rId5" imgW="1600200" imgH="228600" progId="Equation.3">
                    <p:embed/>
                  </p:oleObj>
                </mc:Choice>
                <mc:Fallback>
                  <p:oleObj r:id="rId5" imgW="1600200" imgH="22860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 y="3600"/>
                          <a:ext cx="1680" cy="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0" name="Text Box 18"/>
            <p:cNvSpPr txBox="1">
              <a:spLocks noChangeArrowheads="1"/>
            </p:cNvSpPr>
            <p:nvPr/>
          </p:nvSpPr>
          <p:spPr bwMode="auto">
            <a:xfrm>
              <a:off x="2016" y="3600"/>
              <a:ext cx="11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2000">
                  <a:solidFill>
                    <a:srgbClr val="00CC00"/>
                  </a:solidFill>
                  <a:cs typeface="Times New Roman" panose="02020603050405020304" pitchFamily="18" charset="0"/>
                </a:rPr>
                <a:t>Ε</a:t>
              </a:r>
              <a:r>
                <a:rPr lang="el-GR" altLang="en-US" sz="2000" baseline="30000">
                  <a:solidFill>
                    <a:srgbClr val="00CC00"/>
                  </a:solidFill>
                  <a:cs typeface="Times New Roman" panose="02020603050405020304" pitchFamily="18" charset="0"/>
                </a:rPr>
                <a:t>ο</a:t>
              </a:r>
              <a:r>
                <a:rPr lang="el-GR" altLang="en-US" sz="2000">
                  <a:solidFill>
                    <a:srgbClr val="00CC00"/>
                  </a:solidFill>
                  <a:cs typeface="Times New Roman" panose="02020603050405020304" pitchFamily="18" charset="0"/>
                </a:rPr>
                <a:t>=+0.771</a:t>
              </a:r>
              <a:r>
                <a:rPr lang="en-US" altLang="en-US" sz="2000">
                  <a:solidFill>
                    <a:srgbClr val="00CC00"/>
                  </a:solidFill>
                  <a:cs typeface="Times New Roman" panose="02020603050405020304" pitchFamily="18" charset="0"/>
                </a:rPr>
                <a:t>V</a:t>
              </a:r>
              <a:r>
                <a:rPr lang="en-GB" altLang="en-US" sz="2000">
                  <a:solidFill>
                    <a:srgbClr val="00CC00"/>
                  </a:solidFill>
                </a:rPr>
                <a:t> </a:t>
              </a:r>
            </a:p>
          </p:txBody>
        </p:sp>
      </p:grpSp>
      <p:graphicFrame>
        <p:nvGraphicFramePr>
          <p:cNvPr id="23571" name="Object 19"/>
          <p:cNvGraphicFramePr>
            <a:graphicFrameLocks noChangeAspect="1"/>
          </p:cNvGraphicFramePr>
          <p:nvPr/>
        </p:nvGraphicFramePr>
        <p:xfrm>
          <a:off x="381000" y="6172200"/>
          <a:ext cx="2667000" cy="357188"/>
        </p:xfrm>
        <a:graphic>
          <a:graphicData uri="http://schemas.openxmlformats.org/presentationml/2006/ole">
            <mc:AlternateContent xmlns:mc="http://schemas.openxmlformats.org/markup-compatibility/2006">
              <mc:Choice xmlns:v="urn:schemas-microsoft-com:vml" Requires="v">
                <p:oleObj spid="_x0000_s23590" r:id="rId7" imgW="1701800" imgH="228600" progId="Equation.3">
                  <p:embed/>
                </p:oleObj>
              </mc:Choice>
              <mc:Fallback>
                <p:oleObj r:id="rId7" imgW="1701800" imgH="228600" progId="Equation.3">
                  <p:embed/>
                  <p:pic>
                    <p:nvPicPr>
                      <p:cNvPr id="0" name="Object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6172200"/>
                        <a:ext cx="2667000" cy="357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73" name="Text Box 21"/>
          <p:cNvSpPr txBox="1">
            <a:spLocks noChangeArrowheads="1"/>
          </p:cNvSpPr>
          <p:nvPr/>
        </p:nvSpPr>
        <p:spPr bwMode="auto">
          <a:xfrm>
            <a:off x="3200400" y="6172200"/>
            <a:ext cx="205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2000">
                <a:solidFill>
                  <a:srgbClr val="00CC00"/>
                </a:solidFill>
                <a:cs typeface="Times New Roman" panose="02020603050405020304" pitchFamily="18" charset="0"/>
              </a:rPr>
              <a:t>Ε</a:t>
            </a:r>
            <a:r>
              <a:rPr lang="el-GR" altLang="en-US" sz="2000" baseline="30000">
                <a:solidFill>
                  <a:srgbClr val="00CC00"/>
                </a:solidFill>
                <a:cs typeface="Times New Roman" panose="02020603050405020304" pitchFamily="18" charset="0"/>
              </a:rPr>
              <a:t>ο</a:t>
            </a:r>
            <a:r>
              <a:rPr lang="el-GR" altLang="en-US" sz="2000">
                <a:solidFill>
                  <a:srgbClr val="00CC00"/>
                </a:solidFill>
                <a:cs typeface="Times New Roman" panose="02020603050405020304" pitchFamily="18" charset="0"/>
              </a:rPr>
              <a:t>=+0.15</a:t>
            </a:r>
            <a:r>
              <a:rPr lang="en-US" altLang="en-US" sz="2000">
                <a:solidFill>
                  <a:srgbClr val="00CC00"/>
                </a:solidFill>
                <a:cs typeface="Times New Roman" panose="02020603050405020304" pitchFamily="18" charset="0"/>
              </a:rPr>
              <a:t>V</a:t>
            </a:r>
            <a:r>
              <a:rPr lang="en-GB" altLang="en-US" sz="2000">
                <a:solidFill>
                  <a:srgbClr val="00CC00"/>
                </a:solidFill>
              </a:rPr>
              <a:t> </a:t>
            </a:r>
          </a:p>
        </p:txBody>
      </p:sp>
      <p:sp>
        <p:nvSpPr>
          <p:cNvPr id="23574" name="Rectangle 22"/>
          <p:cNvSpPr>
            <a:spLocks noChangeArrowheads="1"/>
          </p:cNvSpPr>
          <p:nvPr/>
        </p:nvSpPr>
        <p:spPr bwMode="auto">
          <a:xfrm>
            <a:off x="152400" y="5105400"/>
            <a:ext cx="4572000" cy="1524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585" name="Group 33"/>
          <p:cNvGrpSpPr>
            <a:grpSpLocks/>
          </p:cNvGrpSpPr>
          <p:nvPr/>
        </p:nvGrpSpPr>
        <p:grpSpPr bwMode="auto">
          <a:xfrm>
            <a:off x="4867275" y="5638800"/>
            <a:ext cx="4276725" cy="930275"/>
            <a:chOff x="3162" y="3360"/>
            <a:chExt cx="2694" cy="586"/>
          </a:xfrm>
        </p:grpSpPr>
        <p:graphicFrame>
          <p:nvGraphicFramePr>
            <p:cNvPr id="23576" name="Object 24"/>
            <p:cNvGraphicFramePr>
              <a:graphicFrameLocks noChangeAspect="1"/>
            </p:cNvGraphicFramePr>
            <p:nvPr/>
          </p:nvGraphicFramePr>
          <p:xfrm>
            <a:off x="3168" y="3360"/>
            <a:ext cx="2444" cy="214"/>
          </p:xfrm>
          <a:graphic>
            <a:graphicData uri="http://schemas.openxmlformats.org/presentationml/2006/ole">
              <mc:AlternateContent xmlns:mc="http://schemas.openxmlformats.org/markup-compatibility/2006">
                <mc:Choice xmlns:v="urn:schemas-microsoft-com:vml" Requires="v">
                  <p:oleObj spid="_x0000_s23591" name="Equation" r:id="rId9" imgW="2616120" imgH="228600" progId="Equation.3">
                    <p:embed/>
                  </p:oleObj>
                </mc:Choice>
                <mc:Fallback>
                  <p:oleObj name="Equation" r:id="rId9" imgW="2616120" imgH="228600" progId="Equation.3">
                    <p:embed/>
                    <p:pic>
                      <p:nvPicPr>
                        <p:cNvPr id="0" name="Object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68" y="3360"/>
                          <a:ext cx="2444" cy="2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83" name="Object 31"/>
            <p:cNvGraphicFramePr>
              <a:graphicFrameLocks noChangeAspect="1"/>
            </p:cNvGraphicFramePr>
            <p:nvPr/>
          </p:nvGraphicFramePr>
          <p:xfrm>
            <a:off x="3162" y="3696"/>
            <a:ext cx="1581" cy="231"/>
          </p:xfrm>
          <a:graphic>
            <a:graphicData uri="http://schemas.openxmlformats.org/presentationml/2006/ole">
              <mc:AlternateContent xmlns:mc="http://schemas.openxmlformats.org/markup-compatibility/2006">
                <mc:Choice xmlns:v="urn:schemas-microsoft-com:vml" Requires="v">
                  <p:oleObj spid="_x0000_s23592" name="Equation" r:id="rId11" imgW="1612800" imgH="228600" progId="Equation.3">
                    <p:embed/>
                  </p:oleObj>
                </mc:Choice>
                <mc:Fallback>
                  <p:oleObj name="Equation" r:id="rId11" imgW="1612800" imgH="228600" progId="Equation.3">
                    <p:embed/>
                    <p:pic>
                      <p:nvPicPr>
                        <p:cNvPr id="0" name="Object 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62" y="3696"/>
                          <a:ext cx="1581" cy="2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84" name="Text Box 32"/>
            <p:cNvSpPr txBox="1">
              <a:spLocks noChangeArrowheads="1"/>
            </p:cNvSpPr>
            <p:nvPr/>
          </p:nvSpPr>
          <p:spPr bwMode="auto">
            <a:xfrm>
              <a:off x="4826" y="3696"/>
              <a:ext cx="103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2000">
                  <a:solidFill>
                    <a:srgbClr val="00CC00"/>
                  </a:solidFill>
                  <a:cs typeface="Times New Roman" panose="02020603050405020304" pitchFamily="18" charset="0"/>
                </a:rPr>
                <a:t>Ε</a:t>
              </a:r>
              <a:r>
                <a:rPr lang="el-GR" altLang="en-US" sz="2000" baseline="30000">
                  <a:solidFill>
                    <a:srgbClr val="00CC00"/>
                  </a:solidFill>
                  <a:cs typeface="Times New Roman" panose="02020603050405020304" pitchFamily="18" charset="0"/>
                </a:rPr>
                <a:t>ο</a:t>
              </a:r>
              <a:r>
                <a:rPr lang="el-GR" altLang="en-US" sz="2000">
                  <a:solidFill>
                    <a:srgbClr val="00CC00"/>
                  </a:solidFill>
                  <a:cs typeface="Times New Roman" panose="02020603050405020304" pitchFamily="18" charset="0"/>
                </a:rPr>
                <a:t>=+0.</a:t>
              </a:r>
              <a:r>
                <a:rPr lang="el-GR" altLang="en-US" sz="2000">
                  <a:solidFill>
                    <a:srgbClr val="00CC00"/>
                  </a:solidFill>
                </a:rPr>
                <a:t>153</a:t>
              </a:r>
              <a:r>
                <a:rPr lang="en-US" altLang="en-US" sz="2000">
                  <a:solidFill>
                    <a:srgbClr val="00CC00"/>
                  </a:solidFill>
                  <a:cs typeface="Times New Roman" panose="02020603050405020304" pitchFamily="18" charset="0"/>
                </a:rPr>
                <a:t>V</a:t>
              </a:r>
              <a:r>
                <a:rPr lang="en-GB" altLang="en-US" sz="2000">
                  <a:solidFill>
                    <a:srgbClr val="00CC00"/>
                  </a:solidFill>
                </a:rPr>
                <a:t> </a:t>
              </a:r>
            </a:p>
          </p:txBody>
        </p:sp>
      </p:grpSp>
      <p:sp>
        <p:nvSpPr>
          <p:cNvPr id="23586" name="Text Box 34"/>
          <p:cNvSpPr txBox="1">
            <a:spLocks noChangeArrowheads="1"/>
          </p:cNvSpPr>
          <p:nvPr/>
        </p:nvSpPr>
        <p:spPr bwMode="auto">
          <a:xfrm>
            <a:off x="4953000" y="5105400"/>
            <a:ext cx="3581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t>Μπορεί να γίνει η παρακάτω αντίδραση</a:t>
            </a:r>
            <a:r>
              <a:rPr lang="en-US" altLang="en-US" sz="1600"/>
              <a:t>;</a:t>
            </a:r>
            <a:endParaRPr lang="en-GB" altLang="en-US" sz="1600"/>
          </a:p>
        </p:txBody>
      </p:sp>
      <p:sp>
        <p:nvSpPr>
          <p:cNvPr id="23587" name="Rectangle 35"/>
          <p:cNvSpPr>
            <a:spLocks noChangeArrowheads="1"/>
          </p:cNvSpPr>
          <p:nvPr/>
        </p:nvSpPr>
        <p:spPr bwMode="auto">
          <a:xfrm>
            <a:off x="4800600" y="5105400"/>
            <a:ext cx="4114800" cy="1524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24579" name="Text Box 3"/>
          <p:cNvSpPr txBox="1">
            <a:spLocks noChangeArrowheads="1"/>
          </p:cNvSpPr>
          <p:nvPr/>
        </p:nvSpPr>
        <p:spPr bwMode="auto">
          <a:xfrm>
            <a:off x="0" y="381000"/>
            <a:ext cx="8839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u="sng">
                <a:solidFill>
                  <a:schemeClr val="accent1"/>
                </a:solidFill>
                <a:effectLst>
                  <a:outerShdw blurRad="38100" dist="38100" dir="2700000" algn="tl">
                    <a:srgbClr val="000000"/>
                  </a:outerShdw>
                </a:effectLst>
              </a:rPr>
              <a:t>Σύνθετες οξειδοαναγωγικές αντιδράσεις</a:t>
            </a:r>
            <a:r>
              <a:rPr lang="en-US" altLang="en-US" sz="1600" b="1" u="sng">
                <a:solidFill>
                  <a:schemeClr val="accent1"/>
                </a:solidFill>
                <a:effectLst>
                  <a:outerShdw blurRad="38100" dist="38100" dir="2700000" algn="tl">
                    <a:srgbClr val="000000"/>
                  </a:outerShdw>
                </a:effectLst>
                <a:cs typeface="Times New Roman" panose="02020603050405020304" pitchFamily="18" charset="0"/>
              </a:rPr>
              <a:t> </a:t>
            </a:r>
            <a:r>
              <a:rPr lang="el-GR" altLang="en-US" sz="1600" b="1" u="sng">
                <a:solidFill>
                  <a:schemeClr val="accent1"/>
                </a:solidFill>
                <a:effectLst>
                  <a:outerShdw blurRad="38100" dist="38100" dir="2700000" algn="tl">
                    <a:srgbClr val="000000"/>
                  </a:outerShdw>
                </a:effectLst>
              </a:rPr>
              <a:t>(</a:t>
            </a:r>
            <a:r>
              <a:rPr lang="en-US" altLang="en-US" sz="1600" b="1" u="sng">
                <a:solidFill>
                  <a:schemeClr val="accent1"/>
                </a:solidFill>
                <a:effectLst>
                  <a:outerShdw blurRad="38100" dist="38100" dir="2700000" algn="tl">
                    <a:srgbClr val="000000"/>
                  </a:outerShdw>
                </a:effectLst>
              </a:rPr>
              <a:t>Complex Redox Reactions)</a:t>
            </a:r>
            <a:endParaRPr lang="en-GB" altLang="en-US" sz="1600">
              <a:cs typeface="Times New Roman" panose="02020603050405020304" pitchFamily="18" charset="0"/>
            </a:endParaRPr>
          </a:p>
        </p:txBody>
      </p:sp>
      <p:graphicFrame>
        <p:nvGraphicFramePr>
          <p:cNvPr id="24711" name="Group 135"/>
          <p:cNvGraphicFramePr>
            <a:graphicFrameLocks noGrp="1"/>
          </p:cNvGraphicFramePr>
          <p:nvPr/>
        </p:nvGraphicFramePr>
        <p:xfrm>
          <a:off x="1524000" y="762000"/>
          <a:ext cx="6096000" cy="5943600"/>
        </p:xfrm>
        <a:graphic>
          <a:graphicData uri="http://schemas.openxmlformats.org/drawingml/2006/table">
            <a:tbl>
              <a:tblPr/>
              <a:tblGrid>
                <a:gridCol w="3048000">
                  <a:extLst>
                    <a:ext uri="{9D8B030D-6E8A-4147-A177-3AD203B41FA5}">
                      <a16:colId xmlns:a16="http://schemas.microsoft.com/office/drawing/2014/main" val="326859348"/>
                    </a:ext>
                  </a:extLst>
                </a:gridCol>
                <a:gridCol w="3048000">
                  <a:extLst>
                    <a:ext uri="{9D8B030D-6E8A-4147-A177-3AD203B41FA5}">
                      <a16:colId xmlns:a16="http://schemas.microsoft.com/office/drawing/2014/main" val="2390525603"/>
                    </a:ext>
                  </a:extLst>
                </a:gridCol>
              </a:tblGrid>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Οξειδωτικά μέσα</a:t>
                      </a:r>
                      <a:r>
                        <a:rPr kumimoji="0" lang="en-GB" altLang="en-US" sz="1200" b="1" i="0"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Συνήθη προϊόντα αναγωγής τους</a:t>
                      </a:r>
                      <a:r>
                        <a:rPr kumimoji="0" lang="en-GB" altLang="en-US" sz="1200" b="1" i="0"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0005024"/>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Αλογόνα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X</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X</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Cl</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Br</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X</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2273352"/>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8900140"/>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o</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5111573"/>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Πυκνό</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αλλά και Η</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 S)</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826390"/>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Πυκνό</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αλλά και</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5616015"/>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Αραιό</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 (</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αλλά και</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 NH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HNO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2135989"/>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HNO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 N</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4351988"/>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GB"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a:t>
                      </a:r>
                      <a:r>
                        <a:rPr kumimoji="0" lang="en-GB"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9759950"/>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 όξινο διάλυμα</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56247688"/>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 ουδέτερο ή αλκαλικό διάλυμα</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3625125"/>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Cr</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7</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 όξινο διάλυμα</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Cr</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4698911"/>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MnO</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a:t>
                      </a:r>
                      <a:r>
                        <a:rPr kumimoji="0" lang="el-GR"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 όξινο διάλυμα</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Mn</a:t>
                      </a:r>
                      <a:r>
                        <a:rPr kumimoji="0" lang="el-GR"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1826121"/>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rPr>
                        <a:t>Αναγωγικά</a:t>
                      </a: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μέσα</a:t>
                      </a:r>
                      <a:r>
                        <a:rPr kumimoji="0" lang="en-GB" altLang="en-US" sz="1200" b="1" i="0"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Συνήθη προϊόντα </a:t>
                      </a: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rPr>
                        <a:t>οξείδωσης</a:t>
                      </a:r>
                      <a:r>
                        <a:rPr kumimoji="0" lang="el-GR" altLang="en-US" sz="1200" b="1" i="1"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τους</a:t>
                      </a:r>
                      <a:r>
                        <a:rPr kumimoji="0" lang="en-GB" altLang="en-US" sz="1200" b="1" i="0" u="none" strike="noStrike" cap="none" normalizeH="0" baseline="0">
                          <a:ln>
                            <a:noFill/>
                          </a:ln>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74424933"/>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o</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n+</a:t>
                      </a:r>
                      <a:endParaRPr kumimoji="0" lang="en-GB"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1457090"/>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Sn</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Sn</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endParaRPr kumimoji="0" lang="en-GB"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2488979"/>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Fe</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Fe</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0221157"/>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endParaRPr kumimoji="0" lang="en-GB" altLang="en-US" sz="12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3657758"/>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4</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3629669"/>
                  </a:ext>
                </a:extLst>
              </a:tr>
              <a:tr h="2841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NH</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3</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1200" b="0" i="0" u="none" strike="noStrike" cap="none" normalizeH="0" baseline="-30000">
                          <a:ln>
                            <a:noFill/>
                          </a:ln>
                          <a:solidFill>
                            <a:schemeClr val="tx1"/>
                          </a:solidFill>
                          <a:effectLst/>
                          <a:latin typeface="Times New Roman" panose="02020603050405020304" pitchFamily="18" charset="0"/>
                          <a:cs typeface="Times New Roman" panose="02020603050405020304" pitchFamily="18" charset="0"/>
                        </a:rPr>
                        <a:t>2</a:t>
                      </a:r>
                      <a:r>
                        <a:rPr kumimoji="0" lang="en-GB" altLang="en-US" sz="1200" b="0" i="0" u="none" strike="noStrike" cap="none" normalizeH="0" baseline="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6319557"/>
                  </a:ext>
                </a:extLst>
              </a:tr>
              <a:tr h="2825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H</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GB"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O</a:t>
                      </a:r>
                      <a:r>
                        <a:rPr kumimoji="0" lang="el-GR" altLang="en-US" sz="1200" b="1" i="0" u="none" strike="noStrike" cap="none" normalizeH="0" baseline="-30000">
                          <a:ln>
                            <a:noFill/>
                          </a:ln>
                          <a:solidFill>
                            <a:srgbClr val="00CC00"/>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2</a:t>
                      </a:r>
                      <a:r>
                        <a:rPr kumimoji="0" lang="en-GB" altLang="en-US" sz="1200" b="1" i="0" u="none" strike="noStrike" cap="none" normalizeH="0" baseline="0">
                          <a:ln>
                            <a:noFill/>
                          </a:ln>
                          <a:solidFill>
                            <a:srgbClr val="00CC00"/>
                          </a:solidFill>
                          <a:effectLst>
                            <a:outerShdw blurRad="38100" dist="38100" dir="2700000" algn="tl">
                              <a:srgbClr val="000000"/>
                            </a:outerShdw>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5702876"/>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09600" y="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ΣΥΝΘΕΤΕΣ ΟΞΕΙΔΟΑΝΑΓΩΓΙΚΕΣ ΑΝΤΙΔΡΑΣΕΙΣ</a:t>
            </a:r>
          </a:p>
          <a:p>
            <a:pPr algn="ctr"/>
            <a:r>
              <a:rPr lang="el-GR" altLang="en-US">
                <a:solidFill>
                  <a:schemeClr val="tx2"/>
                </a:solidFill>
                <a:effectLst>
                  <a:outerShdw blurRad="38100" dist="38100" dir="2700000" algn="tl">
                    <a:srgbClr val="000000"/>
                  </a:outerShdw>
                </a:effectLst>
              </a:rPr>
              <a:t>Γραφή χημικών εξισώσεων</a:t>
            </a:r>
            <a:endParaRPr lang="en-GB" altLang="en-US">
              <a:solidFill>
                <a:schemeClr val="tx2"/>
              </a:solidFill>
              <a:effectLst>
                <a:outerShdw blurRad="38100" dist="38100" dir="2700000" algn="tl">
                  <a:srgbClr val="000000"/>
                </a:outerShdw>
              </a:effectLst>
            </a:endParaRPr>
          </a:p>
        </p:txBody>
      </p:sp>
      <p:sp>
        <p:nvSpPr>
          <p:cNvPr id="25603" name="Text Box 3"/>
          <p:cNvSpPr txBox="1">
            <a:spLocks noChangeArrowheads="1"/>
          </p:cNvSpPr>
          <p:nvPr/>
        </p:nvSpPr>
        <p:spPr bwMode="auto">
          <a:xfrm>
            <a:off x="152400" y="990600"/>
            <a:ext cx="8839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600"/>
          </a:p>
        </p:txBody>
      </p:sp>
      <p:sp>
        <p:nvSpPr>
          <p:cNvPr id="25604" name="Text Box 4"/>
          <p:cNvSpPr txBox="1">
            <a:spLocks noChangeArrowheads="1"/>
          </p:cNvSpPr>
          <p:nvPr/>
        </p:nvSpPr>
        <p:spPr bwMode="auto">
          <a:xfrm>
            <a:off x="152400" y="990600"/>
            <a:ext cx="8839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600"/>
          </a:p>
        </p:txBody>
      </p:sp>
      <p:sp>
        <p:nvSpPr>
          <p:cNvPr id="25605" name="Text Box 5"/>
          <p:cNvSpPr txBox="1">
            <a:spLocks noChangeArrowheads="1"/>
          </p:cNvSpPr>
          <p:nvPr/>
        </p:nvSpPr>
        <p:spPr bwMode="auto">
          <a:xfrm>
            <a:off x="762000" y="1447800"/>
            <a:ext cx="7543800"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2000">
                <a:solidFill>
                  <a:srgbClr val="00CC00"/>
                </a:solidFill>
                <a:cs typeface="Times New Roman" panose="02020603050405020304" pitchFamily="18" charset="0"/>
              </a:rPr>
              <a:t>Για </a:t>
            </a:r>
            <a:r>
              <a:rPr lang="el-GR" altLang="en-US" sz="2000">
                <a:solidFill>
                  <a:srgbClr val="00CC00"/>
                </a:solidFill>
              </a:rPr>
              <a:t>τη γραφή των χημικών εξισώσεων των σύνθετων οξειδοαναγωγικών αντιδράσεων </a:t>
            </a:r>
            <a:r>
              <a:rPr lang="el-GR" altLang="en-US" sz="2000">
                <a:solidFill>
                  <a:srgbClr val="00CC00"/>
                </a:solidFill>
                <a:cs typeface="Times New Roman" panose="02020603050405020304" pitchFamily="18" charset="0"/>
              </a:rPr>
              <a:t>χρησιμοποιείται ευρέως η </a:t>
            </a:r>
            <a:r>
              <a:rPr lang="el-GR" altLang="en-US" sz="2000">
                <a:solidFill>
                  <a:srgbClr val="00CC00"/>
                </a:solidFill>
              </a:rPr>
              <a:t>        </a:t>
            </a:r>
            <a:r>
              <a:rPr lang="el-GR" altLang="en-US" sz="2000" b="1" u="sng">
                <a:solidFill>
                  <a:srgbClr val="00CC00"/>
                </a:solidFill>
                <a:effectLst>
                  <a:outerShdw blurRad="38100" dist="38100" dir="2700000" algn="tl">
                    <a:srgbClr val="000000"/>
                  </a:outerShdw>
                </a:effectLst>
                <a:cs typeface="Times New Roman" panose="02020603050405020304" pitchFamily="18" charset="0"/>
              </a:rPr>
              <a:t>μέθοδος των ημιαντιδράσεων</a:t>
            </a:r>
            <a:r>
              <a:rPr lang="el-GR" altLang="en-US" sz="2000">
                <a:cs typeface="Times New Roman" panose="02020603050405020304" pitchFamily="18" charset="0"/>
              </a:rPr>
              <a:t> </a:t>
            </a:r>
            <a:endParaRPr lang="el-GR" altLang="en-US" sz="2000"/>
          </a:p>
          <a:p>
            <a:pPr>
              <a:spcBef>
                <a:spcPct val="50000"/>
              </a:spcBef>
              <a:buClr>
                <a:srgbClr val="00CC00"/>
              </a:buClr>
              <a:buFont typeface="Wingdings" panose="05000000000000000000" pitchFamily="2" charset="2"/>
              <a:buChar char="Ø"/>
            </a:pPr>
            <a:r>
              <a:rPr lang="el-GR" altLang="en-US" sz="2000" b="1">
                <a:effectLst>
                  <a:outerShdw blurRad="38100" dist="38100" dir="2700000" algn="tl">
                    <a:srgbClr val="000000"/>
                  </a:outerShdw>
                </a:effectLst>
              </a:rPr>
              <a:t> </a:t>
            </a:r>
            <a:r>
              <a:rPr lang="el-GR" altLang="en-US" sz="2000">
                <a:cs typeface="Times New Roman" panose="02020603050405020304" pitchFamily="18" charset="0"/>
              </a:rPr>
              <a:t>Το κύριο χαρακτηριστικό αυτής της μεθόδου είναι ότι σε κάθε οξειδοαναγωγική δράση ο αριθμός των ηλεκτρονίων που “κερδίζονται” από το οξειδωτικό σώμα  πρέπει να ισούται πάντα με τον αριθμό των ηλεκτρονίων που “χάνονται” από το αναγωγικό σώμα (Ισοζύγιο ηλεκτρονίων). </a:t>
            </a:r>
            <a:endParaRPr lang="el-GR" altLang="en-US" sz="2000"/>
          </a:p>
          <a:p>
            <a:pPr algn="ctr">
              <a:spcBef>
                <a:spcPct val="50000"/>
              </a:spcBef>
              <a:buClr>
                <a:srgbClr val="00CC00"/>
              </a:buClr>
              <a:buFont typeface="Wingdings" panose="05000000000000000000" pitchFamily="2" charset="2"/>
              <a:buNone/>
            </a:pPr>
            <a:r>
              <a:rPr lang="el-GR" altLang="en-US" sz="2000">
                <a:cs typeface="Times New Roman" panose="02020603050405020304" pitchFamily="18" charset="0"/>
              </a:rPr>
              <a:t>Επομένως, για τη γραφή μιας σύνθετης οξειδοαναγωγικής δράσης, </a:t>
            </a:r>
            <a:r>
              <a:rPr lang="el-GR" altLang="en-US" sz="2000" b="1" u="sng">
                <a:solidFill>
                  <a:schemeClr val="accent1"/>
                </a:solidFill>
                <a:effectLst>
                  <a:outerShdw blurRad="38100" dist="38100" dir="2700000" algn="tl">
                    <a:srgbClr val="000000"/>
                  </a:outerShdw>
                </a:effectLst>
                <a:cs typeface="Times New Roman" panose="02020603050405020304" pitchFamily="18" charset="0"/>
              </a:rPr>
              <a:t>πρώτα γράφονται οι ημιαντιδράσεις οξείδωσης και αναγωγής και μετά προστίθενται αυτές καταλλήλως έτσι ώστε να ικανοποιείται το ισοζύγιο των ηλεκτρονίων</a:t>
            </a:r>
            <a:r>
              <a:rPr lang="el-GR" altLang="en-US" sz="2000">
                <a:cs typeface="Times New Roman" panose="02020603050405020304" pitchFamily="18" charset="0"/>
              </a:rPr>
              <a:t>.</a:t>
            </a:r>
            <a:r>
              <a:rPr lang="en-GB" altLang="en-US" sz="200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40" name="Group 16"/>
          <p:cNvGrpSpPr>
            <a:grpSpLocks/>
          </p:cNvGrpSpPr>
          <p:nvPr/>
        </p:nvGrpSpPr>
        <p:grpSpPr bwMode="auto">
          <a:xfrm>
            <a:off x="609600" y="0"/>
            <a:ext cx="7772400" cy="1770063"/>
            <a:chOff x="384" y="0"/>
            <a:chExt cx="4896" cy="1115"/>
          </a:xfrm>
        </p:grpSpPr>
        <p:sp>
          <p:nvSpPr>
            <p:cNvPr id="26626" name="Rectangle 2"/>
            <p:cNvSpPr>
              <a:spLocks noChangeArrowheads="1"/>
            </p:cNvSpPr>
            <p:nvPr/>
          </p:nvSpPr>
          <p:spPr bwMode="auto">
            <a:xfrm>
              <a:off x="384" y="0"/>
              <a:ext cx="4896"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ΣΥΝΘΕΤΕΣ ΟΞΕΙΔΟΑΝΑΓΩΓΙΚΕΣ ΑΝΤΙΔΡΑΣΕΙΣ</a:t>
              </a:r>
            </a:p>
            <a:p>
              <a:pPr algn="ctr"/>
              <a:r>
                <a:rPr lang="el-GR" altLang="en-US">
                  <a:solidFill>
                    <a:schemeClr val="tx2"/>
                  </a:solidFill>
                  <a:effectLst>
                    <a:outerShdw blurRad="38100" dist="38100" dir="2700000" algn="tl">
                      <a:srgbClr val="000000"/>
                    </a:outerShdw>
                  </a:effectLst>
                </a:rPr>
                <a:t>Γραφή ημιαντιδράσεων</a:t>
              </a:r>
              <a:endParaRPr lang="en-GB" altLang="en-US">
                <a:solidFill>
                  <a:schemeClr val="tx2"/>
                </a:solidFill>
                <a:effectLst>
                  <a:outerShdw blurRad="38100" dist="38100" dir="2700000" algn="tl">
                    <a:srgbClr val="000000"/>
                  </a:outerShdw>
                </a:effectLst>
              </a:endParaRPr>
            </a:p>
          </p:txBody>
        </p:sp>
        <p:sp>
          <p:nvSpPr>
            <p:cNvPr id="26627" name="Text Box 3"/>
            <p:cNvSpPr txBox="1">
              <a:spLocks noChangeArrowheads="1"/>
            </p:cNvSpPr>
            <p:nvPr/>
          </p:nvSpPr>
          <p:spPr bwMode="auto">
            <a:xfrm>
              <a:off x="1680" y="624"/>
              <a:ext cx="2352"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800" b="1" u="sng">
                  <a:solidFill>
                    <a:srgbClr val="00CC00"/>
                  </a:solidFill>
                  <a:effectLst>
                    <a:outerShdw blurRad="38100" dist="38100" dir="2700000" algn="tl">
                      <a:srgbClr val="000000"/>
                    </a:outerShdw>
                  </a:effectLst>
                </a:rPr>
                <a:t>Ημιαντιδράσεις σε όξινο περιβάλλον</a:t>
              </a:r>
            </a:p>
            <a:p>
              <a:pPr algn="ctr">
                <a:spcBef>
                  <a:spcPct val="50000"/>
                </a:spcBef>
              </a:pPr>
              <a:r>
                <a:rPr lang="el-GR" altLang="en-US" sz="1800">
                  <a:solidFill>
                    <a:srgbClr val="00CC00"/>
                  </a:solidFill>
                </a:rPr>
                <a:t>Δράση </a:t>
              </a:r>
              <a:r>
                <a:rPr lang="en-US" altLang="en-US" sz="1800">
                  <a:solidFill>
                    <a:srgbClr val="00CC00"/>
                  </a:solidFill>
                </a:rPr>
                <a:t>MnO</a:t>
              </a:r>
              <a:r>
                <a:rPr lang="en-US" altLang="en-US" sz="1800" baseline="-25000">
                  <a:solidFill>
                    <a:srgbClr val="00CC00"/>
                  </a:solidFill>
                </a:rPr>
                <a:t>4</a:t>
              </a:r>
              <a:r>
                <a:rPr lang="en-US" altLang="en-US" sz="1800" baseline="30000">
                  <a:solidFill>
                    <a:srgbClr val="00CC00"/>
                  </a:solidFill>
                </a:rPr>
                <a:t>-</a:t>
              </a:r>
              <a:endParaRPr lang="en-GB" altLang="en-US" sz="1800" baseline="30000">
                <a:solidFill>
                  <a:srgbClr val="00CC00"/>
                </a:solidFill>
              </a:endParaRPr>
            </a:p>
          </p:txBody>
        </p:sp>
      </p:grpSp>
      <p:sp>
        <p:nvSpPr>
          <p:cNvPr id="26629" name="Rectangle 5"/>
          <p:cNvSpPr>
            <a:spLocks noChangeArrowheads="1"/>
          </p:cNvSpPr>
          <p:nvPr/>
        </p:nvSpPr>
        <p:spPr bwMode="auto">
          <a:xfrm>
            <a:off x="3767138"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6628" name="Object 4"/>
          <p:cNvGraphicFramePr>
            <a:graphicFrameLocks noChangeAspect="1"/>
          </p:cNvGraphicFramePr>
          <p:nvPr/>
        </p:nvGraphicFramePr>
        <p:xfrm>
          <a:off x="5334000" y="1981200"/>
          <a:ext cx="3200400" cy="511175"/>
        </p:xfrm>
        <a:graphic>
          <a:graphicData uri="http://schemas.openxmlformats.org/presentationml/2006/ole">
            <mc:AlternateContent xmlns:mc="http://schemas.openxmlformats.org/markup-compatibility/2006">
              <mc:Choice xmlns:v="urn:schemas-microsoft-com:vml" Requires="v">
                <p:oleObj spid="_x0000_s26642" r:id="rId3" imgW="1612900" imgH="254000" progId="Equation.3">
                  <p:embed/>
                </p:oleObj>
              </mc:Choice>
              <mc:Fallback>
                <p:oleObj r:id="rId3" imgW="1612900" imgH="2540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981200"/>
                        <a:ext cx="320040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32" name="Rectangle 8"/>
          <p:cNvSpPr>
            <a:spLocks noChangeArrowheads="1"/>
          </p:cNvSpPr>
          <p:nvPr/>
        </p:nvSpPr>
        <p:spPr bwMode="auto">
          <a:xfrm>
            <a:off x="3433763"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6631" name="Object 7"/>
          <p:cNvGraphicFramePr>
            <a:graphicFrameLocks noChangeAspect="1"/>
          </p:cNvGraphicFramePr>
          <p:nvPr/>
        </p:nvGraphicFramePr>
        <p:xfrm>
          <a:off x="4876800" y="3276600"/>
          <a:ext cx="4267200" cy="455613"/>
        </p:xfrm>
        <a:graphic>
          <a:graphicData uri="http://schemas.openxmlformats.org/presentationml/2006/ole">
            <mc:AlternateContent xmlns:mc="http://schemas.openxmlformats.org/markup-compatibility/2006">
              <mc:Choice xmlns:v="urn:schemas-microsoft-com:vml" Requires="v">
                <p:oleObj spid="_x0000_s26643" r:id="rId5" imgW="2273300" imgH="254000" progId="Equation.3">
                  <p:embed/>
                </p:oleObj>
              </mc:Choice>
              <mc:Fallback>
                <p:oleObj r:id="rId5" imgW="2273300" imgH="2540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3276600"/>
                        <a:ext cx="42672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35" name="Object 11"/>
          <p:cNvGraphicFramePr>
            <a:graphicFrameLocks noChangeAspect="1"/>
          </p:cNvGraphicFramePr>
          <p:nvPr/>
        </p:nvGraphicFramePr>
        <p:xfrm>
          <a:off x="4191000" y="4572000"/>
          <a:ext cx="4953000" cy="412750"/>
        </p:xfrm>
        <a:graphic>
          <a:graphicData uri="http://schemas.openxmlformats.org/presentationml/2006/ole">
            <mc:AlternateContent xmlns:mc="http://schemas.openxmlformats.org/markup-compatibility/2006">
              <mc:Choice xmlns:v="urn:schemas-microsoft-com:vml" Requires="v">
                <p:oleObj spid="_x0000_s26644" r:id="rId7" imgW="2933700" imgH="254000" progId="Equation.3">
                  <p:embed/>
                </p:oleObj>
              </mc:Choice>
              <mc:Fallback>
                <p:oleObj r:id="rId7" imgW="2933700" imgH="254000"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91000" y="4572000"/>
                        <a:ext cx="4953000"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6641" name="Group 17"/>
          <p:cNvGrpSpPr>
            <a:grpSpLocks/>
          </p:cNvGrpSpPr>
          <p:nvPr/>
        </p:nvGrpSpPr>
        <p:grpSpPr bwMode="auto">
          <a:xfrm>
            <a:off x="228600" y="1828800"/>
            <a:ext cx="4267200" cy="4727575"/>
            <a:chOff x="144" y="1152"/>
            <a:chExt cx="2688" cy="2978"/>
          </a:xfrm>
        </p:grpSpPr>
        <p:sp>
          <p:nvSpPr>
            <p:cNvPr id="26630" name="Text Box 6"/>
            <p:cNvSpPr txBox="1">
              <a:spLocks noChangeArrowheads="1"/>
            </p:cNvSpPr>
            <p:nvPr/>
          </p:nvSpPr>
          <p:spPr bwMode="auto">
            <a:xfrm>
              <a:off x="144" y="1152"/>
              <a:ext cx="2688"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1</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Γράφονται σε μία εξίσωση τα αντιδρώντα και τα προϊόντα σώματα και γίνεται ισοζύγιο όλων των ατόμων εκτός των ατόμων οξυγόνου και υδρογόνου.</a:t>
              </a:r>
              <a:r>
                <a:rPr lang="en-GB" altLang="en-US" sz="1600"/>
                <a:t> </a:t>
              </a:r>
            </a:p>
          </p:txBody>
        </p:sp>
        <p:sp>
          <p:nvSpPr>
            <p:cNvPr id="26633" name="Text Box 9"/>
            <p:cNvSpPr txBox="1">
              <a:spLocks noChangeArrowheads="1"/>
            </p:cNvSpPr>
            <p:nvPr/>
          </p:nvSpPr>
          <p:spPr bwMode="auto">
            <a:xfrm>
              <a:off x="144" y="1920"/>
              <a:ext cx="2640"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2</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Γίνεται ισοζύγιο των ατόμων οξυγόνου προσθέτοντας μόρια νερού στην πλευρά της αντίδρασης που υπάρχει έλλειψη ατόμων οξυγόνου.</a:t>
              </a:r>
              <a:r>
                <a:rPr lang="en-GB" altLang="en-US" sz="1600"/>
                <a:t> </a:t>
              </a:r>
            </a:p>
          </p:txBody>
        </p:sp>
        <p:sp>
          <p:nvSpPr>
            <p:cNvPr id="26634" name="Text Box 10"/>
            <p:cNvSpPr txBox="1">
              <a:spLocks noChangeArrowheads="1"/>
            </p:cNvSpPr>
            <p:nvPr/>
          </p:nvSpPr>
          <p:spPr bwMode="auto">
            <a:xfrm>
              <a:off x="144" y="2688"/>
              <a:ext cx="2688"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3</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Γίνεται ισοζύγιο των ατόμων υδρογόνου προσθέτοντας υδρογονοϊόντα στην πλευρά </a:t>
              </a:r>
              <a:r>
                <a:rPr lang="en-US" altLang="en-US" sz="1600">
                  <a:cs typeface="Times New Roman" panose="02020603050405020304" pitchFamily="18" charset="0"/>
                </a:rPr>
                <a:t> </a:t>
              </a:r>
              <a:r>
                <a:rPr lang="el-GR" altLang="en-US" sz="1600">
                  <a:cs typeface="Times New Roman" panose="02020603050405020304" pitchFamily="18" charset="0"/>
                </a:rPr>
                <a:t>της αντίδρασης που υπάρχει έλλειψη ατόμων υδρογόνου.</a:t>
              </a:r>
              <a:r>
                <a:rPr lang="en-GB" altLang="en-US" sz="1600"/>
                <a:t> </a:t>
              </a:r>
            </a:p>
          </p:txBody>
        </p:sp>
        <p:sp>
          <p:nvSpPr>
            <p:cNvPr id="26637" name="Text Box 13"/>
            <p:cNvSpPr txBox="1">
              <a:spLocks noChangeArrowheads="1"/>
            </p:cNvSpPr>
            <p:nvPr/>
          </p:nvSpPr>
          <p:spPr bwMode="auto">
            <a:xfrm>
              <a:off x="144" y="3456"/>
              <a:ext cx="2496"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4</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Γίνεται ισοζύγιο ηλεκτρικού φορτίου προσθέτοντας ηλεκτρόνια στην πλευρά της </a:t>
              </a:r>
              <a:r>
                <a:rPr lang="en-US" altLang="en-US" sz="1600">
                  <a:cs typeface="Times New Roman" panose="02020603050405020304" pitchFamily="18" charset="0"/>
                </a:rPr>
                <a:t>              </a:t>
              </a:r>
              <a:r>
                <a:rPr lang="el-GR" altLang="en-US" sz="1600">
                  <a:cs typeface="Times New Roman" panose="02020603050405020304" pitchFamily="18" charset="0"/>
                </a:rPr>
                <a:t>αντίδρασης που υπάρχει περίσσεια θετικού </a:t>
              </a:r>
              <a:r>
                <a:rPr lang="en-US" altLang="en-US" sz="1600">
                  <a:cs typeface="Times New Roman" panose="02020603050405020304" pitchFamily="18" charset="0"/>
                </a:rPr>
                <a:t>                    </a:t>
              </a:r>
              <a:r>
                <a:rPr lang="el-GR" altLang="en-US" sz="1600">
                  <a:cs typeface="Times New Roman" panose="02020603050405020304" pitchFamily="18" charset="0"/>
                </a:rPr>
                <a:t>φορτίου ή έλλειψη αρνητικού φορτίου.</a:t>
              </a:r>
              <a:r>
                <a:rPr lang="en-GB" altLang="en-US" sz="1600">
                  <a:cs typeface="Times New Roman" panose="02020603050405020304" pitchFamily="18" charset="0"/>
                </a:rPr>
                <a:t> </a:t>
              </a:r>
            </a:p>
          </p:txBody>
        </p:sp>
      </p:grpSp>
      <p:graphicFrame>
        <p:nvGraphicFramePr>
          <p:cNvPr id="26638" name="Object 14"/>
          <p:cNvGraphicFramePr>
            <a:graphicFrameLocks noChangeAspect="1"/>
          </p:cNvGraphicFramePr>
          <p:nvPr/>
        </p:nvGraphicFramePr>
        <p:xfrm>
          <a:off x="3886200" y="5943600"/>
          <a:ext cx="5257800" cy="373063"/>
        </p:xfrm>
        <a:graphic>
          <a:graphicData uri="http://schemas.openxmlformats.org/presentationml/2006/ole">
            <mc:AlternateContent xmlns:mc="http://schemas.openxmlformats.org/markup-compatibility/2006">
              <mc:Choice xmlns:v="urn:schemas-microsoft-com:vml" Requires="v">
                <p:oleObj spid="_x0000_s26645" r:id="rId9" imgW="3314700" imgH="254000" progId="Equation.3">
                  <p:embed/>
                </p:oleObj>
              </mc:Choice>
              <mc:Fallback>
                <p:oleObj r:id="rId9" imgW="3314700" imgH="254000" progId="Equation.3">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86200" y="5943600"/>
                        <a:ext cx="5257800" cy="373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Text Box 6"/>
          <p:cNvSpPr txBox="1">
            <a:spLocks noChangeArrowheads="1"/>
          </p:cNvSpPr>
          <p:nvPr/>
        </p:nvSpPr>
        <p:spPr bwMode="auto">
          <a:xfrm>
            <a:off x="228600" y="1828800"/>
            <a:ext cx="42672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1</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Γράφονται σε μία εξίσωση τα αντιδρώντα και τα προϊόντα σώματα και γίνεται ισοζύγιο όλων των ατόμων εκτός των ατόμων οξυγόνου και υδρογόνου.</a:t>
            </a:r>
            <a:r>
              <a:rPr lang="en-GB" altLang="en-US" sz="1600"/>
              <a:t> </a:t>
            </a:r>
          </a:p>
        </p:txBody>
      </p:sp>
      <p:sp>
        <p:nvSpPr>
          <p:cNvPr id="27655" name="Text Box 7"/>
          <p:cNvSpPr txBox="1">
            <a:spLocks noChangeArrowheads="1"/>
          </p:cNvSpPr>
          <p:nvPr/>
        </p:nvSpPr>
        <p:spPr bwMode="auto">
          <a:xfrm>
            <a:off x="228600" y="3048000"/>
            <a:ext cx="41910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2</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Γίνεται ισοζύγιο των ατόμων οξυγόνου προσθέτοντας μόρια νερού στην πλευρά της αντίδρασης που υπάρχει έλλειψη ατόμων οξυγόνου.</a:t>
            </a:r>
            <a:r>
              <a:rPr lang="en-GB" altLang="en-US" sz="1600"/>
              <a:t> </a:t>
            </a:r>
          </a:p>
        </p:txBody>
      </p:sp>
      <p:grpSp>
        <p:nvGrpSpPr>
          <p:cNvPr id="27666" name="Group 18"/>
          <p:cNvGrpSpPr>
            <a:grpSpLocks/>
          </p:cNvGrpSpPr>
          <p:nvPr/>
        </p:nvGrpSpPr>
        <p:grpSpPr bwMode="auto">
          <a:xfrm>
            <a:off x="228600" y="0"/>
            <a:ext cx="8153400" cy="6804025"/>
            <a:chOff x="144" y="0"/>
            <a:chExt cx="5136" cy="4286"/>
          </a:xfrm>
        </p:grpSpPr>
        <p:sp>
          <p:nvSpPr>
            <p:cNvPr id="27651" name="Rectangle 3"/>
            <p:cNvSpPr>
              <a:spLocks noChangeArrowheads="1"/>
            </p:cNvSpPr>
            <p:nvPr/>
          </p:nvSpPr>
          <p:spPr bwMode="auto">
            <a:xfrm>
              <a:off x="384" y="0"/>
              <a:ext cx="4896"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ΣΥΝΘΕΤΕΣ ΟΞΕΙΔΟΑΝΑΓΩΓΙΚΕΣ ΑΝΤΙΔΡΑΣΕΙΣ</a:t>
              </a:r>
            </a:p>
            <a:p>
              <a:pPr algn="ctr"/>
              <a:r>
                <a:rPr lang="el-GR" altLang="en-US">
                  <a:solidFill>
                    <a:schemeClr val="tx2"/>
                  </a:solidFill>
                  <a:effectLst>
                    <a:outerShdw blurRad="38100" dist="38100" dir="2700000" algn="tl">
                      <a:srgbClr val="000000"/>
                    </a:outerShdw>
                  </a:effectLst>
                </a:rPr>
                <a:t>Γραφή ημιαντιδράσεων</a:t>
              </a:r>
              <a:endParaRPr lang="en-GB" altLang="en-US">
                <a:solidFill>
                  <a:schemeClr val="tx2"/>
                </a:solidFill>
                <a:effectLst>
                  <a:outerShdw blurRad="38100" dist="38100" dir="2700000" algn="tl">
                    <a:srgbClr val="000000"/>
                  </a:outerShdw>
                </a:effectLst>
              </a:endParaRPr>
            </a:p>
          </p:txBody>
        </p:sp>
        <p:sp>
          <p:nvSpPr>
            <p:cNvPr id="27652" name="Text Box 4"/>
            <p:cNvSpPr txBox="1">
              <a:spLocks noChangeArrowheads="1"/>
            </p:cNvSpPr>
            <p:nvPr/>
          </p:nvSpPr>
          <p:spPr bwMode="auto">
            <a:xfrm>
              <a:off x="1488" y="624"/>
              <a:ext cx="2688" cy="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800" b="1" u="sng">
                  <a:solidFill>
                    <a:srgbClr val="00CC00"/>
                  </a:solidFill>
                  <a:effectLst>
                    <a:outerShdw blurRad="38100" dist="38100" dir="2700000" algn="tl">
                      <a:srgbClr val="000000"/>
                    </a:outerShdw>
                  </a:effectLst>
                </a:rPr>
                <a:t>Ημιαντιδράσεις σε αλκαλικό περιβάλλον</a:t>
              </a:r>
            </a:p>
            <a:p>
              <a:pPr algn="ctr">
                <a:spcBef>
                  <a:spcPct val="50000"/>
                </a:spcBef>
              </a:pPr>
              <a:r>
                <a:rPr lang="el-GR" altLang="en-US" sz="1800">
                  <a:solidFill>
                    <a:srgbClr val="00CC00"/>
                  </a:solidFill>
                </a:rPr>
                <a:t>Δράση </a:t>
              </a:r>
              <a:r>
                <a:rPr lang="en-US" altLang="en-US" sz="1800">
                  <a:solidFill>
                    <a:srgbClr val="00CC00"/>
                  </a:solidFill>
                </a:rPr>
                <a:t>MnO</a:t>
              </a:r>
              <a:r>
                <a:rPr lang="en-US" altLang="en-US" sz="1800" baseline="-25000">
                  <a:solidFill>
                    <a:srgbClr val="00CC00"/>
                  </a:solidFill>
                </a:rPr>
                <a:t>4</a:t>
              </a:r>
              <a:r>
                <a:rPr lang="en-US" altLang="en-US" sz="1800" baseline="30000">
                  <a:solidFill>
                    <a:srgbClr val="00CC00"/>
                  </a:solidFill>
                </a:rPr>
                <a:t>-</a:t>
              </a:r>
              <a:endParaRPr lang="en-GB" altLang="en-US" sz="1800" baseline="30000">
                <a:solidFill>
                  <a:srgbClr val="00CC00"/>
                </a:solidFill>
              </a:endParaRPr>
            </a:p>
          </p:txBody>
        </p:sp>
        <p:sp>
          <p:nvSpPr>
            <p:cNvPr id="27656" name="Text Box 8"/>
            <p:cNvSpPr txBox="1">
              <a:spLocks noChangeArrowheads="1"/>
            </p:cNvSpPr>
            <p:nvPr/>
          </p:nvSpPr>
          <p:spPr bwMode="auto">
            <a:xfrm>
              <a:off x="144" y="2688"/>
              <a:ext cx="2688" cy="1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i="1" u="sng">
                  <a:cs typeface="Times New Roman" panose="02020603050405020304" pitchFamily="18" charset="0"/>
                </a:rPr>
                <a:t>Βήμα 3</a:t>
              </a:r>
              <a:r>
                <a:rPr lang="el-GR" altLang="en-US" sz="1600">
                  <a:cs typeface="Times New Roman" panose="02020603050405020304" pitchFamily="18" charset="0"/>
                </a:rPr>
                <a:t>:</a:t>
              </a:r>
              <a:r>
                <a:rPr lang="en-US" altLang="en-US" sz="1600">
                  <a:cs typeface="Times New Roman" panose="02020603050405020304" pitchFamily="18" charset="0"/>
                </a:rPr>
                <a:t> </a:t>
              </a:r>
              <a:r>
                <a:rPr lang="el-GR" altLang="en-US" sz="1600">
                  <a:cs typeface="Times New Roman" panose="02020603050405020304" pitchFamily="18" charset="0"/>
                </a:rPr>
                <a:t>Γίνεται ισοζύγιο των ατόμων υδρογόνου. </a:t>
              </a:r>
              <a:endParaRPr lang="el-GR" altLang="en-US" sz="1600"/>
            </a:p>
            <a:p>
              <a:pPr>
                <a:spcBef>
                  <a:spcPct val="50000"/>
                </a:spcBef>
              </a:pPr>
              <a:r>
                <a:rPr lang="el-GR" altLang="en-US" sz="1600" i="1" u="sng">
                  <a:cs typeface="Times New Roman" panose="02020603050405020304" pitchFamily="18" charset="0"/>
                </a:rPr>
                <a:t>Βήμα 3.1.</a:t>
              </a:r>
              <a:r>
                <a:rPr lang="el-GR" altLang="en-US" sz="1600">
                  <a:cs typeface="Times New Roman" panose="02020603050405020304" pitchFamily="18" charset="0"/>
                </a:rPr>
                <a:t> Προστίθενται, στην πλευρά της αντίδρασης που προστέθηκε το νερό, τόσα ιόντα υδροξυλίου όσα και τα άτομα υδρογόνου που υπολείπονται.</a:t>
              </a:r>
              <a:r>
                <a:rPr lang="en-GB" altLang="en-US" sz="1600">
                  <a:cs typeface="Times New Roman" panose="02020603050405020304" pitchFamily="18" charset="0"/>
                </a:rPr>
                <a:t> </a:t>
              </a:r>
              <a:endParaRPr lang="el-GR" altLang="en-US" sz="1600"/>
            </a:p>
            <a:p>
              <a:pPr>
                <a:spcBef>
                  <a:spcPct val="50000"/>
                </a:spcBef>
              </a:pPr>
              <a:r>
                <a:rPr lang="el-GR" altLang="en-US" sz="1600" i="1" u="sng">
                  <a:cs typeface="Times New Roman" panose="02020603050405020304" pitchFamily="18" charset="0"/>
                </a:rPr>
                <a:t>Βήμα 3.2.</a:t>
              </a:r>
              <a:r>
                <a:rPr lang="el-GR" altLang="en-US" sz="1600">
                  <a:cs typeface="Times New Roman" panose="02020603050405020304" pitchFamily="18" charset="0"/>
                </a:rPr>
                <a:t> Προστίθενται, στην αντίθετη πλευρά της αντίδρασης, τόσα μόρια νερού όσα και τα ιόντα υδροξυλίου που προστέθηκαν προηγουμένως.</a:t>
              </a:r>
              <a:r>
                <a:rPr lang="en-GB" altLang="en-US" sz="1600"/>
                <a:t> </a:t>
              </a:r>
            </a:p>
          </p:txBody>
        </p:sp>
      </p:grpSp>
      <p:sp>
        <p:nvSpPr>
          <p:cNvPr id="27659" name="Rectangle 11"/>
          <p:cNvSpPr>
            <a:spLocks noChangeArrowheads="1"/>
          </p:cNvSpPr>
          <p:nvPr/>
        </p:nvSpPr>
        <p:spPr bwMode="auto">
          <a:xfrm>
            <a:off x="379095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7658" name="Object 10"/>
          <p:cNvGraphicFramePr>
            <a:graphicFrameLocks noChangeAspect="1"/>
          </p:cNvGraphicFramePr>
          <p:nvPr/>
        </p:nvGraphicFramePr>
        <p:xfrm>
          <a:off x="5257800" y="2057400"/>
          <a:ext cx="2971800" cy="488950"/>
        </p:xfrm>
        <a:graphic>
          <a:graphicData uri="http://schemas.openxmlformats.org/presentationml/2006/ole">
            <mc:AlternateContent xmlns:mc="http://schemas.openxmlformats.org/markup-compatibility/2006">
              <mc:Choice xmlns:v="urn:schemas-microsoft-com:vml" Requires="v">
                <p:oleObj spid="_x0000_s27667" r:id="rId3" imgW="1562100" imgH="254000" progId="Equation.3">
                  <p:embed/>
                </p:oleObj>
              </mc:Choice>
              <mc:Fallback>
                <p:oleObj r:id="rId3" imgW="1562100" imgH="2540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2057400"/>
                        <a:ext cx="297180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61" name="Rectangle 13"/>
          <p:cNvSpPr>
            <a:spLocks noChangeArrowheads="1"/>
          </p:cNvSpPr>
          <p:nvPr/>
        </p:nvSpPr>
        <p:spPr bwMode="auto">
          <a:xfrm>
            <a:off x="346710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7660" name="Object 12"/>
          <p:cNvGraphicFramePr>
            <a:graphicFrameLocks noChangeAspect="1"/>
          </p:cNvGraphicFramePr>
          <p:nvPr/>
        </p:nvGraphicFramePr>
        <p:xfrm>
          <a:off x="4800600" y="3200400"/>
          <a:ext cx="3962400" cy="460375"/>
        </p:xfrm>
        <a:graphic>
          <a:graphicData uri="http://schemas.openxmlformats.org/presentationml/2006/ole">
            <mc:AlternateContent xmlns:mc="http://schemas.openxmlformats.org/markup-compatibility/2006">
              <mc:Choice xmlns:v="urn:schemas-microsoft-com:vml" Requires="v">
                <p:oleObj spid="_x0000_s27668" r:id="rId5" imgW="2209800" imgH="254000" progId="Equation.3">
                  <p:embed/>
                </p:oleObj>
              </mc:Choice>
              <mc:Fallback>
                <p:oleObj r:id="rId5" imgW="2209800" imgH="25400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3200400"/>
                        <a:ext cx="3962400"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63" name="Rectangle 15"/>
          <p:cNvSpPr>
            <a:spLocks noChangeArrowheads="1"/>
          </p:cNvSpPr>
          <p:nvPr/>
        </p:nvSpPr>
        <p:spPr bwMode="auto">
          <a:xfrm>
            <a:off x="3071813"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7662" name="Object 14"/>
          <p:cNvGraphicFramePr>
            <a:graphicFrameLocks noChangeAspect="1"/>
          </p:cNvGraphicFramePr>
          <p:nvPr/>
        </p:nvGraphicFramePr>
        <p:xfrm>
          <a:off x="4419600" y="4876800"/>
          <a:ext cx="4724400" cy="404813"/>
        </p:xfrm>
        <a:graphic>
          <a:graphicData uri="http://schemas.openxmlformats.org/presentationml/2006/ole">
            <mc:AlternateContent xmlns:mc="http://schemas.openxmlformats.org/markup-compatibility/2006">
              <mc:Choice xmlns:v="urn:schemas-microsoft-com:vml" Requires="v">
                <p:oleObj spid="_x0000_s27669" r:id="rId7" imgW="2997200" imgH="254000" progId="Equation.3">
                  <p:embed/>
                </p:oleObj>
              </mc:Choice>
              <mc:Fallback>
                <p:oleObj r:id="rId7" imgW="2997200" imgH="254000"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4876800"/>
                        <a:ext cx="47244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65" name="Rectangle 17"/>
          <p:cNvSpPr>
            <a:spLocks noChangeArrowheads="1"/>
          </p:cNvSpPr>
          <p:nvPr/>
        </p:nvSpPr>
        <p:spPr bwMode="auto">
          <a:xfrm>
            <a:off x="274320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7664" name="Object 16"/>
          <p:cNvGraphicFramePr>
            <a:graphicFrameLocks noChangeAspect="1"/>
          </p:cNvGraphicFramePr>
          <p:nvPr/>
        </p:nvGraphicFramePr>
        <p:xfrm>
          <a:off x="3429000" y="6248400"/>
          <a:ext cx="5715000" cy="401638"/>
        </p:xfrm>
        <a:graphic>
          <a:graphicData uri="http://schemas.openxmlformats.org/presentationml/2006/ole">
            <mc:AlternateContent xmlns:mc="http://schemas.openxmlformats.org/markup-compatibility/2006">
              <mc:Choice xmlns:v="urn:schemas-microsoft-com:vml" Requires="v">
                <p:oleObj spid="_x0000_s27670" r:id="rId9" imgW="3657600" imgH="254000" progId="Equation.3">
                  <p:embed/>
                </p:oleObj>
              </mc:Choice>
              <mc:Fallback>
                <p:oleObj r:id="rId9" imgW="3657600" imgH="254000" progId="Equation.3">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29000" y="6248400"/>
                        <a:ext cx="5715000" cy="401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ChangeArrowheads="1"/>
          </p:cNvSpPr>
          <p:nvPr/>
        </p:nvSpPr>
        <p:spPr bwMode="auto">
          <a:xfrm>
            <a:off x="609600" y="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ΣΥΝΘΕΤΕΣ ΟΞΕΙΔΟΑΝΑΓΩΓΙΚΕΣ ΑΝΤΙΔΡΑΣΕΙΣ</a:t>
            </a:r>
          </a:p>
          <a:p>
            <a:pPr algn="ctr"/>
            <a:r>
              <a:rPr lang="el-GR" altLang="en-US">
                <a:solidFill>
                  <a:schemeClr val="tx2"/>
                </a:solidFill>
                <a:effectLst>
                  <a:outerShdw blurRad="38100" dist="38100" dir="2700000" algn="tl">
                    <a:srgbClr val="000000"/>
                  </a:outerShdw>
                </a:effectLst>
              </a:rPr>
              <a:t>Γραφή ημιαντιδράσεων</a:t>
            </a:r>
            <a:endParaRPr lang="en-GB" altLang="en-US">
              <a:solidFill>
                <a:schemeClr val="tx2"/>
              </a:solidFill>
              <a:effectLst>
                <a:outerShdw blurRad="38100" dist="38100" dir="2700000" algn="tl">
                  <a:srgbClr val="000000"/>
                </a:outerShdw>
              </a:effectLst>
            </a:endParaRPr>
          </a:p>
        </p:txBody>
      </p:sp>
      <p:sp>
        <p:nvSpPr>
          <p:cNvPr id="28676" name="Text Box 4"/>
          <p:cNvSpPr txBox="1">
            <a:spLocks noChangeArrowheads="1"/>
          </p:cNvSpPr>
          <p:nvPr/>
        </p:nvSpPr>
        <p:spPr bwMode="auto">
          <a:xfrm>
            <a:off x="2362200" y="990600"/>
            <a:ext cx="42672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800" b="1" u="sng">
                <a:solidFill>
                  <a:srgbClr val="00CC00"/>
                </a:solidFill>
                <a:effectLst>
                  <a:outerShdw blurRad="38100" dist="38100" dir="2700000" algn="tl">
                    <a:srgbClr val="000000"/>
                  </a:outerShdw>
                </a:effectLst>
              </a:rPr>
              <a:t>Ημιαντιδράσεις σε αλκαλικό περιβάλλον</a:t>
            </a:r>
          </a:p>
          <a:p>
            <a:pPr algn="ctr">
              <a:spcBef>
                <a:spcPct val="50000"/>
              </a:spcBef>
            </a:pPr>
            <a:r>
              <a:rPr lang="el-GR" altLang="en-US" sz="1800">
                <a:solidFill>
                  <a:srgbClr val="00CC00"/>
                </a:solidFill>
              </a:rPr>
              <a:t>Δράση </a:t>
            </a:r>
            <a:r>
              <a:rPr lang="en-US" altLang="en-US" sz="1800">
                <a:solidFill>
                  <a:srgbClr val="00CC00"/>
                </a:solidFill>
              </a:rPr>
              <a:t>MnO</a:t>
            </a:r>
            <a:r>
              <a:rPr lang="en-US" altLang="en-US" sz="1800" baseline="-25000">
                <a:solidFill>
                  <a:srgbClr val="00CC00"/>
                </a:solidFill>
              </a:rPr>
              <a:t>4</a:t>
            </a:r>
            <a:r>
              <a:rPr lang="en-US" altLang="en-US" sz="1800" baseline="30000">
                <a:solidFill>
                  <a:srgbClr val="00CC00"/>
                </a:solidFill>
              </a:rPr>
              <a:t>-</a:t>
            </a:r>
            <a:endParaRPr lang="en-GB" altLang="en-US" sz="1800" baseline="30000">
              <a:solidFill>
                <a:srgbClr val="00CC00"/>
              </a:solidFill>
            </a:endParaRPr>
          </a:p>
        </p:txBody>
      </p:sp>
      <p:sp>
        <p:nvSpPr>
          <p:cNvPr id="28679" name="Rectangle 7"/>
          <p:cNvSpPr>
            <a:spLocks noChangeArrowheads="1"/>
          </p:cNvSpPr>
          <p:nvPr/>
        </p:nvSpPr>
        <p:spPr bwMode="auto">
          <a:xfrm>
            <a:off x="3071813"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8682" name="Rectangle 10"/>
          <p:cNvSpPr>
            <a:spLocks noChangeArrowheads="1"/>
          </p:cNvSpPr>
          <p:nvPr/>
        </p:nvSpPr>
        <p:spPr bwMode="auto">
          <a:xfrm>
            <a:off x="2890838"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28683" name="Group 11"/>
          <p:cNvGrpSpPr>
            <a:grpSpLocks/>
          </p:cNvGrpSpPr>
          <p:nvPr/>
        </p:nvGrpSpPr>
        <p:grpSpPr bwMode="auto">
          <a:xfrm>
            <a:off x="152400" y="2286000"/>
            <a:ext cx="8991600" cy="2019300"/>
            <a:chOff x="96" y="1248"/>
            <a:chExt cx="5664" cy="1272"/>
          </a:xfrm>
        </p:grpSpPr>
        <p:sp>
          <p:nvSpPr>
            <p:cNvPr id="28677" name="Text Box 5"/>
            <p:cNvSpPr txBox="1">
              <a:spLocks noChangeArrowheads="1"/>
            </p:cNvSpPr>
            <p:nvPr/>
          </p:nvSpPr>
          <p:spPr bwMode="auto">
            <a:xfrm>
              <a:off x="96" y="1248"/>
              <a:ext cx="2688"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n-US" sz="1600" i="1" u="sng">
                  <a:cs typeface="Times New Roman" panose="02020603050405020304" pitchFamily="18" charset="0"/>
                </a:rPr>
                <a:t>Βήμα 3.3.</a:t>
              </a:r>
              <a:r>
                <a:rPr lang="el-GR" altLang="en-US" sz="1600">
                  <a:cs typeface="Times New Roman" panose="02020603050405020304" pitchFamily="18" charset="0"/>
                </a:rPr>
                <a:t> Απλοποιούνται τα μόρια νερού από τα δύο μέλη της αντίδρασης.</a:t>
              </a:r>
              <a:endParaRPr lang="en-GB" altLang="en-US" sz="1600">
                <a:cs typeface="Times New Roman" panose="02020603050405020304" pitchFamily="18" charset="0"/>
              </a:endParaRPr>
            </a:p>
          </p:txBody>
        </p:sp>
        <p:graphicFrame>
          <p:nvGraphicFramePr>
            <p:cNvPr id="28678" name="Object 6"/>
            <p:cNvGraphicFramePr>
              <a:graphicFrameLocks noChangeAspect="1"/>
            </p:cNvGraphicFramePr>
            <p:nvPr/>
          </p:nvGraphicFramePr>
          <p:xfrm>
            <a:off x="2400" y="1392"/>
            <a:ext cx="3360" cy="288"/>
          </p:xfrm>
          <a:graphic>
            <a:graphicData uri="http://schemas.openxmlformats.org/presentationml/2006/ole">
              <mc:AlternateContent xmlns:mc="http://schemas.openxmlformats.org/markup-compatibility/2006">
                <mc:Choice xmlns:v="urn:schemas-microsoft-com:vml" Requires="v">
                  <p:oleObj spid="_x0000_s28684" r:id="rId3" imgW="2997200" imgH="254000" progId="Equation.3">
                    <p:embed/>
                  </p:oleObj>
                </mc:Choice>
                <mc:Fallback>
                  <p:oleObj r:id="rId3" imgW="2997200" imgH="25400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0" y="1392"/>
                          <a:ext cx="3360"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0" name="Text Box 8"/>
            <p:cNvSpPr txBox="1">
              <a:spLocks noChangeArrowheads="1"/>
            </p:cNvSpPr>
            <p:nvPr/>
          </p:nvSpPr>
          <p:spPr bwMode="auto">
            <a:xfrm>
              <a:off x="96" y="1824"/>
              <a:ext cx="2688"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l-GR" altLang="en-US" sz="1600" i="1" u="sng">
                  <a:cs typeface="Times New Roman" panose="02020603050405020304" pitchFamily="18" charset="0"/>
                </a:rPr>
                <a:t>Βήμα 4</a:t>
              </a:r>
              <a:r>
                <a:rPr lang="el-GR" altLang="en-US" sz="1600">
                  <a:cs typeface="Times New Roman" panose="02020603050405020304" pitchFamily="18" charset="0"/>
                </a:rPr>
                <a:t>:</a:t>
              </a:r>
              <a:r>
                <a:rPr lang="el-GR" altLang="en-US" sz="1600"/>
                <a:t> </a:t>
              </a:r>
              <a:r>
                <a:rPr lang="el-GR" altLang="en-US" sz="1600">
                  <a:cs typeface="Times New Roman" panose="02020603050405020304" pitchFamily="18" charset="0"/>
                </a:rPr>
                <a:t>Γίνεται ισοζύγιο ηλεκτρικού φορτίου προσθέτοντας ηλεκτρόνια στην πλευρά της αντίδρασης που υπάρχει περίσσεια θετικού φορτίου ή έλλειψη αρνητικού φορτίου.</a:t>
              </a:r>
              <a:r>
                <a:rPr lang="en-GB" altLang="en-US" sz="1600">
                  <a:cs typeface="Times New Roman" panose="02020603050405020304" pitchFamily="18" charset="0"/>
                </a:rPr>
                <a:t> </a:t>
              </a:r>
            </a:p>
          </p:txBody>
        </p:sp>
        <p:graphicFrame>
          <p:nvGraphicFramePr>
            <p:cNvPr id="28681" name="Object 9"/>
            <p:cNvGraphicFramePr>
              <a:graphicFrameLocks noChangeAspect="1"/>
            </p:cNvGraphicFramePr>
            <p:nvPr/>
          </p:nvGraphicFramePr>
          <p:xfrm>
            <a:off x="2304" y="2256"/>
            <a:ext cx="3456" cy="264"/>
          </p:xfrm>
          <a:graphic>
            <a:graphicData uri="http://schemas.openxmlformats.org/presentationml/2006/ole">
              <mc:AlternateContent xmlns:mc="http://schemas.openxmlformats.org/markup-compatibility/2006">
                <mc:Choice xmlns:v="urn:schemas-microsoft-com:vml" Requires="v">
                  <p:oleObj spid="_x0000_s28685" r:id="rId5" imgW="3365500" imgH="254000" progId="Equation.3">
                    <p:embed/>
                  </p:oleObj>
                </mc:Choice>
                <mc:Fallback>
                  <p:oleObj r:id="rId5" imgW="3365500" imgH="2540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4" y="2256"/>
                          <a:ext cx="3456"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09600" y="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ΣΥΝΘΕΤΕΣ ΟΞΕΙΔΟΑΝΑΓΩΓΙΚΕΣ ΑΝΤΙΔΡΑΣΕΙΣ</a:t>
            </a:r>
          </a:p>
          <a:p>
            <a:pPr algn="ctr"/>
            <a:r>
              <a:rPr lang="el-GR" altLang="en-US">
                <a:solidFill>
                  <a:schemeClr val="tx2"/>
                </a:solidFill>
                <a:effectLst>
                  <a:outerShdw blurRad="38100" dist="38100" dir="2700000" algn="tl">
                    <a:srgbClr val="000000"/>
                  </a:outerShdw>
                </a:effectLst>
              </a:rPr>
              <a:t>Γραφή χημικών εξισώσεων</a:t>
            </a:r>
            <a:endParaRPr lang="en-GB" altLang="en-US">
              <a:solidFill>
                <a:schemeClr val="tx2"/>
              </a:solidFill>
              <a:effectLst>
                <a:outerShdw blurRad="38100" dist="38100" dir="2700000" algn="tl">
                  <a:srgbClr val="000000"/>
                </a:outerShdw>
              </a:effectLst>
            </a:endParaRPr>
          </a:p>
        </p:txBody>
      </p:sp>
      <p:sp>
        <p:nvSpPr>
          <p:cNvPr id="29699" name="Text Box 3"/>
          <p:cNvSpPr txBox="1">
            <a:spLocks noChangeArrowheads="1"/>
          </p:cNvSpPr>
          <p:nvPr/>
        </p:nvSpPr>
        <p:spPr bwMode="auto">
          <a:xfrm>
            <a:off x="152400" y="914400"/>
            <a:ext cx="89916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a:effectLst>
                  <a:outerShdw blurRad="38100" dist="38100" dir="2700000" algn="tl">
                    <a:srgbClr val="000000"/>
                  </a:outerShdw>
                </a:effectLst>
                <a:cs typeface="Times New Roman" panose="02020603050405020304" pitchFamily="18" charset="0"/>
              </a:rPr>
              <a:t>Για τη γραφή της εξίσωσης μιας σύνθετης οξειδοαναγωγικής δράσης</a:t>
            </a:r>
            <a:r>
              <a:rPr lang="el-GR" altLang="en-US" sz="1600" b="1">
                <a:effectLst>
                  <a:outerShdw blurRad="38100" dist="38100" dir="2700000" algn="tl">
                    <a:srgbClr val="000000"/>
                  </a:outerShdw>
                </a:effectLst>
              </a:rPr>
              <a:t> </a:t>
            </a:r>
            <a:r>
              <a:rPr lang="el-GR" altLang="en-US" sz="1600" b="1">
                <a:effectLst>
                  <a:outerShdw blurRad="38100" dist="38100" dir="2700000" algn="tl">
                    <a:srgbClr val="000000"/>
                  </a:outerShdw>
                </a:effectLst>
                <a:cs typeface="Times New Roman" panose="02020603050405020304" pitchFamily="18" charset="0"/>
              </a:rPr>
              <a:t>πρώτα</a:t>
            </a:r>
            <a:r>
              <a:rPr lang="el-GR" altLang="en-US" sz="1600" b="1" u="sng">
                <a:effectLst>
                  <a:outerShdw blurRad="38100" dist="38100" dir="2700000" algn="tl">
                    <a:srgbClr val="000000"/>
                  </a:outerShdw>
                </a:effectLst>
                <a:cs typeface="Times New Roman" panose="02020603050405020304" pitchFamily="18" charset="0"/>
              </a:rPr>
              <a:t> γράφονται οι ημιαντιδράσεις οξείδωσης και αναγωγής και μετά προστίθενται αυτές καταλλήλως έτσι ώστε να ικανοποιείται το ισοζύγιο των ηλεκτρονίων.</a:t>
            </a:r>
            <a:r>
              <a:rPr lang="el-GR" altLang="en-US" sz="1600">
                <a:cs typeface="Times New Roman" panose="02020603050405020304" pitchFamily="18" charset="0"/>
              </a:rPr>
              <a:t> </a:t>
            </a:r>
            <a:endParaRPr lang="el-GR" altLang="en-US" sz="1600"/>
          </a:p>
          <a:p>
            <a:pPr>
              <a:spcBef>
                <a:spcPct val="50000"/>
              </a:spcBef>
            </a:pPr>
            <a:r>
              <a:rPr lang="el-GR" altLang="en-US" sz="1600" b="1">
                <a:solidFill>
                  <a:srgbClr val="00CC00"/>
                </a:solidFill>
              </a:rPr>
              <a:t>Παράδειγμα</a:t>
            </a:r>
            <a:r>
              <a:rPr lang="en-US" altLang="en-US" sz="1600" b="1">
                <a:solidFill>
                  <a:srgbClr val="00CC00"/>
                </a:solidFill>
              </a:rPr>
              <a:t>:   </a:t>
            </a:r>
            <a:r>
              <a:rPr lang="en-US" altLang="en-US" sz="1800">
                <a:solidFill>
                  <a:srgbClr val="00CC00"/>
                </a:solidFill>
              </a:rPr>
              <a:t>MnO</a:t>
            </a:r>
            <a:r>
              <a:rPr lang="en-US" altLang="en-US" sz="1800" baseline="-25000">
                <a:solidFill>
                  <a:srgbClr val="00CC00"/>
                </a:solidFill>
              </a:rPr>
              <a:t>4</a:t>
            </a:r>
            <a:r>
              <a:rPr lang="en-US" altLang="en-US" sz="1800" baseline="30000">
                <a:solidFill>
                  <a:srgbClr val="00CC00"/>
                </a:solidFill>
              </a:rPr>
              <a:t>- </a:t>
            </a:r>
            <a:r>
              <a:rPr lang="en-US" altLang="en-US" sz="1800">
                <a:solidFill>
                  <a:srgbClr val="00CC00"/>
                </a:solidFill>
              </a:rPr>
              <a:t>+ Fe</a:t>
            </a:r>
            <a:r>
              <a:rPr lang="en-US" altLang="en-US" sz="1800" baseline="30000">
                <a:solidFill>
                  <a:srgbClr val="00CC00"/>
                </a:solidFill>
              </a:rPr>
              <a:t>2+ </a:t>
            </a:r>
            <a:r>
              <a:rPr lang="en-US" altLang="en-US" sz="1800">
                <a:solidFill>
                  <a:srgbClr val="00CC00"/>
                </a:solidFill>
              </a:rPr>
              <a:t>+ </a:t>
            </a:r>
            <a:r>
              <a:rPr lang="el-GR" altLang="en-US" sz="1800">
                <a:solidFill>
                  <a:srgbClr val="00CC00"/>
                </a:solidFill>
              </a:rPr>
              <a:t>όξινο περιβάλλον</a:t>
            </a:r>
            <a:endParaRPr lang="en-GB" altLang="en-US" sz="1800">
              <a:solidFill>
                <a:srgbClr val="00CC00"/>
              </a:solidFill>
            </a:endParaRPr>
          </a:p>
        </p:txBody>
      </p:sp>
      <p:sp>
        <p:nvSpPr>
          <p:cNvPr id="29700" name="Text Box 4"/>
          <p:cNvSpPr txBox="1">
            <a:spLocks noChangeArrowheads="1"/>
          </p:cNvSpPr>
          <p:nvPr/>
        </p:nvSpPr>
        <p:spPr bwMode="auto">
          <a:xfrm>
            <a:off x="228600" y="2209800"/>
            <a:ext cx="868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i="1" u="sng">
                <a:solidFill>
                  <a:schemeClr val="accent1"/>
                </a:solidFill>
                <a:effectLst>
                  <a:outerShdw blurRad="38100" dist="38100" dir="2700000" algn="tl">
                    <a:srgbClr val="000000"/>
                  </a:outerShdw>
                </a:effectLst>
                <a:cs typeface="Times New Roman" panose="02020603050405020304" pitchFamily="18" charset="0"/>
              </a:rPr>
              <a:t>Ημιαντίδραση αναγωγής υπερμαγγανικών ιόντων σε όξινο περιβάλλον</a:t>
            </a:r>
            <a:endParaRPr lang="en-GB" altLang="en-US" sz="1600" b="1" i="1">
              <a:solidFill>
                <a:schemeClr val="accent1"/>
              </a:solidFill>
              <a:effectLst>
                <a:outerShdw blurRad="38100" dist="38100" dir="2700000" algn="tl">
                  <a:srgbClr val="000000"/>
                </a:outerShdw>
              </a:effectLst>
            </a:endParaRPr>
          </a:p>
        </p:txBody>
      </p:sp>
      <p:sp>
        <p:nvSpPr>
          <p:cNvPr id="29702" name="Rectangle 6"/>
          <p:cNvSpPr>
            <a:spLocks noChangeArrowheads="1"/>
          </p:cNvSpPr>
          <p:nvPr/>
        </p:nvSpPr>
        <p:spPr bwMode="auto">
          <a:xfrm>
            <a:off x="291465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9701" name="Object 5"/>
          <p:cNvGraphicFramePr>
            <a:graphicFrameLocks noChangeAspect="1"/>
          </p:cNvGraphicFramePr>
          <p:nvPr/>
        </p:nvGraphicFramePr>
        <p:xfrm>
          <a:off x="1676400" y="2514600"/>
          <a:ext cx="5638800" cy="438150"/>
        </p:xfrm>
        <a:graphic>
          <a:graphicData uri="http://schemas.openxmlformats.org/presentationml/2006/ole">
            <mc:AlternateContent xmlns:mc="http://schemas.openxmlformats.org/markup-compatibility/2006">
              <mc:Choice xmlns:v="urn:schemas-microsoft-com:vml" Requires="v">
                <p:oleObj spid="_x0000_s29719" r:id="rId3" imgW="3314700" imgH="254000" progId="Equation.3">
                  <p:embed/>
                </p:oleObj>
              </mc:Choice>
              <mc:Fallback>
                <p:oleObj r:id="rId3" imgW="3314700" imgH="254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514600"/>
                        <a:ext cx="563880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03" name="Text Box 7"/>
          <p:cNvSpPr txBox="1">
            <a:spLocks noChangeArrowheads="1"/>
          </p:cNvSpPr>
          <p:nvPr/>
        </p:nvSpPr>
        <p:spPr bwMode="auto">
          <a:xfrm>
            <a:off x="228600" y="2971800"/>
            <a:ext cx="868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i="1" u="sng">
                <a:solidFill>
                  <a:schemeClr val="accent1"/>
                </a:solidFill>
                <a:effectLst>
                  <a:outerShdw blurRad="38100" dist="38100" dir="2700000" algn="tl">
                    <a:srgbClr val="000000"/>
                  </a:outerShdw>
                </a:effectLst>
                <a:cs typeface="Times New Roman" panose="02020603050405020304" pitchFamily="18" charset="0"/>
              </a:rPr>
              <a:t>Ημιαντίδραση </a:t>
            </a:r>
            <a:r>
              <a:rPr lang="el-GR" altLang="en-US" sz="1600" b="1" i="1" u="sng">
                <a:solidFill>
                  <a:schemeClr val="accent1"/>
                </a:solidFill>
                <a:effectLst>
                  <a:outerShdw blurRad="38100" dist="38100" dir="2700000" algn="tl">
                    <a:srgbClr val="000000"/>
                  </a:outerShdw>
                </a:effectLst>
              </a:rPr>
              <a:t>οξείδωσης ιόντων δισθενούς σιδήρου</a:t>
            </a:r>
            <a:endParaRPr lang="en-GB" altLang="en-US" sz="1600" b="1" i="1">
              <a:solidFill>
                <a:schemeClr val="accent1"/>
              </a:solidFill>
              <a:effectLst>
                <a:outerShdw blurRad="38100" dist="38100" dir="2700000" algn="tl">
                  <a:srgbClr val="000000"/>
                </a:outerShdw>
              </a:effectLst>
            </a:endParaRPr>
          </a:p>
        </p:txBody>
      </p:sp>
      <p:sp>
        <p:nvSpPr>
          <p:cNvPr id="29705" name="Rectangle 9"/>
          <p:cNvSpPr>
            <a:spLocks noChangeArrowheads="1"/>
          </p:cNvSpPr>
          <p:nvPr/>
        </p:nvSpPr>
        <p:spPr bwMode="auto">
          <a:xfrm>
            <a:off x="375285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9706" name="Text Box 10"/>
          <p:cNvSpPr txBox="1">
            <a:spLocks noChangeArrowheads="1"/>
          </p:cNvSpPr>
          <p:nvPr/>
        </p:nvSpPr>
        <p:spPr bwMode="auto">
          <a:xfrm>
            <a:off x="228600" y="3657600"/>
            <a:ext cx="868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b="1" i="1" u="sng">
                <a:solidFill>
                  <a:schemeClr val="accent1"/>
                </a:solidFill>
                <a:effectLst>
                  <a:outerShdw blurRad="38100" dist="38100" dir="2700000" algn="tl">
                    <a:srgbClr val="000000"/>
                  </a:outerShdw>
                </a:effectLst>
                <a:cs typeface="Times New Roman" panose="02020603050405020304" pitchFamily="18" charset="0"/>
              </a:rPr>
              <a:t>Συνολική αντίδραση</a:t>
            </a:r>
            <a:r>
              <a:rPr lang="el-GR" altLang="en-US" sz="1600" b="1" i="1">
                <a:solidFill>
                  <a:schemeClr val="accent1"/>
                </a:solidFill>
                <a:effectLst>
                  <a:outerShdw blurRad="38100" dist="38100" dir="2700000" algn="tl">
                    <a:srgbClr val="000000"/>
                  </a:outerShdw>
                </a:effectLst>
                <a:cs typeface="Times New Roman" panose="02020603050405020304" pitchFamily="18" charset="0"/>
              </a:rPr>
              <a:t> </a:t>
            </a:r>
            <a:endParaRPr lang="en-GB" altLang="en-US" sz="1600" b="1" i="1">
              <a:solidFill>
                <a:schemeClr val="accent1"/>
              </a:solidFill>
              <a:effectLst>
                <a:outerShdw blurRad="38100" dist="38100" dir="2700000" algn="tl">
                  <a:srgbClr val="000000"/>
                </a:outerShdw>
              </a:effectLst>
              <a:cs typeface="Times New Roman" panose="02020603050405020304" pitchFamily="18" charset="0"/>
            </a:endParaRPr>
          </a:p>
        </p:txBody>
      </p:sp>
      <p:sp>
        <p:nvSpPr>
          <p:cNvPr id="29709" name="Text Box 13"/>
          <p:cNvSpPr txBox="1">
            <a:spLocks noChangeArrowheads="1"/>
          </p:cNvSpPr>
          <p:nvPr/>
        </p:nvSpPr>
        <p:spPr bwMode="auto">
          <a:xfrm>
            <a:off x="762000" y="40386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a:solidFill>
                  <a:srgbClr val="FF9999"/>
                </a:solidFill>
              </a:rPr>
              <a:t>1</a:t>
            </a:r>
            <a:r>
              <a:rPr lang="en-US" altLang="en-US">
                <a:solidFill>
                  <a:srgbClr val="FF9999"/>
                </a:solidFill>
              </a:rPr>
              <a:t>x</a:t>
            </a:r>
            <a:endParaRPr lang="en-GB" altLang="en-US">
              <a:solidFill>
                <a:srgbClr val="FF9999"/>
              </a:solidFill>
            </a:endParaRPr>
          </a:p>
        </p:txBody>
      </p:sp>
      <p:sp>
        <p:nvSpPr>
          <p:cNvPr id="29711" name="Rectangle 15"/>
          <p:cNvSpPr>
            <a:spLocks noChangeArrowheads="1"/>
          </p:cNvSpPr>
          <p:nvPr/>
        </p:nvSpPr>
        <p:spPr bwMode="auto">
          <a:xfrm>
            <a:off x="2947988"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9710" name="Object 14"/>
          <p:cNvGraphicFramePr>
            <a:graphicFrameLocks noChangeAspect="1"/>
          </p:cNvGraphicFramePr>
          <p:nvPr/>
        </p:nvGraphicFramePr>
        <p:xfrm>
          <a:off x="1143000" y="4038600"/>
          <a:ext cx="6705600" cy="490538"/>
        </p:xfrm>
        <a:graphic>
          <a:graphicData uri="http://schemas.openxmlformats.org/presentationml/2006/ole">
            <mc:AlternateContent xmlns:mc="http://schemas.openxmlformats.org/markup-compatibility/2006">
              <mc:Choice xmlns:v="urn:schemas-microsoft-com:vml" Requires="v">
                <p:oleObj spid="_x0000_s29720" r:id="rId5" imgW="3251200" imgH="241300" progId="Equation.3">
                  <p:embed/>
                </p:oleObj>
              </mc:Choice>
              <mc:Fallback>
                <p:oleObj r:id="rId5" imgW="3251200" imgH="241300"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3000" y="4038600"/>
                        <a:ext cx="6705600"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13" name="Rectangle 17"/>
          <p:cNvSpPr>
            <a:spLocks noChangeArrowheads="1"/>
          </p:cNvSpPr>
          <p:nvPr/>
        </p:nvSpPr>
        <p:spPr bwMode="auto">
          <a:xfrm>
            <a:off x="3709988"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29712" name="Object 16"/>
          <p:cNvGraphicFramePr>
            <a:graphicFrameLocks noChangeAspect="1"/>
          </p:cNvGraphicFramePr>
          <p:nvPr/>
        </p:nvGraphicFramePr>
        <p:xfrm>
          <a:off x="1143000" y="4572000"/>
          <a:ext cx="3810000" cy="568325"/>
        </p:xfrm>
        <a:graphic>
          <a:graphicData uri="http://schemas.openxmlformats.org/presentationml/2006/ole">
            <mc:AlternateContent xmlns:mc="http://schemas.openxmlformats.org/markup-compatibility/2006">
              <mc:Choice xmlns:v="urn:schemas-microsoft-com:vml" Requires="v">
                <p:oleObj spid="_x0000_s29721" r:id="rId7" imgW="1726451" imgH="253890" progId="Equation.3">
                  <p:embed/>
                </p:oleObj>
              </mc:Choice>
              <mc:Fallback>
                <p:oleObj r:id="rId7" imgW="1726451" imgH="253890" progId="Equation.3">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4572000"/>
                        <a:ext cx="3810000"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14" name="Text Box 18"/>
          <p:cNvSpPr txBox="1">
            <a:spLocks noChangeArrowheads="1"/>
          </p:cNvSpPr>
          <p:nvPr/>
        </p:nvSpPr>
        <p:spPr bwMode="auto">
          <a:xfrm>
            <a:off x="762000" y="46482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9999"/>
                </a:solidFill>
              </a:rPr>
              <a:t>5x</a:t>
            </a:r>
            <a:endParaRPr lang="en-GB" altLang="en-US">
              <a:solidFill>
                <a:srgbClr val="FF9999"/>
              </a:solidFill>
            </a:endParaRPr>
          </a:p>
        </p:txBody>
      </p:sp>
      <p:sp>
        <p:nvSpPr>
          <p:cNvPr id="29715" name="Line 19"/>
          <p:cNvSpPr>
            <a:spLocks noChangeShapeType="1"/>
          </p:cNvSpPr>
          <p:nvPr/>
        </p:nvSpPr>
        <p:spPr bwMode="auto">
          <a:xfrm>
            <a:off x="838200" y="5257800"/>
            <a:ext cx="8077200" cy="0"/>
          </a:xfrm>
          <a:prstGeom prst="line">
            <a:avLst/>
          </a:prstGeom>
          <a:noFill/>
          <a:ln w="38100">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29716" name="Object 20"/>
          <p:cNvGraphicFramePr>
            <a:graphicFrameLocks noChangeAspect="1"/>
          </p:cNvGraphicFramePr>
          <p:nvPr/>
        </p:nvGraphicFramePr>
        <p:xfrm>
          <a:off x="838200" y="5334000"/>
          <a:ext cx="8001000" cy="487363"/>
        </p:xfrm>
        <a:graphic>
          <a:graphicData uri="http://schemas.openxmlformats.org/presentationml/2006/ole">
            <mc:AlternateContent xmlns:mc="http://schemas.openxmlformats.org/markup-compatibility/2006">
              <mc:Choice xmlns:v="urn:schemas-microsoft-com:vml" Requires="v">
                <p:oleObj spid="_x0000_s29722" r:id="rId9" imgW="4216400" imgH="254000" progId="Equation.3">
                  <p:embed/>
                </p:oleObj>
              </mc:Choice>
              <mc:Fallback>
                <p:oleObj r:id="rId9" imgW="4216400" imgH="254000" progId="Equation.3">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8200" y="5334000"/>
                        <a:ext cx="8001000"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718" name="Object 22"/>
          <p:cNvGraphicFramePr>
            <a:graphicFrameLocks noChangeAspect="1"/>
          </p:cNvGraphicFramePr>
          <p:nvPr/>
        </p:nvGraphicFramePr>
        <p:xfrm>
          <a:off x="3275013" y="3373438"/>
          <a:ext cx="2439987" cy="368300"/>
        </p:xfrm>
        <a:graphic>
          <a:graphicData uri="http://schemas.openxmlformats.org/presentationml/2006/ole">
            <mc:AlternateContent xmlns:mc="http://schemas.openxmlformats.org/markup-compatibility/2006">
              <mc:Choice xmlns:v="urn:schemas-microsoft-com:vml" Requires="v">
                <p:oleObj spid="_x0000_s29723" name="Equation" r:id="rId11" imgW="1536480" imgH="228600" progId="Equation.3">
                  <p:embed/>
                </p:oleObj>
              </mc:Choice>
              <mc:Fallback>
                <p:oleObj name="Equation" r:id="rId11" imgW="1536480" imgH="228600" progId="Equation.3">
                  <p:embed/>
                  <p:pic>
                    <p:nvPicPr>
                      <p:cNvPr id="0" name="Object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5013" y="3373438"/>
                        <a:ext cx="2439987"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57200" y="1066800"/>
            <a:ext cx="8305800" cy="449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2"/>
            </a:pPr>
            <a:r>
              <a:rPr lang="el-GR" altLang="en-US" sz="1600" u="sng">
                <a:solidFill>
                  <a:schemeClr val="tx2"/>
                </a:solidFill>
                <a:effectLst>
                  <a:outerShdw blurRad="38100" dist="38100" dir="2700000" algn="tl">
                    <a:srgbClr val="000000"/>
                  </a:outerShdw>
                </a:effectLst>
              </a:rPr>
              <a:t>Αντιδράσεις όξινων και βασικών οξειδίων με νερό</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Όξινα οξείδια ή ανυδρίτες οξέων καλούνται τα οξείδια που εμφανίζουν όξινες ιδιότητες και τα οποία προκύπτουν από τα αντίστοιχα οξέα με αφαίρεση μορίων νερού. Τα όξινα οξείδια είναι </a:t>
            </a:r>
            <a:r>
              <a:rPr lang="el-GR" altLang="en-US" sz="1600" u="sng">
                <a:solidFill>
                  <a:schemeClr val="tx2"/>
                </a:solidFill>
                <a:effectLst>
                  <a:outerShdw blurRad="38100" dist="38100" dir="2700000" algn="tl">
                    <a:srgbClr val="000000"/>
                  </a:outerShdw>
                </a:effectLst>
                <a:cs typeface="Times New Roman" panose="02020603050405020304" pitchFamily="18" charset="0"/>
              </a:rPr>
              <a:t>ως επί το πλείστον οξείδια αμετάλλων ή και οξείδια μετάλλων που περιέχουν το μέταλλο με αριθμό οξείδωσης μεγαλύτερο του 3</a:t>
            </a:r>
            <a:endParaRPr lang="el-GR" altLang="en-US" sz="1600">
              <a:solidFill>
                <a:schemeClr val="tx2"/>
              </a:solidFill>
              <a:effectLst>
                <a:outerShdw blurRad="38100" dist="38100" dir="2700000" algn="tl">
                  <a:srgbClr val="000000"/>
                </a:outerShdw>
              </a:effectLst>
            </a:endParaRPr>
          </a:p>
          <a:p>
            <a:pPr>
              <a:spcBef>
                <a:spcPct val="50000"/>
              </a:spcBef>
            </a:pPr>
            <a:r>
              <a:rPr lang="el-GR" altLang="en-US" sz="1600">
                <a:solidFill>
                  <a:schemeClr val="tx2"/>
                </a:solidFill>
                <a:effectLst>
                  <a:outerShdw blurRad="38100" dist="38100" dir="2700000" algn="tl">
                    <a:srgbClr val="000000"/>
                  </a:outerShdw>
                </a:effectLst>
              </a:rPr>
              <a:t>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Οξείδια αμετάλλων                                   </a:t>
            </a:r>
            <a:r>
              <a:rPr lang="el-GR" altLang="en-US" sz="1600" b="1" i="1" u="sng">
                <a:solidFill>
                  <a:schemeClr val="tx2"/>
                </a:solidFill>
                <a:effectLst>
                  <a:outerShdw blurRad="38100" dist="38100" dir="2700000" algn="tl">
                    <a:srgbClr val="000000"/>
                  </a:outerShdw>
                </a:effectLst>
              </a:rPr>
              <a:t>          </a:t>
            </a:r>
            <a:r>
              <a:rPr lang="el-GR" altLang="en-US" sz="1600" b="1" i="1" u="sng">
                <a:solidFill>
                  <a:schemeClr val="tx2"/>
                </a:solidFill>
                <a:effectLst>
                  <a:outerShdw blurRad="38100" dist="38100" dir="2700000" algn="tl">
                    <a:srgbClr val="000000"/>
                  </a:outerShdw>
                </a:effectLst>
                <a:cs typeface="Times New Roman" panose="02020603050405020304" pitchFamily="18" charset="0"/>
              </a:rPr>
              <a:t>Οξείδια μετάλλων          </a:t>
            </a:r>
          </a:p>
          <a:p>
            <a:pPr algn="just">
              <a:spcBef>
                <a:spcPct val="50000"/>
              </a:spcBef>
            </a:pPr>
            <a:r>
              <a:rPr lang="el-GR" altLang="en-US" sz="1600">
                <a:solidFill>
                  <a:schemeClr val="tx2"/>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SO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SO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a:t>
            </a:r>
            <a:r>
              <a:rPr lang="el-GR" altLang="en-US" sz="1600">
                <a:solidFill>
                  <a:schemeClr val="tx2"/>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SnO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 (-2H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SnO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   </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chemeClr val="tx2"/>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SO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SO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PbO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 (-2H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PbO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   </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chemeClr val="tx2"/>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CO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CO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CrO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CrO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chemeClr val="tx2"/>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2HNO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N</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5		 </a:t>
            </a:r>
            <a:r>
              <a:rPr lang="en-US" altLang="en-US" sz="1600">
                <a:solidFill>
                  <a:schemeClr val="tx2"/>
                </a:solidFill>
                <a:effectLst>
                  <a:outerShdw blurRad="38100" dist="38100" dir="2700000" algn="tl">
                    <a:srgbClr val="000000"/>
                  </a:outerShdw>
                </a:effectLst>
                <a:cs typeface="Times New Roman" panose="02020603050405020304" pitchFamily="18" charset="0"/>
              </a:rPr>
              <a:t> 2HMnO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Mn</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7</a:t>
            </a:r>
            <a:r>
              <a:rPr lang="en-US" altLang="en-US" sz="1600">
                <a:solidFill>
                  <a:schemeClr val="tx2"/>
                </a:solidFill>
                <a:effectLst>
                  <a:outerShdw blurRad="38100" dist="38100" dir="2700000" algn="tl">
                    <a:srgbClr val="000000"/>
                  </a:outerShdw>
                </a:effectLst>
                <a:cs typeface="Times New Roman" panose="02020603050405020304" pitchFamily="18" charset="0"/>
              </a:rPr>
              <a:t>   </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chemeClr val="tx2"/>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HNO</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l-GR" altLang="en-US" sz="1600">
                <a:solidFill>
                  <a:schemeClr val="tx2"/>
                </a:solidFill>
                <a:effectLst>
                  <a:outerShdw blurRad="38100" dist="38100" dir="2700000" algn="tl">
                    <a:srgbClr val="000000"/>
                  </a:outerShdw>
                </a:effectLst>
                <a:cs typeface="Times New Roman" panose="02020603050405020304" pitchFamily="18" charset="0"/>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H</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r>
              <a:rPr lang="el-GR" altLang="en-US" sz="1600">
                <a:solidFill>
                  <a:schemeClr val="tx2"/>
                </a:solidFill>
                <a:effectLst>
                  <a:outerShdw blurRad="38100" dist="38100" dir="2700000" algn="tl">
                    <a:srgbClr val="000000"/>
                  </a:outerShdw>
                </a:effectLst>
                <a:cs typeface="Times New Roman" panose="02020603050405020304" pitchFamily="18" charset="0"/>
              </a:rPr>
              <a:t>) = </a:t>
            </a:r>
            <a:r>
              <a:rPr lang="en-US" altLang="en-US" sz="1600">
                <a:solidFill>
                  <a:schemeClr val="tx2"/>
                </a:solidFill>
                <a:effectLst>
                  <a:outerShdw blurRad="38100" dist="38100" dir="2700000" algn="tl">
                    <a:srgbClr val="000000"/>
                  </a:outerShdw>
                </a:effectLst>
                <a:cs typeface="Times New Roman" panose="02020603050405020304" pitchFamily="18" charset="0"/>
              </a:rPr>
              <a:t>N</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3</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Τα όξινα οξείδια αντιδρούν γενικά με το νερό και παρέχουν οξέα, γιαυτό καλούνται και οξεογόνα οξείδια.</a:t>
            </a:r>
            <a:r>
              <a:rPr lang="el-GR"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chemeClr val="accent1"/>
                </a:solidFill>
                <a:effectLst>
                  <a:outerShdw blurRad="38100" dist="38100" dir="2700000" algn="tl">
                    <a:srgbClr val="000000"/>
                  </a:outerShdw>
                </a:effectLst>
                <a:cs typeface="Times New Roman" panose="02020603050405020304" pitchFamily="18" charset="0"/>
              </a:rPr>
              <a:t>Εξαιρούνται από το παραπάνω κανόνα όλα τα όξινα οξείδια των μετάλλων και τα οξείδια πυριτίου (</a:t>
            </a:r>
            <a:r>
              <a:rPr lang="en-US" altLang="en-US" sz="1600">
                <a:solidFill>
                  <a:schemeClr val="accent1"/>
                </a:solidFill>
                <a:effectLst>
                  <a:outerShdw blurRad="38100" dist="38100" dir="2700000" algn="tl">
                    <a:srgbClr val="000000"/>
                  </a:outerShdw>
                </a:effectLst>
                <a:cs typeface="Times New Roman" panose="02020603050405020304" pitchFamily="18" charset="0"/>
              </a:rPr>
              <a:t>SiO</a:t>
            </a:r>
            <a:r>
              <a:rPr lang="el-GR"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l-GR" altLang="en-US" sz="1600">
                <a:solidFill>
                  <a:schemeClr val="accent1"/>
                </a:solidFill>
                <a:effectLst>
                  <a:outerShdw blurRad="38100" dist="38100" dir="2700000" algn="tl">
                    <a:srgbClr val="000000"/>
                  </a:outerShdw>
                </a:effectLst>
                <a:cs typeface="Times New Roman" panose="02020603050405020304" pitchFamily="18" charset="0"/>
              </a:rPr>
              <a:t>) και βορίου (</a:t>
            </a:r>
            <a:r>
              <a:rPr lang="en-US" altLang="en-US" sz="1600">
                <a:solidFill>
                  <a:schemeClr val="accent1"/>
                </a:solidFill>
                <a:effectLst>
                  <a:outerShdw blurRad="38100" dist="38100" dir="2700000" algn="tl">
                    <a:srgbClr val="000000"/>
                  </a:outerShdw>
                </a:effectLst>
                <a:cs typeface="Times New Roman" panose="02020603050405020304" pitchFamily="18" charset="0"/>
              </a:rPr>
              <a:t>B</a:t>
            </a:r>
            <a:r>
              <a:rPr lang="el-GR"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chemeClr val="accent1"/>
                </a:solidFill>
                <a:effectLst>
                  <a:outerShdw blurRad="38100" dist="38100" dir="2700000" algn="tl">
                    <a:srgbClr val="000000"/>
                  </a:outerShdw>
                </a:effectLst>
                <a:cs typeface="Times New Roman" panose="02020603050405020304" pitchFamily="18" charset="0"/>
              </a:rPr>
              <a:t>O</a:t>
            </a:r>
            <a:r>
              <a:rPr lang="el-GR" altLang="en-US" sz="1600" baseline="-30000">
                <a:solidFill>
                  <a:schemeClr val="accent1"/>
                </a:solidFill>
                <a:effectLst>
                  <a:outerShdw blurRad="38100" dist="38100" dir="2700000" algn="tl">
                    <a:srgbClr val="000000"/>
                  </a:outerShdw>
                </a:effectLst>
                <a:cs typeface="Times New Roman" panose="02020603050405020304" pitchFamily="18" charset="0"/>
              </a:rPr>
              <a:t>3</a:t>
            </a:r>
            <a:r>
              <a:rPr lang="el-GR" altLang="en-US" sz="1600">
                <a:solidFill>
                  <a:schemeClr val="accent1"/>
                </a:solidFill>
                <a:effectLst>
                  <a:outerShdw blurRad="38100" dist="38100" dir="2700000" algn="tl">
                    <a:srgbClr val="000000"/>
                  </a:outerShdw>
                </a:effectLst>
                <a:cs typeface="Times New Roman" panose="02020603050405020304" pitchFamily="18" charset="0"/>
              </a:rPr>
              <a:t>)</a:t>
            </a:r>
            <a:r>
              <a:rPr lang="en-GB"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p:txBody>
      </p:sp>
      <p:sp>
        <p:nvSpPr>
          <p:cNvPr id="5123" name="Rectangle 3"/>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
        <p:nvSpPr>
          <p:cNvPr id="5126" name="Rectangle 6"/>
          <p:cNvSpPr>
            <a:spLocks noChangeArrowheads="1"/>
          </p:cNvSpPr>
          <p:nvPr/>
        </p:nvSpPr>
        <p:spPr bwMode="auto">
          <a:xfrm>
            <a:off x="35956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5125" name="Object 5"/>
          <p:cNvGraphicFramePr>
            <a:graphicFrameLocks noChangeAspect="1"/>
          </p:cNvGraphicFramePr>
          <p:nvPr/>
        </p:nvGraphicFramePr>
        <p:xfrm>
          <a:off x="1752600" y="5791200"/>
          <a:ext cx="5410200" cy="633413"/>
        </p:xfrm>
        <a:graphic>
          <a:graphicData uri="http://schemas.openxmlformats.org/presentationml/2006/ole">
            <mc:AlternateContent xmlns:mc="http://schemas.openxmlformats.org/markup-compatibility/2006">
              <mc:Choice xmlns:v="urn:schemas-microsoft-com:vml" Requires="v">
                <p:oleObj spid="_x0000_s5127" r:id="rId3" imgW="1955800" imgH="228600" progId="Equation.3">
                  <p:embed/>
                </p:oleObj>
              </mc:Choice>
              <mc:Fallback>
                <p:oleObj r:id="rId3" imgW="1955800" imgH="228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791200"/>
                        <a:ext cx="5410200" cy="633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57200" y="1143000"/>
            <a:ext cx="8305800" cy="351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2"/>
            </a:pPr>
            <a:r>
              <a:rPr lang="el-GR" altLang="en-US" sz="1600" u="sng">
                <a:solidFill>
                  <a:schemeClr val="tx2"/>
                </a:solidFill>
                <a:effectLst>
                  <a:outerShdw blurRad="38100" dist="38100" dir="2700000" algn="tl">
                    <a:srgbClr val="000000"/>
                  </a:outerShdw>
                </a:effectLst>
              </a:rPr>
              <a:t>Αντιδράσεις όξινων και βασικών οξειδίων με νερό (ΣΥΝΕΧΕΙΑ)</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rPr>
              <a:t>Β</a:t>
            </a:r>
            <a:r>
              <a:rPr lang="el-GR" altLang="en-US" sz="1600">
                <a:solidFill>
                  <a:schemeClr val="tx2"/>
                </a:solidFill>
                <a:effectLst>
                  <a:outerShdw blurRad="38100" dist="38100" dir="2700000" algn="tl">
                    <a:srgbClr val="000000"/>
                  </a:outerShdw>
                </a:effectLst>
                <a:cs typeface="Times New Roman" panose="02020603050405020304" pitchFamily="18" charset="0"/>
              </a:rPr>
              <a:t>ασικά οξείδια ή ανυδρίτες βάσεων καλούνται τα οξείδια που εμφανίζουν βασικές ιδιότητες και τα οποία προκύπτουν από τις αντίστοιχες βάσεις με αφαίρεση μορίων νερού. Τα βασικά οξείδια είναι πάντα οξείδια μετάλλων</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ctr">
              <a:spcBef>
                <a:spcPct val="50000"/>
              </a:spcBef>
            </a:pPr>
            <a:r>
              <a:rPr lang="en-US" altLang="en-US" sz="1600">
                <a:solidFill>
                  <a:schemeClr val="tx2"/>
                </a:solidFill>
                <a:effectLst>
                  <a:outerShdw blurRad="38100" dist="38100" dir="2700000" algn="tl">
                    <a:srgbClr val="000000"/>
                  </a:outerShdw>
                </a:effectLst>
                <a:cs typeface="Times New Roman" panose="02020603050405020304" pitchFamily="18" charset="0"/>
              </a:rPr>
              <a:t>2NaOH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Na</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ctr">
              <a:spcBef>
                <a:spcPct val="50000"/>
              </a:spcBef>
            </a:pPr>
            <a:r>
              <a:rPr lang="en-US" altLang="en-US" sz="1600">
                <a:solidFill>
                  <a:schemeClr val="tx2"/>
                </a:solidFill>
                <a:effectLst>
                  <a:outerShdw blurRad="38100" dist="38100" dir="2700000" algn="tl">
                    <a:srgbClr val="000000"/>
                  </a:outerShdw>
                </a:effectLst>
                <a:cs typeface="Times New Roman" panose="02020603050405020304" pitchFamily="18" charset="0"/>
              </a:rPr>
              <a:t>Ca(OH)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CaO</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ctr">
              <a:spcBef>
                <a:spcPct val="50000"/>
              </a:spcBef>
            </a:pPr>
            <a:r>
              <a:rPr lang="en-US" altLang="en-US" sz="1600">
                <a:solidFill>
                  <a:schemeClr val="tx2"/>
                </a:solidFill>
                <a:effectLst>
                  <a:outerShdw blurRad="38100" dist="38100" dir="2700000" algn="tl">
                    <a:srgbClr val="000000"/>
                  </a:outerShdw>
                </a:effectLst>
                <a:cs typeface="Times New Roman" panose="02020603050405020304" pitchFamily="18" charset="0"/>
              </a:rPr>
              <a:t>2Fe(OH)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n-US" altLang="en-US" sz="1600">
                <a:solidFill>
                  <a:schemeClr val="tx2"/>
                </a:solidFill>
                <a:effectLst>
                  <a:outerShdw blurRad="38100" dist="38100" dir="2700000" algn="tl">
                    <a:srgbClr val="000000"/>
                  </a:outerShdw>
                </a:effectLst>
                <a:cs typeface="Times New Roman" panose="02020603050405020304" pitchFamily="18" charset="0"/>
              </a:rPr>
              <a:t> (-3H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 = Fe</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r>
              <a:rPr lang="en-US" altLang="en-US" sz="1600">
                <a:solidFill>
                  <a:schemeClr val="tx2"/>
                </a:solidFill>
                <a:effectLst>
                  <a:outerShdw blurRad="38100" dist="38100" dir="2700000" algn="tl">
                    <a:srgbClr val="000000"/>
                  </a:outerShdw>
                </a:effectLst>
                <a:cs typeface="Times New Roman" panose="02020603050405020304" pitchFamily="18" charset="0"/>
              </a:rPr>
              <a:t>O</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endParaRPr lang="el-GR" altLang="en-US" sz="1600" baseline="-30000">
              <a:solidFill>
                <a:schemeClr val="tx2"/>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accent1"/>
                </a:solidFill>
                <a:effectLst>
                  <a:outerShdw blurRad="38100" dist="38100" dir="2700000" algn="tl">
                    <a:srgbClr val="000000"/>
                  </a:outerShdw>
                </a:effectLst>
                <a:cs typeface="Times New Roman" panose="02020603050405020304" pitchFamily="18" charset="0"/>
              </a:rPr>
              <a:t>Τα βασικά οξείδια των αλκαλίων και αλκαλικών γαιών, δηλαδή </a:t>
            </a:r>
            <a:r>
              <a:rPr lang="en-US" altLang="en-US" sz="1600">
                <a:solidFill>
                  <a:schemeClr val="accent1"/>
                </a:solidFill>
                <a:effectLst>
                  <a:outerShdw blurRad="38100" dist="38100" dir="2700000" algn="tl">
                    <a:srgbClr val="000000"/>
                  </a:outerShdw>
                </a:effectLst>
                <a:cs typeface="Times New Roman" panose="02020603050405020304" pitchFamily="18" charset="0"/>
              </a:rPr>
              <a:t>Li</a:t>
            </a:r>
            <a:r>
              <a:rPr lang="el-GR" altLang="en-US" sz="1600">
                <a:solidFill>
                  <a:schemeClr val="accent1"/>
                </a:solidFill>
                <a:effectLst>
                  <a:outerShdw blurRad="38100" dist="38100" dir="2700000" algn="tl">
                    <a:srgbClr val="000000"/>
                  </a:outerShdw>
                </a:effectLst>
                <a:cs typeface="Times New Roman" panose="02020603050405020304" pitchFamily="18" charset="0"/>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K</a:t>
            </a:r>
            <a:r>
              <a:rPr lang="el-GR" altLang="en-US" sz="1600">
                <a:solidFill>
                  <a:schemeClr val="accent1"/>
                </a:solidFill>
                <a:effectLst>
                  <a:outerShdw blurRad="38100" dist="38100" dir="2700000" algn="tl">
                    <a:srgbClr val="000000"/>
                  </a:outerShdw>
                </a:effectLst>
                <a:cs typeface="Times New Roman" panose="02020603050405020304" pitchFamily="18" charset="0"/>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Na</a:t>
            </a:r>
            <a:r>
              <a:rPr lang="el-GR" altLang="en-US" sz="1600">
                <a:solidFill>
                  <a:schemeClr val="accent1"/>
                </a:solidFill>
                <a:effectLst>
                  <a:outerShdw blurRad="38100" dist="38100" dir="2700000" algn="tl">
                    <a:srgbClr val="000000"/>
                  </a:outerShdw>
                </a:effectLst>
                <a:cs typeface="Times New Roman" panose="02020603050405020304" pitchFamily="18" charset="0"/>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Ca</a:t>
            </a:r>
            <a:r>
              <a:rPr lang="el-GR" altLang="en-US" sz="1600">
                <a:solidFill>
                  <a:schemeClr val="accent1"/>
                </a:solidFill>
                <a:effectLst>
                  <a:outerShdw blurRad="38100" dist="38100" dir="2700000" algn="tl">
                    <a:srgbClr val="000000"/>
                  </a:outerShdw>
                </a:effectLst>
                <a:cs typeface="Times New Roman" panose="02020603050405020304" pitchFamily="18" charset="0"/>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Ba</a:t>
            </a:r>
            <a:r>
              <a:rPr lang="el-GR" altLang="en-US" sz="1600">
                <a:solidFill>
                  <a:schemeClr val="accent1"/>
                </a:solidFill>
                <a:effectLst>
                  <a:outerShdw blurRad="38100" dist="38100" dir="2700000" algn="tl">
                    <a:srgbClr val="000000"/>
                  </a:outerShdw>
                </a:effectLst>
                <a:cs typeface="Times New Roman" panose="02020603050405020304" pitchFamily="18" charset="0"/>
              </a:rPr>
              <a:t> και </a:t>
            </a:r>
            <a:r>
              <a:rPr lang="en-US" altLang="en-US" sz="1600">
                <a:solidFill>
                  <a:schemeClr val="accent1"/>
                </a:solidFill>
                <a:effectLst>
                  <a:outerShdw blurRad="38100" dist="38100" dir="2700000" algn="tl">
                    <a:srgbClr val="000000"/>
                  </a:outerShdw>
                </a:effectLst>
                <a:cs typeface="Times New Roman" panose="02020603050405020304" pitchFamily="18" charset="0"/>
              </a:rPr>
              <a:t>Mg</a:t>
            </a:r>
            <a:r>
              <a:rPr lang="el-GR" altLang="en-US" sz="1600">
                <a:solidFill>
                  <a:schemeClr val="accent1"/>
                </a:solidFill>
                <a:effectLst>
                  <a:outerShdw blurRad="38100" dist="38100" dir="2700000" algn="tl">
                    <a:srgbClr val="000000"/>
                  </a:outerShdw>
                </a:effectLst>
                <a:cs typeface="Times New Roman" panose="02020603050405020304" pitchFamily="18" charset="0"/>
              </a:rPr>
              <a:t>,  αντιδρούν με το νερό και παρέχουν τις αντίστοιχες βάσεις, γιαυτό καλούνται και βασεογόνα οξείδια.</a:t>
            </a:r>
            <a:r>
              <a:rPr lang="en-GB" altLang="en-US" sz="1600">
                <a:solidFill>
                  <a:schemeClr val="accent1"/>
                </a:solidFill>
                <a:effectLst>
                  <a:outerShdw blurRad="38100" dist="38100" dir="2700000" algn="tl">
                    <a:srgbClr val="000000"/>
                  </a:outerShdw>
                </a:effectLst>
              </a:rPr>
              <a:t> </a:t>
            </a:r>
          </a:p>
        </p:txBody>
      </p:sp>
      <p:sp>
        <p:nvSpPr>
          <p:cNvPr id="6147" name="Rectangle 3"/>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6149" name="Rectangle 5"/>
          <p:cNvSpPr>
            <a:spLocks noChangeArrowheads="1"/>
          </p:cNvSpPr>
          <p:nvPr/>
        </p:nvSpPr>
        <p:spPr bwMode="auto">
          <a:xfrm>
            <a:off x="3605213"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6148" name="Object 4"/>
          <p:cNvGraphicFramePr>
            <a:graphicFrameLocks noChangeAspect="1"/>
          </p:cNvGraphicFramePr>
          <p:nvPr/>
        </p:nvGraphicFramePr>
        <p:xfrm>
          <a:off x="1524000" y="5181600"/>
          <a:ext cx="6019800" cy="682625"/>
        </p:xfrm>
        <a:graphic>
          <a:graphicData uri="http://schemas.openxmlformats.org/presentationml/2006/ole">
            <mc:AlternateContent xmlns:mc="http://schemas.openxmlformats.org/markup-compatibility/2006">
              <mc:Choice xmlns:v="urn:schemas-microsoft-com:vml" Requires="v">
                <p:oleObj spid="_x0000_s6151" r:id="rId3" imgW="1930400" imgH="215900" progId="Equation.3">
                  <p:embed/>
                </p:oleObj>
              </mc:Choice>
              <mc:Fallback>
                <p:oleObj r:id="rId3" imgW="1930400" imgH="2159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5181600"/>
                        <a:ext cx="6019800" cy="682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0" name="Rectangle 6"/>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7171" name="Text Box 3"/>
          <p:cNvSpPr txBox="1">
            <a:spLocks noChangeArrowheads="1"/>
          </p:cNvSpPr>
          <p:nvPr/>
        </p:nvSpPr>
        <p:spPr bwMode="auto">
          <a:xfrm>
            <a:off x="457200" y="1066800"/>
            <a:ext cx="83058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3"/>
            </a:pPr>
            <a:r>
              <a:rPr lang="el-GR" altLang="en-US" sz="1600" u="sng">
                <a:solidFill>
                  <a:schemeClr val="tx2"/>
                </a:solidFill>
                <a:effectLst>
                  <a:outerShdw blurRad="38100" dist="38100" dir="2700000" algn="tl">
                    <a:srgbClr val="000000"/>
                  </a:outerShdw>
                </a:effectLst>
              </a:rPr>
              <a:t>Αντιδράσεις όξινων οξειδίων με βασικά οξείδια</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Τα όξινα και βασικά οξείδια αντιδρούν με βάσεις ή οξέα αντιστοίχως, καθώς και μεταξύ τους, όπως τα αντίστοιχα οξέα και οι βάσεις, σχηματίζοντας τα ίδια άλατα</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p:txBody>
      </p:sp>
      <p:sp>
        <p:nvSpPr>
          <p:cNvPr id="7174" name="Rectangle 6"/>
          <p:cNvSpPr>
            <a:spLocks noChangeArrowheads="1"/>
          </p:cNvSpPr>
          <p:nvPr/>
        </p:nvSpPr>
        <p:spPr bwMode="auto">
          <a:xfrm>
            <a:off x="315753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7176" name="Rectangle 8"/>
          <p:cNvSpPr>
            <a:spLocks noChangeArrowheads="1"/>
          </p:cNvSpPr>
          <p:nvPr/>
        </p:nvSpPr>
        <p:spPr bwMode="auto">
          <a:xfrm>
            <a:off x="363855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7178" name="Group 10"/>
          <p:cNvGrpSpPr>
            <a:grpSpLocks/>
          </p:cNvGrpSpPr>
          <p:nvPr/>
        </p:nvGrpSpPr>
        <p:grpSpPr bwMode="auto">
          <a:xfrm>
            <a:off x="457200" y="2514600"/>
            <a:ext cx="8001000" cy="3062288"/>
            <a:chOff x="288" y="1296"/>
            <a:chExt cx="5040" cy="1929"/>
          </a:xfrm>
        </p:grpSpPr>
        <p:graphicFrame>
          <p:nvGraphicFramePr>
            <p:cNvPr id="7172" name="Object 4"/>
            <p:cNvGraphicFramePr>
              <a:graphicFrameLocks noChangeAspect="1"/>
            </p:cNvGraphicFramePr>
            <p:nvPr/>
          </p:nvGraphicFramePr>
          <p:xfrm>
            <a:off x="912" y="1296"/>
            <a:ext cx="3744" cy="412"/>
          </p:xfrm>
          <a:graphic>
            <a:graphicData uri="http://schemas.openxmlformats.org/presentationml/2006/ole">
              <mc:AlternateContent xmlns:mc="http://schemas.openxmlformats.org/markup-compatibility/2006">
                <mc:Choice xmlns:v="urn:schemas-microsoft-com:vml" Requires="v">
                  <p:oleObj spid="_x0000_s7179" name="Equation" r:id="rId3" imgW="1981080" imgH="228600" progId="Equation.3">
                    <p:embed/>
                  </p:oleObj>
                </mc:Choice>
                <mc:Fallback>
                  <p:oleObj name="Equation" r:id="rId3" imgW="198108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 y="1296"/>
                          <a:ext cx="3744"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288" y="2016"/>
            <a:ext cx="5040" cy="407"/>
          </p:xfrm>
          <a:graphic>
            <a:graphicData uri="http://schemas.openxmlformats.org/presentationml/2006/ole">
              <mc:AlternateContent xmlns:mc="http://schemas.openxmlformats.org/markup-compatibility/2006">
                <mc:Choice xmlns:v="urn:schemas-microsoft-com:vml" Requires="v">
                  <p:oleObj spid="_x0000_s7180" r:id="rId5" imgW="2832100" imgH="228600" progId="Equation.3">
                    <p:embed/>
                  </p:oleObj>
                </mc:Choice>
                <mc:Fallback>
                  <p:oleObj r:id="rId5" imgW="283210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 y="2016"/>
                          <a:ext cx="5040" cy="4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5" name="Object 7"/>
            <p:cNvGraphicFramePr>
              <a:graphicFrameLocks noChangeAspect="1"/>
            </p:cNvGraphicFramePr>
            <p:nvPr/>
          </p:nvGraphicFramePr>
          <p:xfrm>
            <a:off x="912" y="2784"/>
            <a:ext cx="3600" cy="441"/>
          </p:xfrm>
          <a:graphic>
            <a:graphicData uri="http://schemas.openxmlformats.org/presentationml/2006/ole">
              <mc:AlternateContent xmlns:mc="http://schemas.openxmlformats.org/markup-compatibility/2006">
                <mc:Choice xmlns:v="urn:schemas-microsoft-com:vml" Requires="v">
                  <p:oleObj spid="_x0000_s7181" r:id="rId7" imgW="1866900" imgH="228600" progId="Equation.3">
                    <p:embed/>
                  </p:oleObj>
                </mc:Choice>
                <mc:Fallback>
                  <p:oleObj r:id="rId7" imgW="1866900" imgH="2286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2" y="2784"/>
                          <a:ext cx="3600" cy="4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177" name="Rectangle 9"/>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8195" name="Text Box 3"/>
          <p:cNvSpPr txBox="1">
            <a:spLocks noChangeArrowheads="1"/>
          </p:cNvSpPr>
          <p:nvPr/>
        </p:nvSpPr>
        <p:spPr bwMode="auto">
          <a:xfrm>
            <a:off x="457200" y="1219200"/>
            <a:ext cx="83058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4"/>
            </a:pPr>
            <a:r>
              <a:rPr lang="el-GR" altLang="en-US" sz="1600" u="sng">
                <a:solidFill>
                  <a:schemeClr val="tx2"/>
                </a:solidFill>
                <a:effectLst>
                  <a:outerShdw blurRad="38100" dist="38100" dir="2700000" algn="tl">
                    <a:srgbClr val="000000"/>
                  </a:outerShdw>
                </a:effectLst>
              </a:rPr>
              <a:t>Αντιδράσεις εξουδετέρωσης αμμωνίας</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Η αμμωνία (</a:t>
            </a:r>
            <a:r>
              <a:rPr lang="en-US" altLang="en-US" sz="1600">
                <a:solidFill>
                  <a:schemeClr val="tx2"/>
                </a:solidFill>
                <a:effectLst>
                  <a:outerShdw blurRad="38100" dist="38100" dir="2700000" algn="tl">
                    <a:srgbClr val="000000"/>
                  </a:outerShdw>
                </a:effectLst>
                <a:cs typeface="Times New Roman" panose="02020603050405020304" pitchFamily="18" charset="0"/>
              </a:rPr>
              <a:t>NH</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3</a:t>
            </a:r>
            <a:r>
              <a:rPr lang="el-GR" altLang="en-US" sz="1600">
                <a:solidFill>
                  <a:schemeClr val="tx2"/>
                </a:solidFill>
                <a:effectLst>
                  <a:outerShdw blurRad="38100" dist="38100" dir="2700000" algn="tl">
                    <a:srgbClr val="000000"/>
                  </a:outerShdw>
                </a:effectLst>
                <a:cs typeface="Times New Roman" panose="02020603050405020304" pitchFamily="18" charset="0"/>
              </a:rPr>
              <a:t>) είναι βάση σύμφωνα με όλες τις θεωρίες περί οξέων και βάσεων  με εξαίρεση τη θεωρία </a:t>
            </a:r>
            <a:r>
              <a:rPr lang="en-US" altLang="en-US" sz="1600">
                <a:solidFill>
                  <a:schemeClr val="tx2"/>
                </a:solidFill>
                <a:effectLst>
                  <a:outerShdw blurRad="38100" dist="38100" dir="2700000" algn="tl">
                    <a:srgbClr val="000000"/>
                  </a:outerShdw>
                </a:effectLst>
                <a:cs typeface="Times New Roman" panose="02020603050405020304" pitchFamily="18" charset="0"/>
              </a:rPr>
              <a:t>Arrhenius</a:t>
            </a:r>
            <a:r>
              <a:rPr lang="el-GR" altLang="en-US" sz="1600">
                <a:solidFill>
                  <a:schemeClr val="tx2"/>
                </a:solidFill>
                <a:effectLst>
                  <a:outerShdw blurRad="38100" dist="38100" dir="2700000" algn="tl">
                    <a:srgbClr val="000000"/>
                  </a:outerShdw>
                </a:effectLst>
                <a:cs typeface="Times New Roman" panose="02020603050405020304" pitchFamily="18" charset="0"/>
              </a:rPr>
              <a:t> και επομένως όταν διαλύεται στο νερό εμφανίζει βασικές ιδιότητες παρέχοντας ιόντα υδροξυλίου</a:t>
            </a:r>
            <a:r>
              <a:rPr lang="el-GR" altLang="en-US" sz="1600">
                <a:solidFill>
                  <a:srgbClr val="00CC00"/>
                </a:solidFill>
                <a:effectLst>
                  <a:outerShdw blurRad="38100" dist="38100" dir="2700000" algn="tl">
                    <a:srgbClr val="000000"/>
                  </a:outerShdw>
                </a:effectLst>
                <a:cs typeface="Times New Roman" panose="02020603050405020304" pitchFamily="18" charset="0"/>
              </a:rPr>
              <a:t> </a:t>
            </a:r>
            <a:endParaRPr lang="en-GB" altLang="en-US" sz="1600">
              <a:solidFill>
                <a:srgbClr val="00CC00"/>
              </a:solidFill>
              <a:effectLst>
                <a:outerShdw blurRad="38100" dist="38100" dir="2700000" algn="tl">
                  <a:srgbClr val="000000"/>
                </a:outerShdw>
              </a:effectLst>
              <a:cs typeface="Times New Roman" panose="02020603050405020304" pitchFamily="18" charset="0"/>
            </a:endParaRPr>
          </a:p>
        </p:txBody>
      </p:sp>
      <p:sp>
        <p:nvSpPr>
          <p:cNvPr id="8197" name="Rectangle 5"/>
          <p:cNvSpPr>
            <a:spLocks noChangeArrowheads="1"/>
          </p:cNvSpPr>
          <p:nvPr/>
        </p:nvSpPr>
        <p:spPr bwMode="auto">
          <a:xfrm>
            <a:off x="3300413"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8196" name="Object 4"/>
          <p:cNvGraphicFramePr>
            <a:graphicFrameLocks noChangeAspect="1"/>
          </p:cNvGraphicFramePr>
          <p:nvPr/>
        </p:nvGraphicFramePr>
        <p:xfrm>
          <a:off x="1219200" y="2743200"/>
          <a:ext cx="5943600" cy="557213"/>
        </p:xfrm>
        <a:graphic>
          <a:graphicData uri="http://schemas.openxmlformats.org/presentationml/2006/ole">
            <mc:AlternateContent xmlns:mc="http://schemas.openxmlformats.org/markup-compatibility/2006">
              <mc:Choice xmlns:v="urn:schemas-microsoft-com:vml" Requires="v">
                <p:oleObj spid="_x0000_s8205" r:id="rId3" imgW="2540000" imgH="241300" progId="Equation.3">
                  <p:embed/>
                </p:oleObj>
              </mc:Choice>
              <mc:Fallback>
                <p:oleObj r:id="rId3" imgW="2540000" imgH="2413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743200"/>
                        <a:ext cx="5943600" cy="557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9" name="Text Box 7"/>
          <p:cNvSpPr txBox="1">
            <a:spLocks noChangeArrowheads="1"/>
          </p:cNvSpPr>
          <p:nvPr/>
        </p:nvSpPr>
        <p:spPr bwMode="auto">
          <a:xfrm>
            <a:off x="914400" y="3657600"/>
            <a:ext cx="7772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n-US" sz="1600">
                <a:solidFill>
                  <a:schemeClr val="tx2"/>
                </a:solidFill>
                <a:effectLst>
                  <a:outerShdw blurRad="38100" dist="38100" dir="2700000" algn="tl">
                    <a:srgbClr val="000000"/>
                  </a:outerShdw>
                </a:effectLst>
                <a:cs typeface="Times New Roman" panose="02020603050405020304" pitchFamily="18" charset="0"/>
              </a:rPr>
              <a:t>Η αμμωνία αντιδρά με οξέα και δίνει αμμωνιακά άλατα συμπεριφερόμενη ως ανυδρίτης της υποθετικής βάσης του υδροξειδίου του αμμωνίου (</a:t>
            </a:r>
            <a:r>
              <a:rPr lang="en-US" altLang="en-US" sz="1600">
                <a:solidFill>
                  <a:schemeClr val="tx2"/>
                </a:solidFill>
                <a:effectLst>
                  <a:outerShdw blurRad="38100" dist="38100" dir="2700000" algn="tl">
                    <a:srgbClr val="000000"/>
                  </a:outerShdw>
                </a:effectLst>
                <a:cs typeface="Times New Roman" panose="02020603050405020304" pitchFamily="18" charset="0"/>
              </a:rPr>
              <a:t>NH</a:t>
            </a:r>
            <a:r>
              <a:rPr lang="el-GR" altLang="en-US" sz="1600" baseline="-30000">
                <a:solidFill>
                  <a:schemeClr val="tx2"/>
                </a:solidFill>
                <a:effectLst>
                  <a:outerShdw blurRad="38100" dist="38100" dir="2700000" algn="tl">
                    <a:srgbClr val="000000"/>
                  </a:outerShdw>
                </a:effectLst>
                <a:cs typeface="Times New Roman" panose="02020603050405020304" pitchFamily="18" charset="0"/>
              </a:rPr>
              <a:t>4</a:t>
            </a:r>
            <a:r>
              <a:rPr lang="en-US" altLang="en-US" sz="1600">
                <a:solidFill>
                  <a:schemeClr val="tx2"/>
                </a:solidFill>
                <a:effectLst>
                  <a:outerShdw blurRad="38100" dist="38100" dir="2700000" algn="tl">
                    <a:srgbClr val="000000"/>
                  </a:outerShdw>
                </a:effectLst>
                <a:cs typeface="Times New Roman" panose="02020603050405020304" pitchFamily="18" charset="0"/>
              </a:rPr>
              <a:t>OH</a:t>
            </a:r>
            <a:r>
              <a:rPr lang="el-GR" altLang="en-US" sz="1600">
                <a:solidFill>
                  <a:schemeClr val="tx2"/>
                </a:solidFill>
                <a:effectLst>
                  <a:outerShdw blurRad="38100" dist="38100" dir="2700000" algn="tl">
                    <a:srgbClr val="000000"/>
                  </a:outerShdw>
                </a:effectLst>
                <a:cs typeface="Times New Roman" panose="02020603050405020304" pitchFamily="18" charset="0"/>
              </a:rPr>
              <a:t>)</a:t>
            </a:r>
            <a:r>
              <a:rPr lang="en-GB" altLang="en-US" sz="1600">
                <a:solidFill>
                  <a:srgbClr val="00CC00"/>
                </a:solidFill>
                <a:effectLst>
                  <a:outerShdw blurRad="38100" dist="38100" dir="2700000" algn="tl">
                    <a:srgbClr val="000000"/>
                  </a:outerShdw>
                </a:effectLst>
              </a:rPr>
              <a:t> </a:t>
            </a:r>
          </a:p>
        </p:txBody>
      </p:sp>
      <p:sp>
        <p:nvSpPr>
          <p:cNvPr id="8201" name="Rectangle 9"/>
          <p:cNvSpPr>
            <a:spLocks noChangeArrowheads="1"/>
          </p:cNvSpPr>
          <p:nvPr/>
        </p:nvSpPr>
        <p:spPr bwMode="auto">
          <a:xfrm>
            <a:off x="361950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8200" name="Object 8"/>
          <p:cNvGraphicFramePr>
            <a:graphicFrameLocks noChangeAspect="1"/>
          </p:cNvGraphicFramePr>
          <p:nvPr/>
        </p:nvGraphicFramePr>
        <p:xfrm>
          <a:off x="1905000" y="4495800"/>
          <a:ext cx="4572000" cy="571500"/>
        </p:xfrm>
        <a:graphic>
          <a:graphicData uri="http://schemas.openxmlformats.org/presentationml/2006/ole">
            <mc:AlternateContent xmlns:mc="http://schemas.openxmlformats.org/markup-compatibility/2006">
              <mc:Choice xmlns:v="urn:schemas-microsoft-com:vml" Requires="v">
                <p:oleObj spid="_x0000_s8206" r:id="rId5" imgW="1905000" imgH="241300" progId="Equation.3">
                  <p:embed/>
                </p:oleObj>
              </mc:Choice>
              <mc:Fallback>
                <p:oleObj r:id="rId5" imgW="1905000" imgH="2413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4495800"/>
                        <a:ext cx="45720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3" name="Rectangle 11"/>
          <p:cNvSpPr>
            <a:spLocks noChangeArrowheads="1"/>
          </p:cNvSpPr>
          <p:nvPr/>
        </p:nvSpPr>
        <p:spPr bwMode="auto">
          <a:xfrm>
            <a:off x="308610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8202" name="Object 10"/>
          <p:cNvGraphicFramePr>
            <a:graphicFrameLocks noChangeAspect="1"/>
          </p:cNvGraphicFramePr>
          <p:nvPr/>
        </p:nvGraphicFramePr>
        <p:xfrm>
          <a:off x="990600" y="5486400"/>
          <a:ext cx="7315200" cy="587375"/>
        </p:xfrm>
        <a:graphic>
          <a:graphicData uri="http://schemas.openxmlformats.org/presentationml/2006/ole">
            <mc:AlternateContent xmlns:mc="http://schemas.openxmlformats.org/markup-compatibility/2006">
              <mc:Choice xmlns:v="urn:schemas-microsoft-com:vml" Requires="v">
                <p:oleObj spid="_x0000_s8207" r:id="rId7" imgW="2971800" imgH="241300" progId="Equation.3">
                  <p:embed/>
                </p:oleObj>
              </mc:Choice>
              <mc:Fallback>
                <p:oleObj r:id="rId7" imgW="2971800" imgH="2413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90600" y="5486400"/>
                        <a:ext cx="73152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4" name="Rectangle 12"/>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9219" name="Text Box 3"/>
          <p:cNvSpPr txBox="1">
            <a:spLocks noChangeArrowheads="1"/>
          </p:cNvSpPr>
          <p:nvPr/>
        </p:nvSpPr>
        <p:spPr bwMode="auto">
          <a:xfrm>
            <a:off x="457200" y="1143000"/>
            <a:ext cx="8305800" cy="363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5"/>
            </a:pPr>
            <a:r>
              <a:rPr lang="el-GR" altLang="en-US" sz="1600" u="sng">
                <a:solidFill>
                  <a:schemeClr val="tx2"/>
                </a:solidFill>
                <a:effectLst>
                  <a:outerShdw blurRad="38100" dist="38100" dir="2700000" algn="tl">
                    <a:srgbClr val="000000"/>
                  </a:outerShdw>
                </a:effectLst>
              </a:rPr>
              <a:t>Αντιδράσεις επαμφοτεριζόντων οξειδίων</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Επαμφοτερίζοντα οξείδια ονομάζονται εκείνα τα οξείδια που συμπεριφέρονται άλλοτε ως βασικά, αντιδρώντας με οξέα και άλλοτε ως όξινα, αντιδρώντας με καυστικά αλκάλια παρέχοντας σαν τελικά προϊόντα άλατα. Τα κυριότερα επαμφοτερίζοντα οξείδια είναι τα παρακάτω:</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rgbClr val="00CC00"/>
                </a:solidFill>
                <a:effectLst>
                  <a:outerShdw blurRad="38100" dist="38100" dir="2700000" algn="tl">
                    <a:srgbClr val="000000"/>
                  </a:outerShdw>
                </a:effectLst>
                <a:cs typeface="Times New Roman" panose="02020603050405020304" pitchFamily="18" charset="0"/>
              </a:rPr>
              <a:t> </a:t>
            </a:r>
            <a:endParaRPr lang="en-GB" altLang="en-US" sz="1600">
              <a:solidFill>
                <a:srgbClr val="00CC00"/>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b="1" i="1">
                <a:solidFill>
                  <a:srgbClr val="00CC00"/>
                </a:solidFill>
                <a:effectLst>
                  <a:outerShdw blurRad="38100" dist="38100" dir="2700000" algn="tl">
                    <a:srgbClr val="000000"/>
                  </a:outerShdw>
                </a:effectLst>
              </a:rPr>
              <a:t>	</a:t>
            </a:r>
            <a:r>
              <a:rPr lang="el-GR" altLang="en-US" sz="1600" b="1" i="1" u="sng">
                <a:solidFill>
                  <a:srgbClr val="00CC00"/>
                </a:solidFill>
                <a:effectLst>
                  <a:outerShdw blurRad="38100" dist="38100" dir="2700000" algn="tl">
                    <a:srgbClr val="000000"/>
                  </a:outerShdw>
                </a:effectLst>
                <a:cs typeface="Times New Roman" panose="02020603050405020304" pitchFamily="18" charset="0"/>
              </a:rPr>
              <a:t>Αντίστοιχο οξύ                     </a:t>
            </a:r>
            <a:r>
              <a:rPr lang="el-GR" altLang="en-US" sz="1600" b="1" i="1" u="sng">
                <a:solidFill>
                  <a:srgbClr val="00CC00"/>
                </a:solidFill>
                <a:effectLst>
                  <a:outerShdw blurRad="38100" dist="38100" dir="2700000" algn="tl">
                    <a:srgbClr val="000000"/>
                  </a:outerShdw>
                </a:effectLst>
              </a:rPr>
              <a:t>      </a:t>
            </a:r>
            <a:r>
              <a:rPr lang="el-GR" altLang="en-US" sz="1600" b="1" i="1" u="sng">
                <a:solidFill>
                  <a:srgbClr val="00CC00"/>
                </a:solidFill>
                <a:effectLst>
                  <a:outerShdw blurRad="38100" dist="38100" dir="2700000" algn="tl">
                    <a:srgbClr val="000000"/>
                  </a:outerShdw>
                </a:effectLst>
                <a:cs typeface="Times New Roman" panose="02020603050405020304" pitchFamily="18" charset="0"/>
              </a:rPr>
              <a:t>Επαμφοτερίζον οξείδιο                     </a:t>
            </a:r>
            <a:r>
              <a:rPr lang="el-GR" altLang="en-US" sz="1600" b="1" i="1" u="sng">
                <a:solidFill>
                  <a:srgbClr val="00CC00"/>
                </a:solidFill>
                <a:effectLst>
                  <a:outerShdw blurRad="38100" dist="38100" dir="2700000" algn="tl">
                    <a:srgbClr val="000000"/>
                  </a:outerShdw>
                </a:effectLst>
              </a:rPr>
              <a:t>       </a:t>
            </a:r>
            <a:r>
              <a:rPr lang="el-GR" altLang="en-US" sz="1600" b="1" i="1" u="sng">
                <a:solidFill>
                  <a:srgbClr val="00CC00"/>
                </a:solidFill>
                <a:effectLst>
                  <a:outerShdw blurRad="38100" dist="38100" dir="2700000" algn="tl">
                    <a:srgbClr val="000000"/>
                  </a:outerShdw>
                </a:effectLst>
                <a:cs typeface="Times New Roman" panose="02020603050405020304" pitchFamily="18" charset="0"/>
              </a:rPr>
              <a:t>Αντίστοιχη βάση</a:t>
            </a:r>
            <a:r>
              <a:rPr lang="el-GR" altLang="en-US" sz="1600">
                <a:solidFill>
                  <a:srgbClr val="00CC00"/>
                </a:solidFill>
                <a:effectLst>
                  <a:outerShdw blurRad="38100" dist="38100" dir="2700000" algn="tl">
                    <a:srgbClr val="000000"/>
                  </a:outerShdw>
                </a:effectLst>
                <a:cs typeface="Times New Roman" panose="02020603050405020304" pitchFamily="18" charset="0"/>
              </a:rPr>
              <a:t> </a:t>
            </a:r>
            <a:endParaRPr lang="en-GB" altLang="en-US" sz="1600">
              <a:solidFill>
                <a:srgbClr val="00CC00"/>
              </a:solidFill>
              <a:effectLst>
                <a:outerShdw blurRad="38100" dist="38100" dir="2700000" algn="tl">
                  <a:srgbClr val="000000"/>
                </a:outerShdw>
              </a:effectLst>
              <a:cs typeface="Times New Roman" panose="02020603050405020304" pitchFamily="18" charset="0"/>
            </a:endParaRPr>
          </a:p>
          <a:p>
            <a:pPr algn="just">
              <a:spcBef>
                <a:spcPct val="50000"/>
              </a:spcBef>
            </a:pPr>
            <a:r>
              <a:rPr lang="el-GR"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l-GR" altLang="en-US" sz="1600">
                <a:solidFill>
                  <a:schemeClr val="accent1"/>
                </a:solidFill>
                <a:effectLst>
                  <a:outerShdw blurRad="38100" dist="38100" dir="2700000" algn="tl">
                    <a:srgbClr val="000000"/>
                  </a:outerShdw>
                </a:effectLst>
                <a:cs typeface="Times New Roman" panose="02020603050405020304" pitchFamily="18" charset="0"/>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3</a:t>
            </a:r>
            <a:r>
              <a:rPr lang="en-US" altLang="en-US" sz="1600">
                <a:solidFill>
                  <a:schemeClr val="accent1"/>
                </a:solidFill>
                <a:effectLst>
                  <a:outerShdw blurRad="38100" dist="38100" dir="2700000" algn="tl">
                    <a:srgbClr val="000000"/>
                  </a:outerShdw>
                </a:effectLst>
                <a:cs typeface="Times New Roman" panose="02020603050405020304" pitchFamily="18" charset="0"/>
              </a:rPr>
              <a:t>AlO</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3</a:t>
            </a: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rgbClr val="00CC00"/>
                </a:solidFill>
                <a:effectLst>
                  <a:outerShdw blurRad="38100" dist="38100" dir="2700000" algn="tl">
                    <a:srgbClr val="000000"/>
                  </a:outerShdw>
                </a:effectLst>
                <a:cs typeface="Times New Roman" panose="02020603050405020304" pitchFamily="18" charset="0"/>
              </a:rPr>
              <a:t>Al</a:t>
            </a:r>
            <a:r>
              <a:rPr lang="en-US" altLang="en-US" sz="1600" baseline="-30000">
                <a:solidFill>
                  <a:srgbClr val="00CC00"/>
                </a:solidFill>
                <a:effectLst>
                  <a:outerShdw blurRad="38100" dist="38100" dir="2700000" algn="tl">
                    <a:srgbClr val="000000"/>
                  </a:outerShdw>
                </a:effectLst>
                <a:cs typeface="Times New Roman" panose="02020603050405020304" pitchFamily="18" charset="0"/>
              </a:rPr>
              <a:t>2</a:t>
            </a:r>
            <a:r>
              <a:rPr lang="en-US" altLang="en-US" sz="1600">
                <a:solidFill>
                  <a:srgbClr val="00CC00"/>
                </a:solidFill>
                <a:effectLst>
                  <a:outerShdw blurRad="38100" dist="38100" dir="2700000" algn="tl">
                    <a:srgbClr val="000000"/>
                  </a:outerShdw>
                </a:effectLst>
                <a:cs typeface="Times New Roman" panose="02020603050405020304" pitchFamily="18" charset="0"/>
              </a:rPr>
              <a:t>O</a:t>
            </a:r>
            <a:r>
              <a:rPr lang="en-US" altLang="en-US" sz="1600" baseline="-30000">
                <a:solidFill>
                  <a:srgbClr val="00CC00"/>
                </a:solidFill>
                <a:effectLst>
                  <a:outerShdw blurRad="38100" dist="38100" dir="2700000" algn="tl">
                    <a:srgbClr val="000000"/>
                  </a:outerShdw>
                </a:effectLst>
                <a:cs typeface="Times New Roman" panose="02020603050405020304" pitchFamily="18" charset="0"/>
              </a:rPr>
              <a:t>3</a:t>
            </a: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Al(OH)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3</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chemeClr val="accent1"/>
                </a:solidFill>
                <a:effectLst>
                  <a:outerShdw blurRad="38100" dist="38100" dir="2700000" algn="tl">
                    <a:srgbClr val="000000"/>
                  </a:outerShdw>
                </a:effectLst>
                <a:cs typeface="Times New Roman" panose="02020603050405020304" pitchFamily="18" charset="0"/>
              </a:rPr>
              <a:t>ZnO</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rgbClr val="00CC00"/>
                </a:solidFill>
                <a:effectLst>
                  <a:outerShdw blurRad="38100" dist="38100" dir="2700000" algn="tl">
                    <a:srgbClr val="000000"/>
                  </a:outerShdw>
                </a:effectLst>
                <a:cs typeface="Times New Roman" panose="02020603050405020304" pitchFamily="18" charset="0"/>
              </a:rPr>
              <a:t>ZnO		</a:t>
            </a:r>
            <a:r>
              <a:rPr lang="el-GR" altLang="en-US" sz="1600">
                <a:solidFill>
                  <a:srgbClr val="00CC00"/>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Zn(OH)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 H</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chemeClr val="accent1"/>
                </a:solidFill>
                <a:effectLst>
                  <a:outerShdw blurRad="38100" dist="38100" dir="2700000" algn="tl">
                    <a:srgbClr val="000000"/>
                  </a:outerShdw>
                </a:effectLst>
                <a:cs typeface="Times New Roman" panose="02020603050405020304" pitchFamily="18" charset="0"/>
              </a:rPr>
              <a:t>SnO</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rgbClr val="00CC00"/>
                </a:solidFill>
                <a:effectLst>
                  <a:outerShdw blurRad="38100" dist="38100" dir="2700000" algn="tl">
                    <a:srgbClr val="000000"/>
                  </a:outerShdw>
                </a:effectLst>
                <a:cs typeface="Times New Roman" panose="02020603050405020304" pitchFamily="18" charset="0"/>
              </a:rPr>
              <a:t>SnO		</a:t>
            </a:r>
            <a:r>
              <a:rPr lang="el-GR" altLang="en-US" sz="1600">
                <a:solidFill>
                  <a:srgbClr val="00CC00"/>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Sn(OH)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just">
              <a:spcBef>
                <a:spcPct val="50000"/>
              </a:spcBef>
            </a:pP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chemeClr val="accent1"/>
                </a:solidFill>
                <a:effectLst>
                  <a:outerShdw blurRad="38100" dist="38100" dir="2700000" algn="tl">
                    <a:srgbClr val="000000"/>
                  </a:outerShdw>
                </a:effectLst>
                <a:cs typeface="Times New Roman" panose="02020603050405020304" pitchFamily="18" charset="0"/>
              </a:rPr>
              <a:t>H</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chemeClr val="accent1"/>
                </a:solidFill>
                <a:effectLst>
                  <a:outerShdw blurRad="38100" dist="38100" dir="2700000" algn="tl">
                    <a:srgbClr val="000000"/>
                  </a:outerShdw>
                </a:effectLst>
                <a:cs typeface="Times New Roman" panose="02020603050405020304" pitchFamily="18" charset="0"/>
              </a:rPr>
              <a:t>PbO</a:t>
            </a:r>
            <a:r>
              <a:rPr lang="en-US" altLang="en-US" sz="1600" baseline="-30000">
                <a:solidFill>
                  <a:schemeClr val="accent1"/>
                </a:solidFill>
                <a:effectLst>
                  <a:outerShdw blurRad="38100" dist="38100" dir="2700000" algn="tl">
                    <a:srgbClr val="000000"/>
                  </a:outerShdw>
                </a:effectLst>
                <a:cs typeface="Times New Roman" panose="02020603050405020304" pitchFamily="18" charset="0"/>
              </a:rPr>
              <a:t>2</a:t>
            </a:r>
            <a:r>
              <a:rPr lang="en-US" altLang="en-US" sz="1600">
                <a:solidFill>
                  <a:srgbClr val="00CC00"/>
                </a:solidFill>
                <a:effectLst>
                  <a:outerShdw blurRad="38100" dist="38100" dir="2700000" algn="tl">
                    <a:srgbClr val="000000"/>
                  </a:outerShdw>
                </a:effectLst>
                <a:cs typeface="Times New Roman" panose="02020603050405020304" pitchFamily="18" charset="0"/>
              </a:rPr>
              <a:t>			</a:t>
            </a:r>
            <a:r>
              <a:rPr lang="el-GR" altLang="en-US" sz="1600">
                <a:solidFill>
                  <a:srgbClr val="00CC00"/>
                </a:solidFill>
                <a:effectLst>
                  <a:outerShdw blurRad="38100" dist="38100" dir="2700000" algn="tl">
                    <a:srgbClr val="000000"/>
                  </a:outerShdw>
                </a:effectLst>
              </a:rPr>
              <a:t>      </a:t>
            </a:r>
            <a:r>
              <a:rPr lang="en-US" altLang="en-US" sz="1600">
                <a:solidFill>
                  <a:srgbClr val="00CC00"/>
                </a:solidFill>
                <a:effectLst>
                  <a:outerShdw blurRad="38100" dist="38100" dir="2700000" algn="tl">
                    <a:srgbClr val="000000"/>
                  </a:outerShdw>
                </a:effectLst>
                <a:cs typeface="Times New Roman" panose="02020603050405020304" pitchFamily="18" charset="0"/>
              </a:rPr>
              <a:t>PbO			</a:t>
            </a:r>
            <a:r>
              <a:rPr lang="el-GR" altLang="en-US" sz="1600">
                <a:solidFill>
                  <a:srgbClr val="00CC00"/>
                </a:solidFill>
                <a:effectLst>
                  <a:outerShdw blurRad="38100" dist="38100" dir="2700000" algn="tl">
                    <a:srgbClr val="000000"/>
                  </a:outerShdw>
                </a:effectLst>
              </a:rPr>
              <a:t>          </a:t>
            </a:r>
            <a:r>
              <a:rPr lang="en-US" altLang="en-US" sz="1600">
                <a:solidFill>
                  <a:schemeClr val="tx2"/>
                </a:solidFill>
                <a:effectLst>
                  <a:outerShdw blurRad="38100" dist="38100" dir="2700000" algn="tl">
                    <a:srgbClr val="000000"/>
                  </a:outerShdw>
                </a:effectLst>
                <a:cs typeface="Times New Roman" panose="02020603050405020304" pitchFamily="18" charset="0"/>
              </a:rPr>
              <a:t>Pb(OH)</a:t>
            </a:r>
            <a:r>
              <a:rPr lang="en-US" altLang="en-US" sz="1600" baseline="-30000">
                <a:solidFill>
                  <a:schemeClr val="tx2"/>
                </a:solidFill>
                <a:effectLst>
                  <a:outerShdw blurRad="38100" dist="38100" dir="2700000" algn="tl">
                    <a:srgbClr val="000000"/>
                  </a:outerShdw>
                </a:effectLst>
                <a:cs typeface="Times New Roman" panose="02020603050405020304" pitchFamily="18" charset="0"/>
              </a:rPr>
              <a:t>2</a:t>
            </a:r>
            <a:endParaRPr lang="en-GB" altLang="en-US" sz="1600" baseline="-30000">
              <a:solidFill>
                <a:schemeClr val="tx2"/>
              </a:solidFill>
              <a:effectLst>
                <a:outerShdw blurRad="38100" dist="38100" dir="2700000" algn="tl">
                  <a:srgbClr val="000000"/>
                </a:outerShdw>
              </a:effectLst>
              <a:cs typeface="Times New Roman" panose="02020603050405020304" pitchFamily="18" charset="0"/>
            </a:endParaRPr>
          </a:p>
        </p:txBody>
      </p:sp>
      <p:sp>
        <p:nvSpPr>
          <p:cNvPr id="9221" name="Rectangle 5"/>
          <p:cNvSpPr>
            <a:spLocks noChangeArrowheads="1"/>
          </p:cNvSpPr>
          <p:nvPr/>
        </p:nvSpPr>
        <p:spPr bwMode="auto">
          <a:xfrm>
            <a:off x="294798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9220" name="Object 4"/>
          <p:cNvGraphicFramePr>
            <a:graphicFrameLocks noChangeAspect="1"/>
          </p:cNvGraphicFramePr>
          <p:nvPr/>
        </p:nvGraphicFramePr>
        <p:xfrm>
          <a:off x="1066800" y="5181600"/>
          <a:ext cx="7239000" cy="509588"/>
        </p:xfrm>
        <a:graphic>
          <a:graphicData uri="http://schemas.openxmlformats.org/presentationml/2006/ole">
            <mc:AlternateContent xmlns:mc="http://schemas.openxmlformats.org/markup-compatibility/2006">
              <mc:Choice xmlns:v="urn:schemas-microsoft-com:vml" Requires="v">
                <p:oleObj spid="_x0000_s9225" r:id="rId3" imgW="3251200" imgH="228600" progId="Equation.3">
                  <p:embed/>
                </p:oleObj>
              </mc:Choice>
              <mc:Fallback>
                <p:oleObj r:id="rId3" imgW="32512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5181600"/>
                        <a:ext cx="7239000" cy="509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3" name="Rectangle 7"/>
          <p:cNvSpPr>
            <a:spLocks noChangeArrowheads="1"/>
          </p:cNvSpPr>
          <p:nvPr/>
        </p:nvSpPr>
        <p:spPr bwMode="auto">
          <a:xfrm>
            <a:off x="296703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9222" name="Object 6"/>
          <p:cNvGraphicFramePr>
            <a:graphicFrameLocks noChangeAspect="1"/>
          </p:cNvGraphicFramePr>
          <p:nvPr/>
        </p:nvGraphicFramePr>
        <p:xfrm>
          <a:off x="1066800" y="5943600"/>
          <a:ext cx="7315200" cy="522288"/>
        </p:xfrm>
        <a:graphic>
          <a:graphicData uri="http://schemas.openxmlformats.org/presentationml/2006/ole">
            <mc:AlternateContent xmlns:mc="http://schemas.openxmlformats.org/markup-compatibility/2006">
              <mc:Choice xmlns:v="urn:schemas-microsoft-com:vml" Requires="v">
                <p:oleObj spid="_x0000_s9226" r:id="rId5" imgW="3213100" imgH="228600" progId="Equation.3">
                  <p:embed/>
                </p:oleObj>
              </mc:Choice>
              <mc:Fallback>
                <p:oleObj r:id="rId5" imgW="3213100" imgH="2286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5943600"/>
                        <a:ext cx="7315200" cy="522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4" name="Rectangle 8"/>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09600" y="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p>
          <a:p>
            <a:pPr algn="ctr"/>
            <a:r>
              <a:rPr lang="el-GR" altLang="en-US" sz="1600" u="sng">
                <a:solidFill>
                  <a:schemeClr val="accent1"/>
                </a:solidFill>
                <a:effectLst>
                  <a:outerShdw blurRad="38100" dist="38100" dir="2700000" algn="tl">
                    <a:srgbClr val="000000"/>
                  </a:outerShdw>
                </a:effectLst>
              </a:rPr>
              <a:t>Αντιδράσεις Όξινων και Βασικών Ενώσεων</a:t>
            </a:r>
            <a:endParaRPr lang="en-GB" altLang="en-US" sz="1600" u="sng">
              <a:solidFill>
                <a:schemeClr val="accent1"/>
              </a:solidFill>
              <a:effectLst>
                <a:outerShdw blurRad="38100" dist="38100" dir="2700000" algn="tl">
                  <a:srgbClr val="000000"/>
                </a:outerShdw>
              </a:effectLst>
            </a:endParaRPr>
          </a:p>
        </p:txBody>
      </p:sp>
      <p:sp>
        <p:nvSpPr>
          <p:cNvPr id="10243" name="Text Box 3"/>
          <p:cNvSpPr txBox="1">
            <a:spLocks noChangeArrowheads="1"/>
          </p:cNvSpPr>
          <p:nvPr/>
        </p:nvSpPr>
        <p:spPr bwMode="auto">
          <a:xfrm>
            <a:off x="457200" y="1143000"/>
            <a:ext cx="8305800" cy="168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startAt="5"/>
            </a:pPr>
            <a:r>
              <a:rPr lang="el-GR" altLang="en-US" sz="1600" u="sng">
                <a:solidFill>
                  <a:schemeClr val="tx2"/>
                </a:solidFill>
                <a:effectLst>
                  <a:outerShdw blurRad="38100" dist="38100" dir="2700000" algn="tl">
                    <a:srgbClr val="000000"/>
                  </a:outerShdw>
                </a:effectLst>
              </a:rPr>
              <a:t>Αντιδράσεις σχηματισμού όξινων αλάτων</a:t>
            </a:r>
            <a:r>
              <a:rPr lang="en-US" altLang="en-US" sz="1600">
                <a:solidFill>
                  <a:srgbClr val="00CC00"/>
                </a:solidFill>
                <a:effectLst>
                  <a:outerShdw blurRad="38100" dist="38100" dir="2700000" algn="tl">
                    <a:srgbClr val="000000"/>
                  </a:outerShdw>
                </a:effectLst>
              </a:rPr>
              <a:t>	</a:t>
            </a:r>
            <a:endParaRPr lang="el-GR" altLang="en-US" sz="1600">
              <a:solidFill>
                <a:srgbClr val="00CC00"/>
              </a:solidFill>
              <a:effectLst>
                <a:outerShdw blurRad="38100" dist="38100" dir="2700000" algn="tl">
                  <a:srgbClr val="000000"/>
                </a:outerShdw>
              </a:effectLst>
            </a:endParaRPr>
          </a:p>
          <a:p>
            <a:pPr>
              <a:spcBef>
                <a:spcPct val="50000"/>
              </a:spcBef>
            </a:pPr>
            <a:r>
              <a:rPr lang="el-GR" altLang="en-US" sz="1600">
                <a:solidFill>
                  <a:srgbClr val="00CC00"/>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Τα όξινα άλατα προκύπτουν θεωρητικώς με μερική αντικατάσταση των πρωτονίων ενός πολυβασικού οξέος από ιόν μετάλλου. </a:t>
            </a:r>
            <a:r>
              <a:rPr lang="el-GR" altLang="en-US" sz="1600">
                <a:solidFill>
                  <a:schemeClr val="tx2"/>
                </a:solidFill>
                <a:effectLst>
                  <a:outerShdw blurRad="38100" dist="38100" dir="2700000" algn="tl">
                    <a:srgbClr val="000000"/>
                  </a:outerShdw>
                </a:effectLst>
              </a:rPr>
              <a:t>                                                                                 </a:t>
            </a:r>
            <a:r>
              <a:rPr lang="el-GR" altLang="en-US" sz="1600">
                <a:solidFill>
                  <a:schemeClr val="tx2"/>
                </a:solidFill>
                <a:effectLst>
                  <a:outerShdw blurRad="38100" dist="38100" dir="2700000" algn="tl">
                    <a:srgbClr val="000000"/>
                  </a:outerShdw>
                </a:effectLst>
                <a:cs typeface="Times New Roman" panose="02020603050405020304" pitchFamily="18" charset="0"/>
              </a:rPr>
              <a:t>Σχηματίζονται πάντα κατά την επίδραση περίσσειας πολυβασικού οξέος ή του αντιστοίχου όξινου οξειδίου σε βάση. Με τον όρο “</a:t>
            </a:r>
            <a:r>
              <a:rPr lang="el-GR" altLang="en-US" sz="1600" u="sng">
                <a:solidFill>
                  <a:schemeClr val="tx2"/>
                </a:solidFill>
                <a:effectLst>
                  <a:outerShdw blurRad="38100" dist="38100" dir="2700000" algn="tl">
                    <a:srgbClr val="000000"/>
                  </a:outerShdw>
                </a:effectLst>
                <a:cs typeface="Times New Roman" panose="02020603050405020304" pitchFamily="18" charset="0"/>
              </a:rPr>
              <a:t>περίσσεια</a:t>
            </a:r>
            <a:r>
              <a:rPr lang="el-GR" altLang="en-US" sz="1600">
                <a:solidFill>
                  <a:schemeClr val="tx2"/>
                </a:solidFill>
                <a:effectLst>
                  <a:outerShdw blurRad="38100" dist="38100" dir="2700000" algn="tl">
                    <a:srgbClr val="000000"/>
                  </a:outerShdw>
                </a:effectLst>
                <a:cs typeface="Times New Roman" panose="02020603050405020304" pitchFamily="18" charset="0"/>
              </a:rPr>
              <a:t>” εννοείται ότι η ποσότητα του οξέος είναι μεγαλύτερη της στοιχειομετρικά απαιτουμένης για σχηματισμό ουδετέρου άλατος </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p:txBody>
      </p:sp>
      <p:sp>
        <p:nvSpPr>
          <p:cNvPr id="10245" name="Rectangle 5"/>
          <p:cNvSpPr>
            <a:spLocks noChangeArrowheads="1"/>
          </p:cNvSpPr>
          <p:nvPr/>
        </p:nvSpPr>
        <p:spPr bwMode="auto">
          <a:xfrm>
            <a:off x="3014663"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0244" name="Object 4"/>
          <p:cNvGraphicFramePr>
            <a:graphicFrameLocks noChangeAspect="1"/>
          </p:cNvGraphicFramePr>
          <p:nvPr/>
        </p:nvGraphicFramePr>
        <p:xfrm>
          <a:off x="990600" y="3048000"/>
          <a:ext cx="7467600" cy="525463"/>
        </p:xfrm>
        <a:graphic>
          <a:graphicData uri="http://schemas.openxmlformats.org/presentationml/2006/ole">
            <mc:AlternateContent xmlns:mc="http://schemas.openxmlformats.org/markup-compatibility/2006">
              <mc:Choice xmlns:v="urn:schemas-microsoft-com:vml" Requires="v">
                <p:oleObj spid="_x0000_s10252" r:id="rId3" imgW="3111500" imgH="215900" progId="Equation.3">
                  <p:embed/>
                </p:oleObj>
              </mc:Choice>
              <mc:Fallback>
                <p:oleObj r:id="rId3" imgW="3111500" imgH="2159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048000"/>
                        <a:ext cx="7467600"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7" name="Rectangle 7"/>
          <p:cNvSpPr>
            <a:spLocks noChangeArrowheads="1"/>
          </p:cNvSpPr>
          <p:nvPr/>
        </p:nvSpPr>
        <p:spPr bwMode="auto">
          <a:xfrm>
            <a:off x="295275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0246" name="Object 6"/>
          <p:cNvGraphicFramePr>
            <a:graphicFrameLocks noChangeAspect="1"/>
          </p:cNvGraphicFramePr>
          <p:nvPr/>
        </p:nvGraphicFramePr>
        <p:xfrm>
          <a:off x="914400" y="4267200"/>
          <a:ext cx="7772400" cy="525463"/>
        </p:xfrm>
        <a:graphic>
          <a:graphicData uri="http://schemas.openxmlformats.org/presentationml/2006/ole">
            <mc:AlternateContent xmlns:mc="http://schemas.openxmlformats.org/markup-compatibility/2006">
              <mc:Choice xmlns:v="urn:schemas-microsoft-com:vml" Requires="v">
                <p:oleObj spid="_x0000_s10253" r:id="rId5" imgW="3238500" imgH="215900" progId="Equation.3">
                  <p:embed/>
                </p:oleObj>
              </mc:Choice>
              <mc:Fallback>
                <p:oleObj r:id="rId5" imgW="3238500" imgH="2159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4267200"/>
                        <a:ext cx="7772400"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8" name="Text Box 8"/>
          <p:cNvSpPr txBox="1">
            <a:spLocks noChangeArrowheads="1"/>
          </p:cNvSpPr>
          <p:nvPr/>
        </p:nvSpPr>
        <p:spPr bwMode="auto">
          <a:xfrm>
            <a:off x="1295400" y="35814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a:cs typeface="Times New Roman" panose="02020603050405020304" pitchFamily="18" charset="0"/>
              </a:rPr>
              <a:t>(αναλογία </a:t>
            </a:r>
            <a:r>
              <a:rPr lang="en-US" altLang="en-US">
                <a:cs typeface="Times New Roman" panose="02020603050405020304" pitchFamily="18" charset="0"/>
              </a:rPr>
              <a:t>moles</a:t>
            </a:r>
            <a:r>
              <a:rPr lang="el-GR" altLang="en-US">
                <a:cs typeface="Times New Roman" panose="02020603050405020304" pitchFamily="18" charset="0"/>
              </a:rPr>
              <a:t> 1:1 για σχηματισμό όξινου άλατος)</a:t>
            </a:r>
            <a:r>
              <a:rPr lang="en-GB" altLang="en-US"/>
              <a:t> </a:t>
            </a:r>
          </a:p>
        </p:txBody>
      </p:sp>
      <p:sp>
        <p:nvSpPr>
          <p:cNvPr id="10249" name="Text Box 9"/>
          <p:cNvSpPr txBox="1">
            <a:spLocks noChangeArrowheads="1"/>
          </p:cNvSpPr>
          <p:nvPr/>
        </p:nvSpPr>
        <p:spPr bwMode="auto">
          <a:xfrm>
            <a:off x="1371600" y="4800600"/>
            <a:ext cx="716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a:cs typeface="Times New Roman" panose="02020603050405020304" pitchFamily="18" charset="0"/>
              </a:rPr>
              <a:t>(αναλογία </a:t>
            </a:r>
            <a:r>
              <a:rPr lang="en-US" altLang="en-US">
                <a:cs typeface="Times New Roman" panose="02020603050405020304" pitchFamily="18" charset="0"/>
              </a:rPr>
              <a:t>moles</a:t>
            </a:r>
            <a:r>
              <a:rPr lang="el-GR" altLang="en-US">
                <a:cs typeface="Times New Roman" panose="02020603050405020304" pitchFamily="18" charset="0"/>
              </a:rPr>
              <a:t> 1:2 για σχηματισμό ουδέτερου άλατος)</a:t>
            </a:r>
            <a:r>
              <a:rPr lang="en-GB" altLang="en-US"/>
              <a:t> </a:t>
            </a:r>
          </a:p>
        </p:txBody>
      </p:sp>
      <p:sp>
        <p:nvSpPr>
          <p:cNvPr id="10251" name="Rectangle 11"/>
          <p:cNvSpPr>
            <a:spLocks noChangeArrowheads="1"/>
          </p:cNvSpPr>
          <p:nvPr/>
        </p:nvSpPr>
        <p:spPr bwMode="auto">
          <a:xfrm>
            <a:off x="3233738"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0250" name="Object 10"/>
          <p:cNvGraphicFramePr>
            <a:graphicFrameLocks noChangeAspect="1"/>
          </p:cNvGraphicFramePr>
          <p:nvPr/>
        </p:nvGraphicFramePr>
        <p:xfrm>
          <a:off x="914400" y="5638800"/>
          <a:ext cx="7543800" cy="644525"/>
        </p:xfrm>
        <a:graphic>
          <a:graphicData uri="http://schemas.openxmlformats.org/presentationml/2006/ole">
            <mc:AlternateContent xmlns:mc="http://schemas.openxmlformats.org/markup-compatibility/2006">
              <mc:Choice xmlns:v="urn:schemas-microsoft-com:vml" Requires="v">
                <p:oleObj spid="_x0000_s10254" r:id="rId7" imgW="2679700" imgH="228600" progId="Equation.3">
                  <p:embed/>
                </p:oleObj>
              </mc:Choice>
              <mc:Fallback>
                <p:oleObj r:id="rId7" imgW="2679700" imgH="228600" progId="Equation.3">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5638800"/>
                        <a:ext cx="7543800"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60960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el-GR" altLang="en-US">
                <a:solidFill>
                  <a:schemeClr val="tx2"/>
                </a:solidFill>
                <a:effectLst>
                  <a:outerShdw blurRad="38100" dist="38100" dir="2700000" algn="tl">
                    <a:srgbClr val="000000"/>
                  </a:outerShdw>
                </a:effectLst>
              </a:rPr>
              <a:t>ΜΗ ΟΞΕΙΔΟΑΝΑΓΩΓΙΚΕΣ ΧΗΜΙΚΕΣ ΑΝΤΙΔΡΑΣΕΙΣ</a:t>
            </a:r>
            <a:endParaRPr lang="en-GB" altLang="en-US">
              <a:solidFill>
                <a:schemeClr val="tx2"/>
              </a:solidFill>
              <a:effectLst>
                <a:outerShdw blurRad="38100" dist="38100" dir="2700000" algn="tl">
                  <a:srgbClr val="000000"/>
                </a:outerShdw>
              </a:effectLst>
            </a:endParaRPr>
          </a:p>
        </p:txBody>
      </p:sp>
      <p:sp>
        <p:nvSpPr>
          <p:cNvPr id="11268" name="Text Box 4"/>
          <p:cNvSpPr txBox="1">
            <a:spLocks noChangeArrowheads="1"/>
          </p:cNvSpPr>
          <p:nvPr/>
        </p:nvSpPr>
        <p:spPr bwMode="auto">
          <a:xfrm>
            <a:off x="457200" y="609600"/>
            <a:ext cx="830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l-GR" altLang="en-US" sz="1600" u="sng">
                <a:solidFill>
                  <a:schemeClr val="accent1"/>
                </a:solidFill>
                <a:effectLst>
                  <a:outerShdw blurRad="38100" dist="38100" dir="2700000" algn="tl">
                    <a:srgbClr val="000000"/>
                  </a:outerShdw>
                </a:effectLst>
              </a:rPr>
              <a:t>Αντιδράσεις Θερμικής Διάσπασης</a:t>
            </a:r>
            <a:r>
              <a:rPr lang="el-GR" altLang="en-US" sz="1600">
                <a:solidFill>
                  <a:schemeClr val="accent1"/>
                </a:solidFill>
                <a:effectLst>
                  <a:outerShdw blurRad="38100" dist="38100" dir="2700000" algn="tl">
                    <a:srgbClr val="000000"/>
                  </a:outerShdw>
                </a:effectLst>
              </a:rPr>
              <a:t>  </a:t>
            </a:r>
            <a:r>
              <a:rPr lang="el-GR" altLang="en-US" sz="1600" u="sng">
                <a:solidFill>
                  <a:schemeClr val="accent1"/>
                </a:solidFill>
                <a:effectLst>
                  <a:outerShdw blurRad="38100" dist="38100" dir="2700000" algn="tl">
                    <a:srgbClr val="000000"/>
                  </a:outerShdw>
                </a:effectLst>
              </a:rPr>
              <a:t>(</a:t>
            </a:r>
            <a:r>
              <a:rPr lang="en-US" altLang="en-US" sz="1600" u="sng">
                <a:solidFill>
                  <a:schemeClr val="accent1"/>
                </a:solidFill>
                <a:effectLst>
                  <a:outerShdw blurRad="38100" dist="38100" dir="2700000" algn="tl">
                    <a:srgbClr val="000000"/>
                  </a:outerShdw>
                </a:effectLst>
              </a:rPr>
              <a:t>Thermal Decomposition)</a:t>
            </a:r>
          </a:p>
        </p:txBody>
      </p:sp>
      <p:sp>
        <p:nvSpPr>
          <p:cNvPr id="11270" name="Text Box 6"/>
          <p:cNvSpPr txBox="1">
            <a:spLocks noChangeArrowheads="1"/>
          </p:cNvSpPr>
          <p:nvPr/>
        </p:nvSpPr>
        <p:spPr bwMode="auto">
          <a:xfrm>
            <a:off x="457200" y="1143000"/>
            <a:ext cx="83058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a:solidFill>
                  <a:schemeClr val="tx2"/>
                </a:solidFill>
                <a:effectLst>
                  <a:outerShdw blurRad="38100" dist="38100" dir="2700000" algn="tl">
                    <a:srgbClr val="000000"/>
                  </a:outerShdw>
                </a:effectLst>
                <a:cs typeface="Times New Roman" panose="02020603050405020304" pitchFamily="18" charset="0"/>
              </a:rPr>
              <a:t>Αντιδράσεις θερμικής διάσπασης ονομάζονται οι αντιδράσεις αποσύνθεσης μιας ένωσης με παροχή θερμικής ενέργειας. Οι αντιδράσεις αυτές έχουν πάντα ως ωθούσα δύναμη τον σχηματισμό ενός αερίου</a:t>
            </a:r>
            <a:endParaRPr lang="en-GB" altLang="en-US" sz="1600">
              <a:solidFill>
                <a:schemeClr val="tx2"/>
              </a:solidFill>
              <a:effectLst>
                <a:outerShdw blurRad="38100" dist="38100" dir="2700000" algn="tl">
                  <a:srgbClr val="000000"/>
                </a:outerShdw>
              </a:effectLst>
              <a:cs typeface="Times New Roman" panose="02020603050405020304" pitchFamily="18" charset="0"/>
            </a:endParaRPr>
          </a:p>
          <a:p>
            <a:pPr algn="ctr">
              <a:spcBef>
                <a:spcPct val="50000"/>
              </a:spcBef>
            </a:pPr>
            <a:r>
              <a:rPr lang="el-GR" altLang="en-US" sz="1600" u="sng">
                <a:effectLst>
                  <a:outerShdw blurRad="38100" dist="38100" dir="2700000" algn="tl">
                    <a:srgbClr val="000000"/>
                  </a:outerShdw>
                </a:effectLst>
              </a:rPr>
              <a:t>Διάσπαση ανθρακικών αλάτων</a:t>
            </a:r>
            <a:r>
              <a:rPr lang="el-GR" altLang="en-US" sz="1600"/>
              <a:t> </a:t>
            </a:r>
          </a:p>
          <a:p>
            <a:pPr>
              <a:spcBef>
                <a:spcPct val="50000"/>
              </a:spcBef>
            </a:pPr>
            <a:r>
              <a:rPr lang="el-GR" altLang="en-US" sz="1600"/>
              <a:t>Τ</a:t>
            </a:r>
            <a:r>
              <a:rPr lang="el-GR" altLang="en-US" sz="1600">
                <a:cs typeface="Times New Roman" panose="02020603050405020304" pitchFamily="18" charset="0"/>
              </a:rPr>
              <a:t>α περισσότερα ανθρακικά άλατα υφίστανται διάσπαση παράγοντας πάντα διοξείδιο του άνθρακα και οξείδιο του μετάλλου τα οποία αποτελούν τα συστατικά από τα οποία συντίθενται  τα ανθρακικά άλατα. Εξαίρεση σε αυτό το κανόνα αποτελούν τα ανθρακικά άλατα των δραστικών μετάλλων </a:t>
            </a:r>
            <a:r>
              <a:rPr lang="en-US" altLang="en-US" sz="1600">
                <a:cs typeface="Times New Roman" panose="02020603050405020304" pitchFamily="18" charset="0"/>
              </a:rPr>
              <a:t>Na</a:t>
            </a:r>
            <a:r>
              <a:rPr lang="el-GR" altLang="en-US" sz="1600">
                <a:cs typeface="Times New Roman" panose="02020603050405020304" pitchFamily="18" charset="0"/>
              </a:rPr>
              <a:t>, </a:t>
            </a:r>
            <a:r>
              <a:rPr lang="en-US" altLang="en-US" sz="1600">
                <a:cs typeface="Times New Roman" panose="02020603050405020304" pitchFamily="18" charset="0"/>
              </a:rPr>
              <a:t>K</a:t>
            </a:r>
            <a:r>
              <a:rPr lang="el-GR" altLang="en-US" sz="1600">
                <a:cs typeface="Times New Roman" panose="02020603050405020304" pitchFamily="18" charset="0"/>
              </a:rPr>
              <a:t>, </a:t>
            </a:r>
            <a:r>
              <a:rPr lang="en-US" altLang="en-US" sz="1600">
                <a:cs typeface="Times New Roman" panose="02020603050405020304" pitchFamily="18" charset="0"/>
              </a:rPr>
              <a:t>Rb</a:t>
            </a:r>
            <a:r>
              <a:rPr lang="el-GR" altLang="en-US" sz="1600">
                <a:cs typeface="Times New Roman" panose="02020603050405020304" pitchFamily="18" charset="0"/>
              </a:rPr>
              <a:t> και </a:t>
            </a:r>
            <a:r>
              <a:rPr lang="en-US" altLang="en-US" sz="1600">
                <a:cs typeface="Times New Roman" panose="02020603050405020304" pitchFamily="18" charset="0"/>
              </a:rPr>
              <a:t>Cs</a:t>
            </a:r>
            <a:r>
              <a:rPr lang="el-GR" altLang="en-US" sz="1600">
                <a:cs typeface="Times New Roman" panose="02020603050405020304" pitchFamily="18" charset="0"/>
              </a:rPr>
              <a:t> τα οποία δεν διασπώνται θερμικά.</a:t>
            </a:r>
            <a:r>
              <a:rPr lang="en-GB" altLang="en-US" sz="1600"/>
              <a:t> </a:t>
            </a:r>
          </a:p>
        </p:txBody>
      </p:sp>
      <p:sp>
        <p:nvSpPr>
          <p:cNvPr id="11272" name="Rectangle 8"/>
          <p:cNvSpPr>
            <a:spLocks noChangeArrowheads="1"/>
          </p:cNvSpPr>
          <p:nvPr/>
        </p:nvSpPr>
        <p:spPr bwMode="auto">
          <a:xfrm>
            <a:off x="361950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1271" name="Object 7"/>
          <p:cNvGraphicFramePr>
            <a:graphicFrameLocks noChangeAspect="1"/>
          </p:cNvGraphicFramePr>
          <p:nvPr/>
        </p:nvGraphicFramePr>
        <p:xfrm>
          <a:off x="1828800" y="3581400"/>
          <a:ext cx="4267200" cy="512763"/>
        </p:xfrm>
        <a:graphic>
          <a:graphicData uri="http://schemas.openxmlformats.org/presentationml/2006/ole">
            <mc:AlternateContent xmlns:mc="http://schemas.openxmlformats.org/markup-compatibility/2006">
              <mc:Choice xmlns:v="urn:schemas-microsoft-com:vml" Requires="v">
                <p:oleObj spid="_x0000_s11276" r:id="rId3" imgW="1905000" imgH="228600" progId="Equation.3">
                  <p:embed/>
                </p:oleObj>
              </mc:Choice>
              <mc:Fallback>
                <p:oleObj r:id="rId3" imgW="1905000" imgH="2286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581400"/>
                        <a:ext cx="4267200"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3" name="Text Box 9"/>
          <p:cNvSpPr txBox="1">
            <a:spLocks noChangeArrowheads="1"/>
          </p:cNvSpPr>
          <p:nvPr/>
        </p:nvSpPr>
        <p:spPr bwMode="auto">
          <a:xfrm>
            <a:off x="457200" y="4114800"/>
            <a:ext cx="8382000" cy="192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n-US" sz="1600" u="sng">
                <a:effectLst>
                  <a:outerShdw blurRad="38100" dist="38100" dir="2700000" algn="tl">
                    <a:srgbClr val="000000"/>
                  </a:outerShdw>
                </a:effectLst>
              </a:rPr>
              <a:t>Διάσπαση αμμωνιακών αλάτων</a:t>
            </a:r>
            <a:r>
              <a:rPr lang="el-GR" altLang="en-US" sz="1600"/>
              <a:t> </a:t>
            </a:r>
          </a:p>
          <a:p>
            <a:pPr>
              <a:spcBef>
                <a:spcPct val="50000"/>
              </a:spcBef>
            </a:pPr>
            <a:r>
              <a:rPr lang="el-GR" altLang="en-US" sz="1600">
                <a:cs typeface="Times New Roman" panose="02020603050405020304" pitchFamily="18" charset="0"/>
              </a:rPr>
              <a:t>Αντιδράσεις θερμικής διάσπασης υφίστανται τα άλατα του αμμωνίου που αποσυντίθενται  πάντα παράγοντας αέρια αμμωνία. Η αντίδραση αυτή γίνεται πάντα όταν το αμμωνιακό άλας περιέχει ανιόν το οποίο βρίσκεται στην χαμηλότερη του οξειδωτική βαθμίδα και δεν μπορεί προφανώς να αναχθεί. Σε διαφορετική περίπτωση, έχουμε θερμική διάσπαση αμμωνιακών αλάτων που ανήκει στην κατηγορία των οξειδοαναγωγικών αντιδράσεων και δεν οδηγεί ποτέ σε σχηματισμό αέριας αμμωνίας.</a:t>
            </a:r>
            <a:r>
              <a:rPr lang="en-GB" altLang="en-US" sz="1600"/>
              <a:t> </a:t>
            </a:r>
          </a:p>
        </p:txBody>
      </p:sp>
      <p:sp>
        <p:nvSpPr>
          <p:cNvPr id="11275" name="Rectangle 11"/>
          <p:cNvSpPr>
            <a:spLocks noChangeArrowheads="1"/>
          </p:cNvSpPr>
          <p:nvPr/>
        </p:nvSpPr>
        <p:spPr bwMode="auto">
          <a:xfrm>
            <a:off x="3529013"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aphicFrame>
        <p:nvGraphicFramePr>
          <p:cNvPr id="11274" name="Object 10"/>
          <p:cNvGraphicFramePr>
            <a:graphicFrameLocks noChangeAspect="1"/>
          </p:cNvGraphicFramePr>
          <p:nvPr/>
        </p:nvGraphicFramePr>
        <p:xfrm>
          <a:off x="1752600" y="6096000"/>
          <a:ext cx="4648200" cy="509588"/>
        </p:xfrm>
        <a:graphic>
          <a:graphicData uri="http://schemas.openxmlformats.org/presentationml/2006/ole">
            <mc:AlternateContent xmlns:mc="http://schemas.openxmlformats.org/markup-compatibility/2006">
              <mc:Choice xmlns:v="urn:schemas-microsoft-com:vml" Requires="v">
                <p:oleObj spid="_x0000_s11277" r:id="rId5" imgW="2082800" imgH="228600" progId="Equation.3">
                  <p:embed/>
                </p:oleObj>
              </mc:Choice>
              <mc:Fallback>
                <p:oleObj r:id="rId5" imgW="2082800" imgH="2286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6096000"/>
                        <a:ext cx="4648200" cy="509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2238</Words>
  <Application>Microsoft Office PowerPoint</Application>
  <PresentationFormat>On-screen Show (4:3)</PresentationFormat>
  <Paragraphs>267</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4" baseType="lpstr">
      <vt:lpstr>Times New Roman</vt:lpstr>
      <vt:lpstr>Wingdings</vt:lpstr>
      <vt:lpstr>Wingdings 3</vt:lpstr>
      <vt:lpstr>Symbol</vt:lpstr>
      <vt:lpstr>Default Design</vt:lpstr>
      <vt:lpstr>Microsoft Equation 3.0</vt:lpstr>
      <vt:lpstr>Microsoft Document</vt:lpstr>
      <vt:lpstr>ΧΗΜΙΚΕΣ ΑΝΤΙΔΡΑΣΕΙΣ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Laboratory of Metallurgy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ΧΗΜΙΚΕΣ ΑΝΤΙΔΡΑΣΕΙΣ</dc:title>
  <dc:creator>Dr. Panias Dimitrios</dc:creator>
  <cp:lastModifiedBy>Dimitris Panias</cp:lastModifiedBy>
  <cp:revision>54</cp:revision>
  <dcterms:created xsi:type="dcterms:W3CDTF">2003-10-22T13:55:49Z</dcterms:created>
  <dcterms:modified xsi:type="dcterms:W3CDTF">2017-04-02T17:11:36Z</dcterms:modified>
</cp:coreProperties>
</file>