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3366FF"/>
    <a:srgbClr val="FF0066"/>
    <a:srgbClr val="FF3300"/>
    <a:srgbClr val="CCFF33"/>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p:restoredTop sz="90929"/>
  </p:normalViewPr>
  <p:slideViewPr>
    <p:cSldViewPr>
      <p:cViewPr varScale="1">
        <p:scale>
          <a:sx n="100" d="100"/>
          <a:sy n="100" d="100"/>
        </p:scale>
        <p:origin x="117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BDD5DB5C-C26E-4C41-8F17-681F4DDABA4A}" type="slidenum">
              <a:rPr lang="en-GB" altLang="en-US"/>
              <a:pPr/>
              <a:t>‹#›</a:t>
            </a:fld>
            <a:endParaRPr lang="en-GB" altLang="en-US"/>
          </a:p>
        </p:txBody>
      </p:sp>
    </p:spTree>
    <p:extLst>
      <p:ext uri="{BB962C8B-B14F-4D97-AF65-F5344CB8AC3E}">
        <p14:creationId xmlns:p14="http://schemas.microsoft.com/office/powerpoint/2010/main" val="1529051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50D24051-367A-40D9-A8DD-B4F09F789876}" type="slidenum">
              <a:rPr lang="en-GB" altLang="en-US"/>
              <a:pPr/>
              <a:t>‹#›</a:t>
            </a:fld>
            <a:endParaRPr lang="en-GB" altLang="en-US"/>
          </a:p>
        </p:txBody>
      </p:sp>
    </p:spTree>
    <p:extLst>
      <p:ext uri="{BB962C8B-B14F-4D97-AF65-F5344CB8AC3E}">
        <p14:creationId xmlns:p14="http://schemas.microsoft.com/office/powerpoint/2010/main" val="642410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AA4AF534-8B36-497D-98E2-147509A8B914}" type="slidenum">
              <a:rPr lang="en-GB" altLang="en-US"/>
              <a:pPr/>
              <a:t>‹#›</a:t>
            </a:fld>
            <a:endParaRPr lang="en-GB" altLang="en-US"/>
          </a:p>
        </p:txBody>
      </p:sp>
    </p:spTree>
    <p:extLst>
      <p:ext uri="{BB962C8B-B14F-4D97-AF65-F5344CB8AC3E}">
        <p14:creationId xmlns:p14="http://schemas.microsoft.com/office/powerpoint/2010/main" val="3643714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D1D97C02-3221-4E25-8959-3D082C0BC022}" type="slidenum">
              <a:rPr lang="en-GB" altLang="en-US"/>
              <a:pPr/>
              <a:t>‹#›</a:t>
            </a:fld>
            <a:endParaRPr lang="en-GB" altLang="en-US"/>
          </a:p>
        </p:txBody>
      </p:sp>
    </p:spTree>
    <p:extLst>
      <p:ext uri="{BB962C8B-B14F-4D97-AF65-F5344CB8AC3E}">
        <p14:creationId xmlns:p14="http://schemas.microsoft.com/office/powerpoint/2010/main" val="4153240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49D68BDE-772B-4385-819B-61314FA48A34}" type="slidenum">
              <a:rPr lang="en-GB" altLang="en-US"/>
              <a:pPr/>
              <a:t>‹#›</a:t>
            </a:fld>
            <a:endParaRPr lang="en-GB" altLang="en-US"/>
          </a:p>
        </p:txBody>
      </p:sp>
    </p:spTree>
    <p:extLst>
      <p:ext uri="{BB962C8B-B14F-4D97-AF65-F5344CB8AC3E}">
        <p14:creationId xmlns:p14="http://schemas.microsoft.com/office/powerpoint/2010/main" val="4213920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C7DD370E-A18B-4800-9D96-833E44A90439}" type="slidenum">
              <a:rPr lang="en-GB" altLang="en-US"/>
              <a:pPr/>
              <a:t>‹#›</a:t>
            </a:fld>
            <a:endParaRPr lang="en-GB" altLang="en-US"/>
          </a:p>
        </p:txBody>
      </p:sp>
    </p:spTree>
    <p:extLst>
      <p:ext uri="{BB962C8B-B14F-4D97-AF65-F5344CB8AC3E}">
        <p14:creationId xmlns:p14="http://schemas.microsoft.com/office/powerpoint/2010/main" val="4008147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1E281F81-B2CF-4CD2-824D-FB8CE3F63914}" type="slidenum">
              <a:rPr lang="en-GB" altLang="en-US"/>
              <a:pPr/>
              <a:t>‹#›</a:t>
            </a:fld>
            <a:endParaRPr lang="en-GB" altLang="en-US"/>
          </a:p>
        </p:txBody>
      </p:sp>
    </p:spTree>
    <p:extLst>
      <p:ext uri="{BB962C8B-B14F-4D97-AF65-F5344CB8AC3E}">
        <p14:creationId xmlns:p14="http://schemas.microsoft.com/office/powerpoint/2010/main" val="4120381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598A8D53-BCC1-493A-9802-843AA3FE7EAA}" type="slidenum">
              <a:rPr lang="en-GB" altLang="en-US"/>
              <a:pPr/>
              <a:t>‹#›</a:t>
            </a:fld>
            <a:endParaRPr lang="en-GB" altLang="en-US"/>
          </a:p>
        </p:txBody>
      </p:sp>
    </p:spTree>
    <p:extLst>
      <p:ext uri="{BB962C8B-B14F-4D97-AF65-F5344CB8AC3E}">
        <p14:creationId xmlns:p14="http://schemas.microsoft.com/office/powerpoint/2010/main" val="3299363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8F3D839F-1517-4EDB-A1CE-06C1FE51A4B5}" type="slidenum">
              <a:rPr lang="en-GB" altLang="en-US"/>
              <a:pPr/>
              <a:t>‹#›</a:t>
            </a:fld>
            <a:endParaRPr lang="en-GB" altLang="en-US"/>
          </a:p>
        </p:txBody>
      </p:sp>
    </p:spTree>
    <p:extLst>
      <p:ext uri="{BB962C8B-B14F-4D97-AF65-F5344CB8AC3E}">
        <p14:creationId xmlns:p14="http://schemas.microsoft.com/office/powerpoint/2010/main" val="587914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F30BE42F-334C-4725-A18C-B1A793C7ADE8}" type="slidenum">
              <a:rPr lang="en-GB" altLang="en-US"/>
              <a:pPr/>
              <a:t>‹#›</a:t>
            </a:fld>
            <a:endParaRPr lang="en-GB" altLang="en-US"/>
          </a:p>
        </p:txBody>
      </p:sp>
    </p:spTree>
    <p:extLst>
      <p:ext uri="{BB962C8B-B14F-4D97-AF65-F5344CB8AC3E}">
        <p14:creationId xmlns:p14="http://schemas.microsoft.com/office/powerpoint/2010/main" val="1063944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51B197D5-AF3F-4EEA-B084-A50130553120}" type="slidenum">
              <a:rPr lang="en-GB" altLang="en-US"/>
              <a:pPr/>
              <a:t>‹#›</a:t>
            </a:fld>
            <a:endParaRPr lang="en-GB" altLang="en-US"/>
          </a:p>
        </p:txBody>
      </p:sp>
    </p:spTree>
    <p:extLst>
      <p:ext uri="{BB962C8B-B14F-4D97-AF65-F5344CB8AC3E}">
        <p14:creationId xmlns:p14="http://schemas.microsoft.com/office/powerpoint/2010/main" val="2653626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9F17E8AC-5ADC-4953-8861-955AC8B50297}" type="slidenum">
              <a:rPr lang="en-GB" altLang="en-US"/>
              <a:pPr/>
              <a:t>‹#›</a:t>
            </a:fld>
            <a:endParaRPr lang="en-GB" alt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3.png"/><Relationship Id="rId5" Type="http://schemas.openxmlformats.org/officeDocument/2006/relationships/oleObject" Target="../embeddings/oleObject3.bin"/><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914400" y="0"/>
            <a:ext cx="723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b="1">
                <a:effectLst>
                  <a:outerShdw blurRad="38100" dist="38100" dir="2700000" algn="tl">
                    <a:srgbClr val="000000"/>
                  </a:outerShdw>
                </a:effectLst>
              </a:rPr>
              <a:t>ΧΗΜΙΚΗ ΘΕΡΜΟΔΥΝΑΜΙΚΗ</a:t>
            </a:r>
            <a:endParaRPr lang="en-GB" altLang="en-US" b="1">
              <a:effectLst>
                <a:outerShdw blurRad="38100" dist="38100" dir="2700000" algn="tl">
                  <a:srgbClr val="000000"/>
                </a:outerShdw>
              </a:effectLst>
            </a:endParaRPr>
          </a:p>
        </p:txBody>
      </p:sp>
      <p:sp>
        <p:nvSpPr>
          <p:cNvPr id="2051" name="Text Box 3"/>
          <p:cNvSpPr txBox="1">
            <a:spLocks noChangeArrowheads="1"/>
          </p:cNvSpPr>
          <p:nvPr/>
        </p:nvSpPr>
        <p:spPr bwMode="auto">
          <a:xfrm>
            <a:off x="304800" y="609600"/>
            <a:ext cx="8610600" cy="901700"/>
          </a:xfrm>
          <a:prstGeom prst="rect">
            <a:avLst/>
          </a:prstGeom>
          <a:noFill/>
          <a:ln w="76200" cmpd="tri">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a:solidFill>
                  <a:srgbClr val="CCFF33"/>
                </a:solidFill>
                <a:effectLst>
                  <a:outerShdw blurRad="38100" dist="38100" dir="2700000" algn="tl">
                    <a:srgbClr val="000000"/>
                  </a:outerShdw>
                </a:effectLst>
              </a:rPr>
              <a:t>Η χημεία έχει ως αντικείμενο της τη </a:t>
            </a:r>
            <a:r>
              <a:rPr lang="el-GR" altLang="en-US" sz="1600" u="sng">
                <a:solidFill>
                  <a:srgbClr val="CCFF33"/>
                </a:solidFill>
                <a:effectLst>
                  <a:outerShdw blurRad="38100" dist="38100" dir="2700000" algn="tl">
                    <a:srgbClr val="000000"/>
                  </a:outerShdw>
                </a:effectLst>
              </a:rPr>
              <a:t>μελέτη των μετασχηματισμών της ύλης που συντελούνται σε επίπεδο ατομικής κλίμακας</a:t>
            </a:r>
            <a:r>
              <a:rPr lang="el-GR" altLang="en-US" sz="1600">
                <a:solidFill>
                  <a:srgbClr val="CCFF33"/>
                </a:solidFill>
                <a:effectLst>
                  <a:outerShdw blurRad="38100" dist="38100" dir="2700000" algn="tl">
                    <a:srgbClr val="000000"/>
                  </a:outerShdw>
                </a:effectLst>
              </a:rPr>
              <a:t>. Τα φαινόμενα αυτά ονομάζονται </a:t>
            </a:r>
            <a:r>
              <a:rPr lang="en-US" altLang="en-US" sz="1600">
                <a:solidFill>
                  <a:srgbClr val="CCFF33"/>
                </a:solidFill>
                <a:effectLst>
                  <a:outerShdw blurRad="38100" dist="38100" dir="2700000" algn="tl">
                    <a:srgbClr val="000000"/>
                  </a:outerShdw>
                </a:effectLst>
              </a:rPr>
              <a:t>“</a:t>
            </a:r>
            <a:r>
              <a:rPr lang="el-GR" altLang="en-US" sz="1600" u="sng">
                <a:solidFill>
                  <a:srgbClr val="CCFF33"/>
                </a:solidFill>
                <a:effectLst>
                  <a:outerShdw blurRad="38100" dist="38100" dir="2700000" algn="tl">
                    <a:srgbClr val="000000"/>
                  </a:outerShdw>
                </a:effectLst>
              </a:rPr>
              <a:t>χημικά φαινόμενα ή χημικές αντιδράσεις</a:t>
            </a:r>
            <a:r>
              <a:rPr lang="en-US" altLang="en-US" sz="1600">
                <a:solidFill>
                  <a:srgbClr val="CCFF33"/>
                </a:solidFill>
                <a:effectLst>
                  <a:outerShdw blurRad="38100" dist="38100" dir="2700000" algn="tl">
                    <a:srgbClr val="000000"/>
                  </a:outerShdw>
                </a:effectLst>
              </a:rPr>
              <a:t>”</a:t>
            </a:r>
            <a:r>
              <a:rPr lang="el-GR" altLang="en-US" sz="1600">
                <a:solidFill>
                  <a:srgbClr val="CCFF33"/>
                </a:solidFill>
                <a:effectLst>
                  <a:outerShdw blurRad="38100" dist="38100" dir="2700000" algn="tl">
                    <a:srgbClr val="000000"/>
                  </a:outerShdw>
                </a:effectLst>
              </a:rPr>
              <a:t> και περιγράφονται πάντα μέσω των </a:t>
            </a:r>
            <a:r>
              <a:rPr lang="en-US" altLang="en-US" sz="1600">
                <a:solidFill>
                  <a:srgbClr val="CCFF33"/>
                </a:solidFill>
                <a:effectLst>
                  <a:outerShdw blurRad="38100" dist="38100" dir="2700000" algn="tl">
                    <a:srgbClr val="000000"/>
                  </a:outerShdw>
                </a:effectLst>
              </a:rPr>
              <a:t>“</a:t>
            </a:r>
            <a:r>
              <a:rPr lang="el-GR" altLang="en-US" sz="1600" u="sng">
                <a:solidFill>
                  <a:srgbClr val="CCFF33"/>
                </a:solidFill>
                <a:effectLst>
                  <a:outerShdw blurRad="38100" dist="38100" dir="2700000" algn="tl">
                    <a:srgbClr val="000000"/>
                  </a:outerShdw>
                </a:effectLst>
              </a:rPr>
              <a:t>χημικών εξισώσεων</a:t>
            </a:r>
            <a:r>
              <a:rPr lang="en-US" altLang="en-US" sz="1600">
                <a:solidFill>
                  <a:srgbClr val="CCFF33"/>
                </a:solidFill>
                <a:effectLst>
                  <a:outerShdw blurRad="38100" dist="38100" dir="2700000" algn="tl">
                    <a:srgbClr val="000000"/>
                  </a:outerShdw>
                </a:effectLst>
              </a:rPr>
              <a:t>”</a:t>
            </a:r>
            <a:r>
              <a:rPr lang="el-GR" altLang="en-US" sz="1600">
                <a:solidFill>
                  <a:srgbClr val="CCFF33"/>
                </a:solidFill>
                <a:effectLst>
                  <a:outerShdw blurRad="38100" dist="38100" dir="2700000" algn="tl">
                    <a:srgbClr val="000000"/>
                  </a:outerShdw>
                </a:effectLst>
              </a:rPr>
              <a:t>.</a:t>
            </a:r>
            <a:endParaRPr lang="en-GB" altLang="en-US" sz="1600">
              <a:solidFill>
                <a:srgbClr val="CCFF33"/>
              </a:solidFill>
              <a:effectLst>
                <a:outerShdw blurRad="38100" dist="38100" dir="2700000" algn="tl">
                  <a:srgbClr val="000000"/>
                </a:outerShdw>
              </a:effectLst>
            </a:endParaRPr>
          </a:p>
        </p:txBody>
      </p:sp>
      <p:sp>
        <p:nvSpPr>
          <p:cNvPr id="2052" name="Text Box 4"/>
          <p:cNvSpPr txBox="1">
            <a:spLocks noChangeArrowheads="1"/>
          </p:cNvSpPr>
          <p:nvPr/>
        </p:nvSpPr>
        <p:spPr bwMode="auto">
          <a:xfrm>
            <a:off x="1524000" y="2438400"/>
            <a:ext cx="6172200" cy="779463"/>
          </a:xfrm>
          <a:prstGeom prst="rect">
            <a:avLst/>
          </a:prstGeom>
          <a:noFill/>
          <a:ln w="76200" cmpd="tri">
            <a:solidFill>
              <a:srgbClr val="CCFF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a:effectLst>
                  <a:outerShdw blurRad="38100" dist="38100" dir="2700000" algn="tl">
                    <a:srgbClr val="000000"/>
                  </a:outerShdw>
                </a:effectLst>
              </a:rPr>
              <a:t>Γιατί συντελούνται οι μετασχηματισμοί ύλης</a:t>
            </a:r>
            <a:r>
              <a:rPr lang="en-US" altLang="en-US" sz="1600">
                <a:effectLst>
                  <a:outerShdw blurRad="38100" dist="38100" dir="2700000" algn="tl">
                    <a:srgbClr val="000000"/>
                  </a:outerShdw>
                </a:effectLst>
              </a:rPr>
              <a:t>;</a:t>
            </a:r>
          </a:p>
          <a:p>
            <a:pPr algn="ctr">
              <a:spcBef>
                <a:spcPct val="50000"/>
              </a:spcBef>
            </a:pPr>
            <a:r>
              <a:rPr lang="el-GR" altLang="en-US" sz="1600">
                <a:effectLst>
                  <a:outerShdw blurRad="38100" dist="38100" dir="2700000" algn="tl">
                    <a:srgbClr val="000000"/>
                  </a:outerShdw>
                </a:effectLst>
              </a:rPr>
              <a:t>Ποια είναι η ωθούσα δύναμη για να λάβει χώρα μια χημική αντίδραση</a:t>
            </a:r>
            <a:r>
              <a:rPr lang="en-US" altLang="en-US" sz="1600">
                <a:effectLst>
                  <a:outerShdw blurRad="38100" dist="38100" dir="2700000" algn="tl">
                    <a:srgbClr val="000000"/>
                  </a:outerShdw>
                </a:effectLst>
              </a:rPr>
              <a:t>;</a:t>
            </a:r>
            <a:endParaRPr lang="en-GB" altLang="en-US" sz="1600">
              <a:effectLst>
                <a:outerShdw blurRad="38100" dist="38100" dir="2700000" algn="tl">
                  <a:srgbClr val="000000"/>
                </a:outerShdw>
              </a:effectLst>
            </a:endParaRPr>
          </a:p>
        </p:txBody>
      </p:sp>
      <p:sp>
        <p:nvSpPr>
          <p:cNvPr id="2053" name="Line 5"/>
          <p:cNvSpPr>
            <a:spLocks noChangeShapeType="1"/>
          </p:cNvSpPr>
          <p:nvPr/>
        </p:nvSpPr>
        <p:spPr bwMode="auto">
          <a:xfrm>
            <a:off x="4572000" y="1524000"/>
            <a:ext cx="0" cy="914400"/>
          </a:xfrm>
          <a:prstGeom prst="line">
            <a:avLst/>
          </a:prstGeom>
          <a:noFill/>
          <a:ln w="2032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4" name="Text Box 6"/>
          <p:cNvSpPr txBox="1">
            <a:spLocks noChangeArrowheads="1"/>
          </p:cNvSpPr>
          <p:nvPr/>
        </p:nvSpPr>
        <p:spPr bwMode="auto">
          <a:xfrm>
            <a:off x="381000" y="4267200"/>
            <a:ext cx="8610600" cy="1512888"/>
          </a:xfrm>
          <a:prstGeom prst="rect">
            <a:avLst/>
          </a:prstGeom>
          <a:noFill/>
          <a:ln w="76200" cmpd="tri">
            <a:solidFill>
              <a:srgbClr val="FFCC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a:solidFill>
                  <a:srgbClr val="FFFF66"/>
                </a:solidFill>
                <a:effectLst>
                  <a:outerShdw blurRad="38100" dist="38100" dir="2700000" algn="tl">
                    <a:srgbClr val="000000"/>
                  </a:outerShdw>
                </a:effectLst>
              </a:rPr>
              <a:t>Απάντηση σε αυτά τα ερωτήματα δίνει η ΘΕΡΜΟΔΥΝΑΜΙΚΗ που είναι μια θεωρία που περιγράφει μακροσκοπικά τους μετασχηματισμούς των καταστάσεων της ύλης, άρα και τα χημικά φαινόμενα.  </a:t>
            </a:r>
          </a:p>
          <a:p>
            <a:pPr algn="ctr">
              <a:spcBef>
                <a:spcPct val="50000"/>
              </a:spcBef>
            </a:pPr>
            <a:r>
              <a:rPr lang="el-GR" altLang="en-US" sz="1600">
                <a:solidFill>
                  <a:srgbClr val="FFFF66"/>
                </a:solidFill>
                <a:effectLst>
                  <a:outerShdw blurRad="38100" dist="38100" dir="2700000" algn="tl">
                    <a:srgbClr val="000000"/>
                  </a:outerShdw>
                </a:effectLst>
              </a:rPr>
              <a:t>Η θερμοδυναμική είναι θεμελιωμένη σε δύο βασικούς νόμους, ο ένας αφορά την </a:t>
            </a:r>
            <a:r>
              <a:rPr lang="en-US" altLang="en-US" sz="1600">
                <a:solidFill>
                  <a:srgbClr val="FFFF66"/>
                </a:solidFill>
                <a:effectLst>
                  <a:outerShdw blurRad="38100" dist="38100" dir="2700000" algn="tl">
                    <a:srgbClr val="000000"/>
                  </a:outerShdw>
                </a:effectLst>
              </a:rPr>
              <a:t>“</a:t>
            </a:r>
            <a:r>
              <a:rPr lang="el-GR" altLang="en-US" sz="1600" u="sng">
                <a:solidFill>
                  <a:srgbClr val="FFFF66"/>
                </a:solidFill>
                <a:effectLst>
                  <a:outerShdw blurRad="38100" dist="38100" dir="2700000" algn="tl">
                    <a:srgbClr val="000000"/>
                  </a:outerShdw>
                </a:effectLst>
              </a:rPr>
              <a:t>ενέργεια</a:t>
            </a:r>
            <a:r>
              <a:rPr lang="en-US" altLang="en-US" sz="1600">
                <a:solidFill>
                  <a:srgbClr val="FFFF66"/>
                </a:solidFill>
                <a:effectLst>
                  <a:outerShdw blurRad="38100" dist="38100" dir="2700000" algn="tl">
                    <a:srgbClr val="000000"/>
                  </a:outerShdw>
                </a:effectLst>
              </a:rPr>
              <a:t>”</a:t>
            </a:r>
            <a:r>
              <a:rPr lang="el-GR" altLang="en-US" sz="1600">
                <a:solidFill>
                  <a:srgbClr val="FFFF66"/>
                </a:solidFill>
                <a:effectLst>
                  <a:outerShdw blurRad="38100" dist="38100" dir="2700000" algn="tl">
                    <a:srgbClr val="000000"/>
                  </a:outerShdw>
                </a:effectLst>
              </a:rPr>
              <a:t> και ό άλλος την </a:t>
            </a:r>
            <a:r>
              <a:rPr lang="en-US" altLang="en-US" sz="1600">
                <a:solidFill>
                  <a:srgbClr val="FFFF66"/>
                </a:solidFill>
                <a:effectLst>
                  <a:outerShdw blurRad="38100" dist="38100" dir="2700000" algn="tl">
                    <a:srgbClr val="000000"/>
                  </a:outerShdw>
                </a:effectLst>
              </a:rPr>
              <a:t>“</a:t>
            </a:r>
            <a:r>
              <a:rPr lang="el-GR" altLang="en-US" sz="1600" u="sng">
                <a:solidFill>
                  <a:srgbClr val="FFFF66"/>
                </a:solidFill>
                <a:effectLst>
                  <a:outerShdw blurRad="38100" dist="38100" dir="2700000" algn="tl">
                    <a:srgbClr val="000000"/>
                  </a:outerShdw>
                </a:effectLst>
              </a:rPr>
              <a:t>εντροπία</a:t>
            </a:r>
            <a:r>
              <a:rPr lang="en-US" altLang="en-US" sz="1600">
                <a:solidFill>
                  <a:srgbClr val="FFFF66"/>
                </a:solidFill>
                <a:effectLst>
                  <a:outerShdw blurRad="38100" dist="38100" dir="2700000" algn="tl">
                    <a:srgbClr val="000000"/>
                  </a:outerShdw>
                </a:effectLst>
              </a:rPr>
              <a:t>”</a:t>
            </a:r>
            <a:r>
              <a:rPr lang="el-GR" altLang="en-US" sz="1600">
                <a:solidFill>
                  <a:srgbClr val="FFFF66"/>
                </a:solidFill>
                <a:effectLst>
                  <a:outerShdw blurRad="38100" dist="38100" dir="2700000" algn="tl">
                    <a:srgbClr val="000000"/>
                  </a:outerShdw>
                </a:effectLst>
              </a:rPr>
              <a:t>.</a:t>
            </a:r>
            <a:r>
              <a:rPr lang="en-US" altLang="en-US" sz="1600">
                <a:solidFill>
                  <a:srgbClr val="FFFF66"/>
                </a:solidFill>
                <a:effectLst>
                  <a:outerShdw blurRad="38100" dist="38100" dir="2700000" algn="tl">
                    <a:srgbClr val="000000"/>
                  </a:outerShdw>
                </a:effectLst>
              </a:rPr>
              <a:t> </a:t>
            </a:r>
            <a:r>
              <a:rPr lang="el-GR" altLang="en-US" sz="1600">
                <a:solidFill>
                  <a:srgbClr val="FFFF66"/>
                </a:solidFill>
                <a:effectLst>
                  <a:outerShdw blurRad="38100" dist="38100" dir="2700000" algn="tl">
                    <a:srgbClr val="000000"/>
                  </a:outerShdw>
                </a:effectLst>
              </a:rPr>
              <a:t>Με πιο απλά λόγια, η θερμοδυναμική μελετά τις </a:t>
            </a:r>
            <a:r>
              <a:rPr lang="el-GR" altLang="en-US" sz="1600" u="sng">
                <a:solidFill>
                  <a:srgbClr val="FFFF66"/>
                </a:solidFill>
                <a:effectLst>
                  <a:outerShdw blurRad="38100" dist="38100" dir="2700000" algn="tl">
                    <a:srgbClr val="000000"/>
                  </a:outerShdw>
                </a:effectLst>
              </a:rPr>
              <a:t>ενεργειακές μεταβολές που συνοδεύουν τους μετασχηματισμούς της ύλης</a:t>
            </a:r>
            <a:endParaRPr lang="en-GB" altLang="en-US" sz="1600" u="sng">
              <a:solidFill>
                <a:srgbClr val="FFFF66"/>
              </a:solidFill>
              <a:effectLst>
                <a:outerShdw blurRad="38100" dist="38100" dir="2700000" algn="tl">
                  <a:srgbClr val="000000"/>
                </a:outerShdw>
              </a:effectLst>
            </a:endParaRPr>
          </a:p>
        </p:txBody>
      </p:sp>
      <p:sp>
        <p:nvSpPr>
          <p:cNvPr id="2055" name="Line 7"/>
          <p:cNvSpPr>
            <a:spLocks noChangeShapeType="1"/>
          </p:cNvSpPr>
          <p:nvPr/>
        </p:nvSpPr>
        <p:spPr bwMode="auto">
          <a:xfrm>
            <a:off x="4572000" y="3200400"/>
            <a:ext cx="0" cy="1066800"/>
          </a:xfrm>
          <a:prstGeom prst="line">
            <a:avLst/>
          </a:prstGeom>
          <a:noFill/>
          <a:ln w="2032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914400" y="0"/>
            <a:ext cx="7239000"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b="1">
                <a:effectLst>
                  <a:outerShdw blurRad="38100" dist="38100" dir="2700000" algn="tl">
                    <a:srgbClr val="000000"/>
                  </a:outerShdw>
                </a:effectLst>
              </a:rPr>
              <a:t>ΕΝΘΑΛΠΙΑ ΣΥΣΤΗΜΑΤΟΣ (</a:t>
            </a:r>
            <a:r>
              <a:rPr lang="en-US" altLang="en-US" b="1">
                <a:effectLst>
                  <a:outerShdw blurRad="38100" dist="38100" dir="2700000" algn="tl">
                    <a:srgbClr val="000000"/>
                  </a:outerShdw>
                </a:effectLst>
              </a:rPr>
              <a:t>H)</a:t>
            </a:r>
            <a:endParaRPr lang="el-GR" altLang="en-US" b="1">
              <a:effectLst>
                <a:outerShdw blurRad="38100" dist="38100" dir="2700000" algn="tl">
                  <a:srgbClr val="000000"/>
                </a:outerShdw>
              </a:effectLst>
            </a:endParaRPr>
          </a:p>
          <a:p>
            <a:pPr algn="ctr">
              <a:spcBef>
                <a:spcPct val="50000"/>
              </a:spcBef>
            </a:pPr>
            <a:r>
              <a:rPr lang="el-GR" altLang="en-US" b="1">
                <a:effectLst>
                  <a:outerShdw blurRad="38100" dist="38100" dir="2700000" algn="tl">
                    <a:srgbClr val="000000"/>
                  </a:outerShdw>
                </a:effectLst>
              </a:rPr>
              <a:t>ΝΟΜΟΣ </a:t>
            </a:r>
            <a:r>
              <a:rPr lang="en-US" altLang="en-US" b="1">
                <a:effectLst>
                  <a:outerShdw blurRad="38100" dist="38100" dir="2700000" algn="tl">
                    <a:srgbClr val="000000"/>
                  </a:outerShdw>
                </a:effectLst>
              </a:rPr>
              <a:t>HESS</a:t>
            </a:r>
            <a:endParaRPr lang="en-GB" altLang="en-US" b="1">
              <a:effectLst>
                <a:outerShdw blurRad="38100" dist="38100" dir="2700000" algn="tl">
                  <a:srgbClr val="000000"/>
                </a:outerShdw>
              </a:effectLst>
            </a:endParaRPr>
          </a:p>
        </p:txBody>
      </p:sp>
      <p:sp>
        <p:nvSpPr>
          <p:cNvPr id="11267" name="Text Box 3"/>
          <p:cNvSpPr txBox="1">
            <a:spLocks noChangeArrowheads="1"/>
          </p:cNvSpPr>
          <p:nvPr/>
        </p:nvSpPr>
        <p:spPr bwMode="auto">
          <a:xfrm>
            <a:off x="381000" y="1295400"/>
            <a:ext cx="8305800" cy="657225"/>
          </a:xfrm>
          <a:prstGeom prst="rect">
            <a:avLst/>
          </a:prstGeom>
          <a:noFill/>
          <a:ln w="76200" cmpd="tri">
            <a:solidFill>
              <a:srgbClr val="CCF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anose="05000000000000000000" pitchFamily="2" charset="2"/>
              <a:buNone/>
            </a:pPr>
            <a:r>
              <a:rPr lang="en-US" altLang="en-US" sz="1600">
                <a:effectLst>
                  <a:outerShdw blurRad="38100" dist="38100" dir="2700000" algn="tl">
                    <a:srgbClr val="000000"/>
                  </a:outerShdw>
                </a:effectLst>
              </a:rPr>
              <a:t>“</a:t>
            </a:r>
            <a:r>
              <a:rPr lang="el-GR" altLang="en-US" sz="1600">
                <a:effectLst>
                  <a:outerShdw blurRad="38100" dist="38100" dir="2700000" algn="tl">
                    <a:srgbClr val="000000"/>
                  </a:outerShdw>
                </a:effectLst>
              </a:rPr>
              <a:t>Η μεταβολή ενθαλπίας μιας χημικής αντίδρασης είναι ανεξάρτητη του μηχανισμού της αντίδρασης και εξαρτάται μόνο από την αρχική και τελική κατάσταση του συστήματος</a:t>
            </a:r>
            <a:r>
              <a:rPr lang="en-US" altLang="en-US" sz="1600">
                <a:effectLst>
                  <a:outerShdw blurRad="38100" dist="38100" dir="2700000" algn="tl">
                    <a:srgbClr val="000000"/>
                  </a:outerShdw>
                </a:effectLst>
              </a:rPr>
              <a:t>”</a:t>
            </a:r>
            <a:endParaRPr lang="en-GB" altLang="en-US" sz="1600">
              <a:effectLst>
                <a:outerShdw blurRad="38100" dist="38100" dir="2700000" algn="tl">
                  <a:srgbClr val="000000"/>
                </a:outerShdw>
              </a:effectLst>
            </a:endParaRPr>
          </a:p>
        </p:txBody>
      </p:sp>
      <p:sp>
        <p:nvSpPr>
          <p:cNvPr id="11269" name="Text Box 5"/>
          <p:cNvSpPr txBox="1">
            <a:spLocks noChangeArrowheads="1"/>
          </p:cNvSpPr>
          <p:nvPr/>
        </p:nvSpPr>
        <p:spPr bwMode="auto">
          <a:xfrm>
            <a:off x="5181600" y="2209800"/>
            <a:ext cx="3810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sz="1600"/>
          </a:p>
        </p:txBody>
      </p:sp>
      <p:sp>
        <p:nvSpPr>
          <p:cNvPr id="11271" name="Text Box 7"/>
          <p:cNvSpPr txBox="1">
            <a:spLocks noChangeArrowheads="1"/>
          </p:cNvSpPr>
          <p:nvPr/>
        </p:nvSpPr>
        <p:spPr bwMode="auto">
          <a:xfrm>
            <a:off x="5029200" y="3200400"/>
            <a:ext cx="3886200"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b="1">
                <a:solidFill>
                  <a:srgbClr val="CCFF33"/>
                </a:solidFill>
              </a:rPr>
              <a:t> </a:t>
            </a:r>
            <a:r>
              <a:rPr lang="en-GB" altLang="en-US" sz="1600" b="1">
                <a:solidFill>
                  <a:srgbClr val="CCFF33"/>
                </a:solidFill>
              </a:rPr>
              <a:t>C(s) + O</a:t>
            </a:r>
            <a:r>
              <a:rPr lang="en-GB" altLang="en-US" sz="1600" b="1" baseline="-30000">
                <a:solidFill>
                  <a:srgbClr val="CCFF33"/>
                </a:solidFill>
              </a:rPr>
              <a:t>2</a:t>
            </a:r>
            <a:r>
              <a:rPr lang="en-GB" altLang="en-US" sz="1600" b="1">
                <a:solidFill>
                  <a:srgbClr val="CCFF33"/>
                </a:solidFill>
              </a:rPr>
              <a:t>(g) </a:t>
            </a:r>
            <a:r>
              <a:rPr lang="en-GB" altLang="en-US" sz="1600" b="1">
                <a:solidFill>
                  <a:srgbClr val="CCFF33"/>
                </a:solidFill>
                <a:sym typeface="Symbol" panose="05050102010706020507" pitchFamily="18" charset="2"/>
              </a:rPr>
              <a:t></a:t>
            </a:r>
            <a:r>
              <a:rPr lang="en-US" altLang="en-US" sz="1600" b="1">
                <a:solidFill>
                  <a:srgbClr val="CCFF33"/>
                </a:solidFill>
                <a:sym typeface="Symbol" panose="05050102010706020507" pitchFamily="18" charset="2"/>
              </a:rPr>
              <a:t> </a:t>
            </a:r>
            <a:r>
              <a:rPr lang="en-GB" altLang="en-US" sz="1600" b="1">
                <a:solidFill>
                  <a:srgbClr val="CCFF33"/>
                </a:solidFill>
              </a:rPr>
              <a:t>CO</a:t>
            </a:r>
            <a:r>
              <a:rPr lang="en-GB" altLang="en-US" sz="1600" b="1" baseline="-30000">
                <a:solidFill>
                  <a:srgbClr val="CCFF33"/>
                </a:solidFill>
              </a:rPr>
              <a:t>2</a:t>
            </a:r>
            <a:r>
              <a:rPr lang="en-GB" altLang="en-US" sz="1600" b="1">
                <a:solidFill>
                  <a:srgbClr val="CCFF33"/>
                </a:solidFill>
              </a:rPr>
              <a:t>(g) </a:t>
            </a:r>
            <a:r>
              <a:rPr lang="el-GR" altLang="en-US" sz="1600" b="1">
                <a:solidFill>
                  <a:srgbClr val="CCFF33"/>
                </a:solidFill>
              </a:rPr>
              <a:t>Δ</a:t>
            </a:r>
            <a:r>
              <a:rPr lang="en-GB" altLang="en-US" sz="1600" b="1">
                <a:solidFill>
                  <a:srgbClr val="CCFF33"/>
                </a:solidFill>
              </a:rPr>
              <a:t>H</a:t>
            </a:r>
            <a:r>
              <a:rPr lang="en-GB" altLang="en-US" sz="1600" b="1" baseline="30000">
                <a:solidFill>
                  <a:srgbClr val="CCFF33"/>
                </a:solidFill>
              </a:rPr>
              <a:t> </a:t>
            </a:r>
            <a:r>
              <a:rPr lang="en-GB" altLang="en-US" sz="1600" b="1">
                <a:solidFill>
                  <a:srgbClr val="CCFF33"/>
                </a:solidFill>
              </a:rPr>
              <a:t>= -393.5 kJ</a:t>
            </a:r>
            <a:r>
              <a:rPr lang="en-GB" altLang="en-US" sz="1400">
                <a:solidFill>
                  <a:srgbClr val="CCFF33"/>
                </a:solidFill>
              </a:rPr>
              <a:t> </a:t>
            </a:r>
          </a:p>
          <a:p>
            <a:pPr>
              <a:spcBef>
                <a:spcPct val="50000"/>
              </a:spcBef>
            </a:pPr>
            <a:endParaRPr lang="en-US" altLang="en-US" sz="1400" b="1">
              <a:solidFill>
                <a:srgbClr val="CCFF33"/>
              </a:solidFill>
            </a:endParaRPr>
          </a:p>
          <a:p>
            <a:pPr>
              <a:spcBef>
                <a:spcPct val="50000"/>
              </a:spcBef>
            </a:pPr>
            <a:r>
              <a:rPr lang="en-GB" altLang="en-US" sz="1400" b="1">
                <a:solidFill>
                  <a:srgbClr val="CCFF33"/>
                </a:solidFill>
              </a:rPr>
              <a:t> </a:t>
            </a:r>
            <a:r>
              <a:rPr lang="en-GB" altLang="en-US" sz="1600" b="1">
                <a:solidFill>
                  <a:srgbClr val="CCFF33"/>
                </a:solidFill>
              </a:rPr>
              <a:t>C(s) + ½O</a:t>
            </a:r>
            <a:r>
              <a:rPr lang="en-GB" altLang="en-US" sz="1600" b="1" baseline="-30000">
                <a:solidFill>
                  <a:srgbClr val="CCFF33"/>
                </a:solidFill>
              </a:rPr>
              <a:t>2</a:t>
            </a:r>
            <a:r>
              <a:rPr lang="en-GB" altLang="en-US" sz="1600" b="1">
                <a:solidFill>
                  <a:srgbClr val="CCFF33"/>
                </a:solidFill>
              </a:rPr>
              <a:t>(g) </a:t>
            </a:r>
            <a:r>
              <a:rPr lang="en-GB" altLang="en-US" sz="1600" b="1">
                <a:solidFill>
                  <a:srgbClr val="CCFF33"/>
                </a:solidFill>
                <a:sym typeface="Symbol" panose="05050102010706020507" pitchFamily="18" charset="2"/>
              </a:rPr>
              <a:t></a:t>
            </a:r>
            <a:r>
              <a:rPr lang="en-US" altLang="en-US" sz="1600" b="1">
                <a:solidFill>
                  <a:srgbClr val="CCFF33"/>
                </a:solidFill>
                <a:sym typeface="Symbol" panose="05050102010706020507" pitchFamily="18" charset="2"/>
              </a:rPr>
              <a:t> </a:t>
            </a:r>
            <a:r>
              <a:rPr lang="en-GB" altLang="en-US" sz="1600" b="1">
                <a:solidFill>
                  <a:srgbClr val="CCFF33"/>
                </a:solidFill>
              </a:rPr>
              <a:t>CO(g) </a:t>
            </a:r>
            <a:r>
              <a:rPr lang="en-US" altLang="en-US" sz="1600" b="1">
                <a:solidFill>
                  <a:srgbClr val="CCFF33"/>
                </a:solidFill>
              </a:rPr>
              <a:t> </a:t>
            </a:r>
            <a:r>
              <a:rPr lang="el-GR" altLang="en-US" sz="1600" b="1">
                <a:solidFill>
                  <a:srgbClr val="CCFF33"/>
                </a:solidFill>
              </a:rPr>
              <a:t>Δ</a:t>
            </a:r>
            <a:r>
              <a:rPr lang="en-GB" altLang="en-US" sz="1600" b="1">
                <a:solidFill>
                  <a:srgbClr val="CCFF33"/>
                </a:solidFill>
              </a:rPr>
              <a:t>H</a:t>
            </a:r>
            <a:r>
              <a:rPr lang="en-GB" altLang="en-US" sz="1600" b="1" baseline="30000">
                <a:solidFill>
                  <a:srgbClr val="CCFF33"/>
                </a:solidFill>
              </a:rPr>
              <a:t> </a:t>
            </a:r>
            <a:r>
              <a:rPr lang="en-GB" altLang="en-US" sz="1600" b="1">
                <a:solidFill>
                  <a:srgbClr val="CCFF33"/>
                </a:solidFill>
              </a:rPr>
              <a:t>= -110.5 kJ</a:t>
            </a:r>
            <a:r>
              <a:rPr lang="en-GB" altLang="en-US" sz="1600">
                <a:solidFill>
                  <a:srgbClr val="CCFF33"/>
                </a:solidFill>
              </a:rPr>
              <a:t> </a:t>
            </a:r>
            <a:br>
              <a:rPr lang="en-GB" altLang="en-US" sz="1600">
                <a:solidFill>
                  <a:srgbClr val="CCFF33"/>
                </a:solidFill>
              </a:rPr>
            </a:br>
            <a:r>
              <a:rPr lang="en-GB" altLang="en-US" sz="1600" b="1">
                <a:solidFill>
                  <a:srgbClr val="CCFF33"/>
                </a:solidFill>
              </a:rPr>
              <a:t> CO(g) + ½O</a:t>
            </a:r>
            <a:r>
              <a:rPr lang="en-GB" altLang="en-US" sz="1600" b="1" baseline="-30000">
                <a:solidFill>
                  <a:srgbClr val="CCFF33"/>
                </a:solidFill>
              </a:rPr>
              <a:t>2</a:t>
            </a:r>
            <a:r>
              <a:rPr lang="en-GB" altLang="en-US" sz="1600" b="1">
                <a:solidFill>
                  <a:srgbClr val="CCFF33"/>
                </a:solidFill>
              </a:rPr>
              <a:t>(g) </a:t>
            </a:r>
            <a:r>
              <a:rPr lang="en-GB" altLang="en-US" sz="1600" b="1">
                <a:solidFill>
                  <a:srgbClr val="CCFF33"/>
                </a:solidFill>
                <a:sym typeface="Symbol" panose="05050102010706020507" pitchFamily="18" charset="2"/>
              </a:rPr>
              <a:t></a:t>
            </a:r>
            <a:r>
              <a:rPr lang="en-US" altLang="en-US" sz="1600" b="1">
                <a:solidFill>
                  <a:srgbClr val="CCFF33"/>
                </a:solidFill>
                <a:sym typeface="Symbol" panose="05050102010706020507" pitchFamily="18" charset="2"/>
              </a:rPr>
              <a:t> </a:t>
            </a:r>
            <a:r>
              <a:rPr lang="en-GB" altLang="en-US" sz="1600" b="1">
                <a:solidFill>
                  <a:srgbClr val="CCFF33"/>
                </a:solidFill>
              </a:rPr>
              <a:t>CO</a:t>
            </a:r>
            <a:r>
              <a:rPr lang="en-GB" altLang="en-US" sz="1600" b="1" baseline="-30000">
                <a:solidFill>
                  <a:srgbClr val="CCFF33"/>
                </a:solidFill>
              </a:rPr>
              <a:t>2</a:t>
            </a:r>
            <a:r>
              <a:rPr lang="en-GB" altLang="en-US" sz="1600" b="1">
                <a:solidFill>
                  <a:srgbClr val="CCFF33"/>
                </a:solidFill>
              </a:rPr>
              <a:t>(g) </a:t>
            </a:r>
            <a:r>
              <a:rPr lang="el-GR" altLang="en-US" sz="1600" b="1">
                <a:solidFill>
                  <a:srgbClr val="CCFF33"/>
                </a:solidFill>
              </a:rPr>
              <a:t>Δ</a:t>
            </a:r>
            <a:r>
              <a:rPr lang="en-GB" altLang="en-US" sz="1600" b="1">
                <a:solidFill>
                  <a:srgbClr val="CCFF33"/>
                </a:solidFill>
              </a:rPr>
              <a:t>H</a:t>
            </a:r>
            <a:r>
              <a:rPr lang="en-GB" altLang="en-US" sz="1600" b="1" baseline="30000">
                <a:solidFill>
                  <a:srgbClr val="CCFF33"/>
                </a:solidFill>
              </a:rPr>
              <a:t> </a:t>
            </a:r>
            <a:r>
              <a:rPr lang="en-GB" altLang="en-US" sz="1600" b="1">
                <a:solidFill>
                  <a:srgbClr val="CCFF33"/>
                </a:solidFill>
              </a:rPr>
              <a:t>= -283.0</a:t>
            </a:r>
            <a:r>
              <a:rPr lang="en-US" altLang="en-US" sz="1600" b="1">
                <a:solidFill>
                  <a:srgbClr val="CCFF33"/>
                </a:solidFill>
              </a:rPr>
              <a:t> </a:t>
            </a:r>
            <a:r>
              <a:rPr lang="en-GB" altLang="en-US" sz="1600" b="1">
                <a:solidFill>
                  <a:srgbClr val="CCFF33"/>
                </a:solidFill>
              </a:rPr>
              <a:t>kJ</a:t>
            </a:r>
            <a:r>
              <a:rPr lang="en-GB" altLang="en-US" sz="1600">
                <a:solidFill>
                  <a:srgbClr val="CCFF33"/>
                </a:solidFill>
              </a:rPr>
              <a:t> </a:t>
            </a:r>
          </a:p>
          <a:p>
            <a:pPr>
              <a:spcBef>
                <a:spcPct val="50000"/>
              </a:spcBef>
            </a:pPr>
            <a:r>
              <a:rPr lang="en-GB" altLang="en-US" sz="1600" b="1">
                <a:solidFill>
                  <a:srgbClr val="CCFF33"/>
                </a:solidFill>
              </a:rPr>
              <a:t>  </a:t>
            </a:r>
            <a:endParaRPr lang="en-US" altLang="en-US" sz="1600" b="1">
              <a:solidFill>
                <a:srgbClr val="CCFF33"/>
              </a:solidFill>
            </a:endParaRPr>
          </a:p>
          <a:p>
            <a:pPr algn="ctr">
              <a:spcBef>
                <a:spcPct val="50000"/>
              </a:spcBef>
            </a:pPr>
            <a:r>
              <a:rPr lang="en-GB" altLang="en-US" sz="1600" b="1">
                <a:solidFill>
                  <a:srgbClr val="CCFF33"/>
                </a:solidFill>
              </a:rPr>
              <a:t>(-110.5 kJ) + (-283.0) = -393.5 kJ</a:t>
            </a:r>
            <a:r>
              <a:rPr lang="en-GB" altLang="en-US" sz="1600">
                <a:solidFill>
                  <a:srgbClr val="CCFF33"/>
                </a:solidFill>
              </a:rPr>
              <a:t> </a:t>
            </a:r>
          </a:p>
        </p:txBody>
      </p:sp>
      <p:graphicFrame>
        <p:nvGraphicFramePr>
          <p:cNvPr id="11272" name="Object 8"/>
          <p:cNvGraphicFramePr>
            <a:graphicFrameLocks noChangeAspect="1"/>
          </p:cNvGraphicFramePr>
          <p:nvPr/>
        </p:nvGraphicFramePr>
        <p:xfrm>
          <a:off x="381000" y="2438400"/>
          <a:ext cx="4724400" cy="3306763"/>
        </p:xfrm>
        <a:graphic>
          <a:graphicData uri="http://schemas.openxmlformats.org/presentationml/2006/ole">
            <mc:AlternateContent xmlns:mc="http://schemas.openxmlformats.org/markup-compatibility/2006">
              <mc:Choice xmlns:v="urn:schemas-microsoft-com:vml" Requires="v">
                <p:oleObj spid="_x0000_s11273" name="Bitmap Image" r:id="rId3" imgW="4191585" imgH="2933333" progId="Paint.Picture">
                  <p:embed/>
                </p:oleObj>
              </mc:Choice>
              <mc:Fallback>
                <p:oleObj name="Bitmap Image" r:id="rId3" imgW="4191585" imgH="2933333" progId="Paint.Picture">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2438400"/>
                        <a:ext cx="4724400" cy="3306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914400" y="0"/>
            <a:ext cx="723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b="1">
                <a:effectLst>
                  <a:outerShdw blurRad="38100" dist="38100" dir="2700000" algn="tl">
                    <a:srgbClr val="000000"/>
                  </a:outerShdw>
                </a:effectLst>
              </a:rPr>
              <a:t>ΕΝΤΡΟΠΙΑ ΣΥΣΤΗΜΑΤΟΣ (</a:t>
            </a:r>
            <a:r>
              <a:rPr lang="en-US" altLang="en-US" b="1">
                <a:effectLst>
                  <a:outerShdw blurRad="38100" dist="38100" dir="2700000" algn="tl">
                    <a:srgbClr val="000000"/>
                  </a:outerShdw>
                </a:effectLst>
              </a:rPr>
              <a:t>S)</a:t>
            </a:r>
            <a:endParaRPr lang="en-GB" altLang="en-US" b="1">
              <a:effectLst>
                <a:outerShdw blurRad="38100" dist="38100" dir="2700000" algn="tl">
                  <a:srgbClr val="000000"/>
                </a:outerShdw>
              </a:effectLst>
            </a:endParaRPr>
          </a:p>
        </p:txBody>
      </p:sp>
      <p:sp>
        <p:nvSpPr>
          <p:cNvPr id="12291" name="Text Box 3"/>
          <p:cNvSpPr txBox="1">
            <a:spLocks noChangeArrowheads="1"/>
          </p:cNvSpPr>
          <p:nvPr/>
        </p:nvSpPr>
        <p:spPr bwMode="auto">
          <a:xfrm>
            <a:off x="381000" y="577850"/>
            <a:ext cx="8382000" cy="5913438"/>
          </a:xfrm>
          <a:prstGeom prst="rect">
            <a:avLst/>
          </a:prstGeom>
          <a:noFill/>
          <a:ln w="76200" cmpd="tri">
            <a:solidFill>
              <a:srgbClr val="CCF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anose="05000000000000000000" pitchFamily="2" charset="2"/>
              <a:buNone/>
            </a:pPr>
            <a:r>
              <a:rPr lang="en-US" altLang="en-US" sz="1600">
                <a:effectLst>
                  <a:outerShdw blurRad="38100" dist="38100" dir="2700000" algn="tl">
                    <a:srgbClr val="000000"/>
                  </a:outerShdw>
                </a:effectLst>
              </a:rPr>
              <a:t>“</a:t>
            </a:r>
            <a:r>
              <a:rPr lang="el-GR" altLang="en-US" sz="1600">
                <a:solidFill>
                  <a:srgbClr val="FF0066"/>
                </a:solidFill>
                <a:effectLst>
                  <a:outerShdw blurRad="38100" dist="38100" dir="2700000" algn="tl">
                    <a:srgbClr val="000000"/>
                  </a:outerShdw>
                </a:effectLst>
              </a:rPr>
              <a:t>Η ΕΝΕΡΓΕΙΑ όλων των ειδών στον υλικό μας κόσμο έχει τη τάση να ΔΙΑΣΚΟΡΠΙΖΕΤΑΙ (</a:t>
            </a:r>
            <a:r>
              <a:rPr lang="en-US" altLang="en-US" sz="1600">
                <a:solidFill>
                  <a:srgbClr val="FF0066"/>
                </a:solidFill>
                <a:effectLst>
                  <a:outerShdw blurRad="38100" dist="38100" dir="2700000" algn="tl">
                    <a:srgbClr val="000000"/>
                  </a:outerShdw>
                </a:effectLst>
              </a:rPr>
              <a:t>Dissipation or Dispersion)</a:t>
            </a:r>
            <a:r>
              <a:rPr lang="el-GR" altLang="en-US" sz="1600">
                <a:solidFill>
                  <a:srgbClr val="FF0066"/>
                </a:solidFill>
                <a:effectLst>
                  <a:outerShdw blurRad="38100" dist="38100" dir="2700000" algn="tl">
                    <a:srgbClr val="000000"/>
                  </a:outerShdw>
                </a:effectLst>
              </a:rPr>
              <a:t> και όχι να ΣΥΓΚΕΝΤΡΩΝΕΤΑΙ</a:t>
            </a:r>
            <a:r>
              <a:rPr lang="en-US" altLang="en-US" sz="1600">
                <a:effectLst>
                  <a:outerShdw blurRad="38100" dist="38100" dir="2700000" algn="tl">
                    <a:srgbClr val="000000"/>
                  </a:outerShdw>
                </a:effectLst>
              </a:rPr>
              <a:t>”</a:t>
            </a:r>
            <a:endParaRPr lang="el-GR" altLang="en-US" sz="1600">
              <a:effectLst>
                <a:outerShdw blurRad="38100" dist="38100" dir="2700000" algn="tl">
                  <a:srgbClr val="000000"/>
                </a:outerShdw>
              </a:effectLst>
            </a:endParaRPr>
          </a:p>
          <a:p>
            <a:pPr>
              <a:spcBef>
                <a:spcPct val="50000"/>
              </a:spcBef>
              <a:buFont typeface="Wingdings" panose="05000000000000000000" pitchFamily="2" charset="2"/>
              <a:buChar char="Ø"/>
            </a:pPr>
            <a:r>
              <a:rPr lang="el-GR" altLang="en-US" sz="1600">
                <a:effectLst>
                  <a:outerShdw blurRad="38100" dist="38100" dir="2700000" algn="tl">
                    <a:srgbClr val="000000"/>
                  </a:outerShdw>
                </a:effectLst>
              </a:rPr>
              <a:t> Διασκορπισμός ενέργειας σημαίνει ότι τα μόρια των υλικών σωμάτων τείνουν να αποκτήσουν ενέργεια που κατανέμεται σε ένα ευρύ φάσμα δυνατών ενεργειακών επιπέδων</a:t>
            </a:r>
          </a:p>
          <a:p>
            <a:pPr>
              <a:spcBef>
                <a:spcPct val="50000"/>
              </a:spcBef>
              <a:buFont typeface="Wingdings" panose="05000000000000000000" pitchFamily="2" charset="2"/>
              <a:buChar char="Ø"/>
            </a:pPr>
            <a:endParaRPr lang="el-GR" altLang="en-US" sz="1600">
              <a:effectLst>
                <a:outerShdw blurRad="38100" dist="38100" dir="2700000" algn="tl">
                  <a:srgbClr val="000000"/>
                </a:outerShdw>
              </a:effectLst>
            </a:endParaRPr>
          </a:p>
          <a:p>
            <a:pPr>
              <a:spcBef>
                <a:spcPct val="50000"/>
              </a:spcBef>
              <a:buFont typeface="Wingdings" panose="05000000000000000000" pitchFamily="2" charset="2"/>
              <a:buChar char="Ø"/>
            </a:pPr>
            <a:endParaRPr lang="el-GR" altLang="en-US" sz="1600">
              <a:effectLst>
                <a:outerShdw blurRad="38100" dist="38100" dir="2700000" algn="tl">
                  <a:srgbClr val="000000"/>
                </a:outerShdw>
              </a:effectLst>
            </a:endParaRPr>
          </a:p>
          <a:p>
            <a:pPr>
              <a:spcBef>
                <a:spcPct val="50000"/>
              </a:spcBef>
              <a:buFont typeface="Wingdings" panose="05000000000000000000" pitchFamily="2" charset="2"/>
              <a:buChar char="Ø"/>
            </a:pPr>
            <a:endParaRPr lang="el-GR" altLang="en-US" sz="1600">
              <a:effectLst>
                <a:outerShdw blurRad="38100" dist="38100" dir="2700000" algn="tl">
                  <a:srgbClr val="000000"/>
                </a:outerShdw>
              </a:effectLst>
            </a:endParaRPr>
          </a:p>
          <a:p>
            <a:pPr>
              <a:spcBef>
                <a:spcPct val="50000"/>
              </a:spcBef>
              <a:buFont typeface="Wingdings" panose="05000000000000000000" pitchFamily="2" charset="2"/>
              <a:buChar char="Ø"/>
            </a:pPr>
            <a:endParaRPr lang="el-GR" altLang="en-US" sz="1600">
              <a:effectLst>
                <a:outerShdw blurRad="38100" dist="38100" dir="2700000" algn="tl">
                  <a:srgbClr val="000000"/>
                </a:outerShdw>
              </a:effectLst>
            </a:endParaRPr>
          </a:p>
          <a:p>
            <a:pPr>
              <a:spcBef>
                <a:spcPct val="50000"/>
              </a:spcBef>
              <a:buFont typeface="Wingdings" panose="05000000000000000000" pitchFamily="2" charset="2"/>
              <a:buChar char="Ø"/>
            </a:pPr>
            <a:endParaRPr lang="el-GR" altLang="en-US" sz="1600">
              <a:effectLst>
                <a:outerShdw blurRad="38100" dist="38100" dir="2700000" algn="tl">
                  <a:srgbClr val="000000"/>
                </a:outerShdw>
              </a:effectLst>
            </a:endParaRPr>
          </a:p>
          <a:p>
            <a:pPr>
              <a:spcBef>
                <a:spcPct val="50000"/>
              </a:spcBef>
              <a:buFont typeface="Wingdings" panose="05000000000000000000" pitchFamily="2" charset="2"/>
              <a:buChar char="Ø"/>
            </a:pPr>
            <a:r>
              <a:rPr lang="el-GR" altLang="en-US" sz="1600">
                <a:effectLst>
                  <a:outerShdw blurRad="38100" dist="38100" dir="2700000" algn="tl">
                    <a:srgbClr val="000000"/>
                  </a:outerShdw>
                </a:effectLst>
              </a:rPr>
              <a:t> Συγκέντρωση ενέργειας σημαίνει ότι τα μόρια των υλικών σωμάτων έχουν ενέργεια  που κατανέμεται σε ένα πολύ στενό φάσμα ενεργειακών επιπέδων</a:t>
            </a:r>
          </a:p>
          <a:p>
            <a:pPr>
              <a:spcBef>
                <a:spcPct val="50000"/>
              </a:spcBef>
              <a:buFont typeface="Wingdings" panose="05000000000000000000" pitchFamily="2" charset="2"/>
              <a:buChar char="Ø"/>
            </a:pPr>
            <a:endParaRPr lang="el-GR" altLang="en-US" sz="1600">
              <a:effectLst>
                <a:outerShdw blurRad="38100" dist="38100" dir="2700000" algn="tl">
                  <a:srgbClr val="000000"/>
                </a:outerShdw>
              </a:effectLst>
            </a:endParaRPr>
          </a:p>
          <a:p>
            <a:pPr>
              <a:spcBef>
                <a:spcPct val="50000"/>
              </a:spcBef>
              <a:buFont typeface="Wingdings" panose="05000000000000000000" pitchFamily="2" charset="2"/>
              <a:buNone/>
            </a:pPr>
            <a:endParaRPr lang="el-GR" altLang="en-US" sz="1600">
              <a:effectLst>
                <a:outerShdw blurRad="38100" dist="38100" dir="2700000" algn="tl">
                  <a:srgbClr val="000000"/>
                </a:outerShdw>
              </a:effectLst>
            </a:endParaRPr>
          </a:p>
          <a:p>
            <a:pPr>
              <a:spcBef>
                <a:spcPct val="50000"/>
              </a:spcBef>
              <a:buFont typeface="Wingdings" panose="05000000000000000000" pitchFamily="2" charset="2"/>
              <a:buChar char="Ø"/>
            </a:pPr>
            <a:endParaRPr lang="el-GR" altLang="en-US" sz="1600">
              <a:effectLst>
                <a:outerShdw blurRad="38100" dist="38100" dir="2700000" algn="tl">
                  <a:srgbClr val="000000"/>
                </a:outerShdw>
              </a:effectLst>
            </a:endParaRPr>
          </a:p>
          <a:p>
            <a:pPr>
              <a:spcBef>
                <a:spcPct val="50000"/>
              </a:spcBef>
              <a:buFont typeface="Wingdings" panose="05000000000000000000" pitchFamily="2" charset="2"/>
              <a:buChar char="Ø"/>
            </a:pPr>
            <a:endParaRPr lang="el-GR" altLang="en-US" sz="1600">
              <a:effectLst>
                <a:outerShdw blurRad="38100" dist="38100" dir="2700000" algn="tl">
                  <a:srgbClr val="000000"/>
                </a:outerShdw>
              </a:effectLst>
            </a:endParaRPr>
          </a:p>
          <a:p>
            <a:pPr>
              <a:spcBef>
                <a:spcPct val="50000"/>
              </a:spcBef>
              <a:buFont typeface="Wingdings" panose="05000000000000000000" pitchFamily="2" charset="2"/>
              <a:buChar char="Ø"/>
            </a:pPr>
            <a:endParaRPr lang="el-GR" altLang="en-US" sz="1600">
              <a:effectLst>
                <a:outerShdw blurRad="38100" dist="38100" dir="2700000" algn="tl">
                  <a:srgbClr val="000000"/>
                </a:outerShdw>
              </a:effectLst>
            </a:endParaRPr>
          </a:p>
          <a:p>
            <a:pPr>
              <a:spcBef>
                <a:spcPct val="50000"/>
              </a:spcBef>
              <a:buFont typeface="Wingdings" panose="05000000000000000000" pitchFamily="2" charset="2"/>
              <a:buChar char="Ø"/>
            </a:pPr>
            <a:endParaRPr lang="el-GR" altLang="en-US" sz="1600">
              <a:effectLst>
                <a:outerShdw blurRad="38100" dist="38100" dir="2700000" algn="tl">
                  <a:srgbClr val="000000"/>
                </a:outerShdw>
              </a:effectLst>
            </a:endParaRPr>
          </a:p>
        </p:txBody>
      </p:sp>
      <p:graphicFrame>
        <p:nvGraphicFramePr>
          <p:cNvPr id="12294" name="Object 6"/>
          <p:cNvGraphicFramePr>
            <a:graphicFrameLocks noChangeAspect="1"/>
          </p:cNvGraphicFramePr>
          <p:nvPr/>
        </p:nvGraphicFramePr>
        <p:xfrm>
          <a:off x="2819400" y="1905000"/>
          <a:ext cx="3124200" cy="1647825"/>
        </p:xfrm>
        <a:graphic>
          <a:graphicData uri="http://schemas.openxmlformats.org/presentationml/2006/ole">
            <mc:AlternateContent xmlns:mc="http://schemas.openxmlformats.org/markup-compatibility/2006">
              <mc:Choice xmlns:v="urn:schemas-microsoft-com:vml" Requires="v">
                <p:oleObj spid="_x0000_s12296" name="Bitmap Image" r:id="rId3" imgW="3142857" imgH="1657581" progId="Paint.Picture">
                  <p:embed/>
                </p:oleObj>
              </mc:Choice>
              <mc:Fallback>
                <p:oleObj name="Bitmap Image" r:id="rId3" imgW="3142857" imgH="1657581" progId="Paint.Picture">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1905000"/>
                        <a:ext cx="3124200" cy="164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295" name="Object 7"/>
          <p:cNvGraphicFramePr>
            <a:graphicFrameLocks noChangeAspect="1"/>
          </p:cNvGraphicFramePr>
          <p:nvPr/>
        </p:nvGraphicFramePr>
        <p:xfrm>
          <a:off x="3124200" y="4191000"/>
          <a:ext cx="2438400" cy="2232025"/>
        </p:xfrm>
        <a:graphic>
          <a:graphicData uri="http://schemas.openxmlformats.org/presentationml/2006/ole">
            <mc:AlternateContent xmlns:mc="http://schemas.openxmlformats.org/markup-compatibility/2006">
              <mc:Choice xmlns:v="urn:schemas-microsoft-com:vml" Requires="v">
                <p:oleObj spid="_x0000_s12297" name="Bitmap Image" r:id="rId5" imgW="2704762" imgH="2476190" progId="Paint.Picture">
                  <p:embed/>
                </p:oleObj>
              </mc:Choice>
              <mc:Fallback>
                <p:oleObj name="Bitmap Image" r:id="rId5" imgW="2704762" imgH="2476190" progId="Paint.Picture">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24200" y="4191000"/>
                        <a:ext cx="2438400" cy="223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914400" y="0"/>
            <a:ext cx="723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b="1">
                <a:effectLst>
                  <a:outerShdw blurRad="38100" dist="38100" dir="2700000" algn="tl">
                    <a:srgbClr val="000000"/>
                  </a:outerShdw>
                </a:effectLst>
              </a:rPr>
              <a:t>ΕΝΤΡΟΠΙΑ ΣΥΣΤΗΜΑΤΟΣ (</a:t>
            </a:r>
            <a:r>
              <a:rPr lang="en-US" altLang="en-US" b="1">
                <a:effectLst>
                  <a:outerShdw blurRad="38100" dist="38100" dir="2700000" algn="tl">
                    <a:srgbClr val="000000"/>
                  </a:outerShdw>
                </a:effectLst>
              </a:rPr>
              <a:t>S)</a:t>
            </a:r>
            <a:endParaRPr lang="en-GB" altLang="en-US" b="1">
              <a:effectLst>
                <a:outerShdw blurRad="38100" dist="38100" dir="2700000" algn="tl">
                  <a:srgbClr val="000000"/>
                </a:outerShdw>
              </a:effectLst>
            </a:endParaRPr>
          </a:p>
        </p:txBody>
      </p:sp>
      <p:sp>
        <p:nvSpPr>
          <p:cNvPr id="13315" name="Text Box 3"/>
          <p:cNvSpPr txBox="1">
            <a:spLocks noChangeArrowheads="1"/>
          </p:cNvSpPr>
          <p:nvPr/>
        </p:nvSpPr>
        <p:spPr bwMode="auto">
          <a:xfrm>
            <a:off x="381000" y="762000"/>
            <a:ext cx="8305800" cy="412750"/>
          </a:xfrm>
          <a:prstGeom prst="rect">
            <a:avLst/>
          </a:prstGeom>
          <a:noFill/>
          <a:ln w="76200" cmpd="tri">
            <a:solidFill>
              <a:srgbClr val="CCF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anose="05000000000000000000" pitchFamily="2" charset="2"/>
              <a:buNone/>
            </a:pPr>
            <a:r>
              <a:rPr lang="el-GR" altLang="en-US" sz="1600">
                <a:effectLst>
                  <a:outerShdw blurRad="38100" dist="38100" dir="2700000" algn="tl">
                    <a:srgbClr val="000000"/>
                  </a:outerShdw>
                </a:effectLst>
              </a:rPr>
              <a:t>Πως μπορούμε να μετρήσουμε τον διασκορπισμό της ενέργειας σε ένα σύστημα</a:t>
            </a:r>
            <a:r>
              <a:rPr lang="en-US" altLang="en-US" sz="1600">
                <a:effectLst>
                  <a:outerShdw blurRad="38100" dist="38100" dir="2700000" algn="tl">
                    <a:srgbClr val="000000"/>
                  </a:outerShdw>
                </a:effectLst>
              </a:rPr>
              <a:t>;</a:t>
            </a:r>
            <a:endParaRPr lang="en-GB" altLang="en-US" sz="1600">
              <a:effectLst>
                <a:outerShdw blurRad="38100" dist="38100" dir="2700000" algn="tl">
                  <a:srgbClr val="000000"/>
                </a:outerShdw>
              </a:effectLst>
            </a:endParaRPr>
          </a:p>
        </p:txBody>
      </p:sp>
      <p:sp>
        <p:nvSpPr>
          <p:cNvPr id="13316" name="Text Box 4"/>
          <p:cNvSpPr txBox="1">
            <a:spLocks noChangeArrowheads="1"/>
          </p:cNvSpPr>
          <p:nvPr/>
        </p:nvSpPr>
        <p:spPr bwMode="auto">
          <a:xfrm>
            <a:off x="4648200" y="1371600"/>
            <a:ext cx="4038600" cy="1390650"/>
          </a:xfrm>
          <a:prstGeom prst="rect">
            <a:avLst/>
          </a:prstGeom>
          <a:noFill/>
          <a:ln w="76200" cmpd="tri">
            <a:solidFill>
              <a:srgbClr val="FF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anose="05000000000000000000" pitchFamily="2" charset="2"/>
              <a:buNone/>
            </a:pPr>
            <a:r>
              <a:rPr lang="el-GR" altLang="en-US" sz="1600">
                <a:solidFill>
                  <a:schemeClr val="tx2"/>
                </a:solidFill>
                <a:effectLst>
                  <a:outerShdw blurRad="38100" dist="38100" dir="2700000" algn="tl">
                    <a:srgbClr val="000000"/>
                  </a:outerShdw>
                </a:effectLst>
              </a:rPr>
              <a:t>Εντροπία ονομάζεται η καταστατική ιδιότητα ενός συστήματος που μετρά το ποσό ενέργειας που διασκορπίζεται στο σύστημα κατά τη διάρκεια μιας διεργασίας που διεξάγεται σε αυτό</a:t>
            </a:r>
            <a:endParaRPr lang="en-GB" altLang="en-US" sz="1600">
              <a:solidFill>
                <a:schemeClr val="tx2"/>
              </a:solidFill>
              <a:effectLst>
                <a:outerShdw blurRad="38100" dist="38100" dir="2700000" algn="tl">
                  <a:srgbClr val="000000"/>
                </a:outerShdw>
              </a:effectLst>
            </a:endParaRPr>
          </a:p>
        </p:txBody>
      </p:sp>
      <p:sp>
        <p:nvSpPr>
          <p:cNvPr id="13317" name="Line 5"/>
          <p:cNvSpPr>
            <a:spLocks noChangeShapeType="1"/>
          </p:cNvSpPr>
          <p:nvPr/>
        </p:nvSpPr>
        <p:spPr bwMode="auto">
          <a:xfrm>
            <a:off x="838200" y="1143000"/>
            <a:ext cx="0" cy="990600"/>
          </a:xfrm>
          <a:prstGeom prst="line">
            <a:avLst/>
          </a:prstGeom>
          <a:noFill/>
          <a:ln w="330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18" name="Line 6"/>
          <p:cNvSpPr>
            <a:spLocks noChangeShapeType="1"/>
          </p:cNvSpPr>
          <p:nvPr/>
        </p:nvSpPr>
        <p:spPr bwMode="auto">
          <a:xfrm>
            <a:off x="914400" y="1981200"/>
            <a:ext cx="3733800" cy="0"/>
          </a:xfrm>
          <a:prstGeom prst="line">
            <a:avLst/>
          </a:prstGeom>
          <a:noFill/>
          <a:ln w="3302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19" name="Text Box 7"/>
          <p:cNvSpPr txBox="1">
            <a:spLocks noChangeArrowheads="1"/>
          </p:cNvSpPr>
          <p:nvPr/>
        </p:nvSpPr>
        <p:spPr bwMode="auto">
          <a:xfrm>
            <a:off x="1524000" y="1828800"/>
            <a:ext cx="2362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b="1">
                <a:solidFill>
                  <a:srgbClr val="FF0066"/>
                </a:solidFill>
                <a:effectLst>
                  <a:outerShdw blurRad="38100" dist="38100" dir="2700000" algn="tl">
                    <a:srgbClr val="000000"/>
                  </a:outerShdw>
                </a:effectLst>
              </a:rPr>
              <a:t>Εισαγωγή Εντροπίας</a:t>
            </a:r>
            <a:endParaRPr lang="en-GB" altLang="en-US" sz="1600" b="1">
              <a:solidFill>
                <a:srgbClr val="FF0066"/>
              </a:solidFill>
              <a:effectLst>
                <a:outerShdw blurRad="38100" dist="38100" dir="2700000" algn="tl">
                  <a:srgbClr val="000000"/>
                </a:outerShdw>
              </a:effectLst>
            </a:endParaRPr>
          </a:p>
        </p:txBody>
      </p:sp>
      <p:sp>
        <p:nvSpPr>
          <p:cNvPr id="13320" name="Text Box 8"/>
          <p:cNvSpPr txBox="1">
            <a:spLocks noChangeArrowheads="1"/>
          </p:cNvSpPr>
          <p:nvPr/>
        </p:nvSpPr>
        <p:spPr bwMode="auto">
          <a:xfrm>
            <a:off x="381000" y="3048000"/>
            <a:ext cx="8305800" cy="3468688"/>
          </a:xfrm>
          <a:prstGeom prst="rect">
            <a:avLst/>
          </a:prstGeom>
          <a:noFill/>
          <a:ln w="76200" cmpd="tri">
            <a:solidFill>
              <a:srgbClr val="CCF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anose="05000000000000000000" pitchFamily="2" charset="2"/>
              <a:buNone/>
            </a:pPr>
            <a:r>
              <a:rPr lang="el-GR" altLang="en-US" sz="1600" u="sng">
                <a:solidFill>
                  <a:schemeClr val="accent1"/>
                </a:solidFill>
                <a:effectLst>
                  <a:outerShdw blurRad="38100" dist="38100" dir="2700000" algn="tl">
                    <a:srgbClr val="000000"/>
                  </a:outerShdw>
                </a:effectLst>
              </a:rPr>
              <a:t>Διατύπωση 2ου θερμοδυναμικού νόμου</a:t>
            </a:r>
            <a:endParaRPr lang="el-GR" altLang="en-US" sz="1600">
              <a:solidFill>
                <a:schemeClr val="accent1"/>
              </a:solidFill>
              <a:effectLst>
                <a:outerShdw blurRad="38100" dist="38100" dir="2700000" algn="tl">
                  <a:srgbClr val="000000"/>
                </a:outerShdw>
              </a:effectLst>
            </a:endParaRPr>
          </a:p>
          <a:p>
            <a:pPr algn="ctr">
              <a:spcBef>
                <a:spcPct val="50000"/>
              </a:spcBef>
              <a:buFont typeface="Wingdings" panose="05000000000000000000" pitchFamily="2" charset="2"/>
              <a:buNone/>
            </a:pPr>
            <a:r>
              <a:rPr lang="en-US" altLang="en-US" sz="1600">
                <a:solidFill>
                  <a:schemeClr val="accent1"/>
                </a:solidFill>
                <a:effectLst>
                  <a:outerShdw blurRad="38100" dist="38100" dir="2700000" algn="tl">
                    <a:srgbClr val="000000"/>
                  </a:outerShdw>
                </a:effectLst>
              </a:rPr>
              <a:t>“</a:t>
            </a:r>
            <a:r>
              <a:rPr lang="el-GR" altLang="en-US" sz="1600">
                <a:solidFill>
                  <a:schemeClr val="accent1"/>
                </a:solidFill>
                <a:effectLst>
                  <a:outerShdw blurRad="38100" dist="38100" dir="2700000" algn="tl">
                    <a:srgbClr val="000000"/>
                  </a:outerShdw>
                </a:effectLst>
              </a:rPr>
              <a:t>Η Εντροπία του σύμπαντος αυξάνει κατά τη διάρκεια κάθε αυθόρμητης διεργασίας</a:t>
            </a:r>
            <a:r>
              <a:rPr lang="en-US" altLang="en-US" sz="1600">
                <a:solidFill>
                  <a:schemeClr val="accent1"/>
                </a:solidFill>
                <a:effectLst>
                  <a:outerShdw blurRad="38100" dist="38100" dir="2700000" algn="tl">
                    <a:srgbClr val="000000"/>
                  </a:outerShdw>
                </a:effectLst>
              </a:rPr>
              <a:t>”</a:t>
            </a:r>
          </a:p>
          <a:p>
            <a:pPr algn="ctr">
              <a:spcBef>
                <a:spcPct val="50000"/>
              </a:spcBef>
              <a:buFont typeface="Wingdings" panose="05000000000000000000" pitchFamily="2" charset="2"/>
              <a:buNone/>
            </a:pPr>
            <a:r>
              <a:rPr lang="en-US" altLang="en-US" sz="1600">
                <a:solidFill>
                  <a:schemeClr val="accent1"/>
                </a:solidFill>
                <a:effectLst>
                  <a:outerShdw blurRad="38100" dist="38100" dir="2700000" algn="tl">
                    <a:srgbClr val="000000"/>
                  </a:outerShdw>
                </a:effectLst>
              </a:rPr>
              <a:t>dS</a:t>
            </a:r>
            <a:r>
              <a:rPr lang="en-US" altLang="en-US" sz="1600" baseline="-25000">
                <a:solidFill>
                  <a:schemeClr val="accent1"/>
                </a:solidFill>
                <a:effectLst>
                  <a:outerShdw blurRad="38100" dist="38100" dir="2700000" algn="tl">
                    <a:srgbClr val="000000"/>
                  </a:outerShdw>
                </a:effectLst>
              </a:rPr>
              <a:t>global</a:t>
            </a:r>
            <a:r>
              <a:rPr lang="en-US" altLang="en-US" sz="1600">
                <a:solidFill>
                  <a:schemeClr val="accent1"/>
                </a:solidFill>
                <a:effectLst>
                  <a:outerShdw blurRad="38100" dist="38100" dir="2700000" algn="tl">
                    <a:srgbClr val="000000"/>
                  </a:outerShdw>
                </a:effectLst>
              </a:rPr>
              <a:t> = dS</a:t>
            </a:r>
            <a:r>
              <a:rPr lang="en-US" altLang="en-US" sz="1600" baseline="-25000">
                <a:solidFill>
                  <a:schemeClr val="accent1"/>
                </a:solidFill>
                <a:effectLst>
                  <a:outerShdw blurRad="38100" dist="38100" dir="2700000" algn="tl">
                    <a:srgbClr val="000000"/>
                  </a:outerShdw>
                </a:effectLst>
              </a:rPr>
              <a:t>system</a:t>
            </a:r>
            <a:r>
              <a:rPr lang="en-US" altLang="en-US" sz="1600">
                <a:solidFill>
                  <a:schemeClr val="accent1"/>
                </a:solidFill>
                <a:effectLst>
                  <a:outerShdw blurRad="38100" dist="38100" dir="2700000" algn="tl">
                    <a:srgbClr val="000000"/>
                  </a:outerShdw>
                </a:effectLst>
              </a:rPr>
              <a:t> + dS</a:t>
            </a:r>
            <a:r>
              <a:rPr lang="en-US" altLang="en-US" sz="1600" baseline="-25000">
                <a:solidFill>
                  <a:schemeClr val="accent1"/>
                </a:solidFill>
                <a:effectLst>
                  <a:outerShdw blurRad="38100" dist="38100" dir="2700000" algn="tl">
                    <a:srgbClr val="000000"/>
                  </a:outerShdw>
                </a:effectLst>
              </a:rPr>
              <a:t>environment</a:t>
            </a:r>
            <a:r>
              <a:rPr lang="en-US" altLang="en-US" sz="1600">
                <a:solidFill>
                  <a:schemeClr val="accent1"/>
                </a:solidFill>
                <a:effectLst>
                  <a:outerShdw blurRad="38100" dist="38100" dir="2700000" algn="tl">
                    <a:srgbClr val="000000"/>
                  </a:outerShdw>
                </a:effectLst>
              </a:rPr>
              <a:t> &gt; 0</a:t>
            </a:r>
          </a:p>
          <a:p>
            <a:pPr algn="ctr">
              <a:spcBef>
                <a:spcPct val="50000"/>
              </a:spcBef>
              <a:buFont typeface="Wingdings" panose="05000000000000000000" pitchFamily="2" charset="2"/>
              <a:buNone/>
            </a:pPr>
            <a:endParaRPr lang="en-US" altLang="en-US" sz="1600">
              <a:solidFill>
                <a:schemeClr val="accent1"/>
              </a:solidFill>
              <a:effectLst>
                <a:outerShdw blurRad="38100" dist="38100" dir="2700000" algn="tl">
                  <a:srgbClr val="000000"/>
                </a:outerShdw>
              </a:effectLst>
            </a:endParaRPr>
          </a:p>
          <a:p>
            <a:pPr algn="ctr">
              <a:spcBef>
                <a:spcPct val="50000"/>
              </a:spcBef>
              <a:buFont typeface="Wingdings" panose="05000000000000000000" pitchFamily="2" charset="2"/>
              <a:buNone/>
            </a:pPr>
            <a:r>
              <a:rPr lang="el-GR" altLang="en-US" sz="1600">
                <a:effectLst>
                  <a:outerShdw blurRad="38100" dist="38100" dir="2700000" algn="tl">
                    <a:srgbClr val="000000"/>
                  </a:outerShdw>
                </a:effectLst>
              </a:rPr>
              <a:t>ΑΥΘΟΡΜΗΤΗ ΔΙΕΡΓΑΣΙΑ ονομάζεται κάθε διεργασία που διεξάγεται από μόνη της</a:t>
            </a:r>
          </a:p>
          <a:p>
            <a:pPr algn="ctr">
              <a:spcBef>
                <a:spcPct val="50000"/>
              </a:spcBef>
              <a:buFont typeface="Wingdings" panose="05000000000000000000" pitchFamily="2" charset="2"/>
              <a:buNone/>
            </a:pPr>
            <a:r>
              <a:rPr lang="el-GR" altLang="en-US" sz="1600">
                <a:effectLst>
                  <a:outerShdw blurRad="38100" dist="38100" dir="2700000" algn="tl">
                    <a:srgbClr val="000000"/>
                  </a:outerShdw>
                </a:effectLst>
              </a:rPr>
              <a:t>Συνεπώς, κάθε αυθόρμητη διεργασία οδηγεί σε διασκορπισμό της ενέργειας του σύμπαντος</a:t>
            </a:r>
          </a:p>
          <a:p>
            <a:pPr>
              <a:spcBef>
                <a:spcPct val="50000"/>
              </a:spcBef>
              <a:buFont typeface="Wingdings" panose="05000000000000000000" pitchFamily="2" charset="2"/>
              <a:buNone/>
            </a:pPr>
            <a:r>
              <a:rPr lang="el-GR" altLang="en-US" sz="1600">
                <a:effectLst>
                  <a:outerShdw blurRad="38100" dist="38100" dir="2700000" algn="tl">
                    <a:srgbClr val="000000"/>
                  </a:outerShdw>
                </a:effectLst>
              </a:rPr>
              <a:t>πχ. Τήξη πάγου σε θερμό δοχείο, Ανάμιξη αερίων σε δοχείο κλπ </a:t>
            </a:r>
          </a:p>
          <a:p>
            <a:pPr algn="ctr">
              <a:spcBef>
                <a:spcPct val="50000"/>
              </a:spcBef>
              <a:buFont typeface="Wingdings" panose="05000000000000000000" pitchFamily="2" charset="2"/>
              <a:buNone/>
            </a:pPr>
            <a:r>
              <a:rPr lang="el-GR" altLang="en-US" sz="1600">
                <a:solidFill>
                  <a:srgbClr val="CCFF33"/>
                </a:solidFill>
                <a:effectLst>
                  <a:outerShdw blurRad="38100" dist="38100" dir="2700000" algn="tl">
                    <a:srgbClr val="000000"/>
                  </a:outerShdw>
                </a:effectLst>
              </a:rPr>
              <a:t>Πολύ συχνά οι συνέπειες του διασκορπισμού της ενέργειας εκδηλώνονται σε μας με τη μορφή της αύξησης αταξίας. Όμως οι έννοιες </a:t>
            </a:r>
            <a:r>
              <a:rPr lang="el-GR" altLang="en-US" sz="1600" u="sng">
                <a:solidFill>
                  <a:srgbClr val="CCFF33"/>
                </a:solidFill>
                <a:effectLst>
                  <a:outerShdw blurRad="38100" dist="38100" dir="2700000" algn="tl">
                    <a:srgbClr val="000000"/>
                  </a:outerShdw>
                </a:effectLst>
              </a:rPr>
              <a:t>διασκορπισμός ενέργειας</a:t>
            </a:r>
            <a:r>
              <a:rPr lang="el-GR" altLang="en-US" sz="1600">
                <a:solidFill>
                  <a:srgbClr val="CCFF33"/>
                </a:solidFill>
                <a:effectLst>
                  <a:outerShdw blurRad="38100" dist="38100" dir="2700000" algn="tl">
                    <a:srgbClr val="000000"/>
                  </a:outerShdw>
                </a:effectLst>
              </a:rPr>
              <a:t> και </a:t>
            </a:r>
            <a:r>
              <a:rPr lang="el-GR" altLang="en-US" sz="1600" u="sng">
                <a:solidFill>
                  <a:srgbClr val="CCFF33"/>
                </a:solidFill>
                <a:effectLst>
                  <a:outerShdw blurRad="38100" dist="38100" dir="2700000" algn="tl">
                    <a:srgbClr val="000000"/>
                  </a:outerShdw>
                </a:effectLst>
              </a:rPr>
              <a:t>αταξία</a:t>
            </a:r>
            <a:r>
              <a:rPr lang="el-GR" altLang="en-US" sz="1600">
                <a:solidFill>
                  <a:srgbClr val="CCFF33"/>
                </a:solidFill>
                <a:effectLst>
                  <a:outerShdw blurRad="38100" dist="38100" dir="2700000" algn="tl">
                    <a:srgbClr val="000000"/>
                  </a:outerShdw>
                </a:effectLst>
              </a:rPr>
              <a:t> δεν πρέπει να διασυνδέονται άρρηκτα</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914400" y="0"/>
            <a:ext cx="723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b="1">
                <a:effectLst>
                  <a:outerShdw blurRad="38100" dist="38100" dir="2700000" algn="tl">
                    <a:srgbClr val="000000"/>
                  </a:outerShdw>
                </a:effectLst>
              </a:rPr>
              <a:t>ΕΝΤΡΟΠΙΑ και ΧΗΜΙΚΑ ΣΥΣΤΗΜΑΤΑ</a:t>
            </a:r>
            <a:endParaRPr lang="en-GB" altLang="en-US" b="1">
              <a:effectLst>
                <a:outerShdw blurRad="38100" dist="38100" dir="2700000" algn="tl">
                  <a:srgbClr val="000000"/>
                </a:outerShdw>
              </a:effectLst>
            </a:endParaRPr>
          </a:p>
        </p:txBody>
      </p:sp>
      <p:sp>
        <p:nvSpPr>
          <p:cNvPr id="14339" name="Text Box 3"/>
          <p:cNvSpPr txBox="1">
            <a:spLocks noChangeArrowheads="1"/>
          </p:cNvSpPr>
          <p:nvPr/>
        </p:nvSpPr>
        <p:spPr bwMode="auto">
          <a:xfrm>
            <a:off x="533400" y="1066800"/>
            <a:ext cx="8077200" cy="4446588"/>
          </a:xfrm>
          <a:prstGeom prst="rect">
            <a:avLst/>
          </a:prstGeom>
          <a:noFill/>
          <a:ln w="76200" cmpd="tri">
            <a:solidFill>
              <a:srgbClr val="FF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lang="el-GR" altLang="en-US" sz="1600">
                <a:solidFill>
                  <a:schemeClr val="tx2"/>
                </a:solidFill>
                <a:effectLst>
                  <a:outerShdw blurRad="38100" dist="38100" dir="2700000" algn="tl">
                    <a:srgbClr val="000000"/>
                  </a:outerShdw>
                </a:effectLst>
              </a:rPr>
              <a:t>Η Εντροπία σε ένα χημικό σύστημα μεταβάλλεται με τους τρεις παρακάτω τρόπους</a:t>
            </a:r>
            <a:r>
              <a:rPr lang="en-US" altLang="en-US" sz="1600">
                <a:solidFill>
                  <a:schemeClr val="tx2"/>
                </a:solidFill>
                <a:effectLst>
                  <a:outerShdw blurRad="38100" dist="38100" dir="2700000" algn="tl">
                    <a:srgbClr val="000000"/>
                  </a:outerShdw>
                </a:effectLst>
              </a:rPr>
              <a:t>:</a:t>
            </a:r>
            <a:endParaRPr lang="el-GR" altLang="en-US" sz="1600">
              <a:solidFill>
                <a:schemeClr val="tx2"/>
              </a:solidFill>
              <a:effectLst>
                <a:outerShdw blurRad="38100" dist="38100" dir="2700000" algn="tl">
                  <a:srgbClr val="000000"/>
                </a:outerShdw>
              </a:effectLst>
            </a:endParaRPr>
          </a:p>
          <a:p>
            <a:pPr>
              <a:spcBef>
                <a:spcPct val="50000"/>
              </a:spcBef>
              <a:buFont typeface="Wingdings" panose="05000000000000000000" pitchFamily="2" charset="2"/>
              <a:buChar char="Ø"/>
            </a:pPr>
            <a:r>
              <a:rPr lang="el-GR" altLang="en-US" sz="1600">
                <a:solidFill>
                  <a:schemeClr val="tx2"/>
                </a:solidFill>
                <a:effectLst>
                  <a:outerShdw blurRad="38100" dist="38100" dir="2700000" algn="tl">
                    <a:srgbClr val="000000"/>
                  </a:outerShdw>
                </a:effectLst>
              </a:rPr>
              <a:t> </a:t>
            </a:r>
            <a:r>
              <a:rPr lang="el-GR" altLang="en-US" sz="1600">
                <a:solidFill>
                  <a:srgbClr val="CCFF33"/>
                </a:solidFill>
                <a:effectLst>
                  <a:outerShdw blurRad="38100" dist="38100" dir="2700000" algn="tl">
                    <a:srgbClr val="000000"/>
                  </a:outerShdw>
                </a:effectLst>
              </a:rPr>
              <a:t>Μεταβολή του αριθμού σωματιδίων (μορίων ή ιόντων) του συστήματος</a:t>
            </a:r>
          </a:p>
          <a:p>
            <a:pPr>
              <a:spcBef>
                <a:spcPct val="50000"/>
              </a:spcBef>
              <a:buClr>
                <a:schemeClr val="tx2"/>
              </a:buClr>
              <a:buFont typeface="Wingdings" panose="05000000000000000000" pitchFamily="2" charset="2"/>
              <a:buChar char="Ø"/>
            </a:pPr>
            <a:r>
              <a:rPr lang="el-GR" altLang="en-US" sz="1600">
                <a:solidFill>
                  <a:srgbClr val="CCFF33"/>
                </a:solidFill>
                <a:effectLst>
                  <a:outerShdw blurRad="38100" dist="38100" dir="2700000" algn="tl">
                    <a:srgbClr val="000000"/>
                  </a:outerShdw>
                </a:effectLst>
              </a:rPr>
              <a:t> </a:t>
            </a:r>
            <a:r>
              <a:rPr lang="el-GR" altLang="en-US" sz="1600">
                <a:solidFill>
                  <a:srgbClr val="FF0066"/>
                </a:solidFill>
                <a:effectLst>
                  <a:outerShdw blurRad="38100" dist="38100" dir="2700000" algn="tl">
                    <a:srgbClr val="000000"/>
                  </a:outerShdw>
                </a:effectLst>
              </a:rPr>
              <a:t>Αλλαγή φάσης σε τουλάχιστον ένα από τα συστατικά του συστήματος</a:t>
            </a:r>
          </a:p>
          <a:p>
            <a:pPr>
              <a:spcBef>
                <a:spcPct val="50000"/>
              </a:spcBef>
              <a:buClr>
                <a:schemeClr val="tx2"/>
              </a:buClr>
              <a:buFont typeface="Wingdings" panose="05000000000000000000" pitchFamily="2" charset="2"/>
              <a:buChar char="Ø"/>
            </a:pPr>
            <a:r>
              <a:rPr lang="el-GR" altLang="en-US" sz="1600">
                <a:solidFill>
                  <a:srgbClr val="FF0066"/>
                </a:solidFill>
                <a:effectLst>
                  <a:outerShdw blurRad="38100" dist="38100" dir="2700000" algn="tl">
                    <a:srgbClr val="000000"/>
                  </a:outerShdw>
                </a:effectLst>
              </a:rPr>
              <a:t> </a:t>
            </a:r>
            <a:r>
              <a:rPr lang="el-GR" altLang="en-US" sz="1600">
                <a:solidFill>
                  <a:schemeClr val="accent1"/>
                </a:solidFill>
                <a:effectLst>
                  <a:outerShdw blurRad="38100" dist="38100" dir="2700000" algn="tl">
                    <a:srgbClr val="000000"/>
                  </a:outerShdw>
                </a:effectLst>
              </a:rPr>
              <a:t>Αλλαγή στη πολυπλοκότητα των ουσιών που συμμετέχουν στο σύστημα</a:t>
            </a:r>
            <a:endParaRPr lang="en-US" altLang="en-US" sz="1600">
              <a:solidFill>
                <a:schemeClr val="accent1"/>
              </a:solidFill>
              <a:effectLst>
                <a:outerShdw blurRad="38100" dist="38100" dir="2700000" algn="tl">
                  <a:srgbClr val="000000"/>
                </a:outerShdw>
              </a:effectLst>
            </a:endParaRPr>
          </a:p>
          <a:p>
            <a:pPr>
              <a:spcBef>
                <a:spcPct val="50000"/>
              </a:spcBef>
              <a:buClr>
                <a:schemeClr val="tx2"/>
              </a:buClr>
              <a:buFont typeface="Wingdings" panose="05000000000000000000" pitchFamily="2" charset="2"/>
              <a:buNone/>
            </a:pPr>
            <a:endParaRPr lang="en-US" altLang="en-US" sz="1600">
              <a:solidFill>
                <a:schemeClr val="accent1"/>
              </a:solidFill>
              <a:effectLst>
                <a:outerShdw blurRad="38100" dist="38100" dir="2700000" algn="tl">
                  <a:srgbClr val="000000"/>
                </a:outerShdw>
              </a:effectLst>
            </a:endParaRPr>
          </a:p>
          <a:p>
            <a:pPr>
              <a:spcBef>
                <a:spcPct val="50000"/>
              </a:spcBef>
              <a:buClr>
                <a:schemeClr val="tx2"/>
              </a:buClr>
              <a:buFont typeface="Wingdings" panose="05000000000000000000" pitchFamily="2" charset="2"/>
              <a:buNone/>
            </a:pPr>
            <a:r>
              <a:rPr lang="en-US" altLang="en-US" sz="1600">
                <a:effectLst>
                  <a:outerShdw blurRad="38100" dist="38100" dir="2700000" algn="tl">
                    <a:srgbClr val="000000"/>
                  </a:outerShdw>
                </a:effectLst>
              </a:rPr>
              <a:t>(NH</a:t>
            </a:r>
            <a:r>
              <a:rPr lang="en-US" altLang="en-US" sz="1600" baseline="-25000">
                <a:effectLst>
                  <a:outerShdw blurRad="38100" dist="38100" dir="2700000" algn="tl">
                    <a:srgbClr val="000000"/>
                  </a:outerShdw>
                </a:effectLst>
              </a:rPr>
              <a:t>4</a:t>
            </a:r>
            <a:r>
              <a:rPr lang="en-US" altLang="en-US" sz="1600">
                <a:effectLst>
                  <a:outerShdw blurRad="38100" dist="38100" dir="2700000" algn="tl">
                    <a:srgbClr val="000000"/>
                  </a:outerShdw>
                </a:effectLst>
              </a:rPr>
              <a:t>)</a:t>
            </a:r>
            <a:r>
              <a:rPr lang="en-US" altLang="en-US" sz="1600" baseline="-25000">
                <a:effectLst>
                  <a:outerShdw blurRad="38100" dist="38100" dir="2700000" algn="tl">
                    <a:srgbClr val="000000"/>
                  </a:outerShdw>
                </a:effectLst>
              </a:rPr>
              <a:t>2</a:t>
            </a:r>
            <a:r>
              <a:rPr lang="en-US" altLang="en-US" sz="1600">
                <a:effectLst>
                  <a:outerShdw blurRad="38100" dist="38100" dir="2700000" algn="tl">
                    <a:srgbClr val="000000"/>
                  </a:outerShdw>
                </a:effectLst>
              </a:rPr>
              <a:t>Cr</a:t>
            </a:r>
            <a:r>
              <a:rPr lang="en-US" altLang="en-US" sz="1600" baseline="-25000">
                <a:effectLst>
                  <a:outerShdw blurRad="38100" dist="38100" dir="2700000" algn="tl">
                    <a:srgbClr val="000000"/>
                  </a:outerShdw>
                </a:effectLst>
              </a:rPr>
              <a:t>2</a:t>
            </a:r>
            <a:r>
              <a:rPr lang="en-US" altLang="en-US" sz="1600">
                <a:effectLst>
                  <a:outerShdw blurRad="38100" dist="38100" dir="2700000" algn="tl">
                    <a:srgbClr val="000000"/>
                  </a:outerShdw>
                </a:effectLst>
              </a:rPr>
              <a:t>O</a:t>
            </a:r>
            <a:r>
              <a:rPr lang="en-US" altLang="en-US" sz="1600" baseline="-25000">
                <a:effectLst>
                  <a:outerShdw blurRad="38100" dist="38100" dir="2700000" algn="tl">
                    <a:srgbClr val="000000"/>
                  </a:outerShdw>
                </a:effectLst>
              </a:rPr>
              <a:t>7</a:t>
            </a:r>
            <a:r>
              <a:rPr lang="en-US" altLang="en-US" sz="1600">
                <a:effectLst>
                  <a:outerShdw blurRad="38100" dist="38100" dir="2700000" algn="tl">
                    <a:srgbClr val="000000"/>
                  </a:outerShdw>
                </a:effectLst>
              </a:rPr>
              <a:t>(s) </a:t>
            </a:r>
            <a:r>
              <a:rPr lang="en-US" altLang="en-US" sz="1600">
                <a:effectLst>
                  <a:outerShdw blurRad="38100" dist="38100" dir="2700000" algn="tl">
                    <a:srgbClr val="000000"/>
                  </a:outerShdw>
                </a:effectLst>
                <a:sym typeface="Symbol" panose="05050102010706020507" pitchFamily="18" charset="2"/>
              </a:rPr>
              <a:t>+ Q  Cr</a:t>
            </a:r>
            <a:r>
              <a:rPr lang="en-US" altLang="en-US" sz="1600" baseline="-25000">
                <a:effectLst>
                  <a:outerShdw blurRad="38100" dist="38100" dir="2700000" algn="tl">
                    <a:srgbClr val="000000"/>
                  </a:outerShdw>
                </a:effectLst>
                <a:sym typeface="Symbol" panose="05050102010706020507" pitchFamily="18" charset="2"/>
              </a:rPr>
              <a:t>2</a:t>
            </a:r>
            <a:r>
              <a:rPr lang="en-US" altLang="en-US" sz="1600">
                <a:effectLst>
                  <a:outerShdw blurRad="38100" dist="38100" dir="2700000" algn="tl">
                    <a:srgbClr val="000000"/>
                  </a:outerShdw>
                </a:effectLst>
                <a:sym typeface="Symbol" panose="05050102010706020507" pitchFamily="18" charset="2"/>
              </a:rPr>
              <a:t>O</a:t>
            </a:r>
            <a:r>
              <a:rPr lang="en-US" altLang="en-US" sz="1600" baseline="-25000">
                <a:effectLst>
                  <a:outerShdw blurRad="38100" dist="38100" dir="2700000" algn="tl">
                    <a:srgbClr val="000000"/>
                  </a:outerShdw>
                </a:effectLst>
                <a:sym typeface="Symbol" panose="05050102010706020507" pitchFamily="18" charset="2"/>
              </a:rPr>
              <a:t>3</a:t>
            </a:r>
            <a:r>
              <a:rPr lang="en-US" altLang="en-US" sz="1600">
                <a:effectLst>
                  <a:outerShdw blurRad="38100" dist="38100" dir="2700000" algn="tl">
                    <a:srgbClr val="000000"/>
                  </a:outerShdw>
                </a:effectLst>
                <a:sym typeface="Symbol" panose="05050102010706020507" pitchFamily="18" charset="2"/>
              </a:rPr>
              <a:t>(s) + N</a:t>
            </a:r>
            <a:r>
              <a:rPr lang="en-US" altLang="en-US" sz="1600" baseline="-25000">
                <a:effectLst>
                  <a:outerShdw blurRad="38100" dist="38100" dir="2700000" algn="tl">
                    <a:srgbClr val="000000"/>
                  </a:outerShdw>
                </a:effectLst>
                <a:sym typeface="Symbol" panose="05050102010706020507" pitchFamily="18" charset="2"/>
              </a:rPr>
              <a:t>2</a:t>
            </a:r>
            <a:r>
              <a:rPr lang="en-US" altLang="en-US" sz="1600">
                <a:effectLst>
                  <a:outerShdw blurRad="38100" dist="38100" dir="2700000" algn="tl">
                    <a:srgbClr val="000000"/>
                  </a:outerShdw>
                </a:effectLst>
                <a:sym typeface="Symbol" panose="05050102010706020507" pitchFamily="18" charset="2"/>
              </a:rPr>
              <a:t>(g) + 4H</a:t>
            </a:r>
            <a:r>
              <a:rPr lang="en-US" altLang="en-US" sz="1600" baseline="-25000">
                <a:effectLst>
                  <a:outerShdw blurRad="38100" dist="38100" dir="2700000" algn="tl">
                    <a:srgbClr val="000000"/>
                  </a:outerShdw>
                </a:effectLst>
                <a:sym typeface="Symbol" panose="05050102010706020507" pitchFamily="18" charset="2"/>
              </a:rPr>
              <a:t>2</a:t>
            </a:r>
            <a:r>
              <a:rPr lang="en-US" altLang="en-US" sz="1600">
                <a:effectLst>
                  <a:outerShdw blurRad="38100" dist="38100" dir="2700000" algn="tl">
                    <a:srgbClr val="000000"/>
                  </a:outerShdw>
                </a:effectLst>
                <a:sym typeface="Symbol" panose="05050102010706020507" pitchFamily="18" charset="2"/>
              </a:rPr>
              <a:t>O(g)            </a:t>
            </a:r>
            <a:r>
              <a:rPr lang="el-GR" altLang="en-US" sz="1600">
                <a:effectLst>
                  <a:outerShdw blurRad="38100" dist="38100" dir="2700000" algn="tl">
                    <a:srgbClr val="000000"/>
                  </a:outerShdw>
                </a:effectLst>
                <a:sym typeface="Symbol" panose="05050102010706020507" pitchFamily="18" charset="2"/>
              </a:rPr>
              <a:t>Δ</a:t>
            </a:r>
            <a:r>
              <a:rPr lang="en-US" altLang="en-US" sz="1600">
                <a:effectLst>
                  <a:outerShdw blurRad="38100" dist="38100" dir="2700000" algn="tl">
                    <a:srgbClr val="000000"/>
                  </a:outerShdw>
                </a:effectLst>
                <a:sym typeface="Symbol" panose="05050102010706020507" pitchFamily="18" charset="2"/>
              </a:rPr>
              <a:t>S&gt;0</a:t>
            </a:r>
          </a:p>
          <a:p>
            <a:pPr>
              <a:spcBef>
                <a:spcPct val="50000"/>
              </a:spcBef>
              <a:buClr>
                <a:schemeClr val="tx2"/>
              </a:buClr>
              <a:buFont typeface="Wingdings" panose="05000000000000000000" pitchFamily="2" charset="2"/>
              <a:buNone/>
            </a:pPr>
            <a:r>
              <a:rPr lang="en-US" altLang="en-US" sz="1600">
                <a:effectLst>
                  <a:outerShdw blurRad="38100" dist="38100" dir="2700000" algn="tl">
                    <a:srgbClr val="000000"/>
                  </a:outerShdw>
                </a:effectLst>
                <a:sym typeface="Symbol" panose="05050102010706020507" pitchFamily="18" charset="2"/>
              </a:rPr>
              <a:t>	</a:t>
            </a:r>
            <a:r>
              <a:rPr lang="el-GR" altLang="en-US" sz="1600">
                <a:effectLst>
                  <a:outerShdw blurRad="38100" dist="38100" dir="2700000" algn="tl">
                    <a:srgbClr val="000000"/>
                  </a:outerShdw>
                </a:effectLst>
                <a:sym typeface="Symbol" panose="05050102010706020507" pitchFamily="18" charset="2"/>
              </a:rPr>
              <a:t>- μείωση πολυπλοκότητας ουσιών</a:t>
            </a:r>
          </a:p>
          <a:p>
            <a:pPr>
              <a:spcBef>
                <a:spcPct val="50000"/>
              </a:spcBef>
              <a:buClr>
                <a:schemeClr val="tx2"/>
              </a:buClr>
              <a:buFont typeface="Wingdings" panose="05000000000000000000" pitchFamily="2" charset="2"/>
              <a:buNone/>
            </a:pPr>
            <a:r>
              <a:rPr lang="el-GR" altLang="en-US" sz="1600">
                <a:effectLst>
                  <a:outerShdw blurRad="38100" dist="38100" dir="2700000" algn="tl">
                    <a:srgbClr val="000000"/>
                  </a:outerShdw>
                </a:effectLst>
                <a:sym typeface="Symbol" panose="05050102010706020507" pitchFamily="18" charset="2"/>
              </a:rPr>
              <a:t>	- αύξηση αριθμού σωματιδίων</a:t>
            </a:r>
          </a:p>
          <a:p>
            <a:pPr>
              <a:spcBef>
                <a:spcPct val="50000"/>
              </a:spcBef>
              <a:buClr>
                <a:schemeClr val="tx2"/>
              </a:buClr>
              <a:buFont typeface="Wingdings" panose="05000000000000000000" pitchFamily="2" charset="2"/>
              <a:buNone/>
            </a:pPr>
            <a:r>
              <a:rPr lang="el-GR" altLang="en-US" sz="1600">
                <a:effectLst>
                  <a:outerShdw blurRad="38100" dist="38100" dir="2700000" algn="tl">
                    <a:srgbClr val="000000"/>
                  </a:outerShdw>
                </a:effectLst>
                <a:sym typeface="Symbol" panose="05050102010706020507" pitchFamily="18" charset="2"/>
              </a:rPr>
              <a:t>	- αλλαγή φάσης συστατικών</a:t>
            </a:r>
            <a:endParaRPr lang="en-US" altLang="en-US" sz="1600">
              <a:effectLst>
                <a:outerShdw blurRad="38100" dist="38100" dir="2700000" algn="tl">
                  <a:srgbClr val="000000"/>
                </a:outerShdw>
              </a:effectLst>
              <a:sym typeface="Symbol" panose="05050102010706020507" pitchFamily="18" charset="2"/>
            </a:endParaRPr>
          </a:p>
          <a:p>
            <a:pPr>
              <a:spcBef>
                <a:spcPct val="50000"/>
              </a:spcBef>
              <a:buClr>
                <a:schemeClr val="tx2"/>
              </a:buClr>
              <a:buFont typeface="Wingdings" panose="05000000000000000000" pitchFamily="2" charset="2"/>
              <a:buNone/>
            </a:pPr>
            <a:r>
              <a:rPr lang="en-US" altLang="en-US" sz="1600">
                <a:effectLst>
                  <a:outerShdw blurRad="38100" dist="38100" dir="2700000" algn="tl">
                    <a:srgbClr val="000000"/>
                  </a:outerShdw>
                </a:effectLst>
                <a:sym typeface="Symbol" panose="05050102010706020507" pitchFamily="18" charset="2"/>
              </a:rPr>
              <a:t>2Al(s) + 3I2(s)  2AlI3(s) + Q			     </a:t>
            </a:r>
            <a:r>
              <a:rPr lang="el-GR" altLang="en-US" sz="1600">
                <a:effectLst>
                  <a:outerShdw blurRad="38100" dist="38100" dir="2700000" algn="tl">
                    <a:srgbClr val="000000"/>
                  </a:outerShdw>
                </a:effectLst>
                <a:sym typeface="Symbol" panose="05050102010706020507" pitchFamily="18" charset="2"/>
              </a:rPr>
              <a:t>Δ</a:t>
            </a:r>
            <a:r>
              <a:rPr lang="en-US" altLang="en-US" sz="1600">
                <a:effectLst>
                  <a:outerShdw blurRad="38100" dist="38100" dir="2700000" algn="tl">
                    <a:srgbClr val="000000"/>
                  </a:outerShdw>
                </a:effectLst>
                <a:sym typeface="Symbol" panose="05050102010706020507" pitchFamily="18" charset="2"/>
              </a:rPr>
              <a:t>S&lt;0  </a:t>
            </a:r>
            <a:endParaRPr lang="el-GR" altLang="en-US" sz="1600">
              <a:effectLst>
                <a:outerShdw blurRad="38100" dist="38100" dir="2700000" algn="tl">
                  <a:srgbClr val="000000"/>
                </a:outerShdw>
              </a:effectLst>
              <a:sym typeface="Symbol" panose="05050102010706020507" pitchFamily="18" charset="2"/>
            </a:endParaRPr>
          </a:p>
          <a:p>
            <a:pPr>
              <a:spcBef>
                <a:spcPct val="50000"/>
              </a:spcBef>
              <a:buClr>
                <a:schemeClr val="tx2"/>
              </a:buClr>
              <a:buFont typeface="Wingdings" panose="05000000000000000000" pitchFamily="2" charset="2"/>
              <a:buNone/>
            </a:pPr>
            <a:r>
              <a:rPr lang="el-GR" altLang="en-US" sz="1600">
                <a:effectLst>
                  <a:outerShdw blurRad="38100" dist="38100" dir="2700000" algn="tl">
                    <a:srgbClr val="000000"/>
                  </a:outerShdw>
                </a:effectLst>
                <a:sym typeface="Symbol" panose="05050102010706020507" pitchFamily="18" charset="2"/>
              </a:rPr>
              <a:t>	- αύξηση πολυπλοκότητας ουσιών</a:t>
            </a:r>
          </a:p>
          <a:p>
            <a:pPr>
              <a:spcBef>
                <a:spcPct val="50000"/>
              </a:spcBef>
              <a:buClr>
                <a:schemeClr val="tx2"/>
              </a:buClr>
              <a:buFont typeface="Wingdings" panose="05000000000000000000" pitchFamily="2" charset="2"/>
              <a:buNone/>
            </a:pPr>
            <a:r>
              <a:rPr lang="el-GR" altLang="en-US" sz="1600">
                <a:effectLst>
                  <a:outerShdw blurRad="38100" dist="38100" dir="2700000" algn="tl">
                    <a:srgbClr val="000000"/>
                  </a:outerShdw>
                </a:effectLst>
                <a:sym typeface="Symbol" panose="05050102010706020507" pitchFamily="18" charset="2"/>
              </a:rPr>
              <a:t>	- μείωση αριθμού σωματιδίων</a:t>
            </a:r>
            <a:endParaRPr lang="en-GB" altLang="en-US" sz="1600">
              <a:effectLst>
                <a:outerShdw blurRad="38100" dist="38100" dir="2700000" algn="tl">
                  <a:srgbClr val="000000"/>
                </a:outerShdw>
              </a:effectLst>
              <a:sym typeface="Symbol" panose="05050102010706020507" pitchFamily="18" charset="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78" name="Rectangle 18"/>
          <p:cNvSpPr>
            <a:spLocks noChangeArrowheads="1"/>
          </p:cNvSpPr>
          <p:nvPr/>
        </p:nvSpPr>
        <p:spPr bwMode="auto">
          <a:xfrm>
            <a:off x="6019800" y="2362200"/>
            <a:ext cx="2286000" cy="2362200"/>
          </a:xfrm>
          <a:prstGeom prst="rect">
            <a:avLst/>
          </a:prstGeom>
          <a:solidFill>
            <a:srgbClr val="CCFFCC"/>
          </a:solidFill>
          <a:ln w="9525">
            <a:solidFill>
              <a:srgbClr val="FF0066"/>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5" name="Rectangle 5"/>
          <p:cNvSpPr>
            <a:spLocks noChangeArrowheads="1"/>
          </p:cNvSpPr>
          <p:nvPr/>
        </p:nvSpPr>
        <p:spPr bwMode="auto">
          <a:xfrm>
            <a:off x="1447800" y="3124200"/>
            <a:ext cx="609600" cy="838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2" name="Text Box 2"/>
          <p:cNvSpPr txBox="1">
            <a:spLocks noChangeArrowheads="1"/>
          </p:cNvSpPr>
          <p:nvPr/>
        </p:nvSpPr>
        <p:spPr bwMode="auto">
          <a:xfrm>
            <a:off x="914400" y="0"/>
            <a:ext cx="723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b="1">
                <a:effectLst>
                  <a:outerShdw blurRad="38100" dist="38100" dir="2700000" algn="tl">
                    <a:srgbClr val="000000"/>
                  </a:outerShdw>
                </a:effectLst>
              </a:rPr>
              <a:t>ΕΝΤΡΟΠΙΑ και ΑΥΘΟΡΜΗΤΕΣ ΔΙΕΡΓΑΣΙΕΣ</a:t>
            </a:r>
            <a:endParaRPr lang="en-GB" altLang="en-US" b="1">
              <a:effectLst>
                <a:outerShdw blurRad="38100" dist="38100" dir="2700000" algn="tl">
                  <a:srgbClr val="000000"/>
                </a:outerShdw>
              </a:effectLst>
            </a:endParaRPr>
          </a:p>
        </p:txBody>
      </p:sp>
      <p:sp>
        <p:nvSpPr>
          <p:cNvPr id="15364" name="Text Box 4"/>
          <p:cNvSpPr txBox="1">
            <a:spLocks noChangeArrowheads="1"/>
          </p:cNvSpPr>
          <p:nvPr/>
        </p:nvSpPr>
        <p:spPr bwMode="auto">
          <a:xfrm>
            <a:off x="381000" y="762000"/>
            <a:ext cx="8305800" cy="1146175"/>
          </a:xfrm>
          <a:prstGeom prst="rect">
            <a:avLst/>
          </a:prstGeom>
          <a:noFill/>
          <a:ln w="76200" cmpd="tri">
            <a:solidFill>
              <a:srgbClr val="CCF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anose="05000000000000000000" pitchFamily="2" charset="2"/>
              <a:buNone/>
            </a:pPr>
            <a:r>
              <a:rPr lang="el-GR" altLang="en-US" sz="1600">
                <a:effectLst>
                  <a:outerShdw blurRad="38100" dist="38100" dir="2700000" algn="tl">
                    <a:srgbClr val="000000"/>
                  </a:outerShdw>
                </a:effectLst>
              </a:rPr>
              <a:t>Παρότι η αύξηση εντροπίας του σύμπαντος και η διεξαγωγή αυθόρμητων διεργασιών διασυνδέονται αμφιμονοσήμαντα μεταξύ τους, η μεταβολή εντροπίας ενός συστήματος δεν μπορεί να χρησιμοποιηθεί από μόνη για τον προσδιορισμό της κατεύθυνσης των αυθόρμητων διεργασιών.</a:t>
            </a:r>
            <a:endParaRPr lang="en-GB" altLang="en-US" sz="1600">
              <a:effectLst>
                <a:outerShdw blurRad="38100" dist="38100" dir="2700000" algn="tl">
                  <a:srgbClr val="000000"/>
                </a:outerShdw>
              </a:effectLst>
            </a:endParaRPr>
          </a:p>
        </p:txBody>
      </p:sp>
      <p:sp>
        <p:nvSpPr>
          <p:cNvPr id="15368" name="Text Box 8"/>
          <p:cNvSpPr txBox="1">
            <a:spLocks noChangeArrowheads="1"/>
          </p:cNvSpPr>
          <p:nvPr/>
        </p:nvSpPr>
        <p:spPr bwMode="auto">
          <a:xfrm>
            <a:off x="1447800" y="3429000"/>
            <a:ext cx="609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400">
                <a:solidFill>
                  <a:schemeClr val="bg1"/>
                </a:solidFill>
              </a:rPr>
              <a:t>πάγος</a:t>
            </a:r>
            <a:endParaRPr lang="en-GB" altLang="en-US" sz="1400">
              <a:solidFill>
                <a:schemeClr val="bg1"/>
              </a:solidFill>
            </a:endParaRPr>
          </a:p>
        </p:txBody>
      </p:sp>
      <p:sp>
        <p:nvSpPr>
          <p:cNvPr id="15366" name="Rectangle 6"/>
          <p:cNvSpPr>
            <a:spLocks noChangeArrowheads="1"/>
          </p:cNvSpPr>
          <p:nvPr/>
        </p:nvSpPr>
        <p:spPr bwMode="auto">
          <a:xfrm>
            <a:off x="609600" y="2362200"/>
            <a:ext cx="2286000" cy="2362200"/>
          </a:xfrm>
          <a:prstGeom prst="rect">
            <a:avLst/>
          </a:prstGeom>
          <a:noFill/>
          <a:ln w="9525">
            <a:solidFill>
              <a:srgbClr val="FFCC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9" name="Text Box 9"/>
          <p:cNvSpPr txBox="1">
            <a:spLocks noChangeArrowheads="1"/>
          </p:cNvSpPr>
          <p:nvPr/>
        </p:nvSpPr>
        <p:spPr bwMode="auto">
          <a:xfrm>
            <a:off x="990600" y="4267200"/>
            <a:ext cx="1600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400"/>
              <a:t>Περιβάλλον Τ&gt;0</a:t>
            </a:r>
            <a:r>
              <a:rPr lang="el-GR" altLang="en-US" sz="1400" baseline="30000"/>
              <a:t>ο</a:t>
            </a:r>
            <a:r>
              <a:rPr lang="en-US" altLang="en-US" sz="1400"/>
              <a:t>C</a:t>
            </a:r>
            <a:endParaRPr lang="en-GB" altLang="en-US" sz="1400"/>
          </a:p>
        </p:txBody>
      </p:sp>
      <p:sp>
        <p:nvSpPr>
          <p:cNvPr id="15370" name="Line 10"/>
          <p:cNvSpPr>
            <a:spLocks noChangeShapeType="1"/>
          </p:cNvSpPr>
          <p:nvPr/>
        </p:nvSpPr>
        <p:spPr bwMode="auto">
          <a:xfrm flipV="1">
            <a:off x="1752600" y="3733800"/>
            <a:ext cx="0" cy="533400"/>
          </a:xfrm>
          <a:prstGeom prst="line">
            <a:avLst/>
          </a:prstGeom>
          <a:noFill/>
          <a:ln w="76200">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1" name="Text Box 11"/>
          <p:cNvSpPr txBox="1">
            <a:spLocks noChangeArrowheads="1"/>
          </p:cNvSpPr>
          <p:nvPr/>
        </p:nvSpPr>
        <p:spPr bwMode="auto">
          <a:xfrm>
            <a:off x="1752600" y="3962400"/>
            <a:ext cx="533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FF0066"/>
                </a:solidFill>
              </a:rPr>
              <a:t>Q</a:t>
            </a:r>
            <a:endParaRPr lang="en-GB" altLang="en-US" sz="2000">
              <a:solidFill>
                <a:srgbClr val="FF0066"/>
              </a:solidFill>
            </a:endParaRPr>
          </a:p>
        </p:txBody>
      </p:sp>
      <p:sp>
        <p:nvSpPr>
          <p:cNvPr id="15372" name="Text Box 12"/>
          <p:cNvSpPr txBox="1">
            <a:spLocks noChangeArrowheads="1"/>
          </p:cNvSpPr>
          <p:nvPr/>
        </p:nvSpPr>
        <p:spPr bwMode="auto">
          <a:xfrm>
            <a:off x="1219200" y="281940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a:t>Δ</a:t>
            </a:r>
            <a:r>
              <a:rPr lang="en-US" altLang="en-US" sz="1600"/>
              <a:t>S</a:t>
            </a:r>
            <a:r>
              <a:rPr lang="en-US" altLang="en-US" sz="1600" baseline="-25000"/>
              <a:t>system</a:t>
            </a:r>
            <a:r>
              <a:rPr lang="en-US" altLang="en-US" sz="1600"/>
              <a:t>&gt;0</a:t>
            </a:r>
            <a:endParaRPr lang="en-GB" altLang="en-US" sz="1600"/>
          </a:p>
        </p:txBody>
      </p:sp>
      <p:sp>
        <p:nvSpPr>
          <p:cNvPr id="15373" name="Text Box 13"/>
          <p:cNvSpPr txBox="1">
            <a:spLocks noChangeArrowheads="1"/>
          </p:cNvSpPr>
          <p:nvPr/>
        </p:nvSpPr>
        <p:spPr bwMode="auto">
          <a:xfrm>
            <a:off x="1066800" y="24384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a:t>Δ</a:t>
            </a:r>
            <a:r>
              <a:rPr lang="en-US" altLang="en-US" sz="1600"/>
              <a:t>S</a:t>
            </a:r>
            <a:r>
              <a:rPr lang="en-US" altLang="en-US" sz="1600" baseline="-25000"/>
              <a:t>environment</a:t>
            </a:r>
            <a:r>
              <a:rPr lang="en-US" altLang="en-US" sz="1600"/>
              <a:t>&lt;0</a:t>
            </a:r>
            <a:endParaRPr lang="en-GB" altLang="en-US" sz="1600"/>
          </a:p>
        </p:txBody>
      </p:sp>
      <p:sp>
        <p:nvSpPr>
          <p:cNvPr id="15374" name="Text Box 14"/>
          <p:cNvSpPr txBox="1">
            <a:spLocks noChangeArrowheads="1"/>
          </p:cNvSpPr>
          <p:nvPr/>
        </p:nvSpPr>
        <p:spPr bwMode="auto">
          <a:xfrm>
            <a:off x="838200" y="4724400"/>
            <a:ext cx="18288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t>H</a:t>
            </a:r>
            <a:r>
              <a:rPr lang="en-US" altLang="en-US" sz="1600" baseline="-25000"/>
              <a:t>2</a:t>
            </a:r>
            <a:r>
              <a:rPr lang="en-US" altLang="en-US" sz="1600"/>
              <a:t>O(s) </a:t>
            </a:r>
            <a:r>
              <a:rPr lang="en-US" altLang="en-US" sz="1600">
                <a:sym typeface="Symbol" panose="05050102010706020507" pitchFamily="18" charset="2"/>
              </a:rPr>
              <a:t> H</a:t>
            </a:r>
            <a:r>
              <a:rPr lang="en-US" altLang="en-US" sz="1600" baseline="-25000">
                <a:sym typeface="Symbol" panose="05050102010706020507" pitchFamily="18" charset="2"/>
              </a:rPr>
              <a:t>2</a:t>
            </a:r>
            <a:r>
              <a:rPr lang="en-US" altLang="en-US" sz="1600">
                <a:sym typeface="Symbol" panose="05050102010706020507" pitchFamily="18" charset="2"/>
              </a:rPr>
              <a:t>O(l)</a:t>
            </a:r>
          </a:p>
          <a:p>
            <a:pPr algn="ctr">
              <a:spcBef>
                <a:spcPct val="50000"/>
              </a:spcBef>
            </a:pPr>
            <a:r>
              <a:rPr lang="el-GR" altLang="en-US" sz="1600">
                <a:sym typeface="Symbol" panose="05050102010706020507" pitchFamily="18" charset="2"/>
              </a:rPr>
              <a:t>Δ</a:t>
            </a:r>
            <a:r>
              <a:rPr lang="en-US" altLang="en-US" sz="1600">
                <a:sym typeface="Symbol" panose="05050102010706020507" pitchFamily="18" charset="2"/>
              </a:rPr>
              <a:t>s</a:t>
            </a:r>
            <a:r>
              <a:rPr lang="en-US" altLang="en-US" sz="1600" baseline="-25000">
                <a:sym typeface="Symbol" panose="05050102010706020507" pitchFamily="18" charset="2"/>
              </a:rPr>
              <a:t>global</a:t>
            </a:r>
            <a:r>
              <a:rPr lang="en-US" altLang="en-US" sz="1600">
                <a:sym typeface="Symbol" panose="05050102010706020507" pitchFamily="18" charset="2"/>
              </a:rPr>
              <a:t>&gt;0</a:t>
            </a:r>
            <a:endParaRPr lang="en-GB" altLang="en-US" sz="1600"/>
          </a:p>
        </p:txBody>
      </p:sp>
      <p:sp>
        <p:nvSpPr>
          <p:cNvPr id="15377" name="Rectangle 17"/>
          <p:cNvSpPr>
            <a:spLocks noChangeArrowheads="1"/>
          </p:cNvSpPr>
          <p:nvPr/>
        </p:nvSpPr>
        <p:spPr bwMode="auto">
          <a:xfrm>
            <a:off x="6858000" y="3124200"/>
            <a:ext cx="609600" cy="838200"/>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9" name="Text Box 19"/>
          <p:cNvSpPr txBox="1">
            <a:spLocks noChangeArrowheads="1"/>
          </p:cNvSpPr>
          <p:nvPr/>
        </p:nvSpPr>
        <p:spPr bwMode="auto">
          <a:xfrm>
            <a:off x="6400800" y="4267200"/>
            <a:ext cx="1600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400">
                <a:solidFill>
                  <a:srgbClr val="FF0066"/>
                </a:solidFill>
              </a:rPr>
              <a:t>Περιβάλλον Τ</a:t>
            </a:r>
            <a:r>
              <a:rPr lang="en-US" altLang="en-US" sz="1400">
                <a:solidFill>
                  <a:srgbClr val="FF0066"/>
                </a:solidFill>
              </a:rPr>
              <a:t>&lt;</a:t>
            </a:r>
            <a:r>
              <a:rPr lang="el-GR" altLang="en-US" sz="1400">
                <a:solidFill>
                  <a:srgbClr val="FF0066"/>
                </a:solidFill>
              </a:rPr>
              <a:t>0</a:t>
            </a:r>
            <a:r>
              <a:rPr lang="el-GR" altLang="en-US" sz="1400" baseline="30000">
                <a:solidFill>
                  <a:srgbClr val="FF0066"/>
                </a:solidFill>
              </a:rPr>
              <a:t>ο</a:t>
            </a:r>
            <a:r>
              <a:rPr lang="en-US" altLang="en-US" sz="1400">
                <a:solidFill>
                  <a:srgbClr val="FF0066"/>
                </a:solidFill>
              </a:rPr>
              <a:t>C</a:t>
            </a:r>
            <a:endParaRPr lang="en-GB" altLang="en-US" sz="1400">
              <a:solidFill>
                <a:srgbClr val="FF0066"/>
              </a:solidFill>
            </a:endParaRPr>
          </a:p>
        </p:txBody>
      </p:sp>
      <p:sp>
        <p:nvSpPr>
          <p:cNvPr id="15380" name="Line 20"/>
          <p:cNvSpPr>
            <a:spLocks noChangeShapeType="1"/>
          </p:cNvSpPr>
          <p:nvPr/>
        </p:nvSpPr>
        <p:spPr bwMode="auto">
          <a:xfrm flipV="1">
            <a:off x="7162800" y="3733800"/>
            <a:ext cx="0" cy="533400"/>
          </a:xfrm>
          <a:prstGeom prst="line">
            <a:avLst/>
          </a:prstGeom>
          <a:noFill/>
          <a:ln w="76200">
            <a:solidFill>
              <a:srgbClr val="FF0066"/>
            </a:solidFill>
            <a:round/>
            <a:headEnd type="stealth"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1" name="Text Box 21"/>
          <p:cNvSpPr txBox="1">
            <a:spLocks noChangeArrowheads="1"/>
          </p:cNvSpPr>
          <p:nvPr/>
        </p:nvSpPr>
        <p:spPr bwMode="auto">
          <a:xfrm>
            <a:off x="7162800" y="3962400"/>
            <a:ext cx="533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a:solidFill>
                  <a:srgbClr val="FF0066"/>
                </a:solidFill>
              </a:rPr>
              <a:t>Q</a:t>
            </a:r>
            <a:endParaRPr lang="en-GB" altLang="en-US" sz="2000">
              <a:solidFill>
                <a:srgbClr val="FF0066"/>
              </a:solidFill>
            </a:endParaRPr>
          </a:p>
        </p:txBody>
      </p:sp>
      <p:sp>
        <p:nvSpPr>
          <p:cNvPr id="15382" name="Text Box 22"/>
          <p:cNvSpPr txBox="1">
            <a:spLocks noChangeArrowheads="1"/>
          </p:cNvSpPr>
          <p:nvPr/>
        </p:nvSpPr>
        <p:spPr bwMode="auto">
          <a:xfrm>
            <a:off x="6629400" y="281940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a:solidFill>
                  <a:srgbClr val="FF0066"/>
                </a:solidFill>
              </a:rPr>
              <a:t>Δ</a:t>
            </a:r>
            <a:r>
              <a:rPr lang="en-US" altLang="en-US" sz="1600">
                <a:solidFill>
                  <a:srgbClr val="FF0066"/>
                </a:solidFill>
              </a:rPr>
              <a:t>s</a:t>
            </a:r>
            <a:r>
              <a:rPr lang="en-US" altLang="en-US" sz="1600" baseline="-25000">
                <a:solidFill>
                  <a:srgbClr val="FF0066"/>
                </a:solidFill>
              </a:rPr>
              <a:t>system</a:t>
            </a:r>
            <a:r>
              <a:rPr lang="el-GR" altLang="en-US" sz="1600">
                <a:solidFill>
                  <a:srgbClr val="FF0066"/>
                </a:solidFill>
              </a:rPr>
              <a:t>&lt;</a:t>
            </a:r>
            <a:r>
              <a:rPr lang="en-US" altLang="en-US" sz="1600">
                <a:solidFill>
                  <a:srgbClr val="FF0066"/>
                </a:solidFill>
              </a:rPr>
              <a:t>0</a:t>
            </a:r>
            <a:endParaRPr lang="en-GB" altLang="en-US" sz="1600">
              <a:solidFill>
                <a:srgbClr val="FF0066"/>
              </a:solidFill>
            </a:endParaRPr>
          </a:p>
        </p:txBody>
      </p:sp>
      <p:sp>
        <p:nvSpPr>
          <p:cNvPr id="15383" name="Text Box 23"/>
          <p:cNvSpPr txBox="1">
            <a:spLocks noChangeArrowheads="1"/>
          </p:cNvSpPr>
          <p:nvPr/>
        </p:nvSpPr>
        <p:spPr bwMode="auto">
          <a:xfrm>
            <a:off x="6477000" y="24384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a:solidFill>
                  <a:srgbClr val="FF0066"/>
                </a:solidFill>
              </a:rPr>
              <a:t>Δ</a:t>
            </a:r>
            <a:r>
              <a:rPr lang="en-US" altLang="en-US" sz="1600">
                <a:solidFill>
                  <a:srgbClr val="FF0066"/>
                </a:solidFill>
              </a:rPr>
              <a:t>s</a:t>
            </a:r>
            <a:r>
              <a:rPr lang="en-US" altLang="en-US" sz="1600" baseline="-25000">
                <a:solidFill>
                  <a:srgbClr val="FF0066"/>
                </a:solidFill>
              </a:rPr>
              <a:t>environment</a:t>
            </a:r>
            <a:r>
              <a:rPr lang="el-GR" altLang="en-US" sz="1600">
                <a:solidFill>
                  <a:srgbClr val="FF0066"/>
                </a:solidFill>
              </a:rPr>
              <a:t>&gt;</a:t>
            </a:r>
            <a:r>
              <a:rPr lang="en-US" altLang="en-US" sz="1600">
                <a:solidFill>
                  <a:srgbClr val="FF0066"/>
                </a:solidFill>
              </a:rPr>
              <a:t>0</a:t>
            </a:r>
            <a:endParaRPr lang="en-GB" altLang="en-US" sz="1600">
              <a:solidFill>
                <a:srgbClr val="FF0066"/>
              </a:solidFill>
            </a:endParaRPr>
          </a:p>
        </p:txBody>
      </p:sp>
      <p:sp>
        <p:nvSpPr>
          <p:cNvPr id="15384" name="Text Box 24"/>
          <p:cNvSpPr txBox="1">
            <a:spLocks noChangeArrowheads="1"/>
          </p:cNvSpPr>
          <p:nvPr/>
        </p:nvSpPr>
        <p:spPr bwMode="auto">
          <a:xfrm>
            <a:off x="6324600" y="4724400"/>
            <a:ext cx="18288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t>H</a:t>
            </a:r>
            <a:r>
              <a:rPr lang="en-US" altLang="en-US" sz="1600" baseline="-25000"/>
              <a:t>2</a:t>
            </a:r>
            <a:r>
              <a:rPr lang="en-US" altLang="en-US" sz="1600"/>
              <a:t>O(l) </a:t>
            </a:r>
            <a:r>
              <a:rPr lang="en-US" altLang="en-US" sz="1600">
                <a:sym typeface="Symbol" panose="05050102010706020507" pitchFamily="18" charset="2"/>
              </a:rPr>
              <a:t> H</a:t>
            </a:r>
            <a:r>
              <a:rPr lang="en-US" altLang="en-US" sz="1600" baseline="-25000">
                <a:sym typeface="Symbol" panose="05050102010706020507" pitchFamily="18" charset="2"/>
              </a:rPr>
              <a:t>2</a:t>
            </a:r>
            <a:r>
              <a:rPr lang="en-US" altLang="en-US" sz="1600">
                <a:sym typeface="Symbol" panose="05050102010706020507" pitchFamily="18" charset="2"/>
              </a:rPr>
              <a:t>O(s)</a:t>
            </a:r>
          </a:p>
          <a:p>
            <a:pPr algn="ctr">
              <a:spcBef>
                <a:spcPct val="50000"/>
              </a:spcBef>
            </a:pPr>
            <a:r>
              <a:rPr lang="el-GR" altLang="en-US" sz="1600">
                <a:sym typeface="Symbol" panose="05050102010706020507" pitchFamily="18" charset="2"/>
              </a:rPr>
              <a:t>Δ</a:t>
            </a:r>
            <a:r>
              <a:rPr lang="en-US" altLang="en-US" sz="1600">
                <a:sym typeface="Symbol" panose="05050102010706020507" pitchFamily="18" charset="2"/>
              </a:rPr>
              <a:t>s</a:t>
            </a:r>
            <a:r>
              <a:rPr lang="en-US" altLang="en-US" sz="1600" baseline="-25000">
                <a:sym typeface="Symbol" panose="05050102010706020507" pitchFamily="18" charset="2"/>
              </a:rPr>
              <a:t>global</a:t>
            </a:r>
            <a:r>
              <a:rPr lang="en-US" altLang="en-US" sz="1600">
                <a:sym typeface="Symbol" panose="05050102010706020507" pitchFamily="18" charset="2"/>
              </a:rPr>
              <a:t>&gt;0</a:t>
            </a:r>
            <a:endParaRPr lang="en-GB" altLang="en-US" sz="1600"/>
          </a:p>
        </p:txBody>
      </p:sp>
      <p:sp>
        <p:nvSpPr>
          <p:cNvPr id="15386" name="Text Box 26"/>
          <p:cNvSpPr txBox="1">
            <a:spLocks noChangeArrowheads="1"/>
          </p:cNvSpPr>
          <p:nvPr/>
        </p:nvSpPr>
        <p:spPr bwMode="auto">
          <a:xfrm>
            <a:off x="6934200" y="3352800"/>
            <a:ext cx="609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400"/>
              <a:t>νερό</a:t>
            </a:r>
            <a:endParaRPr lang="en-GB" altLang="en-US" sz="1400"/>
          </a:p>
        </p:txBody>
      </p:sp>
      <p:sp>
        <p:nvSpPr>
          <p:cNvPr id="15387" name="Text Box 27"/>
          <p:cNvSpPr txBox="1">
            <a:spLocks noChangeArrowheads="1"/>
          </p:cNvSpPr>
          <p:nvPr/>
        </p:nvSpPr>
        <p:spPr bwMode="auto">
          <a:xfrm>
            <a:off x="381000" y="5715000"/>
            <a:ext cx="8305800" cy="412750"/>
          </a:xfrm>
          <a:prstGeom prst="rect">
            <a:avLst/>
          </a:prstGeom>
          <a:noFill/>
          <a:ln w="76200" cmpd="tri">
            <a:solidFill>
              <a:srgbClr val="FF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anose="05000000000000000000" pitchFamily="2" charset="2"/>
              <a:buNone/>
            </a:pPr>
            <a:r>
              <a:rPr lang="el-GR" altLang="en-US" sz="1600">
                <a:effectLst>
                  <a:outerShdw blurRad="38100" dist="38100" dir="2700000" algn="tl">
                    <a:srgbClr val="000000"/>
                  </a:outerShdw>
                </a:effectLst>
              </a:rPr>
              <a:t>Ποιο είναι το απόλυτο κριτήριο προσδιορισμού της αυθόρμητης πορείας των διεργασιών </a:t>
            </a:r>
            <a:r>
              <a:rPr lang="en-US" altLang="en-US" sz="1600">
                <a:effectLst>
                  <a:outerShdw blurRad="38100" dist="38100" dir="2700000" algn="tl">
                    <a:srgbClr val="000000"/>
                  </a:outerShdw>
                </a:effectLst>
              </a:rPr>
              <a:t>;</a:t>
            </a:r>
            <a:endParaRPr lang="en-GB" altLang="en-US" sz="1600">
              <a:effectLst>
                <a:outerShdw blurRad="38100" dist="38100" dir="2700000" algn="tl">
                  <a:srgbClr val="000000"/>
                </a:out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914400" y="0"/>
            <a:ext cx="7239000" cy="1370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b="1">
                <a:effectLst>
                  <a:outerShdw blurRad="38100" dist="38100" dir="2700000" algn="tl">
                    <a:srgbClr val="000000"/>
                  </a:outerShdw>
                </a:effectLst>
              </a:rPr>
              <a:t>ΑΠΟΛΥΤΟ ΚΡΙΤΗΡΙΟ ΠΡΟΣΔΙΟΡΙΣΜΟΥ ΠΟΡΕΙΑΣ ΑΥΘΟΡΜΗΤΩΝ ΔΙΕΡΓΑΣΙΩΝ</a:t>
            </a:r>
          </a:p>
          <a:p>
            <a:pPr algn="ctr">
              <a:spcBef>
                <a:spcPct val="50000"/>
              </a:spcBef>
            </a:pPr>
            <a:r>
              <a:rPr lang="el-GR" altLang="en-US" b="1">
                <a:effectLst>
                  <a:outerShdw blurRad="38100" dist="38100" dir="2700000" algn="tl">
                    <a:srgbClr val="000000"/>
                  </a:outerShdw>
                </a:effectLst>
              </a:rPr>
              <a:t>ΕΛΕΥΘΕΡΗ ΕΝΕΡΓΕΙΑ (</a:t>
            </a:r>
            <a:r>
              <a:rPr lang="en-US" altLang="en-US" b="1">
                <a:effectLst>
                  <a:outerShdw blurRad="38100" dist="38100" dir="2700000" algn="tl">
                    <a:srgbClr val="000000"/>
                  </a:outerShdw>
                </a:effectLst>
              </a:rPr>
              <a:t>G)</a:t>
            </a:r>
            <a:endParaRPr lang="en-GB" altLang="en-US" b="1">
              <a:effectLst>
                <a:outerShdw blurRad="38100" dist="38100" dir="2700000" algn="tl">
                  <a:srgbClr val="000000"/>
                </a:outerShdw>
              </a:effectLst>
            </a:endParaRPr>
          </a:p>
        </p:txBody>
      </p:sp>
      <p:sp>
        <p:nvSpPr>
          <p:cNvPr id="16387" name="Text Box 3"/>
          <p:cNvSpPr txBox="1">
            <a:spLocks noChangeArrowheads="1"/>
          </p:cNvSpPr>
          <p:nvPr/>
        </p:nvSpPr>
        <p:spPr bwMode="auto">
          <a:xfrm>
            <a:off x="609600" y="1447800"/>
            <a:ext cx="8001000" cy="1879600"/>
          </a:xfrm>
          <a:prstGeom prst="rect">
            <a:avLst/>
          </a:prstGeom>
          <a:noFill/>
          <a:ln w="76200" cmpd="tri">
            <a:solidFill>
              <a:srgbClr val="FF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anose="05000000000000000000" pitchFamily="2" charset="2"/>
              <a:buNone/>
            </a:pPr>
            <a:r>
              <a:rPr lang="el-GR" altLang="en-US" sz="1600">
                <a:solidFill>
                  <a:schemeClr val="tx2"/>
                </a:solidFill>
                <a:effectLst>
                  <a:outerShdw blurRad="38100" dist="38100" dir="2700000" algn="tl">
                    <a:srgbClr val="000000"/>
                  </a:outerShdw>
                </a:effectLst>
              </a:rPr>
              <a:t>Ελεύθερη Ενέργεια ενός συστήματος ονομάζεται το ποσό της ολικής ενέργειάς του που είναι διαθέσιμο για παραγωγή ωφέλιμου έργου μέσω διεργασιών (πχ στα χημικά συστήματα μέσω φυσικοχημικών διεργασιών). </a:t>
            </a:r>
          </a:p>
          <a:p>
            <a:pPr algn="ctr">
              <a:spcBef>
                <a:spcPct val="50000"/>
              </a:spcBef>
              <a:buFont typeface="Wingdings" panose="05000000000000000000" pitchFamily="2" charset="2"/>
              <a:buNone/>
            </a:pPr>
            <a:r>
              <a:rPr lang="el-GR" altLang="en-US" sz="1600">
                <a:solidFill>
                  <a:schemeClr val="tx2"/>
                </a:solidFill>
                <a:effectLst>
                  <a:outerShdw blurRad="38100" dist="38100" dir="2700000" algn="tl">
                    <a:srgbClr val="000000"/>
                  </a:outerShdw>
                </a:effectLst>
              </a:rPr>
              <a:t>Δ</a:t>
            </a:r>
            <a:r>
              <a:rPr lang="en-US" altLang="en-US" sz="1600">
                <a:solidFill>
                  <a:schemeClr val="tx2"/>
                </a:solidFill>
                <a:effectLst>
                  <a:outerShdw blurRad="38100" dist="38100" dir="2700000" algn="tl">
                    <a:srgbClr val="000000"/>
                  </a:outerShdw>
                </a:effectLst>
              </a:rPr>
              <a:t>G</a:t>
            </a:r>
            <a:r>
              <a:rPr lang="el-GR" altLang="en-US" sz="1600">
                <a:solidFill>
                  <a:schemeClr val="tx2"/>
                </a:solidFill>
                <a:effectLst>
                  <a:outerShdw blurRad="38100" dist="38100" dir="2700000" algn="tl">
                    <a:srgbClr val="000000"/>
                  </a:outerShdw>
                </a:effectLst>
              </a:rPr>
              <a:t> = Δ</a:t>
            </a:r>
            <a:r>
              <a:rPr lang="en-US" altLang="en-US" sz="1600">
                <a:solidFill>
                  <a:schemeClr val="tx2"/>
                </a:solidFill>
                <a:effectLst>
                  <a:outerShdw blurRad="38100" dist="38100" dir="2700000" algn="tl">
                    <a:srgbClr val="000000"/>
                  </a:outerShdw>
                </a:effectLst>
              </a:rPr>
              <a:t>H – T</a:t>
            </a:r>
            <a:r>
              <a:rPr lang="el-GR" altLang="en-US" sz="1600">
                <a:solidFill>
                  <a:schemeClr val="tx2"/>
                </a:solidFill>
                <a:effectLst>
                  <a:outerShdw blurRad="38100" dist="38100" dir="2700000" algn="tl">
                    <a:srgbClr val="000000"/>
                  </a:outerShdw>
                </a:effectLst>
              </a:rPr>
              <a:t>Δ</a:t>
            </a:r>
            <a:r>
              <a:rPr lang="en-US" altLang="en-US" sz="1600">
                <a:solidFill>
                  <a:schemeClr val="tx2"/>
                </a:solidFill>
                <a:effectLst>
                  <a:outerShdw blurRad="38100" dist="38100" dir="2700000" algn="tl">
                    <a:srgbClr val="000000"/>
                  </a:outerShdw>
                </a:effectLst>
              </a:rPr>
              <a:t>S</a:t>
            </a:r>
          </a:p>
          <a:p>
            <a:pPr algn="ctr">
              <a:spcBef>
                <a:spcPct val="50000"/>
              </a:spcBef>
              <a:buFont typeface="Wingdings" panose="05000000000000000000" pitchFamily="2" charset="2"/>
              <a:buNone/>
            </a:pPr>
            <a:r>
              <a:rPr lang="el-GR" altLang="en-US" sz="1600">
                <a:solidFill>
                  <a:schemeClr val="tx2"/>
                </a:solidFill>
                <a:effectLst>
                  <a:outerShdw blurRad="38100" dist="38100" dir="2700000" algn="tl">
                    <a:srgbClr val="000000"/>
                  </a:outerShdw>
                </a:effectLst>
              </a:rPr>
              <a:t>Η εξίσωση ορισμού μας πληροφορεί ότι ολόκληρη η ενέργεια ενός συστήματος δεν μπορεί να μετατραπεί σε ωφέλιμο έργο επειδή ένα μέρος της πάντα δαπανάται σε μεταβολές εντροπίας</a:t>
            </a:r>
            <a:endParaRPr lang="en-GB" altLang="en-US" sz="1600">
              <a:solidFill>
                <a:schemeClr val="tx2"/>
              </a:solidFill>
              <a:effectLst>
                <a:outerShdw blurRad="38100" dist="38100" dir="2700000" algn="tl">
                  <a:srgbClr val="000000"/>
                </a:outerShdw>
              </a:effectLst>
            </a:endParaRPr>
          </a:p>
        </p:txBody>
      </p:sp>
      <p:sp>
        <p:nvSpPr>
          <p:cNvPr id="16388" name="Text Box 4"/>
          <p:cNvSpPr txBox="1">
            <a:spLocks noChangeArrowheads="1"/>
          </p:cNvSpPr>
          <p:nvPr/>
        </p:nvSpPr>
        <p:spPr bwMode="auto">
          <a:xfrm>
            <a:off x="609600" y="3505200"/>
            <a:ext cx="8001000" cy="3128963"/>
          </a:xfrm>
          <a:prstGeom prst="rect">
            <a:avLst/>
          </a:prstGeom>
          <a:noFill/>
          <a:ln w="76200" cmpd="tri">
            <a:solidFill>
              <a:srgbClr val="CCF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anose="05000000000000000000" pitchFamily="2" charset="2"/>
              <a:buNone/>
            </a:pPr>
            <a:r>
              <a:rPr lang="el-GR" altLang="en-US" sz="1600" u="sng">
                <a:effectLst>
                  <a:outerShdw blurRad="38100" dist="38100" dir="2700000" algn="tl">
                    <a:srgbClr val="000000"/>
                  </a:outerShdw>
                </a:effectLst>
              </a:rPr>
              <a:t>Κριτήριο προσδιορισμού αυθόρμητης πορείας διεργασιών</a:t>
            </a:r>
          </a:p>
          <a:p>
            <a:pPr algn="ctr">
              <a:spcBef>
                <a:spcPct val="50000"/>
              </a:spcBef>
              <a:buFont typeface="Wingdings" panose="05000000000000000000" pitchFamily="2" charset="2"/>
              <a:buNone/>
            </a:pPr>
            <a:r>
              <a:rPr lang="en-US" altLang="en-US" sz="1600" b="1">
                <a:solidFill>
                  <a:srgbClr val="FF0066"/>
                </a:solidFill>
                <a:effectLst>
                  <a:outerShdw blurRad="38100" dist="38100" dir="2700000" algn="tl">
                    <a:srgbClr val="000000"/>
                  </a:outerShdw>
                </a:effectLst>
              </a:rPr>
              <a:t>“</a:t>
            </a:r>
            <a:r>
              <a:rPr lang="el-GR" altLang="en-US" sz="1600" b="1">
                <a:solidFill>
                  <a:srgbClr val="FF0066"/>
                </a:solidFill>
                <a:effectLst>
                  <a:outerShdw blurRad="38100" dist="38100" dir="2700000" algn="tl">
                    <a:srgbClr val="000000"/>
                  </a:outerShdw>
                </a:effectLst>
              </a:rPr>
              <a:t>Αρχή Ελαχιστοποίησης Ελεύθερης Ενέργειας</a:t>
            </a:r>
            <a:r>
              <a:rPr lang="en-US" altLang="en-US" sz="1600" b="1">
                <a:solidFill>
                  <a:srgbClr val="FF0066"/>
                </a:solidFill>
                <a:effectLst>
                  <a:outerShdw blurRad="38100" dist="38100" dir="2700000" algn="tl">
                    <a:srgbClr val="000000"/>
                  </a:outerShdw>
                </a:effectLst>
              </a:rPr>
              <a:t>”</a:t>
            </a:r>
            <a:endParaRPr lang="el-GR" altLang="en-US" sz="1600" b="1">
              <a:solidFill>
                <a:srgbClr val="FF0066"/>
              </a:solidFill>
              <a:effectLst>
                <a:outerShdw blurRad="38100" dist="38100" dir="2700000" algn="tl">
                  <a:srgbClr val="000000"/>
                </a:outerShdw>
              </a:effectLst>
            </a:endParaRPr>
          </a:p>
          <a:p>
            <a:pPr algn="ctr">
              <a:spcBef>
                <a:spcPct val="50000"/>
              </a:spcBef>
              <a:buFont typeface="Wingdings" panose="05000000000000000000" pitchFamily="2" charset="2"/>
              <a:buNone/>
            </a:pPr>
            <a:r>
              <a:rPr lang="en-US" altLang="en-US" sz="1600">
                <a:solidFill>
                  <a:srgbClr val="FF0066"/>
                </a:solidFill>
                <a:effectLst>
                  <a:outerShdw blurRad="38100" dist="38100" dir="2700000" algn="tl">
                    <a:srgbClr val="000000"/>
                  </a:outerShdw>
                </a:effectLst>
              </a:rPr>
              <a:t>“</a:t>
            </a:r>
            <a:r>
              <a:rPr lang="el-GR" altLang="en-US" sz="1600">
                <a:solidFill>
                  <a:srgbClr val="FF0066"/>
                </a:solidFill>
                <a:effectLst>
                  <a:outerShdw blurRad="38100" dist="38100" dir="2700000" algn="tl">
                    <a:srgbClr val="000000"/>
                  </a:outerShdw>
                </a:effectLst>
              </a:rPr>
              <a:t>Η </a:t>
            </a:r>
            <a:r>
              <a:rPr lang="el-GR" altLang="en-US" sz="1600" u="sng">
                <a:solidFill>
                  <a:srgbClr val="FF0066"/>
                </a:solidFill>
                <a:effectLst>
                  <a:outerShdw blurRad="38100" dist="38100" dir="2700000" algn="tl">
                    <a:srgbClr val="000000"/>
                  </a:outerShdw>
                </a:effectLst>
              </a:rPr>
              <a:t>αυθόρμητη κατεύθυνση</a:t>
            </a:r>
            <a:r>
              <a:rPr lang="el-GR" altLang="en-US" sz="1600">
                <a:solidFill>
                  <a:srgbClr val="FF0066"/>
                </a:solidFill>
                <a:effectLst>
                  <a:outerShdw blurRad="38100" dist="38100" dir="2700000" algn="tl">
                    <a:srgbClr val="000000"/>
                  </a:outerShdw>
                </a:effectLst>
              </a:rPr>
              <a:t> οποιασδήποτε διεργασίας είναι εκείνη που </a:t>
            </a:r>
            <a:r>
              <a:rPr lang="el-GR" altLang="en-US" sz="1600" u="sng">
                <a:solidFill>
                  <a:srgbClr val="FF0066"/>
                </a:solidFill>
                <a:effectLst>
                  <a:outerShdw blurRad="38100" dist="38100" dir="2700000" algn="tl">
                    <a:srgbClr val="000000"/>
                  </a:outerShdw>
                </a:effectLst>
              </a:rPr>
              <a:t>ελαχιστοποιεί</a:t>
            </a:r>
            <a:r>
              <a:rPr lang="el-GR" altLang="en-US" sz="1600">
                <a:solidFill>
                  <a:srgbClr val="FF0066"/>
                </a:solidFill>
                <a:effectLst>
                  <a:outerShdw blurRad="38100" dist="38100" dir="2700000" algn="tl">
                    <a:srgbClr val="000000"/>
                  </a:outerShdw>
                </a:effectLst>
              </a:rPr>
              <a:t> την </a:t>
            </a:r>
            <a:r>
              <a:rPr lang="el-GR" altLang="en-US" sz="1600" u="sng">
                <a:solidFill>
                  <a:srgbClr val="FF0066"/>
                </a:solidFill>
                <a:effectLst>
                  <a:outerShdw blurRad="38100" dist="38100" dir="2700000" algn="tl">
                    <a:srgbClr val="000000"/>
                  </a:outerShdw>
                </a:effectLst>
              </a:rPr>
              <a:t>ΕΛΕΥΘΕΡΗ ΕΝΕΡΓΕΙΑ</a:t>
            </a:r>
            <a:r>
              <a:rPr lang="el-GR" altLang="en-US" sz="1600">
                <a:solidFill>
                  <a:srgbClr val="FF0066"/>
                </a:solidFill>
                <a:effectLst>
                  <a:outerShdw blurRad="38100" dist="38100" dir="2700000" algn="tl">
                    <a:srgbClr val="000000"/>
                  </a:outerShdw>
                </a:effectLst>
              </a:rPr>
              <a:t> του συστήματος </a:t>
            </a:r>
            <a:r>
              <a:rPr lang="en-US" altLang="en-US" sz="1600">
                <a:solidFill>
                  <a:srgbClr val="FF0066"/>
                </a:solidFill>
                <a:effectLst>
                  <a:outerShdw blurRad="38100" dist="38100" dir="2700000" algn="tl">
                    <a:srgbClr val="000000"/>
                  </a:outerShdw>
                </a:effectLst>
              </a:rPr>
              <a:t>”</a:t>
            </a:r>
            <a:endParaRPr lang="el-GR" altLang="en-US" sz="1600">
              <a:solidFill>
                <a:srgbClr val="FF0066"/>
              </a:solidFill>
              <a:effectLst>
                <a:outerShdw blurRad="38100" dist="38100" dir="2700000" algn="tl">
                  <a:srgbClr val="000000"/>
                </a:outerShdw>
              </a:effectLst>
            </a:endParaRPr>
          </a:p>
          <a:p>
            <a:pPr algn="ctr">
              <a:spcBef>
                <a:spcPct val="50000"/>
              </a:spcBef>
              <a:buFont typeface="Wingdings" panose="05000000000000000000" pitchFamily="2" charset="2"/>
              <a:buNone/>
            </a:pPr>
            <a:r>
              <a:rPr lang="el-GR" altLang="en-US" sz="2000" b="1">
                <a:solidFill>
                  <a:srgbClr val="CCFF33"/>
                </a:solidFill>
                <a:effectLst>
                  <a:outerShdw blurRad="38100" dist="38100" dir="2700000" algn="tl">
                    <a:srgbClr val="000000"/>
                  </a:outerShdw>
                </a:effectLst>
              </a:rPr>
              <a:t>Δ</a:t>
            </a:r>
            <a:r>
              <a:rPr lang="en-US" altLang="en-US" sz="2000" b="1">
                <a:solidFill>
                  <a:srgbClr val="CCFF33"/>
                </a:solidFill>
                <a:effectLst>
                  <a:outerShdw blurRad="38100" dist="38100" dir="2700000" algn="tl">
                    <a:srgbClr val="000000"/>
                  </a:outerShdw>
                </a:effectLst>
              </a:rPr>
              <a:t>G &lt; 0 </a:t>
            </a:r>
            <a:r>
              <a:rPr lang="en-US" altLang="en-US" sz="2000" b="1">
                <a:solidFill>
                  <a:srgbClr val="CCFF33"/>
                </a:solidFill>
                <a:effectLst>
                  <a:outerShdw blurRad="38100" dist="38100" dir="2700000" algn="tl">
                    <a:srgbClr val="000000"/>
                  </a:outerShdw>
                </a:effectLst>
                <a:sym typeface="Symbol" panose="05050102010706020507" pitchFamily="18" charset="2"/>
              </a:rPr>
              <a:t> </a:t>
            </a:r>
            <a:r>
              <a:rPr lang="el-GR" altLang="en-US" sz="2000" b="1">
                <a:solidFill>
                  <a:srgbClr val="CCFF33"/>
                </a:solidFill>
                <a:effectLst>
                  <a:outerShdw blurRad="38100" dist="38100" dir="2700000" algn="tl">
                    <a:srgbClr val="000000"/>
                  </a:outerShdw>
                </a:effectLst>
                <a:sym typeface="Symbol" panose="05050102010706020507" pitchFamily="18" charset="2"/>
              </a:rPr>
              <a:t>Αυθόρμητη Διεργασία</a:t>
            </a:r>
            <a:endParaRPr lang="el-GR" altLang="en-US" sz="2000" b="1">
              <a:solidFill>
                <a:srgbClr val="CCFF33"/>
              </a:solidFill>
              <a:effectLst>
                <a:outerShdw blurRad="38100" dist="38100" dir="2700000" algn="tl">
                  <a:srgbClr val="000000"/>
                </a:outerShdw>
              </a:effectLst>
            </a:endParaRPr>
          </a:p>
          <a:p>
            <a:pPr algn="ctr">
              <a:spcBef>
                <a:spcPct val="50000"/>
              </a:spcBef>
              <a:buFont typeface="Wingdings" panose="05000000000000000000" pitchFamily="2" charset="2"/>
              <a:buNone/>
            </a:pPr>
            <a:r>
              <a:rPr lang="el-GR" altLang="en-US" sz="2000" b="1">
                <a:solidFill>
                  <a:srgbClr val="CCFF33"/>
                </a:solidFill>
                <a:effectLst>
                  <a:outerShdw blurRad="38100" dist="38100" dir="2700000" algn="tl">
                    <a:srgbClr val="000000"/>
                  </a:outerShdw>
                </a:effectLst>
              </a:rPr>
              <a:t>Δ</a:t>
            </a:r>
            <a:r>
              <a:rPr lang="en-US" altLang="en-US" sz="2000" b="1">
                <a:solidFill>
                  <a:srgbClr val="CCFF33"/>
                </a:solidFill>
                <a:effectLst>
                  <a:outerShdw blurRad="38100" dist="38100" dir="2700000" algn="tl">
                    <a:srgbClr val="000000"/>
                  </a:outerShdw>
                </a:effectLst>
              </a:rPr>
              <a:t>G &gt; 0 </a:t>
            </a:r>
            <a:r>
              <a:rPr lang="en-US" altLang="en-US" sz="2000" b="1">
                <a:solidFill>
                  <a:srgbClr val="CCFF33"/>
                </a:solidFill>
                <a:effectLst>
                  <a:outerShdw blurRad="38100" dist="38100" dir="2700000" algn="tl">
                    <a:srgbClr val="000000"/>
                  </a:outerShdw>
                </a:effectLst>
                <a:sym typeface="Symbol" panose="05050102010706020507" pitchFamily="18" charset="2"/>
              </a:rPr>
              <a:t> </a:t>
            </a:r>
            <a:r>
              <a:rPr lang="el-GR" altLang="en-US" sz="2000" b="1">
                <a:solidFill>
                  <a:srgbClr val="CCFF33"/>
                </a:solidFill>
                <a:effectLst>
                  <a:outerShdw blurRad="38100" dist="38100" dir="2700000" algn="tl">
                    <a:srgbClr val="000000"/>
                  </a:outerShdw>
                </a:effectLst>
                <a:sym typeface="Symbol" panose="05050102010706020507" pitchFamily="18" charset="2"/>
              </a:rPr>
              <a:t>Μη αυθόρμητη Διεργασία (Αδύνατη)</a:t>
            </a:r>
            <a:endParaRPr lang="el-GR" altLang="en-US" sz="1600">
              <a:solidFill>
                <a:srgbClr val="FF0066"/>
              </a:solidFill>
              <a:effectLst>
                <a:outerShdw blurRad="38100" dist="38100" dir="2700000" algn="tl">
                  <a:srgbClr val="000000"/>
                </a:outerShdw>
              </a:effectLst>
            </a:endParaRPr>
          </a:p>
          <a:p>
            <a:pPr algn="ctr">
              <a:spcBef>
                <a:spcPct val="50000"/>
              </a:spcBef>
              <a:buFont typeface="Wingdings" panose="05000000000000000000" pitchFamily="2" charset="2"/>
              <a:buNone/>
            </a:pPr>
            <a:r>
              <a:rPr lang="el-GR" altLang="en-US" sz="2000" b="1">
                <a:solidFill>
                  <a:srgbClr val="CCFF33"/>
                </a:solidFill>
                <a:effectLst>
                  <a:outerShdw blurRad="38100" dist="38100" dir="2700000" algn="tl">
                    <a:srgbClr val="000000"/>
                  </a:outerShdw>
                </a:effectLst>
              </a:rPr>
              <a:t>Δ</a:t>
            </a:r>
            <a:r>
              <a:rPr lang="en-US" altLang="en-US" sz="2000" b="1">
                <a:solidFill>
                  <a:srgbClr val="CCFF33"/>
                </a:solidFill>
                <a:effectLst>
                  <a:outerShdw blurRad="38100" dist="38100" dir="2700000" algn="tl">
                    <a:srgbClr val="000000"/>
                  </a:outerShdw>
                </a:effectLst>
              </a:rPr>
              <a:t>G </a:t>
            </a:r>
            <a:r>
              <a:rPr lang="el-GR" altLang="en-US" sz="2000" b="1">
                <a:solidFill>
                  <a:srgbClr val="CCFF33"/>
                </a:solidFill>
                <a:effectLst>
                  <a:outerShdw blurRad="38100" dist="38100" dir="2700000" algn="tl">
                    <a:srgbClr val="000000"/>
                  </a:outerShdw>
                </a:effectLst>
              </a:rPr>
              <a:t>=</a:t>
            </a:r>
            <a:r>
              <a:rPr lang="en-US" altLang="en-US" sz="2000" b="1">
                <a:solidFill>
                  <a:srgbClr val="CCFF33"/>
                </a:solidFill>
                <a:effectLst>
                  <a:outerShdw blurRad="38100" dist="38100" dir="2700000" algn="tl">
                    <a:srgbClr val="000000"/>
                  </a:outerShdw>
                </a:effectLst>
              </a:rPr>
              <a:t> 0 </a:t>
            </a:r>
            <a:r>
              <a:rPr lang="en-US" altLang="en-US" sz="2000" b="1">
                <a:solidFill>
                  <a:srgbClr val="CCFF33"/>
                </a:solidFill>
                <a:effectLst>
                  <a:outerShdw blurRad="38100" dist="38100" dir="2700000" algn="tl">
                    <a:srgbClr val="000000"/>
                  </a:outerShdw>
                </a:effectLst>
                <a:sym typeface="Symbol" panose="05050102010706020507" pitchFamily="18" charset="2"/>
              </a:rPr>
              <a:t> </a:t>
            </a:r>
            <a:r>
              <a:rPr lang="el-GR" altLang="en-US" sz="2000" b="1">
                <a:solidFill>
                  <a:srgbClr val="CCFF33"/>
                </a:solidFill>
                <a:effectLst>
                  <a:outerShdw blurRad="38100" dist="38100" dir="2700000" algn="tl">
                    <a:srgbClr val="000000"/>
                  </a:outerShdw>
                </a:effectLst>
                <a:sym typeface="Symbol" panose="05050102010706020507" pitchFamily="18" charset="2"/>
              </a:rPr>
              <a:t>Σύστημα σε ισορροπία</a:t>
            </a:r>
            <a:endParaRPr lang="el-GR" altLang="en-US" sz="1600">
              <a:solidFill>
                <a:srgbClr val="FF0066"/>
              </a:solidFill>
              <a:effectLst>
                <a:outerShdw blurRad="38100" dist="38100" dir="2700000" algn="tl">
                  <a:srgbClr val="000000"/>
                </a:outerShdw>
              </a:effectLst>
            </a:endParaRPr>
          </a:p>
          <a:p>
            <a:pPr algn="ctr">
              <a:spcBef>
                <a:spcPct val="50000"/>
              </a:spcBef>
              <a:buFont typeface="Wingdings" panose="05000000000000000000" pitchFamily="2" charset="2"/>
              <a:buNone/>
            </a:pPr>
            <a:endParaRPr lang="en-GB" altLang="en-US" sz="1600">
              <a:solidFill>
                <a:srgbClr val="FF0066"/>
              </a:solidFill>
              <a:effectLst>
                <a:outerShdw blurRad="38100" dist="38100" dir="2700000" algn="tl">
                  <a:srgbClr val="000000"/>
                </a:outerShdw>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533400" y="0"/>
            <a:ext cx="815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b="1">
                <a:effectLst>
                  <a:outerShdw blurRad="38100" dist="38100" dir="2700000" algn="tl">
                    <a:srgbClr val="000000"/>
                  </a:outerShdw>
                </a:effectLst>
              </a:rPr>
              <a:t>ΕΛΕΥΘΕΡΗ ΕΝΕΡΓΕΙΑ και ΧΗΜΙΚΕΣ ΑΝΤΙΔΡΑΣΕΙΣ</a:t>
            </a:r>
            <a:endParaRPr lang="en-GB" altLang="en-US" b="1">
              <a:effectLst>
                <a:outerShdw blurRad="38100" dist="38100" dir="2700000" algn="tl">
                  <a:srgbClr val="000000"/>
                </a:outerShdw>
              </a:effectLst>
            </a:endParaRPr>
          </a:p>
        </p:txBody>
      </p:sp>
      <p:sp>
        <p:nvSpPr>
          <p:cNvPr id="17411" name="Text Box 3"/>
          <p:cNvSpPr txBox="1">
            <a:spLocks noChangeArrowheads="1"/>
          </p:cNvSpPr>
          <p:nvPr/>
        </p:nvSpPr>
        <p:spPr bwMode="auto">
          <a:xfrm>
            <a:off x="2895600" y="762000"/>
            <a:ext cx="304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a:t>Α + Β </a:t>
            </a:r>
            <a:r>
              <a:rPr lang="el-GR" altLang="en-US">
                <a:sym typeface="Wingdings 3" panose="05040102010807070707" pitchFamily="18" charset="2"/>
              </a:rPr>
              <a:t> Γ +Δ  </a:t>
            </a:r>
            <a:endParaRPr lang="en-GB" altLang="en-US"/>
          </a:p>
        </p:txBody>
      </p:sp>
      <p:sp>
        <p:nvSpPr>
          <p:cNvPr id="17412" name="Text Box 4"/>
          <p:cNvSpPr txBox="1">
            <a:spLocks noChangeArrowheads="1"/>
          </p:cNvSpPr>
          <p:nvPr/>
        </p:nvSpPr>
        <p:spPr bwMode="auto">
          <a:xfrm>
            <a:off x="685800" y="1295400"/>
            <a:ext cx="7162800" cy="2659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buFontTx/>
              <a:buAutoNum type="arabicPeriod"/>
            </a:pPr>
            <a:r>
              <a:rPr lang="el-GR" altLang="en-US" sz="1600"/>
              <a:t>Εάν ΔΗ&lt;0 (εξώθερμη αντίδραση) και Δ</a:t>
            </a:r>
            <a:r>
              <a:rPr lang="en-US" altLang="en-US" sz="1600"/>
              <a:t>S</a:t>
            </a:r>
            <a:r>
              <a:rPr lang="el-GR" altLang="en-US" sz="1600"/>
              <a:t>&gt;0      τότε,  </a:t>
            </a:r>
            <a:r>
              <a:rPr lang="el-GR" altLang="en-US" sz="1600">
                <a:solidFill>
                  <a:schemeClr val="tx2"/>
                </a:solidFill>
                <a:effectLst>
                  <a:outerShdw blurRad="38100" dist="38100" dir="2700000" algn="tl">
                    <a:srgbClr val="000000"/>
                  </a:outerShdw>
                </a:effectLst>
              </a:rPr>
              <a:t>Δ</a:t>
            </a:r>
            <a:r>
              <a:rPr lang="en-US" altLang="en-US" sz="1600">
                <a:solidFill>
                  <a:schemeClr val="tx2"/>
                </a:solidFill>
                <a:effectLst>
                  <a:outerShdw blurRad="38100" dist="38100" dir="2700000" algn="tl">
                    <a:srgbClr val="000000"/>
                  </a:outerShdw>
                </a:effectLst>
              </a:rPr>
              <a:t>G</a:t>
            </a:r>
            <a:r>
              <a:rPr lang="el-GR" altLang="en-US" sz="1600">
                <a:solidFill>
                  <a:schemeClr val="tx2"/>
                </a:solidFill>
                <a:effectLst>
                  <a:outerShdw blurRad="38100" dist="38100" dir="2700000" algn="tl">
                    <a:srgbClr val="000000"/>
                  </a:outerShdw>
                </a:effectLst>
              </a:rPr>
              <a:t> = Δ</a:t>
            </a:r>
            <a:r>
              <a:rPr lang="en-US" altLang="en-US" sz="1600">
                <a:solidFill>
                  <a:schemeClr val="tx2"/>
                </a:solidFill>
                <a:effectLst>
                  <a:outerShdw blurRad="38100" dist="38100" dir="2700000" algn="tl">
                    <a:srgbClr val="000000"/>
                  </a:outerShdw>
                </a:effectLst>
              </a:rPr>
              <a:t>H – T</a:t>
            </a:r>
            <a:r>
              <a:rPr lang="el-GR" altLang="en-US" sz="1600">
                <a:solidFill>
                  <a:schemeClr val="tx2"/>
                </a:solidFill>
                <a:effectLst>
                  <a:outerShdw blurRad="38100" dist="38100" dir="2700000" algn="tl">
                    <a:srgbClr val="000000"/>
                  </a:outerShdw>
                </a:effectLst>
              </a:rPr>
              <a:t>Δ</a:t>
            </a:r>
            <a:r>
              <a:rPr lang="en-US" altLang="en-US" sz="1600">
                <a:solidFill>
                  <a:schemeClr val="tx2"/>
                </a:solidFill>
                <a:effectLst>
                  <a:outerShdw blurRad="38100" dist="38100" dir="2700000" algn="tl">
                    <a:srgbClr val="000000"/>
                  </a:outerShdw>
                </a:effectLst>
              </a:rPr>
              <a:t>S</a:t>
            </a:r>
            <a:r>
              <a:rPr lang="el-GR" altLang="en-US" sz="1600">
                <a:solidFill>
                  <a:schemeClr val="tx2"/>
                </a:solidFill>
                <a:effectLst>
                  <a:outerShdw blurRad="38100" dist="38100" dir="2700000" algn="tl">
                    <a:srgbClr val="000000"/>
                  </a:outerShdw>
                </a:effectLst>
              </a:rPr>
              <a:t> &lt;0</a:t>
            </a:r>
          </a:p>
          <a:p>
            <a:pPr>
              <a:spcBef>
                <a:spcPct val="50000"/>
              </a:spcBef>
              <a:buFontTx/>
              <a:buAutoNum type="arabicPeriod"/>
            </a:pPr>
            <a:r>
              <a:rPr lang="el-GR" altLang="en-US" sz="1600"/>
              <a:t>Εάν ΔΗ&lt;0 (εξώθερμη αντίδραση) και Τ Δ</a:t>
            </a:r>
            <a:r>
              <a:rPr lang="en-US" altLang="en-US" sz="1600"/>
              <a:t>S</a:t>
            </a:r>
            <a:r>
              <a:rPr lang="el-GR" altLang="en-US" sz="1600"/>
              <a:t> πολύ μικρό (όπως συμβαίνει στις περισσότερες εξώθερμες αντιδράσεις)	              τότε,  </a:t>
            </a:r>
            <a:r>
              <a:rPr lang="el-GR" altLang="en-US" sz="1600">
                <a:solidFill>
                  <a:schemeClr val="tx2"/>
                </a:solidFill>
                <a:effectLst>
                  <a:outerShdw blurRad="38100" dist="38100" dir="2700000" algn="tl">
                    <a:srgbClr val="000000"/>
                  </a:outerShdw>
                </a:effectLst>
              </a:rPr>
              <a:t>Δ</a:t>
            </a:r>
            <a:r>
              <a:rPr lang="en-US" altLang="en-US" sz="1600">
                <a:solidFill>
                  <a:schemeClr val="tx2"/>
                </a:solidFill>
                <a:effectLst>
                  <a:outerShdw blurRad="38100" dist="38100" dir="2700000" algn="tl">
                    <a:srgbClr val="000000"/>
                  </a:outerShdw>
                </a:effectLst>
              </a:rPr>
              <a:t>G</a:t>
            </a:r>
            <a:r>
              <a:rPr lang="el-GR" altLang="en-US" sz="1600">
                <a:solidFill>
                  <a:schemeClr val="tx2"/>
                </a:solidFill>
                <a:effectLst>
                  <a:outerShdw blurRad="38100" dist="38100" dir="2700000" algn="tl">
                    <a:srgbClr val="000000"/>
                  </a:outerShdw>
                </a:effectLst>
              </a:rPr>
              <a:t> = Δ</a:t>
            </a:r>
            <a:r>
              <a:rPr lang="en-US" altLang="en-US" sz="1600">
                <a:solidFill>
                  <a:schemeClr val="tx2"/>
                </a:solidFill>
                <a:effectLst>
                  <a:outerShdw blurRad="38100" dist="38100" dir="2700000" algn="tl">
                    <a:srgbClr val="000000"/>
                  </a:outerShdw>
                </a:effectLst>
              </a:rPr>
              <a:t>H – T</a:t>
            </a:r>
            <a:r>
              <a:rPr lang="el-GR" altLang="en-US" sz="1600">
                <a:solidFill>
                  <a:schemeClr val="tx2"/>
                </a:solidFill>
                <a:effectLst>
                  <a:outerShdw blurRad="38100" dist="38100" dir="2700000" algn="tl">
                    <a:srgbClr val="000000"/>
                  </a:outerShdw>
                </a:effectLst>
              </a:rPr>
              <a:t>Δ</a:t>
            </a:r>
            <a:r>
              <a:rPr lang="en-US" altLang="en-US" sz="1600">
                <a:solidFill>
                  <a:schemeClr val="tx2"/>
                </a:solidFill>
                <a:effectLst>
                  <a:outerShdw blurRad="38100" dist="38100" dir="2700000" algn="tl">
                    <a:srgbClr val="000000"/>
                  </a:outerShdw>
                </a:effectLst>
              </a:rPr>
              <a:t>S</a:t>
            </a:r>
            <a:r>
              <a:rPr lang="el-GR" altLang="en-US" sz="1600">
                <a:solidFill>
                  <a:schemeClr val="tx2"/>
                </a:solidFill>
                <a:effectLst>
                  <a:outerShdw blurRad="38100" dist="38100" dir="2700000" algn="tl">
                    <a:srgbClr val="000000"/>
                  </a:outerShdw>
                </a:effectLst>
              </a:rPr>
              <a:t> </a:t>
            </a:r>
            <a:r>
              <a:rPr lang="el-GR" altLang="en-US" sz="1600">
                <a:solidFill>
                  <a:schemeClr val="tx2"/>
                </a:solidFill>
                <a:effectLst>
                  <a:outerShdw blurRad="38100" dist="38100" dir="2700000" algn="tl">
                    <a:srgbClr val="000000"/>
                  </a:outerShdw>
                </a:effectLst>
                <a:sym typeface="Symbol" panose="05050102010706020507" pitchFamily="18" charset="2"/>
              </a:rPr>
              <a:t> </a:t>
            </a:r>
            <a:r>
              <a:rPr lang="el-GR" altLang="en-US" sz="1600">
                <a:solidFill>
                  <a:schemeClr val="tx2"/>
                </a:solidFill>
                <a:effectLst>
                  <a:outerShdw blurRad="38100" dist="38100" dir="2700000" algn="tl">
                    <a:srgbClr val="000000"/>
                  </a:outerShdw>
                </a:effectLst>
              </a:rPr>
              <a:t>Δ</a:t>
            </a:r>
            <a:r>
              <a:rPr lang="en-US" altLang="en-US" sz="1600">
                <a:solidFill>
                  <a:schemeClr val="tx2"/>
                </a:solidFill>
                <a:effectLst>
                  <a:outerShdw blurRad="38100" dist="38100" dir="2700000" algn="tl">
                    <a:srgbClr val="000000"/>
                  </a:outerShdw>
                </a:effectLst>
              </a:rPr>
              <a:t>H</a:t>
            </a:r>
            <a:r>
              <a:rPr lang="el-GR" altLang="en-US" sz="1600">
                <a:solidFill>
                  <a:schemeClr val="tx2"/>
                </a:solidFill>
                <a:effectLst>
                  <a:outerShdw blurRad="38100" dist="38100" dir="2700000" algn="tl">
                    <a:srgbClr val="000000"/>
                  </a:outerShdw>
                </a:effectLst>
                <a:sym typeface="Symbol" panose="05050102010706020507" pitchFamily="18" charset="2"/>
              </a:rPr>
              <a:t> </a:t>
            </a:r>
            <a:r>
              <a:rPr lang="el-GR" altLang="en-US" sz="1600">
                <a:solidFill>
                  <a:schemeClr val="tx2"/>
                </a:solidFill>
                <a:effectLst>
                  <a:outerShdw blurRad="38100" dist="38100" dir="2700000" algn="tl">
                    <a:srgbClr val="000000"/>
                  </a:outerShdw>
                </a:effectLst>
              </a:rPr>
              <a:t>&lt;0</a:t>
            </a:r>
          </a:p>
          <a:p>
            <a:pPr>
              <a:spcBef>
                <a:spcPct val="50000"/>
              </a:spcBef>
              <a:buFontTx/>
              <a:buAutoNum type="arabicPeriod"/>
            </a:pPr>
            <a:r>
              <a:rPr lang="el-GR" altLang="en-US" sz="1600"/>
              <a:t>Εάν ΔΗ&gt;0 (ενδόθερμη αντίδραση) και Τ Δ</a:t>
            </a:r>
            <a:r>
              <a:rPr lang="en-US" altLang="en-US" sz="1600"/>
              <a:t>S</a:t>
            </a:r>
            <a:r>
              <a:rPr lang="el-GR" altLang="en-US" sz="1600"/>
              <a:t> πολύ μικρό (όπως συμβαίνει στις περισσότερες ενδόθερμες αντιδράσεις)	              τότε,  </a:t>
            </a:r>
            <a:r>
              <a:rPr lang="el-GR" altLang="en-US" sz="1600">
                <a:solidFill>
                  <a:schemeClr val="tx2"/>
                </a:solidFill>
                <a:effectLst>
                  <a:outerShdw blurRad="38100" dist="38100" dir="2700000" algn="tl">
                    <a:srgbClr val="000000"/>
                  </a:outerShdw>
                </a:effectLst>
              </a:rPr>
              <a:t>Δ</a:t>
            </a:r>
            <a:r>
              <a:rPr lang="en-US" altLang="en-US" sz="1600">
                <a:solidFill>
                  <a:schemeClr val="tx2"/>
                </a:solidFill>
                <a:effectLst>
                  <a:outerShdw blurRad="38100" dist="38100" dir="2700000" algn="tl">
                    <a:srgbClr val="000000"/>
                  </a:outerShdw>
                </a:effectLst>
              </a:rPr>
              <a:t>G</a:t>
            </a:r>
            <a:r>
              <a:rPr lang="el-GR" altLang="en-US" sz="1600">
                <a:solidFill>
                  <a:schemeClr val="tx2"/>
                </a:solidFill>
                <a:effectLst>
                  <a:outerShdw blurRad="38100" dist="38100" dir="2700000" algn="tl">
                    <a:srgbClr val="000000"/>
                  </a:outerShdw>
                </a:effectLst>
              </a:rPr>
              <a:t> = Δ</a:t>
            </a:r>
            <a:r>
              <a:rPr lang="en-US" altLang="en-US" sz="1600">
                <a:solidFill>
                  <a:schemeClr val="tx2"/>
                </a:solidFill>
                <a:effectLst>
                  <a:outerShdw blurRad="38100" dist="38100" dir="2700000" algn="tl">
                    <a:srgbClr val="000000"/>
                  </a:outerShdw>
                </a:effectLst>
              </a:rPr>
              <a:t>H – T</a:t>
            </a:r>
            <a:r>
              <a:rPr lang="el-GR" altLang="en-US" sz="1600">
                <a:solidFill>
                  <a:schemeClr val="tx2"/>
                </a:solidFill>
                <a:effectLst>
                  <a:outerShdw blurRad="38100" dist="38100" dir="2700000" algn="tl">
                    <a:srgbClr val="000000"/>
                  </a:outerShdw>
                </a:effectLst>
              </a:rPr>
              <a:t>Δ</a:t>
            </a:r>
            <a:r>
              <a:rPr lang="en-US" altLang="en-US" sz="1600">
                <a:solidFill>
                  <a:schemeClr val="tx2"/>
                </a:solidFill>
                <a:effectLst>
                  <a:outerShdw blurRad="38100" dist="38100" dir="2700000" algn="tl">
                    <a:srgbClr val="000000"/>
                  </a:outerShdw>
                </a:effectLst>
              </a:rPr>
              <a:t>S</a:t>
            </a:r>
            <a:r>
              <a:rPr lang="el-GR" altLang="en-US" sz="1600">
                <a:solidFill>
                  <a:schemeClr val="tx2"/>
                </a:solidFill>
                <a:effectLst>
                  <a:outerShdw blurRad="38100" dist="38100" dir="2700000" algn="tl">
                    <a:srgbClr val="000000"/>
                  </a:outerShdw>
                </a:effectLst>
              </a:rPr>
              <a:t> </a:t>
            </a:r>
            <a:r>
              <a:rPr lang="el-GR" altLang="en-US" sz="1600">
                <a:solidFill>
                  <a:schemeClr val="tx2"/>
                </a:solidFill>
                <a:effectLst>
                  <a:outerShdw blurRad="38100" dist="38100" dir="2700000" algn="tl">
                    <a:srgbClr val="000000"/>
                  </a:outerShdw>
                </a:effectLst>
                <a:sym typeface="Symbol" panose="05050102010706020507" pitchFamily="18" charset="2"/>
              </a:rPr>
              <a:t> </a:t>
            </a:r>
            <a:r>
              <a:rPr lang="el-GR" altLang="en-US" sz="1600">
                <a:solidFill>
                  <a:schemeClr val="tx2"/>
                </a:solidFill>
                <a:effectLst>
                  <a:outerShdw blurRad="38100" dist="38100" dir="2700000" algn="tl">
                    <a:srgbClr val="000000"/>
                  </a:outerShdw>
                </a:effectLst>
              </a:rPr>
              <a:t>Δ</a:t>
            </a:r>
            <a:r>
              <a:rPr lang="en-US" altLang="en-US" sz="1600">
                <a:solidFill>
                  <a:schemeClr val="tx2"/>
                </a:solidFill>
                <a:effectLst>
                  <a:outerShdw blurRad="38100" dist="38100" dir="2700000" algn="tl">
                    <a:srgbClr val="000000"/>
                  </a:outerShdw>
                </a:effectLst>
              </a:rPr>
              <a:t>H</a:t>
            </a:r>
            <a:r>
              <a:rPr lang="el-GR" altLang="en-US" sz="1600">
                <a:solidFill>
                  <a:schemeClr val="tx2"/>
                </a:solidFill>
                <a:effectLst>
                  <a:outerShdw blurRad="38100" dist="38100" dir="2700000" algn="tl">
                    <a:srgbClr val="000000"/>
                  </a:outerShdw>
                </a:effectLst>
                <a:sym typeface="Symbol" panose="05050102010706020507" pitchFamily="18" charset="2"/>
              </a:rPr>
              <a:t> </a:t>
            </a:r>
            <a:r>
              <a:rPr lang="el-GR" altLang="en-US" sz="1600">
                <a:solidFill>
                  <a:schemeClr val="tx2"/>
                </a:solidFill>
                <a:effectLst>
                  <a:outerShdw blurRad="38100" dist="38100" dir="2700000" algn="tl">
                    <a:srgbClr val="000000"/>
                  </a:outerShdw>
                </a:effectLst>
              </a:rPr>
              <a:t>&gt;0</a:t>
            </a:r>
          </a:p>
          <a:p>
            <a:pPr>
              <a:spcBef>
                <a:spcPct val="50000"/>
              </a:spcBef>
              <a:buFontTx/>
              <a:buAutoNum type="arabicPeriod"/>
            </a:pPr>
            <a:r>
              <a:rPr lang="el-GR" altLang="en-US" sz="1600"/>
              <a:t>Εάν ΔΗ&gt;0 (ενδόθερμη αντίδραση) και Δ</a:t>
            </a:r>
            <a:r>
              <a:rPr lang="en-US" altLang="en-US" sz="1600"/>
              <a:t>S</a:t>
            </a:r>
            <a:r>
              <a:rPr lang="el-GR" altLang="en-US" sz="1600"/>
              <a:t>&lt;0      τότε,  </a:t>
            </a:r>
            <a:r>
              <a:rPr lang="el-GR" altLang="en-US" sz="1600">
                <a:solidFill>
                  <a:schemeClr val="tx2"/>
                </a:solidFill>
                <a:effectLst>
                  <a:outerShdw blurRad="38100" dist="38100" dir="2700000" algn="tl">
                    <a:srgbClr val="000000"/>
                  </a:outerShdw>
                </a:effectLst>
              </a:rPr>
              <a:t>Δ</a:t>
            </a:r>
            <a:r>
              <a:rPr lang="en-US" altLang="en-US" sz="1600">
                <a:solidFill>
                  <a:schemeClr val="tx2"/>
                </a:solidFill>
                <a:effectLst>
                  <a:outerShdw blurRad="38100" dist="38100" dir="2700000" algn="tl">
                    <a:srgbClr val="000000"/>
                  </a:outerShdw>
                </a:effectLst>
              </a:rPr>
              <a:t>G</a:t>
            </a:r>
            <a:r>
              <a:rPr lang="el-GR" altLang="en-US" sz="1600">
                <a:solidFill>
                  <a:schemeClr val="tx2"/>
                </a:solidFill>
                <a:effectLst>
                  <a:outerShdw blurRad="38100" dist="38100" dir="2700000" algn="tl">
                    <a:srgbClr val="000000"/>
                  </a:outerShdw>
                </a:effectLst>
              </a:rPr>
              <a:t> = Δ</a:t>
            </a:r>
            <a:r>
              <a:rPr lang="en-US" altLang="en-US" sz="1600">
                <a:solidFill>
                  <a:schemeClr val="tx2"/>
                </a:solidFill>
                <a:effectLst>
                  <a:outerShdw blurRad="38100" dist="38100" dir="2700000" algn="tl">
                    <a:srgbClr val="000000"/>
                  </a:outerShdw>
                </a:effectLst>
              </a:rPr>
              <a:t>H – T</a:t>
            </a:r>
            <a:r>
              <a:rPr lang="el-GR" altLang="en-US" sz="1600">
                <a:solidFill>
                  <a:schemeClr val="tx2"/>
                </a:solidFill>
                <a:effectLst>
                  <a:outerShdw blurRad="38100" dist="38100" dir="2700000" algn="tl">
                    <a:srgbClr val="000000"/>
                  </a:outerShdw>
                </a:effectLst>
              </a:rPr>
              <a:t>Δ</a:t>
            </a:r>
            <a:r>
              <a:rPr lang="en-US" altLang="en-US" sz="1600">
                <a:solidFill>
                  <a:schemeClr val="tx2"/>
                </a:solidFill>
                <a:effectLst>
                  <a:outerShdw blurRad="38100" dist="38100" dir="2700000" algn="tl">
                    <a:srgbClr val="000000"/>
                  </a:outerShdw>
                </a:effectLst>
              </a:rPr>
              <a:t>S</a:t>
            </a:r>
            <a:r>
              <a:rPr lang="el-GR" altLang="en-US" sz="1600">
                <a:solidFill>
                  <a:schemeClr val="tx2"/>
                </a:solidFill>
                <a:effectLst>
                  <a:outerShdw blurRad="38100" dist="38100" dir="2700000" algn="tl">
                    <a:srgbClr val="000000"/>
                  </a:outerShdw>
                </a:effectLst>
              </a:rPr>
              <a:t> &gt;0</a:t>
            </a:r>
          </a:p>
          <a:p>
            <a:pPr>
              <a:spcBef>
                <a:spcPct val="50000"/>
              </a:spcBef>
              <a:buFontTx/>
              <a:buAutoNum type="arabicPeriod"/>
            </a:pPr>
            <a:r>
              <a:rPr lang="el-GR" altLang="en-US" sz="1600"/>
              <a:t>Εάν Δ</a:t>
            </a:r>
            <a:r>
              <a:rPr lang="en-US" altLang="en-US" sz="1600"/>
              <a:t>G</a:t>
            </a:r>
            <a:r>
              <a:rPr lang="el-GR" altLang="en-US" sz="1600"/>
              <a:t> = 0, τότε η χημική αντίδραση βρίσκεται σε ισορροπία και συνεπώς</a:t>
            </a:r>
          </a:p>
          <a:p>
            <a:pPr>
              <a:spcBef>
                <a:spcPct val="50000"/>
              </a:spcBef>
            </a:pPr>
            <a:r>
              <a:rPr lang="el-GR" altLang="en-US" sz="1600"/>
              <a:t>	</a:t>
            </a:r>
            <a:r>
              <a:rPr lang="en-US" altLang="en-US" sz="1600"/>
              <a:t>                                              </a:t>
            </a:r>
            <a:r>
              <a:rPr lang="el-GR" altLang="en-US" sz="1600">
                <a:solidFill>
                  <a:srgbClr val="FFFF66"/>
                </a:solidFill>
                <a:effectLst>
                  <a:outerShdw blurRad="38100" dist="38100" dir="2700000" algn="tl">
                    <a:srgbClr val="000000"/>
                  </a:outerShdw>
                </a:effectLst>
              </a:rPr>
              <a:t>Δ</a:t>
            </a:r>
            <a:r>
              <a:rPr lang="en-US" altLang="en-US" sz="1600">
                <a:solidFill>
                  <a:srgbClr val="FFFF66"/>
                </a:solidFill>
                <a:effectLst>
                  <a:outerShdw blurRad="38100" dist="38100" dir="2700000" algn="tl">
                    <a:srgbClr val="000000"/>
                  </a:outerShdw>
                </a:effectLst>
              </a:rPr>
              <a:t>S</a:t>
            </a:r>
            <a:r>
              <a:rPr lang="en-US" altLang="en-US" sz="1600" baseline="-25000">
                <a:solidFill>
                  <a:srgbClr val="FFFF66"/>
                </a:solidFill>
                <a:effectLst>
                  <a:outerShdw blurRad="38100" dist="38100" dir="2700000" algn="tl">
                    <a:srgbClr val="000000"/>
                  </a:outerShdw>
                </a:effectLst>
              </a:rPr>
              <a:t>equilibrium</a:t>
            </a:r>
            <a:r>
              <a:rPr lang="en-US" altLang="en-US" sz="1600">
                <a:solidFill>
                  <a:srgbClr val="FFFF66"/>
                </a:solidFill>
                <a:effectLst>
                  <a:outerShdw blurRad="38100" dist="38100" dir="2700000" algn="tl">
                    <a:srgbClr val="000000"/>
                  </a:outerShdw>
                </a:effectLst>
              </a:rPr>
              <a:t> = </a:t>
            </a:r>
            <a:r>
              <a:rPr lang="el-GR" altLang="en-US" sz="1600">
                <a:solidFill>
                  <a:srgbClr val="FFFF66"/>
                </a:solidFill>
                <a:effectLst>
                  <a:outerShdw blurRad="38100" dist="38100" dir="2700000" algn="tl">
                    <a:srgbClr val="000000"/>
                  </a:outerShdw>
                </a:effectLst>
              </a:rPr>
              <a:t>ΔΗ/Τ</a:t>
            </a:r>
            <a:endParaRPr lang="en-GB" altLang="en-US" sz="1600">
              <a:solidFill>
                <a:srgbClr val="FFFF66"/>
              </a:solidFill>
              <a:effectLst>
                <a:outerShdw blurRad="38100" dist="38100" dir="2700000" algn="tl">
                  <a:srgbClr val="000000"/>
                </a:outerShdw>
              </a:effectLst>
            </a:endParaRPr>
          </a:p>
        </p:txBody>
      </p:sp>
      <p:sp>
        <p:nvSpPr>
          <p:cNvPr id="17413" name="Line 5"/>
          <p:cNvSpPr>
            <a:spLocks noChangeShapeType="1"/>
          </p:cNvSpPr>
          <p:nvPr/>
        </p:nvSpPr>
        <p:spPr bwMode="auto">
          <a:xfrm>
            <a:off x="7239000" y="2819400"/>
            <a:ext cx="685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4" name="Line 6"/>
          <p:cNvSpPr>
            <a:spLocks noChangeShapeType="1"/>
          </p:cNvSpPr>
          <p:nvPr/>
        </p:nvSpPr>
        <p:spPr bwMode="auto">
          <a:xfrm>
            <a:off x="7239000" y="1295400"/>
            <a:ext cx="685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5" name="Line 7"/>
          <p:cNvSpPr>
            <a:spLocks noChangeShapeType="1"/>
          </p:cNvSpPr>
          <p:nvPr/>
        </p:nvSpPr>
        <p:spPr bwMode="auto">
          <a:xfrm flipV="1">
            <a:off x="7924800" y="12954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6" name="Text Box 8"/>
          <p:cNvSpPr txBox="1">
            <a:spLocks noChangeArrowheads="1"/>
          </p:cNvSpPr>
          <p:nvPr/>
        </p:nvSpPr>
        <p:spPr bwMode="auto">
          <a:xfrm>
            <a:off x="7924800" y="1524000"/>
            <a:ext cx="1219200" cy="1049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400"/>
              <a:t>Αυθόρμητες Χημικές Αντιδράσεις</a:t>
            </a:r>
          </a:p>
          <a:p>
            <a:pPr>
              <a:spcBef>
                <a:spcPct val="50000"/>
              </a:spcBef>
            </a:pPr>
            <a:r>
              <a:rPr lang="el-GR" altLang="en-US" sz="1400"/>
              <a:t>(</a:t>
            </a:r>
            <a:r>
              <a:rPr lang="en-US" altLang="en-US" sz="1400"/>
              <a:t>spontaneous)</a:t>
            </a:r>
            <a:endParaRPr lang="en-GB" altLang="en-US" sz="1400"/>
          </a:p>
        </p:txBody>
      </p:sp>
      <p:sp>
        <p:nvSpPr>
          <p:cNvPr id="17417" name="Text Box 9"/>
          <p:cNvSpPr txBox="1">
            <a:spLocks noChangeArrowheads="1"/>
          </p:cNvSpPr>
          <p:nvPr/>
        </p:nvSpPr>
        <p:spPr bwMode="auto">
          <a:xfrm>
            <a:off x="533400" y="4191000"/>
            <a:ext cx="8001000" cy="1635125"/>
          </a:xfrm>
          <a:prstGeom prst="rect">
            <a:avLst/>
          </a:prstGeom>
          <a:noFill/>
          <a:ln w="76200" cmpd="tri">
            <a:solidFill>
              <a:srgbClr val="FF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lang="el-GR" altLang="en-US" sz="1600">
                <a:solidFill>
                  <a:schemeClr val="tx2"/>
                </a:solidFill>
                <a:effectLst>
                  <a:outerShdw blurRad="38100" dist="38100" dir="2700000" algn="tl">
                    <a:srgbClr val="000000"/>
                  </a:outerShdw>
                </a:effectLst>
              </a:rPr>
              <a:t>Γενικά,</a:t>
            </a:r>
          </a:p>
          <a:p>
            <a:pPr>
              <a:spcBef>
                <a:spcPct val="50000"/>
              </a:spcBef>
              <a:buFont typeface="Wingdings" panose="05000000000000000000" pitchFamily="2" charset="2"/>
              <a:buNone/>
            </a:pPr>
            <a:r>
              <a:rPr lang="el-GR" altLang="en-US" sz="1600">
                <a:solidFill>
                  <a:schemeClr val="tx2"/>
                </a:solidFill>
                <a:effectLst>
                  <a:outerShdw blurRad="38100" dist="38100" dir="2700000" algn="tl">
                    <a:srgbClr val="000000"/>
                  </a:outerShdw>
                </a:effectLst>
              </a:rPr>
              <a:t>α. σε πολύ χαμηλές θερμοκρασίες το πρόσημο και το μέγεθος του Δ</a:t>
            </a:r>
            <a:r>
              <a:rPr lang="en-US" altLang="en-US" sz="1600">
                <a:solidFill>
                  <a:schemeClr val="tx2"/>
                </a:solidFill>
                <a:effectLst>
                  <a:outerShdw blurRad="38100" dist="38100" dir="2700000" algn="tl">
                    <a:srgbClr val="000000"/>
                  </a:outerShdw>
                </a:effectLst>
              </a:rPr>
              <a:t>G</a:t>
            </a:r>
            <a:r>
              <a:rPr lang="el-GR" altLang="en-US" sz="1600">
                <a:solidFill>
                  <a:schemeClr val="tx2"/>
                </a:solidFill>
                <a:effectLst>
                  <a:outerShdw blurRad="38100" dist="38100" dir="2700000" algn="tl">
                    <a:srgbClr val="000000"/>
                  </a:outerShdw>
                </a:effectLst>
              </a:rPr>
              <a:t> καθορίζεται κυρίως από τη μεταβολή ενθαλπίας στο σύστημα (ΔΗ)</a:t>
            </a:r>
          </a:p>
          <a:p>
            <a:pPr>
              <a:spcBef>
                <a:spcPct val="50000"/>
              </a:spcBef>
              <a:buFont typeface="Wingdings" panose="05000000000000000000" pitchFamily="2" charset="2"/>
              <a:buNone/>
            </a:pPr>
            <a:r>
              <a:rPr lang="el-GR" altLang="en-US" sz="1600">
                <a:solidFill>
                  <a:schemeClr val="tx2"/>
                </a:solidFill>
                <a:effectLst>
                  <a:outerShdw blurRad="38100" dist="38100" dir="2700000" algn="tl">
                    <a:srgbClr val="000000"/>
                  </a:outerShdw>
                </a:effectLst>
              </a:rPr>
              <a:t>β. σε πολύ υψηλές θερμοκρασίες το πρόσημο και το μέγεθος του Δ</a:t>
            </a:r>
            <a:r>
              <a:rPr lang="en-US" altLang="en-US" sz="1600">
                <a:solidFill>
                  <a:schemeClr val="tx2"/>
                </a:solidFill>
                <a:effectLst>
                  <a:outerShdw blurRad="38100" dist="38100" dir="2700000" algn="tl">
                    <a:srgbClr val="000000"/>
                  </a:outerShdw>
                </a:effectLst>
              </a:rPr>
              <a:t>G</a:t>
            </a:r>
            <a:r>
              <a:rPr lang="el-GR" altLang="en-US" sz="1600">
                <a:solidFill>
                  <a:schemeClr val="tx2"/>
                </a:solidFill>
                <a:effectLst>
                  <a:outerShdw blurRad="38100" dist="38100" dir="2700000" algn="tl">
                    <a:srgbClr val="000000"/>
                  </a:outerShdw>
                </a:effectLst>
              </a:rPr>
              <a:t> καθορίζεται κυρίως από τη μεταβολή εντροπίας στο σύστημα (Δ</a:t>
            </a:r>
            <a:r>
              <a:rPr lang="en-US" altLang="en-US" sz="1600">
                <a:solidFill>
                  <a:schemeClr val="tx2"/>
                </a:solidFill>
                <a:effectLst>
                  <a:outerShdw blurRad="38100" dist="38100" dir="2700000" algn="tl">
                    <a:srgbClr val="000000"/>
                  </a:outerShdw>
                </a:effectLst>
              </a:rPr>
              <a:t>S</a:t>
            </a:r>
            <a:r>
              <a:rPr lang="el-GR" altLang="en-US" sz="1600">
                <a:solidFill>
                  <a:schemeClr val="tx2"/>
                </a:solidFill>
                <a:effectLst>
                  <a:outerShdw blurRad="38100" dist="38100" dir="2700000" algn="tl">
                    <a:srgbClr val="000000"/>
                  </a:outerShdw>
                </a:effectLst>
              </a:rPr>
              <a:t>)</a:t>
            </a:r>
            <a:endParaRPr lang="en-GB" altLang="en-US" sz="1600">
              <a:solidFill>
                <a:schemeClr val="tx2"/>
              </a:solidFill>
              <a:effectLst>
                <a:outerShdw blurRad="38100" dist="38100" dir="2700000" algn="tl">
                  <a:srgbClr val="000000"/>
                </a:outerShd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533400" y="0"/>
            <a:ext cx="815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b="1">
                <a:effectLst>
                  <a:outerShdw blurRad="38100" dist="38100" dir="2700000" algn="tl">
                    <a:srgbClr val="000000"/>
                  </a:outerShdw>
                </a:effectLst>
              </a:rPr>
              <a:t>ΕΛΕΥΘΕΡΗ ΕΝΕΡΓΕΙΑ και ΧΗΜΙΚΗ ΙΣΟΡΡΟΠΙΑ</a:t>
            </a:r>
            <a:endParaRPr lang="en-GB" altLang="en-US" b="1">
              <a:effectLst>
                <a:outerShdw blurRad="38100" dist="38100" dir="2700000" algn="tl">
                  <a:srgbClr val="000000"/>
                </a:outerShdw>
              </a:effectLst>
            </a:endParaRPr>
          </a:p>
        </p:txBody>
      </p:sp>
      <p:sp>
        <p:nvSpPr>
          <p:cNvPr id="18435" name="Text Box 3"/>
          <p:cNvSpPr txBox="1">
            <a:spLocks noChangeArrowheads="1"/>
          </p:cNvSpPr>
          <p:nvPr/>
        </p:nvSpPr>
        <p:spPr bwMode="auto">
          <a:xfrm>
            <a:off x="533400" y="609600"/>
            <a:ext cx="8001000" cy="5748338"/>
          </a:xfrm>
          <a:prstGeom prst="rect">
            <a:avLst/>
          </a:prstGeom>
          <a:noFill/>
          <a:ln w="76200" cmpd="tri">
            <a:solidFill>
              <a:srgbClr val="CCF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anose="05000000000000000000" pitchFamily="2" charset="2"/>
              <a:buNone/>
            </a:pPr>
            <a:r>
              <a:rPr lang="el-GR" altLang="en-US" sz="1600"/>
              <a:t>Σε κάθε χημική αντίδραση, </a:t>
            </a:r>
            <a:r>
              <a:rPr lang="en-US" altLang="en-US" sz="1600"/>
              <a:t>  </a:t>
            </a:r>
            <a:r>
              <a:rPr lang="en-US" altLang="en-US"/>
              <a:t>a</a:t>
            </a:r>
            <a:r>
              <a:rPr lang="el-GR" altLang="en-US"/>
              <a:t>Α + </a:t>
            </a:r>
            <a:r>
              <a:rPr lang="en-US" altLang="en-US"/>
              <a:t>b</a:t>
            </a:r>
            <a:r>
              <a:rPr lang="el-GR" altLang="en-US"/>
              <a:t>Β </a:t>
            </a:r>
            <a:r>
              <a:rPr lang="el-GR" altLang="en-US">
                <a:sym typeface="Wingdings 3" panose="05040102010807070707" pitchFamily="18" charset="2"/>
              </a:rPr>
              <a:t> </a:t>
            </a:r>
            <a:r>
              <a:rPr lang="en-US" altLang="en-US">
                <a:sym typeface="Wingdings 3" panose="05040102010807070707" pitchFamily="18" charset="2"/>
              </a:rPr>
              <a:t>c</a:t>
            </a:r>
            <a:r>
              <a:rPr lang="el-GR" altLang="en-US">
                <a:sym typeface="Wingdings 3" panose="05040102010807070707" pitchFamily="18" charset="2"/>
              </a:rPr>
              <a:t>Γ +</a:t>
            </a:r>
            <a:r>
              <a:rPr lang="en-US" altLang="en-US">
                <a:sym typeface="Wingdings 3" panose="05040102010807070707" pitchFamily="18" charset="2"/>
              </a:rPr>
              <a:t> d</a:t>
            </a:r>
            <a:r>
              <a:rPr lang="el-GR" altLang="en-US">
                <a:sym typeface="Wingdings 3" panose="05040102010807070707" pitchFamily="18" charset="2"/>
              </a:rPr>
              <a:t>Δ</a:t>
            </a:r>
            <a:r>
              <a:rPr lang="en-US" altLang="en-US">
                <a:sym typeface="Wingdings 3" panose="05040102010807070707" pitchFamily="18" charset="2"/>
              </a:rPr>
              <a:t>, </a:t>
            </a:r>
            <a:r>
              <a:rPr lang="el-GR" altLang="en-US">
                <a:sym typeface="Wingdings 3" panose="05040102010807070707" pitchFamily="18" charset="2"/>
              </a:rPr>
              <a:t> </a:t>
            </a:r>
            <a:endParaRPr lang="en-US" altLang="en-US" sz="1600"/>
          </a:p>
          <a:p>
            <a:pPr algn="ctr">
              <a:spcBef>
                <a:spcPct val="50000"/>
              </a:spcBef>
              <a:buFont typeface="Wingdings" panose="05000000000000000000" pitchFamily="2" charset="2"/>
              <a:buNone/>
            </a:pPr>
            <a:r>
              <a:rPr lang="el-GR" altLang="en-US" sz="1600"/>
              <a:t>η μεταβολή της ελεύθερης ενέργειας υπολογίζεται από την παρακάτω σχέση</a:t>
            </a:r>
            <a:r>
              <a:rPr lang="en-US" altLang="en-US" sz="1600"/>
              <a:t>:</a:t>
            </a:r>
          </a:p>
          <a:p>
            <a:pPr algn="ctr">
              <a:spcBef>
                <a:spcPct val="50000"/>
              </a:spcBef>
              <a:buFont typeface="Wingdings" panose="05000000000000000000" pitchFamily="2" charset="2"/>
              <a:buNone/>
            </a:pPr>
            <a:r>
              <a:rPr lang="el-GR" altLang="en-US" sz="2000"/>
              <a:t>Δ</a:t>
            </a:r>
            <a:r>
              <a:rPr lang="en-US" altLang="en-US" sz="2000"/>
              <a:t>G</a:t>
            </a:r>
            <a:r>
              <a:rPr lang="en-US" altLang="en-US" sz="2000" baseline="-25000"/>
              <a:t>T</a:t>
            </a:r>
            <a:r>
              <a:rPr lang="en-US" altLang="en-US" sz="2000"/>
              <a:t> = </a:t>
            </a:r>
            <a:r>
              <a:rPr lang="el-GR" altLang="en-US" sz="2000"/>
              <a:t>Δ</a:t>
            </a:r>
            <a:r>
              <a:rPr lang="en-US" altLang="en-US" sz="2000"/>
              <a:t>G</a:t>
            </a:r>
            <a:r>
              <a:rPr lang="en-US" altLang="en-US" sz="2000" baseline="30000"/>
              <a:t>o</a:t>
            </a:r>
            <a:r>
              <a:rPr lang="en-US" altLang="en-US" sz="2000" baseline="-25000"/>
              <a:t>T</a:t>
            </a:r>
            <a:r>
              <a:rPr lang="en-US" altLang="en-US" sz="2000"/>
              <a:t> + RTlnQ</a:t>
            </a:r>
          </a:p>
          <a:p>
            <a:pPr algn="ctr">
              <a:spcBef>
                <a:spcPct val="50000"/>
              </a:spcBef>
              <a:buFont typeface="Wingdings" panose="05000000000000000000" pitchFamily="2" charset="2"/>
              <a:buNone/>
            </a:pPr>
            <a:r>
              <a:rPr lang="en-US" altLang="en-US" sz="2000"/>
              <a:t>Q = [</a:t>
            </a:r>
            <a:r>
              <a:rPr lang="el-GR" altLang="en-US" sz="2000"/>
              <a:t>Γ]</a:t>
            </a:r>
            <a:r>
              <a:rPr lang="en-US" altLang="en-US" sz="2000" baseline="30000"/>
              <a:t>c</a:t>
            </a:r>
            <a:r>
              <a:rPr lang="en-US" altLang="en-US" sz="2000"/>
              <a:t>[</a:t>
            </a:r>
            <a:r>
              <a:rPr lang="el-GR" altLang="en-US" sz="2000"/>
              <a:t>Δ</a:t>
            </a:r>
            <a:r>
              <a:rPr lang="en-US" altLang="en-US" sz="2000"/>
              <a:t>]</a:t>
            </a:r>
            <a:r>
              <a:rPr lang="en-US" altLang="en-US" sz="2000" baseline="30000"/>
              <a:t>d</a:t>
            </a:r>
            <a:r>
              <a:rPr lang="en-US" altLang="en-US" sz="2000"/>
              <a:t> / [A</a:t>
            </a:r>
            <a:r>
              <a:rPr lang="el-GR" altLang="en-US" sz="2000"/>
              <a:t>]</a:t>
            </a:r>
            <a:r>
              <a:rPr lang="en-US" altLang="en-US" sz="2000" baseline="30000"/>
              <a:t>a</a:t>
            </a:r>
            <a:r>
              <a:rPr lang="en-US" altLang="en-US" sz="2000"/>
              <a:t>[B]</a:t>
            </a:r>
            <a:r>
              <a:rPr lang="en-US" altLang="en-US" sz="2000" baseline="30000"/>
              <a:t>b</a:t>
            </a:r>
            <a:r>
              <a:rPr lang="en-US" altLang="en-US" sz="2000"/>
              <a:t> (</a:t>
            </a:r>
            <a:r>
              <a:rPr lang="el-GR" altLang="en-US" sz="2000"/>
              <a:t>Πηλίκο Αντίδρασης – </a:t>
            </a:r>
            <a:r>
              <a:rPr lang="en-US" altLang="en-US" sz="2000"/>
              <a:t>Reaction Quotient)</a:t>
            </a:r>
          </a:p>
          <a:p>
            <a:pPr algn="ctr">
              <a:spcBef>
                <a:spcPct val="50000"/>
              </a:spcBef>
              <a:buFont typeface="Wingdings" panose="05000000000000000000" pitchFamily="2" charset="2"/>
              <a:buNone/>
            </a:pPr>
            <a:r>
              <a:rPr lang="el-GR" altLang="en-US" sz="2000" u="sng">
                <a:effectLst>
                  <a:outerShdw blurRad="38100" dist="38100" dir="2700000" algn="tl">
                    <a:srgbClr val="000000"/>
                  </a:outerShdw>
                </a:effectLst>
              </a:rPr>
              <a:t>Στην ισορροπία</a:t>
            </a:r>
            <a:endParaRPr lang="el-GR" altLang="en-US" sz="2000"/>
          </a:p>
          <a:p>
            <a:pPr algn="ctr">
              <a:spcBef>
                <a:spcPct val="50000"/>
              </a:spcBef>
              <a:buFont typeface="Wingdings" panose="05000000000000000000" pitchFamily="2" charset="2"/>
              <a:buNone/>
            </a:pPr>
            <a:r>
              <a:rPr lang="el-GR" altLang="en-US" sz="2000"/>
              <a:t>Δ</a:t>
            </a:r>
            <a:r>
              <a:rPr lang="en-US" altLang="en-US" sz="2000"/>
              <a:t>G</a:t>
            </a:r>
            <a:r>
              <a:rPr lang="en-US" altLang="en-US" sz="2000" baseline="-25000"/>
              <a:t>T</a:t>
            </a:r>
            <a:r>
              <a:rPr lang="en-US" altLang="en-US" sz="2000"/>
              <a:t> = </a:t>
            </a:r>
            <a:r>
              <a:rPr lang="el-GR" altLang="en-US" sz="2000"/>
              <a:t>0 και </a:t>
            </a:r>
            <a:r>
              <a:rPr lang="en-US" altLang="en-US" sz="2000"/>
              <a:t>Q = K  </a:t>
            </a:r>
            <a:r>
              <a:rPr lang="el-GR" altLang="en-US" sz="2000"/>
              <a:t>άρα,</a:t>
            </a:r>
          </a:p>
          <a:p>
            <a:pPr algn="ctr">
              <a:spcBef>
                <a:spcPct val="50000"/>
              </a:spcBef>
              <a:buFont typeface="Wingdings" panose="05000000000000000000" pitchFamily="2" charset="2"/>
              <a:buNone/>
            </a:pPr>
            <a:r>
              <a:rPr lang="el-GR" altLang="en-US" sz="2000"/>
              <a:t>Δ</a:t>
            </a:r>
            <a:r>
              <a:rPr lang="en-US" altLang="en-US" sz="2000"/>
              <a:t>G</a:t>
            </a:r>
            <a:r>
              <a:rPr lang="en-US" altLang="en-US" sz="2000" baseline="30000"/>
              <a:t>o</a:t>
            </a:r>
            <a:r>
              <a:rPr lang="en-US" altLang="en-US" sz="2000" baseline="-25000"/>
              <a:t>T</a:t>
            </a:r>
            <a:r>
              <a:rPr lang="en-US" altLang="en-US" sz="2000"/>
              <a:t> = - RTlnK</a:t>
            </a:r>
          </a:p>
          <a:p>
            <a:pPr algn="ctr">
              <a:spcBef>
                <a:spcPct val="50000"/>
              </a:spcBef>
              <a:buFont typeface="Wingdings" panose="05000000000000000000" pitchFamily="2" charset="2"/>
              <a:buNone/>
            </a:pPr>
            <a:r>
              <a:rPr lang="el-GR" altLang="en-US" sz="2000" u="sng">
                <a:solidFill>
                  <a:srgbClr val="FF0066"/>
                </a:solidFill>
                <a:effectLst>
                  <a:outerShdw blurRad="38100" dist="38100" dir="2700000" algn="tl">
                    <a:srgbClr val="000000"/>
                  </a:outerShdw>
                </a:effectLst>
              </a:rPr>
              <a:t>Υπολογισμός Κ αντίδρασης διάσπασης νερού</a:t>
            </a:r>
          </a:p>
          <a:p>
            <a:pPr algn="ctr">
              <a:spcBef>
                <a:spcPct val="50000"/>
              </a:spcBef>
              <a:buFont typeface="Wingdings" panose="05000000000000000000" pitchFamily="2" charset="2"/>
              <a:buNone/>
            </a:pPr>
            <a:r>
              <a:rPr lang="el-GR" altLang="en-US" sz="2000">
                <a:solidFill>
                  <a:srgbClr val="FF0066"/>
                </a:solidFill>
                <a:effectLst>
                  <a:outerShdw blurRad="38100" dist="38100" dir="2700000" algn="tl">
                    <a:srgbClr val="000000"/>
                  </a:outerShdw>
                </a:effectLst>
              </a:rPr>
              <a:t>Η</a:t>
            </a:r>
            <a:r>
              <a:rPr lang="el-GR" altLang="en-US" sz="2000" baseline="-25000">
                <a:solidFill>
                  <a:srgbClr val="FF0066"/>
                </a:solidFill>
                <a:effectLst>
                  <a:outerShdw blurRad="38100" dist="38100" dir="2700000" algn="tl">
                    <a:srgbClr val="000000"/>
                  </a:outerShdw>
                </a:effectLst>
              </a:rPr>
              <a:t>2</a:t>
            </a:r>
            <a:r>
              <a:rPr lang="el-GR" altLang="en-US" sz="2000">
                <a:solidFill>
                  <a:srgbClr val="FF0066"/>
                </a:solidFill>
                <a:effectLst>
                  <a:outerShdw blurRad="38100" dist="38100" dir="2700000" algn="tl">
                    <a:srgbClr val="000000"/>
                  </a:outerShdw>
                </a:effectLst>
              </a:rPr>
              <a:t>Ο(</a:t>
            </a:r>
            <a:r>
              <a:rPr lang="en-US" altLang="en-US" sz="2000">
                <a:solidFill>
                  <a:srgbClr val="FF0066"/>
                </a:solidFill>
                <a:effectLst>
                  <a:outerShdw blurRad="38100" dist="38100" dir="2700000" algn="tl">
                    <a:srgbClr val="000000"/>
                  </a:outerShdw>
                </a:effectLst>
              </a:rPr>
              <a:t>l) = H</a:t>
            </a:r>
            <a:r>
              <a:rPr lang="en-US" altLang="en-US" sz="2000" baseline="-25000">
                <a:solidFill>
                  <a:srgbClr val="FF0066"/>
                </a:solidFill>
                <a:effectLst>
                  <a:outerShdw blurRad="38100" dist="38100" dir="2700000" algn="tl">
                    <a:srgbClr val="000000"/>
                  </a:outerShdw>
                </a:effectLst>
              </a:rPr>
              <a:t>2</a:t>
            </a:r>
            <a:r>
              <a:rPr lang="en-US" altLang="en-US" sz="2000">
                <a:solidFill>
                  <a:srgbClr val="FF0066"/>
                </a:solidFill>
                <a:effectLst>
                  <a:outerShdw blurRad="38100" dist="38100" dir="2700000" algn="tl">
                    <a:srgbClr val="000000"/>
                  </a:outerShdw>
                </a:effectLst>
              </a:rPr>
              <a:t>(g) + 1/2O</a:t>
            </a:r>
            <a:r>
              <a:rPr lang="en-US" altLang="en-US" sz="2000" baseline="-25000">
                <a:solidFill>
                  <a:srgbClr val="FF0066"/>
                </a:solidFill>
                <a:effectLst>
                  <a:outerShdw blurRad="38100" dist="38100" dir="2700000" algn="tl">
                    <a:srgbClr val="000000"/>
                  </a:outerShdw>
                </a:effectLst>
              </a:rPr>
              <a:t>2</a:t>
            </a:r>
            <a:r>
              <a:rPr lang="en-US" altLang="en-US" sz="2000">
                <a:solidFill>
                  <a:srgbClr val="FF0066"/>
                </a:solidFill>
                <a:effectLst>
                  <a:outerShdw blurRad="38100" dist="38100" dir="2700000" algn="tl">
                    <a:srgbClr val="000000"/>
                  </a:outerShdw>
                </a:effectLst>
              </a:rPr>
              <a:t>(g)</a:t>
            </a:r>
          </a:p>
          <a:p>
            <a:pPr algn="ctr">
              <a:spcBef>
                <a:spcPct val="50000"/>
              </a:spcBef>
              <a:buFont typeface="Wingdings" panose="05000000000000000000" pitchFamily="2" charset="2"/>
              <a:buNone/>
            </a:pPr>
            <a:r>
              <a:rPr lang="el-GR" altLang="en-US" sz="1600">
                <a:solidFill>
                  <a:srgbClr val="FF0066"/>
                </a:solidFill>
              </a:rPr>
              <a:t>Στους 25ο</a:t>
            </a:r>
            <a:r>
              <a:rPr lang="en-US" altLang="en-US" sz="1600">
                <a:solidFill>
                  <a:srgbClr val="FF0066"/>
                </a:solidFill>
              </a:rPr>
              <a:t>C: </a:t>
            </a:r>
            <a:r>
              <a:rPr lang="el-GR" altLang="en-US" sz="2000">
                <a:solidFill>
                  <a:srgbClr val="FF0066"/>
                </a:solidFill>
              </a:rPr>
              <a:t>Δ</a:t>
            </a:r>
            <a:r>
              <a:rPr lang="en-US" altLang="en-US" sz="2000">
                <a:solidFill>
                  <a:srgbClr val="FF0066"/>
                </a:solidFill>
              </a:rPr>
              <a:t>G</a:t>
            </a:r>
            <a:r>
              <a:rPr lang="en-US" altLang="en-US" sz="2000" baseline="30000">
                <a:solidFill>
                  <a:srgbClr val="FF0066"/>
                </a:solidFill>
              </a:rPr>
              <a:t>o</a:t>
            </a:r>
            <a:r>
              <a:rPr lang="en-US" altLang="en-US" sz="2000" baseline="-25000">
                <a:solidFill>
                  <a:srgbClr val="FF0066"/>
                </a:solidFill>
              </a:rPr>
              <a:t>T</a:t>
            </a:r>
            <a:r>
              <a:rPr lang="en-US" altLang="en-US" sz="2000">
                <a:solidFill>
                  <a:srgbClr val="FF0066"/>
                </a:solidFill>
              </a:rPr>
              <a:t> = 237,141kJ/mol </a:t>
            </a:r>
            <a:r>
              <a:rPr lang="el-GR" altLang="en-US" sz="2000">
                <a:solidFill>
                  <a:srgbClr val="FF0066"/>
                </a:solidFill>
              </a:rPr>
              <a:t>και Κ = 2,821</a:t>
            </a:r>
            <a:r>
              <a:rPr lang="en-US" altLang="en-US" sz="2000">
                <a:solidFill>
                  <a:srgbClr val="FF0066"/>
                </a:solidFill>
              </a:rPr>
              <a:t>x10</a:t>
            </a:r>
            <a:r>
              <a:rPr lang="en-US" altLang="en-US" sz="2000" baseline="30000">
                <a:solidFill>
                  <a:srgbClr val="FF0066"/>
                </a:solidFill>
              </a:rPr>
              <a:t>-42</a:t>
            </a:r>
          </a:p>
          <a:p>
            <a:pPr algn="ctr">
              <a:spcBef>
                <a:spcPct val="50000"/>
              </a:spcBef>
              <a:buFont typeface="Wingdings" panose="05000000000000000000" pitchFamily="2" charset="2"/>
              <a:buNone/>
            </a:pPr>
            <a:endParaRPr lang="en-US" altLang="en-US" sz="1600">
              <a:solidFill>
                <a:srgbClr val="FF0066"/>
              </a:solidFill>
            </a:endParaRPr>
          </a:p>
          <a:p>
            <a:pPr algn="ctr">
              <a:spcBef>
                <a:spcPct val="50000"/>
              </a:spcBef>
              <a:buFont typeface="Wingdings" panose="05000000000000000000" pitchFamily="2" charset="2"/>
              <a:buNone/>
            </a:pPr>
            <a:r>
              <a:rPr lang="el-GR" altLang="en-US" sz="1600">
                <a:solidFill>
                  <a:srgbClr val="FF0066"/>
                </a:solidFill>
              </a:rPr>
              <a:t>Στους 1500ο</a:t>
            </a:r>
            <a:r>
              <a:rPr lang="en-US" altLang="en-US" sz="1600">
                <a:solidFill>
                  <a:srgbClr val="FF0066"/>
                </a:solidFill>
              </a:rPr>
              <a:t>C: </a:t>
            </a:r>
            <a:r>
              <a:rPr lang="el-GR" altLang="en-US" sz="2000">
                <a:solidFill>
                  <a:srgbClr val="FF0066"/>
                </a:solidFill>
              </a:rPr>
              <a:t>Δ</a:t>
            </a:r>
            <a:r>
              <a:rPr lang="en-US" altLang="en-US" sz="2000">
                <a:solidFill>
                  <a:srgbClr val="FF0066"/>
                </a:solidFill>
              </a:rPr>
              <a:t>G</a:t>
            </a:r>
            <a:r>
              <a:rPr lang="en-US" altLang="en-US" sz="2000" baseline="30000">
                <a:solidFill>
                  <a:srgbClr val="FF0066"/>
                </a:solidFill>
              </a:rPr>
              <a:t>o</a:t>
            </a:r>
            <a:r>
              <a:rPr lang="en-US" altLang="en-US" sz="2000" baseline="-25000">
                <a:solidFill>
                  <a:srgbClr val="FF0066"/>
                </a:solidFill>
              </a:rPr>
              <a:t>T</a:t>
            </a:r>
            <a:r>
              <a:rPr lang="en-US" altLang="en-US" sz="2000">
                <a:solidFill>
                  <a:srgbClr val="FF0066"/>
                </a:solidFill>
              </a:rPr>
              <a:t> = </a:t>
            </a:r>
            <a:r>
              <a:rPr lang="el-GR" altLang="en-US" sz="2000">
                <a:solidFill>
                  <a:srgbClr val="FF0066"/>
                </a:solidFill>
              </a:rPr>
              <a:t>114</a:t>
            </a:r>
            <a:r>
              <a:rPr lang="en-US" altLang="en-US" sz="2000">
                <a:solidFill>
                  <a:srgbClr val="FF0066"/>
                </a:solidFill>
              </a:rPr>
              <a:t>,</a:t>
            </a:r>
            <a:r>
              <a:rPr lang="el-GR" altLang="en-US" sz="2000">
                <a:solidFill>
                  <a:srgbClr val="FF0066"/>
                </a:solidFill>
              </a:rPr>
              <a:t>565</a:t>
            </a:r>
            <a:r>
              <a:rPr lang="en-US" altLang="en-US" sz="2000">
                <a:solidFill>
                  <a:srgbClr val="FF0066"/>
                </a:solidFill>
              </a:rPr>
              <a:t>kJ/mol </a:t>
            </a:r>
            <a:r>
              <a:rPr lang="el-GR" altLang="en-US" sz="2000">
                <a:solidFill>
                  <a:srgbClr val="FF0066"/>
                </a:solidFill>
              </a:rPr>
              <a:t>και Κ = </a:t>
            </a:r>
            <a:r>
              <a:rPr lang="en-US" altLang="en-US" sz="2000">
                <a:solidFill>
                  <a:srgbClr val="FF0066"/>
                </a:solidFill>
              </a:rPr>
              <a:t>4</a:t>
            </a:r>
            <a:r>
              <a:rPr lang="el-GR" altLang="en-US" sz="2000">
                <a:solidFill>
                  <a:srgbClr val="FF0066"/>
                </a:solidFill>
              </a:rPr>
              <a:t>,21</a:t>
            </a:r>
            <a:r>
              <a:rPr lang="en-US" altLang="en-US" sz="2000">
                <a:solidFill>
                  <a:srgbClr val="FF0066"/>
                </a:solidFill>
              </a:rPr>
              <a:t>5x10</a:t>
            </a:r>
            <a:r>
              <a:rPr lang="en-US" altLang="en-US" sz="2000" baseline="30000">
                <a:solidFill>
                  <a:srgbClr val="FF0066"/>
                </a:solidFill>
              </a:rPr>
              <a:t>-4</a:t>
            </a:r>
            <a:endParaRPr lang="en-US" altLang="en-US" sz="2000">
              <a:solidFill>
                <a:srgbClr val="FF0066"/>
              </a:solidFill>
            </a:endParaRPr>
          </a:p>
          <a:p>
            <a:pPr algn="ctr">
              <a:spcBef>
                <a:spcPct val="50000"/>
              </a:spcBef>
              <a:buFont typeface="Wingdings" panose="05000000000000000000" pitchFamily="2" charset="2"/>
              <a:buNone/>
            </a:pPr>
            <a:endParaRPr lang="en-US" altLang="en-US" sz="1600">
              <a:solidFill>
                <a:srgbClr val="FF0066"/>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914400" y="0"/>
            <a:ext cx="723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b="1">
                <a:effectLst>
                  <a:outerShdw blurRad="38100" dist="38100" dir="2700000" algn="tl">
                    <a:srgbClr val="000000"/>
                  </a:outerShdw>
                </a:effectLst>
              </a:rPr>
              <a:t>ΒΑΣΙΚΕΣ ΑΡΧΕΣ ΘΕΡΜΟΔΥΝΑΜΙΚΗΣ</a:t>
            </a:r>
            <a:endParaRPr lang="en-GB" altLang="en-US" b="1">
              <a:effectLst>
                <a:outerShdw blurRad="38100" dist="38100" dir="2700000" algn="tl">
                  <a:srgbClr val="000000"/>
                </a:outerShdw>
              </a:effectLst>
            </a:endParaRPr>
          </a:p>
        </p:txBody>
      </p:sp>
      <p:sp>
        <p:nvSpPr>
          <p:cNvPr id="3075" name="Text Box 3"/>
          <p:cNvSpPr txBox="1">
            <a:spLocks noChangeArrowheads="1"/>
          </p:cNvSpPr>
          <p:nvPr/>
        </p:nvSpPr>
        <p:spPr bwMode="auto">
          <a:xfrm>
            <a:off x="2514600" y="685800"/>
            <a:ext cx="4114800" cy="412750"/>
          </a:xfrm>
          <a:prstGeom prst="rect">
            <a:avLst/>
          </a:prstGeom>
          <a:solidFill>
            <a:srgbClr val="CCFFFF"/>
          </a:solidFill>
          <a:ln w="76200" cmpd="tri">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a:solidFill>
                  <a:schemeClr val="bg1"/>
                </a:solidFill>
                <a:effectLst>
                  <a:outerShdw blurRad="38100" dist="38100" dir="2700000" algn="tl">
                    <a:srgbClr val="000000"/>
                  </a:outerShdw>
                </a:effectLst>
              </a:rPr>
              <a:t>Αρχή του θερμοδυναμικού συστήματος</a:t>
            </a:r>
            <a:endParaRPr lang="en-GB" altLang="en-US" sz="1600">
              <a:solidFill>
                <a:schemeClr val="bg1"/>
              </a:solidFill>
              <a:effectLst>
                <a:outerShdw blurRad="38100" dist="38100" dir="2700000" algn="tl">
                  <a:srgbClr val="000000"/>
                </a:outerShdw>
              </a:effectLst>
            </a:endParaRPr>
          </a:p>
        </p:txBody>
      </p:sp>
      <p:grpSp>
        <p:nvGrpSpPr>
          <p:cNvPr id="3083" name="Group 11"/>
          <p:cNvGrpSpPr>
            <a:grpSpLocks/>
          </p:cNvGrpSpPr>
          <p:nvPr/>
        </p:nvGrpSpPr>
        <p:grpSpPr bwMode="auto">
          <a:xfrm>
            <a:off x="1676400" y="1295400"/>
            <a:ext cx="6096000" cy="1676400"/>
            <a:chOff x="1248" y="816"/>
            <a:chExt cx="3840" cy="1056"/>
          </a:xfrm>
        </p:grpSpPr>
        <p:sp>
          <p:nvSpPr>
            <p:cNvPr id="3076" name="Oval 4"/>
            <p:cNvSpPr>
              <a:spLocks noChangeArrowheads="1"/>
            </p:cNvSpPr>
            <p:nvPr/>
          </p:nvSpPr>
          <p:spPr bwMode="auto">
            <a:xfrm>
              <a:off x="2544" y="816"/>
              <a:ext cx="1584" cy="1056"/>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8" name="Text Box 6"/>
            <p:cNvSpPr txBox="1">
              <a:spLocks noChangeArrowheads="1"/>
            </p:cNvSpPr>
            <p:nvPr/>
          </p:nvSpPr>
          <p:spPr bwMode="auto">
            <a:xfrm>
              <a:off x="4320" y="1200"/>
              <a:ext cx="76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b="1">
                  <a:solidFill>
                    <a:srgbClr val="FF0066"/>
                  </a:solidFill>
                </a:rPr>
                <a:t>Περιβάλλον</a:t>
              </a:r>
              <a:endParaRPr lang="en-GB" altLang="en-US" sz="1600" b="1">
                <a:solidFill>
                  <a:srgbClr val="FF0066"/>
                </a:solidFill>
              </a:endParaRPr>
            </a:p>
          </p:txBody>
        </p:sp>
        <p:sp>
          <p:nvSpPr>
            <p:cNvPr id="3079" name="Line 7"/>
            <p:cNvSpPr>
              <a:spLocks noChangeShapeType="1"/>
            </p:cNvSpPr>
            <p:nvPr/>
          </p:nvSpPr>
          <p:spPr bwMode="auto">
            <a:xfrm>
              <a:off x="2016" y="1344"/>
              <a:ext cx="528" cy="0"/>
            </a:xfrm>
            <a:prstGeom prst="line">
              <a:avLst/>
            </a:prstGeom>
            <a:noFill/>
            <a:ln w="762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0" name="Text Box 8"/>
            <p:cNvSpPr txBox="1">
              <a:spLocks noChangeArrowheads="1"/>
            </p:cNvSpPr>
            <p:nvPr/>
          </p:nvSpPr>
          <p:spPr bwMode="auto">
            <a:xfrm>
              <a:off x="1248" y="1104"/>
              <a:ext cx="768" cy="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b="1">
                  <a:solidFill>
                    <a:srgbClr val="FF0066"/>
                  </a:solidFill>
                </a:rPr>
                <a:t>Όριο</a:t>
              </a:r>
            </a:p>
            <a:p>
              <a:pPr algn="ctr">
                <a:spcBef>
                  <a:spcPct val="50000"/>
                </a:spcBef>
              </a:pPr>
              <a:r>
                <a:rPr lang="en-US" altLang="en-US" sz="1600" b="1">
                  <a:solidFill>
                    <a:srgbClr val="FF0066"/>
                  </a:solidFill>
                </a:rPr>
                <a:t>(Boundary)</a:t>
              </a:r>
              <a:endParaRPr lang="en-GB" altLang="en-US" sz="1600" b="1">
                <a:solidFill>
                  <a:srgbClr val="FF0066"/>
                </a:solidFill>
              </a:endParaRPr>
            </a:p>
          </p:txBody>
        </p:sp>
      </p:grpSp>
      <p:sp>
        <p:nvSpPr>
          <p:cNvPr id="3077" name="Text Box 5"/>
          <p:cNvSpPr txBox="1">
            <a:spLocks noChangeArrowheads="1"/>
          </p:cNvSpPr>
          <p:nvPr/>
        </p:nvSpPr>
        <p:spPr bwMode="auto">
          <a:xfrm>
            <a:off x="4495800" y="1981200"/>
            <a:ext cx="990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b="1">
                <a:solidFill>
                  <a:srgbClr val="FF0066"/>
                </a:solidFill>
              </a:rPr>
              <a:t>Σύστημα</a:t>
            </a:r>
            <a:endParaRPr lang="en-GB" altLang="en-US" sz="1600" b="1">
              <a:solidFill>
                <a:srgbClr val="FF0066"/>
              </a:solidFill>
            </a:endParaRPr>
          </a:p>
        </p:txBody>
      </p:sp>
      <p:sp>
        <p:nvSpPr>
          <p:cNvPr id="3082" name="Text Box 10"/>
          <p:cNvSpPr txBox="1">
            <a:spLocks noChangeArrowheads="1"/>
          </p:cNvSpPr>
          <p:nvPr/>
        </p:nvSpPr>
        <p:spPr bwMode="auto">
          <a:xfrm>
            <a:off x="533400" y="3048000"/>
            <a:ext cx="8077200" cy="3590925"/>
          </a:xfrm>
          <a:prstGeom prst="rect">
            <a:avLst/>
          </a:prstGeom>
          <a:noFill/>
          <a:ln w="76200" cmpd="tri">
            <a:solidFill>
              <a:srgbClr val="CCF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Char char="Ø"/>
            </a:pPr>
            <a:r>
              <a:rPr lang="el-GR" altLang="en-US" sz="1600">
                <a:effectLst>
                  <a:outerShdw blurRad="38100" dist="38100" dir="2700000" algn="tl">
                    <a:srgbClr val="000000"/>
                  </a:outerShdw>
                </a:effectLst>
              </a:rPr>
              <a:t> </a:t>
            </a:r>
            <a:r>
              <a:rPr lang="el-GR" altLang="en-US" sz="1600" u="sng">
                <a:effectLst>
                  <a:outerShdw blurRad="38100" dist="38100" dir="2700000" algn="tl">
                    <a:srgbClr val="000000"/>
                  </a:outerShdw>
                </a:effectLst>
              </a:rPr>
              <a:t>ΣΥΣΤΗΜΑ</a:t>
            </a:r>
            <a:r>
              <a:rPr lang="el-GR" altLang="en-US" sz="1600">
                <a:effectLst>
                  <a:outerShdw blurRad="38100" dist="38100" dir="2700000" algn="tl">
                    <a:srgbClr val="000000"/>
                  </a:outerShdw>
                </a:effectLst>
              </a:rPr>
              <a:t> ονομάζεται το υποσύνολο του σύμπαντος που επιθυμούμε να μελετήσουμε. Συνήθως στη χημεία ως σύστημα ορίζουμε ένα σύνολο ουσιών που υφίστανται μια χημική μεταβολή</a:t>
            </a:r>
          </a:p>
          <a:p>
            <a:pPr>
              <a:spcBef>
                <a:spcPct val="50000"/>
              </a:spcBef>
              <a:buFont typeface="Wingdings" panose="05000000000000000000" pitchFamily="2" charset="2"/>
              <a:buChar char="Ø"/>
            </a:pPr>
            <a:r>
              <a:rPr lang="el-GR" altLang="en-US" sz="1600">
                <a:effectLst>
                  <a:outerShdw blurRad="38100" dist="38100" dir="2700000" algn="tl">
                    <a:srgbClr val="000000"/>
                  </a:outerShdw>
                </a:effectLst>
              </a:rPr>
              <a:t> </a:t>
            </a:r>
            <a:r>
              <a:rPr lang="el-GR" altLang="en-US" sz="1600" u="sng">
                <a:effectLst>
                  <a:outerShdw blurRad="38100" dist="38100" dir="2700000" algn="tl">
                    <a:srgbClr val="000000"/>
                  </a:outerShdw>
                </a:effectLst>
              </a:rPr>
              <a:t>ΠΕΡΙΒΑΛΛΟΝ</a:t>
            </a:r>
            <a:r>
              <a:rPr lang="el-GR" altLang="en-US" sz="1600">
                <a:effectLst>
                  <a:outerShdw blurRad="38100" dist="38100" dir="2700000" algn="tl">
                    <a:srgbClr val="000000"/>
                  </a:outerShdw>
                </a:effectLst>
              </a:rPr>
              <a:t> ονομάζεται όλο το υπόλοιπο σύμπαν εκτός του συστήματος</a:t>
            </a:r>
          </a:p>
          <a:p>
            <a:pPr>
              <a:spcBef>
                <a:spcPct val="50000"/>
              </a:spcBef>
              <a:buFont typeface="Wingdings" panose="05000000000000000000" pitchFamily="2" charset="2"/>
              <a:buChar char="Ø"/>
            </a:pPr>
            <a:r>
              <a:rPr lang="el-GR" altLang="en-US" sz="1600">
                <a:effectLst>
                  <a:outerShdw blurRad="38100" dist="38100" dir="2700000" algn="tl">
                    <a:srgbClr val="000000"/>
                  </a:outerShdw>
                </a:effectLst>
              </a:rPr>
              <a:t> </a:t>
            </a:r>
            <a:r>
              <a:rPr lang="el-GR" altLang="en-US" sz="1600" u="sng">
                <a:effectLst>
                  <a:outerShdw blurRad="38100" dist="38100" dir="2700000" algn="tl">
                    <a:srgbClr val="000000"/>
                  </a:outerShdw>
                </a:effectLst>
              </a:rPr>
              <a:t>ΟΡΙΟ</a:t>
            </a:r>
            <a:r>
              <a:rPr lang="el-GR" altLang="en-US" sz="1600">
                <a:effectLst>
                  <a:outerShdw blurRad="38100" dist="38100" dir="2700000" algn="tl">
                    <a:srgbClr val="000000"/>
                  </a:outerShdw>
                </a:effectLst>
              </a:rPr>
              <a:t> ονομάζεται η διεπιφάνεια (</a:t>
            </a:r>
            <a:r>
              <a:rPr lang="en-US" altLang="en-US" sz="1600">
                <a:effectLst>
                  <a:outerShdw blurRad="38100" dist="38100" dir="2700000" algn="tl">
                    <a:srgbClr val="000000"/>
                  </a:outerShdw>
                </a:effectLst>
              </a:rPr>
              <a:t>interface)</a:t>
            </a:r>
            <a:r>
              <a:rPr lang="el-GR" altLang="en-US" sz="1600">
                <a:effectLst>
                  <a:outerShdw blurRad="38100" dist="38100" dir="2700000" algn="tl">
                    <a:srgbClr val="000000"/>
                  </a:outerShdw>
                </a:effectLst>
              </a:rPr>
              <a:t> που διαχωρίζει το σύστημα από το περιβάλλον</a:t>
            </a:r>
          </a:p>
          <a:p>
            <a:pPr algn="ctr">
              <a:spcBef>
                <a:spcPct val="50000"/>
              </a:spcBef>
              <a:buFont typeface="Wingdings" panose="05000000000000000000" pitchFamily="2" charset="2"/>
              <a:buNone/>
            </a:pPr>
            <a:r>
              <a:rPr lang="el-GR" altLang="en-US" sz="1600">
                <a:effectLst>
                  <a:outerShdw blurRad="38100" dist="38100" dir="2700000" algn="tl">
                    <a:srgbClr val="000000"/>
                  </a:outerShdw>
                </a:effectLst>
              </a:rPr>
              <a:t>Η θερμοδυναμική συμπεριφορά ενός συστήματος καθορίζεται πλήρως από τη φύση των αλληλεπιδράσεων του με το περιβάλλον, η οποία με τη σειρά της καθορίζεται αποκλειστικά από το είδος των ορίων. Τα θερμοδυναμικά συστήματα διακρίνονται</a:t>
            </a:r>
            <a:r>
              <a:rPr lang="en-US" altLang="en-US" sz="1600">
                <a:effectLst>
                  <a:outerShdw blurRad="38100" dist="38100" dir="2700000" algn="tl">
                    <a:srgbClr val="000000"/>
                  </a:outerShdw>
                </a:effectLst>
              </a:rPr>
              <a:t>:</a:t>
            </a:r>
            <a:endParaRPr lang="el-GR" altLang="en-US" sz="1600">
              <a:effectLst>
                <a:outerShdw blurRad="38100" dist="38100" dir="2700000" algn="tl">
                  <a:srgbClr val="000000"/>
                </a:outerShdw>
              </a:effectLst>
            </a:endParaRPr>
          </a:p>
          <a:p>
            <a:pPr algn="ctr">
              <a:spcBef>
                <a:spcPct val="50000"/>
              </a:spcBef>
              <a:buFont typeface="Wingdings" panose="05000000000000000000" pitchFamily="2" charset="2"/>
              <a:buChar char="ü"/>
            </a:pPr>
            <a:r>
              <a:rPr lang="el-GR" altLang="en-US" sz="1600">
                <a:effectLst>
                  <a:outerShdw blurRad="38100" dist="38100" dir="2700000" algn="tl">
                    <a:srgbClr val="000000"/>
                  </a:outerShdw>
                </a:effectLst>
              </a:rPr>
              <a:t> Μονωμένα (</a:t>
            </a:r>
            <a:r>
              <a:rPr lang="en-US" altLang="en-US" sz="1600">
                <a:effectLst>
                  <a:outerShdw blurRad="38100" dist="38100" dir="2700000" algn="tl">
                    <a:srgbClr val="000000"/>
                  </a:outerShdw>
                </a:effectLst>
              </a:rPr>
              <a:t>isolated)</a:t>
            </a:r>
          </a:p>
          <a:p>
            <a:pPr algn="ctr">
              <a:spcBef>
                <a:spcPct val="50000"/>
              </a:spcBef>
              <a:buFont typeface="Wingdings" panose="05000000000000000000" pitchFamily="2" charset="2"/>
              <a:buChar char="ü"/>
            </a:pPr>
            <a:r>
              <a:rPr lang="el-GR" altLang="en-US" sz="1600">
                <a:effectLst>
                  <a:outerShdw blurRad="38100" dist="38100" dir="2700000" algn="tl">
                    <a:srgbClr val="000000"/>
                  </a:outerShdw>
                </a:effectLst>
              </a:rPr>
              <a:t>Κλειστά (</a:t>
            </a:r>
            <a:r>
              <a:rPr lang="en-US" altLang="en-US" sz="1600">
                <a:effectLst>
                  <a:outerShdw blurRad="38100" dist="38100" dir="2700000" algn="tl">
                    <a:srgbClr val="000000"/>
                  </a:outerShdw>
                </a:effectLst>
              </a:rPr>
              <a:t>closed)</a:t>
            </a:r>
          </a:p>
          <a:p>
            <a:pPr algn="ctr">
              <a:spcBef>
                <a:spcPct val="50000"/>
              </a:spcBef>
              <a:buFont typeface="Wingdings" panose="05000000000000000000" pitchFamily="2" charset="2"/>
              <a:buChar char="ü"/>
            </a:pPr>
            <a:r>
              <a:rPr lang="el-GR" altLang="en-US" sz="1600">
                <a:effectLst>
                  <a:outerShdw blurRad="38100" dist="38100" dir="2700000" algn="tl">
                    <a:srgbClr val="000000"/>
                  </a:outerShdw>
                </a:effectLst>
              </a:rPr>
              <a:t>Ανοικτά (</a:t>
            </a:r>
            <a:r>
              <a:rPr lang="en-US" altLang="en-US" sz="1600">
                <a:effectLst>
                  <a:outerShdw blurRad="38100" dist="38100" dir="2700000" algn="tl">
                    <a:srgbClr val="000000"/>
                  </a:outerShdw>
                </a:effectLst>
              </a:rPr>
              <a:t>Open)</a:t>
            </a:r>
            <a:r>
              <a:rPr lang="el-GR" altLang="en-US" sz="1600">
                <a:effectLst>
                  <a:outerShdw blurRad="38100" dist="38100" dir="2700000" algn="tl">
                    <a:srgbClr val="000000"/>
                  </a:outerShdw>
                </a:effectLst>
              </a:rPr>
              <a:t> </a:t>
            </a:r>
            <a:endParaRPr lang="en-GB" altLang="en-US" sz="1600">
              <a:effectLst>
                <a:outerShdw blurRad="38100" dist="38100" dir="2700000" algn="tl">
                  <a:srgbClr val="000000"/>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2514600" y="685800"/>
            <a:ext cx="4114800" cy="412750"/>
          </a:xfrm>
          <a:prstGeom prst="rect">
            <a:avLst/>
          </a:prstGeom>
          <a:solidFill>
            <a:srgbClr val="CCFFFF"/>
          </a:solidFill>
          <a:ln w="76200" cmpd="tri">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a:solidFill>
                  <a:schemeClr val="bg1"/>
                </a:solidFill>
                <a:effectLst>
                  <a:outerShdw blurRad="38100" dist="38100" dir="2700000" algn="tl">
                    <a:srgbClr val="000000"/>
                  </a:outerShdw>
                </a:effectLst>
              </a:rPr>
              <a:t>Αρχή της χημικής ισορροπίας</a:t>
            </a:r>
            <a:endParaRPr lang="en-GB" altLang="en-US" sz="1600">
              <a:solidFill>
                <a:schemeClr val="bg1"/>
              </a:solidFill>
              <a:effectLst>
                <a:outerShdw blurRad="38100" dist="38100" dir="2700000" algn="tl">
                  <a:srgbClr val="000000"/>
                </a:outerShdw>
              </a:effectLst>
            </a:endParaRPr>
          </a:p>
        </p:txBody>
      </p:sp>
      <p:sp>
        <p:nvSpPr>
          <p:cNvPr id="4099" name="Text Box 3"/>
          <p:cNvSpPr txBox="1">
            <a:spLocks noChangeArrowheads="1"/>
          </p:cNvSpPr>
          <p:nvPr/>
        </p:nvSpPr>
        <p:spPr bwMode="auto">
          <a:xfrm>
            <a:off x="914400" y="0"/>
            <a:ext cx="723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b="1">
                <a:effectLst>
                  <a:outerShdw blurRad="38100" dist="38100" dir="2700000" algn="tl">
                    <a:srgbClr val="000000"/>
                  </a:outerShdw>
                </a:effectLst>
              </a:rPr>
              <a:t>ΒΑΣΙΚΕΣ ΑΡΧΕΣ ΘΕΡΜΟΔΥΝΑΜΙΚΗΣ</a:t>
            </a:r>
            <a:endParaRPr lang="en-GB" altLang="en-US" b="1">
              <a:effectLst>
                <a:outerShdw blurRad="38100" dist="38100" dir="2700000" algn="tl">
                  <a:srgbClr val="000000"/>
                </a:outerShdw>
              </a:effectLst>
            </a:endParaRPr>
          </a:p>
        </p:txBody>
      </p:sp>
      <p:sp>
        <p:nvSpPr>
          <p:cNvPr id="4100" name="Text Box 4"/>
          <p:cNvSpPr txBox="1">
            <a:spLocks noChangeArrowheads="1"/>
          </p:cNvSpPr>
          <p:nvPr/>
        </p:nvSpPr>
        <p:spPr bwMode="auto">
          <a:xfrm>
            <a:off x="533400" y="1524000"/>
            <a:ext cx="8077200" cy="1446550"/>
          </a:xfrm>
          <a:prstGeom prst="rect">
            <a:avLst/>
          </a:prstGeom>
          <a:noFill/>
          <a:ln w="76200" cmpd="tri">
            <a:solidFill>
              <a:srgbClr val="CCF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anose="05000000000000000000" pitchFamily="2" charset="2"/>
              <a:buNone/>
            </a:pPr>
            <a:r>
              <a:rPr lang="el-GR" altLang="en-US" sz="1600" dirty="0">
                <a:effectLst>
                  <a:outerShdw blurRad="38100" dist="38100" dir="2700000" algn="tl">
                    <a:srgbClr val="000000"/>
                  </a:outerShdw>
                </a:effectLst>
              </a:rPr>
              <a:t>Κάθε μονωμένο σύστημα εξελίσσεται πάντα προς μια κατεύθυνση στην οποία δεν παρατηρείται καμιά φυσική ή χημική μεταβολή και η οποία ονομάζεται κατάσταση θερμοδυναμικής ισορροπίας</a:t>
            </a:r>
          </a:p>
          <a:p>
            <a:pPr algn="ctr">
              <a:spcBef>
                <a:spcPct val="50000"/>
              </a:spcBef>
              <a:buFont typeface="Wingdings" panose="05000000000000000000" pitchFamily="2" charset="2"/>
              <a:buNone/>
            </a:pPr>
            <a:r>
              <a:rPr lang="el-GR" altLang="en-US" sz="1600" dirty="0">
                <a:effectLst>
                  <a:outerShdw blurRad="38100" dist="38100" dir="2700000" algn="tl">
                    <a:srgbClr val="000000"/>
                  </a:outerShdw>
                </a:effectLst>
              </a:rPr>
              <a:t>Η κατάσταση θερμοδυναμικής ισορροπίας αντιπροσωπεύει πάντα μια </a:t>
            </a:r>
            <a:r>
              <a:rPr lang="en-US" altLang="en-US" sz="1600" dirty="0">
                <a:effectLst>
                  <a:outerShdw blurRad="38100" dist="38100" dir="2700000" algn="tl">
                    <a:srgbClr val="000000"/>
                  </a:outerShdw>
                </a:effectLst>
              </a:rPr>
              <a:t>“</a:t>
            </a:r>
            <a:r>
              <a:rPr lang="el-GR" altLang="en-US" sz="1600" dirty="0">
                <a:effectLst>
                  <a:outerShdw blurRad="38100" dist="38100" dir="2700000" algn="tl">
                    <a:srgbClr val="000000"/>
                  </a:outerShdw>
                </a:effectLst>
              </a:rPr>
              <a:t>ΝΕΚΡΗ ΚΑΤΑΣΤΑΣΗ</a:t>
            </a:r>
            <a:r>
              <a:rPr lang="en-US" altLang="en-US" sz="1600" dirty="0">
                <a:effectLst>
                  <a:outerShdw blurRad="38100" dist="38100" dir="2700000" algn="tl">
                    <a:srgbClr val="000000"/>
                  </a:outerShdw>
                </a:effectLst>
              </a:rPr>
              <a:t>”</a:t>
            </a:r>
            <a:r>
              <a:rPr lang="el-GR" altLang="en-US" sz="1600" dirty="0">
                <a:effectLst>
                  <a:outerShdw blurRad="38100" dist="38100" dir="2700000" algn="tl">
                    <a:srgbClr val="000000"/>
                  </a:outerShdw>
                </a:effectLst>
              </a:rPr>
              <a:t>                                                                                                              στην οποία δεν υφίσταται η έννοια της εξέλιξης</a:t>
            </a:r>
            <a:endParaRPr lang="en-GB" altLang="en-US" sz="1600" dirty="0">
              <a:effectLst>
                <a:outerShdw blurRad="38100" dist="38100" dir="2700000" algn="tl">
                  <a:srgbClr val="000000"/>
                </a:outerShdw>
              </a:effectLst>
            </a:endParaRPr>
          </a:p>
        </p:txBody>
      </p:sp>
      <p:sp>
        <p:nvSpPr>
          <p:cNvPr id="4101" name="Text Box 5"/>
          <p:cNvSpPr txBox="1">
            <a:spLocks noChangeArrowheads="1"/>
          </p:cNvSpPr>
          <p:nvPr/>
        </p:nvSpPr>
        <p:spPr bwMode="auto">
          <a:xfrm>
            <a:off x="457200" y="3733800"/>
            <a:ext cx="8077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76200" cmpd="tri">
                <a:solidFill>
                  <a:srgbClr val="CCFF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anose="05000000000000000000" pitchFamily="2" charset="2"/>
              <a:buNone/>
            </a:pPr>
            <a:endParaRPr lang="en-US" altLang="en-US" sz="2000">
              <a:effectLst>
                <a:outerShdw blurRad="38100" dist="38100" dir="2700000" algn="tl">
                  <a:srgbClr val="000000"/>
                </a:outerShdw>
              </a:effectLst>
            </a:endParaRPr>
          </a:p>
        </p:txBody>
      </p:sp>
      <p:sp>
        <p:nvSpPr>
          <p:cNvPr id="4102" name="Text Box 6"/>
          <p:cNvSpPr txBox="1">
            <a:spLocks noChangeArrowheads="1"/>
          </p:cNvSpPr>
          <p:nvPr/>
        </p:nvSpPr>
        <p:spPr bwMode="auto">
          <a:xfrm>
            <a:off x="533400" y="4114800"/>
            <a:ext cx="8077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2000"/>
              <a:t>Συνεπώς, η θερμοδυναμική θεωρία μελετά και προσδιορίζει μονοσήμαντα τη κατάσταση ισορροπίας στην οποία θα καταλήξει ένα οποιοδήποτε σύστημα κάτω από την επίδραση ενός δεδομένου συνόλου συνθηκών</a:t>
            </a:r>
            <a:endParaRPr lang="en-GB" altLang="en-US" sz="2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304800" y="152400"/>
            <a:ext cx="861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2000" b="1">
                <a:effectLst>
                  <a:outerShdw blurRad="38100" dist="38100" dir="2700000" algn="tl">
                    <a:srgbClr val="000000"/>
                  </a:outerShdw>
                </a:effectLst>
              </a:rPr>
              <a:t>ΚΑΘΟΡΙΣΜΟΣ ΘΕΡΜΟΔΥΝΑΜΙΚΗΣ ΚΑΤΑΣΤΑΣΗΣ ΣΥΣΤΗΜΑΤΟΣ</a:t>
            </a:r>
            <a:endParaRPr lang="en-GB" altLang="en-US" sz="2000" b="1">
              <a:effectLst>
                <a:outerShdw blurRad="38100" dist="38100" dir="2700000" algn="tl">
                  <a:srgbClr val="000000"/>
                </a:outerShdw>
              </a:effectLst>
            </a:endParaRPr>
          </a:p>
        </p:txBody>
      </p:sp>
      <p:sp>
        <p:nvSpPr>
          <p:cNvPr id="5123" name="Text Box 3"/>
          <p:cNvSpPr txBox="1">
            <a:spLocks noChangeArrowheads="1"/>
          </p:cNvSpPr>
          <p:nvPr/>
        </p:nvSpPr>
        <p:spPr bwMode="auto">
          <a:xfrm>
            <a:off x="533400" y="1143000"/>
            <a:ext cx="8077200" cy="4691063"/>
          </a:xfrm>
          <a:prstGeom prst="rect">
            <a:avLst/>
          </a:prstGeom>
          <a:noFill/>
          <a:ln w="76200" cmpd="tri">
            <a:solidFill>
              <a:srgbClr val="CCF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anose="05000000000000000000" pitchFamily="2" charset="2"/>
              <a:buNone/>
            </a:pPr>
            <a:r>
              <a:rPr lang="el-GR" altLang="en-US" sz="1600">
                <a:effectLst>
                  <a:outerShdw blurRad="38100" dist="38100" dir="2700000" algn="tl">
                    <a:srgbClr val="000000"/>
                  </a:outerShdw>
                </a:effectLst>
              </a:rPr>
              <a:t>Η θερμοδυναμική κατάσταση ενός συστήματος καθορίζεται συναρτήσει των </a:t>
            </a:r>
            <a:r>
              <a:rPr lang="el-GR" altLang="en-US" sz="1600">
                <a:solidFill>
                  <a:schemeClr val="accent1"/>
                </a:solidFill>
                <a:effectLst>
                  <a:outerShdw blurRad="38100" dist="38100" dir="2700000" algn="tl">
                    <a:srgbClr val="000000"/>
                  </a:outerShdw>
                </a:effectLst>
              </a:rPr>
              <a:t>καταστατικών μεγεθών</a:t>
            </a:r>
            <a:r>
              <a:rPr lang="el-GR" altLang="en-US" sz="1600">
                <a:effectLst>
                  <a:outerShdw blurRad="38100" dist="38100" dir="2700000" algn="tl">
                    <a:srgbClr val="000000"/>
                  </a:outerShdw>
                </a:effectLst>
              </a:rPr>
              <a:t> του, που είναι</a:t>
            </a:r>
            <a:r>
              <a:rPr lang="en-US" altLang="en-US" sz="1600">
                <a:effectLst>
                  <a:outerShdw blurRad="38100" dist="38100" dir="2700000" algn="tl">
                    <a:srgbClr val="000000"/>
                  </a:outerShdw>
                </a:effectLst>
              </a:rPr>
              <a:t>:</a:t>
            </a:r>
          </a:p>
          <a:p>
            <a:pPr algn="ctr">
              <a:spcBef>
                <a:spcPct val="50000"/>
              </a:spcBef>
              <a:buFont typeface="Wingdings" panose="05000000000000000000" pitchFamily="2" charset="2"/>
              <a:buChar char="Ø"/>
            </a:pPr>
            <a:r>
              <a:rPr lang="en-US" altLang="en-US" sz="1600">
                <a:effectLst>
                  <a:outerShdw blurRad="38100" dist="38100" dir="2700000" algn="tl">
                    <a:srgbClr val="000000"/>
                  </a:outerShdw>
                </a:effectLst>
              </a:rPr>
              <a:t> </a:t>
            </a:r>
            <a:r>
              <a:rPr lang="el-GR" altLang="en-US" sz="1600">
                <a:effectLst>
                  <a:outerShdw blurRad="38100" dist="38100" dir="2700000" algn="tl">
                    <a:srgbClr val="000000"/>
                  </a:outerShdw>
                </a:effectLst>
              </a:rPr>
              <a:t>Η Θερμοκρασία (Τ)</a:t>
            </a:r>
          </a:p>
          <a:p>
            <a:pPr algn="ctr">
              <a:spcBef>
                <a:spcPct val="50000"/>
              </a:spcBef>
              <a:buFont typeface="Wingdings" panose="05000000000000000000" pitchFamily="2" charset="2"/>
              <a:buChar char="Ø"/>
            </a:pPr>
            <a:r>
              <a:rPr lang="el-GR" altLang="en-US" sz="1600">
                <a:effectLst>
                  <a:outerShdw blurRad="38100" dist="38100" dir="2700000" algn="tl">
                    <a:srgbClr val="000000"/>
                  </a:outerShdw>
                </a:effectLst>
              </a:rPr>
              <a:t> Ο Όγκος (</a:t>
            </a:r>
            <a:r>
              <a:rPr lang="en-US" altLang="en-US" sz="1600">
                <a:effectLst>
                  <a:outerShdw blurRad="38100" dist="38100" dir="2700000" algn="tl">
                    <a:srgbClr val="000000"/>
                  </a:outerShdw>
                </a:effectLst>
              </a:rPr>
              <a:t>V) </a:t>
            </a:r>
          </a:p>
          <a:p>
            <a:pPr algn="ctr">
              <a:spcBef>
                <a:spcPct val="50000"/>
              </a:spcBef>
              <a:buFont typeface="Wingdings" panose="05000000000000000000" pitchFamily="2" charset="2"/>
              <a:buChar char="Ø"/>
            </a:pPr>
            <a:r>
              <a:rPr lang="en-US" altLang="en-US" sz="1600">
                <a:effectLst>
                  <a:outerShdw blurRad="38100" dist="38100" dir="2700000" algn="tl">
                    <a:srgbClr val="000000"/>
                  </a:outerShdw>
                </a:effectLst>
              </a:rPr>
              <a:t> </a:t>
            </a:r>
            <a:r>
              <a:rPr lang="el-GR" altLang="en-US" sz="1600">
                <a:effectLst>
                  <a:outerShdw blurRad="38100" dist="38100" dir="2700000" algn="tl">
                    <a:srgbClr val="000000"/>
                  </a:outerShdw>
                </a:effectLst>
              </a:rPr>
              <a:t>Η Πίεση (</a:t>
            </a:r>
            <a:r>
              <a:rPr lang="en-US" altLang="en-US" sz="1600">
                <a:effectLst>
                  <a:outerShdw blurRad="38100" dist="38100" dir="2700000" algn="tl">
                    <a:srgbClr val="000000"/>
                  </a:outerShdw>
                </a:effectLst>
              </a:rPr>
              <a:t>P)</a:t>
            </a:r>
          </a:p>
          <a:p>
            <a:pPr algn="ctr">
              <a:spcBef>
                <a:spcPct val="50000"/>
              </a:spcBef>
              <a:buFont typeface="Wingdings" panose="05000000000000000000" pitchFamily="2" charset="2"/>
              <a:buChar char="Ø"/>
            </a:pPr>
            <a:r>
              <a:rPr lang="en-US" altLang="en-US" sz="1600">
                <a:effectLst>
                  <a:outerShdw blurRad="38100" dist="38100" dir="2700000" algn="tl">
                    <a:srgbClr val="000000"/>
                  </a:outerShdw>
                </a:effectLst>
              </a:rPr>
              <a:t> </a:t>
            </a:r>
            <a:r>
              <a:rPr lang="el-GR" altLang="en-US" sz="1600">
                <a:effectLst>
                  <a:outerShdw blurRad="38100" dist="38100" dir="2700000" algn="tl">
                    <a:srgbClr val="000000"/>
                  </a:outerShdw>
                </a:effectLst>
              </a:rPr>
              <a:t>Η σύσταση </a:t>
            </a:r>
            <a:r>
              <a:rPr lang="en-US" altLang="en-US" sz="1600">
                <a:effectLst>
                  <a:outerShdw blurRad="38100" dist="38100" dir="2700000" algn="tl">
                    <a:srgbClr val="000000"/>
                  </a:outerShdw>
                </a:effectLst>
              </a:rPr>
              <a:t>(N</a:t>
            </a:r>
            <a:r>
              <a:rPr lang="en-US" altLang="en-US" sz="1600" baseline="-25000">
                <a:effectLst>
                  <a:outerShdw blurRad="38100" dist="38100" dir="2700000" algn="tl">
                    <a:srgbClr val="000000"/>
                  </a:outerShdw>
                </a:effectLst>
              </a:rPr>
              <a:t>k</a:t>
            </a:r>
            <a:r>
              <a:rPr lang="en-US" altLang="en-US" sz="1600">
                <a:effectLst>
                  <a:outerShdw blurRad="38100" dist="38100" dir="2700000" algn="tl">
                    <a:srgbClr val="000000"/>
                  </a:outerShdw>
                </a:effectLst>
              </a:rPr>
              <a:t>)</a:t>
            </a:r>
          </a:p>
          <a:p>
            <a:pPr>
              <a:spcBef>
                <a:spcPct val="50000"/>
              </a:spcBef>
              <a:buFont typeface="Wingdings" panose="05000000000000000000" pitchFamily="2" charset="2"/>
              <a:buNone/>
            </a:pPr>
            <a:r>
              <a:rPr lang="el-GR" altLang="en-US" sz="1600">
                <a:effectLst>
                  <a:outerShdw blurRad="38100" dist="38100" dir="2700000" algn="tl">
                    <a:srgbClr val="000000"/>
                  </a:outerShdw>
                </a:effectLst>
              </a:rPr>
              <a:t>Για τη περιγραφή της θερμοδυναμικής κατάστασης ενός συστήματος χρησιμοποιούνται συχνά και οι </a:t>
            </a:r>
            <a:r>
              <a:rPr lang="el-GR" altLang="en-US" sz="1600">
                <a:solidFill>
                  <a:schemeClr val="accent1"/>
                </a:solidFill>
                <a:effectLst>
                  <a:outerShdw blurRad="38100" dist="38100" dir="2700000" algn="tl">
                    <a:srgbClr val="000000"/>
                  </a:outerShdw>
                </a:effectLst>
              </a:rPr>
              <a:t>καταστατικές ιδιότητες</a:t>
            </a:r>
            <a:r>
              <a:rPr lang="el-GR" altLang="en-US" sz="1600">
                <a:effectLst>
                  <a:outerShdw blurRad="38100" dist="38100" dir="2700000" algn="tl">
                    <a:srgbClr val="000000"/>
                  </a:outerShdw>
                </a:effectLst>
              </a:rPr>
              <a:t> του συστήματος που δεν είναι τίποτε άλλο παρά συναρτήσεις των καταστατικών μεγεθών του συστήματος. Οι σπουδαιότερες καταστατικές ιδιότητες ενός θερμοδυναμικού συστήματος είναι</a:t>
            </a:r>
            <a:r>
              <a:rPr lang="en-US" altLang="en-US" sz="1600">
                <a:effectLst>
                  <a:outerShdw blurRad="38100" dist="38100" dir="2700000" algn="tl">
                    <a:srgbClr val="000000"/>
                  </a:outerShdw>
                </a:effectLst>
              </a:rPr>
              <a:t>:</a:t>
            </a:r>
          </a:p>
          <a:p>
            <a:pPr algn="ctr">
              <a:spcBef>
                <a:spcPct val="50000"/>
              </a:spcBef>
              <a:buFont typeface="Wingdings" panose="05000000000000000000" pitchFamily="2" charset="2"/>
              <a:buChar char="Ø"/>
            </a:pPr>
            <a:r>
              <a:rPr lang="en-US" altLang="en-US" sz="1600">
                <a:effectLst>
                  <a:outerShdw blurRad="38100" dist="38100" dir="2700000" algn="tl">
                    <a:srgbClr val="000000"/>
                  </a:outerShdw>
                </a:effectLst>
              </a:rPr>
              <a:t> </a:t>
            </a:r>
            <a:r>
              <a:rPr lang="el-GR" altLang="en-US" sz="1600">
                <a:effectLst>
                  <a:outerShdw blurRad="38100" dist="38100" dir="2700000" algn="tl">
                    <a:srgbClr val="000000"/>
                  </a:outerShdw>
                </a:effectLst>
              </a:rPr>
              <a:t>Εσωτερική Ενέργεια </a:t>
            </a:r>
            <a:r>
              <a:rPr lang="en-US" altLang="en-US" sz="1600">
                <a:effectLst>
                  <a:outerShdw blurRad="38100" dist="38100" dir="2700000" algn="tl">
                    <a:srgbClr val="000000"/>
                  </a:outerShdw>
                </a:effectLst>
              </a:rPr>
              <a:t>(U) – Internal Energy  U = f(T, V, N</a:t>
            </a:r>
            <a:r>
              <a:rPr lang="en-US" altLang="en-US" sz="1600" baseline="-25000">
                <a:effectLst>
                  <a:outerShdw blurRad="38100" dist="38100" dir="2700000" algn="tl">
                    <a:srgbClr val="000000"/>
                  </a:outerShdw>
                </a:effectLst>
              </a:rPr>
              <a:t>k</a:t>
            </a:r>
            <a:r>
              <a:rPr lang="en-US" altLang="en-US" sz="1600">
                <a:effectLst>
                  <a:outerShdw blurRad="38100" dist="38100" dir="2700000" algn="tl">
                    <a:srgbClr val="000000"/>
                  </a:outerShdw>
                </a:effectLst>
              </a:rPr>
              <a:t>)</a:t>
            </a:r>
          </a:p>
          <a:p>
            <a:pPr algn="ctr">
              <a:spcBef>
                <a:spcPct val="50000"/>
              </a:spcBef>
              <a:buFont typeface="Wingdings" panose="05000000000000000000" pitchFamily="2" charset="2"/>
              <a:buChar char="Ø"/>
            </a:pPr>
            <a:r>
              <a:rPr lang="en-US" altLang="en-US" sz="1600">
                <a:effectLst>
                  <a:outerShdw blurRad="38100" dist="38100" dir="2700000" algn="tl">
                    <a:srgbClr val="000000"/>
                  </a:outerShdw>
                </a:effectLst>
              </a:rPr>
              <a:t> </a:t>
            </a:r>
            <a:r>
              <a:rPr lang="el-GR" altLang="en-US" sz="1600">
                <a:effectLst>
                  <a:outerShdw blurRad="38100" dist="38100" dir="2700000" algn="tl">
                    <a:srgbClr val="000000"/>
                  </a:outerShdw>
                </a:effectLst>
              </a:rPr>
              <a:t>Ενθαλπία (Η) – </a:t>
            </a:r>
            <a:r>
              <a:rPr lang="en-US" altLang="en-US" sz="1600">
                <a:effectLst>
                  <a:outerShdw blurRad="38100" dist="38100" dir="2700000" algn="tl">
                    <a:srgbClr val="000000"/>
                  </a:outerShdw>
                </a:effectLst>
              </a:rPr>
              <a:t>Enthalpy  H = f(T, V, N</a:t>
            </a:r>
            <a:r>
              <a:rPr lang="en-US" altLang="en-US" sz="1600" baseline="-25000">
                <a:effectLst>
                  <a:outerShdw blurRad="38100" dist="38100" dir="2700000" algn="tl">
                    <a:srgbClr val="000000"/>
                  </a:outerShdw>
                </a:effectLst>
              </a:rPr>
              <a:t>k</a:t>
            </a:r>
            <a:r>
              <a:rPr lang="en-US" altLang="en-US" sz="1600">
                <a:effectLst>
                  <a:outerShdw blurRad="38100" dist="38100" dir="2700000" algn="tl">
                    <a:srgbClr val="000000"/>
                  </a:outerShdw>
                </a:effectLst>
              </a:rPr>
              <a:t>)</a:t>
            </a:r>
          </a:p>
          <a:p>
            <a:pPr algn="ctr">
              <a:spcBef>
                <a:spcPct val="50000"/>
              </a:spcBef>
              <a:buFont typeface="Wingdings" panose="05000000000000000000" pitchFamily="2" charset="2"/>
              <a:buChar char="Ø"/>
            </a:pPr>
            <a:r>
              <a:rPr lang="en-US" altLang="en-US" sz="1600">
                <a:effectLst>
                  <a:outerShdw blurRad="38100" dist="38100" dir="2700000" algn="tl">
                    <a:srgbClr val="000000"/>
                  </a:outerShdw>
                </a:effectLst>
              </a:rPr>
              <a:t> </a:t>
            </a:r>
            <a:r>
              <a:rPr lang="el-GR" altLang="en-US" sz="1600">
                <a:effectLst>
                  <a:outerShdw blurRad="38100" dist="38100" dir="2700000" algn="tl">
                    <a:srgbClr val="000000"/>
                  </a:outerShdw>
                </a:effectLst>
              </a:rPr>
              <a:t>Εντροπία (</a:t>
            </a:r>
            <a:r>
              <a:rPr lang="en-US" altLang="en-US" sz="1600">
                <a:effectLst>
                  <a:outerShdw blurRad="38100" dist="38100" dir="2700000" algn="tl">
                    <a:srgbClr val="000000"/>
                  </a:outerShdw>
                </a:effectLst>
              </a:rPr>
              <a:t>S) – Entropy  S = f(T, V, N</a:t>
            </a:r>
            <a:r>
              <a:rPr lang="en-US" altLang="en-US" sz="1600" baseline="-25000">
                <a:effectLst>
                  <a:outerShdw blurRad="38100" dist="38100" dir="2700000" algn="tl">
                    <a:srgbClr val="000000"/>
                  </a:outerShdw>
                </a:effectLst>
              </a:rPr>
              <a:t>k</a:t>
            </a:r>
            <a:r>
              <a:rPr lang="en-US" altLang="en-US" sz="1600">
                <a:effectLst>
                  <a:outerShdw blurRad="38100" dist="38100" dir="2700000" algn="tl">
                    <a:srgbClr val="000000"/>
                  </a:outerShdw>
                </a:effectLst>
              </a:rPr>
              <a:t>)</a:t>
            </a:r>
          </a:p>
          <a:p>
            <a:pPr algn="ctr">
              <a:spcBef>
                <a:spcPct val="50000"/>
              </a:spcBef>
              <a:buFont typeface="Wingdings" panose="05000000000000000000" pitchFamily="2" charset="2"/>
              <a:buChar char="Ø"/>
            </a:pPr>
            <a:r>
              <a:rPr lang="en-US" altLang="en-US" sz="1600">
                <a:effectLst>
                  <a:outerShdw blurRad="38100" dist="38100" dir="2700000" algn="tl">
                    <a:srgbClr val="000000"/>
                  </a:outerShdw>
                </a:effectLst>
              </a:rPr>
              <a:t> </a:t>
            </a:r>
            <a:r>
              <a:rPr lang="el-GR" altLang="en-US" sz="1600">
                <a:effectLst>
                  <a:outerShdw blurRad="38100" dist="38100" dir="2700000" algn="tl">
                    <a:srgbClr val="000000"/>
                  </a:outerShdw>
                </a:effectLst>
              </a:rPr>
              <a:t>Ελεύθερη Ενέργεια (</a:t>
            </a:r>
            <a:r>
              <a:rPr lang="en-US" altLang="en-US" sz="1600">
                <a:effectLst>
                  <a:outerShdw blurRad="38100" dist="38100" dir="2700000" algn="tl">
                    <a:srgbClr val="000000"/>
                  </a:outerShdw>
                </a:effectLst>
              </a:rPr>
              <a:t>G) – Gibbs Free Energy  G = f(T, V, N</a:t>
            </a:r>
            <a:r>
              <a:rPr lang="en-US" altLang="en-US" sz="1600" baseline="-25000">
                <a:effectLst>
                  <a:outerShdw blurRad="38100" dist="38100" dir="2700000" algn="tl">
                    <a:srgbClr val="000000"/>
                  </a:outerShdw>
                </a:effectLst>
              </a:rPr>
              <a:t>k</a:t>
            </a:r>
            <a:r>
              <a:rPr lang="en-US" altLang="en-US" sz="1600">
                <a:effectLst>
                  <a:outerShdw blurRad="38100" dist="38100" dir="2700000" algn="tl">
                    <a:srgbClr val="000000"/>
                  </a:outerShdw>
                </a:effectLst>
              </a:rPr>
              <a:t>)</a:t>
            </a:r>
            <a:endParaRPr lang="en-GB" altLang="en-US" sz="1600">
              <a:effectLst>
                <a:outerShdw blurRad="38100" dist="38100" dir="2700000" algn="tl">
                  <a:srgbClr val="000000"/>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914400" y="0"/>
            <a:ext cx="723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b="1">
                <a:effectLst>
                  <a:outerShdw blurRad="38100" dist="38100" dir="2700000" algn="tl">
                    <a:srgbClr val="000000"/>
                  </a:outerShdw>
                </a:effectLst>
              </a:rPr>
              <a:t>ΕΣΩΤΕΡΙΚΗ ΕΝΕΡΓΕΙΑ ΣΥΣΤΗΜΑΤΟΣ (</a:t>
            </a:r>
            <a:r>
              <a:rPr lang="en-US" altLang="en-US" b="1">
                <a:effectLst>
                  <a:outerShdw blurRad="38100" dist="38100" dir="2700000" algn="tl">
                    <a:srgbClr val="000000"/>
                  </a:outerShdw>
                </a:effectLst>
              </a:rPr>
              <a:t>U)</a:t>
            </a:r>
            <a:endParaRPr lang="en-GB" altLang="en-US" b="1">
              <a:effectLst>
                <a:outerShdw blurRad="38100" dist="38100" dir="2700000" algn="tl">
                  <a:srgbClr val="000000"/>
                </a:outerShdw>
              </a:effectLst>
            </a:endParaRPr>
          </a:p>
        </p:txBody>
      </p:sp>
      <p:sp>
        <p:nvSpPr>
          <p:cNvPr id="6147" name="Text Box 3"/>
          <p:cNvSpPr txBox="1">
            <a:spLocks noChangeArrowheads="1"/>
          </p:cNvSpPr>
          <p:nvPr/>
        </p:nvSpPr>
        <p:spPr bwMode="auto">
          <a:xfrm>
            <a:off x="533400" y="838200"/>
            <a:ext cx="8077200" cy="2735263"/>
          </a:xfrm>
          <a:prstGeom prst="rect">
            <a:avLst/>
          </a:prstGeom>
          <a:noFill/>
          <a:ln w="76200" cmpd="tri">
            <a:solidFill>
              <a:srgbClr val="CCF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anose="05000000000000000000" pitchFamily="2" charset="2"/>
              <a:buNone/>
            </a:pPr>
            <a:r>
              <a:rPr lang="el-GR" altLang="en-US" sz="1600" u="sng">
                <a:solidFill>
                  <a:schemeClr val="accent1"/>
                </a:solidFill>
                <a:effectLst>
                  <a:outerShdw blurRad="38100" dist="38100" dir="2700000" algn="tl">
                    <a:srgbClr val="000000"/>
                  </a:outerShdw>
                </a:effectLst>
              </a:rPr>
              <a:t>Εσωτερική ενέργεια ονομάζεται το άθροισμα της ενέργειας όλων των ατόμων, μορίων και ιόντων ενός συστήματος</a:t>
            </a:r>
            <a:endParaRPr lang="el-GR" altLang="en-US" sz="1600">
              <a:solidFill>
                <a:schemeClr val="accent1"/>
              </a:solidFill>
              <a:effectLst>
                <a:outerShdw blurRad="38100" dist="38100" dir="2700000" algn="tl">
                  <a:srgbClr val="000000"/>
                </a:outerShdw>
              </a:effectLst>
            </a:endParaRPr>
          </a:p>
          <a:p>
            <a:pPr algn="ctr">
              <a:spcBef>
                <a:spcPct val="50000"/>
              </a:spcBef>
              <a:buFont typeface="Wingdings" panose="05000000000000000000" pitchFamily="2" charset="2"/>
              <a:buNone/>
            </a:pPr>
            <a:r>
              <a:rPr lang="el-GR" altLang="en-US" sz="1600">
                <a:effectLst>
                  <a:outerShdw blurRad="38100" dist="38100" dir="2700000" algn="tl">
                    <a:srgbClr val="000000"/>
                  </a:outerShdw>
                </a:effectLst>
              </a:rPr>
              <a:t>Περιλαμβάνει πάντα τους παρακάτω ενεργειακούς όρους</a:t>
            </a:r>
            <a:r>
              <a:rPr lang="en-US" altLang="en-US" sz="1600">
                <a:effectLst>
                  <a:outerShdw blurRad="38100" dist="38100" dir="2700000" algn="tl">
                    <a:srgbClr val="000000"/>
                  </a:outerShdw>
                </a:effectLst>
              </a:rPr>
              <a:t>:</a:t>
            </a:r>
          </a:p>
          <a:p>
            <a:pPr algn="ctr">
              <a:spcBef>
                <a:spcPct val="50000"/>
              </a:spcBef>
              <a:buFont typeface="Wingdings" panose="05000000000000000000" pitchFamily="2" charset="2"/>
              <a:buChar char="Ø"/>
            </a:pPr>
            <a:r>
              <a:rPr lang="en-US" altLang="en-US" sz="1600">
                <a:effectLst>
                  <a:outerShdw blurRad="38100" dist="38100" dir="2700000" algn="tl">
                    <a:srgbClr val="000000"/>
                  </a:outerShdw>
                </a:effectLst>
              </a:rPr>
              <a:t> </a:t>
            </a:r>
            <a:r>
              <a:rPr lang="el-GR" altLang="en-US" sz="1600">
                <a:effectLst>
                  <a:outerShdw blurRad="38100" dist="38100" dir="2700000" algn="tl">
                    <a:srgbClr val="000000"/>
                  </a:outerShdw>
                </a:effectLst>
              </a:rPr>
              <a:t>Κινητική ενέργεια εξαιτίας της άτακτης κίνησης των μορίων (</a:t>
            </a:r>
            <a:r>
              <a:rPr lang="en-US" altLang="en-US" sz="1600">
                <a:effectLst>
                  <a:outerShdw blurRad="38100" dist="38100" dir="2700000" algn="tl">
                    <a:srgbClr val="000000"/>
                  </a:outerShdw>
                </a:effectLst>
              </a:rPr>
              <a:t>Translational Energy)</a:t>
            </a:r>
          </a:p>
          <a:p>
            <a:pPr algn="ctr">
              <a:spcBef>
                <a:spcPct val="50000"/>
              </a:spcBef>
              <a:buFont typeface="Wingdings" panose="05000000000000000000" pitchFamily="2" charset="2"/>
              <a:buChar char="Ø"/>
            </a:pPr>
            <a:r>
              <a:rPr lang="en-US" altLang="en-US" sz="1600">
                <a:effectLst>
                  <a:outerShdw blurRad="38100" dist="38100" dir="2700000" algn="tl">
                    <a:srgbClr val="000000"/>
                  </a:outerShdw>
                </a:effectLst>
              </a:rPr>
              <a:t> </a:t>
            </a:r>
            <a:r>
              <a:rPr lang="el-GR" altLang="en-US" sz="1600">
                <a:effectLst>
                  <a:outerShdw blurRad="38100" dist="38100" dir="2700000" algn="tl">
                    <a:srgbClr val="000000"/>
                  </a:outerShdw>
                </a:effectLst>
              </a:rPr>
              <a:t>Ενέργεια λόγω της περιστροφικής κίνησης των μορίων (</a:t>
            </a:r>
            <a:r>
              <a:rPr lang="en-US" altLang="en-US" sz="1600">
                <a:effectLst>
                  <a:outerShdw blurRad="38100" dist="38100" dir="2700000" algn="tl">
                    <a:srgbClr val="000000"/>
                  </a:outerShdw>
                </a:effectLst>
              </a:rPr>
              <a:t>Rotational Energy)</a:t>
            </a:r>
          </a:p>
          <a:p>
            <a:pPr algn="ctr">
              <a:spcBef>
                <a:spcPct val="50000"/>
              </a:spcBef>
              <a:buFont typeface="Wingdings" panose="05000000000000000000" pitchFamily="2" charset="2"/>
              <a:buChar char="Ø"/>
            </a:pPr>
            <a:r>
              <a:rPr lang="en-US" altLang="en-US" sz="1600">
                <a:effectLst>
                  <a:outerShdw blurRad="38100" dist="38100" dir="2700000" algn="tl">
                    <a:srgbClr val="000000"/>
                  </a:outerShdw>
                </a:effectLst>
              </a:rPr>
              <a:t> </a:t>
            </a:r>
            <a:r>
              <a:rPr lang="el-GR" altLang="en-US" sz="1600">
                <a:effectLst>
                  <a:outerShdw blurRad="38100" dist="38100" dir="2700000" algn="tl">
                    <a:srgbClr val="000000"/>
                  </a:outerShdw>
                </a:effectLst>
              </a:rPr>
              <a:t>Ενέργεια δόνησης των ατόμων στο μόριο </a:t>
            </a:r>
            <a:r>
              <a:rPr lang="en-US" altLang="en-US" sz="1600">
                <a:effectLst>
                  <a:outerShdw blurRad="38100" dist="38100" dir="2700000" algn="tl">
                    <a:srgbClr val="000000"/>
                  </a:outerShdw>
                </a:effectLst>
              </a:rPr>
              <a:t>(Vibrational Energy)</a:t>
            </a:r>
          </a:p>
          <a:p>
            <a:pPr algn="ctr">
              <a:spcBef>
                <a:spcPct val="50000"/>
              </a:spcBef>
              <a:buFont typeface="Wingdings" panose="05000000000000000000" pitchFamily="2" charset="2"/>
              <a:buChar char="Ø"/>
            </a:pPr>
            <a:r>
              <a:rPr lang="en-US" altLang="en-US" sz="1600">
                <a:effectLst>
                  <a:outerShdw blurRad="38100" dist="38100" dir="2700000" algn="tl">
                    <a:srgbClr val="000000"/>
                  </a:outerShdw>
                </a:effectLst>
              </a:rPr>
              <a:t> </a:t>
            </a:r>
            <a:r>
              <a:rPr lang="el-GR" altLang="en-US" sz="1600">
                <a:effectLst>
                  <a:outerShdw blurRad="38100" dist="38100" dir="2700000" algn="tl">
                    <a:srgbClr val="000000"/>
                  </a:outerShdw>
                </a:effectLst>
              </a:rPr>
              <a:t>Δυναμική ενέργεια λόγω των ελκτικών ή απωστικών δυνάμεων ανάμεσα στα άτομα, μόρια ή ιόντα του συστήματος (</a:t>
            </a:r>
            <a:r>
              <a:rPr lang="en-US" altLang="en-US" sz="1600">
                <a:effectLst>
                  <a:outerShdw blurRad="38100" dist="38100" dir="2700000" algn="tl">
                    <a:srgbClr val="000000"/>
                  </a:outerShdw>
                </a:effectLst>
              </a:rPr>
              <a:t>Potential Energy)</a:t>
            </a:r>
            <a:endParaRPr lang="en-GB" altLang="en-US" sz="1600">
              <a:effectLst>
                <a:outerShdw blurRad="38100" dist="38100" dir="2700000" algn="tl">
                  <a:srgbClr val="000000"/>
                </a:outerShdw>
              </a:effectLst>
            </a:endParaRPr>
          </a:p>
        </p:txBody>
      </p:sp>
      <p:sp>
        <p:nvSpPr>
          <p:cNvPr id="6148" name="Text Box 4"/>
          <p:cNvSpPr txBox="1">
            <a:spLocks noChangeArrowheads="1"/>
          </p:cNvSpPr>
          <p:nvPr/>
        </p:nvSpPr>
        <p:spPr bwMode="auto">
          <a:xfrm>
            <a:off x="1447800" y="4495800"/>
            <a:ext cx="6172200" cy="779463"/>
          </a:xfrm>
          <a:prstGeom prst="rect">
            <a:avLst/>
          </a:prstGeom>
          <a:solidFill>
            <a:srgbClr val="FFFF99"/>
          </a:solidFill>
          <a:ln w="76200" cmpd="tri">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a:solidFill>
                  <a:srgbClr val="0000CC"/>
                </a:solidFill>
                <a:effectLst>
                  <a:outerShdw blurRad="38100" dist="38100" dir="2700000" algn="tl">
                    <a:srgbClr val="000000"/>
                  </a:outerShdw>
                </a:effectLst>
              </a:rPr>
              <a:t>1ος Νόμος Θερμοδυναμικής</a:t>
            </a:r>
          </a:p>
          <a:p>
            <a:pPr algn="ctr">
              <a:spcBef>
                <a:spcPct val="50000"/>
              </a:spcBef>
            </a:pPr>
            <a:r>
              <a:rPr lang="en-US" altLang="en-US" sz="1600">
                <a:solidFill>
                  <a:srgbClr val="0000CC"/>
                </a:solidFill>
                <a:effectLst>
                  <a:outerShdw blurRad="38100" dist="38100" dir="2700000" algn="tl">
                    <a:srgbClr val="000000"/>
                  </a:outerShdw>
                </a:effectLst>
              </a:rPr>
              <a:t>“</a:t>
            </a:r>
            <a:r>
              <a:rPr lang="el-GR" altLang="en-US" sz="1600">
                <a:solidFill>
                  <a:srgbClr val="0000CC"/>
                </a:solidFill>
                <a:effectLst>
                  <a:outerShdw blurRad="38100" dist="38100" dir="2700000" algn="tl">
                    <a:srgbClr val="000000"/>
                  </a:outerShdw>
                </a:effectLst>
              </a:rPr>
              <a:t>Η ΕΝΕΡΓΕΙΑ ΤΟΥ ΣΥΜΠΑΝΤΟΣ ΕΙΝΑΙ ΣΤΑΘΕΡΗ</a:t>
            </a:r>
            <a:r>
              <a:rPr lang="en-US" altLang="en-US" sz="1600">
                <a:solidFill>
                  <a:srgbClr val="0000CC"/>
                </a:solidFill>
                <a:effectLst>
                  <a:outerShdw blurRad="38100" dist="38100" dir="2700000" algn="tl">
                    <a:srgbClr val="000000"/>
                  </a:outerShdw>
                </a:effectLst>
              </a:rPr>
              <a:t>”</a:t>
            </a:r>
            <a:endParaRPr lang="en-GB" altLang="en-US" sz="1600">
              <a:solidFill>
                <a:srgbClr val="0000CC"/>
              </a:solidFill>
              <a:effectLst>
                <a:outerShdw blurRad="38100" dist="38100" dir="2700000" algn="tl">
                  <a:srgbClr val="000000"/>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914400" y="0"/>
            <a:ext cx="723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b="1">
                <a:effectLst>
                  <a:outerShdw blurRad="38100" dist="38100" dir="2700000" algn="tl">
                    <a:srgbClr val="000000"/>
                  </a:outerShdw>
                </a:effectLst>
              </a:rPr>
              <a:t>ΕΣΩΤΕΡΙΚΗ ΕΝΕΡΓΕΙΑ ΣΥΣΤΗΜΑΤΟΣ (</a:t>
            </a:r>
            <a:r>
              <a:rPr lang="en-US" altLang="en-US" b="1">
                <a:effectLst>
                  <a:outerShdw blurRad="38100" dist="38100" dir="2700000" algn="tl">
                    <a:srgbClr val="000000"/>
                  </a:outerShdw>
                </a:effectLst>
              </a:rPr>
              <a:t>U)</a:t>
            </a:r>
            <a:endParaRPr lang="en-GB" altLang="en-US" b="1">
              <a:effectLst>
                <a:outerShdw blurRad="38100" dist="38100" dir="2700000" algn="tl">
                  <a:srgbClr val="000000"/>
                </a:outerShdw>
              </a:effectLst>
            </a:endParaRPr>
          </a:p>
        </p:txBody>
      </p:sp>
      <p:sp>
        <p:nvSpPr>
          <p:cNvPr id="7171" name="Text Box 3"/>
          <p:cNvSpPr txBox="1">
            <a:spLocks noChangeArrowheads="1"/>
          </p:cNvSpPr>
          <p:nvPr/>
        </p:nvSpPr>
        <p:spPr bwMode="auto">
          <a:xfrm>
            <a:off x="381000" y="838200"/>
            <a:ext cx="8305800" cy="1879600"/>
          </a:xfrm>
          <a:prstGeom prst="rect">
            <a:avLst/>
          </a:prstGeom>
          <a:noFill/>
          <a:ln w="76200" cmpd="tri">
            <a:solidFill>
              <a:srgbClr val="CCF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anose="05000000000000000000" pitchFamily="2" charset="2"/>
              <a:buNone/>
            </a:pPr>
            <a:r>
              <a:rPr lang="el-GR" altLang="en-US" sz="1600" u="sng">
                <a:solidFill>
                  <a:schemeClr val="accent1"/>
                </a:solidFill>
                <a:effectLst>
                  <a:outerShdw blurRad="38100" dist="38100" dir="2700000" algn="tl">
                    <a:srgbClr val="000000"/>
                  </a:outerShdw>
                </a:effectLst>
              </a:rPr>
              <a:t>Διατύπωση 1ου θερμοδυναμικού νόμου σε κλειστό σύστημα</a:t>
            </a:r>
          </a:p>
          <a:p>
            <a:pPr algn="ctr">
              <a:spcBef>
                <a:spcPct val="50000"/>
              </a:spcBef>
              <a:buFont typeface="Wingdings" panose="05000000000000000000" pitchFamily="2" charset="2"/>
              <a:buNone/>
            </a:pPr>
            <a:r>
              <a:rPr lang="en-US" altLang="en-US" sz="1600">
                <a:solidFill>
                  <a:schemeClr val="accent1"/>
                </a:solidFill>
                <a:effectLst>
                  <a:outerShdw blurRad="38100" dist="38100" dir="2700000" algn="tl">
                    <a:srgbClr val="000000"/>
                  </a:outerShdw>
                </a:effectLst>
              </a:rPr>
              <a:t>dU = dQ + dW</a:t>
            </a:r>
          </a:p>
          <a:p>
            <a:pPr>
              <a:spcBef>
                <a:spcPct val="50000"/>
              </a:spcBef>
              <a:buFont typeface="Wingdings" panose="05000000000000000000" pitchFamily="2" charset="2"/>
              <a:buChar char="Ø"/>
            </a:pPr>
            <a:r>
              <a:rPr lang="en-US" altLang="en-US" sz="1600">
                <a:effectLst>
                  <a:outerShdw blurRad="38100" dist="38100" dir="2700000" algn="tl">
                    <a:srgbClr val="000000"/>
                  </a:outerShdw>
                </a:effectLst>
              </a:rPr>
              <a:t> dU </a:t>
            </a:r>
            <a:r>
              <a:rPr lang="el-GR" altLang="en-US" sz="1600">
                <a:effectLst>
                  <a:outerShdw blurRad="38100" dist="38100" dir="2700000" algn="tl">
                    <a:srgbClr val="000000"/>
                  </a:outerShdw>
                </a:effectLst>
              </a:rPr>
              <a:t>είναι η μεταβολή της εσωτερικής ενέργειας του συστήματος</a:t>
            </a:r>
          </a:p>
          <a:p>
            <a:pPr>
              <a:spcBef>
                <a:spcPct val="50000"/>
              </a:spcBef>
              <a:buFont typeface="Wingdings" panose="05000000000000000000" pitchFamily="2" charset="2"/>
              <a:buChar char="Ø"/>
            </a:pPr>
            <a:r>
              <a:rPr lang="el-GR" altLang="en-US" sz="1600">
                <a:effectLst>
                  <a:outerShdw blurRad="38100" dist="38100" dir="2700000" algn="tl">
                    <a:srgbClr val="000000"/>
                  </a:outerShdw>
                </a:effectLst>
              </a:rPr>
              <a:t> </a:t>
            </a:r>
            <a:r>
              <a:rPr lang="en-US" altLang="en-US" sz="1600">
                <a:effectLst>
                  <a:outerShdw blurRad="38100" dist="38100" dir="2700000" algn="tl">
                    <a:srgbClr val="000000"/>
                  </a:outerShdw>
                </a:effectLst>
              </a:rPr>
              <a:t>dQ </a:t>
            </a:r>
            <a:r>
              <a:rPr lang="el-GR" altLang="en-US" sz="1600">
                <a:effectLst>
                  <a:outerShdw blurRad="38100" dist="38100" dir="2700000" algn="tl">
                    <a:srgbClr val="000000"/>
                  </a:outerShdw>
                </a:effectLst>
              </a:rPr>
              <a:t>είναι το ποσό θερμότητας που εναλλάσσεται ανάμεσα στο σύστημα και το περιβάλλον του</a:t>
            </a:r>
          </a:p>
          <a:p>
            <a:pPr>
              <a:spcBef>
                <a:spcPct val="50000"/>
              </a:spcBef>
              <a:buFont typeface="Wingdings" panose="05000000000000000000" pitchFamily="2" charset="2"/>
              <a:buChar char="Ø"/>
            </a:pPr>
            <a:r>
              <a:rPr lang="el-GR" altLang="en-US" sz="1600">
                <a:effectLst>
                  <a:outerShdw blurRad="38100" dist="38100" dir="2700000" algn="tl">
                    <a:srgbClr val="000000"/>
                  </a:outerShdw>
                </a:effectLst>
              </a:rPr>
              <a:t> </a:t>
            </a:r>
            <a:r>
              <a:rPr lang="en-US" altLang="en-US" sz="1600">
                <a:effectLst>
                  <a:outerShdw blurRad="38100" dist="38100" dir="2700000" algn="tl">
                    <a:srgbClr val="000000"/>
                  </a:outerShdw>
                </a:effectLst>
              </a:rPr>
              <a:t>dW </a:t>
            </a:r>
            <a:r>
              <a:rPr lang="el-GR" altLang="en-US" sz="1600">
                <a:effectLst>
                  <a:outerShdw blurRad="38100" dist="38100" dir="2700000" algn="tl">
                    <a:srgbClr val="000000"/>
                  </a:outerShdw>
                </a:effectLst>
              </a:rPr>
              <a:t>είναι το έργο που παράγεται (εκροή) ή καταναλώνεται (εισροή) από το σύστημα </a:t>
            </a:r>
            <a:endParaRPr lang="en-GB" altLang="en-US" sz="1600">
              <a:effectLst>
                <a:outerShdw blurRad="38100" dist="38100" dir="2700000" algn="tl">
                  <a:srgbClr val="000000"/>
                </a:outerShdw>
              </a:effectLst>
            </a:endParaRPr>
          </a:p>
        </p:txBody>
      </p:sp>
      <p:sp>
        <p:nvSpPr>
          <p:cNvPr id="7172" name="Oval 4"/>
          <p:cNvSpPr>
            <a:spLocks noChangeArrowheads="1"/>
          </p:cNvSpPr>
          <p:nvPr/>
        </p:nvSpPr>
        <p:spPr bwMode="auto">
          <a:xfrm>
            <a:off x="1447800" y="3200400"/>
            <a:ext cx="1219200" cy="12954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3" name="Oval 5"/>
          <p:cNvSpPr>
            <a:spLocks noChangeArrowheads="1"/>
          </p:cNvSpPr>
          <p:nvPr/>
        </p:nvSpPr>
        <p:spPr bwMode="auto">
          <a:xfrm>
            <a:off x="5638800" y="3200400"/>
            <a:ext cx="1219200" cy="12954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4" name="Text Box 6"/>
          <p:cNvSpPr txBox="1">
            <a:spLocks noChangeArrowheads="1"/>
          </p:cNvSpPr>
          <p:nvPr/>
        </p:nvSpPr>
        <p:spPr bwMode="auto">
          <a:xfrm>
            <a:off x="1600200" y="3657600"/>
            <a:ext cx="1066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a:solidFill>
                  <a:srgbClr val="0000CC"/>
                </a:solidFill>
              </a:rPr>
              <a:t>Σύστημα</a:t>
            </a:r>
            <a:endParaRPr lang="en-GB" altLang="en-US" sz="1600">
              <a:solidFill>
                <a:srgbClr val="0000CC"/>
              </a:solidFill>
            </a:endParaRPr>
          </a:p>
        </p:txBody>
      </p:sp>
      <p:sp>
        <p:nvSpPr>
          <p:cNvPr id="7175" name="Text Box 7"/>
          <p:cNvSpPr txBox="1">
            <a:spLocks noChangeArrowheads="1"/>
          </p:cNvSpPr>
          <p:nvPr/>
        </p:nvSpPr>
        <p:spPr bwMode="auto">
          <a:xfrm>
            <a:off x="5791200" y="3657600"/>
            <a:ext cx="1066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a:solidFill>
                  <a:srgbClr val="0000CC"/>
                </a:solidFill>
              </a:rPr>
              <a:t>Σύστημα</a:t>
            </a:r>
            <a:endParaRPr lang="en-GB" altLang="en-US" sz="1600">
              <a:solidFill>
                <a:srgbClr val="0000CC"/>
              </a:solidFill>
            </a:endParaRPr>
          </a:p>
        </p:txBody>
      </p:sp>
      <p:sp>
        <p:nvSpPr>
          <p:cNvPr id="7176" name="Text Box 8"/>
          <p:cNvSpPr txBox="1">
            <a:spLocks noChangeArrowheads="1"/>
          </p:cNvSpPr>
          <p:nvPr/>
        </p:nvSpPr>
        <p:spPr bwMode="auto">
          <a:xfrm>
            <a:off x="1447800" y="2819400"/>
            <a:ext cx="1371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a:t>Περιβάλλον</a:t>
            </a:r>
            <a:endParaRPr lang="en-GB" altLang="en-US" sz="1600"/>
          </a:p>
        </p:txBody>
      </p:sp>
      <p:sp>
        <p:nvSpPr>
          <p:cNvPr id="7177" name="Text Box 9"/>
          <p:cNvSpPr txBox="1">
            <a:spLocks noChangeArrowheads="1"/>
          </p:cNvSpPr>
          <p:nvPr/>
        </p:nvSpPr>
        <p:spPr bwMode="auto">
          <a:xfrm>
            <a:off x="5486400" y="2819400"/>
            <a:ext cx="1371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a:t>Περιβάλλον</a:t>
            </a:r>
            <a:endParaRPr lang="en-GB" altLang="en-US" sz="1600"/>
          </a:p>
        </p:txBody>
      </p:sp>
      <p:sp>
        <p:nvSpPr>
          <p:cNvPr id="7178" name="Line 10"/>
          <p:cNvSpPr>
            <a:spLocks noChangeShapeType="1"/>
          </p:cNvSpPr>
          <p:nvPr/>
        </p:nvSpPr>
        <p:spPr bwMode="auto">
          <a:xfrm flipH="1">
            <a:off x="2514600" y="3810000"/>
            <a:ext cx="762000" cy="0"/>
          </a:xfrm>
          <a:prstGeom prst="line">
            <a:avLst/>
          </a:prstGeom>
          <a:noFill/>
          <a:ln w="5715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79" name="Line 11"/>
          <p:cNvSpPr>
            <a:spLocks noChangeShapeType="1"/>
          </p:cNvSpPr>
          <p:nvPr/>
        </p:nvSpPr>
        <p:spPr bwMode="auto">
          <a:xfrm flipV="1">
            <a:off x="2057400" y="4267200"/>
            <a:ext cx="0" cy="609600"/>
          </a:xfrm>
          <a:prstGeom prst="line">
            <a:avLst/>
          </a:prstGeom>
          <a:noFill/>
          <a:ln w="5715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80" name="Text Box 12"/>
          <p:cNvSpPr txBox="1">
            <a:spLocks noChangeArrowheads="1"/>
          </p:cNvSpPr>
          <p:nvPr/>
        </p:nvSpPr>
        <p:spPr bwMode="auto">
          <a:xfrm>
            <a:off x="3276600" y="35052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dQ&gt;0</a:t>
            </a:r>
            <a:endParaRPr lang="en-GB" altLang="en-US"/>
          </a:p>
        </p:txBody>
      </p:sp>
      <p:sp>
        <p:nvSpPr>
          <p:cNvPr id="7181" name="Text Box 13"/>
          <p:cNvSpPr txBox="1">
            <a:spLocks noChangeArrowheads="1"/>
          </p:cNvSpPr>
          <p:nvPr/>
        </p:nvSpPr>
        <p:spPr bwMode="auto">
          <a:xfrm>
            <a:off x="1600200" y="4876800"/>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dW&gt;0</a:t>
            </a:r>
            <a:endParaRPr lang="en-GB" altLang="en-US"/>
          </a:p>
        </p:txBody>
      </p:sp>
      <p:sp>
        <p:nvSpPr>
          <p:cNvPr id="7182" name="Line 14"/>
          <p:cNvSpPr>
            <a:spLocks noChangeShapeType="1"/>
          </p:cNvSpPr>
          <p:nvPr/>
        </p:nvSpPr>
        <p:spPr bwMode="auto">
          <a:xfrm flipH="1">
            <a:off x="6705600" y="3733800"/>
            <a:ext cx="762000" cy="0"/>
          </a:xfrm>
          <a:prstGeom prst="line">
            <a:avLst/>
          </a:prstGeom>
          <a:noFill/>
          <a:ln w="57150">
            <a:solidFill>
              <a:schemeClr val="tx1"/>
            </a:solidFill>
            <a:round/>
            <a:headEnd type="stealth"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83" name="Line 15"/>
          <p:cNvSpPr>
            <a:spLocks noChangeShapeType="1"/>
          </p:cNvSpPr>
          <p:nvPr/>
        </p:nvSpPr>
        <p:spPr bwMode="auto">
          <a:xfrm flipV="1">
            <a:off x="6324600" y="4267200"/>
            <a:ext cx="0" cy="609600"/>
          </a:xfrm>
          <a:prstGeom prst="line">
            <a:avLst/>
          </a:prstGeom>
          <a:noFill/>
          <a:ln w="57150">
            <a:solidFill>
              <a:schemeClr val="tx1"/>
            </a:solidFill>
            <a:round/>
            <a:headEnd type="stealth"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84" name="Text Box 16"/>
          <p:cNvSpPr txBox="1">
            <a:spLocks noChangeArrowheads="1"/>
          </p:cNvSpPr>
          <p:nvPr/>
        </p:nvSpPr>
        <p:spPr bwMode="auto">
          <a:xfrm>
            <a:off x="7467600" y="3429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dQ&lt;0</a:t>
            </a:r>
            <a:endParaRPr lang="en-GB" altLang="en-US"/>
          </a:p>
        </p:txBody>
      </p:sp>
      <p:sp>
        <p:nvSpPr>
          <p:cNvPr id="7185" name="Text Box 17"/>
          <p:cNvSpPr txBox="1">
            <a:spLocks noChangeArrowheads="1"/>
          </p:cNvSpPr>
          <p:nvPr/>
        </p:nvSpPr>
        <p:spPr bwMode="auto">
          <a:xfrm>
            <a:off x="5867400" y="4800600"/>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dW&lt;0</a:t>
            </a:r>
            <a:endParaRPr lang="en-GB" altLang="en-US"/>
          </a:p>
        </p:txBody>
      </p:sp>
      <p:sp>
        <p:nvSpPr>
          <p:cNvPr id="7186" name="Text Box 18"/>
          <p:cNvSpPr txBox="1">
            <a:spLocks noChangeArrowheads="1"/>
          </p:cNvSpPr>
          <p:nvPr/>
        </p:nvSpPr>
        <p:spPr bwMode="auto">
          <a:xfrm>
            <a:off x="533400" y="5562600"/>
            <a:ext cx="2667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dU</a:t>
            </a:r>
            <a:r>
              <a:rPr lang="en-US" altLang="en-US" baseline="-25000"/>
              <a:t>system</a:t>
            </a:r>
            <a:r>
              <a:rPr lang="en-US" altLang="en-US"/>
              <a:t>= dQ + dW</a:t>
            </a:r>
            <a:endParaRPr lang="en-GB" altLang="en-US"/>
          </a:p>
        </p:txBody>
      </p:sp>
      <p:sp>
        <p:nvSpPr>
          <p:cNvPr id="7187" name="Text Box 19"/>
          <p:cNvSpPr txBox="1">
            <a:spLocks noChangeArrowheads="1"/>
          </p:cNvSpPr>
          <p:nvPr/>
        </p:nvSpPr>
        <p:spPr bwMode="auto">
          <a:xfrm>
            <a:off x="533400" y="6019800"/>
            <a:ext cx="3124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dU</a:t>
            </a:r>
            <a:r>
              <a:rPr lang="en-US" altLang="en-US" baseline="-25000"/>
              <a:t>environment</a:t>
            </a:r>
            <a:r>
              <a:rPr lang="en-US" altLang="en-US"/>
              <a:t>= -dQ -dW</a:t>
            </a:r>
            <a:endParaRPr lang="en-GB" altLang="en-US"/>
          </a:p>
        </p:txBody>
      </p:sp>
      <p:sp>
        <p:nvSpPr>
          <p:cNvPr id="7188" name="Text Box 20"/>
          <p:cNvSpPr txBox="1">
            <a:spLocks noChangeArrowheads="1"/>
          </p:cNvSpPr>
          <p:nvPr/>
        </p:nvSpPr>
        <p:spPr bwMode="auto">
          <a:xfrm>
            <a:off x="3581400" y="5638800"/>
            <a:ext cx="5562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CCFF33"/>
                </a:solidFill>
              </a:rPr>
              <a:t>dU</a:t>
            </a:r>
            <a:r>
              <a:rPr lang="en-US" altLang="en-US" baseline="-25000">
                <a:solidFill>
                  <a:srgbClr val="CCFF33"/>
                </a:solidFill>
              </a:rPr>
              <a:t>system </a:t>
            </a:r>
            <a:r>
              <a:rPr lang="en-US" altLang="en-US">
                <a:solidFill>
                  <a:srgbClr val="CCFF33"/>
                </a:solidFill>
              </a:rPr>
              <a:t>+ dU</a:t>
            </a:r>
            <a:r>
              <a:rPr lang="en-US" altLang="en-US" baseline="-25000">
                <a:solidFill>
                  <a:srgbClr val="CCFF33"/>
                </a:solidFill>
              </a:rPr>
              <a:t>environment</a:t>
            </a:r>
            <a:r>
              <a:rPr lang="en-US" altLang="en-US">
                <a:solidFill>
                  <a:srgbClr val="CCFF33"/>
                </a:solidFill>
              </a:rPr>
              <a:t> = 0 </a:t>
            </a:r>
            <a:r>
              <a:rPr lang="en-US" altLang="en-US">
                <a:solidFill>
                  <a:srgbClr val="CCFF33"/>
                </a:solidFill>
                <a:sym typeface="Symbol" panose="05050102010706020507" pitchFamily="18" charset="2"/>
              </a:rPr>
              <a:t> d(</a:t>
            </a:r>
            <a:r>
              <a:rPr lang="en-US" altLang="en-US">
                <a:solidFill>
                  <a:srgbClr val="CCFF33"/>
                </a:solidFill>
              </a:rPr>
              <a:t>U</a:t>
            </a:r>
            <a:r>
              <a:rPr lang="en-US" altLang="en-US" baseline="-25000">
                <a:solidFill>
                  <a:srgbClr val="CCFF33"/>
                </a:solidFill>
              </a:rPr>
              <a:t>system </a:t>
            </a:r>
            <a:r>
              <a:rPr lang="en-US" altLang="en-US">
                <a:solidFill>
                  <a:srgbClr val="CCFF33"/>
                </a:solidFill>
              </a:rPr>
              <a:t>+ U</a:t>
            </a:r>
            <a:r>
              <a:rPr lang="en-US" altLang="en-US" baseline="-25000">
                <a:solidFill>
                  <a:srgbClr val="CCFF33"/>
                </a:solidFill>
              </a:rPr>
              <a:t>environment</a:t>
            </a:r>
            <a:r>
              <a:rPr lang="en-US" altLang="en-US">
                <a:solidFill>
                  <a:srgbClr val="CCFF33"/>
                </a:solidFill>
              </a:rPr>
              <a:t>)=0 </a:t>
            </a:r>
            <a:r>
              <a:rPr lang="en-US" altLang="en-US">
                <a:solidFill>
                  <a:srgbClr val="CCFF33"/>
                </a:solidFill>
                <a:sym typeface="Symbol" panose="05050102010706020507" pitchFamily="18" charset="2"/>
              </a:rPr>
              <a:t> </a:t>
            </a:r>
            <a:r>
              <a:rPr lang="en-US" altLang="en-US">
                <a:solidFill>
                  <a:srgbClr val="CCFF33"/>
                </a:solidFill>
              </a:rPr>
              <a:t>U</a:t>
            </a:r>
            <a:r>
              <a:rPr lang="en-US" altLang="en-US" baseline="-25000">
                <a:solidFill>
                  <a:srgbClr val="CCFF33"/>
                </a:solidFill>
              </a:rPr>
              <a:t>system </a:t>
            </a:r>
            <a:r>
              <a:rPr lang="en-US" altLang="en-US">
                <a:solidFill>
                  <a:srgbClr val="CCFF33"/>
                </a:solidFill>
              </a:rPr>
              <a:t>+ U</a:t>
            </a:r>
            <a:r>
              <a:rPr lang="en-US" altLang="en-US" baseline="-25000">
                <a:solidFill>
                  <a:srgbClr val="CCFF33"/>
                </a:solidFill>
              </a:rPr>
              <a:t>environment</a:t>
            </a:r>
            <a:r>
              <a:rPr lang="en-US" altLang="en-US">
                <a:solidFill>
                  <a:srgbClr val="CCFF33"/>
                </a:solidFill>
              </a:rPr>
              <a:t>= Ct</a:t>
            </a:r>
            <a:endParaRPr lang="en-GB" altLang="en-US">
              <a:solidFill>
                <a:srgbClr val="CCFF33"/>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914400" y="0"/>
            <a:ext cx="723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b="1">
                <a:effectLst>
                  <a:outerShdw blurRad="38100" dist="38100" dir="2700000" algn="tl">
                    <a:srgbClr val="000000"/>
                  </a:outerShdw>
                </a:effectLst>
              </a:rPr>
              <a:t>ΕΣΩΤΕΡΙΚΗ ΕΝΕΡΓΕΙΑ ΣΥΣΤΗΜΑΤΟΣ (</a:t>
            </a:r>
            <a:r>
              <a:rPr lang="en-US" altLang="en-US" b="1">
                <a:effectLst>
                  <a:outerShdw blurRad="38100" dist="38100" dir="2700000" algn="tl">
                    <a:srgbClr val="000000"/>
                  </a:outerShdw>
                </a:effectLst>
              </a:rPr>
              <a:t>U)</a:t>
            </a:r>
            <a:endParaRPr lang="en-GB" altLang="en-US" b="1">
              <a:effectLst>
                <a:outerShdw blurRad="38100" dist="38100" dir="2700000" algn="tl">
                  <a:srgbClr val="000000"/>
                </a:outerShdw>
              </a:effectLst>
            </a:endParaRPr>
          </a:p>
        </p:txBody>
      </p:sp>
      <p:sp>
        <p:nvSpPr>
          <p:cNvPr id="8195" name="Text Box 3"/>
          <p:cNvSpPr txBox="1">
            <a:spLocks noChangeArrowheads="1"/>
          </p:cNvSpPr>
          <p:nvPr/>
        </p:nvSpPr>
        <p:spPr bwMode="auto">
          <a:xfrm>
            <a:off x="381000" y="533400"/>
            <a:ext cx="8305800" cy="2246313"/>
          </a:xfrm>
          <a:prstGeom prst="rect">
            <a:avLst/>
          </a:prstGeom>
          <a:noFill/>
          <a:ln w="76200" cmpd="tri">
            <a:solidFill>
              <a:srgbClr val="CCF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anose="05000000000000000000" pitchFamily="2" charset="2"/>
              <a:buNone/>
            </a:pPr>
            <a:r>
              <a:rPr lang="el-GR" altLang="en-US" sz="1600" u="sng">
                <a:solidFill>
                  <a:schemeClr val="accent1"/>
                </a:solidFill>
                <a:effectLst>
                  <a:outerShdw blurRad="38100" dist="38100" dir="2700000" algn="tl">
                    <a:srgbClr val="000000"/>
                  </a:outerShdw>
                </a:effectLst>
              </a:rPr>
              <a:t>Διατύπωση 1ου θερμοδυναμικού νόμου σε ανοικτό σύστημα</a:t>
            </a:r>
          </a:p>
          <a:p>
            <a:pPr algn="ctr">
              <a:spcBef>
                <a:spcPct val="50000"/>
              </a:spcBef>
              <a:buFont typeface="Wingdings" panose="05000000000000000000" pitchFamily="2" charset="2"/>
              <a:buNone/>
            </a:pPr>
            <a:r>
              <a:rPr lang="en-US" altLang="en-US" sz="1600">
                <a:solidFill>
                  <a:schemeClr val="accent1"/>
                </a:solidFill>
                <a:effectLst>
                  <a:outerShdw blurRad="38100" dist="38100" dir="2700000" algn="tl">
                    <a:srgbClr val="000000"/>
                  </a:outerShdw>
                </a:effectLst>
              </a:rPr>
              <a:t>dU = dQ + dW</a:t>
            </a:r>
            <a:r>
              <a:rPr lang="el-GR" altLang="en-US" sz="1600">
                <a:solidFill>
                  <a:schemeClr val="accent1"/>
                </a:solidFill>
                <a:effectLst>
                  <a:outerShdw blurRad="38100" dist="38100" dir="2700000" algn="tl">
                    <a:srgbClr val="000000"/>
                  </a:outerShdw>
                </a:effectLst>
              </a:rPr>
              <a:t> + </a:t>
            </a:r>
            <a:r>
              <a:rPr lang="en-US" altLang="en-US" sz="1600">
                <a:solidFill>
                  <a:schemeClr val="accent1"/>
                </a:solidFill>
                <a:effectLst>
                  <a:outerShdw blurRad="38100" dist="38100" dir="2700000" algn="tl">
                    <a:srgbClr val="000000"/>
                  </a:outerShdw>
                </a:effectLst>
              </a:rPr>
              <a:t>dU</a:t>
            </a:r>
            <a:r>
              <a:rPr lang="en-US" altLang="en-US" sz="1600" baseline="-25000">
                <a:solidFill>
                  <a:schemeClr val="accent1"/>
                </a:solidFill>
                <a:effectLst>
                  <a:outerShdw blurRad="38100" dist="38100" dir="2700000" algn="tl">
                    <a:srgbClr val="000000"/>
                  </a:outerShdw>
                </a:effectLst>
              </a:rPr>
              <a:t>matter</a:t>
            </a:r>
          </a:p>
          <a:p>
            <a:pPr>
              <a:spcBef>
                <a:spcPct val="50000"/>
              </a:spcBef>
              <a:buFont typeface="Wingdings" panose="05000000000000000000" pitchFamily="2" charset="2"/>
              <a:buChar char="Ø"/>
            </a:pPr>
            <a:r>
              <a:rPr lang="en-US" altLang="en-US" sz="1600">
                <a:effectLst>
                  <a:outerShdw blurRad="38100" dist="38100" dir="2700000" algn="tl">
                    <a:srgbClr val="000000"/>
                  </a:outerShdw>
                </a:effectLst>
              </a:rPr>
              <a:t> dU </a:t>
            </a:r>
            <a:r>
              <a:rPr lang="el-GR" altLang="en-US" sz="1600">
                <a:effectLst>
                  <a:outerShdw blurRad="38100" dist="38100" dir="2700000" algn="tl">
                    <a:srgbClr val="000000"/>
                  </a:outerShdw>
                </a:effectLst>
              </a:rPr>
              <a:t>είναι η μεταβολή της εσωτερικής ενέργειας του συστήματος</a:t>
            </a:r>
          </a:p>
          <a:p>
            <a:pPr>
              <a:spcBef>
                <a:spcPct val="50000"/>
              </a:spcBef>
              <a:buFont typeface="Wingdings" panose="05000000000000000000" pitchFamily="2" charset="2"/>
              <a:buChar char="Ø"/>
            </a:pPr>
            <a:r>
              <a:rPr lang="el-GR" altLang="en-US" sz="1600">
                <a:effectLst>
                  <a:outerShdw blurRad="38100" dist="38100" dir="2700000" algn="tl">
                    <a:srgbClr val="000000"/>
                  </a:outerShdw>
                </a:effectLst>
              </a:rPr>
              <a:t> </a:t>
            </a:r>
            <a:r>
              <a:rPr lang="en-US" altLang="en-US" sz="1600">
                <a:effectLst>
                  <a:outerShdw blurRad="38100" dist="38100" dir="2700000" algn="tl">
                    <a:srgbClr val="000000"/>
                  </a:outerShdw>
                </a:effectLst>
              </a:rPr>
              <a:t>dQ </a:t>
            </a:r>
            <a:r>
              <a:rPr lang="el-GR" altLang="en-US" sz="1600">
                <a:effectLst>
                  <a:outerShdw blurRad="38100" dist="38100" dir="2700000" algn="tl">
                    <a:srgbClr val="000000"/>
                  </a:outerShdw>
                </a:effectLst>
              </a:rPr>
              <a:t>είναι το ποσό θερμότητας που εναλλάσσεται ανάμεσα στο σύστημα και το περιβάλλον του</a:t>
            </a:r>
          </a:p>
          <a:p>
            <a:pPr>
              <a:spcBef>
                <a:spcPct val="50000"/>
              </a:spcBef>
              <a:buFont typeface="Wingdings" panose="05000000000000000000" pitchFamily="2" charset="2"/>
              <a:buChar char="Ø"/>
            </a:pPr>
            <a:r>
              <a:rPr lang="el-GR" altLang="en-US" sz="1600">
                <a:effectLst>
                  <a:outerShdw blurRad="38100" dist="38100" dir="2700000" algn="tl">
                    <a:srgbClr val="000000"/>
                  </a:outerShdw>
                </a:effectLst>
              </a:rPr>
              <a:t> </a:t>
            </a:r>
            <a:r>
              <a:rPr lang="en-US" altLang="en-US" sz="1600">
                <a:effectLst>
                  <a:outerShdw blurRad="38100" dist="38100" dir="2700000" algn="tl">
                    <a:srgbClr val="000000"/>
                  </a:outerShdw>
                </a:effectLst>
              </a:rPr>
              <a:t>dW </a:t>
            </a:r>
            <a:r>
              <a:rPr lang="el-GR" altLang="en-US" sz="1600">
                <a:effectLst>
                  <a:outerShdw blurRad="38100" dist="38100" dir="2700000" algn="tl">
                    <a:srgbClr val="000000"/>
                  </a:outerShdw>
                </a:effectLst>
              </a:rPr>
              <a:t>είναι το έργο που εκρέει ή εισρέει στο σύστημα </a:t>
            </a:r>
            <a:endParaRPr lang="en-US" altLang="en-US" sz="1600">
              <a:effectLst>
                <a:outerShdw blurRad="38100" dist="38100" dir="2700000" algn="tl">
                  <a:srgbClr val="000000"/>
                </a:outerShdw>
              </a:effectLst>
            </a:endParaRPr>
          </a:p>
          <a:p>
            <a:pPr>
              <a:spcBef>
                <a:spcPct val="50000"/>
              </a:spcBef>
              <a:buFont typeface="Wingdings" panose="05000000000000000000" pitchFamily="2" charset="2"/>
              <a:buChar char="Ø"/>
            </a:pPr>
            <a:r>
              <a:rPr lang="en-US" altLang="en-US" sz="1600">
                <a:effectLst>
                  <a:outerShdw blurRad="38100" dist="38100" dir="2700000" algn="tl">
                    <a:srgbClr val="000000"/>
                  </a:outerShdw>
                </a:effectLst>
              </a:rPr>
              <a:t> dU</a:t>
            </a:r>
            <a:r>
              <a:rPr lang="en-US" altLang="en-US" sz="1600" baseline="-25000">
                <a:effectLst>
                  <a:outerShdw blurRad="38100" dist="38100" dir="2700000" algn="tl">
                    <a:srgbClr val="000000"/>
                  </a:outerShdw>
                </a:effectLst>
              </a:rPr>
              <a:t>matter </a:t>
            </a:r>
            <a:r>
              <a:rPr lang="el-GR" altLang="en-US" sz="1600">
                <a:effectLst>
                  <a:outerShdw blurRad="38100" dist="38100" dir="2700000" algn="tl">
                    <a:srgbClr val="000000"/>
                  </a:outerShdw>
                </a:effectLst>
              </a:rPr>
              <a:t>είναι η μεταβολή εσωτερικής ενέργειας λόγω της ροής ύλης</a:t>
            </a:r>
            <a:endParaRPr lang="en-GB" altLang="en-US" sz="1600">
              <a:effectLst>
                <a:outerShdw blurRad="38100" dist="38100" dir="2700000" algn="tl">
                  <a:srgbClr val="000000"/>
                </a:outerShdw>
              </a:effectLst>
            </a:endParaRPr>
          </a:p>
        </p:txBody>
      </p:sp>
      <p:sp>
        <p:nvSpPr>
          <p:cNvPr id="8196" name="Text Box 4"/>
          <p:cNvSpPr txBox="1">
            <a:spLocks noChangeArrowheads="1"/>
          </p:cNvSpPr>
          <p:nvPr/>
        </p:nvSpPr>
        <p:spPr bwMode="auto">
          <a:xfrm>
            <a:off x="381000" y="2971800"/>
            <a:ext cx="8229600" cy="351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a:t>Με τον όρο έργο χαρακτηρίζουμε</a:t>
            </a:r>
            <a:r>
              <a:rPr lang="en-US" altLang="en-US" sz="1600"/>
              <a:t>:</a:t>
            </a:r>
          </a:p>
          <a:p>
            <a:pPr>
              <a:spcBef>
                <a:spcPct val="50000"/>
              </a:spcBef>
              <a:buFont typeface="Wingdings" panose="05000000000000000000" pitchFamily="2" charset="2"/>
              <a:buChar char="ü"/>
            </a:pPr>
            <a:r>
              <a:rPr lang="en-US" altLang="en-US" sz="1600"/>
              <a:t> </a:t>
            </a:r>
            <a:r>
              <a:rPr lang="el-GR" altLang="en-US" sz="1600"/>
              <a:t>Το </a:t>
            </a:r>
            <a:r>
              <a:rPr lang="el-GR" altLang="en-US" sz="1600" u="sng"/>
              <a:t>μηχανικό έργο</a:t>
            </a:r>
            <a:r>
              <a:rPr lang="el-GR" altLang="en-US" sz="1600"/>
              <a:t> που οφείλεται σε μεταβολές του όγκου του συστήματος που στα χημικά συστήματα σχετίζονται πάντα με τη μεταβολή στη πίεση του συστήματος</a:t>
            </a:r>
          </a:p>
          <a:p>
            <a:pPr algn="ctr">
              <a:spcBef>
                <a:spcPct val="50000"/>
              </a:spcBef>
              <a:buFont typeface="Wingdings" panose="05000000000000000000" pitchFamily="2" charset="2"/>
              <a:buNone/>
            </a:pPr>
            <a:r>
              <a:rPr lang="en-US" altLang="en-US" sz="1600">
                <a:effectLst>
                  <a:outerShdw blurRad="38100" dist="38100" dir="2700000" algn="tl">
                    <a:srgbClr val="000000"/>
                  </a:outerShdw>
                </a:effectLst>
              </a:rPr>
              <a:t>dW</a:t>
            </a:r>
            <a:r>
              <a:rPr lang="el-GR" altLang="en-US" sz="1600" baseline="-25000">
                <a:effectLst>
                  <a:outerShdw blurRad="38100" dist="38100" dir="2700000" algn="tl">
                    <a:srgbClr val="000000"/>
                  </a:outerShdw>
                </a:effectLst>
              </a:rPr>
              <a:t>μηχ</a:t>
            </a:r>
            <a:r>
              <a:rPr lang="el-GR" altLang="en-US" sz="1600">
                <a:effectLst>
                  <a:outerShdw blurRad="38100" dist="38100" dir="2700000" algn="tl">
                    <a:srgbClr val="000000"/>
                  </a:outerShdw>
                </a:effectLst>
              </a:rPr>
              <a:t>= - </a:t>
            </a:r>
            <a:r>
              <a:rPr lang="en-US" altLang="en-US" sz="1600">
                <a:effectLst>
                  <a:outerShdw blurRad="38100" dist="38100" dir="2700000" algn="tl">
                    <a:srgbClr val="000000"/>
                  </a:outerShdw>
                </a:effectLst>
              </a:rPr>
              <a:t>P.dV </a:t>
            </a:r>
          </a:p>
          <a:p>
            <a:pPr algn="ctr">
              <a:spcBef>
                <a:spcPct val="50000"/>
              </a:spcBef>
              <a:buFont typeface="Wingdings" panose="05000000000000000000" pitchFamily="2" charset="2"/>
              <a:buNone/>
            </a:pPr>
            <a:r>
              <a:rPr lang="en-US" altLang="en-US" sz="1600">
                <a:effectLst>
                  <a:outerShdw blurRad="38100" dist="38100" dir="2700000" algn="tl">
                    <a:srgbClr val="000000"/>
                  </a:outerShdw>
                </a:effectLst>
              </a:rPr>
              <a:t>P = </a:t>
            </a:r>
            <a:r>
              <a:rPr lang="el-GR" altLang="en-US" sz="1600">
                <a:effectLst>
                  <a:outerShdw blurRad="38100" dist="38100" dir="2700000" algn="tl">
                    <a:srgbClr val="000000"/>
                  </a:outerShdw>
                </a:effectLst>
              </a:rPr>
              <a:t>Πίεση στο μετακινούμενο όριο του συστήματος      </a:t>
            </a:r>
            <a:r>
              <a:rPr lang="en-US" altLang="en-US" sz="1600">
                <a:effectLst>
                  <a:outerShdw blurRad="38100" dist="38100" dir="2700000" algn="tl">
                    <a:srgbClr val="000000"/>
                  </a:outerShdw>
                </a:effectLst>
              </a:rPr>
              <a:t>dV=</a:t>
            </a:r>
            <a:r>
              <a:rPr lang="el-GR" altLang="en-US" sz="1600">
                <a:effectLst>
                  <a:outerShdw blurRad="38100" dist="38100" dir="2700000" algn="tl">
                    <a:srgbClr val="000000"/>
                  </a:outerShdw>
                </a:effectLst>
              </a:rPr>
              <a:t>Μεταβολή όγκου</a:t>
            </a:r>
          </a:p>
          <a:p>
            <a:pPr algn="ctr">
              <a:spcBef>
                <a:spcPct val="50000"/>
              </a:spcBef>
              <a:buFont typeface="Wingdings" panose="05000000000000000000" pitchFamily="2" charset="2"/>
              <a:buNone/>
            </a:pPr>
            <a:r>
              <a:rPr lang="el-GR" altLang="en-US" sz="1600">
                <a:effectLst>
                  <a:outerShdw blurRad="38100" dist="38100" dir="2700000" algn="tl">
                    <a:srgbClr val="000000"/>
                  </a:outerShdw>
                </a:effectLst>
              </a:rPr>
              <a:t>Όταν </a:t>
            </a:r>
            <a:r>
              <a:rPr lang="en-US" altLang="en-US" sz="1600">
                <a:effectLst>
                  <a:outerShdw blurRad="38100" dist="38100" dir="2700000" algn="tl">
                    <a:srgbClr val="000000"/>
                  </a:outerShdw>
                </a:effectLst>
              </a:rPr>
              <a:t>dV&gt;0 (</a:t>
            </a:r>
            <a:r>
              <a:rPr lang="el-GR" altLang="en-US" sz="1600">
                <a:effectLst>
                  <a:outerShdw blurRad="38100" dist="38100" dir="2700000" algn="tl">
                    <a:srgbClr val="000000"/>
                  </a:outerShdw>
                </a:effectLst>
              </a:rPr>
              <a:t>αύξηση όγκου) </a:t>
            </a:r>
            <a:r>
              <a:rPr lang="el-GR" altLang="en-US" sz="1600">
                <a:effectLst>
                  <a:outerShdw blurRad="38100" dist="38100" dir="2700000" algn="tl">
                    <a:srgbClr val="000000"/>
                  </a:outerShdw>
                </a:effectLst>
                <a:sym typeface="Symbol" panose="05050102010706020507" pitchFamily="18" charset="2"/>
              </a:rPr>
              <a:t> </a:t>
            </a:r>
            <a:r>
              <a:rPr lang="en-US" altLang="en-US" sz="1600">
                <a:effectLst>
                  <a:outerShdw blurRad="38100" dist="38100" dir="2700000" algn="tl">
                    <a:srgbClr val="000000"/>
                  </a:outerShdw>
                </a:effectLst>
              </a:rPr>
              <a:t>dW</a:t>
            </a:r>
            <a:r>
              <a:rPr lang="el-GR" altLang="en-US" sz="1600" baseline="-25000">
                <a:effectLst>
                  <a:outerShdw blurRad="38100" dist="38100" dir="2700000" algn="tl">
                    <a:srgbClr val="000000"/>
                  </a:outerShdw>
                </a:effectLst>
              </a:rPr>
              <a:t>μηχ</a:t>
            </a:r>
            <a:r>
              <a:rPr lang="el-GR" altLang="en-US" sz="1600">
                <a:effectLst>
                  <a:outerShdw blurRad="38100" dist="38100" dir="2700000" algn="tl">
                    <a:srgbClr val="000000"/>
                  </a:outerShdw>
                </a:effectLst>
              </a:rPr>
              <a:t>&lt;0 (εκροή έργου)</a:t>
            </a:r>
          </a:p>
          <a:p>
            <a:pPr algn="ctr">
              <a:spcBef>
                <a:spcPct val="50000"/>
              </a:spcBef>
              <a:buFont typeface="Wingdings" panose="05000000000000000000" pitchFamily="2" charset="2"/>
              <a:buNone/>
            </a:pPr>
            <a:r>
              <a:rPr lang="el-GR" altLang="en-US" sz="1600">
                <a:effectLst>
                  <a:outerShdw blurRad="38100" dist="38100" dir="2700000" algn="tl">
                    <a:srgbClr val="000000"/>
                  </a:outerShdw>
                </a:effectLst>
              </a:rPr>
              <a:t>Όταν </a:t>
            </a:r>
            <a:r>
              <a:rPr lang="en-US" altLang="en-US" sz="1600">
                <a:effectLst>
                  <a:outerShdw blurRad="38100" dist="38100" dir="2700000" algn="tl">
                    <a:srgbClr val="000000"/>
                  </a:outerShdw>
                </a:effectLst>
              </a:rPr>
              <a:t>dV</a:t>
            </a:r>
            <a:r>
              <a:rPr lang="el-GR" altLang="en-US" sz="1600">
                <a:effectLst>
                  <a:outerShdw blurRad="38100" dist="38100" dir="2700000" algn="tl">
                    <a:srgbClr val="000000"/>
                  </a:outerShdw>
                </a:effectLst>
              </a:rPr>
              <a:t>&lt;</a:t>
            </a:r>
            <a:r>
              <a:rPr lang="en-US" altLang="en-US" sz="1600">
                <a:effectLst>
                  <a:outerShdw blurRad="38100" dist="38100" dir="2700000" algn="tl">
                    <a:srgbClr val="000000"/>
                  </a:outerShdw>
                </a:effectLst>
              </a:rPr>
              <a:t>0 (</a:t>
            </a:r>
            <a:r>
              <a:rPr lang="el-GR" altLang="en-US" sz="1600">
                <a:effectLst>
                  <a:outerShdw blurRad="38100" dist="38100" dir="2700000" algn="tl">
                    <a:srgbClr val="000000"/>
                  </a:outerShdw>
                </a:effectLst>
              </a:rPr>
              <a:t>μείωση όγκου) </a:t>
            </a:r>
            <a:r>
              <a:rPr lang="el-GR" altLang="en-US" sz="1600">
                <a:effectLst>
                  <a:outerShdw blurRad="38100" dist="38100" dir="2700000" algn="tl">
                    <a:srgbClr val="000000"/>
                  </a:outerShdw>
                </a:effectLst>
                <a:sym typeface="Symbol" panose="05050102010706020507" pitchFamily="18" charset="2"/>
              </a:rPr>
              <a:t> </a:t>
            </a:r>
            <a:r>
              <a:rPr lang="en-US" altLang="en-US" sz="1600">
                <a:effectLst>
                  <a:outerShdw blurRad="38100" dist="38100" dir="2700000" algn="tl">
                    <a:srgbClr val="000000"/>
                  </a:outerShdw>
                </a:effectLst>
              </a:rPr>
              <a:t>dW</a:t>
            </a:r>
            <a:r>
              <a:rPr lang="el-GR" altLang="en-US" sz="1600" baseline="-25000">
                <a:effectLst>
                  <a:outerShdw blurRad="38100" dist="38100" dir="2700000" algn="tl">
                    <a:srgbClr val="000000"/>
                  </a:outerShdw>
                </a:effectLst>
              </a:rPr>
              <a:t>μηχ</a:t>
            </a:r>
            <a:r>
              <a:rPr lang="el-GR" altLang="en-US" sz="1600">
                <a:effectLst>
                  <a:outerShdw blurRad="38100" dist="38100" dir="2700000" algn="tl">
                    <a:srgbClr val="000000"/>
                  </a:outerShdw>
                </a:effectLst>
              </a:rPr>
              <a:t>&gt;0 (εισροή έργου)</a:t>
            </a:r>
          </a:p>
          <a:p>
            <a:pPr>
              <a:spcBef>
                <a:spcPct val="50000"/>
              </a:spcBef>
              <a:buFont typeface="Wingdings" panose="05000000000000000000" pitchFamily="2" charset="2"/>
              <a:buChar char="ü"/>
            </a:pPr>
            <a:r>
              <a:rPr lang="el-GR" altLang="en-US" sz="1600" baseline="-25000"/>
              <a:t> </a:t>
            </a:r>
            <a:r>
              <a:rPr lang="el-GR" altLang="en-US" sz="1600"/>
              <a:t>Το</a:t>
            </a:r>
            <a:r>
              <a:rPr lang="el-GR" altLang="en-US" sz="1600" baseline="-25000"/>
              <a:t> </a:t>
            </a:r>
            <a:r>
              <a:rPr lang="el-GR" altLang="en-US" sz="1600" u="sng"/>
              <a:t>ηλεκτροχημικό έργο</a:t>
            </a:r>
            <a:r>
              <a:rPr lang="el-GR" altLang="en-US" sz="1600"/>
              <a:t> που οφείλεται στο ηλεκτροστατικό πεδίο δυνάμεων</a:t>
            </a:r>
          </a:p>
          <a:p>
            <a:pPr algn="ctr">
              <a:spcBef>
                <a:spcPct val="50000"/>
              </a:spcBef>
              <a:buFont typeface="Wingdings" panose="05000000000000000000" pitchFamily="2" charset="2"/>
              <a:buNone/>
            </a:pPr>
            <a:r>
              <a:rPr lang="en-US" altLang="en-US" sz="1600">
                <a:effectLst>
                  <a:outerShdw blurRad="38100" dist="38100" dir="2700000" algn="tl">
                    <a:srgbClr val="000000"/>
                  </a:outerShdw>
                </a:effectLst>
              </a:rPr>
              <a:t>dW</a:t>
            </a:r>
            <a:r>
              <a:rPr lang="el-GR" altLang="en-US" sz="1600" baseline="-25000">
                <a:effectLst>
                  <a:outerShdw blurRad="38100" dist="38100" dir="2700000" algn="tl">
                    <a:srgbClr val="000000"/>
                  </a:outerShdw>
                </a:effectLst>
              </a:rPr>
              <a:t>ηλεκτρ</a:t>
            </a:r>
            <a:r>
              <a:rPr lang="el-GR" altLang="en-US" sz="1600">
                <a:effectLst>
                  <a:outerShdw blurRad="38100" dist="38100" dir="2700000" algn="tl">
                    <a:srgbClr val="000000"/>
                  </a:outerShdw>
                </a:effectLst>
              </a:rPr>
              <a:t>= Φ</a:t>
            </a:r>
            <a:r>
              <a:rPr lang="en-US" altLang="en-US" sz="1600">
                <a:effectLst>
                  <a:outerShdw blurRad="38100" dist="38100" dir="2700000" algn="tl">
                    <a:srgbClr val="000000"/>
                  </a:outerShdw>
                </a:effectLst>
              </a:rPr>
              <a:t>.dq</a:t>
            </a:r>
          </a:p>
          <a:p>
            <a:pPr algn="ctr">
              <a:spcBef>
                <a:spcPct val="50000"/>
              </a:spcBef>
              <a:buFont typeface="Wingdings" panose="05000000000000000000" pitchFamily="2" charset="2"/>
              <a:buNone/>
            </a:pPr>
            <a:r>
              <a:rPr lang="el-GR" altLang="en-US" sz="1600">
                <a:effectLst>
                  <a:outerShdw blurRad="38100" dist="38100" dir="2700000" algn="tl">
                    <a:srgbClr val="000000"/>
                  </a:outerShdw>
                </a:effectLst>
              </a:rPr>
              <a:t>Φ = Διαφορά δυναμικού     </a:t>
            </a:r>
            <a:r>
              <a:rPr lang="en-US" altLang="en-US" sz="1600">
                <a:effectLst>
                  <a:outerShdw blurRad="38100" dist="38100" dir="2700000" algn="tl">
                    <a:srgbClr val="000000"/>
                  </a:outerShdw>
                </a:effectLst>
              </a:rPr>
              <a:t>dq </a:t>
            </a:r>
            <a:r>
              <a:rPr lang="el-GR" altLang="en-US" sz="1600">
                <a:effectLst>
                  <a:outerShdw blurRad="38100" dist="38100" dir="2700000" algn="tl">
                    <a:srgbClr val="000000"/>
                  </a:outerShdw>
                </a:effectLst>
              </a:rPr>
              <a:t>= ποσότητα φορτίου που μεταφέρεται</a:t>
            </a:r>
            <a:endParaRPr lang="en-GB" altLang="en-US" sz="1600">
              <a:effectLst>
                <a:outerShdw blurRad="38100" dist="38100" dir="2700000" algn="tl">
                  <a:srgbClr val="000000"/>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 Box 3"/>
          <p:cNvSpPr txBox="1">
            <a:spLocks noChangeArrowheads="1"/>
          </p:cNvSpPr>
          <p:nvPr/>
        </p:nvSpPr>
        <p:spPr bwMode="auto">
          <a:xfrm>
            <a:off x="381000" y="533400"/>
            <a:ext cx="8382000" cy="5913438"/>
          </a:xfrm>
          <a:prstGeom prst="rect">
            <a:avLst/>
          </a:prstGeom>
          <a:noFill/>
          <a:ln w="76200" cmpd="tri">
            <a:solidFill>
              <a:srgbClr val="CCF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anose="05000000000000000000" pitchFamily="2" charset="2"/>
              <a:buNone/>
            </a:pPr>
            <a:r>
              <a:rPr lang="el-GR" altLang="en-US" sz="1600" u="sng">
                <a:solidFill>
                  <a:schemeClr val="accent1"/>
                </a:solidFill>
                <a:effectLst>
                  <a:outerShdw blurRad="38100" dist="38100" dir="2700000" algn="tl">
                    <a:srgbClr val="000000"/>
                  </a:outerShdw>
                </a:effectLst>
              </a:rPr>
              <a:t>Η αύξηση της εσωτερικής ενέργειας ενός χημικού συστήματος μπορεί να προκαλέσει τα παρακάτω αποτελέσματα </a:t>
            </a:r>
          </a:p>
          <a:p>
            <a:pPr>
              <a:spcBef>
                <a:spcPct val="50000"/>
              </a:spcBef>
              <a:buFont typeface="Wingdings" panose="05000000000000000000" pitchFamily="2" charset="2"/>
              <a:buChar char="Ø"/>
            </a:pPr>
            <a:r>
              <a:rPr lang="el-GR" altLang="en-US" sz="1600">
                <a:effectLst>
                  <a:outerShdw blurRad="38100" dist="38100" dir="2700000" algn="tl">
                    <a:srgbClr val="000000"/>
                  </a:outerShdw>
                </a:effectLst>
              </a:rPr>
              <a:t> </a:t>
            </a:r>
            <a:r>
              <a:rPr lang="el-GR" altLang="en-US" sz="1600">
                <a:solidFill>
                  <a:srgbClr val="CCFF33"/>
                </a:solidFill>
                <a:effectLst>
                  <a:outerShdw blurRad="38100" dist="38100" dir="2700000" algn="tl">
                    <a:srgbClr val="000000"/>
                  </a:outerShdw>
                </a:effectLst>
              </a:rPr>
              <a:t>Αύξηση της θερμοκρασίας του συστήματος</a:t>
            </a:r>
          </a:p>
          <a:p>
            <a:pPr>
              <a:spcBef>
                <a:spcPct val="50000"/>
              </a:spcBef>
              <a:buFont typeface="Wingdings" panose="05000000000000000000" pitchFamily="2" charset="2"/>
              <a:buChar char="Ø"/>
            </a:pPr>
            <a:endParaRPr lang="el-GR" altLang="en-US" sz="1600">
              <a:effectLst>
                <a:outerShdw blurRad="38100" dist="38100" dir="2700000" algn="tl">
                  <a:srgbClr val="000000"/>
                </a:outerShdw>
              </a:effectLst>
            </a:endParaRPr>
          </a:p>
          <a:p>
            <a:pPr>
              <a:spcBef>
                <a:spcPct val="50000"/>
              </a:spcBef>
              <a:buFont typeface="Wingdings" panose="05000000000000000000" pitchFamily="2" charset="2"/>
              <a:buNone/>
            </a:pPr>
            <a:endParaRPr lang="el-GR" altLang="en-US" sz="1600">
              <a:effectLst>
                <a:outerShdw blurRad="38100" dist="38100" dir="2700000" algn="tl">
                  <a:srgbClr val="000000"/>
                </a:outerShdw>
              </a:effectLst>
            </a:endParaRPr>
          </a:p>
          <a:p>
            <a:pPr>
              <a:spcBef>
                <a:spcPct val="50000"/>
              </a:spcBef>
              <a:buFont typeface="Wingdings" panose="05000000000000000000" pitchFamily="2" charset="2"/>
              <a:buNone/>
            </a:pPr>
            <a:endParaRPr lang="el-GR" altLang="en-US" sz="1600">
              <a:effectLst>
                <a:outerShdw blurRad="38100" dist="38100" dir="2700000" algn="tl">
                  <a:srgbClr val="000000"/>
                </a:outerShdw>
              </a:effectLst>
            </a:endParaRPr>
          </a:p>
          <a:p>
            <a:pPr>
              <a:spcBef>
                <a:spcPct val="50000"/>
              </a:spcBef>
              <a:buFont typeface="Wingdings" panose="05000000000000000000" pitchFamily="2" charset="2"/>
              <a:buChar char="Ø"/>
            </a:pPr>
            <a:r>
              <a:rPr lang="el-GR" altLang="en-US" sz="1600">
                <a:effectLst>
                  <a:outerShdw blurRad="38100" dist="38100" dir="2700000" algn="tl">
                    <a:srgbClr val="000000"/>
                  </a:outerShdw>
                </a:effectLst>
              </a:rPr>
              <a:t> </a:t>
            </a:r>
            <a:r>
              <a:rPr lang="el-GR" altLang="en-US" sz="1600">
                <a:solidFill>
                  <a:srgbClr val="CCFF33"/>
                </a:solidFill>
                <a:effectLst>
                  <a:outerShdw blurRad="38100" dist="38100" dir="2700000" algn="tl">
                    <a:srgbClr val="000000"/>
                  </a:outerShdw>
                </a:effectLst>
              </a:rPr>
              <a:t>Αλλαγή στη φυσική κατάσταση ενός συστατικού του συστήματος ή αλλαγή στη κρυσταλλική δομή του</a:t>
            </a:r>
          </a:p>
          <a:p>
            <a:pPr>
              <a:spcBef>
                <a:spcPct val="50000"/>
              </a:spcBef>
              <a:buFont typeface="Wingdings" panose="05000000000000000000" pitchFamily="2" charset="2"/>
              <a:buChar char="Ø"/>
            </a:pPr>
            <a:endParaRPr lang="el-GR" altLang="en-US" sz="1600">
              <a:effectLst>
                <a:outerShdw blurRad="38100" dist="38100" dir="2700000" algn="tl">
                  <a:srgbClr val="000000"/>
                </a:outerShdw>
              </a:effectLst>
            </a:endParaRPr>
          </a:p>
          <a:p>
            <a:pPr>
              <a:spcBef>
                <a:spcPct val="50000"/>
              </a:spcBef>
              <a:buFont typeface="Wingdings" panose="05000000000000000000" pitchFamily="2" charset="2"/>
              <a:buChar char="Ø"/>
            </a:pPr>
            <a:endParaRPr lang="el-GR" altLang="en-US" sz="1600">
              <a:effectLst>
                <a:outerShdw blurRad="38100" dist="38100" dir="2700000" algn="tl">
                  <a:srgbClr val="000000"/>
                </a:outerShdw>
              </a:effectLst>
            </a:endParaRPr>
          </a:p>
          <a:p>
            <a:pPr>
              <a:spcBef>
                <a:spcPct val="50000"/>
              </a:spcBef>
              <a:buFont typeface="Wingdings" panose="05000000000000000000" pitchFamily="2" charset="2"/>
              <a:buChar char="Ø"/>
            </a:pPr>
            <a:endParaRPr lang="el-GR" altLang="en-US" sz="1600">
              <a:effectLst>
                <a:outerShdw blurRad="38100" dist="38100" dir="2700000" algn="tl">
                  <a:srgbClr val="000000"/>
                </a:outerShdw>
              </a:effectLst>
            </a:endParaRPr>
          </a:p>
          <a:p>
            <a:pPr>
              <a:spcBef>
                <a:spcPct val="50000"/>
              </a:spcBef>
              <a:buFont typeface="Wingdings" panose="05000000000000000000" pitchFamily="2" charset="2"/>
              <a:buChar char="Ø"/>
            </a:pPr>
            <a:endParaRPr lang="el-GR" altLang="en-US" sz="1600">
              <a:effectLst>
                <a:outerShdw blurRad="38100" dist="38100" dir="2700000" algn="tl">
                  <a:srgbClr val="000000"/>
                </a:outerShdw>
              </a:effectLst>
            </a:endParaRPr>
          </a:p>
          <a:p>
            <a:pPr>
              <a:spcBef>
                <a:spcPct val="50000"/>
              </a:spcBef>
              <a:buFont typeface="Wingdings" panose="05000000000000000000" pitchFamily="2" charset="2"/>
              <a:buChar char="Ø"/>
            </a:pPr>
            <a:r>
              <a:rPr lang="el-GR" altLang="en-US" sz="1600">
                <a:effectLst>
                  <a:outerShdw blurRad="38100" dist="38100" dir="2700000" algn="tl">
                    <a:srgbClr val="000000"/>
                  </a:outerShdw>
                </a:effectLst>
              </a:rPr>
              <a:t> </a:t>
            </a:r>
            <a:r>
              <a:rPr lang="el-GR" altLang="en-US" sz="1600">
                <a:solidFill>
                  <a:srgbClr val="CCFF33"/>
                </a:solidFill>
                <a:effectLst>
                  <a:outerShdw blurRad="38100" dist="38100" dir="2700000" algn="tl">
                    <a:srgbClr val="000000"/>
                  </a:outerShdw>
                </a:effectLst>
              </a:rPr>
              <a:t>Διεξαγωγή μιας χημικής αντίδρασης διότι μπορεί να προκαλέσει το σπάσιμο των δεσμών του συστήματος και τη δημιουργία νέων δεσμών σε αυτό</a:t>
            </a:r>
          </a:p>
          <a:p>
            <a:pPr algn="ctr">
              <a:spcBef>
                <a:spcPct val="50000"/>
              </a:spcBef>
              <a:buFont typeface="Wingdings" panose="05000000000000000000" pitchFamily="2" charset="2"/>
              <a:buNone/>
            </a:pPr>
            <a:r>
              <a:rPr lang="el-GR" altLang="en-US" sz="1600">
                <a:solidFill>
                  <a:schemeClr val="accent1"/>
                </a:solidFill>
                <a:effectLst>
                  <a:outerShdw blurRad="38100" dist="38100" dir="2700000" algn="tl">
                    <a:srgbClr val="000000"/>
                  </a:outerShdw>
                </a:effectLst>
              </a:rPr>
              <a:t>Εάν και η αύξηση της εσωτερικής ενέργειας προκαλεί συχνά μια χημική αντίδραση</a:t>
            </a:r>
          </a:p>
          <a:p>
            <a:pPr algn="ctr">
              <a:spcBef>
                <a:spcPct val="50000"/>
              </a:spcBef>
              <a:buFont typeface="Wingdings" panose="05000000000000000000" pitchFamily="2" charset="2"/>
              <a:buNone/>
            </a:pPr>
            <a:r>
              <a:rPr lang="el-GR" altLang="en-US" sz="1600">
                <a:solidFill>
                  <a:schemeClr val="accent1"/>
                </a:solidFill>
                <a:effectLst>
                  <a:outerShdw blurRad="38100" dist="38100" dir="2700000" algn="tl">
                    <a:srgbClr val="000000"/>
                  </a:outerShdw>
                </a:effectLst>
              </a:rPr>
              <a:t>το τελικό αποτέλεσμα των αντιδράσεων είναι συνήθως </a:t>
            </a:r>
          </a:p>
          <a:p>
            <a:pPr algn="ctr">
              <a:spcBef>
                <a:spcPct val="50000"/>
              </a:spcBef>
              <a:buFont typeface="Wingdings" panose="05000000000000000000" pitchFamily="2" charset="2"/>
              <a:buNone/>
            </a:pPr>
            <a:r>
              <a:rPr lang="el-GR" altLang="en-US" sz="1600">
                <a:solidFill>
                  <a:schemeClr val="accent1"/>
                </a:solidFill>
                <a:effectLst>
                  <a:outerShdw blurRad="38100" dist="38100" dir="2700000" algn="tl">
                    <a:srgbClr val="000000"/>
                  </a:outerShdw>
                </a:effectLst>
              </a:rPr>
              <a:t>η μείωση της εσωτερικής ενέργειας του συστήματος</a:t>
            </a:r>
            <a:endParaRPr lang="en-GB" altLang="en-US" sz="1600">
              <a:solidFill>
                <a:schemeClr val="accent1"/>
              </a:solidFill>
              <a:effectLst>
                <a:outerShdw blurRad="38100" dist="38100" dir="2700000" algn="tl">
                  <a:srgbClr val="000000"/>
                </a:outerShdw>
              </a:effectLst>
            </a:endParaRPr>
          </a:p>
        </p:txBody>
      </p:sp>
      <p:sp>
        <p:nvSpPr>
          <p:cNvPr id="9218" name="Text Box 2"/>
          <p:cNvSpPr txBox="1">
            <a:spLocks noChangeArrowheads="1"/>
          </p:cNvSpPr>
          <p:nvPr/>
        </p:nvSpPr>
        <p:spPr bwMode="auto">
          <a:xfrm>
            <a:off x="914400" y="0"/>
            <a:ext cx="723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b="1">
                <a:effectLst>
                  <a:outerShdw blurRad="38100" dist="38100" dir="2700000" algn="tl">
                    <a:srgbClr val="000000"/>
                  </a:outerShdw>
                </a:effectLst>
              </a:rPr>
              <a:t>ΕΣΩΤΕΡΙΚΗ ΕΝΕΡΓΕΙΑ ΣΥΣΤΗΜΑΤΟΣ (</a:t>
            </a:r>
            <a:r>
              <a:rPr lang="en-US" altLang="en-US" b="1">
                <a:effectLst>
                  <a:outerShdw blurRad="38100" dist="38100" dir="2700000" algn="tl">
                    <a:srgbClr val="000000"/>
                  </a:outerShdw>
                </a:effectLst>
              </a:rPr>
              <a:t>U)</a:t>
            </a:r>
            <a:endParaRPr lang="en-GB" altLang="en-US" b="1">
              <a:effectLst>
                <a:outerShdw blurRad="38100" dist="38100" dir="2700000" algn="tl">
                  <a:srgbClr val="000000"/>
                </a:outerShdw>
              </a:effectLst>
            </a:endParaRPr>
          </a:p>
        </p:txBody>
      </p:sp>
      <p:sp>
        <p:nvSpPr>
          <p:cNvPr id="9220" name="Oval 4"/>
          <p:cNvSpPr>
            <a:spLocks noChangeArrowheads="1"/>
          </p:cNvSpPr>
          <p:nvPr/>
        </p:nvSpPr>
        <p:spPr bwMode="auto">
          <a:xfrm>
            <a:off x="1447800" y="1828800"/>
            <a:ext cx="685800" cy="685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1" name="Line 5"/>
          <p:cNvSpPr>
            <a:spLocks noChangeShapeType="1"/>
          </p:cNvSpPr>
          <p:nvPr/>
        </p:nvSpPr>
        <p:spPr bwMode="auto">
          <a:xfrm>
            <a:off x="1066800" y="2133600"/>
            <a:ext cx="533400" cy="0"/>
          </a:xfrm>
          <a:prstGeom prst="line">
            <a:avLst/>
          </a:prstGeom>
          <a:noFill/>
          <a:ln w="762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2" name="Text Box 6"/>
          <p:cNvSpPr txBox="1">
            <a:spLocks noChangeArrowheads="1"/>
          </p:cNvSpPr>
          <p:nvPr/>
        </p:nvSpPr>
        <p:spPr bwMode="auto">
          <a:xfrm>
            <a:off x="762000" y="16002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dQ&gt;0</a:t>
            </a:r>
            <a:endParaRPr lang="en-GB" altLang="en-US"/>
          </a:p>
        </p:txBody>
      </p:sp>
      <p:sp>
        <p:nvSpPr>
          <p:cNvPr id="9223" name="Oval 7"/>
          <p:cNvSpPr>
            <a:spLocks noChangeArrowheads="1"/>
          </p:cNvSpPr>
          <p:nvPr/>
        </p:nvSpPr>
        <p:spPr bwMode="auto">
          <a:xfrm>
            <a:off x="5867400" y="1828800"/>
            <a:ext cx="685800" cy="685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4" name="Line 8"/>
          <p:cNvSpPr>
            <a:spLocks noChangeShapeType="1"/>
          </p:cNvSpPr>
          <p:nvPr/>
        </p:nvSpPr>
        <p:spPr bwMode="auto">
          <a:xfrm>
            <a:off x="6477000" y="2133600"/>
            <a:ext cx="533400" cy="0"/>
          </a:xfrm>
          <a:prstGeom prst="line">
            <a:avLst/>
          </a:prstGeom>
          <a:noFill/>
          <a:ln w="76200">
            <a:solidFill>
              <a:schemeClr val="tx1"/>
            </a:solidFill>
            <a:round/>
            <a:headEnd type="stealth"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5" name="Text Box 9"/>
          <p:cNvSpPr txBox="1">
            <a:spLocks noChangeArrowheads="1"/>
          </p:cNvSpPr>
          <p:nvPr/>
        </p:nvSpPr>
        <p:spPr bwMode="auto">
          <a:xfrm>
            <a:off x="6781800" y="1752600"/>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dW&gt;0</a:t>
            </a:r>
            <a:endParaRPr lang="en-GB" altLang="en-US"/>
          </a:p>
        </p:txBody>
      </p:sp>
      <p:sp>
        <p:nvSpPr>
          <p:cNvPr id="9227" name="Oval 11"/>
          <p:cNvSpPr>
            <a:spLocks noChangeArrowheads="1"/>
          </p:cNvSpPr>
          <p:nvPr/>
        </p:nvSpPr>
        <p:spPr bwMode="auto">
          <a:xfrm>
            <a:off x="5943600" y="1905000"/>
            <a:ext cx="533400" cy="533400"/>
          </a:xfrm>
          <a:prstGeom prst="ellipse">
            <a:avLst/>
          </a:prstGeom>
          <a:solidFill>
            <a:srgbClr val="CC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8" name="Text Box 12"/>
          <p:cNvSpPr txBox="1">
            <a:spLocks noChangeArrowheads="1"/>
          </p:cNvSpPr>
          <p:nvPr/>
        </p:nvSpPr>
        <p:spPr bwMode="auto">
          <a:xfrm>
            <a:off x="5257800" y="1524000"/>
            <a:ext cx="1676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a:t>Συρίκνωση όγκου</a:t>
            </a:r>
            <a:endParaRPr lang="en-GB" altLang="en-US" sz="1600"/>
          </a:p>
        </p:txBody>
      </p:sp>
      <p:sp>
        <p:nvSpPr>
          <p:cNvPr id="9232" name="Text Box 16"/>
          <p:cNvSpPr txBox="1">
            <a:spLocks noChangeArrowheads="1"/>
          </p:cNvSpPr>
          <p:nvPr/>
        </p:nvSpPr>
        <p:spPr bwMode="auto">
          <a:xfrm>
            <a:off x="3581400" y="3886200"/>
            <a:ext cx="1600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a:t>Εξάτμιση νερού</a:t>
            </a:r>
            <a:endParaRPr lang="en-GB" altLang="en-US" sz="1600"/>
          </a:p>
        </p:txBody>
      </p:sp>
      <p:sp>
        <p:nvSpPr>
          <p:cNvPr id="9233" name="Rectangle 17"/>
          <p:cNvSpPr>
            <a:spLocks noChangeArrowheads="1"/>
          </p:cNvSpPr>
          <p:nvPr/>
        </p:nvSpPr>
        <p:spPr bwMode="auto">
          <a:xfrm>
            <a:off x="4038600" y="3352800"/>
            <a:ext cx="685800" cy="533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9" name="Rectangle 13"/>
          <p:cNvSpPr>
            <a:spLocks noChangeArrowheads="1"/>
          </p:cNvSpPr>
          <p:nvPr/>
        </p:nvSpPr>
        <p:spPr bwMode="auto">
          <a:xfrm>
            <a:off x="1981200" y="3352800"/>
            <a:ext cx="685800" cy="533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0" name="Line 14"/>
          <p:cNvSpPr>
            <a:spLocks noChangeShapeType="1"/>
          </p:cNvSpPr>
          <p:nvPr/>
        </p:nvSpPr>
        <p:spPr bwMode="auto">
          <a:xfrm>
            <a:off x="1524000" y="3581400"/>
            <a:ext cx="533400" cy="0"/>
          </a:xfrm>
          <a:prstGeom prst="line">
            <a:avLst/>
          </a:prstGeom>
          <a:noFill/>
          <a:ln w="762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1" name="Text Box 15"/>
          <p:cNvSpPr txBox="1">
            <a:spLocks noChangeArrowheads="1"/>
          </p:cNvSpPr>
          <p:nvPr/>
        </p:nvSpPr>
        <p:spPr bwMode="auto">
          <a:xfrm>
            <a:off x="685800" y="33528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dQ&gt;0</a:t>
            </a:r>
            <a:endParaRPr lang="en-GB" altLang="en-US"/>
          </a:p>
        </p:txBody>
      </p:sp>
      <p:sp>
        <p:nvSpPr>
          <p:cNvPr id="9234" name="Line 18"/>
          <p:cNvSpPr>
            <a:spLocks noChangeShapeType="1"/>
          </p:cNvSpPr>
          <p:nvPr/>
        </p:nvSpPr>
        <p:spPr bwMode="auto">
          <a:xfrm>
            <a:off x="3581400" y="3581400"/>
            <a:ext cx="533400" cy="0"/>
          </a:xfrm>
          <a:prstGeom prst="line">
            <a:avLst/>
          </a:prstGeom>
          <a:noFill/>
          <a:ln w="762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5" name="Text Box 19"/>
          <p:cNvSpPr txBox="1">
            <a:spLocks noChangeArrowheads="1"/>
          </p:cNvSpPr>
          <p:nvPr/>
        </p:nvSpPr>
        <p:spPr bwMode="auto">
          <a:xfrm>
            <a:off x="2743200" y="33528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dQ&gt;0</a:t>
            </a:r>
            <a:endParaRPr lang="en-GB" altLang="en-US"/>
          </a:p>
        </p:txBody>
      </p:sp>
      <p:sp>
        <p:nvSpPr>
          <p:cNvPr id="9237" name="Text Box 21"/>
          <p:cNvSpPr txBox="1">
            <a:spLocks noChangeArrowheads="1"/>
          </p:cNvSpPr>
          <p:nvPr/>
        </p:nvSpPr>
        <p:spPr bwMode="auto">
          <a:xfrm>
            <a:off x="1752600" y="3886200"/>
            <a:ext cx="1219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a:t>Τήξη Πάγου</a:t>
            </a:r>
            <a:endParaRPr lang="en-GB" altLang="en-US" sz="1600"/>
          </a:p>
        </p:txBody>
      </p:sp>
      <p:sp>
        <p:nvSpPr>
          <p:cNvPr id="9239" name="Rectangle 23"/>
          <p:cNvSpPr>
            <a:spLocks noChangeArrowheads="1"/>
          </p:cNvSpPr>
          <p:nvPr/>
        </p:nvSpPr>
        <p:spPr bwMode="auto">
          <a:xfrm>
            <a:off x="6781800" y="3352800"/>
            <a:ext cx="685800" cy="533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0" name="Line 24"/>
          <p:cNvSpPr>
            <a:spLocks noChangeShapeType="1"/>
          </p:cNvSpPr>
          <p:nvPr/>
        </p:nvSpPr>
        <p:spPr bwMode="auto">
          <a:xfrm>
            <a:off x="6324600" y="3657600"/>
            <a:ext cx="533400" cy="0"/>
          </a:xfrm>
          <a:prstGeom prst="line">
            <a:avLst/>
          </a:prstGeom>
          <a:noFill/>
          <a:ln w="762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1" name="Text Box 25"/>
          <p:cNvSpPr txBox="1">
            <a:spLocks noChangeArrowheads="1"/>
          </p:cNvSpPr>
          <p:nvPr/>
        </p:nvSpPr>
        <p:spPr bwMode="auto">
          <a:xfrm>
            <a:off x="5562600" y="3429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dQ&gt;0</a:t>
            </a:r>
            <a:endParaRPr lang="en-GB" altLang="en-US"/>
          </a:p>
        </p:txBody>
      </p:sp>
      <p:sp>
        <p:nvSpPr>
          <p:cNvPr id="9244" name="Text Box 28"/>
          <p:cNvSpPr txBox="1">
            <a:spLocks noChangeArrowheads="1"/>
          </p:cNvSpPr>
          <p:nvPr/>
        </p:nvSpPr>
        <p:spPr bwMode="auto">
          <a:xfrm>
            <a:off x="5029200" y="3886200"/>
            <a:ext cx="38862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600"/>
              <a:t>AlOOH(boehmite) </a:t>
            </a:r>
            <a:r>
              <a:rPr lang="en-US" altLang="en-US" sz="1600">
                <a:sym typeface="Symbol" panose="05050102010706020507" pitchFamily="18" charset="2"/>
              </a:rPr>
              <a:t> AlOOH(diaspore)</a:t>
            </a:r>
          </a:p>
          <a:p>
            <a:pPr algn="ctr">
              <a:spcBef>
                <a:spcPct val="50000"/>
              </a:spcBef>
            </a:pPr>
            <a:r>
              <a:rPr lang="el-GR" altLang="en-US" sz="1600">
                <a:sym typeface="Symbol" panose="05050102010706020507" pitchFamily="18" charset="2"/>
              </a:rPr>
              <a:t>Πολυμορφισμός</a:t>
            </a:r>
            <a:endParaRPr lang="en-GB" altLang="en-US" sz="16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914400" y="0"/>
            <a:ext cx="7239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b="1">
                <a:effectLst>
                  <a:outerShdw blurRad="38100" dist="38100" dir="2700000" algn="tl">
                    <a:srgbClr val="000000"/>
                  </a:outerShdw>
                </a:effectLst>
              </a:rPr>
              <a:t>ΕΝΘΑΛΠΙΑ ΣΥΣΤΗΜΑΤΟΣ (</a:t>
            </a:r>
            <a:r>
              <a:rPr lang="en-US" altLang="en-US" b="1">
                <a:effectLst>
                  <a:outerShdw blurRad="38100" dist="38100" dir="2700000" algn="tl">
                    <a:srgbClr val="000000"/>
                  </a:outerShdw>
                </a:effectLst>
              </a:rPr>
              <a:t>H)</a:t>
            </a:r>
            <a:endParaRPr lang="en-GB" altLang="en-US" b="1">
              <a:effectLst>
                <a:outerShdw blurRad="38100" dist="38100" dir="2700000" algn="tl">
                  <a:srgbClr val="000000"/>
                </a:outerShdw>
              </a:effectLst>
            </a:endParaRPr>
          </a:p>
        </p:txBody>
      </p:sp>
      <p:sp>
        <p:nvSpPr>
          <p:cNvPr id="10243" name="Text Box 3"/>
          <p:cNvSpPr txBox="1">
            <a:spLocks noChangeArrowheads="1"/>
          </p:cNvSpPr>
          <p:nvPr/>
        </p:nvSpPr>
        <p:spPr bwMode="auto">
          <a:xfrm>
            <a:off x="381000" y="533400"/>
            <a:ext cx="8305800" cy="2979738"/>
          </a:xfrm>
          <a:prstGeom prst="rect">
            <a:avLst/>
          </a:prstGeom>
          <a:noFill/>
          <a:ln w="76200" cmpd="tri">
            <a:solidFill>
              <a:srgbClr val="CCF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anose="05000000000000000000" pitchFamily="2" charset="2"/>
              <a:buNone/>
            </a:pPr>
            <a:r>
              <a:rPr lang="el-GR" altLang="en-US" sz="1600" u="sng">
                <a:solidFill>
                  <a:schemeClr val="accent1"/>
                </a:solidFill>
                <a:effectLst>
                  <a:outerShdw blurRad="38100" dist="38100" dir="2700000" algn="tl">
                    <a:srgbClr val="000000"/>
                  </a:outerShdw>
                </a:effectLst>
              </a:rPr>
              <a:t>Ενθαλπία ενός συστήματος ονομάζεται η ολική ενέργεια του συστήματος όταν αυτό βρίσκεται υπό σταθερή πίεση</a:t>
            </a:r>
            <a:endParaRPr lang="el-GR" altLang="en-US" sz="1600">
              <a:solidFill>
                <a:schemeClr val="accent1"/>
              </a:solidFill>
              <a:effectLst>
                <a:outerShdw blurRad="38100" dist="38100" dir="2700000" algn="tl">
                  <a:srgbClr val="000000"/>
                </a:outerShdw>
              </a:effectLst>
            </a:endParaRPr>
          </a:p>
          <a:p>
            <a:pPr algn="ctr">
              <a:spcBef>
                <a:spcPct val="50000"/>
              </a:spcBef>
              <a:buFont typeface="Wingdings" panose="05000000000000000000" pitchFamily="2" charset="2"/>
              <a:buNone/>
            </a:pPr>
            <a:r>
              <a:rPr lang="el-GR" altLang="en-US" sz="1600">
                <a:solidFill>
                  <a:schemeClr val="accent1"/>
                </a:solidFill>
                <a:effectLst>
                  <a:outerShdw blurRad="38100" dist="38100" dir="2700000" algn="tl">
                    <a:srgbClr val="000000"/>
                  </a:outerShdw>
                </a:effectLst>
              </a:rPr>
              <a:t>Η = </a:t>
            </a:r>
            <a:r>
              <a:rPr lang="en-US" altLang="en-US" sz="1600">
                <a:solidFill>
                  <a:schemeClr val="accent1"/>
                </a:solidFill>
                <a:effectLst>
                  <a:outerShdw blurRad="38100" dist="38100" dir="2700000" algn="tl">
                    <a:srgbClr val="000000"/>
                  </a:outerShdw>
                </a:effectLst>
              </a:rPr>
              <a:t>U + PV</a:t>
            </a:r>
          </a:p>
          <a:p>
            <a:pPr>
              <a:spcBef>
                <a:spcPct val="50000"/>
              </a:spcBef>
              <a:buFont typeface="Wingdings" panose="05000000000000000000" pitchFamily="2" charset="2"/>
              <a:buNone/>
            </a:pPr>
            <a:r>
              <a:rPr lang="el-GR" altLang="en-US" sz="1600">
                <a:effectLst>
                  <a:outerShdw blurRad="38100" dist="38100" dir="2700000" algn="tl">
                    <a:srgbClr val="000000"/>
                  </a:outerShdw>
                </a:effectLst>
              </a:rPr>
              <a:t>Εφαρμόζοντας τον 1ο Θερμοδυναμικό Νόμο για κλειστό σύστημα</a:t>
            </a:r>
            <a:r>
              <a:rPr lang="en-US" altLang="en-US" sz="1600">
                <a:effectLst>
                  <a:outerShdw blurRad="38100" dist="38100" dir="2700000" algn="tl">
                    <a:srgbClr val="000000"/>
                  </a:outerShdw>
                </a:effectLst>
              </a:rPr>
              <a:t> </a:t>
            </a:r>
            <a:r>
              <a:rPr lang="el-GR" altLang="en-US" sz="1600">
                <a:effectLst>
                  <a:outerShdw blurRad="38100" dist="38100" dir="2700000" algn="tl">
                    <a:srgbClr val="000000"/>
                  </a:outerShdw>
                </a:effectLst>
              </a:rPr>
              <a:t>και </a:t>
            </a:r>
            <a:r>
              <a:rPr lang="en-US" altLang="en-US" sz="1600">
                <a:effectLst>
                  <a:outerShdw blurRad="38100" dist="38100" dir="2700000" algn="tl">
                    <a:srgbClr val="000000"/>
                  </a:outerShdw>
                </a:effectLst>
              </a:rPr>
              <a:t>P </a:t>
            </a:r>
            <a:r>
              <a:rPr lang="el-GR" altLang="en-US" sz="1600">
                <a:effectLst>
                  <a:outerShdw blurRad="38100" dist="38100" dir="2700000" algn="tl">
                    <a:srgbClr val="000000"/>
                  </a:outerShdw>
                </a:effectLst>
              </a:rPr>
              <a:t>σταθερή,</a:t>
            </a:r>
          </a:p>
          <a:p>
            <a:pPr algn="ctr">
              <a:spcBef>
                <a:spcPct val="50000"/>
              </a:spcBef>
              <a:buFont typeface="Wingdings" panose="05000000000000000000" pitchFamily="2" charset="2"/>
              <a:buNone/>
            </a:pPr>
            <a:r>
              <a:rPr lang="en-US" altLang="en-US" sz="1600">
                <a:effectLst>
                  <a:outerShdw blurRad="38100" dist="38100" dir="2700000" algn="tl">
                    <a:srgbClr val="000000"/>
                  </a:outerShdw>
                </a:effectLst>
              </a:rPr>
              <a:t>dU = dQ + dW</a:t>
            </a:r>
            <a:r>
              <a:rPr lang="el-GR" altLang="en-US" sz="1600">
                <a:effectLst>
                  <a:outerShdw blurRad="38100" dist="38100" dir="2700000" algn="tl">
                    <a:srgbClr val="000000"/>
                  </a:outerShdw>
                </a:effectLst>
              </a:rPr>
              <a:t> = </a:t>
            </a:r>
            <a:r>
              <a:rPr lang="en-US" altLang="en-US" sz="1600">
                <a:effectLst>
                  <a:outerShdw blurRad="38100" dist="38100" dir="2700000" algn="tl">
                    <a:srgbClr val="000000"/>
                  </a:outerShdw>
                </a:effectLst>
              </a:rPr>
              <a:t>dQ </a:t>
            </a:r>
            <a:r>
              <a:rPr lang="el-GR" altLang="en-US" sz="1600">
                <a:effectLst>
                  <a:outerShdw blurRad="38100" dist="38100" dir="2700000" algn="tl">
                    <a:srgbClr val="000000"/>
                  </a:outerShdw>
                </a:effectLst>
              </a:rPr>
              <a:t>– </a:t>
            </a:r>
            <a:r>
              <a:rPr lang="en-US" altLang="en-US" sz="1600">
                <a:effectLst>
                  <a:outerShdw blurRad="38100" dist="38100" dir="2700000" algn="tl">
                    <a:srgbClr val="000000"/>
                  </a:outerShdw>
                </a:effectLst>
              </a:rPr>
              <a:t>PdV </a:t>
            </a:r>
            <a:r>
              <a:rPr lang="en-US" altLang="en-US" sz="1600">
                <a:effectLst>
                  <a:outerShdw blurRad="38100" dist="38100" dir="2700000" algn="tl">
                    <a:srgbClr val="000000"/>
                  </a:outerShdw>
                </a:effectLst>
                <a:sym typeface="Symbol" panose="05050102010706020507" pitchFamily="18" charset="2"/>
              </a:rPr>
              <a:t> dQ</a:t>
            </a:r>
            <a:r>
              <a:rPr lang="en-US" altLang="en-US" sz="1600" baseline="-25000">
                <a:effectLst>
                  <a:outerShdw blurRad="38100" dist="38100" dir="2700000" algn="tl">
                    <a:srgbClr val="000000"/>
                  </a:outerShdw>
                </a:effectLst>
                <a:sym typeface="Symbol" panose="05050102010706020507" pitchFamily="18" charset="2"/>
              </a:rPr>
              <a:t>P</a:t>
            </a:r>
            <a:r>
              <a:rPr lang="en-US" altLang="en-US" sz="1600">
                <a:effectLst>
                  <a:outerShdw blurRad="38100" dist="38100" dir="2700000" algn="tl">
                    <a:srgbClr val="000000"/>
                  </a:outerShdw>
                </a:effectLst>
                <a:sym typeface="Symbol" panose="05050102010706020507" pitchFamily="18" charset="2"/>
              </a:rPr>
              <a:t> = dU + PdV = d(U+PV) </a:t>
            </a:r>
          </a:p>
          <a:p>
            <a:pPr algn="ctr">
              <a:spcBef>
                <a:spcPct val="50000"/>
              </a:spcBef>
              <a:buFont typeface="Wingdings" panose="05000000000000000000" pitchFamily="2" charset="2"/>
              <a:buNone/>
            </a:pPr>
            <a:r>
              <a:rPr lang="en-US" altLang="en-US" sz="1600">
                <a:solidFill>
                  <a:schemeClr val="accent1"/>
                </a:solidFill>
                <a:effectLst>
                  <a:outerShdw blurRad="38100" dist="38100" dir="2700000" algn="tl">
                    <a:srgbClr val="000000"/>
                  </a:outerShdw>
                </a:effectLst>
              </a:rPr>
              <a:t>dH = </a:t>
            </a:r>
            <a:r>
              <a:rPr lang="en-US" altLang="en-US" sz="1600">
                <a:solidFill>
                  <a:schemeClr val="accent1"/>
                </a:solidFill>
                <a:effectLst>
                  <a:outerShdw blurRad="38100" dist="38100" dir="2700000" algn="tl">
                    <a:srgbClr val="000000"/>
                  </a:outerShdw>
                </a:effectLst>
                <a:sym typeface="Symbol" panose="05050102010706020507" pitchFamily="18" charset="2"/>
              </a:rPr>
              <a:t>dQ</a:t>
            </a:r>
            <a:r>
              <a:rPr lang="en-US" altLang="en-US" sz="1600" baseline="-25000">
                <a:solidFill>
                  <a:schemeClr val="accent1"/>
                </a:solidFill>
                <a:effectLst>
                  <a:outerShdw blurRad="38100" dist="38100" dir="2700000" algn="tl">
                    <a:srgbClr val="000000"/>
                  </a:outerShdw>
                </a:effectLst>
                <a:sym typeface="Symbol" panose="05050102010706020507" pitchFamily="18" charset="2"/>
              </a:rPr>
              <a:t>P</a:t>
            </a:r>
            <a:endParaRPr lang="en-US" altLang="en-US" sz="1600">
              <a:solidFill>
                <a:schemeClr val="accent1"/>
              </a:solidFill>
              <a:effectLst>
                <a:outerShdw blurRad="38100" dist="38100" dir="2700000" algn="tl">
                  <a:srgbClr val="000000"/>
                </a:outerShdw>
              </a:effectLst>
            </a:endParaRPr>
          </a:p>
          <a:p>
            <a:pPr algn="ctr">
              <a:spcBef>
                <a:spcPct val="50000"/>
              </a:spcBef>
              <a:buFont typeface="Wingdings" panose="05000000000000000000" pitchFamily="2" charset="2"/>
              <a:buNone/>
            </a:pPr>
            <a:r>
              <a:rPr lang="el-GR" altLang="en-US" sz="1600">
                <a:effectLst>
                  <a:outerShdw blurRad="38100" dist="38100" dir="2700000" algn="tl">
                    <a:srgbClr val="000000"/>
                  </a:outerShdw>
                </a:effectLst>
              </a:rPr>
              <a:t>Επομένως, </a:t>
            </a:r>
            <a:r>
              <a:rPr lang="el-GR" altLang="en-US" sz="1600" u="sng">
                <a:solidFill>
                  <a:srgbClr val="CCFF33"/>
                </a:solidFill>
                <a:effectLst>
                  <a:outerShdw blurRad="38100" dist="38100" dir="2700000" algn="tl">
                    <a:srgbClr val="000000"/>
                  </a:outerShdw>
                </a:effectLst>
              </a:rPr>
              <a:t>σε ένα χημικό σύστημα η μεταβολή της ενθαλπίας κατά τη διάρκεια ενός χημικού μετασχηματισμού αντιπροσωπεύει το ποσό θερμότητας που ανταλλάσσεται με το περιβάλλον υπό σταθερή πίεση</a:t>
            </a:r>
            <a:endParaRPr lang="en-GB" altLang="en-US" sz="1600">
              <a:effectLst>
                <a:outerShdw blurRad="38100" dist="38100" dir="2700000" algn="tl">
                  <a:srgbClr val="000000"/>
                </a:outerShdw>
              </a:effectLst>
            </a:endParaRPr>
          </a:p>
        </p:txBody>
      </p:sp>
      <p:sp>
        <p:nvSpPr>
          <p:cNvPr id="10244" name="Text Box 4"/>
          <p:cNvSpPr txBox="1">
            <a:spLocks noChangeArrowheads="1"/>
          </p:cNvSpPr>
          <p:nvPr/>
        </p:nvSpPr>
        <p:spPr bwMode="auto">
          <a:xfrm>
            <a:off x="381000" y="3657600"/>
            <a:ext cx="8305800" cy="1390650"/>
          </a:xfrm>
          <a:prstGeom prst="rect">
            <a:avLst/>
          </a:prstGeom>
          <a:noFill/>
          <a:ln w="76200" cmpd="tri">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anose="05000000000000000000" pitchFamily="2" charset="2"/>
              <a:buNone/>
            </a:pPr>
            <a:r>
              <a:rPr lang="el-GR" altLang="en-US" sz="1600" u="sng">
                <a:solidFill>
                  <a:schemeClr val="tx2"/>
                </a:solidFill>
                <a:effectLst>
                  <a:outerShdw blurRad="38100" dist="38100" dir="2700000" algn="tl">
                    <a:srgbClr val="000000"/>
                  </a:outerShdw>
                </a:effectLst>
              </a:rPr>
              <a:t>Θερμοχημεία (</a:t>
            </a:r>
            <a:r>
              <a:rPr lang="en-US" altLang="en-US" sz="1600" u="sng">
                <a:solidFill>
                  <a:schemeClr val="tx2"/>
                </a:solidFill>
                <a:effectLst>
                  <a:outerShdw blurRad="38100" dist="38100" dir="2700000" algn="tl">
                    <a:srgbClr val="000000"/>
                  </a:outerShdw>
                </a:effectLst>
              </a:rPr>
              <a:t>Thermochemistry)</a:t>
            </a:r>
            <a:r>
              <a:rPr lang="en-US" altLang="en-US" sz="1600">
                <a:solidFill>
                  <a:schemeClr val="tx2"/>
                </a:solidFill>
                <a:effectLst>
                  <a:outerShdw blurRad="38100" dist="38100" dir="2700000" algn="tl">
                    <a:srgbClr val="000000"/>
                  </a:outerShdw>
                </a:effectLst>
              </a:rPr>
              <a:t> </a:t>
            </a:r>
            <a:r>
              <a:rPr lang="el-GR" altLang="en-US" sz="1600">
                <a:solidFill>
                  <a:schemeClr val="tx2"/>
                </a:solidFill>
                <a:effectLst>
                  <a:outerShdw blurRad="38100" dist="38100" dir="2700000" algn="tl">
                    <a:srgbClr val="000000"/>
                  </a:outerShdw>
                </a:effectLst>
              </a:rPr>
              <a:t>είναι ο κλάδος της χημείας που ασχολείται με τα ποσά θερμότητας που ανταλλάσσονται μεταξύ χημικού συστήματος και περιβάλλοντος κατά τη διάρκεια διεξαγωγής των χημικών φαινομένων. Όταν οι ανταλλαγές αυτές συντελούνται σε ένα χημικό σύστημα υπό σταθερή πίεση (πράγμα που είναι η συνήθης περίπτωση), τότε ταυτίζονται με τη μεταβολή ενθαλπίας του συστήματος</a:t>
            </a:r>
            <a:endParaRPr lang="en-GB" altLang="en-US" sz="1600">
              <a:solidFill>
                <a:schemeClr val="tx2"/>
              </a:solidFill>
              <a:effectLst>
                <a:outerShdw blurRad="38100" dist="38100" dir="2700000" algn="tl">
                  <a:srgbClr val="000000"/>
                </a:outerShdw>
              </a:effectLst>
            </a:endParaRPr>
          </a:p>
        </p:txBody>
      </p:sp>
      <p:sp>
        <p:nvSpPr>
          <p:cNvPr id="10246" name="Line 6"/>
          <p:cNvSpPr>
            <a:spLocks noChangeShapeType="1"/>
          </p:cNvSpPr>
          <p:nvPr/>
        </p:nvSpPr>
        <p:spPr bwMode="auto">
          <a:xfrm>
            <a:off x="609600" y="6705600"/>
            <a:ext cx="18288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7" name="Text Box 7"/>
          <p:cNvSpPr txBox="1">
            <a:spLocks noChangeArrowheads="1"/>
          </p:cNvSpPr>
          <p:nvPr/>
        </p:nvSpPr>
        <p:spPr bwMode="auto">
          <a:xfrm rot="-5469911">
            <a:off x="-38100" y="5829300"/>
            <a:ext cx="990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400"/>
              <a:t>Ενέργεια</a:t>
            </a:r>
            <a:endParaRPr lang="en-GB" altLang="en-US" sz="1400"/>
          </a:p>
        </p:txBody>
      </p:sp>
      <p:grpSp>
        <p:nvGrpSpPr>
          <p:cNvPr id="10257" name="Group 17"/>
          <p:cNvGrpSpPr>
            <a:grpSpLocks/>
          </p:cNvGrpSpPr>
          <p:nvPr/>
        </p:nvGrpSpPr>
        <p:grpSpPr bwMode="auto">
          <a:xfrm>
            <a:off x="609600" y="5105400"/>
            <a:ext cx="1905000" cy="1600200"/>
            <a:chOff x="384" y="3216"/>
            <a:chExt cx="1200" cy="1008"/>
          </a:xfrm>
        </p:grpSpPr>
        <p:sp>
          <p:nvSpPr>
            <p:cNvPr id="10245" name="Line 5"/>
            <p:cNvSpPr>
              <a:spLocks noChangeShapeType="1"/>
            </p:cNvSpPr>
            <p:nvPr/>
          </p:nvSpPr>
          <p:spPr bwMode="auto">
            <a:xfrm>
              <a:off x="384" y="3216"/>
              <a:ext cx="0" cy="100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0" name="Line 10"/>
            <p:cNvSpPr>
              <a:spLocks noChangeShapeType="1"/>
            </p:cNvSpPr>
            <p:nvPr/>
          </p:nvSpPr>
          <p:spPr bwMode="auto">
            <a:xfrm flipV="1">
              <a:off x="624" y="3408"/>
              <a:ext cx="0" cy="816"/>
            </a:xfrm>
            <a:prstGeom prst="line">
              <a:avLst/>
            </a:prstGeom>
            <a:noFill/>
            <a:ln w="28575">
              <a:solidFill>
                <a:srgbClr val="FF3300"/>
              </a:solidFill>
              <a:prstDash val="dash"/>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1" name="Line 11"/>
            <p:cNvSpPr>
              <a:spLocks noChangeShapeType="1"/>
            </p:cNvSpPr>
            <p:nvPr/>
          </p:nvSpPr>
          <p:spPr bwMode="auto">
            <a:xfrm flipV="1">
              <a:off x="1248" y="3840"/>
              <a:ext cx="0" cy="384"/>
            </a:xfrm>
            <a:prstGeom prst="line">
              <a:avLst/>
            </a:prstGeom>
            <a:noFill/>
            <a:ln w="28575">
              <a:solidFill>
                <a:srgbClr val="FF3300"/>
              </a:solidFill>
              <a:prstDash val="dash"/>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2" name="Line 12"/>
            <p:cNvSpPr>
              <a:spLocks noChangeShapeType="1"/>
            </p:cNvSpPr>
            <p:nvPr/>
          </p:nvSpPr>
          <p:spPr bwMode="auto">
            <a:xfrm>
              <a:off x="624" y="3408"/>
              <a:ext cx="624" cy="432"/>
            </a:xfrm>
            <a:prstGeom prst="line">
              <a:avLst/>
            </a:prstGeom>
            <a:noFill/>
            <a:ln w="76200">
              <a:solidFill>
                <a:srgbClr val="CCFF33"/>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3" name="Text Box 13"/>
            <p:cNvSpPr txBox="1">
              <a:spLocks noChangeArrowheads="1"/>
            </p:cNvSpPr>
            <p:nvPr/>
          </p:nvSpPr>
          <p:spPr bwMode="auto">
            <a:xfrm rot="-5407266">
              <a:off x="183" y="3753"/>
              <a:ext cx="67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200"/>
                <a:t>Αντιδρώντα</a:t>
              </a:r>
              <a:endParaRPr lang="en-GB" altLang="en-US" sz="1200"/>
            </a:p>
          </p:txBody>
        </p:sp>
        <p:sp>
          <p:nvSpPr>
            <p:cNvPr id="10254" name="Text Box 14"/>
            <p:cNvSpPr txBox="1">
              <a:spLocks noChangeArrowheads="1"/>
            </p:cNvSpPr>
            <p:nvPr/>
          </p:nvSpPr>
          <p:spPr bwMode="auto">
            <a:xfrm rot="-5391929">
              <a:off x="927" y="3729"/>
              <a:ext cx="81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200"/>
                <a:t>Προϊόντα</a:t>
              </a:r>
              <a:endParaRPr lang="en-GB" altLang="en-US" sz="1200"/>
            </a:p>
          </p:txBody>
        </p:sp>
        <p:sp>
          <p:nvSpPr>
            <p:cNvPr id="10255" name="Text Box 15"/>
            <p:cNvSpPr txBox="1">
              <a:spLocks noChangeArrowheads="1"/>
            </p:cNvSpPr>
            <p:nvPr/>
          </p:nvSpPr>
          <p:spPr bwMode="auto">
            <a:xfrm>
              <a:off x="816" y="3312"/>
              <a:ext cx="76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a:t>ΔΗ&lt;0</a:t>
              </a:r>
              <a:endParaRPr lang="en-GB" altLang="en-US"/>
            </a:p>
          </p:txBody>
        </p:sp>
      </p:grpSp>
      <p:sp>
        <p:nvSpPr>
          <p:cNvPr id="10256" name="Text Box 16"/>
          <p:cNvSpPr txBox="1">
            <a:spLocks noChangeArrowheads="1"/>
          </p:cNvSpPr>
          <p:nvPr/>
        </p:nvSpPr>
        <p:spPr bwMode="auto">
          <a:xfrm>
            <a:off x="685800" y="5029200"/>
            <a:ext cx="2057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u="sng">
                <a:solidFill>
                  <a:srgbClr val="FF0066"/>
                </a:solidFill>
                <a:effectLst>
                  <a:outerShdw blurRad="38100" dist="38100" dir="2700000" algn="tl">
                    <a:srgbClr val="000000"/>
                  </a:outerShdw>
                </a:effectLst>
              </a:rPr>
              <a:t>Εξώθερμη αντίδραση</a:t>
            </a:r>
            <a:endParaRPr lang="en-GB" altLang="en-US" sz="1600" u="sng">
              <a:solidFill>
                <a:srgbClr val="FF0066"/>
              </a:solidFill>
              <a:effectLst>
                <a:outerShdw blurRad="38100" dist="38100" dir="2700000" algn="tl">
                  <a:srgbClr val="000000"/>
                </a:outerShdw>
              </a:effectLst>
            </a:endParaRPr>
          </a:p>
        </p:txBody>
      </p:sp>
      <p:sp>
        <p:nvSpPr>
          <p:cNvPr id="10259" name="Line 19"/>
          <p:cNvSpPr>
            <a:spLocks noChangeShapeType="1"/>
          </p:cNvSpPr>
          <p:nvPr/>
        </p:nvSpPr>
        <p:spPr bwMode="auto">
          <a:xfrm>
            <a:off x="6553200" y="5105400"/>
            <a:ext cx="0" cy="16002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2" name="Line 22"/>
          <p:cNvSpPr>
            <a:spLocks noChangeShapeType="1"/>
          </p:cNvSpPr>
          <p:nvPr/>
        </p:nvSpPr>
        <p:spPr bwMode="auto">
          <a:xfrm flipV="1">
            <a:off x="6934200" y="5410200"/>
            <a:ext cx="990600" cy="762000"/>
          </a:xfrm>
          <a:prstGeom prst="line">
            <a:avLst/>
          </a:prstGeom>
          <a:noFill/>
          <a:ln w="76200">
            <a:solidFill>
              <a:srgbClr val="CCFF33"/>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3" name="Text Box 23"/>
          <p:cNvSpPr txBox="1">
            <a:spLocks noChangeArrowheads="1"/>
          </p:cNvSpPr>
          <p:nvPr/>
        </p:nvSpPr>
        <p:spPr bwMode="auto">
          <a:xfrm rot="-5407266">
            <a:off x="6233319" y="5958681"/>
            <a:ext cx="1066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200"/>
              <a:t>Αντιδρώντα</a:t>
            </a:r>
            <a:endParaRPr lang="en-GB" altLang="en-US" sz="1200"/>
          </a:p>
        </p:txBody>
      </p:sp>
      <p:sp>
        <p:nvSpPr>
          <p:cNvPr id="10264" name="Text Box 24"/>
          <p:cNvSpPr txBox="1">
            <a:spLocks noChangeArrowheads="1"/>
          </p:cNvSpPr>
          <p:nvPr/>
        </p:nvSpPr>
        <p:spPr bwMode="auto">
          <a:xfrm rot="-5391929">
            <a:off x="7414419" y="5920581"/>
            <a:ext cx="12954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200"/>
              <a:t>Προϊόντα</a:t>
            </a:r>
            <a:endParaRPr lang="en-GB" altLang="en-US" sz="1200"/>
          </a:p>
        </p:txBody>
      </p:sp>
      <p:sp>
        <p:nvSpPr>
          <p:cNvPr id="10265" name="Text Box 25"/>
          <p:cNvSpPr txBox="1">
            <a:spLocks noChangeArrowheads="1"/>
          </p:cNvSpPr>
          <p:nvPr/>
        </p:nvSpPr>
        <p:spPr bwMode="auto">
          <a:xfrm>
            <a:off x="6705600" y="5257800"/>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a:t>ΔΗ&gt;0</a:t>
            </a:r>
            <a:endParaRPr lang="en-GB" altLang="en-US"/>
          </a:p>
        </p:txBody>
      </p:sp>
      <p:sp>
        <p:nvSpPr>
          <p:cNvPr id="10266" name="Line 26"/>
          <p:cNvSpPr>
            <a:spLocks noChangeShapeType="1"/>
          </p:cNvSpPr>
          <p:nvPr/>
        </p:nvSpPr>
        <p:spPr bwMode="auto">
          <a:xfrm>
            <a:off x="6553200" y="6705600"/>
            <a:ext cx="18288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0" name="Line 20"/>
          <p:cNvSpPr>
            <a:spLocks noChangeShapeType="1"/>
          </p:cNvSpPr>
          <p:nvPr/>
        </p:nvSpPr>
        <p:spPr bwMode="auto">
          <a:xfrm flipV="1">
            <a:off x="6934200" y="6172200"/>
            <a:ext cx="0" cy="533400"/>
          </a:xfrm>
          <a:prstGeom prst="line">
            <a:avLst/>
          </a:prstGeom>
          <a:noFill/>
          <a:ln w="28575">
            <a:solidFill>
              <a:srgbClr val="FF3300"/>
            </a:solidFill>
            <a:prstDash val="dash"/>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1" name="Line 21"/>
          <p:cNvSpPr>
            <a:spLocks noChangeShapeType="1"/>
          </p:cNvSpPr>
          <p:nvPr/>
        </p:nvSpPr>
        <p:spPr bwMode="auto">
          <a:xfrm flipV="1">
            <a:off x="7924800" y="5410200"/>
            <a:ext cx="0" cy="1295400"/>
          </a:xfrm>
          <a:prstGeom prst="line">
            <a:avLst/>
          </a:prstGeom>
          <a:noFill/>
          <a:ln w="28575">
            <a:solidFill>
              <a:srgbClr val="FF3300"/>
            </a:solidFill>
            <a:prstDash val="dash"/>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7" name="Text Box 27"/>
          <p:cNvSpPr txBox="1">
            <a:spLocks noChangeArrowheads="1"/>
          </p:cNvSpPr>
          <p:nvPr/>
        </p:nvSpPr>
        <p:spPr bwMode="auto">
          <a:xfrm>
            <a:off x="6553200" y="5029200"/>
            <a:ext cx="2057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u="sng">
                <a:solidFill>
                  <a:srgbClr val="FF0066"/>
                </a:solidFill>
                <a:effectLst>
                  <a:outerShdw blurRad="38100" dist="38100" dir="2700000" algn="tl">
                    <a:srgbClr val="000000"/>
                  </a:outerShdw>
                </a:effectLst>
              </a:rPr>
              <a:t>Ενδόθερμη αντίδραση</a:t>
            </a:r>
            <a:endParaRPr lang="en-GB" altLang="en-US" sz="1600" u="sng">
              <a:solidFill>
                <a:srgbClr val="FF0066"/>
              </a:solidFill>
              <a:effectLst>
                <a:outerShdw blurRad="38100" dist="38100" dir="2700000" algn="tl">
                  <a:srgbClr val="000000"/>
                </a:outerShdw>
              </a:effectLst>
            </a:endParaRPr>
          </a:p>
        </p:txBody>
      </p:sp>
      <p:sp>
        <p:nvSpPr>
          <p:cNvPr id="10268" name="Text Box 28"/>
          <p:cNvSpPr txBox="1">
            <a:spLocks noChangeArrowheads="1"/>
          </p:cNvSpPr>
          <p:nvPr/>
        </p:nvSpPr>
        <p:spPr bwMode="auto">
          <a:xfrm rot="-5469911">
            <a:off x="5905500" y="5829300"/>
            <a:ext cx="990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400"/>
              <a:t>Ενέργεια</a:t>
            </a:r>
            <a:endParaRPr lang="en-GB" altLang="en-US" sz="1400"/>
          </a:p>
        </p:txBody>
      </p:sp>
      <p:sp>
        <p:nvSpPr>
          <p:cNvPr id="10269" name="Text Box 29"/>
          <p:cNvSpPr txBox="1">
            <a:spLocks noChangeArrowheads="1"/>
          </p:cNvSpPr>
          <p:nvPr/>
        </p:nvSpPr>
        <p:spPr bwMode="auto">
          <a:xfrm>
            <a:off x="2895600" y="5638800"/>
            <a:ext cx="304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a:t>Α + Β </a:t>
            </a:r>
            <a:r>
              <a:rPr lang="el-GR" altLang="en-US">
                <a:sym typeface="Wingdings 3" panose="05040102010807070707" pitchFamily="18" charset="2"/>
              </a:rPr>
              <a:t> Γ +Δ   ΔΗ</a:t>
            </a:r>
            <a:endParaRPr lang="en-GB" alt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903</TotalTime>
  <Words>1999</Words>
  <Application>Microsoft Office PowerPoint</Application>
  <PresentationFormat>On-screen Show (4:3)</PresentationFormat>
  <Paragraphs>221</Paragraphs>
  <Slides>17</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3" baseType="lpstr">
      <vt:lpstr>Times New Roman</vt:lpstr>
      <vt:lpstr>Wingdings</vt:lpstr>
      <vt:lpstr>Symbol</vt:lpstr>
      <vt:lpstr>Wingdings 3</vt:lpstr>
      <vt:lpstr>Default Design</vt:lpstr>
      <vt:lpstr>Bitmap Image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Laboratory of Metallurgy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Panias Dimitrios</dc:creator>
  <cp:lastModifiedBy>Dimitris Panias</cp:lastModifiedBy>
  <cp:revision>60</cp:revision>
  <dcterms:created xsi:type="dcterms:W3CDTF">2003-10-16T07:26:57Z</dcterms:created>
  <dcterms:modified xsi:type="dcterms:W3CDTF">2017-04-02T17:16:22Z</dcterms:modified>
</cp:coreProperties>
</file>